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 id="2147483714" r:id="rId3"/>
  </p:sldMasterIdLst>
  <p:notesMasterIdLst>
    <p:notesMasterId r:id="rId118"/>
  </p:notesMasterIdLst>
  <p:handoutMasterIdLst>
    <p:handoutMasterId r:id="rId119"/>
  </p:handoutMasterIdLst>
  <p:sldIdLst>
    <p:sldId id="524" r:id="rId4"/>
    <p:sldId id="456" r:id="rId5"/>
    <p:sldId id="452" r:id="rId6"/>
    <p:sldId id="563" r:id="rId7"/>
    <p:sldId id="321" r:id="rId8"/>
    <p:sldId id="263" r:id="rId9"/>
    <p:sldId id="331" r:id="rId10"/>
    <p:sldId id="564" r:id="rId11"/>
    <p:sldId id="303" r:id="rId12"/>
    <p:sldId id="639" r:id="rId13"/>
    <p:sldId id="565" r:id="rId14"/>
    <p:sldId id="640" r:id="rId15"/>
    <p:sldId id="369" r:id="rId16"/>
    <p:sldId id="453" r:id="rId17"/>
    <p:sldId id="400" r:id="rId18"/>
    <p:sldId id="258" r:id="rId19"/>
    <p:sldId id="401" r:id="rId20"/>
    <p:sldId id="333" r:id="rId21"/>
    <p:sldId id="334" r:id="rId22"/>
    <p:sldId id="632" r:id="rId23"/>
    <p:sldId id="638" r:id="rId24"/>
    <p:sldId id="633" r:id="rId25"/>
    <p:sldId id="637" r:id="rId26"/>
    <p:sldId id="264" r:id="rId27"/>
    <p:sldId id="257" r:id="rId28"/>
    <p:sldId id="266" r:id="rId29"/>
    <p:sldId id="259" r:id="rId30"/>
    <p:sldId id="299" r:id="rId31"/>
    <p:sldId id="262" r:id="rId32"/>
    <p:sldId id="415" r:id="rId33"/>
    <p:sldId id="312" r:id="rId34"/>
    <p:sldId id="268" r:id="rId35"/>
    <p:sldId id="270" r:id="rId36"/>
    <p:sldId id="642" r:id="rId37"/>
    <p:sldId id="454" r:id="rId38"/>
    <p:sldId id="388" r:id="rId39"/>
    <p:sldId id="558" r:id="rId40"/>
    <p:sldId id="386" r:id="rId41"/>
    <p:sldId id="562" r:id="rId42"/>
    <p:sldId id="527" r:id="rId43"/>
    <p:sldId id="557" r:id="rId44"/>
    <p:sldId id="535" r:id="rId45"/>
    <p:sldId id="629" r:id="rId46"/>
    <p:sldId id="630" r:id="rId47"/>
    <p:sldId id="339" r:id="rId48"/>
    <p:sldId id="532" r:id="rId49"/>
    <p:sldId id="307" r:id="rId50"/>
    <p:sldId id="529" r:id="rId51"/>
    <p:sldId id="526" r:id="rId52"/>
    <p:sldId id="276" r:id="rId53"/>
    <p:sldId id="459" r:id="rId54"/>
    <p:sldId id="460" r:id="rId55"/>
    <p:sldId id="461" r:id="rId56"/>
    <p:sldId id="462" r:id="rId57"/>
    <p:sldId id="463" r:id="rId58"/>
    <p:sldId id="464" r:id="rId59"/>
    <p:sldId id="465" r:id="rId60"/>
    <p:sldId id="567" r:id="rId61"/>
    <p:sldId id="568" r:id="rId62"/>
    <p:sldId id="569" r:id="rId63"/>
    <p:sldId id="570" r:id="rId64"/>
    <p:sldId id="572" r:id="rId65"/>
    <p:sldId id="573" r:id="rId66"/>
    <p:sldId id="574" r:id="rId67"/>
    <p:sldId id="575" r:id="rId68"/>
    <p:sldId id="576" r:id="rId69"/>
    <p:sldId id="577" r:id="rId70"/>
    <p:sldId id="578" r:id="rId71"/>
    <p:sldId id="579" r:id="rId72"/>
    <p:sldId id="580" r:id="rId73"/>
    <p:sldId id="581" r:id="rId74"/>
    <p:sldId id="582" r:id="rId75"/>
    <p:sldId id="583" r:id="rId76"/>
    <p:sldId id="584" r:id="rId77"/>
    <p:sldId id="585" r:id="rId78"/>
    <p:sldId id="586" r:id="rId79"/>
    <p:sldId id="587" r:id="rId80"/>
    <p:sldId id="588" r:id="rId81"/>
    <p:sldId id="589" r:id="rId82"/>
    <p:sldId id="590" r:id="rId83"/>
    <p:sldId id="591" r:id="rId84"/>
    <p:sldId id="592" r:id="rId85"/>
    <p:sldId id="593" r:id="rId86"/>
    <p:sldId id="594" r:id="rId87"/>
    <p:sldId id="595" r:id="rId88"/>
    <p:sldId id="596" r:id="rId89"/>
    <p:sldId id="597" r:id="rId90"/>
    <p:sldId id="598" r:id="rId91"/>
    <p:sldId id="599" r:id="rId92"/>
    <p:sldId id="600" r:id="rId93"/>
    <p:sldId id="601" r:id="rId94"/>
    <p:sldId id="602" r:id="rId95"/>
    <p:sldId id="603" r:id="rId96"/>
    <p:sldId id="604" r:id="rId97"/>
    <p:sldId id="605" r:id="rId98"/>
    <p:sldId id="606" r:id="rId99"/>
    <p:sldId id="607" r:id="rId100"/>
    <p:sldId id="608" r:id="rId101"/>
    <p:sldId id="609" r:id="rId102"/>
    <p:sldId id="610" r:id="rId103"/>
    <p:sldId id="611" r:id="rId104"/>
    <p:sldId id="612" r:id="rId105"/>
    <p:sldId id="613" r:id="rId106"/>
    <p:sldId id="643" r:id="rId107"/>
    <p:sldId id="644" r:id="rId108"/>
    <p:sldId id="626" r:id="rId109"/>
    <p:sldId id="615" r:id="rId110"/>
    <p:sldId id="616" r:id="rId111"/>
    <p:sldId id="617" r:id="rId112"/>
    <p:sldId id="618" r:id="rId113"/>
    <p:sldId id="619" r:id="rId114"/>
    <p:sldId id="620" r:id="rId115"/>
    <p:sldId id="645" r:id="rId116"/>
    <p:sldId id="622" r:id="rId117"/>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320" clrIdx="0"/>
  <p:cmAuthor id="7" name="Martin, Jeff" initials="MJ" lastIdx="18" clrIdx="8"/>
  <p:cmAuthor id="1" name="jmartin" initials="" lastIdx="48" clrIdx="1"/>
  <p:cmAuthor id="8" name="Schwartz, Ann" initials="SA" lastIdx="124" clrIdx="9"/>
  <p:cmAuthor id="2" name="aschwartz" initials="" lastIdx="26" clrIdx="2"/>
  <p:cmAuthor id="9" name="Jeffrey Martin" initials="JM" lastIdx="3" clrIdx="10">
    <p:extLst>
      <p:ext uri="{19B8F6BF-5375-455C-9EA6-DF929625EA0E}">
        <p15:presenceInfo xmlns:p15="http://schemas.microsoft.com/office/powerpoint/2012/main" userId="Jeffrey Martin" providerId="None"/>
      </p:ext>
    </p:extLst>
  </p:cmAuthor>
  <p:cmAuthor id="3" name="ASchwartz" initials="" lastIdx="2" clrIdx="4"/>
  <p:cmAuthor id="10" name="Martin, Jeffrey" initials="MJ" lastIdx="1" clrIdx="11">
    <p:extLst>
      <p:ext uri="{19B8F6BF-5375-455C-9EA6-DF929625EA0E}">
        <p15:presenceInfo xmlns:p15="http://schemas.microsoft.com/office/powerpoint/2012/main" userId="Martin, Jeffrey" providerId="None"/>
      </p:ext>
    </p:extLst>
  </p:cmAuthor>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FF3300"/>
    <a:srgbClr val="008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7" autoAdjust="0"/>
    <p:restoredTop sz="84650" autoAdjust="0"/>
  </p:normalViewPr>
  <p:slideViewPr>
    <p:cSldViewPr>
      <p:cViewPr varScale="1">
        <p:scale>
          <a:sx n="72" d="100"/>
          <a:sy n="72" d="100"/>
        </p:scale>
        <p:origin x="1164" y="72"/>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10" d="100"/>
        <a:sy n="110" d="100"/>
      </p:scale>
      <p:origin x="0" y="0"/>
    </p:cViewPr>
  </p:sorterViewPr>
  <p:notesViewPr>
    <p:cSldViewPr>
      <p:cViewPr>
        <p:scale>
          <a:sx n="75" d="100"/>
          <a:sy n="75" d="100"/>
        </p:scale>
        <p:origin x="2532" y="-1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handoutMaster" Target="handoutMasters/handout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a:solidFill>
                <a:srgbClr val="FF0000"/>
              </a:solidFill>
            </a:rPr>
            <a:t>Disease</a:t>
          </a:r>
          <a:r>
            <a:rPr lang="en-US" sz="2800" dirty="0"/>
            <a:t> </a:t>
          </a:r>
          <a:r>
            <a:rPr lang="en-US" sz="2800" dirty="0">
              <a:solidFill>
                <a:srgbClr val="FF0000"/>
              </a:solidFill>
            </a:rPr>
            <a:t>occurrence</a:t>
          </a: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a:solidFill>
                <a:srgbClr val="FF0000"/>
              </a:solidFill>
            </a:rPr>
            <a:t>Prevalence</a:t>
          </a: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a:solidFill>
                <a:srgbClr val="FF0000"/>
              </a:solidFill>
            </a:rPr>
            <a:t>Point</a:t>
          </a: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a:solidFill>
                <a:srgbClr val="FF0000"/>
              </a:solidFill>
            </a:rPr>
            <a:t>Period</a:t>
          </a: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a:solidFill>
                <a:srgbClr val="FF0000"/>
              </a:solidFill>
            </a:rPr>
            <a:t>Incidence</a:t>
          </a: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a:solidFill>
                <a:srgbClr val="FF0000"/>
              </a:solidFill>
            </a:rPr>
            <a:t>Cumulative</a:t>
          </a:r>
          <a:r>
            <a:rPr lang="en-US" sz="1300" dirty="0">
              <a:solidFill>
                <a:srgbClr val="FF0000"/>
              </a:solidFill>
            </a:rPr>
            <a:t> </a:t>
          </a:r>
          <a:r>
            <a:rPr lang="en-US" sz="2400" dirty="0">
              <a:solidFill>
                <a:srgbClr val="FF0000"/>
              </a:solidFill>
            </a:rPr>
            <a:t>incidence</a:t>
          </a: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a:t>Incidence rate</a:t>
          </a: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a:t>  </a:t>
          </a:r>
          <a:r>
            <a:rPr lang="en-US" dirty="0">
              <a:solidFill>
                <a:srgbClr val="FF0000"/>
              </a:solidFill>
            </a:rPr>
            <a:t>Simple proportion</a:t>
          </a:r>
        </a:p>
        <a:p>
          <a:pPr algn="l"/>
          <a:r>
            <a:rPr lang="en-US" dirty="0">
              <a:solidFill>
                <a:srgbClr val="FF0000"/>
              </a:solidFill>
            </a:rPr>
            <a:t>  Kaplan-Meier</a:t>
          </a:r>
        </a:p>
        <a:p>
          <a:pPr algn="l"/>
          <a:r>
            <a:rPr lang="en-US" dirty="0">
              <a:solidFill>
                <a:srgbClr val="FF0000"/>
              </a:solidFill>
            </a:rPr>
            <a:t>  Life table</a:t>
          </a:r>
        </a:p>
        <a:p>
          <a:pPr algn="l"/>
          <a:r>
            <a:rPr lang="en-US" dirty="0"/>
            <a:t>  Aalen-Johansen</a:t>
          </a: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a:t>  Average incidence rate</a:t>
          </a:r>
        </a:p>
        <a:p>
          <a:pPr algn="l"/>
          <a:r>
            <a:rPr lang="en-US" dirty="0"/>
            <a:t>  Instantaneous (hazard) rate</a:t>
          </a: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pt>
    <dgm:pt modelId="{A5553F94-5CE1-40C9-9676-2711A675CD77}" type="pres">
      <dgm:prSet presAssocID="{2C46FE8C-A3BF-49AE-AA93-EF9213CA7555}" presName="hierRoot1" presStyleCnt="0">
        <dgm:presLayoutVars>
          <dgm:hierBranch val="init"/>
        </dgm:presLayoutVars>
      </dgm:prSet>
      <dgm:spPr/>
    </dgm:pt>
    <dgm:pt modelId="{77C5A94E-F585-4A43-88BA-CDC7968B7BDD}" type="pres">
      <dgm:prSet presAssocID="{2C46FE8C-A3BF-49AE-AA93-EF9213CA7555}" presName="rootComposite1" presStyleCnt="0"/>
      <dgm:spPr/>
    </dgm:pt>
    <dgm:pt modelId="{418912AB-6FED-4B26-9BE6-8844E6C06A38}" type="pres">
      <dgm:prSet presAssocID="{2C46FE8C-A3BF-49AE-AA93-EF9213CA7555}" presName="rootText1" presStyleLbl="node0" presStyleIdx="0" presStyleCnt="1">
        <dgm:presLayoutVars>
          <dgm:chPref val="3"/>
        </dgm:presLayoutVars>
      </dgm:prSet>
      <dgm:spPr/>
    </dgm:pt>
    <dgm:pt modelId="{509DC3CD-47FA-4517-9131-7C493EC2D145}" type="pres">
      <dgm:prSet presAssocID="{2C46FE8C-A3BF-49AE-AA93-EF9213CA7555}" presName="rootConnector1" presStyleLbl="node1" presStyleIdx="0" presStyleCnt="0"/>
      <dgm:spPr/>
    </dgm:pt>
    <dgm:pt modelId="{4265A543-DEB2-4FA7-98F2-452B8165D146}" type="pres">
      <dgm:prSet presAssocID="{2C46FE8C-A3BF-49AE-AA93-EF9213CA7555}" presName="hierChild2" presStyleCnt="0"/>
      <dgm:spPr/>
    </dgm:pt>
    <dgm:pt modelId="{A5CC26DD-5B3E-4647-8F89-280D8BB1D9DC}" type="pres">
      <dgm:prSet presAssocID="{440E62FC-F87B-4234-A595-69BE92522468}" presName="Name37" presStyleLbl="parChTrans1D2" presStyleIdx="0" presStyleCnt="2"/>
      <dgm:spPr/>
    </dgm:pt>
    <dgm:pt modelId="{2AB2BFEF-DF27-419F-992D-44AD764385E4}" type="pres">
      <dgm:prSet presAssocID="{14534D70-A313-48E0-993E-9BF99A4751E1}" presName="hierRoot2" presStyleCnt="0">
        <dgm:presLayoutVars>
          <dgm:hierBranch val="init"/>
        </dgm:presLayoutVars>
      </dgm:prSet>
      <dgm:spPr/>
    </dgm:pt>
    <dgm:pt modelId="{51DD09DB-D854-4CD1-8C5D-E975CF1AAB41}" type="pres">
      <dgm:prSet presAssocID="{14534D70-A313-48E0-993E-9BF99A4751E1}" presName="rootComposite" presStyleCnt="0"/>
      <dgm:spPr/>
    </dgm:pt>
    <dgm:pt modelId="{C69C8D37-FE2E-479A-A600-591C22E74617}" type="pres">
      <dgm:prSet presAssocID="{14534D70-A313-48E0-993E-9BF99A4751E1}" presName="rootText" presStyleLbl="node2" presStyleIdx="0" presStyleCnt="2">
        <dgm:presLayoutVars>
          <dgm:chPref val="3"/>
        </dgm:presLayoutVars>
      </dgm:prSet>
      <dgm:spPr/>
    </dgm:pt>
    <dgm:pt modelId="{95715B06-0210-4761-BDAC-9EB7095DC8B1}" type="pres">
      <dgm:prSet presAssocID="{14534D70-A313-48E0-993E-9BF99A4751E1}" presName="rootConnector" presStyleLbl="node2" presStyleIdx="0" presStyleCnt="2"/>
      <dgm:spPr/>
    </dgm:pt>
    <dgm:pt modelId="{6AD9E646-C039-42A3-9E6C-BB0B6A755D6E}" type="pres">
      <dgm:prSet presAssocID="{14534D70-A313-48E0-993E-9BF99A4751E1}" presName="hierChild4" presStyleCnt="0"/>
      <dgm:spPr/>
    </dgm:pt>
    <dgm:pt modelId="{31A00046-87FB-4D8E-9926-34D9053AB534}" type="pres">
      <dgm:prSet presAssocID="{F15030C9-44BF-4FFD-9624-F98E70BC1861}" presName="Name37" presStyleLbl="parChTrans1D3" presStyleIdx="0" presStyleCnt="4"/>
      <dgm:spPr/>
    </dgm:pt>
    <dgm:pt modelId="{BA04580C-1279-430A-93EA-23E2BD8BDFE3}" type="pres">
      <dgm:prSet presAssocID="{2BCCA590-A21E-4E1C-B4B7-5536B4F71719}" presName="hierRoot2" presStyleCnt="0">
        <dgm:presLayoutVars>
          <dgm:hierBranch val="init"/>
        </dgm:presLayoutVars>
      </dgm:prSet>
      <dgm:spPr/>
    </dgm:pt>
    <dgm:pt modelId="{0E46BCD0-EFF3-4928-BED7-14006C647EDF}" type="pres">
      <dgm:prSet presAssocID="{2BCCA590-A21E-4E1C-B4B7-5536B4F71719}" presName="rootComposite" presStyleCnt="0"/>
      <dgm:spPr/>
    </dgm:pt>
    <dgm:pt modelId="{5C72C958-63D5-44CB-85BA-4B182A1B5398}" type="pres">
      <dgm:prSet presAssocID="{2BCCA590-A21E-4E1C-B4B7-5536B4F71719}" presName="rootText" presStyleLbl="node3" presStyleIdx="0" presStyleCnt="4">
        <dgm:presLayoutVars>
          <dgm:chPref val="3"/>
        </dgm:presLayoutVars>
      </dgm:prSet>
      <dgm:spPr/>
    </dgm:pt>
    <dgm:pt modelId="{0029E3B9-C8AA-41EA-A11C-97443A267FA8}" type="pres">
      <dgm:prSet presAssocID="{2BCCA590-A21E-4E1C-B4B7-5536B4F71719}" presName="rootConnector" presStyleLbl="node3" presStyleIdx="0" presStyleCnt="4"/>
      <dgm:spPr/>
    </dgm:pt>
    <dgm:pt modelId="{E129657F-0E29-4D4A-A5C6-9851F0406B2B}" type="pres">
      <dgm:prSet presAssocID="{2BCCA590-A21E-4E1C-B4B7-5536B4F71719}" presName="hierChild4" presStyleCnt="0"/>
      <dgm:spPr/>
    </dgm:pt>
    <dgm:pt modelId="{B128A5ED-5829-4ED1-8803-537DBB0D2D3C}" type="pres">
      <dgm:prSet presAssocID="{2BCCA590-A21E-4E1C-B4B7-5536B4F71719}" presName="hierChild5" presStyleCnt="0"/>
      <dgm:spPr/>
    </dgm:pt>
    <dgm:pt modelId="{097246D9-A227-498F-B17E-D485DEAE4B7A}" type="pres">
      <dgm:prSet presAssocID="{E8382416-C2D9-4059-91FA-437F691B39FC}" presName="Name37" presStyleLbl="parChTrans1D3" presStyleIdx="1" presStyleCnt="4"/>
      <dgm:spPr/>
    </dgm:pt>
    <dgm:pt modelId="{700B3B65-2D19-43B7-A8CD-3C210D2F33FE}" type="pres">
      <dgm:prSet presAssocID="{61ED6F64-1037-41AA-99CB-0FD1CE5C42CA}" presName="hierRoot2" presStyleCnt="0">
        <dgm:presLayoutVars>
          <dgm:hierBranch val="init"/>
        </dgm:presLayoutVars>
      </dgm:prSet>
      <dgm:spPr/>
    </dgm:pt>
    <dgm:pt modelId="{3DC1410D-0E7C-4696-BFDE-FE451ACE3943}" type="pres">
      <dgm:prSet presAssocID="{61ED6F64-1037-41AA-99CB-0FD1CE5C42CA}" presName="rootComposite" presStyleCnt="0"/>
      <dgm:spPr/>
    </dgm:pt>
    <dgm:pt modelId="{C7225B67-C8E8-47E1-A344-FF9C485061D0}" type="pres">
      <dgm:prSet presAssocID="{61ED6F64-1037-41AA-99CB-0FD1CE5C42CA}" presName="rootText" presStyleLbl="node3" presStyleIdx="1" presStyleCnt="4">
        <dgm:presLayoutVars>
          <dgm:chPref val="3"/>
        </dgm:presLayoutVars>
      </dgm:prSet>
      <dgm:spPr/>
    </dgm:pt>
    <dgm:pt modelId="{BC295BA2-0479-4757-8A7E-FA48C65BD863}" type="pres">
      <dgm:prSet presAssocID="{61ED6F64-1037-41AA-99CB-0FD1CE5C42CA}" presName="rootConnector" presStyleLbl="node3" presStyleIdx="1" presStyleCnt="4"/>
      <dgm:spPr/>
    </dgm:pt>
    <dgm:pt modelId="{42E66376-BF4D-46D0-871E-0C37230B6549}" type="pres">
      <dgm:prSet presAssocID="{61ED6F64-1037-41AA-99CB-0FD1CE5C42CA}" presName="hierChild4" presStyleCnt="0"/>
      <dgm:spPr/>
    </dgm:pt>
    <dgm:pt modelId="{7A4804B7-0132-4D38-9164-C8C99E0324DB}" type="pres">
      <dgm:prSet presAssocID="{61ED6F64-1037-41AA-99CB-0FD1CE5C42CA}" presName="hierChild5" presStyleCnt="0"/>
      <dgm:spPr/>
    </dgm:pt>
    <dgm:pt modelId="{7CB4ECA4-2FEE-420E-A67D-604A80794DA7}" type="pres">
      <dgm:prSet presAssocID="{14534D70-A313-48E0-993E-9BF99A4751E1}" presName="hierChild5" presStyleCnt="0"/>
      <dgm:spPr/>
    </dgm:pt>
    <dgm:pt modelId="{5FFECCD6-3878-4991-ABE3-D522F3523DCA}" type="pres">
      <dgm:prSet presAssocID="{D43DF74B-DE34-4A39-8393-CFA044E97EC7}" presName="Name37" presStyleLbl="parChTrans1D2" presStyleIdx="1" presStyleCnt="2"/>
      <dgm:spPr/>
    </dgm:pt>
    <dgm:pt modelId="{2C591ED8-5095-4FCD-BB48-A94E2036B6E3}" type="pres">
      <dgm:prSet presAssocID="{2AF65186-30D4-4803-ACB9-BC2284D25B3D}" presName="hierRoot2" presStyleCnt="0">
        <dgm:presLayoutVars>
          <dgm:hierBranch val="init"/>
        </dgm:presLayoutVars>
      </dgm:prSet>
      <dgm:spPr/>
    </dgm:pt>
    <dgm:pt modelId="{06785766-DE72-40E4-BC30-B3482A8BA9A9}" type="pres">
      <dgm:prSet presAssocID="{2AF65186-30D4-4803-ACB9-BC2284D25B3D}" presName="rootComposite" presStyleCnt="0"/>
      <dgm:spPr/>
    </dgm:pt>
    <dgm:pt modelId="{0D9F4134-8C37-4D99-ACF9-C78485FA80EA}" type="pres">
      <dgm:prSet presAssocID="{2AF65186-30D4-4803-ACB9-BC2284D25B3D}" presName="rootText" presStyleLbl="node2" presStyleIdx="1" presStyleCnt="2">
        <dgm:presLayoutVars>
          <dgm:chPref val="3"/>
        </dgm:presLayoutVars>
      </dgm:prSet>
      <dgm:spPr/>
    </dgm:pt>
    <dgm:pt modelId="{05034F84-9D62-4471-8B5D-C7888EDD46EA}" type="pres">
      <dgm:prSet presAssocID="{2AF65186-30D4-4803-ACB9-BC2284D25B3D}" presName="rootConnector" presStyleLbl="node2" presStyleIdx="1" presStyleCnt="2"/>
      <dgm:spPr/>
    </dgm:pt>
    <dgm:pt modelId="{43363C4A-EB10-4398-95A9-891D95F95FFC}" type="pres">
      <dgm:prSet presAssocID="{2AF65186-30D4-4803-ACB9-BC2284D25B3D}" presName="hierChild4" presStyleCnt="0"/>
      <dgm:spPr/>
    </dgm:pt>
    <dgm:pt modelId="{CAF06C15-1277-4981-8E5C-97F5864241B7}" type="pres">
      <dgm:prSet presAssocID="{3BAA9B65-7C6D-4488-96B7-B397BA372791}" presName="Name37" presStyleLbl="parChTrans1D3" presStyleIdx="2" presStyleCnt="4"/>
      <dgm:spPr/>
    </dgm:pt>
    <dgm:pt modelId="{3CA7470B-D6D6-4E84-87E8-5018E389312C}" type="pres">
      <dgm:prSet presAssocID="{864A8C28-09B8-481B-8BF9-255473397F75}" presName="hierRoot2" presStyleCnt="0">
        <dgm:presLayoutVars>
          <dgm:hierBranch val="init"/>
        </dgm:presLayoutVars>
      </dgm:prSet>
      <dgm:spPr/>
    </dgm:pt>
    <dgm:pt modelId="{A09619A5-DAD8-42B9-9AA0-8EDC930F4569}" type="pres">
      <dgm:prSet presAssocID="{864A8C28-09B8-481B-8BF9-255473397F75}" presName="rootComposite" presStyleCnt="0"/>
      <dgm:spPr/>
    </dgm:pt>
    <dgm:pt modelId="{3C272F1B-3561-416A-B664-6CCA419912BC}" type="pres">
      <dgm:prSet presAssocID="{864A8C28-09B8-481B-8BF9-255473397F75}" presName="rootText" presStyleLbl="node3" presStyleIdx="2" presStyleCnt="4">
        <dgm:presLayoutVars>
          <dgm:chPref val="3"/>
        </dgm:presLayoutVars>
      </dgm:prSet>
      <dgm:spPr/>
    </dgm:pt>
    <dgm:pt modelId="{FCB987E9-89EA-4137-838A-EC9D76633379}" type="pres">
      <dgm:prSet presAssocID="{864A8C28-09B8-481B-8BF9-255473397F75}" presName="rootConnector" presStyleLbl="node3" presStyleIdx="2" presStyleCnt="4"/>
      <dgm:spPr/>
    </dgm:pt>
    <dgm:pt modelId="{3A0FDFFF-4C87-4C8B-8526-72B8A04931CA}" type="pres">
      <dgm:prSet presAssocID="{864A8C28-09B8-481B-8BF9-255473397F75}" presName="hierChild4" presStyleCnt="0"/>
      <dgm:spPr/>
    </dgm:pt>
    <dgm:pt modelId="{E9F51E55-FF7F-4528-A4FD-4DD117ECB2F1}" type="pres">
      <dgm:prSet presAssocID="{843E8F54-D63B-43E9-A4A5-DCEB20B15315}" presName="Name37" presStyleLbl="parChTrans1D4" presStyleIdx="0" presStyleCnt="2"/>
      <dgm:spPr/>
    </dgm:pt>
    <dgm:pt modelId="{963364FE-AABB-41CD-87D4-ED196E054397}" type="pres">
      <dgm:prSet presAssocID="{690B377E-54EB-426E-99F0-687C4D4C1F1F}" presName="hierRoot2" presStyleCnt="0">
        <dgm:presLayoutVars>
          <dgm:hierBranch val="init"/>
        </dgm:presLayoutVars>
      </dgm:prSet>
      <dgm:spPr/>
    </dgm:pt>
    <dgm:pt modelId="{7933CC0E-7A60-4832-9A3B-2B66D835D555}" type="pres">
      <dgm:prSet presAssocID="{690B377E-54EB-426E-99F0-687C4D4C1F1F}" presName="rootComposite" presStyleCnt="0"/>
      <dgm:spPr/>
    </dgm:pt>
    <dgm:pt modelId="{8655159E-0738-41B1-AE7A-C0C5F763F4A7}" type="pres">
      <dgm:prSet presAssocID="{690B377E-54EB-426E-99F0-687C4D4C1F1F}" presName="rootText" presStyleLbl="node4" presStyleIdx="0" presStyleCnt="2">
        <dgm:presLayoutVars>
          <dgm:chPref val="3"/>
        </dgm:presLayoutVars>
      </dgm:prSet>
      <dgm:spPr/>
    </dgm:pt>
    <dgm:pt modelId="{3632C5A1-9B48-4C2F-B8DD-5E8A5A817E07}" type="pres">
      <dgm:prSet presAssocID="{690B377E-54EB-426E-99F0-687C4D4C1F1F}" presName="rootConnector" presStyleLbl="node4" presStyleIdx="0" presStyleCnt="2"/>
      <dgm:spPr/>
    </dgm:pt>
    <dgm:pt modelId="{DD64A74A-631C-4983-A6EC-EF21DD1E7C8C}" type="pres">
      <dgm:prSet presAssocID="{690B377E-54EB-426E-99F0-687C4D4C1F1F}" presName="hierChild4" presStyleCnt="0"/>
      <dgm:spPr/>
    </dgm:pt>
    <dgm:pt modelId="{69294E3A-E958-435A-AF35-A43B07AE1C2E}" type="pres">
      <dgm:prSet presAssocID="{690B377E-54EB-426E-99F0-687C4D4C1F1F}" presName="hierChild5" presStyleCnt="0"/>
      <dgm:spPr/>
    </dgm:pt>
    <dgm:pt modelId="{378A8F79-D24A-4E92-A00D-1723E448F839}" type="pres">
      <dgm:prSet presAssocID="{864A8C28-09B8-481B-8BF9-255473397F75}" presName="hierChild5" presStyleCnt="0"/>
      <dgm:spPr/>
    </dgm:pt>
    <dgm:pt modelId="{C5E65C88-E3FF-42DE-A60E-8F77415A70D0}" type="pres">
      <dgm:prSet presAssocID="{27B1691D-36CB-45F3-ABE6-9282F3F8D3FB}" presName="Name37" presStyleLbl="parChTrans1D3" presStyleIdx="3" presStyleCnt="4"/>
      <dgm:spPr/>
    </dgm:pt>
    <dgm:pt modelId="{30AAE121-D9D5-4CA1-BE55-9DF373F59D3D}" type="pres">
      <dgm:prSet presAssocID="{1554F028-DB5F-432C-9B50-69F58D98F06D}" presName="hierRoot2" presStyleCnt="0">
        <dgm:presLayoutVars>
          <dgm:hierBranch val="init"/>
        </dgm:presLayoutVars>
      </dgm:prSet>
      <dgm:spPr/>
    </dgm:pt>
    <dgm:pt modelId="{12075079-190E-425E-992A-8E486965F6F5}" type="pres">
      <dgm:prSet presAssocID="{1554F028-DB5F-432C-9B50-69F58D98F06D}" presName="rootComposite" presStyleCnt="0"/>
      <dgm:spPr/>
    </dgm:pt>
    <dgm:pt modelId="{32F2B371-0E68-46C4-99E1-8950E0AA59F3}" type="pres">
      <dgm:prSet presAssocID="{1554F028-DB5F-432C-9B50-69F58D98F06D}" presName="rootText" presStyleLbl="node3" presStyleIdx="3" presStyleCnt="4">
        <dgm:presLayoutVars>
          <dgm:chPref val="3"/>
        </dgm:presLayoutVars>
      </dgm:prSet>
      <dgm:spPr/>
    </dgm:pt>
    <dgm:pt modelId="{F18612F7-9F80-4BAF-836A-8CE26497C6F0}" type="pres">
      <dgm:prSet presAssocID="{1554F028-DB5F-432C-9B50-69F58D98F06D}" presName="rootConnector" presStyleLbl="node3" presStyleIdx="3" presStyleCnt="4"/>
      <dgm:spPr/>
    </dgm:pt>
    <dgm:pt modelId="{CEC27B47-2A81-44D2-857F-56677C00D119}" type="pres">
      <dgm:prSet presAssocID="{1554F028-DB5F-432C-9B50-69F58D98F06D}" presName="hierChild4" presStyleCnt="0"/>
      <dgm:spPr/>
    </dgm:pt>
    <dgm:pt modelId="{2FFD1C5D-5DCC-475F-AACB-5C9E428978FF}" type="pres">
      <dgm:prSet presAssocID="{0B6AB93F-CC09-4216-BD7B-C4881C39C942}" presName="Name37" presStyleLbl="parChTrans1D4" presStyleIdx="1" presStyleCnt="2"/>
      <dgm:spPr/>
    </dgm:pt>
    <dgm:pt modelId="{1484854E-A1B1-4281-8132-3585D20861B0}" type="pres">
      <dgm:prSet presAssocID="{06C2A45B-B1B3-40B3-8951-FB5B1CF82137}" presName="hierRoot2" presStyleCnt="0">
        <dgm:presLayoutVars>
          <dgm:hierBranch val="init"/>
        </dgm:presLayoutVars>
      </dgm:prSet>
      <dgm:spPr/>
    </dgm:pt>
    <dgm:pt modelId="{E58580D0-AAF5-4BDB-85A4-6318B6CDB215}" type="pres">
      <dgm:prSet presAssocID="{06C2A45B-B1B3-40B3-8951-FB5B1CF82137}" presName="rootComposite" presStyleCnt="0"/>
      <dgm:spPr/>
    </dgm:pt>
    <dgm:pt modelId="{E3787CC8-CF0F-442B-A518-2185CBC70DD0}" type="pres">
      <dgm:prSet presAssocID="{06C2A45B-B1B3-40B3-8951-FB5B1CF82137}" presName="rootText" presStyleLbl="node4" presStyleIdx="1" presStyleCnt="2">
        <dgm:presLayoutVars>
          <dgm:chPref val="3"/>
        </dgm:presLayoutVars>
      </dgm:prSet>
      <dgm:spPr/>
    </dgm:pt>
    <dgm:pt modelId="{4B949F94-D91F-4583-8B44-EEC72CCAD2BB}" type="pres">
      <dgm:prSet presAssocID="{06C2A45B-B1B3-40B3-8951-FB5B1CF82137}" presName="rootConnector" presStyleLbl="node4" presStyleIdx="1" presStyleCnt="2"/>
      <dgm:spPr/>
    </dgm:pt>
    <dgm:pt modelId="{EB0219F9-47C7-4D41-8C7D-D7BCDFD4CC1A}" type="pres">
      <dgm:prSet presAssocID="{06C2A45B-B1B3-40B3-8951-FB5B1CF82137}" presName="hierChild4" presStyleCnt="0"/>
      <dgm:spPr/>
    </dgm:pt>
    <dgm:pt modelId="{4016A88F-1DF8-4C9D-B306-6AAFA735569C}" type="pres">
      <dgm:prSet presAssocID="{06C2A45B-B1B3-40B3-8951-FB5B1CF82137}" presName="hierChild5" presStyleCnt="0"/>
      <dgm:spPr/>
    </dgm:pt>
    <dgm:pt modelId="{1219A425-B292-4748-83AB-D343102F6FE6}" type="pres">
      <dgm:prSet presAssocID="{1554F028-DB5F-432C-9B50-69F58D98F06D}" presName="hierChild5" presStyleCnt="0"/>
      <dgm:spPr/>
    </dgm:pt>
    <dgm:pt modelId="{262AAB7E-0257-4AB1-B86D-58A6D63C5E6F}" type="pres">
      <dgm:prSet presAssocID="{2AF65186-30D4-4803-ACB9-BC2284D25B3D}" presName="hierChild5" presStyleCnt="0"/>
      <dgm:spPr/>
    </dgm:pt>
    <dgm:pt modelId="{A3CAEDAB-4587-4D17-A91E-5F14C7A2EB9C}" type="pres">
      <dgm:prSet presAssocID="{2C46FE8C-A3BF-49AE-AA93-EF9213CA7555}" presName="hierChild3" presStyleCnt="0"/>
      <dgm:spPr/>
    </dgm:pt>
  </dgm:ptLst>
  <dgm:cxnLst>
    <dgm:cxn modelId="{3D3E8708-6259-4587-8FAE-5F8B85D1CC3E}" srcId="{2AF65186-30D4-4803-ACB9-BC2284D25B3D}" destId="{1554F028-DB5F-432C-9B50-69F58D98F06D}" srcOrd="1" destOrd="0" parTransId="{27B1691D-36CB-45F3-ABE6-9282F3F8D3FB}" sibTransId="{35DA2551-FCBF-4BA4-A19E-1F4A3434C652}"/>
    <dgm:cxn modelId="{DC3A3E0A-959E-43E5-B25B-506AB74F6491}" type="presOf" srcId="{2BCCA590-A21E-4E1C-B4B7-5536B4F71719}" destId="{5C72C958-63D5-44CB-85BA-4B182A1B5398}" srcOrd="0" destOrd="0" presId="urn:microsoft.com/office/officeart/2005/8/layout/orgChart1"/>
    <dgm:cxn modelId="{29537B0C-ADE6-4CD7-97A8-9A5CAB3BB865}" type="presOf" srcId="{14534D70-A313-48E0-993E-9BF99A4751E1}" destId="{95715B06-0210-4761-BDAC-9EB7095DC8B1}" srcOrd="1" destOrd="0" presId="urn:microsoft.com/office/officeart/2005/8/layout/orgChart1"/>
    <dgm:cxn modelId="{C68C6E0F-6B10-4D75-A504-095A4D4B55B0}" type="presOf" srcId="{2BCCA590-A21E-4E1C-B4B7-5536B4F71719}" destId="{0029E3B9-C8AA-41EA-A11C-97443A267FA8}" srcOrd="1" destOrd="0" presId="urn:microsoft.com/office/officeart/2005/8/layout/orgChart1"/>
    <dgm:cxn modelId="{EEBA551D-1444-41AB-AAD9-BA7FD5A3D633}" type="presOf" srcId="{864A8C28-09B8-481B-8BF9-255473397F75}" destId="{3C272F1B-3561-416A-B664-6CCA419912BC}" srcOrd="0" destOrd="0" presId="urn:microsoft.com/office/officeart/2005/8/layout/orgChart1"/>
    <dgm:cxn modelId="{FF68A421-B065-4C22-B6F5-1085599383BD}" type="presOf" srcId="{F15030C9-44BF-4FFD-9624-F98E70BC1861}" destId="{31A00046-87FB-4D8E-9926-34D9053AB534}"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2B9A053A-EB4A-451E-8652-9FC6043BB136}" type="presOf" srcId="{440E62FC-F87B-4234-A595-69BE92522468}" destId="{A5CC26DD-5B3E-4647-8F89-280D8BB1D9DC}" srcOrd="0" destOrd="0" presId="urn:microsoft.com/office/officeart/2005/8/layout/orgChart1"/>
    <dgm:cxn modelId="{1B3CD644-1CD3-4D6E-82BC-2875679E08E9}" type="presOf" srcId="{2AF65186-30D4-4803-ACB9-BC2284D25B3D}" destId="{0D9F4134-8C37-4D99-ACF9-C78485FA80EA}" srcOrd="0" destOrd="0" presId="urn:microsoft.com/office/officeart/2005/8/layout/orgChart1"/>
    <dgm:cxn modelId="{9C013D45-8AF6-4C73-9AF9-1963BEF7BA4D}" type="presOf" srcId="{1554F028-DB5F-432C-9B50-69F58D98F06D}" destId="{32F2B371-0E68-46C4-99E1-8950E0AA59F3}"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2674CA4A-3A01-4922-8553-161678A31713}" type="presOf" srcId="{61ED6F64-1037-41AA-99CB-0FD1CE5C42CA}" destId="{BC295BA2-0479-4757-8A7E-FA48C65BD863}" srcOrd="1" destOrd="0" presId="urn:microsoft.com/office/officeart/2005/8/layout/orgChart1"/>
    <dgm:cxn modelId="{90D48F6C-3503-4331-A7EE-AD86009B1A98}" type="presOf" srcId="{690B377E-54EB-426E-99F0-687C4D4C1F1F}" destId="{3632C5A1-9B48-4C2F-B8DD-5E8A5A817E07}" srcOrd="1"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64C14A53-09FB-496E-AF5E-84B5A4FFD046}" type="presOf" srcId="{0B6AB93F-CC09-4216-BD7B-C4881C39C942}" destId="{2FFD1C5D-5DCC-475F-AACB-5C9E428978FF}" srcOrd="0" destOrd="0" presId="urn:microsoft.com/office/officeart/2005/8/layout/orgChart1"/>
    <dgm:cxn modelId="{B4899153-E6C8-41E0-9895-36808DE5CE80}" type="presOf" srcId="{843E8F54-D63B-43E9-A4A5-DCEB20B15315}" destId="{E9F51E55-FF7F-4528-A4FD-4DD117ECB2F1}" srcOrd="0" destOrd="0" presId="urn:microsoft.com/office/officeart/2005/8/layout/orgChart1"/>
    <dgm:cxn modelId="{5F9E2476-E627-4068-9F53-FE099C19D887}" type="presOf" srcId="{14534D70-A313-48E0-993E-9BF99A4751E1}" destId="{C69C8D37-FE2E-479A-A600-591C22E74617}" srcOrd="0" destOrd="0" presId="urn:microsoft.com/office/officeart/2005/8/layout/orgChart1"/>
    <dgm:cxn modelId="{4B76EE57-7AEE-40CD-AF04-E48D234AA1DA}" type="presOf" srcId="{E8382416-C2D9-4059-91FA-437F691B39FC}" destId="{097246D9-A227-498F-B17E-D485DEAE4B7A}"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619CB80-6FF0-41C9-AD5B-635245ECD162}" type="presOf" srcId="{3BAA9B65-7C6D-4488-96B7-B397BA372791}" destId="{CAF06C15-1277-4981-8E5C-97F5864241B7}" srcOrd="0" destOrd="0" presId="urn:microsoft.com/office/officeart/2005/8/layout/orgChart1"/>
    <dgm:cxn modelId="{3FF71081-E42D-43B5-AAD0-91F67AA802E5}" type="presOf" srcId="{61ED6F64-1037-41AA-99CB-0FD1CE5C42CA}" destId="{C7225B67-C8E8-47E1-A344-FF9C485061D0}"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C39C248B-369B-4C2D-AE00-D1BA21A922BA}" type="presOf" srcId="{1554F028-DB5F-432C-9B50-69F58D98F06D}" destId="{F18612F7-9F80-4BAF-836A-8CE26497C6F0}"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A1DBE0A5-ECCD-4990-B803-3FF8AE529F14}" type="presOf" srcId="{864A8C28-09B8-481B-8BF9-255473397F75}" destId="{FCB987E9-89EA-4137-838A-EC9D76633379}" srcOrd="1" destOrd="0" presId="urn:microsoft.com/office/officeart/2005/8/layout/orgChart1"/>
    <dgm:cxn modelId="{6C6AABAF-9882-4A3B-8404-AC9A93F7A37A}" type="presOf" srcId="{D43DF74B-DE34-4A39-8393-CFA044E97EC7}" destId="{5FFECCD6-3878-4991-ABE3-D522F3523DCA}" srcOrd="0" destOrd="0" presId="urn:microsoft.com/office/officeart/2005/8/layout/orgChart1"/>
    <dgm:cxn modelId="{EC4615B7-4C36-451A-B6E8-B59A99349370}" type="presOf" srcId="{C8F96092-F1D6-4C35-89DB-E3BA9356AF38}" destId="{DB702D74-9704-4813-96A1-1E1622EDBAEE}" srcOrd="0" destOrd="0" presId="urn:microsoft.com/office/officeart/2005/8/layout/orgChart1"/>
    <dgm:cxn modelId="{DA65E9C0-D7E5-47EF-A659-0A0EFC72E556}" type="presOf" srcId="{06C2A45B-B1B3-40B3-8951-FB5B1CF82137}" destId="{E3787CC8-CF0F-442B-A518-2185CBC70D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9C11FDCE-7DD9-49F2-B2E1-4D889F02EF63}" type="presOf" srcId="{27B1691D-36CB-45F3-ABE6-9282F3F8D3FB}" destId="{C5E65C88-E3FF-42DE-A60E-8F77415A70D0}" srcOrd="0" destOrd="0" presId="urn:microsoft.com/office/officeart/2005/8/layout/orgChart1"/>
    <dgm:cxn modelId="{0B5AFAD8-680F-4A77-94DD-458D6840BC40}" type="presOf" srcId="{06C2A45B-B1B3-40B3-8951-FB5B1CF82137}" destId="{4B949F94-D91F-4583-8B44-EEC72CCAD2BB}" srcOrd="1" destOrd="0" presId="urn:microsoft.com/office/officeart/2005/8/layout/orgChart1"/>
    <dgm:cxn modelId="{9A83EBDF-F0F0-4E08-A18A-FECCAFAC7DA4}" type="presOf" srcId="{2C46FE8C-A3BF-49AE-AA93-EF9213CA7555}" destId="{418912AB-6FED-4B26-9BE6-8844E6C06A38}" srcOrd="0" destOrd="0" presId="urn:microsoft.com/office/officeart/2005/8/layout/orgChart1"/>
    <dgm:cxn modelId="{CA34A5E5-4A55-4E67-A194-9560512C534C}" type="presOf" srcId="{2C46FE8C-A3BF-49AE-AA93-EF9213CA7555}" destId="{509DC3CD-47FA-4517-9131-7C493EC2D145}" srcOrd="1" destOrd="0" presId="urn:microsoft.com/office/officeart/2005/8/layout/orgChart1"/>
    <dgm:cxn modelId="{F70418E8-2CBA-4F87-A390-7AE857305008}" type="presOf" srcId="{2AF65186-30D4-4803-ACB9-BC2284D25B3D}" destId="{05034F84-9D62-4471-8B5D-C7888EDD46EA}"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AFF29F5-932A-4D69-A423-A4D363B57C3F}" type="presOf" srcId="{690B377E-54EB-426E-99F0-687C4D4C1F1F}" destId="{8655159E-0738-41B1-AE7A-C0C5F763F4A7}" srcOrd="0" destOrd="0" presId="urn:microsoft.com/office/officeart/2005/8/layout/orgChart1"/>
    <dgm:cxn modelId="{5DEFE445-135B-4891-A28C-EDC3C3B52E41}" type="presParOf" srcId="{DB702D74-9704-4813-96A1-1E1622EDBAEE}" destId="{A5553F94-5CE1-40C9-9676-2711A675CD77}" srcOrd="0" destOrd="0" presId="urn:microsoft.com/office/officeart/2005/8/layout/orgChart1"/>
    <dgm:cxn modelId="{C0F2B832-EF49-4A3E-8296-139165131E3C}" type="presParOf" srcId="{A5553F94-5CE1-40C9-9676-2711A675CD77}" destId="{77C5A94E-F585-4A43-88BA-CDC7968B7BDD}" srcOrd="0" destOrd="0" presId="urn:microsoft.com/office/officeart/2005/8/layout/orgChart1"/>
    <dgm:cxn modelId="{39216F99-77AF-4F74-90AA-E309A58B6D61}" type="presParOf" srcId="{77C5A94E-F585-4A43-88BA-CDC7968B7BDD}" destId="{418912AB-6FED-4B26-9BE6-8844E6C06A38}" srcOrd="0" destOrd="0" presId="urn:microsoft.com/office/officeart/2005/8/layout/orgChart1"/>
    <dgm:cxn modelId="{15364C61-D4F0-4438-8F84-3FBC33C0F1E9}" type="presParOf" srcId="{77C5A94E-F585-4A43-88BA-CDC7968B7BDD}" destId="{509DC3CD-47FA-4517-9131-7C493EC2D145}" srcOrd="1" destOrd="0" presId="urn:microsoft.com/office/officeart/2005/8/layout/orgChart1"/>
    <dgm:cxn modelId="{F42B311F-EC8C-46BF-BE81-4E191CD40F3A}" type="presParOf" srcId="{A5553F94-5CE1-40C9-9676-2711A675CD77}" destId="{4265A543-DEB2-4FA7-98F2-452B8165D146}" srcOrd="1" destOrd="0" presId="urn:microsoft.com/office/officeart/2005/8/layout/orgChart1"/>
    <dgm:cxn modelId="{C632F38E-715B-4143-A463-8CA02A275444}" type="presParOf" srcId="{4265A543-DEB2-4FA7-98F2-452B8165D146}" destId="{A5CC26DD-5B3E-4647-8F89-280D8BB1D9DC}" srcOrd="0" destOrd="0" presId="urn:microsoft.com/office/officeart/2005/8/layout/orgChart1"/>
    <dgm:cxn modelId="{D19587CD-63A2-47C3-AB4C-CFDC7B42A4EC}" type="presParOf" srcId="{4265A543-DEB2-4FA7-98F2-452B8165D146}" destId="{2AB2BFEF-DF27-419F-992D-44AD764385E4}" srcOrd="1" destOrd="0" presId="urn:microsoft.com/office/officeart/2005/8/layout/orgChart1"/>
    <dgm:cxn modelId="{DC1B5751-7E96-4878-9A2B-FC1BB67E3891}" type="presParOf" srcId="{2AB2BFEF-DF27-419F-992D-44AD764385E4}" destId="{51DD09DB-D854-4CD1-8C5D-E975CF1AAB41}" srcOrd="0" destOrd="0" presId="urn:microsoft.com/office/officeart/2005/8/layout/orgChart1"/>
    <dgm:cxn modelId="{075EA082-8301-4753-9C09-463F531B4FE4}" type="presParOf" srcId="{51DD09DB-D854-4CD1-8C5D-E975CF1AAB41}" destId="{C69C8D37-FE2E-479A-A600-591C22E74617}" srcOrd="0" destOrd="0" presId="urn:microsoft.com/office/officeart/2005/8/layout/orgChart1"/>
    <dgm:cxn modelId="{F2DDAE6B-3174-40D3-88BC-516A545B4B61}" type="presParOf" srcId="{51DD09DB-D854-4CD1-8C5D-E975CF1AAB41}" destId="{95715B06-0210-4761-BDAC-9EB7095DC8B1}" srcOrd="1" destOrd="0" presId="urn:microsoft.com/office/officeart/2005/8/layout/orgChart1"/>
    <dgm:cxn modelId="{2A69C1CE-9191-48B4-821A-F176C6770452}" type="presParOf" srcId="{2AB2BFEF-DF27-419F-992D-44AD764385E4}" destId="{6AD9E646-C039-42A3-9E6C-BB0B6A755D6E}" srcOrd="1" destOrd="0" presId="urn:microsoft.com/office/officeart/2005/8/layout/orgChart1"/>
    <dgm:cxn modelId="{6BD19FE5-CF60-4D0F-9374-A7F443ABA5A9}" type="presParOf" srcId="{6AD9E646-C039-42A3-9E6C-BB0B6A755D6E}" destId="{31A00046-87FB-4D8E-9926-34D9053AB534}" srcOrd="0" destOrd="0" presId="urn:microsoft.com/office/officeart/2005/8/layout/orgChart1"/>
    <dgm:cxn modelId="{16FA0291-BD73-48FA-972B-D88788AE17BF}" type="presParOf" srcId="{6AD9E646-C039-42A3-9E6C-BB0B6A755D6E}" destId="{BA04580C-1279-430A-93EA-23E2BD8BDFE3}" srcOrd="1" destOrd="0" presId="urn:microsoft.com/office/officeart/2005/8/layout/orgChart1"/>
    <dgm:cxn modelId="{65B15C51-754B-4052-8DAB-CEBE7990AE00}" type="presParOf" srcId="{BA04580C-1279-430A-93EA-23E2BD8BDFE3}" destId="{0E46BCD0-EFF3-4928-BED7-14006C647EDF}" srcOrd="0" destOrd="0" presId="urn:microsoft.com/office/officeart/2005/8/layout/orgChart1"/>
    <dgm:cxn modelId="{3271CEFF-73BA-4068-B7C0-626C50ECA4F6}" type="presParOf" srcId="{0E46BCD0-EFF3-4928-BED7-14006C647EDF}" destId="{5C72C958-63D5-44CB-85BA-4B182A1B5398}" srcOrd="0" destOrd="0" presId="urn:microsoft.com/office/officeart/2005/8/layout/orgChart1"/>
    <dgm:cxn modelId="{9D63DCE2-0277-4040-AC7C-EF2BA55EF1F8}" type="presParOf" srcId="{0E46BCD0-EFF3-4928-BED7-14006C647EDF}" destId="{0029E3B9-C8AA-41EA-A11C-97443A267FA8}" srcOrd="1" destOrd="0" presId="urn:microsoft.com/office/officeart/2005/8/layout/orgChart1"/>
    <dgm:cxn modelId="{06CBB912-5699-47E7-9C97-E33F412EA24F}" type="presParOf" srcId="{BA04580C-1279-430A-93EA-23E2BD8BDFE3}" destId="{E129657F-0E29-4D4A-A5C6-9851F0406B2B}" srcOrd="1" destOrd="0" presId="urn:microsoft.com/office/officeart/2005/8/layout/orgChart1"/>
    <dgm:cxn modelId="{183E88F3-70A2-4551-8D92-CFF1B008B835}" type="presParOf" srcId="{BA04580C-1279-430A-93EA-23E2BD8BDFE3}" destId="{B128A5ED-5829-4ED1-8803-537DBB0D2D3C}" srcOrd="2" destOrd="0" presId="urn:microsoft.com/office/officeart/2005/8/layout/orgChart1"/>
    <dgm:cxn modelId="{63D2AC95-DE19-4045-9154-B712BBE8B158}" type="presParOf" srcId="{6AD9E646-C039-42A3-9E6C-BB0B6A755D6E}" destId="{097246D9-A227-498F-B17E-D485DEAE4B7A}" srcOrd="2" destOrd="0" presId="urn:microsoft.com/office/officeart/2005/8/layout/orgChart1"/>
    <dgm:cxn modelId="{101164A2-30F8-448B-8AE2-0BE240BE418B}" type="presParOf" srcId="{6AD9E646-C039-42A3-9E6C-BB0B6A755D6E}" destId="{700B3B65-2D19-43B7-A8CD-3C210D2F33FE}" srcOrd="3" destOrd="0" presId="urn:microsoft.com/office/officeart/2005/8/layout/orgChart1"/>
    <dgm:cxn modelId="{950CC087-B876-4AAF-BD58-09587A4711BB}" type="presParOf" srcId="{700B3B65-2D19-43B7-A8CD-3C210D2F33FE}" destId="{3DC1410D-0E7C-4696-BFDE-FE451ACE3943}" srcOrd="0" destOrd="0" presId="urn:microsoft.com/office/officeart/2005/8/layout/orgChart1"/>
    <dgm:cxn modelId="{69046C6B-1779-4518-81AA-A2EC819BA07A}" type="presParOf" srcId="{3DC1410D-0E7C-4696-BFDE-FE451ACE3943}" destId="{C7225B67-C8E8-47E1-A344-FF9C485061D0}" srcOrd="0" destOrd="0" presId="urn:microsoft.com/office/officeart/2005/8/layout/orgChart1"/>
    <dgm:cxn modelId="{0F15C19C-A2C8-4028-B15B-CA25C8503E8A}" type="presParOf" srcId="{3DC1410D-0E7C-4696-BFDE-FE451ACE3943}" destId="{BC295BA2-0479-4757-8A7E-FA48C65BD863}" srcOrd="1" destOrd="0" presId="urn:microsoft.com/office/officeart/2005/8/layout/orgChart1"/>
    <dgm:cxn modelId="{869F28F5-F25F-4574-A91A-3DE960F8370A}" type="presParOf" srcId="{700B3B65-2D19-43B7-A8CD-3C210D2F33FE}" destId="{42E66376-BF4D-46D0-871E-0C37230B6549}" srcOrd="1" destOrd="0" presId="urn:microsoft.com/office/officeart/2005/8/layout/orgChart1"/>
    <dgm:cxn modelId="{40054032-27F1-4F6D-8443-C0E7B531A77E}" type="presParOf" srcId="{700B3B65-2D19-43B7-A8CD-3C210D2F33FE}" destId="{7A4804B7-0132-4D38-9164-C8C99E0324DB}" srcOrd="2" destOrd="0" presId="urn:microsoft.com/office/officeart/2005/8/layout/orgChart1"/>
    <dgm:cxn modelId="{156032E7-A715-43D1-9D5D-36EE75599C41}" type="presParOf" srcId="{2AB2BFEF-DF27-419F-992D-44AD764385E4}" destId="{7CB4ECA4-2FEE-420E-A67D-604A80794DA7}" srcOrd="2" destOrd="0" presId="urn:microsoft.com/office/officeart/2005/8/layout/orgChart1"/>
    <dgm:cxn modelId="{54CEB226-E431-4136-8BD3-1947B0392B03}" type="presParOf" srcId="{4265A543-DEB2-4FA7-98F2-452B8165D146}" destId="{5FFECCD6-3878-4991-ABE3-D522F3523DCA}" srcOrd="2" destOrd="0" presId="urn:microsoft.com/office/officeart/2005/8/layout/orgChart1"/>
    <dgm:cxn modelId="{7280D733-51FC-439A-A5D2-E261771D033C}" type="presParOf" srcId="{4265A543-DEB2-4FA7-98F2-452B8165D146}" destId="{2C591ED8-5095-4FCD-BB48-A94E2036B6E3}" srcOrd="3" destOrd="0" presId="urn:microsoft.com/office/officeart/2005/8/layout/orgChart1"/>
    <dgm:cxn modelId="{EDD16ED9-2FAD-4463-8B49-E16322C4E987}" type="presParOf" srcId="{2C591ED8-5095-4FCD-BB48-A94E2036B6E3}" destId="{06785766-DE72-40E4-BC30-B3482A8BA9A9}" srcOrd="0" destOrd="0" presId="urn:microsoft.com/office/officeart/2005/8/layout/orgChart1"/>
    <dgm:cxn modelId="{24496840-B60A-477E-B0F7-BF3304B62F97}" type="presParOf" srcId="{06785766-DE72-40E4-BC30-B3482A8BA9A9}" destId="{0D9F4134-8C37-4D99-ACF9-C78485FA80EA}" srcOrd="0" destOrd="0" presId="urn:microsoft.com/office/officeart/2005/8/layout/orgChart1"/>
    <dgm:cxn modelId="{827422E0-421A-4276-B186-595D6D7A7993}" type="presParOf" srcId="{06785766-DE72-40E4-BC30-B3482A8BA9A9}" destId="{05034F84-9D62-4471-8B5D-C7888EDD46EA}" srcOrd="1" destOrd="0" presId="urn:microsoft.com/office/officeart/2005/8/layout/orgChart1"/>
    <dgm:cxn modelId="{8844D1A1-4026-43D2-B9E5-3890FBA94B1C}" type="presParOf" srcId="{2C591ED8-5095-4FCD-BB48-A94E2036B6E3}" destId="{43363C4A-EB10-4398-95A9-891D95F95FFC}" srcOrd="1" destOrd="0" presId="urn:microsoft.com/office/officeart/2005/8/layout/orgChart1"/>
    <dgm:cxn modelId="{E67EBE5E-DA4D-4C64-92A0-2DA7CF418BA1}" type="presParOf" srcId="{43363C4A-EB10-4398-95A9-891D95F95FFC}" destId="{CAF06C15-1277-4981-8E5C-97F5864241B7}" srcOrd="0" destOrd="0" presId="urn:microsoft.com/office/officeart/2005/8/layout/orgChart1"/>
    <dgm:cxn modelId="{4BD54BF6-AA4B-4416-A706-715D0F55AA4D}" type="presParOf" srcId="{43363C4A-EB10-4398-95A9-891D95F95FFC}" destId="{3CA7470B-D6D6-4E84-87E8-5018E389312C}" srcOrd="1" destOrd="0" presId="urn:microsoft.com/office/officeart/2005/8/layout/orgChart1"/>
    <dgm:cxn modelId="{645EC933-0D9E-47FD-A454-D7B5E6118459}" type="presParOf" srcId="{3CA7470B-D6D6-4E84-87E8-5018E389312C}" destId="{A09619A5-DAD8-42B9-9AA0-8EDC930F4569}" srcOrd="0" destOrd="0" presId="urn:microsoft.com/office/officeart/2005/8/layout/orgChart1"/>
    <dgm:cxn modelId="{5341D0E6-FE0E-4E13-B4D2-AB65F8DF6993}" type="presParOf" srcId="{A09619A5-DAD8-42B9-9AA0-8EDC930F4569}" destId="{3C272F1B-3561-416A-B664-6CCA419912BC}" srcOrd="0" destOrd="0" presId="urn:microsoft.com/office/officeart/2005/8/layout/orgChart1"/>
    <dgm:cxn modelId="{A0CE2BD5-8E19-4309-A4D6-DE27C178CF47}" type="presParOf" srcId="{A09619A5-DAD8-42B9-9AA0-8EDC930F4569}" destId="{FCB987E9-89EA-4137-838A-EC9D76633379}" srcOrd="1" destOrd="0" presId="urn:microsoft.com/office/officeart/2005/8/layout/orgChart1"/>
    <dgm:cxn modelId="{35BA4690-3BA0-4B72-897D-8004654C900D}" type="presParOf" srcId="{3CA7470B-D6D6-4E84-87E8-5018E389312C}" destId="{3A0FDFFF-4C87-4C8B-8526-72B8A04931CA}" srcOrd="1" destOrd="0" presId="urn:microsoft.com/office/officeart/2005/8/layout/orgChart1"/>
    <dgm:cxn modelId="{DF22416B-4AC6-4E69-983E-6133DCCC6655}" type="presParOf" srcId="{3A0FDFFF-4C87-4C8B-8526-72B8A04931CA}" destId="{E9F51E55-FF7F-4528-A4FD-4DD117ECB2F1}" srcOrd="0" destOrd="0" presId="urn:microsoft.com/office/officeart/2005/8/layout/orgChart1"/>
    <dgm:cxn modelId="{3299D9E6-6196-4703-BE1C-E5E668B2DC78}" type="presParOf" srcId="{3A0FDFFF-4C87-4C8B-8526-72B8A04931CA}" destId="{963364FE-AABB-41CD-87D4-ED196E054397}" srcOrd="1" destOrd="0" presId="urn:microsoft.com/office/officeart/2005/8/layout/orgChart1"/>
    <dgm:cxn modelId="{3F458A7A-2D1B-41D7-BCAC-3A0CD44834F4}" type="presParOf" srcId="{963364FE-AABB-41CD-87D4-ED196E054397}" destId="{7933CC0E-7A60-4832-9A3B-2B66D835D555}" srcOrd="0" destOrd="0" presId="urn:microsoft.com/office/officeart/2005/8/layout/orgChart1"/>
    <dgm:cxn modelId="{185BC36A-FA97-4B51-86BF-723543454024}" type="presParOf" srcId="{7933CC0E-7A60-4832-9A3B-2B66D835D555}" destId="{8655159E-0738-41B1-AE7A-C0C5F763F4A7}" srcOrd="0" destOrd="0" presId="urn:microsoft.com/office/officeart/2005/8/layout/orgChart1"/>
    <dgm:cxn modelId="{8F7CDDDC-14DB-417A-B735-63582C75BBDE}" type="presParOf" srcId="{7933CC0E-7A60-4832-9A3B-2B66D835D555}" destId="{3632C5A1-9B48-4C2F-B8DD-5E8A5A817E07}" srcOrd="1" destOrd="0" presId="urn:microsoft.com/office/officeart/2005/8/layout/orgChart1"/>
    <dgm:cxn modelId="{D206D94F-3481-4D78-80F4-6CADF189CC3E}" type="presParOf" srcId="{963364FE-AABB-41CD-87D4-ED196E054397}" destId="{DD64A74A-631C-4983-A6EC-EF21DD1E7C8C}" srcOrd="1" destOrd="0" presId="urn:microsoft.com/office/officeart/2005/8/layout/orgChart1"/>
    <dgm:cxn modelId="{E6CCDE42-8118-4797-A104-E0C9CCCEBC74}" type="presParOf" srcId="{963364FE-AABB-41CD-87D4-ED196E054397}" destId="{69294E3A-E958-435A-AF35-A43B07AE1C2E}" srcOrd="2" destOrd="0" presId="urn:microsoft.com/office/officeart/2005/8/layout/orgChart1"/>
    <dgm:cxn modelId="{B8AA1363-0ACA-4C41-9A3D-4B55888363F4}" type="presParOf" srcId="{3CA7470B-D6D6-4E84-87E8-5018E389312C}" destId="{378A8F79-D24A-4E92-A00D-1723E448F839}" srcOrd="2" destOrd="0" presId="urn:microsoft.com/office/officeart/2005/8/layout/orgChart1"/>
    <dgm:cxn modelId="{349D00D3-79E5-4D38-88BA-839E4EFB9D8A}" type="presParOf" srcId="{43363C4A-EB10-4398-95A9-891D95F95FFC}" destId="{C5E65C88-E3FF-42DE-A60E-8F77415A70D0}" srcOrd="2" destOrd="0" presId="urn:microsoft.com/office/officeart/2005/8/layout/orgChart1"/>
    <dgm:cxn modelId="{76A7416F-BFC2-4839-8246-0FE054AE711F}" type="presParOf" srcId="{43363C4A-EB10-4398-95A9-891D95F95FFC}" destId="{30AAE121-D9D5-4CA1-BE55-9DF373F59D3D}" srcOrd="3" destOrd="0" presId="urn:microsoft.com/office/officeart/2005/8/layout/orgChart1"/>
    <dgm:cxn modelId="{96F8F77E-F04B-4294-8007-039F916A9578}" type="presParOf" srcId="{30AAE121-D9D5-4CA1-BE55-9DF373F59D3D}" destId="{12075079-190E-425E-992A-8E486965F6F5}" srcOrd="0" destOrd="0" presId="urn:microsoft.com/office/officeart/2005/8/layout/orgChart1"/>
    <dgm:cxn modelId="{81C05076-FC2C-4F8A-92AC-E2DF7D687836}" type="presParOf" srcId="{12075079-190E-425E-992A-8E486965F6F5}" destId="{32F2B371-0E68-46C4-99E1-8950E0AA59F3}" srcOrd="0" destOrd="0" presId="urn:microsoft.com/office/officeart/2005/8/layout/orgChart1"/>
    <dgm:cxn modelId="{202C09D5-C4F3-4742-B659-F433030BA770}" type="presParOf" srcId="{12075079-190E-425E-992A-8E486965F6F5}" destId="{F18612F7-9F80-4BAF-836A-8CE26497C6F0}" srcOrd="1" destOrd="0" presId="urn:microsoft.com/office/officeart/2005/8/layout/orgChart1"/>
    <dgm:cxn modelId="{2ACA5755-593F-4708-ABBA-A62F95978452}" type="presParOf" srcId="{30AAE121-D9D5-4CA1-BE55-9DF373F59D3D}" destId="{CEC27B47-2A81-44D2-857F-56677C00D119}" srcOrd="1" destOrd="0" presId="urn:microsoft.com/office/officeart/2005/8/layout/orgChart1"/>
    <dgm:cxn modelId="{0B64131E-AF8D-4657-B2E6-BFD87C381147}" type="presParOf" srcId="{CEC27B47-2A81-44D2-857F-56677C00D119}" destId="{2FFD1C5D-5DCC-475F-AACB-5C9E428978FF}" srcOrd="0" destOrd="0" presId="urn:microsoft.com/office/officeart/2005/8/layout/orgChart1"/>
    <dgm:cxn modelId="{1F49B895-BD37-4B8A-87DF-ECD77BE04566}" type="presParOf" srcId="{CEC27B47-2A81-44D2-857F-56677C00D119}" destId="{1484854E-A1B1-4281-8132-3585D20861B0}" srcOrd="1" destOrd="0" presId="urn:microsoft.com/office/officeart/2005/8/layout/orgChart1"/>
    <dgm:cxn modelId="{0E8F2928-51D8-492F-972C-76C0C5E2C27F}" type="presParOf" srcId="{1484854E-A1B1-4281-8132-3585D20861B0}" destId="{E58580D0-AAF5-4BDB-85A4-6318B6CDB215}" srcOrd="0" destOrd="0" presId="urn:microsoft.com/office/officeart/2005/8/layout/orgChart1"/>
    <dgm:cxn modelId="{A4941ABD-6581-46C5-AE94-A2339B712E72}" type="presParOf" srcId="{E58580D0-AAF5-4BDB-85A4-6318B6CDB215}" destId="{E3787CC8-CF0F-442B-A518-2185CBC70DD0}" srcOrd="0" destOrd="0" presId="urn:microsoft.com/office/officeart/2005/8/layout/orgChart1"/>
    <dgm:cxn modelId="{8F4D70C5-2778-4185-9694-F9C0C3AE504B}" type="presParOf" srcId="{E58580D0-AAF5-4BDB-85A4-6318B6CDB215}" destId="{4B949F94-D91F-4583-8B44-EEC72CCAD2BB}" srcOrd="1" destOrd="0" presId="urn:microsoft.com/office/officeart/2005/8/layout/orgChart1"/>
    <dgm:cxn modelId="{0CA970D9-0064-412C-8CBE-7E37BE4E1840}" type="presParOf" srcId="{1484854E-A1B1-4281-8132-3585D20861B0}" destId="{EB0219F9-47C7-4D41-8C7D-D7BCDFD4CC1A}" srcOrd="1" destOrd="0" presId="urn:microsoft.com/office/officeart/2005/8/layout/orgChart1"/>
    <dgm:cxn modelId="{27B89706-DF9C-4405-8E26-C899A96A4B29}" type="presParOf" srcId="{1484854E-A1B1-4281-8132-3585D20861B0}" destId="{4016A88F-1DF8-4C9D-B306-6AAFA735569C}" srcOrd="2" destOrd="0" presId="urn:microsoft.com/office/officeart/2005/8/layout/orgChart1"/>
    <dgm:cxn modelId="{824E08C8-7330-4128-B4D8-7F1000C6835B}" type="presParOf" srcId="{30AAE121-D9D5-4CA1-BE55-9DF373F59D3D}" destId="{1219A425-B292-4748-83AB-D343102F6FE6}" srcOrd="2" destOrd="0" presId="urn:microsoft.com/office/officeart/2005/8/layout/orgChart1"/>
    <dgm:cxn modelId="{0DCF45E9-7D6E-4940-8C00-35963D1620D8}" type="presParOf" srcId="{2C591ED8-5095-4FCD-BB48-A94E2036B6E3}" destId="{262AAB7E-0257-4AB1-B86D-58A6D63C5E6F}" srcOrd="2" destOrd="0" presId="urn:microsoft.com/office/officeart/2005/8/layout/orgChart1"/>
    <dgm:cxn modelId="{E3476A5E-9DDA-4152-AE09-F81DC505AFBC}"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Disease</a:t>
          </a:r>
          <a:r>
            <a:rPr lang="en-US" sz="2800" kern="1200" dirty="0"/>
            <a:t> </a:t>
          </a:r>
          <a:r>
            <a:rPr lang="en-US" sz="2800" kern="1200" dirty="0">
              <a:solidFill>
                <a:srgbClr val="FF0000"/>
              </a:solidFill>
            </a:rPr>
            <a:t>occurrence</a:t>
          </a: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Prevalence</a:t>
          </a: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Point</a:t>
          </a: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Period</a:t>
          </a: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0000"/>
              </a:solidFill>
            </a:rPr>
            <a:t>Incidence</a:t>
          </a: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Cumulative</a:t>
          </a:r>
          <a:r>
            <a:rPr lang="en-US" sz="1300" kern="1200" dirty="0">
              <a:solidFill>
                <a:srgbClr val="FF0000"/>
              </a:solidFill>
            </a:rPr>
            <a:t> </a:t>
          </a:r>
          <a:r>
            <a:rPr lang="en-US" sz="2400" kern="1200" dirty="0">
              <a:solidFill>
                <a:srgbClr val="FF0000"/>
              </a:solidFill>
            </a:rPr>
            <a:t>incidence</a:t>
          </a: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t>
          </a:r>
          <a:r>
            <a:rPr lang="en-US" sz="1500" kern="1200" dirty="0">
              <a:solidFill>
                <a:srgbClr val="FF0000"/>
              </a:solidFill>
            </a:rPr>
            <a:t>Simple proportion</a:t>
          </a:r>
        </a:p>
        <a:p>
          <a:pPr marL="0" lvl="0" indent="0" algn="l" defTabSz="666750">
            <a:lnSpc>
              <a:spcPct val="90000"/>
            </a:lnSpc>
            <a:spcBef>
              <a:spcPct val="0"/>
            </a:spcBef>
            <a:spcAft>
              <a:spcPct val="35000"/>
            </a:spcAft>
            <a:buNone/>
          </a:pPr>
          <a:r>
            <a:rPr lang="en-US" sz="1500" kern="1200" dirty="0">
              <a:solidFill>
                <a:srgbClr val="FF0000"/>
              </a:solidFill>
            </a:rPr>
            <a:t>  Kaplan-Meier</a:t>
          </a:r>
        </a:p>
        <a:p>
          <a:pPr marL="0" lvl="0" indent="0" algn="l" defTabSz="666750">
            <a:lnSpc>
              <a:spcPct val="90000"/>
            </a:lnSpc>
            <a:spcBef>
              <a:spcPct val="0"/>
            </a:spcBef>
            <a:spcAft>
              <a:spcPct val="35000"/>
            </a:spcAft>
            <a:buNone/>
          </a:pPr>
          <a:r>
            <a:rPr lang="en-US" sz="1500" kern="1200" dirty="0">
              <a:solidFill>
                <a:srgbClr val="FF0000"/>
              </a:solidFill>
            </a:rPr>
            <a:t>  Life table</a:t>
          </a:r>
        </a:p>
        <a:p>
          <a:pPr marL="0" lvl="0" indent="0" algn="l" defTabSz="666750">
            <a:lnSpc>
              <a:spcPct val="90000"/>
            </a:lnSpc>
            <a:spcBef>
              <a:spcPct val="0"/>
            </a:spcBef>
            <a:spcAft>
              <a:spcPct val="35000"/>
            </a:spcAft>
            <a:buNone/>
          </a:pPr>
          <a:r>
            <a:rPr lang="en-US" sz="1500" kern="1200" dirty="0"/>
            <a:t>  Aalen-Johansen</a:t>
          </a: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Incidence rate</a:t>
          </a: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US" sz="1500" kern="1200" dirty="0"/>
            <a:t>  Average incidence rate</a:t>
          </a:r>
        </a:p>
        <a:p>
          <a:pPr marL="0" lvl="0" indent="0" algn="l" defTabSz="666750">
            <a:lnSpc>
              <a:spcPct val="90000"/>
            </a:lnSpc>
            <a:spcBef>
              <a:spcPct val="0"/>
            </a:spcBef>
            <a:spcAft>
              <a:spcPct val="35000"/>
            </a:spcAft>
            <a:buNone/>
          </a:pPr>
          <a:r>
            <a:rPr lang="en-US" sz="1500" kern="1200" dirty="0"/>
            <a:t>  Instantaneous (hazard) rate</a:t>
          </a:r>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3200" dirty="0"/>
              <a:t>Here is the framework we set forth in the Course Introductory Video and in the first lecture (Study Design) about the kinds of questions (or objectives or purposes) that epidemiology and clinical research can answer.  We call these the “Big 6”.  These Big 6 can be broken into descriptive and analytic objectives.  In the next two lectures, we will be discussing measures of disease occurrence, which fall under the objective of “description”.  In descriptive research, our goal is to estimate the frequency or magnitude of some entity, be it an exposure, trait, disease, or some other health state.  Examples include the prevalence of obesity in a population, the prevalence of smoking, the incidence of COVID-19, and the incidence of death after a diagnosis of lung cancer.  We estimate these entities with what are called “measures of occurrence” or “measures of disease occurrence”.  </a:t>
            </a:r>
          </a:p>
        </p:txBody>
      </p:sp>
    </p:spTree>
    <p:extLst>
      <p:ext uri="{BB962C8B-B14F-4D97-AF65-F5344CB8AC3E}">
        <p14:creationId xmlns:p14="http://schemas.microsoft.com/office/powerpoint/2010/main" val="20939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10</a:t>
            </a:fld>
            <a:endParaRPr lang="en-US" dirty="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a:t>In this study, the estimated national prevalence of hepatitis C virus (HCV) RNA-positivity in a period from 2013 to 2016 was 0.84% (95% CI, 0.75%-0.96%) among adults in the noninstitutionalized US population</a:t>
            </a:r>
          </a:p>
          <a:p>
            <a:endParaRPr lang="en-US" dirty="0"/>
          </a:p>
          <a:p>
            <a:r>
              <a:rPr lang="en-US" dirty="0"/>
              <a:t>Rosenberg ES, Rosenthal EM, Hall EW, Barker L, Hofmeister MG, Sullivan PS, Dietz P, Mermin J, Ryerson AB. Prevalence of Hepatitis C virus infection in US states and the District of Columbia, 2013 to 2016. </a:t>
            </a:r>
            <a:r>
              <a:rPr lang="en-US" i="1" dirty="0"/>
              <a:t>JAMA Netw Open</a:t>
            </a:r>
            <a:r>
              <a:rPr lang="en-US" i="1" baseline="0" dirty="0"/>
              <a:t>  </a:t>
            </a:r>
            <a:r>
              <a:rPr lang="en-US" dirty="0"/>
              <a:t>1(8):e186371,</a:t>
            </a:r>
            <a:r>
              <a:rPr lang="en-US" baseline="0" dirty="0"/>
              <a:t> 2018.</a:t>
            </a:r>
            <a:endParaRPr lang="en-US" dirty="0"/>
          </a:p>
          <a:p>
            <a:endParaRPr lang="en-US" dirty="0"/>
          </a:p>
          <a:p>
            <a:r>
              <a:rPr lang="en-US" dirty="0"/>
              <a:t>We mentioned the National Health and Nutrition Examination Survey (NHANES) during our study design session.  This stage of NHANES</a:t>
            </a:r>
            <a:r>
              <a:rPr lang="en-US" baseline="0" dirty="0"/>
              <a:t> </a:t>
            </a:r>
            <a:r>
              <a:rPr lang="en-US" dirty="0"/>
              <a:t>was carried out over a long time period, 4 years from 2013 through 2016, but each person’s blood was drawn at a single point in time.  Thus, this is an example of point prevalence.  This illustrates how point prevalence is not a function of the length of time it takes to conduct the study.  Point prevalence</a:t>
            </a:r>
            <a:r>
              <a:rPr lang="en-US" baseline="0" dirty="0"/>
              <a:t> represents a single slice of time </a:t>
            </a:r>
            <a:r>
              <a:rPr lang="en-US" dirty="0"/>
              <a:t>in a given person’s</a:t>
            </a:r>
            <a:r>
              <a:rPr lang="en-US" baseline="0" dirty="0"/>
              <a:t> life</a:t>
            </a:r>
            <a:r>
              <a:rPr lang="en-US" dirty="0"/>
              <a:t>.  A single blood sample represents one point in time.  Most prevalence studies, of course, do not take 4 years to make their cross-sectional measurements;</a:t>
            </a:r>
            <a:r>
              <a:rPr lang="en-US" baseline="0" dirty="0"/>
              <a:t> NHANES is an outlier.    </a:t>
            </a:r>
          </a:p>
          <a:p>
            <a:endParaRPr lang="en-US" baseline="0" dirty="0"/>
          </a:p>
          <a:p>
            <a:r>
              <a:rPr lang="en-US" baseline="0" dirty="0"/>
              <a:t>The period of time it took to complete the study does influence the interpretation of the results.  That is, if we knew (for some reason external to the study at hand) that the prevalence of HCV was rapidly changing during the period of 2013 to 2016, then the finding of 0.84% HCV prevalence would just be the average value over that period.  It would not be a steady state value, i.e., a value that was present over the entire calendar period.  Indeed, HCV prevalence was likely changing (declining) during that period of time because of the introduction of curative therapy.  </a:t>
            </a:r>
          </a:p>
          <a:p>
            <a:endParaRPr lang="en-US" baseline="0" dirty="0"/>
          </a:p>
          <a:p>
            <a:r>
              <a:rPr lang="en-US" dirty="0"/>
              <a:t>HCV notwithstanding, the prevalence of most common chronic conditions does not change rapidly in a population as large as the U.S.</a:t>
            </a:r>
          </a:p>
          <a:p>
            <a:endParaRPr lang="en-US" dirty="0"/>
          </a:p>
        </p:txBody>
      </p:sp>
    </p:spTree>
    <p:extLst>
      <p:ext uri="{BB962C8B-B14F-4D97-AF65-F5344CB8AC3E}">
        <p14:creationId xmlns:p14="http://schemas.microsoft.com/office/powerpoint/2010/main" val="20119438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a:t>
            </a:r>
            <a:r>
              <a:rPr lang="en-US" baseline="0" dirty="0"/>
              <a:t> same logic is used in the second interval of calculation from month 13 to 24.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100</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58890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 cumulative probability of survival through 24 months is 0.67</a:t>
            </a:r>
            <a:r>
              <a:rPr lang="en-US" baseline="0" dirty="0"/>
              <a:t> x 0.33 = 0.22.  Because we are ultimately interested in the cumulative incidence of the event, we subtract the cumulative survival from 1.0 to get 0.78.   This is very close, although not identical, to the Kaplan-Meier estimate.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533345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a:t>This slide illustrates the life table method performed in Stata  We are using the same dataset </a:t>
            </a:r>
            <a:r>
              <a:rPr lang="en-US" dirty="0">
                <a:sym typeface="Symbol" panose="05050102010706020507" pitchFamily="18" charset="2"/>
              </a:rPr>
              <a:t></a:t>
            </a:r>
            <a:r>
              <a:rPr lang="en-US" dirty="0"/>
              <a:t> survival after diagnosis of primary biliary cirrhosis — as we used before for the Kaplan-Meier calculation in Stata.  </a:t>
            </a:r>
          </a:p>
          <a:p>
            <a:endParaRPr lang="en-US" dirty="0"/>
          </a:p>
          <a:p>
            <a:r>
              <a:rPr lang="en-US" dirty="0"/>
              <a:t>By default, Stata</a:t>
            </a:r>
            <a:r>
              <a:rPr lang="en-US" baseline="0" dirty="0"/>
              <a:t> </a:t>
            </a:r>
            <a:r>
              <a:rPr lang="en-US" dirty="0"/>
              <a:t>has assigned an interval of 1 time unit for the life table.  Since our time variable is in years, this is a time interval of 1 year.  A different interval (or intervals) can be specified by the user, if desired.</a:t>
            </a:r>
          </a:p>
          <a:p>
            <a:endParaRPr lang="en-US" dirty="0"/>
          </a:p>
          <a:p>
            <a:r>
              <a:rPr lang="en-US" dirty="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a:p>
          <a:p>
            <a:r>
              <a:rPr lang="en-US" dirty="0"/>
              <a:t>The graph produced with this command is shown on the next slide.</a:t>
            </a:r>
          </a:p>
        </p:txBody>
      </p:sp>
    </p:spTree>
    <p:extLst>
      <p:ext uri="{BB962C8B-B14F-4D97-AF65-F5344CB8AC3E}">
        <p14:creationId xmlns:p14="http://schemas.microsoft.com/office/powerpoint/2010/main" val="7857372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solidFill>
                  <a:srgbClr val="000000"/>
                </a:solidFill>
              </a:rPr>
              <a:pPr/>
              <a:t>103</a:t>
            </a:fld>
            <a:endParaRPr lang="en-US" dirty="0">
              <a:solidFill>
                <a:srgbClr val="000000"/>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a:t>Here we see the life table and K-M survival curve for the same set of data (time to death after diagnosis of primary biliary cirrhosis).  Note that the life table is not a step function; instead, the points are simply directly connected by a straight line.  This is consistent with the underlying assumption that the rate of the event is constant within each interval.  The K-M plot is a step function although it is difficult to appreciate in this graph because there are many events.  It</a:t>
            </a:r>
            <a:r>
              <a:rPr lang="en-US" baseline="0" dirty="0"/>
              <a:t> is</a:t>
            </a:r>
            <a:r>
              <a:rPr lang="en-US" dirty="0"/>
              <a:t> easier to see this step function in the small n example that we showed earlier today. </a:t>
            </a:r>
          </a:p>
        </p:txBody>
      </p:sp>
    </p:spTree>
    <p:extLst>
      <p:ext uri="{BB962C8B-B14F-4D97-AF65-F5344CB8AC3E}">
        <p14:creationId xmlns:p14="http://schemas.microsoft.com/office/powerpoint/2010/main" val="25752248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What we have explained thus far in both the Kaplan-Meier approach and the life</a:t>
            </a:r>
            <a:r>
              <a:rPr lang="en-US" baseline="0" dirty="0"/>
              <a:t> table approach has used data from a fixed cohort followed forward.  This is not the only way these approaches, particularly the life table method, can be used.  Specifically, the conditional probability of event data do not need to come from the same group of people.  Instead, we could change the time scale to age and then use age-specific probabilities of the event obtained from different groups of people of different ages.  In this way, we can piece together a hypothetical cohort as it ages and experiences the age-specific probabilities that are present at the current moment in time.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104</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399117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age-specific probabilities</a:t>
            </a:r>
            <a:r>
              <a:rPr lang="en-US" baseline="0" dirty="0"/>
              <a:t> of the event of interest during a particular period of time </a:t>
            </a:r>
            <a:r>
              <a:rPr lang="en-US" dirty="0"/>
              <a:t>yields incidence estimates</a:t>
            </a:r>
            <a:r>
              <a:rPr lang="en-US" baseline="0" dirty="0"/>
              <a:t> for a hypothetical population living in the particular period of time.  Performing such an approach yields what is called an “period life table”.  Formally, what we were using before, when we were analyzing a fixed cohort over its observation time, is called a “cohort life table”.  </a:t>
            </a:r>
          </a:p>
          <a:p>
            <a:endParaRPr lang="en-US" baseline="0" dirty="0"/>
          </a:p>
          <a:p>
            <a:r>
              <a:rPr lang="en-US" baseline="0" dirty="0"/>
              <a:t>This approach is the basis of life expectancy estimates that you have probably encountered.  These estimates essentially consider people born in a particular period (say, 2016 in the U.S.) and then look at what would happen to them as they age and they experience the incidence of death that is present in the specified time period.   We call this a hypothetical population, because no single group of people live their entire lifetimes during a particular period.  Shown is a snapshot of a life table for the U.S. in 2016, showing the mean life expectancy of 78.7 years. </a:t>
            </a:r>
          </a:p>
          <a:p>
            <a:endParaRPr lang="en-US" baseline="0" dirty="0"/>
          </a:p>
          <a:p>
            <a:r>
              <a:rPr lang="en-US" baseline="0" dirty="0"/>
              <a:t>This approach is not a common focus of epidemiology/clinical research, which more typically works with actual cohorts followed for their experience, but it is useful to know about.   This approach is the main focus of actuarial science and demography.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105</a:t>
            </a:fld>
            <a:endParaRPr lang="en-US" dirty="0"/>
          </a:p>
        </p:txBody>
      </p:sp>
    </p:spTree>
    <p:extLst>
      <p:ext uri="{BB962C8B-B14F-4D97-AF65-F5344CB8AC3E}">
        <p14:creationId xmlns:p14="http://schemas.microsoft.com/office/powerpoint/2010/main" val="21432962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GB" altLang="en-US" dirty="0">
                <a:latin typeface="Arial" panose="020B0604020202020204" pitchFamily="34" charset="0"/>
                <a:ea typeface="msgothic" charset="0"/>
                <a:cs typeface="msgothic" charset="0"/>
              </a:rPr>
              <a:t>A period life table approach</a:t>
            </a:r>
            <a:r>
              <a:rPr lang="en-GB" altLang="en-US" baseline="0" dirty="0">
                <a:latin typeface="Arial" panose="020B0604020202020204" pitchFamily="34" charset="0"/>
                <a:ea typeface="msgothic" charset="0"/>
                <a:cs typeface="msgothic" charset="0"/>
              </a:rPr>
              <a:t> can be used to show the impact of a particular disease state.  This example compares life expectancy of persons diagnosed with type 1 diabetes to those without type 1 diabetes.  It comes from Scotland where there is a n</a:t>
            </a:r>
            <a:r>
              <a:rPr lang="en-US" sz="1800" b="0" i="0" u="none" strike="noStrike" kern="1200" baseline="0" dirty="0">
                <a:solidFill>
                  <a:schemeClr val="tx1"/>
                </a:solidFill>
                <a:latin typeface="Times New Roman" pitchFamily="18" charset="0"/>
                <a:ea typeface="+mn-ea"/>
                <a:cs typeface="+mn-cs"/>
              </a:rPr>
              <a:t>ationwide registry of diabetes.  </a:t>
            </a:r>
            <a:r>
              <a:rPr lang="en-GB" altLang="en-US" baseline="0" dirty="0">
                <a:latin typeface="Arial" panose="020B0604020202020204" pitchFamily="34" charset="0"/>
                <a:ea typeface="msgothic" charset="0"/>
                <a:cs typeface="msgothic" charset="0"/>
              </a:rPr>
              <a:t>It shows s</a:t>
            </a:r>
            <a:r>
              <a:rPr lang="en-GB" altLang="en-US" dirty="0">
                <a:latin typeface="Arial" panose="020B0604020202020204" pitchFamily="34" charset="0"/>
                <a:ea typeface="msgothic" charset="0"/>
                <a:cs typeface="msgothic" charset="0"/>
              </a:rPr>
              <a:t>urvival by age, starting from 20 years, in women</a:t>
            </a:r>
            <a:r>
              <a:rPr lang="en-GB" altLang="en-US" baseline="0" dirty="0">
                <a:latin typeface="Arial" panose="020B0604020202020204" pitchFamily="34" charset="0"/>
                <a:ea typeface="msgothic" charset="0"/>
                <a:cs typeface="msgothic" charset="0"/>
              </a:rPr>
              <a:t> with and without type 1 diabetes</a:t>
            </a:r>
            <a:r>
              <a:rPr lang="en-US" sz="1200" b="0" i="0" u="none" strike="noStrike" kern="1200" baseline="0" dirty="0">
                <a:solidFill>
                  <a:schemeClr val="tx1"/>
                </a:solidFill>
                <a:latin typeface="Times New Roman" pitchFamily="18" charset="0"/>
                <a:ea typeface="+mn-ea"/>
                <a:cs typeface="+mn-cs"/>
              </a:rPr>
              <a:t>.  Notice how the x axis is age (and not observation time or calendar time).  This plot was constructed using age-specific incidences of death from 2008 to 2010.  Note that this is not a fixed cohort of persons starting at age 20 and followed until age 80.  Instead, it creates a scenario whereby we hypothetically envision 20 year olds and pretend that their future has the same rates of deaths as persons living from 2008 to 2010.  </a:t>
            </a:r>
          </a:p>
          <a:p>
            <a:endParaRPr lang="en-US" baseline="0" dirty="0"/>
          </a:p>
          <a:p>
            <a:pPr marL="85725" marR="0" lvl="0" indent="-85725" algn="l" defTabSz="914400" rtl="0" eaLnBrk="1" fontAlgn="base" latinLnBrk="0" hangingPunct="0">
              <a:lnSpc>
                <a:spcPct val="93000"/>
              </a:lnSpc>
              <a:spcBef>
                <a:spcPct val="0"/>
              </a:spcBef>
              <a:spcAft>
                <a:spcPct val="0"/>
              </a:spcAft>
              <a:buClrTx/>
              <a:buSzPct val="45000"/>
              <a:buFont typeface="Wingdings" panose="05000000000000000000" pitchFamily="2" charset="2"/>
              <a:buNone/>
              <a:tabLst>
                <a:tab pos="723900" algn="l"/>
                <a:tab pos="1447800" algn="l"/>
                <a:tab pos="2171700" algn="l"/>
                <a:tab pos="2895600" algn="l"/>
                <a:tab pos="3619500" algn="l"/>
                <a:tab pos="4343400" algn="l"/>
                <a:tab pos="5067300" algn="l"/>
              </a:tabLst>
              <a:defRPr/>
            </a:pPr>
            <a:r>
              <a:rPr lang="en-GB" altLang="en-US" dirty="0">
                <a:latin typeface="Arial" panose="020B0604020202020204" pitchFamily="34" charset="0"/>
                <a:ea typeface="msgothic" charset="0"/>
                <a:cs typeface="msgothic" charset="0"/>
              </a:rPr>
              <a:t>Notice</a:t>
            </a:r>
            <a:r>
              <a:rPr lang="en-GB" altLang="en-US" baseline="0" dirty="0">
                <a:latin typeface="Arial" panose="020B0604020202020204" pitchFamily="34" charset="0"/>
                <a:ea typeface="msgothic" charset="0"/>
                <a:cs typeface="msgothic" charset="0"/>
              </a:rPr>
              <a:t> how there are </a:t>
            </a:r>
            <a:r>
              <a:rPr lang="en-GB" altLang="en-US" u="sng" baseline="0" dirty="0">
                <a:latin typeface="Arial" panose="020B0604020202020204" pitchFamily="34" charset="0"/>
                <a:ea typeface="msgothic" charset="0"/>
                <a:cs typeface="msgothic" charset="0"/>
              </a:rPr>
              <a:t>not</a:t>
            </a:r>
            <a:r>
              <a:rPr lang="en-GB" altLang="en-US" baseline="0" dirty="0">
                <a:latin typeface="Arial" panose="020B0604020202020204" pitchFamily="34" charset="0"/>
                <a:ea typeface="msgothic" charset="0"/>
                <a:cs typeface="msgothic" charset="0"/>
              </a:rPr>
              <a:t> steps in the plot.  This is characteristic of life tables. </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baseline="0"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3555711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the similarities and differences in the Kaplan-Meier and life table approaches to estimation</a:t>
            </a:r>
            <a:r>
              <a:rPr lang="en-US" baseline="0" dirty="0"/>
              <a:t> of cumulative incidence.  The major difference is in the dating of the event.  The exact date is needed for Kaplan-Meier estimation, but for the life table the exact date is not needed.  Instead, it is sufficient to simply know what interval of time the event occurred.  There is, however, the need to assume that events occur at a constant rate during an interval in the life table approach and that any censoring is also constant across an interval.  For the life table approach, unless the assumptions are strictly met, the results are biased.  The assumptions are less credible in small datasets.  In large datasets, the two approaches will typically be equivalent.   </a:t>
            </a:r>
          </a:p>
          <a:p>
            <a:endParaRPr lang="en-US" baseline="0" dirty="0"/>
          </a:p>
          <a:p>
            <a:r>
              <a:rPr lang="en-US" baseline="0" dirty="0"/>
              <a:t>In practice, the Kaplan-Meier approach is used much more commonly in biomedicine, but knowledge of the life table approach is useful to reinforce the underlying principle behind both approaches, which is the way that cumulative probability of survival is calculated in the face of censoring (unequal follow-up times).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107</a:t>
            </a:fld>
            <a:endParaRPr lang="en-US" dirty="0">
              <a:solidFill>
                <a:srgbClr val="000000"/>
              </a:solidFill>
            </a:endParaRPr>
          </a:p>
        </p:txBody>
      </p:sp>
    </p:spTree>
    <p:extLst>
      <p:ext uri="{BB962C8B-B14F-4D97-AF65-F5344CB8AC3E}">
        <p14:creationId xmlns:p14="http://schemas.microsoft.com/office/powerpoint/2010/main" val="18140362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have time to dive into some advanced topics in cumulative incidence estimation</a:t>
            </a:r>
            <a:r>
              <a:rPr lang="en-US" baseline="0" dirty="0"/>
              <a:t>, but the Stata book on survival analysis is a great way to learn these in addition to their software implementation.   </a:t>
            </a:r>
          </a:p>
          <a:p>
            <a:endParaRPr lang="en-US" baseline="0" dirty="0"/>
          </a:p>
          <a:p>
            <a:r>
              <a:rPr lang="en-US" baseline="0" dirty="0"/>
              <a:t>One advanced topic is on the use of age as the metric of the x-axis, something we have mentioned in today’s session.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108</a:t>
            </a:fld>
            <a:endParaRPr lang="en-US" dirty="0">
              <a:solidFill>
                <a:srgbClr val="000000"/>
              </a:solidFill>
            </a:endParaRPr>
          </a:p>
        </p:txBody>
      </p:sp>
    </p:spTree>
    <p:extLst>
      <p:ext uri="{BB962C8B-B14F-4D97-AF65-F5344CB8AC3E}">
        <p14:creationId xmlns:p14="http://schemas.microsoft.com/office/powerpoint/2010/main" val="33329504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a:t>Here</a:t>
            </a:r>
            <a:r>
              <a:rPr lang="en-US" baseline="0" dirty="0"/>
              <a:t> is </a:t>
            </a:r>
            <a:r>
              <a:rPr lang="en-US" dirty="0"/>
              <a:t>a flowchart of the material covered in our two lectures on measures of disease occurrence, including topics that we</a:t>
            </a:r>
            <a:r>
              <a:rPr lang="en-US" baseline="0" dirty="0"/>
              <a:t> covered today in red.  Next week, we will cover the topics in black.</a:t>
            </a:r>
            <a:endParaRPr lang="en-US" dirty="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srgbClr val="000000"/>
                </a:solidFill>
              </a:rPr>
              <a:pPr/>
              <a:t>109</a:t>
            </a:fld>
            <a:endParaRPr lang="en-US" dirty="0">
              <a:solidFill>
                <a:srgbClr val="000000"/>
              </a:solidFill>
            </a:endParaRPr>
          </a:p>
        </p:txBody>
      </p:sp>
    </p:spTree>
    <p:extLst>
      <p:ext uri="{BB962C8B-B14F-4D97-AF65-F5344CB8AC3E}">
        <p14:creationId xmlns:p14="http://schemas.microsoft.com/office/powerpoint/2010/main" val="32296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11</a:t>
            </a:fld>
            <a:endParaRPr lang="en-US" dirty="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a:t>These values represent estimates of the prevalence of some</a:t>
            </a:r>
            <a:r>
              <a:rPr lang="en-US" baseline="0" dirty="0"/>
              <a:t> of the </a:t>
            </a:r>
            <a:r>
              <a:rPr lang="en-US" dirty="0"/>
              <a:t>known causal determinants of cardiovascular disease among U.S. adults.  These </a:t>
            </a:r>
            <a:r>
              <a:rPr lang="en-US" baseline="0" dirty="0"/>
              <a:t>prevalences were collected during different examinations from 2011-2015 as part of several different U.S. federal government projects to gather health-related data.  Although the examinations and interviews took place over several years, that information alone does not help us distinguish which factors are point prevalence and which ones are period prevalence.  With some searching in the references, it becomes clear that obesity, blood pressure, and high cholesterol were all based on a one-time measurement and are therefore examples of point prevalence.  Diabetes was also based on a question identifying current status.  However, participants in the National Survey on Drug Use and Health were asked about use of “combustible tobacco products” in the 30 days before the interview.  This is an example of period prevalence, and the period is 30 days.   </a:t>
            </a:r>
          </a:p>
          <a:p>
            <a:endParaRPr lang="en-US" baseline="0" dirty="0"/>
          </a:p>
          <a:p>
            <a:r>
              <a:rPr lang="en-US" baseline="0" dirty="0"/>
              <a:t>National Health and Nutrition Examination Survey (NHANES) </a:t>
            </a:r>
            <a:r>
              <a:rPr lang="en-US" baseline="0" dirty="0">
                <a:sym typeface="Symbol" panose="05050102010706020507" pitchFamily="18" charset="2"/>
              </a:rPr>
              <a:t></a:t>
            </a:r>
            <a:r>
              <a:rPr lang="en-US" baseline="0" dirty="0"/>
              <a:t> described last week </a:t>
            </a:r>
            <a:r>
              <a:rPr lang="en-US" baseline="0" dirty="0">
                <a:sym typeface="Symbol" panose="05050102010706020507" pitchFamily="18" charset="2"/>
              </a:rPr>
              <a:t></a:t>
            </a:r>
            <a:r>
              <a:rPr lang="en-US" baseline="0" dirty="0"/>
              <a:t> is carried out on a sample of the US population.  NHANES includes questionnaire, physical examination measurements, and a blood draw.   Measurements vary across NHANES visits. https://www.cdc.gov/nchs/nhanes/index.htm</a:t>
            </a:r>
          </a:p>
          <a:p>
            <a:endParaRPr lang="en-US" baseline="0" dirty="0"/>
          </a:p>
          <a:p>
            <a:r>
              <a:rPr lang="en-US" baseline="0" dirty="0"/>
              <a:t>National Survey on Drug Use and Health</a:t>
            </a:r>
            <a:r>
              <a:rPr lang="en-US" dirty="0"/>
              <a:t> (NSDUH) is a nationwide study that provides information on tobacco, alcohol, and drug use, mental health and other health-related issues. https://nsduhweb.rti.org/respweb/homepage.cfm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National Health Interview Survey (NHIS) is carried out annually on a sample of the US population.  It is limited to a questionnaire.  https://www.cdc.gov/nchs/nhis/index.htm</a:t>
            </a:r>
          </a:p>
          <a:p>
            <a:endParaRPr lang="en-US" dirty="0"/>
          </a:p>
          <a:p>
            <a:endParaRPr lang="en-US" dirty="0"/>
          </a:p>
        </p:txBody>
      </p:sp>
    </p:spTree>
    <p:extLst>
      <p:ext uri="{BB962C8B-B14F-4D97-AF65-F5344CB8AC3E}">
        <p14:creationId xmlns:p14="http://schemas.microsoft.com/office/powerpoint/2010/main" val="1294531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solidFill>
                  <a:srgbClr val="000000"/>
                </a:solidFill>
              </a:rPr>
              <a:pPr/>
              <a:t>110</a:t>
            </a:fld>
            <a:endParaRPr lang="en-US" dirty="0">
              <a:solidFill>
                <a:srgbClr val="000000"/>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dirty="0"/>
              <a:t>Here is a summary of what we have</a:t>
            </a:r>
            <a:r>
              <a:rPr lang="en-US" baseline="0" dirty="0"/>
              <a:t> discussed today.</a:t>
            </a:r>
            <a:endParaRPr lang="en-US" dirty="0"/>
          </a:p>
        </p:txBody>
      </p:sp>
    </p:spTree>
    <p:extLst>
      <p:ext uri="{BB962C8B-B14F-4D97-AF65-F5344CB8AC3E}">
        <p14:creationId xmlns:p14="http://schemas.microsoft.com/office/powerpoint/2010/main" val="1857591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solidFill>
                  <a:srgbClr val="000000"/>
                </a:solidFill>
              </a:rPr>
              <a:pPr/>
              <a:t>111</a:t>
            </a:fld>
            <a:endParaRPr lang="en-US" dirty="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In the next lecture, we will finish our discussion of cumulative incidence by</a:t>
            </a:r>
            <a:r>
              <a:rPr lang="en-US" baseline="0" dirty="0"/>
              <a:t> presenting</a:t>
            </a:r>
            <a:r>
              <a:rPr lang="en-US" dirty="0"/>
              <a:t> the </a:t>
            </a:r>
            <a:r>
              <a:rPr lang="en-US" sz="2800" dirty="0"/>
              <a:t>Aalen-Johansen estimator that does not require the assumption of independent</a:t>
            </a:r>
            <a:r>
              <a:rPr lang="en-US" sz="2800" baseline="0" dirty="0"/>
              <a:t> (or no) competing events</a:t>
            </a:r>
            <a:r>
              <a:rPr lang="en-US" sz="2800" dirty="0"/>
              <a:t>.  </a:t>
            </a:r>
            <a:r>
              <a:rPr lang="en-US" dirty="0"/>
              <a:t>And, we will take up the measure of incidence based on person-time,</a:t>
            </a:r>
            <a:r>
              <a:rPr lang="en-US" baseline="0" dirty="0"/>
              <a:t> which are known as incidence rates.</a:t>
            </a:r>
            <a:endParaRPr lang="en-US" dirty="0"/>
          </a:p>
        </p:txBody>
      </p:sp>
    </p:spTree>
    <p:extLst>
      <p:ext uri="{BB962C8B-B14F-4D97-AF65-F5344CB8AC3E}">
        <p14:creationId xmlns:p14="http://schemas.microsoft.com/office/powerpoint/2010/main" val="4680968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112</a:t>
            </a:fld>
            <a:endParaRPr lang="en-US" dirty="0"/>
          </a:p>
        </p:txBody>
      </p:sp>
    </p:spTree>
    <p:extLst>
      <p:ext uri="{BB962C8B-B14F-4D97-AF65-F5344CB8AC3E}">
        <p14:creationId xmlns:p14="http://schemas.microsoft.com/office/powerpoint/2010/main" val="15293736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marL="0" marR="0" lvl="0" indent="0" algn="r" defTabSz="914400" rtl="0" eaLnBrk="0" fontAlgn="base" latinLnBrk="0" hangingPunct="0">
              <a:lnSpc>
                <a:spcPct val="100000"/>
              </a:lnSpc>
              <a:spcBef>
                <a:spcPct val="0"/>
              </a:spcBef>
              <a:spcAft>
                <a:spcPct val="0"/>
              </a:spcAft>
              <a:buClrTx/>
              <a:buSzTx/>
              <a:buFontTx/>
              <a:buNone/>
              <a:tabLst/>
              <a:defRPr/>
            </a:pPr>
            <a:fld id="{ACD74614-D5BA-4D90-AD12-412976B4BFF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dirty="0"/>
              <a:t>All</a:t>
            </a:r>
            <a:r>
              <a:rPr lang="en-US" baseline="0" dirty="0"/>
              <a:t> of our research studies are sampling populations, and thus our results are merely estimates.  The points describe the s</a:t>
            </a:r>
            <a:r>
              <a:rPr lang="en-US" dirty="0"/>
              <a:t>cientific</a:t>
            </a:r>
            <a:r>
              <a:rPr lang="en-US" baseline="0" dirty="0"/>
              <a:t> terminology related to estimation.  A short primer on these terms can be found at:</a:t>
            </a:r>
          </a:p>
          <a:p>
            <a:br>
              <a:rPr lang="en-US" dirty="0"/>
            </a:br>
            <a:r>
              <a:rPr lang="en-US" dirty="0">
                <a:effectLst/>
                <a:latin typeface="Arial" panose="020B0604020202020204" pitchFamily="34" charset="0"/>
              </a:rPr>
              <a:t>Little RJ and Lewis RJ. </a:t>
            </a:r>
            <a:r>
              <a:rPr lang="en-US" dirty="0" err="1">
                <a:effectLst/>
                <a:latin typeface="Times New Roman" panose="02020603050405020304" pitchFamily="18" charset="0"/>
              </a:rPr>
              <a:t>Estimands</a:t>
            </a:r>
            <a:r>
              <a:rPr lang="en-US" dirty="0">
                <a:effectLst/>
                <a:latin typeface="Times New Roman" panose="02020603050405020304" pitchFamily="18" charset="0"/>
              </a:rPr>
              <a:t>, estimators, and estimates.  </a:t>
            </a:r>
            <a:r>
              <a:rPr lang="en-US" i="1" dirty="0">
                <a:effectLst/>
                <a:latin typeface="Times New Roman" panose="02020603050405020304" pitchFamily="18" charset="0"/>
              </a:rPr>
              <a:t>JAMA</a:t>
            </a:r>
            <a:r>
              <a:rPr lang="en-US" dirty="0">
                <a:effectLst/>
                <a:latin typeface="Times New Roman" panose="02020603050405020304" pitchFamily="18" charset="0"/>
              </a:rPr>
              <a:t> 326:967-968, 2021 </a:t>
            </a:r>
            <a:endParaRPr lang="en-US" dirty="0"/>
          </a:p>
        </p:txBody>
      </p:sp>
    </p:spTree>
    <p:extLst>
      <p:ext uri="{BB962C8B-B14F-4D97-AF65-F5344CB8AC3E}">
        <p14:creationId xmlns:p14="http://schemas.microsoft.com/office/powerpoint/2010/main" val="3822665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solidFill>
                  <a:srgbClr val="000000"/>
                </a:solidFill>
              </a:rPr>
              <a:pPr/>
              <a:t>114</a:t>
            </a:fld>
            <a:endParaRPr lang="en-US" dirty="0">
              <a:solidFill>
                <a:srgbClr val="000000"/>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a:t>Some</a:t>
            </a:r>
            <a:r>
              <a:rPr lang="en-US" baseline="0" dirty="0"/>
              <a:t> learners </a:t>
            </a:r>
            <a:r>
              <a:rPr lang="en-US" dirty="0"/>
              <a:t>balk at treating two or more time periods</a:t>
            </a:r>
            <a:r>
              <a:rPr lang="en-US" baseline="0" dirty="0"/>
              <a:t> for a given person</a:t>
            </a:r>
            <a:r>
              <a:rPr lang="en-US" dirty="0"/>
              <a:t> as independent.  They say, “How can they be considered independent when many of the same persons are in each time period”?  The answer is that the probability in the second time period is conditional on a given person already having lived through the first time.  In other words, in each</a:t>
            </a:r>
            <a:r>
              <a:rPr lang="en-US" baseline="0" dirty="0"/>
              <a:t> time period, t</a:t>
            </a:r>
            <a:r>
              <a:rPr lang="en-US" dirty="0"/>
              <a:t>he clock is reset.  Therefore,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a:p>
        </p:txBody>
      </p:sp>
    </p:spTree>
    <p:extLst>
      <p:ext uri="{BB962C8B-B14F-4D97-AF65-F5344CB8AC3E}">
        <p14:creationId xmlns:p14="http://schemas.microsoft.com/office/powerpoint/2010/main" val="155612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12</a:t>
            </a:fld>
            <a:endParaRPr lang="en-US" dirty="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a:t>The prevalence of severe</a:t>
            </a:r>
            <a:r>
              <a:rPr lang="en-US" baseline="0" dirty="0"/>
              <a:t> headache or migraine during the past 3 months was estimated based on response to interviews conducted in 2015 as part of the National Health Interview Survey (NHIS).  The question asked of participants was “During the past 3 months, did you have a severe headache or migraine?”  </a:t>
            </a:r>
            <a:r>
              <a:rPr lang="en-US" dirty="0"/>
              <a:t>The NHIS is carried out every year (it does not take as long as the NHANES), but again the point is not how long it takes to conduct the NHIS research but the time period the measurement represents in a given participant.  In this case, the measurement of disease prevalence is for a specified time period, 3</a:t>
            </a:r>
            <a:r>
              <a:rPr lang="en-US" baseline="0" dirty="0"/>
              <a:t> months</a:t>
            </a:r>
            <a:r>
              <a:rPr lang="en-US" dirty="0"/>
              <a:t>, so it is an example of period prevalence.  The same question might have been asked for the past six months and a different period prevalence estimate would have been obtained.  The analogous point prevalence question would have been whether the person was experiencing severe headache or migraine at the time the interview was conducted, a proportion that could not be greater and presumably would have been lower than reported for the 3</a:t>
            </a:r>
            <a:r>
              <a:rPr lang="en-US" baseline="0" dirty="0"/>
              <a:t>-m</a:t>
            </a:r>
            <a:r>
              <a:rPr lang="en-US" dirty="0"/>
              <a:t>onth prior period.  Here period prevalence might have also served a role in reducing bias (i.e., getting closer to truth) if persons experiencing severe headache at that moment of being asked to participate in an interview would not have been willing to take part in the interview.</a:t>
            </a:r>
          </a:p>
          <a:p>
            <a:endParaRPr lang="en-US" dirty="0"/>
          </a:p>
          <a:p>
            <a:r>
              <a:rPr lang="en-US" dirty="0"/>
              <a:t>One can see how short-lived conditions will have different </a:t>
            </a:r>
            <a:r>
              <a:rPr lang="en-US" dirty="0" err="1"/>
              <a:t>prevalences</a:t>
            </a:r>
            <a:r>
              <a:rPr lang="en-US" dirty="0"/>
              <a:t> depending on whether point or period prevalence is being examined and on the length of the time period if period prevalence is being examined. </a:t>
            </a:r>
          </a:p>
          <a:p>
            <a:endParaRPr lang="en-US" dirty="0"/>
          </a:p>
          <a:p>
            <a:r>
              <a:rPr lang="en-US" b="1" dirty="0"/>
              <a:t>Advanced note:  </a:t>
            </a:r>
            <a:r>
              <a:rPr lang="en-US" dirty="0"/>
              <a:t>One will see different definitions and derivations of the term period prevalence in textbooks and the applied literature.  Besides the definition we have provided, one of the most common definitions attempts to estimate the % of persons who have the trait/condition over some calendar period (say, a calendar year) among everyone in the population during that calendar period.  In these instances (e.g., Dermatol Surg 27:955–959, 2001), however, the definition of exactly what constitutes the denominator (i.e., everyone in the population in the calendar period) is quite variable, not principled, and often an approximation.  For example, if a person is in the denominator for 1 day, should he/she be given the same weight as someone present for the entire year?  Sometimes the term period prevalence is used for when point prevalence is clearly being measured in a group of persons (e.g., presence of hypertension at time of interview) but the study itself takes a prolonged period of time (e.g., it took all of 2020 to complete) (e.g., see https://sphweb.bumc.bu.edu/otlt/mph-modules/ep/ep713_diseasefrequency/ep713_diseasefrequency3.html).  We would view this latter situation as simply point prevalence among participants who were examined sometime during 2020.  In summary, one cannot assume a standard definition or study design when one hears “period prevalence”; one needs to examine the details.  </a:t>
            </a:r>
          </a:p>
        </p:txBody>
      </p:sp>
    </p:spTree>
    <p:extLst>
      <p:ext uri="{BB962C8B-B14F-4D97-AF65-F5344CB8AC3E}">
        <p14:creationId xmlns:p14="http://schemas.microsoft.com/office/powerpoint/2010/main" val="73029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a:t>
            </a:r>
            <a:r>
              <a:rPr lang="en-US" baseline="0" dirty="0"/>
              <a:t> able to clearly communicate findings from clinical/epidemiologic research to non-scientific audiences is a major task for a researcher.  We will spend a lot of time on communication in this class.  </a:t>
            </a:r>
          </a:p>
          <a:p>
            <a:endParaRPr lang="en-US" baseline="0" dirty="0"/>
          </a:p>
          <a:p>
            <a:r>
              <a:rPr lang="en-US" baseline="0" dirty="0"/>
              <a:t>When communicating with scientific audiences, who should know prevalence means, it is best to incorporate the word “prevalence” in your narrative (“The prevalence of a diagnosis of asthma was 10% amongst neighborhood residents”).  When referring to period prevalence, however, it is often better to spell out exactly what was done; very few scientists know what period prevalence is.  When speaking to laypersons, it is best to explain what you mean without relying upon understanding of the word prevalence. </a:t>
            </a:r>
          </a:p>
          <a:p>
            <a:endParaRPr lang="en-US" baseline="0" dirty="0"/>
          </a:p>
          <a:p>
            <a:r>
              <a:rPr lang="en-US" sz="2900" dirty="0"/>
              <a:t>Avoid statements such as</a:t>
            </a:r>
            <a:r>
              <a:rPr lang="en-US" sz="2900" baseline="0" dirty="0"/>
              <a:t> </a:t>
            </a:r>
            <a:r>
              <a:rPr lang="en-US" dirty="0"/>
              <a:t>“Prevalence was 0.13 per 1000 persons” because this can easily</a:t>
            </a:r>
            <a:r>
              <a:rPr lang="en-US" baseline="0" dirty="0"/>
              <a:t> be confused with an incidence metric (a rate, something we will discuss next week).  Thus, we would p</a:t>
            </a:r>
            <a:r>
              <a:rPr lang="en-US" dirty="0"/>
              <a:t>refer:  “Prevalence was 0.013% or 0.00013”.</a:t>
            </a:r>
          </a:p>
          <a:p>
            <a:endParaRPr lang="en-US" dirty="0"/>
          </a:p>
          <a:p>
            <a:r>
              <a:rPr lang="en-US" dirty="0"/>
              <a:t>Finally,</a:t>
            </a:r>
            <a:r>
              <a:rPr lang="en-US" baseline="0" dirty="0"/>
              <a:t> if description of prevalence is the primary objective in your study, it merits inclusion of the confidence interval.  If a prevalence estimate is 15%, it makes a big difference in interpretation if the confidence interval is 12 to 18% as opposed to 3 to 33%.  Readers need to know the precision of prevalence estimates.  We will not be describing the mathematical derivation of confidence intervals in this course, but we will expect you to be able to obtain them using statistical software (e.g., Stata).  We will also give heuristic interpretations of confidence intervals.  For example, a confidence interval can be thought of the range of values you would obtain if you performed the study at hand, drawing the same sample size over and over again in the underlying cohort in which it was sampled.  A 95% confidence interval </a:t>
            </a:r>
            <a:r>
              <a:rPr lang="en-US" i="1" baseline="0" dirty="0"/>
              <a:t>roughly</a:t>
            </a:r>
            <a:r>
              <a:rPr lang="en-US" baseline="0" dirty="0"/>
              <a:t> represents 95% of the values you would obtain if you did this, but please note that this is only a heuristic definition.  The field of statistics has a more mathematically rigorous definition.  A confidence interval is a measure of sampling error.  95% confidence intervals are conventional but more rigorous handling will often show 99% intervals. </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researchers often need to communicate prevalence-related objectives in grant proposals.</a:t>
            </a:r>
            <a:r>
              <a:rPr lang="en-US" baseline="0" dirty="0"/>
              <a:t>   Descriptive objectives (prevalence and/or incidence) are often the initial specific aim (the lead off) in grant applications.  In this situations, the word prevalence should always be used along with the population.  If a period prevalence is to be estimated, the term should be mentioned by name.  </a:t>
            </a:r>
          </a:p>
          <a:p>
            <a:endParaRPr lang="en-US" baseline="0" dirty="0"/>
          </a:p>
          <a:p>
            <a:r>
              <a:rPr lang="en-US" sz="3000" dirty="0"/>
              <a:t>The level of language sophistication in a grant should typically be higher than when reporting results because grants are typically, although not always, reviewed by other scientists.  </a:t>
            </a:r>
            <a:r>
              <a:rPr lang="en-US" sz="2600" dirty="0"/>
              <a:t>Scientific reviewers will expect a certain amount of scientific terms and assess your language to evaluate your know-how.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14</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Prevalence is relatively straightforward,</a:t>
            </a:r>
            <a:r>
              <a:rPr lang="en-US" baseline="0" dirty="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15</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16</a:t>
            </a:fld>
            <a:endParaRPr lang="en-US" dirty="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a:t>Turning now to incidence, understanding the three elements of incidence is essential to distinguishing</a:t>
            </a:r>
            <a:r>
              <a:rPr lang="en-US" baseline="0" dirty="0"/>
              <a:t> </a:t>
            </a:r>
            <a:r>
              <a:rPr lang="en-US" dirty="0"/>
              <a:t>the different incidence measures we will be discussing.  These</a:t>
            </a:r>
            <a:r>
              <a:rPr lang="en-US" baseline="0" dirty="0"/>
              <a:t> three elements are</a:t>
            </a:r>
            <a:r>
              <a:rPr lang="en-US" dirty="0"/>
              <a:t>:</a:t>
            </a:r>
            <a:r>
              <a:rPr lang="en-US" baseline="0" dirty="0"/>
              <a:t>  </a:t>
            </a:r>
          </a:p>
          <a:p>
            <a:pPr marL="342900" indent="-342900">
              <a:buAutoNum type="arabicParenR"/>
            </a:pPr>
            <a:r>
              <a:rPr lang="en-US" dirty="0"/>
              <a:t>E, the number of outcome/disease events that</a:t>
            </a:r>
            <a:r>
              <a:rPr lang="en-US" baseline="0" dirty="0"/>
              <a:t> arise in the population under study during the time period of interest</a:t>
            </a:r>
            <a:r>
              <a:rPr lang="en-US" dirty="0"/>
              <a:t>; </a:t>
            </a:r>
          </a:p>
          <a:p>
            <a:pPr marL="342900" indent="-342900">
              <a:buAutoNum type="arabicParenR"/>
            </a:pPr>
            <a:r>
              <a:rPr lang="en-US" dirty="0"/>
              <a:t>N, the</a:t>
            </a:r>
            <a:r>
              <a:rPr lang="en-US" baseline="0" dirty="0"/>
              <a:t> </a:t>
            </a:r>
            <a:r>
              <a:rPr lang="en-US" dirty="0"/>
              <a:t>number of persons at risk for the outcome in the population under</a:t>
            </a:r>
            <a:r>
              <a:rPr lang="en-US" baseline="0" dirty="0"/>
              <a:t> study</a:t>
            </a:r>
            <a:r>
              <a:rPr lang="en-US" dirty="0"/>
              <a:t>; and </a:t>
            </a:r>
          </a:p>
          <a:p>
            <a:pPr marL="342900" indent="-342900">
              <a:buAutoNum type="arabicParenR"/>
            </a:pPr>
            <a:r>
              <a:rPr lang="en-US" dirty="0"/>
              <a:t>T, a time period during which the outcome events are observed.  </a:t>
            </a:r>
          </a:p>
          <a:p>
            <a:pPr marL="342900" indent="-342900">
              <a:buAutoNum type="arabicParenR"/>
            </a:pPr>
            <a:endParaRPr lang="en-US" dirty="0"/>
          </a:p>
          <a:p>
            <a:pPr marL="0" indent="0">
              <a:buNone/>
            </a:pPr>
            <a:r>
              <a:rPr lang="en-US" dirty="0"/>
              <a:t>If you pay close attention to how these 3 elements are being used (or not used), you should have no trouble in understanding what kind of incidence measure is being presented (when reviewing others’ work) or what you will need to estimate incidence (to do the work yourself).  Again, the binary event we will refer to most often is the occurrence of a disease (or perhaps death), but this framework applies to measuring incidence in any study with a binary outcome (such as successfully quitting smoking). </a:t>
            </a:r>
          </a:p>
          <a:p>
            <a:endParaRPr lang="en-US" dirty="0"/>
          </a:p>
          <a:p>
            <a:r>
              <a:rPr lang="en-US" i="0" dirty="0"/>
              <a:t>(Note that your</a:t>
            </a:r>
            <a:r>
              <a:rPr lang="en-US" i="0" baseline="0" dirty="0"/>
              <a:t> recommended reading (Tapia Granados 1997) presents a similar concept but labels “e” as population under study and “n” as outcome events.)</a:t>
            </a:r>
            <a:endParaRPr lang="en-US" i="0" dirty="0"/>
          </a:p>
          <a:p>
            <a:endParaRPr lang="en-US" dirty="0"/>
          </a:p>
          <a:p>
            <a:r>
              <a:rPr lang="en-US" dirty="0"/>
              <a:t>Not all reports of incidence you will encounter in the literature will explicitly identify these three elements for you.  It is necessary in those cases to look closely at what is being reported and uncover any elements that are not made explicit.  Sometimes it is not clear at all what investigators</a:t>
            </a:r>
            <a:r>
              <a:rPr lang="en-US" baseline="0" dirty="0"/>
              <a:t> have done when they purport to report incidence</a:t>
            </a:r>
            <a:r>
              <a:rPr lang="en-US" dirty="0"/>
              <a:t>.  </a:t>
            </a:r>
          </a:p>
        </p:txBody>
      </p:sp>
    </p:spTree>
    <p:extLst>
      <p:ext uri="{BB962C8B-B14F-4D97-AF65-F5344CB8AC3E}">
        <p14:creationId xmlns:p14="http://schemas.microsoft.com/office/powerpoint/2010/main" val="2652137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17</a:t>
            </a:fld>
            <a:endParaRPr lang="en-US" dirty="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There are two different measures</a:t>
            </a:r>
            <a:r>
              <a:rPr lang="en-US" baseline="0" dirty="0"/>
              <a:t> of incidence.  </a:t>
            </a:r>
            <a:r>
              <a:rPr lang="en-US" dirty="0"/>
              <a:t>Both account for E, N, and T, but they do so in different ways.  We will be exploring the properties of these two measures, the assumptions they rely on, and how they are used in research.  Notably, both measures account for the element of time and the variation in individual participant observation</a:t>
            </a:r>
            <a:r>
              <a:rPr lang="en-US" baseline="0" dirty="0"/>
              <a:t> </a:t>
            </a:r>
            <a:r>
              <a:rPr lang="en-US" dirty="0"/>
              <a:t>time that often occurs in research, but they do so in different ways.</a:t>
            </a:r>
          </a:p>
          <a:p>
            <a:pPr>
              <a:lnSpc>
                <a:spcPct val="90000"/>
              </a:lnSpc>
            </a:pPr>
            <a:endParaRPr lang="en-US" dirty="0"/>
          </a:p>
          <a:p>
            <a:pPr>
              <a:lnSpc>
                <a:spcPct val="90000"/>
              </a:lnSpc>
            </a:pPr>
            <a:r>
              <a:rPr lang="en-US" dirty="0"/>
              <a:t>The first measure is the proportion of individuals who at time 0 start off at risk for the event of interest who subsequently</a:t>
            </a:r>
            <a:r>
              <a:rPr lang="en-US" baseline="0" dirty="0"/>
              <a:t> </a:t>
            </a:r>
            <a:r>
              <a:rPr lang="en-US" dirty="0"/>
              <a:t>experience the event in some defined duration of time.  It is E/N within</a:t>
            </a:r>
            <a:r>
              <a:rPr lang="en-US" baseline="0" dirty="0"/>
              <a:t> a specified time period T.  </a:t>
            </a:r>
            <a:r>
              <a:rPr lang="en-US" dirty="0"/>
              <a:t>Note that this measure of incidence does</a:t>
            </a:r>
            <a:r>
              <a:rPr lang="en-US" baseline="0" dirty="0"/>
              <a:t> not have units because it is proportion.  </a:t>
            </a:r>
            <a:r>
              <a:rPr lang="en-US" dirty="0"/>
              <a:t>There are many terms for this measure, but we prefer</a:t>
            </a:r>
            <a:r>
              <a:rPr lang="en-US" baseline="0" dirty="0"/>
              <a:t> </a:t>
            </a:r>
            <a:r>
              <a:rPr lang="en-US" dirty="0"/>
              <a:t>“cumulative incidence” for this construct as it is the most descriptive and informative.  We say this because “cumulative” refers to the </a:t>
            </a:r>
            <a:r>
              <a:rPr lang="en-US" baseline="0" dirty="0"/>
              <a:t>accumulation of all incident events that arise over some period of time, T, among all person who started off at risk</a:t>
            </a:r>
            <a:r>
              <a:rPr lang="en-US" dirty="0"/>
              <a:t>.</a:t>
            </a:r>
            <a:r>
              <a:rPr lang="en-US" baseline="0" dirty="0"/>
              <a:t> </a:t>
            </a:r>
            <a:r>
              <a:rPr lang="en-US" dirty="0"/>
              <a:t> The</a:t>
            </a:r>
            <a:r>
              <a:rPr lang="en-US" baseline="0" dirty="0"/>
              <a:t> terms </a:t>
            </a:r>
            <a:r>
              <a:rPr lang="en-US" dirty="0"/>
              <a:t>“incidence proportion”  and “risk” are also acceptable; we will later often use the term “risk” when using this construct in measures of association.  Even our preferred term “cumulative incidence” has some ambiguity.  The term has also been used, for example, by Breslow and Day (1980),</a:t>
            </a:r>
            <a:r>
              <a:rPr lang="en-US" baseline="0" dirty="0"/>
              <a:t> two famous statisticians,</a:t>
            </a:r>
            <a:r>
              <a:rPr lang="en-US" dirty="0"/>
              <a:t> to describe what is more commonly known as the cumulative hazard.</a:t>
            </a:r>
            <a:r>
              <a:rPr lang="en-US" baseline="0" dirty="0"/>
              <a:t>  </a:t>
            </a:r>
            <a:r>
              <a:rPr lang="en-US" dirty="0"/>
              <a:t>Once again, the reader of any research needs to dive into the details in what is being presented by the authors and not just assume</a:t>
            </a:r>
            <a:r>
              <a:rPr lang="en-US" baseline="0" dirty="0"/>
              <a:t> a standard interpretation of these terms for incidence</a:t>
            </a:r>
            <a:r>
              <a:rPr lang="en-US" dirty="0"/>
              <a:t>.</a:t>
            </a:r>
          </a:p>
          <a:p>
            <a:pPr>
              <a:lnSpc>
                <a:spcPct val="90000"/>
              </a:lnSpc>
            </a:pPr>
            <a:endParaRPr lang="en-US"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The</a:t>
            </a:r>
            <a:r>
              <a:rPr lang="en-US" baseline="0" dirty="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just “rate”.  The formula is informally E/NT, but we will later see that NT in the denominator is a bit more complicated than a simple multiplication.  Please note that this is not a proportion.  This measure does have units; it is cases per some unit of time.  We will describe this in detail next week.  This measure is less intuitive to most naïve observers.  We prefer the term “incidence rate” to describe this construct but “incidence density” and “rate” are also fine.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Considering the relationship between these two measures, incidence rate is akin to velocity and cumulative incidence is akin to distance (e.g., miles or kilometers) traveled.  That is, incidence rate represents the “force” of incidence in a population, and cumulative incidence is what results when applying that force to a fixed population, that starts off at-risk but with no cases, over time.  Cumulative incidence is the proportion who develop the outcome after having experienced the force of incidence over a period of time.   </a:t>
            </a:r>
            <a:endParaRPr lang="en-US"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04293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18</a:t>
            </a:fld>
            <a:endParaRPr lang="en-US" dirty="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a:t>Cumulative incidence evaluates a group of participants who start off at time 0 and are then observed going forward.  Cumulative incidence is the proportion of these persons who experience the event of interest after some duration of time has passed.  The numerator is some number of people and the denominator is some number people.  The people aspect of the numerator and denominator cancel out, which explains why the ensuing proportion is unitless and it must vary between 0 and 1.  This proportion is the probability of developing the event by time T among all those who started off at risk at time 0.  But because it is unitless, the time element T </a:t>
            </a:r>
            <a:r>
              <a:rPr lang="en-US" b="1" dirty="0"/>
              <a:t>has to be explicitly added.  </a:t>
            </a:r>
            <a:r>
              <a:rPr lang="en-US" b="0" dirty="0"/>
              <a:t>F</a:t>
            </a:r>
            <a:r>
              <a:rPr lang="en-US" dirty="0"/>
              <a:t>or example, it might be the proportion of persons diagnosed during a</a:t>
            </a:r>
            <a:r>
              <a:rPr lang="en-US" baseline="0" dirty="0"/>
              <a:t> five</a:t>
            </a:r>
            <a:r>
              <a:rPr lang="en-US" dirty="0"/>
              <a:t>-year period or a ten-year period.  A common error in the literature is that </a:t>
            </a:r>
            <a:r>
              <a:rPr lang="en-US" baseline="0" dirty="0"/>
              <a:t>t</a:t>
            </a:r>
            <a:r>
              <a:rPr lang="en-US" dirty="0"/>
              <a:t>he time period for cumulative incidence is often missing.  If the time period</a:t>
            </a:r>
            <a:r>
              <a:rPr lang="en-US" baseline="0" dirty="0"/>
              <a:t> (which we sometimes call the “time </a:t>
            </a:r>
            <a:r>
              <a:rPr lang="en-US" dirty="0"/>
              <a:t>horizon”)</a:t>
            </a:r>
            <a:r>
              <a:rPr lang="en-US" baseline="0" dirty="0"/>
              <a:t> is missing, t</a:t>
            </a:r>
            <a:r>
              <a:rPr lang="en-US" dirty="0"/>
              <a:t>he reader is left guessing:  Is it</a:t>
            </a:r>
            <a:r>
              <a:rPr lang="en-US" baseline="0" dirty="0"/>
              <a:t> 6 months, 1 year, 5 years, some other time?  In most contexts, the longer the time of observation, the higher the cumulative incidence of the event. </a:t>
            </a:r>
            <a:endParaRPr lang="en-US" dirty="0"/>
          </a:p>
          <a:p>
            <a:endParaRPr lang="en-US" dirty="0"/>
          </a:p>
          <a:p>
            <a:r>
              <a:rPr lang="en-US" dirty="0"/>
              <a:t>In this example from the ADOPT randomized trial,  the investigators have calculated cumulative incidence over 5 years for first bone fracture in 3 different groups of the women participating in the trial:  those randomly assigned to rosiglitazone, metformin and glyburide.   The incidence is reported as a proportion without units.  This example is a randomized trial, but cumulative incidence can,</a:t>
            </a:r>
            <a:r>
              <a:rPr lang="en-US" baseline="0" dirty="0"/>
              <a:t> of course,</a:t>
            </a:r>
            <a:r>
              <a:rPr lang="en-US" dirty="0"/>
              <a:t> be reported in a similar fashion for any fixed cohort study.  Randomized</a:t>
            </a:r>
            <a:r>
              <a:rPr lang="en-US" baseline="0" dirty="0"/>
              <a:t> experiments are simply fixed cohort studies in which the investigators assign the exposure</a:t>
            </a:r>
            <a:r>
              <a:rPr lang="en-US" dirty="0"/>
              <a:t> (Kahn et al. </a:t>
            </a:r>
            <a:r>
              <a:rPr lang="en-US" i="1" dirty="0"/>
              <a:t>Diabetes Care </a:t>
            </a:r>
            <a:r>
              <a:rPr lang="en-US" dirty="0"/>
              <a:t>31:845-51,</a:t>
            </a:r>
            <a:r>
              <a:rPr lang="en-US" baseline="0" dirty="0"/>
              <a:t> 2</a:t>
            </a:r>
            <a:r>
              <a:rPr lang="en-US" dirty="0"/>
              <a:t>008).  This illustrates how cumulative incidence is a natural way to express incidence in a fixed cohort study.  </a:t>
            </a:r>
          </a:p>
          <a:p>
            <a:endParaRPr lang="en-US" dirty="0"/>
          </a:p>
        </p:txBody>
      </p:sp>
    </p:spTree>
    <p:extLst>
      <p:ext uri="{BB962C8B-B14F-4D97-AF65-F5344CB8AC3E}">
        <p14:creationId xmlns:p14="http://schemas.microsoft.com/office/powerpoint/2010/main" val="28657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19</a:t>
            </a:fld>
            <a:endParaRPr lang="en-US" dirty="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If the measure of incidence is a number of events divided by some collective or aggregate</a:t>
            </a:r>
            <a:r>
              <a:rPr lang="en-US" baseline="0" dirty="0"/>
              <a:t> at-risk time among individuals, i</a:t>
            </a:r>
            <a:r>
              <a:rPr lang="en-US" dirty="0"/>
              <a:t>t is not a proportion (not a probability).  Instead, the denominator</a:t>
            </a:r>
            <a:r>
              <a:rPr lang="en-US" baseline="0" dirty="0"/>
              <a:t> is an aggregation of time.  For example, it might be </a:t>
            </a:r>
            <a:r>
              <a:rPr lang="en-US" dirty="0"/>
              <a:t>100 persons followed for 2 years, 200 persons followed for 1 year, or some other permutation of participants and observation time.  In other words, the denominator is not the number</a:t>
            </a:r>
            <a:r>
              <a:rPr lang="en-US" baseline="0" dirty="0"/>
              <a:t> of discrete people; it is something else — person-time.  In addition, t</a:t>
            </a:r>
            <a:r>
              <a:rPr lang="en-US" dirty="0"/>
              <a: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because they are derived</a:t>
            </a:r>
            <a:r>
              <a:rPr lang="en-US" baseline="0" dirty="0"/>
              <a:t> from the same raw data</a:t>
            </a:r>
            <a:r>
              <a:rPr lang="en-US" dirty="0"/>
              <a:t>).  And, none of those values is constrained to be between 0 and 1 — they can exceed 1.  The concept of an incidence rate is not intuitive to most observers at first glance, but we will spend much more time on it</a:t>
            </a:r>
            <a:r>
              <a:rPr lang="en-US" baseline="0" dirty="0"/>
              <a:t> next week</a:t>
            </a:r>
            <a:r>
              <a:rPr lang="en-US" dirty="0"/>
              <a:t>.</a:t>
            </a:r>
          </a:p>
          <a:p>
            <a:pPr>
              <a:lnSpc>
                <a:spcPct val="90000"/>
              </a:lnSpc>
            </a:pPr>
            <a:endParaRPr lang="en-US" dirty="0"/>
          </a:p>
          <a:p>
            <a:r>
              <a:rPr lang="en-US" dirty="0"/>
              <a:t>The example is from the same ADOPT trial, but now the fracture results are presented as incidence rates.  The incidence rates includes units, in this case it is “per</a:t>
            </a:r>
            <a:r>
              <a:rPr lang="en-US" baseline="0" dirty="0"/>
              <a:t> </a:t>
            </a:r>
            <a:r>
              <a:rPr lang="en-US" dirty="0"/>
              <a:t>100 person-years”</a:t>
            </a:r>
            <a:r>
              <a:rPr lang="en-US" baseline="0" dirty="0"/>
              <a:t> or “100 person-years</a:t>
            </a:r>
            <a:r>
              <a:rPr lang="en-US" baseline="30000" dirty="0"/>
              <a:t>-1</a:t>
            </a:r>
            <a:r>
              <a:rPr lang="en-US" baseline="0" dirty="0"/>
              <a:t>”</a:t>
            </a:r>
            <a:r>
              <a:rPr lang="en-US" dirty="0"/>
              <a:t> (Kahn et al. </a:t>
            </a:r>
            <a:r>
              <a:rPr lang="en-US" i="1" dirty="0"/>
              <a:t>Diabetes Care </a:t>
            </a:r>
            <a:r>
              <a:rPr lang="en-US" dirty="0"/>
              <a:t>31:845-51,</a:t>
            </a:r>
            <a:r>
              <a:rPr lang="en-US" baseline="0" dirty="0"/>
              <a:t> 2</a:t>
            </a:r>
            <a:r>
              <a:rPr lang="en-US" dirty="0"/>
              <a:t>008. )</a:t>
            </a:r>
          </a:p>
          <a:p>
            <a:pPr>
              <a:lnSpc>
                <a:spcPct val="90000"/>
              </a:lnSpc>
            </a:pPr>
            <a:endParaRPr lang="en-US" dirty="0"/>
          </a:p>
        </p:txBody>
      </p:sp>
    </p:spTree>
    <p:extLst>
      <p:ext uri="{BB962C8B-B14F-4D97-AF65-F5344CB8AC3E}">
        <p14:creationId xmlns:p14="http://schemas.microsoft.com/office/powerpoint/2010/main" val="76102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sz="1800" dirty="0"/>
              <a:t>This is the outline for this week’s cycle. </a:t>
            </a:r>
          </a:p>
          <a:p>
            <a:endParaRPr lang="nl-NL" sz="1800" dirty="0"/>
          </a:p>
          <a:p>
            <a:r>
              <a:rPr lang="nl-NL" sz="1800" dirty="0"/>
              <a:t>Description is about estimating the frequency of </a:t>
            </a:r>
            <a:r>
              <a:rPr lang="nl-NL" sz="1800" baseline="0" dirty="0"/>
              <a:t>the occurence of some entity, often a disease state, but it can refer to any exposure, state, outcome or event.  In the realm of description, we will first define and contrast two fundamental aspects, incidence versus prevalence.  </a:t>
            </a:r>
          </a:p>
          <a:p>
            <a:endParaRPr lang="nl-NL" sz="1800" baseline="0" dirty="0"/>
          </a:p>
          <a:p>
            <a:r>
              <a:rPr lang="nl-NL" sz="1800" baseline="0" dirty="0"/>
              <a:t>After a short description of prevalence, we will spend most of our time in this session on incidence, in which we will describe two fundamental expressions for </a:t>
            </a:r>
            <a:r>
              <a:rPr lang="nl-NL" sz="3600" dirty="0"/>
              <a:t>incidence called cumulative incidence and person-time incidence.  We will also emphasize the 3 main</a:t>
            </a:r>
            <a:r>
              <a:rPr lang="nl-NL" sz="3600" baseline="0" dirty="0"/>
              <a:t> </a:t>
            </a:r>
            <a:r>
              <a:rPr lang="nl-NL" sz="3600" dirty="0"/>
              <a:t>elements required in measuring disease incidence.  Understanding those 3 elements and focusing on how they are used (or not used) can eliminate confusion about the frequently erratic use of terminology for incidence in the clinical research/epidemiologic literature.  We will spend much time explaining the concept of censoring and why this presents complications</a:t>
            </a:r>
            <a:r>
              <a:rPr lang="nl-NL" sz="3600" baseline="0" dirty="0"/>
              <a:t> for us when measuring incidence.   </a:t>
            </a:r>
          </a:p>
          <a:p>
            <a:endParaRPr lang="nl-NL" sz="3600" baseline="0" dirty="0"/>
          </a:p>
          <a:p>
            <a:r>
              <a:rPr lang="nl-NL" sz="3600" baseline="0" dirty="0"/>
              <a:t>The bulk of this week will be spent on methods for calculating cumulative incidence, with a focus on the first three methods listed and particularly on the Kaplan-Meier technique.  Formally, we call this calculating “estimation” and specific techniques are called “estimators”.  Then, next week, we will discuss the Aalen-Johansen estimator, to finish the discussion of cumulative incidence, as well as a deep dive into incidence rates.  Along the way we will discuss the various assumptions and warnings that are required when using these estimators to allow them to yield meaningful and interpretable answers.  </a:t>
            </a:r>
            <a:endParaRPr lang="nl-NL" sz="3600" dirty="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20</a:t>
            </a:fld>
            <a:endParaRPr lang="en-US" dirty="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a:t>We have just introduced the idea of a measure of incidence that uses a collection of aggregated</a:t>
            </a:r>
            <a:r>
              <a:rPr lang="en-US" baseline="0" dirty="0"/>
              <a:t> time </a:t>
            </a:r>
            <a:r>
              <a:rPr lang="en-US" dirty="0"/>
              <a:t>as the denominator, a concept called person-time.  This is an unfamiliar concept to</a:t>
            </a:r>
            <a:r>
              <a:rPr lang="en-US" baseline="0" dirty="0"/>
              <a:t> most readers, but a</a:t>
            </a:r>
            <a:r>
              <a:rPr lang="en-US" dirty="0"/>
              <a:t>s we will show later, it is, in</a:t>
            </a:r>
            <a:r>
              <a:rPr lang="en-US" baseline="0" dirty="0"/>
              <a:t> fact,</a:t>
            </a:r>
            <a:r>
              <a:rPr lang="en-US" dirty="0"/>
              <a:t> the most fundamental measure of incidence, particularly when used to describe incidence at any single moment of time (i.e., instantaneous incidence).  We will give a few examples of incidence rate today, but it is next week when we explore person-time rates in more depth.  </a:t>
            </a:r>
          </a:p>
        </p:txBody>
      </p:sp>
    </p:spTree>
    <p:extLst>
      <p:ext uri="{BB962C8B-B14F-4D97-AF65-F5344CB8AC3E}">
        <p14:creationId xmlns:p14="http://schemas.microsoft.com/office/powerpoint/2010/main" val="403745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incidence</a:t>
            </a:r>
            <a:r>
              <a:rPr lang="en-US" baseline="0" dirty="0"/>
              <a:t> rate is formed by taking the number of events (or outcomes) of interest and dividing by the aggregation of person-time that gave rise to the events.  We symbolize this as E/</a:t>
            </a:r>
            <a:r>
              <a:rPr lang="en-US" baseline="0" dirty="0" err="1"/>
              <a:t>NxT</a:t>
            </a:r>
            <a:r>
              <a:rPr lang="en-US" baseline="0" dirty="0"/>
              <a:t>.  We say “symbolize” because it is actually the collective sum of T across all N persons, in other words the sum of each person’s duration of observation.  Mathematically, this is equal to N times the mean T of all persons.  We will show several ways to derive person-time next week, but let us as a preview consider how we would estimate an incidence rate for cancer.  Last week, we described how the registry known as SEER scours all pathology labs and cancer clinics in given geographic areas in the U.S. to find all diagnosed cases of cancer.   How can we use this to estimate an incidence rate?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21</a:t>
            </a:fld>
            <a:endParaRPr lang="en-US" dirty="0"/>
          </a:p>
        </p:txBody>
      </p:sp>
    </p:spTree>
    <p:extLst>
      <p:ext uri="{BB962C8B-B14F-4D97-AF65-F5344CB8AC3E}">
        <p14:creationId xmlns:p14="http://schemas.microsoft.com/office/powerpoint/2010/main" val="56835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22</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a:t>Let us consider the</a:t>
            </a:r>
            <a:r>
              <a:rPr lang="en-US" baseline="0" dirty="0"/>
              <a:t> incidence rate of pancreatic cancer in San Francisco (SF) County, and we will consider it in the year 2010 for reasons that will be apparent in a moment.  The n</a:t>
            </a:r>
            <a:r>
              <a:rPr lang="en-US" dirty="0"/>
              <a:t>umber</a:t>
            </a:r>
            <a:r>
              <a:rPr lang="en-US" baseline="0" dirty="0"/>
              <a:t> of pancreatic cancer diagnoses in SF County in 2010 was obtained from SEER; it was 123.  The population of SF County in 2010 is available from U.S. census data; 2010 was a census year.  It was 805,340 people.  We assume that the size of the population was in a steady state for all of 2010.  In other words, although we know people are leaving and entering SF County during the year, at any time point during the year it is safe to assume that these changes average out.  We can therefore assume that the total person-time for the year is steady state population estimate, 805,340 people, x 1 year of observation = 805,340 person-years.  The total number of unique people who contributed to this time is likely greater than 805,340 because we are sure that some people contributed less than a year before leaving and must have been compensated for by additional people moving in.  That the total number of unique people is greater than 805,340 presents no problems for us in our incidence rate estimation.  When we say 805,340 person-years, we do not literally mean 805,340 persons followed for one year.  Instead, we mean a collection of observation time across people that equals 805,340 person years.  </a:t>
            </a:r>
          </a:p>
          <a:p>
            <a:endParaRPr lang="en-US" baseline="0" dirty="0"/>
          </a:p>
          <a:p>
            <a:r>
              <a:rPr lang="en-US" baseline="0" dirty="0"/>
              <a:t>The incidence rate in 2010 is thus 123 divided by 805,340 person-years or 15.3 cases of pancreatic cancer per 100,000 person-years.  2020 was another census year in U.S. (the census occurs every 10 years), and there had been great concerns that the COVID-19 pandemic would wreak havoc on its accuracy.  Thus far, the post-mortem indicates that there are more inaccuracies than the 2010 census, but the problems are not as great as feared.  For the most part, the 2020 census is functional, which is reassuring given its enormous importance in informing epidemiologic understanding in the U.S.  More details can be found at:  https://www.pewresearch.org/fact-tank/2022/06/08/key-facts-about-the-quality-of-the-2020-census/</a:t>
            </a:r>
            <a:endParaRPr lang="en-US" dirty="0"/>
          </a:p>
        </p:txBody>
      </p:sp>
    </p:spTree>
    <p:extLst>
      <p:ext uri="{BB962C8B-B14F-4D97-AF65-F5344CB8AC3E}">
        <p14:creationId xmlns:p14="http://schemas.microsoft.com/office/powerpoint/2010/main" val="33607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66702C8-62BE-4744-94B2-EE4D74C39995}"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23</a:t>
            </a:fld>
            <a:endParaRPr kumimoji="0" lang="en-US" altLang="en-US" sz="1400" b="0" i="0" u="none" strike="noStrike" kern="1200" cap="none" spc="0" normalizeH="0" baseline="0" noProof="0" dirty="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4097" name="Rectangle 1"/>
          <p:cNvSpPr txBox="1">
            <a:spLocks noGrp="1" noRot="1" noChangeAspect="1" noChangeArrowheads="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5949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dirty="0">
                <a:latin typeface="Times New Roman" panose="02020603050405020304" pitchFamily="18" charset="0"/>
                <a:cs typeface="Times New Roman" panose="02020603050405020304" pitchFamily="18" charset="0"/>
              </a:rPr>
              <a:t>Here are incidence</a:t>
            </a:r>
            <a:r>
              <a:rPr lang="en-US" altLang="en-US" sz="1800" baseline="0" dirty="0">
                <a:latin typeface="Times New Roman" panose="02020603050405020304" pitchFamily="18" charset="0"/>
                <a:cs typeface="Times New Roman" panose="02020603050405020304" pitchFamily="18" charset="0"/>
              </a:rPr>
              <a:t> rates for several different types of cancer, estimated for the entire U.S., over the past 40 years for men and women.  Again, the numerator is the number of incident cases reported in that year in the US.  The denominator is person-years, calculated as we did for the pancreatic cancer example, using census data for the US.  We recognize that at first glance, the magnitude of these values are still not intuitive for most observers.  It is not simple to grasp what 15.3 per 100,000 person-years, although it seems small.  We will return to this next week. </a:t>
            </a:r>
          </a:p>
          <a:p>
            <a:pPr marL="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a:latin typeface="Times New Roman" panose="02020603050405020304" pitchFamily="18" charset="0"/>
              <a:cs typeface="Times New Roman" panose="02020603050405020304" pitchFamily="18" charset="0"/>
            </a:endParaRPr>
          </a:p>
          <a:p>
            <a:pPr marL="0" indent="0" eaLnBrk="1">
              <a:lnSpc>
                <a:spcPct val="93000"/>
              </a:lnSpc>
              <a:spcBef>
                <a:spcPct val="0"/>
              </a:spcBef>
              <a:tabLst>
                <a:tab pos="723900" algn="l"/>
                <a:tab pos="1447800" algn="l"/>
                <a:tab pos="2171700" algn="l"/>
                <a:tab pos="2895600" algn="l"/>
                <a:tab pos="3619500" algn="l"/>
                <a:tab pos="4343400" algn="l"/>
                <a:tab pos="5067300" algn="l"/>
              </a:tabLst>
            </a:pPr>
            <a:r>
              <a:rPr lang="en-US" altLang="en-US" sz="1800" b="1" baseline="0" dirty="0">
                <a:latin typeface="Times New Roman" panose="02020603050405020304" pitchFamily="18" charset="0"/>
                <a:cs typeface="Times New Roman" panose="02020603050405020304" pitchFamily="18" charset="0"/>
              </a:rPr>
              <a:t>Advanced Note:  </a:t>
            </a:r>
            <a:r>
              <a:rPr lang="en-US" altLang="en-US" sz="1800" b="0" baseline="0" dirty="0">
                <a:latin typeface="Times New Roman" panose="02020603050405020304" pitchFamily="18" charset="0"/>
                <a:cs typeface="Times New Roman" panose="02020603050405020304" pitchFamily="18" charset="0"/>
              </a:rPr>
              <a:t>Th</a:t>
            </a:r>
            <a:r>
              <a:rPr lang="en-US" altLang="en-US" sz="1800" baseline="0" dirty="0">
                <a:latin typeface="Times New Roman" panose="02020603050405020304" pitchFamily="18" charset="0"/>
                <a:cs typeface="Times New Roman" panose="02020603050405020304" pitchFamily="18" charset="0"/>
              </a:rPr>
              <a:t>ese data have been age adjusted to the 2000 US standard population.  This is also known as “standardization.”  We will discuss this in a future lecture.  Briefly, this adjusts the results to the age distribution of the population in 2000 to remove the effects of changes in the proportion of older/younger people in the population on the incidence rate.  This makes the results more comparable across this time range of 40 years.  Standardization is one way to address confounding, a topic we will cover later.  Knowing what to standardize (or adjust for) always requires consideration of the research question; what do you want to show or know.  Age, sex, or race/ethnicity standardization should never be rote; always ask yourself why you are adjusting for something.  </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80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57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24</a:t>
            </a:fld>
            <a:endParaRPr lang="en-US" dirty="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a:t>We are presenting terms for the types of incidence that allow for precise</a:t>
            </a:r>
            <a:r>
              <a:rPr lang="en-US" baseline="0" dirty="0"/>
              <a:t> and efficient communication amongst knowledgeable scientists; </a:t>
            </a:r>
            <a:r>
              <a:rPr lang="en-US" dirty="0"/>
              <a:t>we will adhere to these</a:t>
            </a:r>
            <a:r>
              <a:rPr lang="en-US" baseline="0" dirty="0"/>
              <a:t> terms </a:t>
            </a:r>
            <a:r>
              <a:rPr lang="en-US" dirty="0"/>
              <a:t>for the rest</a:t>
            </a:r>
            <a:r>
              <a:rPr lang="en-US" baseline="0" dirty="0"/>
              <a:t> of course</a:t>
            </a:r>
            <a:r>
              <a:rPr lang="en-US" dirty="0"/>
              <a:t>.</a:t>
            </a:r>
            <a:r>
              <a:rPr lang="en-US" baseline="0" dirty="0"/>
              <a:t>  </a:t>
            </a:r>
            <a:r>
              <a:rPr lang="en-US" dirty="0"/>
              <a:t>Precise use of this terminology allows us to speak to each other succinctly and unambiguously.  It avoids misunderstandings. </a:t>
            </a:r>
          </a:p>
          <a:p>
            <a:endParaRPr lang="en-US" dirty="0"/>
          </a:p>
          <a:p>
            <a:r>
              <a:rPr lang="en-US" dirty="0"/>
              <a:t>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a:t> </a:t>
            </a:r>
            <a:r>
              <a:rPr lang="en-US" dirty="0"/>
              <a:t>the basic distinction between prevalence and incidence.</a:t>
            </a:r>
            <a:r>
              <a:rPr lang="en-US" baseline="0" dirty="0"/>
              <a:t>  Thus, you cannot read a term that someone else uses and count on it meaning what you think it does.  Instead, you need to understand how the 3 elements (number of events, number at risk, and time) were used by authors and decide for yourself what a given term means.  </a:t>
            </a:r>
            <a:endParaRPr lang="en-US" dirty="0"/>
          </a:p>
          <a:p>
            <a:endParaRPr lang="en-US" dirty="0"/>
          </a:p>
        </p:txBody>
      </p:sp>
    </p:spTree>
    <p:extLst>
      <p:ext uri="{BB962C8B-B14F-4D97-AF65-F5344CB8AC3E}">
        <p14:creationId xmlns:p14="http://schemas.microsoft.com/office/powerpoint/2010/main" val="1445222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25</a:t>
            </a:fld>
            <a:endParaRPr lang="en-US" dirty="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a:t>Here is some language from a report from Uganda.  It states that rate</a:t>
            </a:r>
            <a:r>
              <a:rPr lang="en-US" baseline="0" dirty="0"/>
              <a:t>s of HIV infection have dropped.  </a:t>
            </a:r>
            <a:endParaRPr lang="en-US" dirty="0"/>
          </a:p>
          <a:p>
            <a:endParaRPr lang="en-US" dirty="0"/>
          </a:p>
          <a:p>
            <a:r>
              <a:rPr lang="en-US" dirty="0"/>
              <a:t>Use of the word “rate” should imply that incidence is being measured if proper scientific</a:t>
            </a:r>
            <a:r>
              <a:rPr lang="en-US" baseline="0" dirty="0"/>
              <a:t> terminology is used</a:t>
            </a:r>
            <a:r>
              <a:rPr lang="en-US" dirty="0"/>
              <a:t>,</a:t>
            </a:r>
            <a:r>
              <a:rPr lang="en-US" baseline="0" dirty="0"/>
              <a:t> but this is not always the case in practice.</a:t>
            </a:r>
            <a:r>
              <a:rPr lang="en-US" dirty="0"/>
              <a:t>  Reports like this one are common.  What is reported as an infection rate is not, in fact, incidence but prevalence.  Just by</a:t>
            </a:r>
            <a:r>
              <a:rPr lang="en-US" baseline="0" dirty="0"/>
              <a:t> looking at the numbers, i</a:t>
            </a:r>
            <a:r>
              <a:rPr lang="en-US" dirty="0"/>
              <a:t>t is not immediately clear that the figures of 6.1% and 6.8% are not incidence because it might be possible (although unlikely) to have incidence rates of HIV infection of this magnitude (e.g., 6 to 10 per 100 person-years) in Africa.  </a:t>
            </a:r>
          </a:p>
          <a:p>
            <a:endParaRPr lang="en-US" dirty="0"/>
          </a:p>
          <a:p>
            <a:r>
              <a:rPr lang="en-US" dirty="0"/>
              <a:t>Since this is a news service report, it is</a:t>
            </a:r>
            <a:r>
              <a:rPr lang="en-US" baseline="0" dirty="0"/>
              <a:t> no</a:t>
            </a:r>
            <a:r>
              <a:rPr lang="en-US" dirty="0"/>
              <a:t>t clear whether the original researchers used the language of infection rates or whether that was introduced by the reporters.</a:t>
            </a:r>
            <a:r>
              <a:rPr lang="en-US" baseline="0" dirty="0"/>
              <a:t>  </a:t>
            </a:r>
            <a:r>
              <a:rPr lang="en-US" dirty="0"/>
              <a:t>In any case, you will commonly see this same inappropriate use of the word rate in clinical and epidemiologic research literature.  Rates have a specific meaning in epidemiologic research but are used in many ways in the lay press.</a:t>
            </a:r>
          </a:p>
          <a:p>
            <a:endParaRPr lang="en-US" dirty="0"/>
          </a:p>
          <a:p>
            <a:r>
              <a:rPr lang="en-US" dirty="0"/>
              <a:t>   </a:t>
            </a:r>
          </a:p>
        </p:txBody>
      </p:sp>
    </p:spTree>
    <p:extLst>
      <p:ext uri="{BB962C8B-B14F-4D97-AF65-F5344CB8AC3E}">
        <p14:creationId xmlns:p14="http://schemas.microsoft.com/office/powerpoint/2010/main" val="389203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26</a:t>
            </a:fld>
            <a:endParaRPr lang="en-US" dirty="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a:t>We want to re-iterate:</a:t>
            </a:r>
            <a:r>
              <a:rPr lang="en-US" baseline="0" dirty="0"/>
              <a:t> Avoid the term “rate” to describe prevalence.  Unfortunately, you will see others do this, including the Szklo and Nieto text, but it is technically wrong and only serves to cause confusion.  </a:t>
            </a:r>
          </a:p>
          <a:p>
            <a:endParaRPr lang="en-US" baseline="0" dirty="0"/>
          </a:p>
          <a:p>
            <a:r>
              <a:rPr lang="en-US" dirty="0"/>
              <a:t>Rate is a mathematical concept that has broad application in many fields of science.  Most generally, a rate is a change in one measure with respect to a change in a second measure.  Although we are using rate for reporting</a:t>
            </a:r>
            <a:r>
              <a:rPr lang="en-US" baseline="0" dirty="0"/>
              <a:t> t</a:t>
            </a:r>
            <a:r>
              <a:rPr lang="en-US" dirty="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a:t> specific </a:t>
            </a:r>
            <a:r>
              <a:rPr lang="en-US" dirty="0"/>
              <a:t>function, and it is also called the hazard of a function.  </a:t>
            </a:r>
          </a:p>
          <a:p>
            <a:endParaRPr lang="en-US" dirty="0"/>
          </a:p>
        </p:txBody>
      </p:sp>
    </p:spTree>
    <p:extLst>
      <p:ext uri="{BB962C8B-B14F-4D97-AF65-F5344CB8AC3E}">
        <p14:creationId xmlns:p14="http://schemas.microsoft.com/office/powerpoint/2010/main" val="3137408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27</a:t>
            </a:fld>
            <a:endParaRPr lang="en-US" dirty="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a:t>A comprehensive measure of incidence requires that we know how many events</a:t>
            </a:r>
            <a:r>
              <a:rPr lang="en-US" baseline="0" dirty="0"/>
              <a:t> </a:t>
            </a:r>
            <a:r>
              <a:rPr lang="en-US" dirty="0"/>
              <a:t>occurred (E) in the context of a measure of those at risk, by taking into account the elements of the time (T) that was observed and the number of persons (N) at risk.  Some other measures are sometimes loosely called incidence by some users/authors, but they fall short of being unambiguous</a:t>
            </a:r>
            <a:r>
              <a:rPr lang="en-US" baseline="0" dirty="0"/>
              <a:t> and useful.  In the first example, t</a:t>
            </a:r>
            <a:r>
              <a:rPr lang="en-US" dirty="0"/>
              <a:t>he “holidays” may refer to a specific 3-day holiday weekend, thus giving the implied time period</a:t>
            </a:r>
            <a:r>
              <a:rPr lang="en-US" baseline="0" dirty="0"/>
              <a:t> but this is not made explicit (maybe it also includes an extra day that many people took off work).   Furthermore, we do not know exactly how many people were at risk.  Thus, it would not make much sense, if your goal was to understand which state is more dangerous to drive in, to compare this value in California to another state in the U.S. that had another population size.</a:t>
            </a:r>
          </a:p>
          <a:p>
            <a:endParaRPr lang="en-US" baseline="0" dirty="0"/>
          </a:p>
          <a:p>
            <a:r>
              <a:rPr lang="en-US" baseline="0" dirty="0"/>
              <a:t>Tr</a:t>
            </a:r>
            <a:r>
              <a:rPr lang="en-US" dirty="0"/>
              <a:t>affic accidents per</a:t>
            </a:r>
            <a:r>
              <a:rPr lang="en-US" baseline="0" dirty="0"/>
              <a:t> week in San Francisco has a specific time element (week) and also </a:t>
            </a:r>
            <a:r>
              <a:rPr lang="en-US" dirty="0"/>
              <a:t>has an implied number of persons (those in the specific community), but again we are not told what that number is.  Making guesses about N and T can be sometimes reasonable depending upon the context, but the point we are making is that all three (E, N, and T) need to be accounted for, explicitly, in order to have a true epidemiologic measure of incidence.  Having</a:t>
            </a:r>
            <a:r>
              <a:rPr lang="en-US" baseline="0" dirty="0"/>
              <a:t> all three would be essential if we wanted to make an intelligent comparison of any of these measures to another city or state that had a different population size.</a:t>
            </a:r>
            <a:endParaRPr lang="en-US" dirty="0"/>
          </a:p>
          <a:p>
            <a:endParaRPr lang="en-US" dirty="0"/>
          </a:p>
          <a:p>
            <a:endParaRPr lang="en-US" dirty="0"/>
          </a:p>
        </p:txBody>
      </p:sp>
    </p:spTree>
    <p:extLst>
      <p:ext uri="{BB962C8B-B14F-4D97-AF65-F5344CB8AC3E}">
        <p14:creationId xmlns:p14="http://schemas.microsoft.com/office/powerpoint/2010/main" val="1537828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28</a:t>
            </a:fld>
            <a:endParaRPr lang="en-US" dirty="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a:t>In this example, the number of events (E) is given, the time period (T) is described (two one-year periods – 10 years apart ), and a geographic</a:t>
            </a:r>
            <a:r>
              <a:rPr lang="en-US" baseline="0" dirty="0"/>
              <a:t> area </a:t>
            </a:r>
            <a:r>
              <a:rPr lang="en-US" dirty="0"/>
              <a:t>is specified (four states).  The story says that the number of chickenpox cases dropped more than 75% (which we have no doubt is accurate), but the headline says that rates dropped.  What is missing in order to compare rates between these two one-year time periods is the number of persons living in those four states in the two time periods (the at-risk population).  Since the two one-year incidence periods are 10 years apart, it is a reasonable bet that the population of the four states changed.  A demographer might off-hand know how much the child population changed and could do the necessary math him/herself, but anyone else would not know how the relevant population</a:t>
            </a:r>
            <a:r>
              <a:rPr lang="en-US" baseline="0" dirty="0"/>
              <a:t> changed and would need to look it up.  </a:t>
            </a:r>
            <a:r>
              <a:rPr lang="en-US" dirty="0"/>
              <a:t>If the child</a:t>
            </a:r>
            <a:r>
              <a:rPr lang="en-US" baseline="0" dirty="0"/>
              <a:t> </a:t>
            </a:r>
            <a:r>
              <a:rPr lang="en-US" dirty="0"/>
              <a:t>population increased a lot, then the difference in incidence rates between the two years will be different than is stated</a:t>
            </a:r>
            <a:r>
              <a:rPr lang="en-US" baseline="0" dirty="0"/>
              <a:t> here.  </a:t>
            </a:r>
            <a:r>
              <a:rPr lang="en-US" dirty="0"/>
              <a:t>  </a:t>
            </a:r>
          </a:p>
          <a:p>
            <a:endParaRPr lang="en-US" dirty="0"/>
          </a:p>
          <a:p>
            <a:r>
              <a:rPr lang="en-US" dirty="0"/>
              <a:t>This press release is likely not qualitatively incorrect (unless those 4 states lost most of their population, which we know</a:t>
            </a:r>
            <a:r>
              <a:rPr lang="en-US" baseline="0" dirty="0"/>
              <a:t> is not the case</a:t>
            </a:r>
            <a:r>
              <a:rPr lang="en-US" dirty="0"/>
              <a:t>), but it would have been even more informative if incidence rates rather than the counts had been reported.  This is information knowable from U.S. census data — and a good use of census data.</a:t>
            </a:r>
          </a:p>
          <a:p>
            <a:endParaRPr lang="en-US" dirty="0"/>
          </a:p>
          <a:p>
            <a:r>
              <a:rPr lang="en-US" dirty="0"/>
              <a:t>This type of reporting might</a:t>
            </a:r>
            <a:r>
              <a:rPr lang="en-US" baseline="0" dirty="0"/>
              <a:t> be OK for newspapers, but it is not good enough for science.  </a:t>
            </a:r>
            <a:endParaRPr lang="en-US" dirty="0"/>
          </a:p>
          <a:p>
            <a:endParaRPr lang="en-US" dirty="0"/>
          </a:p>
        </p:txBody>
      </p:sp>
    </p:spTree>
    <p:extLst>
      <p:ext uri="{BB962C8B-B14F-4D97-AF65-F5344CB8AC3E}">
        <p14:creationId xmlns:p14="http://schemas.microsoft.com/office/powerpoint/2010/main" val="236157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29</a:t>
            </a:fld>
            <a:endParaRPr lang="en-US" dirty="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a:t>Here</a:t>
            </a:r>
            <a:r>
              <a:rPr lang="en-US" baseline="0" dirty="0"/>
              <a:t> is a summary of the confusion in terminology, which is modified from Tapia Granados (1997).   We</a:t>
            </a:r>
            <a:r>
              <a:rPr lang="en-US" dirty="0"/>
              <a:t> have added the E’s, N’s, and T’s to this table in order to give it some</a:t>
            </a:r>
            <a:r>
              <a:rPr lang="en-US" baseline="0" dirty="0"/>
              <a:t> order and put it into the context we are using in class.  </a:t>
            </a:r>
          </a:p>
          <a:p>
            <a:endParaRPr lang="en-US" baseline="0" dirty="0"/>
          </a:p>
          <a:p>
            <a:r>
              <a:rPr lang="en-US" baseline="0" dirty="0"/>
              <a:t>The two measures of incidence that dutifully include  E, N and T are identified in the last two columns.</a:t>
            </a:r>
          </a:p>
          <a:p>
            <a:endParaRPr lang="en-US" baseline="0" dirty="0"/>
          </a:p>
          <a:p>
            <a:r>
              <a:rPr lang="en-US" baseline="0" dirty="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a:p>
          <a:p>
            <a:endParaRPr lang="en-US" dirty="0"/>
          </a:p>
          <a:p>
            <a:r>
              <a:rPr lang="en-US" dirty="0"/>
              <a:t>We favor the terminology used here by Rothman, who calls E/NT incidence rate and E/N cumulative incidence.  </a:t>
            </a:r>
          </a:p>
          <a:p>
            <a:endParaRPr lang="en-US" dirty="0"/>
          </a:p>
        </p:txBody>
      </p:sp>
    </p:spTree>
    <p:extLst>
      <p:ext uri="{BB962C8B-B14F-4D97-AF65-F5344CB8AC3E}">
        <p14:creationId xmlns:p14="http://schemas.microsoft.com/office/powerpoint/2010/main" val="240578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As we begin to discuss measures</a:t>
            </a:r>
            <a:r>
              <a:rPr lang="en-US" baseline="0" dirty="0"/>
              <a:t> of disease occurrence, it is helpful to review how our common study designs sample their underlying cohorts and, consequently, how they are able to describe them (i.e., answer descriptive questions).  This is</a:t>
            </a:r>
            <a:r>
              <a:rPr lang="en-US" dirty="0"/>
              <a:t> a graphic that summarizes</a:t>
            </a:r>
            <a:r>
              <a:rPr lang="en-US" baseline="0" dirty="0"/>
              <a:t> the individual-level study designs that we covered in last week’s lecture that can be performed in the context of an underlying fixed cohort.  For studies with individuals as the unit of observation, we discussed 3 sampling approaches for between-subject studies:  cohort, cross-sectional and case-control.  </a:t>
            </a:r>
          </a:p>
          <a:p>
            <a:endParaRPr lang="en-US" baseline="0" dirty="0"/>
          </a:p>
          <a:p>
            <a:r>
              <a:rPr lang="en-US" baseline="0" dirty="0"/>
              <a:t>A “cohort” study design follows and describes the entire cohort or a sample of as it moves forward in time.  It is the most natural and unadulterated approach.   Think of it as the “forward looking” or “forward in time” approach.  In the realm of description, cohort studies are unique in their ability to describe disease incidence, but they can also be used to describe prevalence.  </a:t>
            </a:r>
          </a:p>
          <a:p>
            <a:endParaRPr lang="en-US" baseline="0" dirty="0"/>
          </a:p>
          <a:p>
            <a:r>
              <a:rPr lang="en-US" baseline="0" dirty="0"/>
              <a:t>Cross-sectional study design takes and describes a “snapshot” of the underlying cohort at a single timepoint; it is less work to perform and is more strategic than the forward-in-time cohort approach, but it also has (as we mentioned last week) more potential problems when it comes to analytic objectives.   In the realm of description, cross-sectional studies are limited to describing prevalence. </a:t>
            </a:r>
          </a:p>
          <a:p>
            <a:endParaRPr lang="en-US" baseline="0" dirty="0"/>
          </a:p>
          <a:p>
            <a:r>
              <a:rPr lang="en-US" baseline="0" dirty="0"/>
              <a:t>Case-control designs first identify incident cases (or sometimes prevalent if need be) and then sample the underlying cohort that gave rise to the cases (the study base).  This design is extremely strategic, efficient, and sophisticated.  It turns out that it is so strategic that it typically is not thought of providing much in the way of pure description. Instead, the major strength of case-control studies is in their ability to address analytic objectives (i.e., relating exposure to outcome).  Yet, case-control studies can provide some descriptive information.  For example, case-control studies can describe prevalence of some entity in the case population.  In case-cohort sampling, the random sub-cohort can measure prevalence of various entities at time 0 of a cohort, just like a cross-sectional study can.  In incidence density sampling, some form of prevalence in the entire underlying cohort could, in theory, be estimated with the available participants, but its interpretation is not straightforward.  </a:t>
            </a:r>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30</a:t>
            </a:fld>
            <a:endParaRPr lang="en-US" dirty="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a:t>To be clear, we prefer these tw</a:t>
            </a:r>
            <a:r>
              <a:rPr lang="en-US" baseline="0" dirty="0"/>
              <a:t>o terms when focusing on incidence — cumulative incidence and incidence rate.  Later, when we discuss measures of association, and get into analytic objectives, we will use more compact </a:t>
            </a:r>
            <a:r>
              <a:rPr lang="en-US" baseline="0" dirty="0" err="1"/>
              <a:t>termsand</a:t>
            </a:r>
            <a:r>
              <a:rPr lang="en-US" baseline="0" dirty="0"/>
              <a:t> call these risk and rate, respectively.  We will refer to risk ratios and rate ratios, as well as risk differences and rate differences.  </a:t>
            </a:r>
            <a:endParaRPr lang="en-US" dirty="0"/>
          </a:p>
        </p:txBody>
      </p:sp>
    </p:spTree>
    <p:extLst>
      <p:ext uri="{BB962C8B-B14F-4D97-AF65-F5344CB8AC3E}">
        <p14:creationId xmlns:p14="http://schemas.microsoft.com/office/powerpoint/2010/main" val="328135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31</a:t>
            </a:fld>
            <a:endParaRPr lang="en-US" dirty="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a:t>In both measures of incidence, the numerator is E, the number of new</a:t>
            </a:r>
            <a:r>
              <a:rPr lang="nl-NL" baseline="0" dirty="0"/>
              <a:t> events in the time period of interest.  These new events are termed “incident” events, which explains why the entire construct is called incidence.  </a:t>
            </a:r>
            <a:r>
              <a:rPr lang="nl-NL" dirty="0"/>
              <a:t>To</a:t>
            </a:r>
            <a:r>
              <a:rPr lang="nl-NL" baseline="0" dirty="0"/>
              <a:t> distinguish cumulative incidence from incidence rate, examine whether </a:t>
            </a:r>
            <a:r>
              <a:rPr lang="nl-NL" dirty="0"/>
              <a:t>the denominator is</a:t>
            </a:r>
            <a:r>
              <a:rPr lang="nl-NL" baseline="0" dirty="0"/>
              <a:t> a</a:t>
            </a:r>
            <a:r>
              <a:rPr lang="nl-NL" dirty="0"/>
              <a:t> number of discrete persons assembled at some time 0 and then followed for some</a:t>
            </a:r>
            <a:r>
              <a:rPr lang="nl-NL" baseline="0" dirty="0"/>
              <a:t> period of time</a:t>
            </a:r>
            <a:r>
              <a:rPr lang="nl-NL" dirty="0"/>
              <a:t> or whether it is this entity we have referred</a:t>
            </a:r>
            <a:r>
              <a:rPr lang="nl-NL" baseline="0" dirty="0"/>
              <a:t> to as </a:t>
            </a:r>
            <a:r>
              <a:rPr lang="nl-NL" dirty="0"/>
              <a:t>person-time,</a:t>
            </a:r>
            <a:r>
              <a:rPr lang="nl-NL" baseline="0" dirty="0"/>
              <a:t> which is an aggregation of time contributed by all persons.</a:t>
            </a:r>
            <a:r>
              <a:rPr lang="nl-NL" dirty="0"/>
              <a:t>  If the value is a cumulative incidence, the authors should have provided the duration of time</a:t>
            </a:r>
            <a:r>
              <a:rPr lang="nl-NL" baseline="0" dirty="0"/>
              <a:t> for </a:t>
            </a:r>
            <a:r>
              <a:rPr lang="nl-NL" dirty="0"/>
              <a:t>which it was calculated (e.g., 43% at 3 years).  If the estimate</a:t>
            </a:r>
            <a:r>
              <a:rPr lang="nl-NL" baseline="0" dirty="0"/>
              <a:t> is described as</a:t>
            </a:r>
            <a:r>
              <a:rPr lang="nl-NL" dirty="0"/>
              <a:t> events “per person-years” (or person-any time period), then an incidence rate is being reported.  </a:t>
            </a:r>
            <a:endParaRPr lang="en-US" dirty="0"/>
          </a:p>
        </p:txBody>
      </p:sp>
    </p:spTree>
    <p:extLst>
      <p:ext uri="{BB962C8B-B14F-4D97-AF65-F5344CB8AC3E}">
        <p14:creationId xmlns:p14="http://schemas.microsoft.com/office/powerpoint/2010/main" val="17485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32</a:t>
            </a:fld>
            <a:endParaRPr lang="en-US" dirty="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a:t>Both measures of incidence, cumulative incidence and incidence rate, are valid.  Depending upon how they are estimated, they make some different assumptions and are calculated with different mathematical techniques, but both are very useful.  Cumulative incidence is probably the most intuitive because it is just the proportion of persons who </a:t>
            </a:r>
            <a:r>
              <a:rPr lang="en-US" dirty="0" err="1"/>
              <a:t>who</a:t>
            </a:r>
            <a:r>
              <a:rPr lang="en-US" dirty="0"/>
              <a:t> got the outcome in question</a:t>
            </a:r>
            <a:r>
              <a:rPr lang="en-US" baseline="0" dirty="0"/>
              <a:t> in some specific time period among all persons who started off the time period at risk</a:t>
            </a:r>
            <a:r>
              <a:rPr lang="en-US" dirty="0"/>
              <a:t>.  It is easy to understand but, again, it only has meaning when a time period is attached to it and applies only to a fixed cohort.  For</a:t>
            </a:r>
            <a:r>
              <a:rPr lang="en-US" baseline="0" dirty="0"/>
              <a:t> example, t</a:t>
            </a:r>
            <a:r>
              <a:rPr lang="en-US" dirty="0"/>
              <a:t>he probability of cancer in a one-year period is quite different from the lifetime probability of cancer.  For reasons</a:t>
            </a:r>
            <a:r>
              <a:rPr lang="en-US" baseline="0" dirty="0"/>
              <a:t> we will describe later, cumulative incidence is the favored metric by methodologists in the causal inference. (</a:t>
            </a:r>
            <a:r>
              <a:rPr lang="en-US" b="1" baseline="0" dirty="0"/>
              <a:t>Advanced note</a:t>
            </a:r>
            <a:r>
              <a:rPr lang="en-US" baseline="0" dirty="0"/>
              <a:t>:  one of reasons for this is because contrasts of cumulative incidence (e.g., risk ratios), as opposed to rates, are “collapsible”.)  Finally, in terms of utility, c</a:t>
            </a:r>
            <a:r>
              <a:rPr lang="en-US" dirty="0"/>
              <a:t>umulative incidence, as we will show, is inherently best suited</a:t>
            </a:r>
            <a:r>
              <a:rPr lang="en-US" baseline="0" dirty="0"/>
              <a:t> to describe incidence in a fixed cohort study.  Cumulative incidence is a fixed cohort phenomenon.  </a:t>
            </a:r>
            <a:endParaRPr lang="en-US" dirty="0"/>
          </a:p>
          <a:p>
            <a:endParaRPr lang="en-US" dirty="0"/>
          </a:p>
          <a:p>
            <a:r>
              <a:rPr lang="en-US" dirty="0"/>
              <a:t>Incidence based on a person-time denominator is less intuitive, but it is actually the more fundamental measure of disease occurrence.  We will return to incidence estimation using person-time next week.  For now, we will spend the rest of this session on understanding the cumulative incidence measure and the methods used to estimate it.</a:t>
            </a:r>
          </a:p>
          <a:p>
            <a:endParaRPr lang="en-US" dirty="0"/>
          </a:p>
          <a:p>
            <a:r>
              <a:rPr lang="en-US" dirty="0"/>
              <a:t>Although cumulative incidence is a proportion, it is rarely</a:t>
            </a:r>
            <a:r>
              <a:rPr lang="en-US" baseline="0" dirty="0"/>
              <a:t> the case in practice that we can calculate it directly by dividing one number by another number.  This is because studying humans is not like studying mice, a point we will explain in a moment.  In practice, there are 3 techniques which we use most often to estimate cumulative incidence:  the Kaplan-Meier estimator, the life table estimator, and the Aalen-Johansen estimator.    </a:t>
            </a:r>
          </a:p>
          <a:p>
            <a:endParaRPr lang="en-US" baseline="0" dirty="0"/>
          </a:p>
          <a:p>
            <a:r>
              <a:rPr lang="en-US" baseline="0" dirty="0"/>
              <a:t>Note that we are calling these entities “estimators” because we are </a:t>
            </a:r>
            <a:r>
              <a:rPr lang="en-US" i="1" baseline="0" dirty="0"/>
              <a:t>estimating</a:t>
            </a:r>
            <a:r>
              <a:rPr lang="en-US" baseline="0" dirty="0"/>
              <a:t> incidence in some underlying cohort/study base by working with a sample of people from the underlying population.  See the Additional Slides for more on this terminology.</a:t>
            </a:r>
            <a:endParaRPr lang="en-US" dirty="0"/>
          </a:p>
        </p:txBody>
      </p:sp>
    </p:spTree>
    <p:extLst>
      <p:ext uri="{BB962C8B-B14F-4D97-AF65-F5344CB8AC3E}">
        <p14:creationId xmlns:p14="http://schemas.microsoft.com/office/powerpoint/2010/main" val="246124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33</a:t>
            </a:fld>
            <a:endParaRPr lang="en-US" dirty="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a:t>The simplest situation in which to calculate cumulative incidence is if all persons at risk for the outcome in question are followed for the same length of time.  We call this “complete and equal follow-up”.   In such instances, the cumulative incidence is simply the total number of events divided by the total number of persons who were followed with complete</a:t>
            </a:r>
            <a:r>
              <a:rPr lang="en-US" baseline="0" dirty="0"/>
              <a:t> and equal follow-up</a:t>
            </a:r>
            <a:r>
              <a:rPr lang="en-US" dirty="0"/>
              <a:t>.  In long-term cohort studies this virtually never happens</a:t>
            </a:r>
            <a:r>
              <a:rPr lang="en-US" baseline="0" dirty="0"/>
              <a:t> for reasons we will explain.  </a:t>
            </a:r>
            <a:r>
              <a:rPr lang="en-US" dirty="0"/>
              <a:t> The prototypical example for this simple</a:t>
            </a:r>
            <a:r>
              <a:rPr lang="en-US" baseline="0" dirty="0"/>
              <a:t> and ideal situation </a:t>
            </a:r>
            <a:r>
              <a:rPr lang="en-US" dirty="0"/>
              <a:t>is an infectious diseases outbreak investigation, such as a Centers for Disease Control (CDC) investigation of an outbreak</a:t>
            </a:r>
            <a:r>
              <a:rPr lang="en-US" baseline="0" dirty="0"/>
              <a:t> of </a:t>
            </a:r>
            <a:r>
              <a:rPr lang="en-US" dirty="0"/>
              <a:t>gastroenteritis (e.g., diarrheal symptoms), where</a:t>
            </a:r>
            <a:r>
              <a:rPr lang="en-US" baseline="0" dirty="0"/>
              <a:t> time zero is identified in a fixed cohort of persons and period of observation is short.   This may start, for example, with several people in a community developing diarrhea at about the same time, and then someone discovers that they all attended the same event recently.  The prototypic example is diarrhea after attending a community lunch or picnic.  If the number of people and symptoms are severe enough, some group of investigators (e.g., the local or state health department or perhaps at the national level, such as the US CDC) may decide to study this to understand what food is the culprit (and, ultimately, which causative microorganism or toxin).  If attendance at the picnic is a strong enough suspicion, then the investigators will choose a fixed cohort study design by trying to enroll and follow everyone who attended.  In this context, the period of follow-up is typically so short that no one has a chance to become lost to follow-up or have a competing event.  In the universe of cohort studies, these types of situations in which everyone has complete follow-up are in the minority.  </a:t>
            </a:r>
            <a:endParaRPr lang="en-US" dirty="0"/>
          </a:p>
          <a:p>
            <a:endParaRPr lang="en-US" dirty="0"/>
          </a:p>
          <a:p>
            <a:r>
              <a:rPr lang="en-US" dirty="0"/>
              <a:t>Unfortunately and paradoxically, the term “attack rate” has traditionally been used to describe the proportion of persons who develop illness in these</a:t>
            </a:r>
            <a:r>
              <a:rPr lang="en-US" baseline="0" dirty="0"/>
              <a:t> type of short-term complete follow-up studies (e.g., such as the investigation of gastroenteritis after picnic attendance)</a:t>
            </a:r>
            <a:r>
              <a:rPr lang="en-US" dirty="0"/>
              <a:t>.</a:t>
            </a:r>
            <a:r>
              <a:rPr lang="en-US" baseline="0" dirty="0"/>
              <a:t>  Household attack rate has recently become popularized in the context of COVID-19, but it is simply the proportion of household contacts who become infected with SARS-CoV-2in period of time (e.g., two weeks) after one household member is known to be infected.  </a:t>
            </a:r>
            <a:r>
              <a:rPr lang="en-US" dirty="0"/>
              <a:t>As we have been arguing, this is an incorrect use of “rate,” since the denominator is just the number of persons investigated</a:t>
            </a:r>
            <a:r>
              <a:rPr lang="en-US" baseline="0" dirty="0"/>
              <a:t>; it is not a rate.</a:t>
            </a:r>
            <a:r>
              <a:rPr lang="en-US" dirty="0"/>
              <a:t> This</a:t>
            </a:r>
            <a:r>
              <a:rPr lang="en-US" baseline="0" dirty="0"/>
              <a:t> is a</a:t>
            </a:r>
            <a:r>
              <a:rPr lang="en-US" dirty="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is an example of such a CDC outbreak investigation.  What happened was that a group of people developed diarrheal illness within a</a:t>
            </a:r>
            <a:r>
              <a:rPr lang="en-US" baseline="0" dirty="0"/>
              <a:t> tightly bunched time period.  It was determined that those </a:t>
            </a:r>
            <a:r>
              <a:rPr lang="en-US" dirty="0"/>
              <a:t>who because ill had attended a</a:t>
            </a:r>
            <a:r>
              <a:rPr lang="en-US" baseline="0" dirty="0"/>
              <a:t> reception</a:t>
            </a:r>
            <a:r>
              <a:rPr lang="en-US" dirty="0"/>
              <a:t> at Facility</a:t>
            </a:r>
            <a:r>
              <a:rPr lang="en-US" baseline="0" dirty="0"/>
              <a:t> A in Nebraska on October 27, 2017.  Thus, the cohort of all persons who attended the event (N=115) was the study base when researchers from the CDC decided to study the problem.  It is a fixed cohort because it is defined by the one-time event of attending a reception of a particular facility.  There will not be the opportunity for others to later join.  We also seek to understand what happens to these individuals regardless if they move out of the geographic area.  </a:t>
            </a:r>
            <a:r>
              <a:rPr lang="en-US" b="0" baseline="0" dirty="0"/>
              <a:t>A total of </a:t>
            </a:r>
            <a:r>
              <a:rPr lang="en-US" sz="1200" b="0" dirty="0"/>
              <a:t>33 (29%) developed diarrheal illnesses meeting the case definition;</a:t>
            </a:r>
            <a:r>
              <a:rPr lang="en-US" sz="1200" b="0" baseline="0" dirty="0"/>
              <a:t> 29% is a cumulative incidence.  (Further outbreaks were investigated after subsequent events at the facility.  For simplicity, we only report the first outbreak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Stated most optimally, t</a:t>
            </a:r>
            <a:r>
              <a:rPr lang="en-US" dirty="0"/>
              <a:t>he cumulative incidence of diarrheal illness by XX days following the reception was 29% .  No time period is explicitly mentioned in the report unfortunately, but we know from</a:t>
            </a:r>
            <a:r>
              <a:rPr lang="en-US" baseline="0" dirty="0"/>
              <a:t> other sources </a:t>
            </a:r>
            <a:r>
              <a:rPr lang="en-US" dirty="0"/>
              <a:t>this is cumulative incidence over a few days following the reception.  Complete follow-up was possible in this context because the time period is very short.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authors described the proportion (29%) who developed disease as an “attack rate”.  This is not a rate, but a proportion. This is an example of confusing terminology.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Free RJ, Buss BF, Koirala S, et al. Successive Norovirus Outbreaks at an Event Center — Nebraska, October–November, 2017. </a:t>
            </a:r>
            <a:r>
              <a:rPr lang="en-US" i="1" dirty="0"/>
              <a:t>MMWR </a:t>
            </a:r>
            <a:r>
              <a:rPr lang="en-US" i="1" dirty="0" err="1"/>
              <a:t>Morb</a:t>
            </a:r>
            <a:r>
              <a:rPr lang="en-US" i="1" dirty="0"/>
              <a:t> Mortal </a:t>
            </a:r>
            <a:r>
              <a:rPr lang="en-US" i="1" dirty="0" err="1"/>
              <a:t>Wkly</a:t>
            </a:r>
            <a:r>
              <a:rPr lang="en-US" i="1" dirty="0"/>
              <a:t> Rep</a:t>
            </a:r>
            <a:r>
              <a:rPr lang="en-US" dirty="0"/>
              <a:t> 68:627–630,</a:t>
            </a:r>
            <a:r>
              <a:rPr lang="en-US" baseline="0" dirty="0"/>
              <a:t> 2019.  The MMWR is a weekly publication from the U.S. CDC which allows for rapid publication and dissemination of research deemed to be of public health importance.  The initial cases reports of persons with AIDS, for example, were published in the MMWR.  </a:t>
            </a:r>
            <a:endParaRPr lang="en-US" dirty="0"/>
          </a:p>
          <a:p>
            <a:endParaRPr lang="nl-NL" dirty="0"/>
          </a:p>
          <a:p>
            <a:r>
              <a:rPr lang="nl-NL" dirty="0"/>
              <a:t>A similar situation could be found in an experimental study (clinical trial)</a:t>
            </a:r>
            <a:r>
              <a:rPr lang="nl-NL" baseline="0" dirty="0"/>
              <a:t> where all participants are followed for the same length of time and there are no losses to follow-up.  </a:t>
            </a:r>
            <a:r>
              <a:rPr lang="nl-NL" dirty="0"/>
              <a:t>A very well conducted clinical trial with short follow-up time could</a:t>
            </a:r>
            <a:r>
              <a:rPr lang="nl-NL" baseline="0" dirty="0"/>
              <a:t> achieve this, but it is not common.   Most of the time we do not have complete follow-up on everyone and hence other estimators for cumulative incidence are needed.</a:t>
            </a:r>
            <a:r>
              <a:rPr lang="nl-NL"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34</a:t>
            </a:fld>
            <a:endParaRPr lang="en-US" dirty="0"/>
          </a:p>
        </p:txBody>
      </p:sp>
    </p:spTree>
    <p:extLst>
      <p:ext uri="{BB962C8B-B14F-4D97-AF65-F5344CB8AC3E}">
        <p14:creationId xmlns:p14="http://schemas.microsoft.com/office/powerpoint/2010/main" val="919317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This is what complete and equal</a:t>
            </a:r>
            <a:r>
              <a:rPr lang="en-US" baseline="0" dirty="0"/>
              <a:t> follow-up looks like schematically in a fixed cohort study.  Each participant is depicted with a horizontal line.  Out of 13 participants in this fixed cohort study, 4 developed the event of interest.  The cumulative incidence by 7 days, calculated with a simple proportion, is 0.31.</a:t>
            </a:r>
          </a:p>
          <a:p>
            <a:endParaRPr lang="en-US" baseline="0" dirty="0"/>
          </a:p>
          <a:p>
            <a:r>
              <a:rPr lang="en-US" baseline="0" dirty="0"/>
              <a:t>Although it might look like that those who had the event do not have the same observation times as the others, this is not what is referred to when we say “complete and equal follow-up”.   Complete follow-up refers to no losses to follow-up.  Equal follow-up time refers to only those who do </a:t>
            </a:r>
            <a:r>
              <a:rPr lang="en-US" u="sng" baseline="0" dirty="0"/>
              <a:t>not</a:t>
            </a:r>
            <a:r>
              <a:rPr lang="en-US" baseline="0" dirty="0"/>
              <a:t> experience the event.  Once someone has the event, he/she is counted in the numerator and his/her follow-up is complete.  If you have had an event, you no longer need to be followed any longer; your observation is done.  </a:t>
            </a:r>
          </a:p>
          <a:p>
            <a:endParaRPr lang="en-US" baseline="0" dirty="0"/>
          </a:p>
          <a:p>
            <a:r>
              <a:rPr lang="en-US" b="1" baseline="0" dirty="0"/>
              <a:t>Advanced note:</a:t>
            </a:r>
            <a:r>
              <a:rPr lang="en-US" baseline="0" dirty="0"/>
              <a:t>  What about if competing events (e.g., death by a lightening strike in a study of the incidence of diarrhea) were present in the fixed cohort study shown?  Can you still use a simple proportion to depict cumulative incidence?  If there were competing events and you wanted to “accommodate” them, then a simple proportion would still work but you would also need to report the percentage pertaining to the incidence of the competing event.  Reporting just the simple proportion of the event of interest would only tell half the story.  So, more than one simple percentage would be needed.  If you wanted to “eliminate” the competing event, then a simple proportion could not work; some other estimator would be needed.  We will later define what it means to accommodate or eliminate.  </a:t>
            </a:r>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a:t>Having complete and equal follow-up on all participants is the exception rather than the norm.  When complete and equal follow-up</a:t>
            </a:r>
            <a:r>
              <a:rPr lang="en-US" baseline="0" dirty="0"/>
              <a:t> does not exist, a simple proportion can no longer be used to estimate cumulative incidence.  We will next show the different reasons for differing follow-up times.</a:t>
            </a:r>
            <a:endParaRPr lang="en-US" dirty="0"/>
          </a:p>
        </p:txBody>
      </p:sp>
    </p:spTree>
    <p:extLst>
      <p:ext uri="{BB962C8B-B14F-4D97-AF65-F5344CB8AC3E}">
        <p14:creationId xmlns:p14="http://schemas.microsoft.com/office/powerpoint/2010/main" val="281559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a:t>This is a hypothetical example of a 10-person fixed cohort study given in the S</a:t>
            </a:r>
            <a:r>
              <a:rPr lang="en-US" baseline="0" dirty="0"/>
              <a:t> &amp; N </a:t>
            </a:r>
            <a:r>
              <a:rPr lang="en-US" dirty="0"/>
              <a:t>textbook.  It illustrates one of the ways that follow-up time can differ among individual participants in a cohort study.  The</a:t>
            </a:r>
            <a:r>
              <a:rPr lang="en-US" baseline="0" dirty="0"/>
              <a:t> mechanism is via “staggered entry” in the face of fixed calendar time of study closure.  </a:t>
            </a:r>
            <a:endParaRPr lang="en-US" dirty="0"/>
          </a:p>
          <a:p>
            <a:pPr>
              <a:lnSpc>
                <a:spcPct val="90000"/>
              </a:lnSpc>
            </a:pPr>
            <a:endParaRPr lang="en-US" dirty="0"/>
          </a:p>
          <a:p>
            <a:pPr>
              <a:lnSpc>
                <a:spcPct val="90000"/>
              </a:lnSpc>
            </a:pPr>
            <a:r>
              <a:rPr lang="en-US" dirty="0"/>
              <a:t>The times that persons enter and leave the cohort are shown on a calendar time scale. The solid black bars represent the length of time each person was followed in the study.  E denotes</a:t>
            </a:r>
            <a:r>
              <a:rPr lang="en-US" baseline="0" dirty="0"/>
              <a:t> t</a:t>
            </a:r>
            <a:r>
              <a:rPr lang="en-US" dirty="0"/>
              <a:t>he event of interest.  This example show that the study ends on a specific calendar date,</a:t>
            </a:r>
            <a:r>
              <a:rPr lang="en-US" baseline="0" dirty="0"/>
              <a:t> January 2012.  This is what is meant by fixed calendar time of study closure.</a:t>
            </a:r>
            <a:endParaRPr lang="en-US" dirty="0"/>
          </a:p>
          <a:p>
            <a:pPr>
              <a:lnSpc>
                <a:spcPct val="90000"/>
              </a:lnSpc>
            </a:pPr>
            <a:endParaRPr lang="en-US" dirty="0"/>
          </a:p>
          <a:p>
            <a:pPr>
              <a:lnSpc>
                <a:spcPct val="90000"/>
              </a:lnSpc>
            </a:pPr>
            <a:r>
              <a:rPr lang="en-US" dirty="0"/>
              <a:t>As is the case here, many fixed cohort studies take months to years to recruit all of the participants.  This is what is meant by “staggered entry”.  Since many observational studies have a single ending date in calendar</a:t>
            </a:r>
            <a:r>
              <a:rPr lang="en-US" baseline="0" dirty="0"/>
              <a:t> time (fixed time of study closure)</a:t>
            </a:r>
            <a:r>
              <a:rPr lang="en-US" dirty="0"/>
              <a:t>, participants enrolled at the end of the recruiting process are going to have less follow-up time than those enrolled at the beginning.  Staggered entry plus fixed time of closure will necessarily result in differing follow-up times. </a:t>
            </a:r>
          </a:p>
          <a:p>
            <a:pPr>
              <a:lnSpc>
                <a:spcPct val="90000"/>
              </a:lnSpc>
              <a:spcBef>
                <a:spcPct val="0"/>
              </a:spcBef>
            </a:pPr>
            <a:endParaRPr lang="en-US" b="1" dirty="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37</a:t>
            </a:fld>
            <a:endParaRPr lang="en-US" sz="1200" dirty="0">
              <a:latin typeface="Calibri" pitchFamily="34" charset="0"/>
            </a:endParaRPr>
          </a:p>
        </p:txBody>
      </p:sp>
    </p:spTree>
    <p:extLst>
      <p:ext uri="{BB962C8B-B14F-4D97-AF65-F5344CB8AC3E}">
        <p14:creationId xmlns:p14="http://schemas.microsoft.com/office/powerpoint/2010/main" val="158274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baseline="0" dirty="0"/>
              <a:t>Another mechanism for differing follow-up times is the occurrence of losses to follow-up, or “drop-out”.  We introduced this occurrence last week.  Persons in a fixed cohort study who have not developed the outcome under study and who are no longer able to be ascertained/evaluated for the event of interest are said to be “lost to follow-up” or to have “dropped out” or to have experienced “drop out”.   This is regardless of why they can no longer be followed.  Here,</a:t>
            </a:r>
            <a:r>
              <a:rPr lang="en-US" dirty="0"/>
              <a:t> participant #6 (in</a:t>
            </a:r>
            <a:r>
              <a:rPr lang="en-US" baseline="0" dirty="0"/>
              <a:t> a green circle) </a:t>
            </a:r>
            <a:r>
              <a:rPr lang="en-US" dirty="0"/>
              <a:t>is termed lost to follow-up,</a:t>
            </a:r>
            <a:r>
              <a:rPr lang="en-US" baseline="0" dirty="0"/>
              <a:t> </a:t>
            </a:r>
            <a:r>
              <a:rPr lang="en-US" dirty="0"/>
              <a:t>which might be active or passive in terms of</a:t>
            </a:r>
            <a:r>
              <a:rPr lang="en-US" baseline="0" dirty="0"/>
              <a:t> his/her notification of the study</a:t>
            </a:r>
            <a:r>
              <a:rPr lang="en-US" dirty="0"/>
              <a:t>.</a:t>
            </a:r>
            <a:r>
              <a:rPr lang="en-US" baseline="0" dirty="0"/>
              <a:t>  In other words, he/she may have notified the research study that he/she will no longer participate, or he/she may simply no longer participate without any prior communication.  </a:t>
            </a:r>
            <a:r>
              <a:rPr lang="en-US" dirty="0"/>
              <a:t>He/she</a:t>
            </a:r>
            <a:r>
              <a:rPr lang="en-US" baseline="0" dirty="0"/>
              <a:t> will not have the same follow-up as many of the other participants.  Persons who have dropped out of the study are nonetheless typically still at risk for developing the event of interest.  This differs from the next reason for differences in follow-up, which is known as a competing event.  </a:t>
            </a:r>
          </a:p>
          <a:p>
            <a:endParaRPr lang="en-US" dirty="0"/>
          </a:p>
          <a:p>
            <a:endParaRPr lang="en-US" dirty="0"/>
          </a:p>
          <a:p>
            <a:endParaRPr lang="en-US" dirty="0"/>
          </a:p>
          <a:p>
            <a:pPr>
              <a:spcBef>
                <a:spcPct val="0"/>
              </a:spcBef>
            </a:pPr>
            <a:endParaRPr lang="en-US"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38</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a:t>Competing events are another reason for incomplete and unequal follow-up times.  Let us assume that in this version of the example of a fixed cohort study, participant #10 has developed a “competing event,” </a:t>
            </a:r>
            <a:r>
              <a:rPr lang="en-US" dirty="0"/>
              <a:t>identified with a blue</a:t>
            </a:r>
            <a:r>
              <a:rPr lang="en-US" baseline="0" dirty="0"/>
              <a:t> circle.  </a:t>
            </a:r>
            <a:r>
              <a:rPr lang="en-US" dirty="0"/>
              <a:t>  A competing event precludes (or substantially reduces the probability) development of the </a:t>
            </a:r>
            <a:r>
              <a:rPr lang="en-US" baseline="0" dirty="0"/>
              <a:t>outcome of interest.  For example, in a study of breast cancer incidence, death due to a heart attach is a competing event.  The only outcome that does not have the possibility of competing events is all-cause mortality (death by any reason).  We will discuss competing events at length and implications for measuring incidence in the next lecture.  For now, remember that it is a reason for differing follow-up times.  After this example, we will revert to participant 10 having experienced the event of interest. </a:t>
            </a:r>
            <a:endParaRPr lang="en-US" dirty="0"/>
          </a:p>
          <a:p>
            <a:pPr>
              <a:lnSpc>
                <a:spcPct val="90000"/>
              </a:lnSpc>
            </a:pPr>
            <a:endParaRPr lang="en-US" dirty="0"/>
          </a:p>
          <a:p>
            <a:pPr>
              <a:lnSpc>
                <a:spcPct val="90000"/>
              </a:lnSpc>
            </a:pPr>
            <a:endParaRPr lang="en-US" b="1" dirty="0">
              <a:solidFill>
                <a:schemeClr val="accent2"/>
              </a:solidFill>
            </a:endParaRPr>
          </a:p>
          <a:p>
            <a:pPr>
              <a:lnSpc>
                <a:spcPct val="90000"/>
              </a:lnSpc>
            </a:pPr>
            <a:endParaRPr lang="en-US" b="1" dirty="0">
              <a:solidFill>
                <a:schemeClr val="accent2"/>
              </a:solidFill>
            </a:endParaRPr>
          </a:p>
          <a:p>
            <a:pPr>
              <a:lnSpc>
                <a:spcPct val="90000"/>
              </a:lnSpc>
              <a:spcBef>
                <a:spcPct val="0"/>
              </a:spcBef>
            </a:pPr>
            <a:endParaRPr lang="en-US" b="1" dirty="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39</a:t>
            </a:fld>
            <a:endParaRPr lang="en-US" sz="1200" dirty="0">
              <a:latin typeface="Calibri" pitchFamily="34" charset="0"/>
            </a:endParaRPr>
          </a:p>
        </p:txBody>
      </p:sp>
    </p:spTree>
    <p:extLst>
      <p:ext uri="{BB962C8B-B14F-4D97-AF65-F5344CB8AC3E}">
        <p14:creationId xmlns:p14="http://schemas.microsoft.com/office/powerpoint/2010/main" val="290575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As with </a:t>
            </a:r>
            <a:r>
              <a:rPr lang="en-US" sz="1000" dirty="0"/>
              <a:t>a fixed cohort, there are 3 main </a:t>
            </a:r>
            <a:r>
              <a:rPr lang="en-US" sz="1000" baseline="0" dirty="0"/>
              <a:t>ways to sample a dynamic cohort.  As for underlying fixed cohorts, the sampling of underlying dynamic cohorts produces cohort studies, which can estimate prevalence and incidence, cross-sectional studies, which measure prevalence, and case-control studies, which can measure prevalence in cases (as well as in the reference group).  It </a:t>
            </a:r>
            <a:r>
              <a:rPr lang="en-US" sz="1000" dirty="0"/>
              <a:t>is important to be conscious of which type of underlying cohort (fixed vs dynamic) you are sampling and which type of study design (cohort, cross-sectional,</a:t>
            </a:r>
            <a:r>
              <a:rPr lang="en-US" sz="1000" baseline="0" dirty="0"/>
              <a:t> case-control)</a:t>
            </a:r>
            <a:r>
              <a:rPr lang="en-US" sz="1000" dirty="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For both fixed and dynamic cohorts, because the 3 different study designs sample their underlying cohorts in different ways, the nature of the study design dictates the kind of descriptive measures the design can yield.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Tree>
    <p:extLst>
      <p:ext uri="{BB962C8B-B14F-4D97-AF65-F5344CB8AC3E}">
        <p14:creationId xmlns:p14="http://schemas.microsoft.com/office/powerpoint/2010/main" val="155060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40</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a:t>To summarize, these are several ways that participants can have different follow-up times in a fixed cohort study.  Participants may start at different calendar times in the accrual process of the study.  If the calendar end date for all participants is the same, those who start later will have less follow-up time.  Or, some participants may have less follow-up time because they drop out before the end of the study.  The final mechanism is the occurrence</a:t>
            </a:r>
            <a:r>
              <a:rPr lang="en-US" baseline="0" dirty="0"/>
              <a:t> of a competing event.  </a:t>
            </a:r>
            <a:endParaRPr lang="en-US" dirty="0"/>
          </a:p>
        </p:txBody>
      </p:sp>
    </p:spTree>
    <p:extLst>
      <p:ext uri="{BB962C8B-B14F-4D97-AF65-F5344CB8AC3E}">
        <p14:creationId xmlns:p14="http://schemas.microsoft.com/office/powerpoint/2010/main" val="2131883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a:t>You might infer that one way to deal with staggered entry is to simply begin everyone’s observation in</a:t>
            </a:r>
            <a:r>
              <a:rPr lang="en-US" baseline="0" dirty="0"/>
              <a:t> the cohort at the time they actually start.  This is referred to as “shifting to the left”.  </a:t>
            </a:r>
            <a:r>
              <a:rPr lang="en-US" dirty="0"/>
              <a:t>Note that the time axis is now </a:t>
            </a:r>
            <a:r>
              <a:rPr lang="en-US" i="1" dirty="0"/>
              <a:t>follow-up time</a:t>
            </a:r>
            <a:r>
              <a:rPr lang="en-US" dirty="0"/>
              <a:t> (time since enrollment; or observation</a:t>
            </a:r>
            <a:r>
              <a:rPr lang="en-US" baseline="0" dirty="0"/>
              <a:t> time</a:t>
            </a:r>
            <a:r>
              <a:rPr lang="en-US" dirty="0"/>
              <a:t>)</a:t>
            </a:r>
            <a:r>
              <a:rPr lang="en-US" baseline="0" dirty="0"/>
              <a:t> </a:t>
            </a:r>
            <a:r>
              <a:rPr lang="en-US" dirty="0"/>
              <a:t>rather than calendar time.  This approach of shifting</a:t>
            </a:r>
            <a:r>
              <a:rPr lang="en-US" baseline="0" dirty="0"/>
              <a:t> all starting time to the left, i.e., use </a:t>
            </a:r>
            <a:r>
              <a:rPr lang="en-US" dirty="0"/>
              <a:t>of follow-up time as the scale, rather than calendar time, is generally</a:t>
            </a:r>
            <a:r>
              <a:rPr lang="en-US" baseline="0" dirty="0"/>
              <a:t> how fixed cohorts are analyzed.  This is used for both the </a:t>
            </a:r>
            <a:r>
              <a:rPr lang="en-US" dirty="0"/>
              <a:t>Kaplan-Meier and life table methods of estimating cumulative incidence, as we will explain presently.</a:t>
            </a:r>
          </a:p>
          <a:p>
            <a:endParaRPr lang="en-US" dirty="0"/>
          </a:p>
          <a:p>
            <a:r>
              <a:rPr lang="en-US" dirty="0"/>
              <a:t>When shifting to the left, you might be, depending upon the study, combining persons who started in very</a:t>
            </a:r>
            <a:r>
              <a:rPr lang="en-US" baseline="0" dirty="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unless there are no secular trends the final answer cannot be said to pertain to any individual in the cohort, from any calendar period.  The final answer is simply an average of the different calendar time periods. </a:t>
            </a:r>
            <a:r>
              <a:rPr lang="en-US" dirty="0"/>
              <a:t>  </a:t>
            </a:r>
          </a:p>
          <a:p>
            <a:pPr>
              <a:spcBef>
                <a:spcPct val="0"/>
              </a:spcBef>
            </a:pPr>
            <a:endParaRPr lang="en-US" dirty="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41</a:t>
            </a:fld>
            <a:endParaRPr lang="en-US" sz="1200" dirty="0">
              <a:latin typeface="Calibri" pitchFamily="34" charset="0"/>
            </a:endParaRPr>
          </a:p>
        </p:txBody>
      </p:sp>
    </p:spTree>
    <p:extLst>
      <p:ext uri="{BB962C8B-B14F-4D97-AF65-F5344CB8AC3E}">
        <p14:creationId xmlns:p14="http://schemas.microsoft.com/office/powerpoint/2010/main" val="3070096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r>
              <a:rPr lang="en-US" dirty="0"/>
              <a:t>Indeed, shifting</a:t>
            </a:r>
            <a:r>
              <a:rPr lang="en-US" baseline="0" dirty="0"/>
              <a:t> everyone to the left is how a fixed cohort study is typically depicted and analyzed.  Shown is our depiction of a fixed cohort study from our last session.  </a:t>
            </a:r>
            <a:r>
              <a:rPr lang="en-US" dirty="0"/>
              <a:t>“Time</a:t>
            </a:r>
            <a:r>
              <a:rPr lang="en-US" baseline="0" dirty="0"/>
              <a:t> since enrollment” is the x-axis; it is time from time zero, i.e., time since entry into the cohort for each participant.  All cohort participants are depicted as starting follow-up together at time zero, regardless if this was the same calendar time.  </a:t>
            </a:r>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spcBef>
                <a:spcPct val="0"/>
              </a:spcBef>
            </a:pPr>
            <a:r>
              <a:rPr lang="en-US" baseline="0" dirty="0"/>
              <a:t>After we have shifted everyone to the left, we are left with different amounts of follow-up time in this cohort study.  Can we use a simple proportion of E/N to describe cumulative incidence?  No, this is because of 3 participants who were lost to follow-up.  If we naively attempted to calculate cumulative incidence, it would be 6/10 = 0.6 at 24 months for this example, but this is not a valid estimate of 24-month cumulative incidence simply because we do not know what happened to 3 of the participants.  It is not correct to say that they did not develop the event over a 24-month period of observation; we simply do not know.  In short, each of these only contributed a fraction of the observation that the person who contributed 24 months.  It would be wrong to give each of these 3 the same weight in the denominator as the person who contributed all 24 months.  </a:t>
            </a: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43</a:t>
            </a:fld>
            <a:endParaRPr lang="en-US" sz="1200" dirty="0">
              <a:latin typeface="Calibri" pitchFamily="34" charset="0"/>
            </a:endParaRPr>
          </a:p>
        </p:txBody>
      </p:sp>
    </p:spTree>
    <p:extLst>
      <p:ext uri="{BB962C8B-B14F-4D97-AF65-F5344CB8AC3E}">
        <p14:creationId xmlns:p14="http://schemas.microsoft.com/office/powerpoint/2010/main" val="222621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more detail:  at 24 months of follow-up time, we do know that 6 people had the event, and we know that 1 person (#5) did not.  But we are not certain about the status of #6, 7, and 9 who did not have 24 months of follow-up.  We cannot count them as having or not having the event during our specified time period (24 months) for our cumulative incidence estimate.  This is why 6/10 is not a valid estimate of 24 month cumulative incidence.  We can say that 6 out of 10 had the event; this is factual but it does not have much meaning or relevant interpretation.  We cannot say that the cumulative incidence at 24 months is 0.6.   </a:t>
            </a:r>
            <a:endParaRPr lang="en-US" dirty="0"/>
          </a:p>
          <a:p>
            <a:endParaRPr lang="en-US" dirty="0"/>
          </a:p>
          <a:p>
            <a:r>
              <a:rPr lang="en-US" dirty="0">
                <a:solidFill>
                  <a:schemeClr val="accent2"/>
                </a:solidFill>
              </a:rPr>
              <a:t>Today,</a:t>
            </a:r>
            <a:r>
              <a:rPr lang="en-US" baseline="0" dirty="0">
                <a:solidFill>
                  <a:schemeClr val="accent2"/>
                </a:solidFill>
              </a:rPr>
              <a:t> w</a:t>
            </a:r>
            <a:r>
              <a:rPr lang="en-US" dirty="0">
                <a:solidFill>
                  <a:schemeClr val="accent2"/>
                </a:solidFill>
              </a:rPr>
              <a:t>e are going to discuss how to properly account for these different amounts of follow-up time when estimating incidence in a fixed cohort study.  We will go into greater detail for the differing</a:t>
            </a:r>
            <a:r>
              <a:rPr lang="en-US" baseline="0" dirty="0">
                <a:solidFill>
                  <a:schemeClr val="accent2"/>
                </a:solidFill>
              </a:rPr>
              <a:t> follow-up, distinguishing administrative censoring from losses to follow-up.  Regarding </a:t>
            </a:r>
            <a:r>
              <a:rPr lang="en-US" dirty="0">
                <a:solidFill>
                  <a:schemeClr val="accent2"/>
                </a:solidFill>
              </a:rPr>
              <a:t>losses to follow-up, </a:t>
            </a:r>
            <a:r>
              <a:rPr lang="en-US" baseline="0" dirty="0">
                <a:solidFill>
                  <a:schemeClr val="accent2"/>
                </a:solidFill>
              </a:rPr>
              <a:t>the m</a:t>
            </a:r>
            <a:r>
              <a:rPr lang="en-US" dirty="0">
                <a:solidFill>
                  <a:schemeClr val="accent2"/>
                </a:solidFill>
              </a:rPr>
              <a:t>ethods</a:t>
            </a:r>
            <a:r>
              <a:rPr lang="en-US" baseline="0" dirty="0">
                <a:solidFill>
                  <a:schemeClr val="accent2"/>
                </a:solidFill>
              </a:rPr>
              <a:t> we will discuss can give valid answers only if we</a:t>
            </a:r>
            <a:r>
              <a:rPr lang="en-US" dirty="0">
                <a:solidFill>
                  <a:schemeClr val="accent2"/>
                </a:solidFill>
              </a:rPr>
              <a:t> assume that losses are random, i.e.,  not related to the outcome.  In other words, we have to </a:t>
            </a:r>
            <a:r>
              <a:rPr lang="en-US" u="sng" dirty="0">
                <a:solidFill>
                  <a:schemeClr val="accent2"/>
                </a:solidFill>
              </a:rPr>
              <a:t>assume</a:t>
            </a:r>
            <a:r>
              <a:rPr lang="en-US" baseline="0" dirty="0">
                <a:solidFill>
                  <a:schemeClr val="accent2"/>
                </a:solidFill>
              </a:rPr>
              <a:t> that the rate of the event under study in those with less follow-up time is the same as the rate as those who have full follow-up.  As we will see in upcoming slides, participants can have less follow-up time because they started late but finished the study (administrative censoring) OR because they dropped out before the study ended (lost to follow-up).  This </a:t>
            </a:r>
            <a:r>
              <a:rPr lang="en-US" u="sng" baseline="0" dirty="0">
                <a:solidFill>
                  <a:schemeClr val="accent2"/>
                </a:solidFill>
              </a:rPr>
              <a:t>assumption</a:t>
            </a:r>
            <a:r>
              <a:rPr lang="en-US" baseline="0" dirty="0">
                <a:solidFill>
                  <a:schemeClr val="accent2"/>
                </a:solidFill>
              </a:rPr>
              <a:t> regarding rates of events if we could continue to observe these participants is credible (in the eyes of most observers) for those who are “administratively censored” but may not be credible for those who are lost to follow-up.  </a:t>
            </a:r>
            <a:r>
              <a:rPr lang="en-US" dirty="0">
                <a:solidFill>
                  <a:schemeClr val="accent2"/>
                </a:solidFill>
              </a:rPr>
              <a:t>The methods that we will describe cannot overcome when losses to follow-up are not random;</a:t>
            </a:r>
            <a:r>
              <a:rPr lang="en-US" baseline="0" dirty="0">
                <a:solidFill>
                  <a:schemeClr val="accent2"/>
                </a:solidFill>
              </a:rPr>
              <a:t> the methods will produce numbers in such situations but the answers are not correct.  </a:t>
            </a:r>
            <a:r>
              <a:rPr lang="en-US" dirty="0">
                <a:solidFill>
                  <a:schemeClr val="accent2"/>
                </a:solidFill>
              </a:rPr>
              <a:t>Having individuals who are lost to follow-up is a major threat to the validity of conclusions about incidence, thus making us realize why we stressed last session that losses to follow-up are a major threat</a:t>
            </a:r>
            <a:r>
              <a:rPr lang="en-US" baseline="0" dirty="0">
                <a:solidFill>
                  <a:schemeClr val="accent2"/>
                </a:solidFill>
              </a:rPr>
              <a:t> to</a:t>
            </a:r>
            <a:r>
              <a:rPr lang="en-US" dirty="0">
                <a:solidFill>
                  <a:schemeClr val="accent2"/>
                </a:solidFill>
              </a:rPr>
              <a:t> validity in cohort studies.  This threat extends to the validity of randomized trials which can be viewed as cohort studies</a:t>
            </a:r>
            <a:r>
              <a:rPr lang="en-US" baseline="0" dirty="0">
                <a:solidFill>
                  <a:schemeClr val="accent2"/>
                </a:solidFill>
              </a:rPr>
              <a:t> in which investigators have </a:t>
            </a:r>
            <a:r>
              <a:rPr lang="en-US" dirty="0">
                <a:solidFill>
                  <a:schemeClr val="accent2"/>
                </a:solidFill>
              </a:rPr>
              <a:t>assigned exposure.</a:t>
            </a:r>
          </a:p>
          <a:p>
            <a:endParaRPr lang="en-US" baseline="0" dirty="0">
              <a:solidFill>
                <a:schemeClr val="accent2"/>
              </a:solidFill>
            </a:endParaRPr>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44</a:t>
            </a:fld>
            <a:endParaRPr lang="en-US" sz="1200" dirty="0">
              <a:latin typeface="Calibri" pitchFamily="34" charset="0"/>
            </a:endParaRPr>
          </a:p>
        </p:txBody>
      </p:sp>
    </p:spTree>
    <p:extLst>
      <p:ext uri="{BB962C8B-B14F-4D97-AF65-F5344CB8AC3E}">
        <p14:creationId xmlns:p14="http://schemas.microsoft.com/office/powerpoint/2010/main" val="72778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45</a:t>
            </a:fld>
            <a:endParaRPr lang="en-US" dirty="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a:t>
            </a:r>
            <a:r>
              <a:rPr lang="en-US" baseline="0" dirty="0"/>
              <a:t> this study, the ADOPT trial, the investigators reported both a simple proportion of those who experienced a fracture in each treatment group and a properly estimated cumulative incidence of fracture for each group, calculated in a way we will explain in a moment (the Kaplan-Meier approach).  Because follow-up times differed among participants in this trial, these two percentages are not identical.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first bullet is the description from the paper on the occurrence</a:t>
            </a:r>
            <a:r>
              <a:rPr lang="en-US" baseline="0" dirty="0"/>
              <a:t> of </a:t>
            </a:r>
            <a:r>
              <a:rPr lang="en-US" dirty="0"/>
              <a:t>fracture in each of the treatment groups.  Providing the number of cases is informative (mostly to tell readers how much statistical precision</a:t>
            </a:r>
            <a:r>
              <a:rPr lang="en-US" baseline="0" dirty="0"/>
              <a:t> to expect)</a:t>
            </a:r>
            <a:r>
              <a:rPr lang="en-US" dirty="0"/>
              <a:t>, but adding the simple proportion (e.g., 9.3% of the rosiglitazone group) is </a:t>
            </a:r>
            <a:r>
              <a:rPr lang="en-US" u="sng" dirty="0"/>
              <a:t>not</a:t>
            </a:r>
            <a:r>
              <a:rPr lang="en-US" dirty="0"/>
              <a:t> informative if follow-up</a:t>
            </a:r>
            <a:r>
              <a:rPr lang="en-US" baseline="0" dirty="0"/>
              <a:t> is not complete and equal on everyone</a:t>
            </a:r>
            <a:r>
              <a:rPr lang="en-US" dirty="0"/>
              <a:t>.  The % has no</a:t>
            </a:r>
            <a:r>
              <a:rPr lang="en-US" baseline="0" dirty="0"/>
              <a:t> meaningful epidemiologic interpretation because it is not referring to a group of individuals all followed for the same duration.  N</a:t>
            </a:r>
            <a:r>
              <a:rPr lang="en-US" dirty="0"/>
              <a:t>ote that this proportion is different from the cumulative incidence (15.1%) for this treatment group in the second paragraph,</a:t>
            </a:r>
            <a:r>
              <a:rPr lang="en-US" baseline="0" dirty="0"/>
              <a:t> which is calculated in a correct manner</a:t>
            </a:r>
            <a:r>
              <a:rPr lang="en-US" dirty="0"/>
              <a:t>.  The simple proportion does not take differing follow-up times into account</a:t>
            </a:r>
            <a:r>
              <a:rPr lang="en-US" baseline="0" dirty="0"/>
              <a:t> and hence can be very different than the properly estimated cumulative incidence.   Avoid reporting such raw %’s if there is not complete follow-up among all participants.   Unfortunately, this incorrect practice is common in the literature.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second bullet, we show the cumulative incidence estimates</a:t>
            </a:r>
            <a:r>
              <a:rPr lang="en-US" baseline="0" dirty="0"/>
              <a:t> properly accounting for unequal f</a:t>
            </a:r>
            <a:r>
              <a:rPr lang="en-US" dirty="0"/>
              <a:t>ollow-up times for participants in the trial.  We will describe how to do this presently.  </a:t>
            </a:r>
          </a:p>
          <a:p>
            <a:endParaRPr lang="en-US" dirty="0"/>
          </a:p>
        </p:txBody>
      </p:sp>
    </p:spTree>
    <p:extLst>
      <p:ext uri="{BB962C8B-B14F-4D97-AF65-F5344CB8AC3E}">
        <p14:creationId xmlns:p14="http://schemas.microsoft.com/office/powerpoint/2010/main" val="439684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46</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a:t>To summarize, when we do not have complete and equal follow-up, we cannot use a simple proportion to estimate cumulative incidence.  Furthermore, having identical and complete follow-up on all </a:t>
            </a:r>
            <a:r>
              <a:rPr lang="en-US" dirty="0" err="1"/>
              <a:t>particpants</a:t>
            </a:r>
            <a:r>
              <a:rPr lang="en-US" dirty="0"/>
              <a:t> is the exception to the norm. </a:t>
            </a:r>
          </a:p>
          <a:p>
            <a:endParaRPr lang="en-US" dirty="0"/>
          </a:p>
          <a:p>
            <a:r>
              <a:rPr lang="en-US" dirty="0"/>
              <a:t>When follow-up times are different, other methods are needed, and this is the basis of the field</a:t>
            </a:r>
            <a:r>
              <a:rPr lang="en-US" baseline="0" dirty="0"/>
              <a:t> called “survival analysis”.  It is also called failure-time analysis or time-to-event analysis.   Time-to-event analysis is perhaps the most informative name because indeed this form of analysis is not just for survival after a disease diagnosis.  It can be used for the occurrence of any discrete event, be it a favorable or unfavorable occurrence.  The basic aspects of survival analysis need to be understood by any epidemiologist or clinical researcher.  The more advanced aspects are in the purview of statisticians.  </a:t>
            </a:r>
            <a:endParaRPr lang="en-US" dirty="0"/>
          </a:p>
        </p:txBody>
      </p:sp>
    </p:spTree>
    <p:extLst>
      <p:ext uri="{BB962C8B-B14F-4D97-AF65-F5344CB8AC3E}">
        <p14:creationId xmlns:p14="http://schemas.microsoft.com/office/powerpoint/2010/main" val="2247457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47</a:t>
            </a:fld>
            <a:endParaRPr lang="en-US" dirty="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a:t>The problem is how to calculate cumulative incidence when persons are followed for different times.</a:t>
            </a:r>
          </a:p>
          <a:p>
            <a:endParaRPr lang="en-US" dirty="0"/>
          </a:p>
          <a:p>
            <a:r>
              <a:rPr lang="en-US" dirty="0"/>
              <a:t>The two most</a:t>
            </a:r>
            <a:r>
              <a:rPr lang="en-US" baseline="0" dirty="0"/>
              <a:t> common </a:t>
            </a:r>
            <a:r>
              <a:rPr lang="en-US" dirty="0"/>
              <a:t>methods of solving this problem of estimating the cumulative incidence in the face of differing amounts of follow-up are called the Kaplan-Meier and the life table method.  The life table approach is older and is now uncommonly seen in the medical literature.  It has become supplanted by the Kaplan-Meier method.  The main difference is that life tables use uniform time periods in which to estimate the proportion who experience the outcome whereas the Kaplan-Meier method looks at time periods defined by when an outcome event occurs in the study sample.  For large data sets, these two approaches give virtually identical answers. We will spend</a:t>
            </a:r>
            <a:r>
              <a:rPr lang="en-US" baseline="0" dirty="0"/>
              <a:t> the majority of our discussion </a:t>
            </a:r>
            <a:r>
              <a:rPr lang="en-US" dirty="0"/>
              <a:t>on the Kaplan-Meier method although for large datasets life tables give the same answer.  The S &amp; N  textbook illustration of life tables is a bit misleading because, for the sake of showing the computations, the authors use a small number of observations that results in quite different estimates from the Kaplan-Meier method.</a:t>
            </a:r>
          </a:p>
        </p:txBody>
      </p:sp>
    </p:spTree>
    <p:extLst>
      <p:ext uri="{BB962C8B-B14F-4D97-AF65-F5344CB8AC3E}">
        <p14:creationId xmlns:p14="http://schemas.microsoft.com/office/powerpoint/2010/main" val="1771717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The Kaplan-Meier and life table methods allow</a:t>
            </a:r>
            <a:r>
              <a:rPr lang="en-US" baseline="0" dirty="0"/>
              <a:t> for two possible outcomes for participants:  they either experience the event of interest or they are “censored.”  In this example, 6 participants had the event of interest, death, during follow-up and 4 participants, identified with the circles, were censored.  </a:t>
            </a:r>
            <a:r>
              <a:rPr lang="en-US" dirty="0"/>
              <a:t>It is referred to as censoring because whatever happens after this date is suppressed from the investigator;</a:t>
            </a:r>
            <a:r>
              <a:rPr lang="en-US" baseline="0" dirty="0"/>
              <a:t> the rest of the story on this participant is censored from the investigator’s view.  The epidemiologic and statistical use of the term “censoring” and “censored” is borrowed straight from the lay definition of censor which is to suppress information.  In epidemiologic and clinical research, we say that persons who become lost to follow-up or we no longer follow because the study has ended have their observation censored from the perspective of the researchers.  The researcher does not know what has happened to these people.  </a:t>
            </a:r>
          </a:p>
          <a:p>
            <a:pPr>
              <a:spcBef>
                <a:spcPct val="0"/>
              </a:spcBef>
            </a:pPr>
            <a:endParaRPr lang="en-US" baseline="0" dirty="0"/>
          </a:p>
          <a:p>
            <a:pPr>
              <a:spcBef>
                <a:spcPct val="0"/>
              </a:spcBef>
            </a:pPr>
            <a:r>
              <a:rPr lang="en-US" baseline="0" dirty="0"/>
              <a:t>A participant may be censored for one of two reasons:  </a:t>
            </a:r>
          </a:p>
          <a:p>
            <a:pPr marL="342900" indent="-342900">
              <a:spcBef>
                <a:spcPct val="0"/>
              </a:spcBef>
              <a:buAutoNum type="alphaLcParenR"/>
            </a:pPr>
            <a:r>
              <a:rPr lang="en-US" baseline="0" dirty="0"/>
              <a:t>because s/he became “lost to follow-up”; or </a:t>
            </a:r>
          </a:p>
          <a:p>
            <a:pPr marL="342900" indent="-342900">
              <a:spcBef>
                <a:spcPct val="0"/>
              </a:spcBef>
              <a:buAutoNum type="alphaLcParenR"/>
            </a:pPr>
            <a:r>
              <a:rPr lang="en-US" baseline="0" dirty="0"/>
              <a:t>because the study’s follow-up time ended before s/he experienced the outcome.  </a:t>
            </a:r>
          </a:p>
          <a:p>
            <a:pPr>
              <a:spcBef>
                <a:spcPct val="0"/>
              </a:spcBef>
            </a:pPr>
            <a:endParaRPr lang="en-US"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In</a:t>
            </a:r>
            <a:r>
              <a:rPr lang="en-US" baseline="0" dirty="0"/>
              <a:t> </a:t>
            </a:r>
            <a:r>
              <a:rPr lang="en-US" dirty="0"/>
              <a:t>this particular study, no</a:t>
            </a:r>
            <a:r>
              <a:rPr lang="en-US" baseline="0" dirty="0"/>
              <a:t> competing events occurred.</a:t>
            </a:r>
          </a:p>
          <a:p>
            <a:pPr>
              <a:spcBef>
                <a:spcPct val="0"/>
              </a:spcBef>
            </a:pPr>
            <a:endParaRPr lang="en-US" baseline="0" dirty="0"/>
          </a:p>
          <a:p>
            <a:pPr>
              <a:spcBef>
                <a:spcPct val="0"/>
              </a:spcBef>
            </a:pPr>
            <a:r>
              <a:rPr lang="en-US" baseline="0" dirty="0"/>
              <a:t>To understand this better, let’s go back to our calendar time representation in the next slide.</a:t>
            </a:r>
            <a:endParaRPr lang="en-US" dirty="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48</a:t>
            </a:fld>
            <a:endParaRPr lang="en-US" sz="1200" dirty="0">
              <a:latin typeface="Calibri" pitchFamily="34" charset="0"/>
            </a:endParaRPr>
          </a:p>
        </p:txBody>
      </p:sp>
    </p:spTree>
    <p:extLst>
      <p:ext uri="{BB962C8B-B14F-4D97-AF65-F5344CB8AC3E}">
        <p14:creationId xmlns:p14="http://schemas.microsoft.com/office/powerpoint/2010/main" val="74592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a:t>This example shows the </a:t>
            </a:r>
            <a:r>
              <a:rPr lang="en-US" b="0" dirty="0"/>
              <a:t>concept of censoring</a:t>
            </a:r>
            <a:r>
              <a:rPr lang="en-US" dirty="0"/>
              <a:t>.  Here the times persons enter and leave the cohort are being shown on a calendar time scale. The solid black bars represent the length of time each person was followed in the study.  E</a:t>
            </a:r>
            <a:r>
              <a:rPr lang="en-US" baseline="0" dirty="0"/>
              <a:t> = event, i.e. the outcome of interest.  </a:t>
            </a:r>
            <a:r>
              <a:rPr lang="en-US" dirty="0"/>
              <a:t>All participants who not develop the outcome under</a:t>
            </a:r>
            <a:r>
              <a:rPr lang="en-US" baseline="0" dirty="0"/>
              <a:t> study are termed “censored”.  Censoring occurs because of one of two reasons.  One reason is becoming lost to follow-up (or “drop out”).  For example,</a:t>
            </a:r>
            <a:r>
              <a:rPr lang="en-US" dirty="0"/>
              <a:t> participant #6 (in</a:t>
            </a:r>
            <a:r>
              <a:rPr lang="en-US" baseline="0" dirty="0"/>
              <a:t> green) </a:t>
            </a:r>
            <a:r>
              <a:rPr lang="en-US" dirty="0"/>
              <a:t>is termed lost to follow-up  (which might be active or passive in terms of</a:t>
            </a:r>
            <a:r>
              <a:rPr lang="en-US" baseline="0" dirty="0"/>
              <a:t>  his/her notification of the study</a:t>
            </a:r>
            <a:r>
              <a:rPr lang="en-US" dirty="0"/>
              <a:t>).  This person is sometimes</a:t>
            </a:r>
            <a:r>
              <a:rPr lang="en-US" baseline="0" dirty="0"/>
              <a:t> called </a:t>
            </a:r>
            <a:r>
              <a:rPr lang="en-US" dirty="0"/>
              <a:t>a “censored observation.”</a:t>
            </a:r>
          </a:p>
          <a:p>
            <a:endParaRPr lang="en-US" baseline="0" dirty="0"/>
          </a:p>
          <a:p>
            <a:r>
              <a:rPr lang="en-US" baseline="0" dirty="0"/>
              <a:t>Participants </a:t>
            </a:r>
            <a:r>
              <a:rPr lang="en-US" dirty="0"/>
              <a:t>#5, #7,</a:t>
            </a:r>
            <a:r>
              <a:rPr lang="en-US" baseline="0" dirty="0"/>
              <a:t> and #</a:t>
            </a:r>
            <a:r>
              <a:rPr lang="en-US" dirty="0"/>
              <a:t>9 (circled in</a:t>
            </a:r>
            <a:r>
              <a:rPr lang="en-US" baseline="0" dirty="0"/>
              <a:t> red) </a:t>
            </a:r>
            <a:r>
              <a:rPr lang="en-US" dirty="0"/>
              <a:t>continued without experiencing the event until the study ended.  Their experience is called </a:t>
            </a:r>
            <a:r>
              <a:rPr lang="en-US" b="1" dirty="0"/>
              <a:t>administrative censoring.</a:t>
            </a:r>
            <a:r>
              <a:rPr lang="en-US" b="1" baseline="0" dirty="0"/>
              <a:t>  </a:t>
            </a:r>
            <a:r>
              <a:rPr lang="en-US" b="1" dirty="0"/>
              <a:t> </a:t>
            </a:r>
            <a:r>
              <a:rPr lang="en-US" b="0" dirty="0"/>
              <a:t>Administrative</a:t>
            </a:r>
            <a:r>
              <a:rPr lang="en-US" b="0" baseline="0" dirty="0"/>
              <a:t> means </a:t>
            </a:r>
            <a:r>
              <a:rPr lang="en-US" dirty="0"/>
              <a:t>that the reason follow-up ended was that the study was ended by the</a:t>
            </a:r>
            <a:r>
              <a:rPr lang="en-US" baseline="0" dirty="0"/>
              <a:t> investigators (typically because funding ended)</a:t>
            </a:r>
            <a:r>
              <a:rPr lang="en-US" dirty="0"/>
              <a:t>.  In terms of the statistical handling</a:t>
            </a:r>
            <a:r>
              <a:rPr lang="en-US" baseline="0" dirty="0"/>
              <a:t> of the data </a:t>
            </a:r>
            <a:r>
              <a:rPr lang="en-US" dirty="0"/>
              <a:t>for analysis (i.e., doing the math</a:t>
            </a:r>
            <a:r>
              <a:rPr lang="en-US" baseline="0" dirty="0"/>
              <a:t> to estimate cumulative incidence)</a:t>
            </a:r>
            <a:r>
              <a:rPr lang="en-US" dirty="0"/>
              <a:t>, it doesn’t matter why a person is censored.  Both types of censoring are handled the same computationally.  Each person in a cohort is considered to either have the event or be censored.  The </a:t>
            </a:r>
            <a:r>
              <a:rPr lang="en-US" u="sng" dirty="0"/>
              <a:t>reason</a:t>
            </a:r>
            <a:r>
              <a:rPr lang="en-US" dirty="0"/>
              <a:t> for censoring </a:t>
            </a:r>
            <a:r>
              <a:rPr lang="en-US" i="1" dirty="0"/>
              <a:t>will </a:t>
            </a:r>
            <a:r>
              <a:rPr lang="en-US" dirty="0"/>
              <a:t>matter, however, when considering threats to</a:t>
            </a:r>
            <a:r>
              <a:rPr lang="en-US" baseline="0" dirty="0"/>
              <a:t> validity in the incidence estimate (in other words, in considering whether the estimate of incidence is accurate)</a:t>
            </a:r>
            <a:r>
              <a:rPr lang="en-US" dirty="0"/>
              <a:t>. </a:t>
            </a:r>
          </a:p>
          <a:p>
            <a:endParaRPr lang="en-US" dirty="0"/>
          </a:p>
          <a:p>
            <a:endParaRPr lang="en-US" dirty="0"/>
          </a:p>
          <a:p>
            <a:endParaRPr lang="en-US" dirty="0"/>
          </a:p>
          <a:p>
            <a:pPr>
              <a:spcBef>
                <a:spcPct val="0"/>
              </a:spcBef>
            </a:pPr>
            <a:endParaRPr lang="en-US"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49</a:t>
            </a:fld>
            <a:endParaRPr lang="en-US" sz="1200" dirty="0">
              <a:latin typeface="Calibri" pitchFamily="34" charset="0"/>
            </a:endParaRPr>
          </a:p>
        </p:txBody>
      </p:sp>
    </p:spTree>
    <p:extLst>
      <p:ext uri="{BB962C8B-B14F-4D97-AF65-F5344CB8AC3E}">
        <p14:creationId xmlns:p14="http://schemas.microsoft.com/office/powerpoint/2010/main" val="73912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5</a:t>
            </a:fld>
            <a:endParaRPr lang="en-US" dirty="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a:t>Given that epidemiology</a:t>
            </a:r>
            <a:r>
              <a:rPr lang="en-US" baseline="0" dirty="0"/>
              <a:t> is all about studying health and disease, it follows that description of the occurrence of disease is a fundamental measurement, or objective, of epidemiology.  In this course, we are going to focus on disease in a binary respect, meaning yes or no, present or absent.  This is not the only way to characterize health states in that it can sometimes be characterized in multi-state categories (e.g., no diabetes, pre-diabetes, diabetes), or as a continuous (interval-scale) variable (e.g., blood pressure).  We will focus on binary states to keep things tractable.  Also, note that we will use the term “disease” in our examples, but the concepts we describe can apply to any binary event or condition, be it favorable (e.g., stopping smoking) or unfavorable.  </a:t>
            </a:r>
          </a:p>
          <a:p>
            <a:endParaRPr lang="en-US" baseline="0" dirty="0"/>
          </a:p>
          <a:p>
            <a:r>
              <a:rPr lang="en-US" dirty="0"/>
              <a:t>As we introduce measures of disease occurrence, we preface our comments by emphasizing that it will be important to keep track of the element of time.  Even the finest distinction in measures of disease occurrence (e.g., difference between period prevalence and point prevalence) are all about time.   Just like time was important in characterizing study designs (e.g., cohort studies follow people over time), it is also important in distinguishing measures of occurrence.  This explains why measures of occurrence are so tightly linked to study design.  </a:t>
            </a:r>
          </a:p>
          <a:p>
            <a:endParaRPr lang="en-US" dirty="0"/>
          </a:p>
          <a:p>
            <a:endParaRPr lang="en-US" dirty="0"/>
          </a:p>
        </p:txBody>
      </p:sp>
    </p:spTree>
    <p:extLst>
      <p:ext uri="{BB962C8B-B14F-4D97-AF65-F5344CB8AC3E}">
        <p14:creationId xmlns:p14="http://schemas.microsoft.com/office/powerpoint/2010/main" val="2498482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50</a:t>
            </a:fld>
            <a:endParaRPr lang="en-US" dirty="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a:t>In summary, there are two ways that censoring can occur.</a:t>
            </a:r>
          </a:p>
          <a:p>
            <a:endParaRPr lang="en-US" dirty="0"/>
          </a:p>
          <a:p>
            <a:r>
              <a:rPr lang="en-US" dirty="0"/>
              <a:t>The first is called lost to</a:t>
            </a:r>
            <a:r>
              <a:rPr lang="en-US" baseline="0" dirty="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 not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a:p>
          <a:p>
            <a:r>
              <a:rPr lang="en-US" baseline="0" dirty="0"/>
              <a:t>The second is called administrative censoring.  </a:t>
            </a:r>
            <a:r>
              <a:rPr lang="en-US" dirty="0"/>
              <a:t>Follow-up ends when the investigators</a:t>
            </a:r>
            <a:r>
              <a:rPr lang="en-US" baseline="0" dirty="0"/>
              <a:t> call it quits</a:t>
            </a:r>
            <a:r>
              <a:rPr lang="en-US" dirty="0"/>
              <a:t>, and the people</a:t>
            </a:r>
            <a:r>
              <a:rPr lang="en-US" baseline="0" dirty="0"/>
              <a:t> </a:t>
            </a:r>
            <a:r>
              <a:rPr lang="en-US" dirty="0"/>
              <a:t>who are still being followed at that time but have not developed the outcome of interest are said</a:t>
            </a:r>
            <a:r>
              <a:rPr lang="en-US" baseline="0" dirty="0"/>
              <a:t> to be </a:t>
            </a:r>
            <a:r>
              <a:rPr lang="en-US" dirty="0"/>
              <a:t>administratively censored as of the last date of follow-up.  They therefore contribute the entire amount of their time in the study as disease-free follow-up time.  This time may not be exactly the same for all administratively censored participants because they may not all have been enrolled on the same date.  In the previous figure, there are 3 persons who are administratively censored, participant 5, 7, and 9.  Participant 7 only has 1 month of follow-up because he or she was enrolled late in the cohort.</a:t>
            </a:r>
            <a:r>
              <a:rPr lang="en-US" baseline="0" dirty="0"/>
              <a:t>  </a:t>
            </a:r>
          </a:p>
          <a:p>
            <a:endParaRPr lang="en-US" dirty="0"/>
          </a:p>
        </p:txBody>
      </p:sp>
    </p:spTree>
    <p:extLst>
      <p:ext uri="{BB962C8B-B14F-4D97-AF65-F5344CB8AC3E}">
        <p14:creationId xmlns:p14="http://schemas.microsoft.com/office/powerpoint/2010/main" val="3217324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51</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The Kaplan-Meier (K-M) estimator is also called the “product limit estimator.”  It was first described in 1958</a:t>
            </a:r>
            <a:r>
              <a:rPr lang="en-US" baseline="0" dirty="0"/>
              <a:t> as a solution to estimating cumulative incidence in the face of censoring or what the authors called “incomplete observations”.  We already saw that we cannot calculate simple proportions if we have censoring.  It also would be incorrect to exclude entirely from the dataset such persons who were censored.  In other words, it would be invalid to just eliminate such persons from the cumulative incidence calculation.  In fact, you never want to eliminate people entirely from your analysis because of something that happens after time 0.  This is because you know they have at least some observation time that gave rise to NO events.  Ignoring that observation time is essentially artificially reducing the denominator and falsely increasing the cumulative incidence estimate.  The K-M approach to cumulative incidence estimation provides the solution.  It does, however, require the assumption of non-informative censoring to yield valid estimates.  We will discuss this at greater length later.  </a:t>
            </a:r>
            <a:r>
              <a:rPr lang="en-US" dirty="0" err="1"/>
              <a:t>The</a:t>
            </a:r>
            <a:r>
              <a:rPr lang="en-US" dirty="0"/>
              <a:t> original article is included in the optional reading.  It</a:t>
            </a:r>
            <a:r>
              <a:rPr lang="en-US" baseline="0" dirty="0"/>
              <a:t> is</a:t>
            </a:r>
            <a:r>
              <a:rPr lang="en-US" dirty="0"/>
              <a:t> one of the most cited biomedical articles of all time (No.</a:t>
            </a:r>
            <a:r>
              <a:rPr lang="en-US" baseline="0" dirty="0"/>
              <a:t> 11 most cited according to 2014 Thomson Reuters)</a:t>
            </a:r>
            <a:r>
              <a:rPr lang="en-US" dirty="0"/>
              <a:t>.  Kaplan EL, Meier P. Nonparametric estimation from incomplete observations. </a:t>
            </a:r>
            <a:r>
              <a:rPr lang="en-US" i="1" dirty="0"/>
              <a:t>J Am Stat Assoc  </a:t>
            </a:r>
            <a:r>
              <a:rPr lang="en-US" dirty="0"/>
              <a:t>53:457-81,</a:t>
            </a:r>
            <a:r>
              <a:rPr lang="en-US" baseline="0" dirty="0"/>
              <a:t> 1958.</a:t>
            </a:r>
            <a:r>
              <a:rPr lang="en-US" dirty="0"/>
              <a:t>  Kaplan died</a:t>
            </a:r>
            <a:r>
              <a:rPr lang="en-US" baseline="0" dirty="0"/>
              <a:t> in 2006 and Meier in 2011.  That these methodologic innovators only recently died is evidence of how just young the field of epidemiology and biostatistics is.  Compare with other fields such as mathematics or physics which go back many </a:t>
            </a:r>
            <a:r>
              <a:rPr lang="en-US" baseline="0" dirty="0" err="1"/>
              <a:t>many</a:t>
            </a:r>
            <a:r>
              <a:rPr lang="en-US" baseline="0" dirty="0"/>
              <a:t> centuries.  </a:t>
            </a:r>
            <a:endParaRPr lang="en-US" dirty="0"/>
          </a:p>
          <a:p>
            <a:pPr>
              <a:spcBef>
                <a:spcPct val="0"/>
              </a:spcBef>
            </a:pPr>
            <a:endParaRPr lang="en-US" dirty="0"/>
          </a:p>
          <a:p>
            <a:r>
              <a:rPr lang="en-US" dirty="0"/>
              <a:t>The essence and key innovation of the K-M method is breaking up the period</a:t>
            </a:r>
            <a:r>
              <a:rPr lang="en-US" baseline="0" dirty="0"/>
              <a:t> of observation into little discrete pieces.  The little pieces are defined by the dates in which the outcomes under study occurred in the study sample.  </a:t>
            </a:r>
            <a:r>
              <a:rPr lang="en-US" dirty="0"/>
              <a:t>The proportion </a:t>
            </a:r>
            <a:r>
              <a:rPr lang="en-US" b="1" dirty="0"/>
              <a:t>not</a:t>
            </a:r>
            <a:r>
              <a:rPr lang="en-US" dirty="0"/>
              <a:t> developing the outcome</a:t>
            </a:r>
            <a:r>
              <a:rPr lang="en-US" baseline="0" dirty="0"/>
              <a:t> </a:t>
            </a:r>
            <a:r>
              <a:rPr lang="en-US" dirty="0"/>
              <a:t>(which</a:t>
            </a:r>
            <a:r>
              <a:rPr lang="en-US" baseline="0" dirty="0"/>
              <a:t> is called “survival” in the parlance of survival analysis</a:t>
            </a:r>
            <a:r>
              <a:rPr lang="en-US" dirty="0"/>
              <a:t>) is calculated for each discrete piece and the overall cumulative probability of not developing the outcome (i.e. “surviving</a:t>
            </a:r>
            <a:r>
              <a:rPr lang="en-US" baseline="0" dirty="0"/>
              <a:t> the occurrence of the outcome”) </a:t>
            </a:r>
            <a:r>
              <a:rPr lang="en-US" dirty="0"/>
              <a:t>at any point during follow-up is calculated by multiplying together the individual probabilities of not developing</a:t>
            </a:r>
            <a:r>
              <a:rPr lang="en-US" baseline="0" dirty="0"/>
              <a:t> the outcome in the consecutive discrete time periods</a:t>
            </a:r>
            <a:r>
              <a:rPr lang="en-US" dirty="0"/>
              <a:t>.  It seems like a simple concept</a:t>
            </a:r>
            <a:r>
              <a:rPr lang="en-US" baseline="0" dirty="0"/>
              <a:t> today, but it was innovative in 1958 and became the most common method in human-based research to estimate disease/outcome incidence.  </a:t>
            </a:r>
            <a:endParaRPr lang="en-US" dirty="0"/>
          </a:p>
          <a:p>
            <a:endParaRPr lang="en-US" dirty="0"/>
          </a:p>
          <a:p>
            <a:r>
              <a:rPr lang="en-US" dirty="0"/>
              <a:t>The process starts by assigning each participant a start time</a:t>
            </a:r>
            <a:r>
              <a:rPr lang="en-US" baseline="0" dirty="0"/>
              <a:t> (a time zero) and an end date, which can either be the date in which he/she developed the event of interest or the last known date he/she was without the event of interest (i.e., the date he/she was censored).  </a:t>
            </a:r>
            <a:r>
              <a:rPr lang="en-US" dirty="0"/>
              <a:t>Every member of the fixed cohort needs to have these dates in order to be included in the analysis.  Note:  the date</a:t>
            </a:r>
            <a:r>
              <a:rPr lang="en-US" baseline="0" dirty="0"/>
              <a:t> last seen without the event can simply be the </a:t>
            </a:r>
            <a:r>
              <a:rPr lang="en-US" dirty="0"/>
              <a:t>end of the study,</a:t>
            </a:r>
            <a:r>
              <a:rPr lang="en-US" baseline="0" dirty="0"/>
              <a:t> in the case of administrative censoring.</a:t>
            </a:r>
            <a:endParaRPr lang="en-US" dirty="0"/>
          </a:p>
        </p:txBody>
      </p:sp>
    </p:spTree>
    <p:extLst>
      <p:ext uri="{BB962C8B-B14F-4D97-AF65-F5344CB8AC3E}">
        <p14:creationId xmlns:p14="http://schemas.microsoft.com/office/powerpoint/2010/main" val="3455332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a:t>To perform K-M estimation, conceptually think of all</a:t>
            </a:r>
            <a:r>
              <a:rPr lang="en-US" baseline="0" dirty="0"/>
              <a:t> participants as </a:t>
            </a:r>
            <a:r>
              <a:rPr lang="en-US" dirty="0"/>
              <a:t>“shifted to the left,” sorted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52</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53</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a:t>In order to calculate cumulative incidence using the K-M estimator, you first need to understand, or at least accept on faith, the following aspect of probability</a:t>
            </a:r>
            <a:r>
              <a:rPr lang="en-US" baseline="0" dirty="0"/>
              <a:t> therapy</a:t>
            </a:r>
            <a:r>
              <a:rPr lang="en-US" dirty="0"/>
              <a:t>.  It is a fundamental theorem in the probability field that the probability of having</a:t>
            </a:r>
            <a:r>
              <a:rPr lang="en-US" baseline="0" dirty="0"/>
              <a:t> </a:t>
            </a:r>
            <a:r>
              <a:rPr lang="en-US" dirty="0"/>
              <a:t>two independent events is the product of their individual probabilities.  For</a:t>
            </a:r>
            <a:r>
              <a:rPr lang="en-US" baseline="0" dirty="0"/>
              <a:t> example,</a:t>
            </a:r>
            <a:r>
              <a:rPr lang="en-US" dirty="0"/>
              <a:t> the probability of flipping two heads in a row with a fair coin is ½ x ½ = ¼ .  Or, if</a:t>
            </a:r>
            <a:r>
              <a:rPr lang="en-US" baseline="0" dirty="0"/>
              <a:t> the probability of an event 1 is 1/6 and the probability of event 2 is ½, then the probability of event 1 and 2 both occurring is 1/6 x ½ = 1/12.</a:t>
            </a:r>
          </a:p>
          <a:p>
            <a:endParaRPr lang="en-US" baseline="0" dirty="0"/>
          </a:p>
          <a:p>
            <a:r>
              <a:rPr lang="en-US" dirty="0"/>
              <a:t>How</a:t>
            </a:r>
            <a:r>
              <a:rPr lang="en-US" baseline="0" dirty="0"/>
              <a:t> can we take advantage of this theory to get what we want in survival analysis, which is the cumulative incidence of some event?   The Kaplan-Meier estimator does it by casting the incidence problem as determining the probability of </a:t>
            </a:r>
            <a:r>
              <a:rPr lang="en-US" u="sng" baseline="0" dirty="0"/>
              <a:t>not</a:t>
            </a:r>
            <a:r>
              <a:rPr lang="en-US" baseline="0" dirty="0"/>
              <a:t> having the event over a period of time.  </a:t>
            </a:r>
            <a:endParaRPr lang="en-US" dirty="0"/>
          </a:p>
        </p:txBody>
      </p:sp>
    </p:spTree>
    <p:extLst>
      <p:ext uri="{BB962C8B-B14F-4D97-AF65-F5344CB8AC3E}">
        <p14:creationId xmlns:p14="http://schemas.microsoft.com/office/powerpoint/2010/main" val="3279678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Let</a:t>
            </a:r>
            <a:r>
              <a:rPr lang="en-US" baseline="0" dirty="0"/>
              <a:t> us</a:t>
            </a:r>
            <a:r>
              <a:rPr lang="en-US" dirty="0"/>
              <a:t> see how this determination of cumulative probability is applied in the K-M technique.  This uses the</a:t>
            </a:r>
            <a:r>
              <a:rPr lang="en-US" baseline="0" dirty="0"/>
              <a:t> example in the S + N textbook.  </a:t>
            </a:r>
            <a:r>
              <a:rPr lang="en-US" dirty="0"/>
              <a:t>The key is keeping straight</a:t>
            </a:r>
            <a:r>
              <a:rPr lang="en-US" baseline="0" dirty="0"/>
              <a:t> the event and the complement, not having the event.  </a:t>
            </a:r>
            <a:r>
              <a:rPr lang="en-US" dirty="0"/>
              <a:t>In our example,</a:t>
            </a:r>
            <a:r>
              <a:rPr lang="en-US" baseline="0" dirty="0"/>
              <a:t> the event, d</a:t>
            </a:r>
            <a:r>
              <a:rPr lang="en-US" dirty="0"/>
              <a:t>eath, occurred at 6 different times during follow-up, so there are 6 discrete pieces/durations of time (remember, the event</a:t>
            </a:r>
            <a:r>
              <a:rPr lang="en-US" baseline="0" dirty="0"/>
              <a:t> could be death or a disease diagnosis or some other binary outcome</a:t>
            </a:r>
            <a:r>
              <a:rPr lang="en-US" dirty="0"/>
              <a:t>).  The probability of the event is the number of deaths during each time period in time (just 1 here, but it is possible to have more than 1 at the same time) divided by the number at risk in the cohort at the beginning of the time</a:t>
            </a:r>
            <a:r>
              <a:rPr lang="en-US" baseline="0" dirty="0"/>
              <a:t> interval in question</a:t>
            </a:r>
            <a:r>
              <a:rPr lang="en-US" dirty="0"/>
              <a:t>.  Thus, between</a:t>
            </a:r>
            <a:r>
              <a:rPr lang="en-US" baseline="0" dirty="0"/>
              <a:t> time 0 and </a:t>
            </a:r>
            <a:r>
              <a:rPr lang="en-US" dirty="0"/>
              <a:t>1 month of follow-up there was one</a:t>
            </a:r>
            <a:r>
              <a:rPr lang="en-US" baseline="0" dirty="0"/>
              <a:t> event,</a:t>
            </a:r>
            <a:r>
              <a:rPr lang="en-US" dirty="0"/>
              <a:t> and at the beginning of that time interval all 10 original members of the cohort were at risk for the event.  The probability of the event is thus 1/10 and the probability of not having the event, which is called “survival” in the parlance of survival analysis, is 1 – 1/10 = 9/10.  </a:t>
            </a:r>
          </a:p>
          <a:p>
            <a:endParaRPr lang="en-US" dirty="0"/>
          </a:p>
          <a:p>
            <a:r>
              <a:rPr lang="en-US" dirty="0"/>
              <a:t>Of note, although we show just the interval from time 0 to 1 month here, we can also think of many small intervals leading up to 1 month.  For example, one could conceive of the interval from time 0 to the end of day 1; day 1 to day 2, etc.  Because no events have occurred prior to 1 month, the probability of the event during all of these intervals is 0% and thus the probability of not having the event is 100%.  Because the probability of not having the event at time 0 is 100%, this illustrates how there is no change in the probability of not having the event (100%) until the first event occurs.  That is, the curve is flat until the very moment of the first event.  This same concept explains why the entire K-M curve is a series of steps, also known as a “step function”.  With every passing moment in time in which no events occur, the probability of an event = 0 and, hence, the probability of not having the event is 1.  The cumulative probability of not having the event (called “cumulative survival”) is unchanged because it is multiplied by 1.  Hence, the line stays flat until the next event occurs, at which time there is an abrupt change in the cumulative survival (and its complement cumulative failure).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54</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These additional lines in the table illustrate</a:t>
            </a:r>
            <a:r>
              <a:rPr lang="en-US" baseline="0" dirty="0"/>
              <a:t> why it is not necessary to ca</a:t>
            </a:r>
            <a:r>
              <a:rPr lang="en-US" dirty="0"/>
              <a:t>lculate a probability of survival when a person is censored.  Here, 1 person was censored at 2 months.  The probability of having the event during the interval from month 1 to month 2 is 0, and the probability</a:t>
            </a:r>
            <a:r>
              <a:rPr lang="en-US" baseline="0" dirty="0"/>
              <a:t> of </a:t>
            </a:r>
            <a:r>
              <a:rPr lang="en-US" dirty="0"/>
              <a:t>survival (not having the event) for the 9 individuals</a:t>
            </a:r>
            <a:r>
              <a:rPr lang="en-US" baseline="0" dirty="0"/>
              <a:t> is</a:t>
            </a:r>
            <a:r>
              <a:rPr lang="en-US" dirty="0"/>
              <a:t> 1.  We calculate the cumulative probability</a:t>
            </a:r>
            <a:r>
              <a:rPr lang="en-US" baseline="0" dirty="0"/>
              <a:t> </a:t>
            </a:r>
            <a:r>
              <a:rPr lang="en-US" dirty="0"/>
              <a:t>of survival</a:t>
            </a:r>
            <a:r>
              <a:rPr lang="en-US" baseline="0" dirty="0"/>
              <a:t> by multiplying all of the conditional probabilities of survival up until that moment.  In this case, it is </a:t>
            </a:r>
            <a:r>
              <a:rPr lang="en-US" dirty="0"/>
              <a:t>0.9 x 1, which still equals 0.9.  In other words, cumulative probability of survival (no event) at 2 months did</a:t>
            </a:r>
            <a:r>
              <a:rPr lang="en-US" baseline="0" dirty="0"/>
              <a:t> not change from 1 month, despite someone being censored.  </a:t>
            </a:r>
            <a:r>
              <a:rPr lang="en-US" dirty="0"/>
              <a:t>In the next slides, we will only calculate conditional</a:t>
            </a:r>
            <a:r>
              <a:rPr lang="en-US" baseline="0" dirty="0"/>
              <a:t> probabilities when an event occurs, ignoring the times when someone is censored.  Those censored, however, still need to be kept track of, because their loss is reflected in the second column from the right “individuals at risk”.  All censored persons become subtracted from the individuals at risk when the next interval starts.  </a:t>
            </a:r>
            <a:endParaRPr lang="en-US" dirty="0"/>
          </a:p>
          <a:p>
            <a:r>
              <a:rPr lang="en-US" dirty="0"/>
              <a:t> </a:t>
            </a:r>
          </a:p>
          <a:p>
            <a:r>
              <a:rPr lang="en-US" dirty="0"/>
              <a:t> </a:t>
            </a:r>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55</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When the second death</a:t>
            </a:r>
            <a:r>
              <a:rPr lang="en-US" baseline="0" dirty="0"/>
              <a:t> </a:t>
            </a:r>
            <a:r>
              <a:rPr lang="en-US" dirty="0"/>
              <a:t>occurs at 3 months of follow-up, only 8 persons are still in follow-up at the beginning of the interval because 1 person was lost to follow-up at 2 months of follow-up.  Therefore, the probability of death in the time period from</a:t>
            </a:r>
            <a:r>
              <a:rPr lang="en-US" baseline="0" dirty="0"/>
              <a:t> month 2 until the second event</a:t>
            </a:r>
            <a:r>
              <a:rPr lang="en-US" dirty="0"/>
              <a:t> was 1/8=0.125,  the probability of survival (not</a:t>
            </a:r>
            <a:r>
              <a:rPr lang="en-US" baseline="0" dirty="0"/>
              <a:t> having the event)</a:t>
            </a:r>
            <a:r>
              <a:rPr lang="en-US" dirty="0"/>
              <a:t> was 1-0.125 = 0.875, and the cumulative probability of survival (i.e., not having the event) through 3 months is the probability</a:t>
            </a:r>
            <a:r>
              <a:rPr lang="en-US" baseline="0" dirty="0"/>
              <a:t> of not having the event in the first time period times the probability of not having the event in the second time period.  It is 0.9</a:t>
            </a:r>
            <a:r>
              <a:rPr lang="en-US" dirty="0"/>
              <a:t> x 0.875 = 0.788. </a:t>
            </a:r>
          </a:p>
          <a:p>
            <a:endParaRPr lang="en-US" dirty="0"/>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56</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We continue this process,</a:t>
            </a:r>
            <a:r>
              <a:rPr lang="en-US" baseline="0" dirty="0"/>
              <a:t> calculating conditional probability of event and of not having the event (which we call “survival”) at each time an event occurs until we have included all events (6 in this example) and included the last person observed, who in this case was censored. We include the time period at the end, despite it not changing the cumulative probability of survival, because it reminds us how far in observation time the cumulative probability of survival pertains to.  In this case, it pertains to 24 months.  This means we can draw the plot (on the following slides) up through 24 months.  If we did not include this last line, we would have only drawn the plot to 20 months. The cumulative probability of survival at 24 months (0.180) is the product of the individual conditional probabilities of survival up through 24 months.</a:t>
            </a:r>
          </a:p>
          <a:p>
            <a:endParaRPr lang="en-US" baseline="0" dirty="0"/>
          </a:p>
          <a:p>
            <a:r>
              <a:rPr lang="en-US" baseline="0" dirty="0"/>
              <a:t>Now, we have the cumulative probability of survival, but what we really want is the cumulative probability of the outcome.  We obtain that by subtracting S(t) from 1.  In this example, 1 – 0.180 = 0.820 is the cumulative probability of the event by 24 months.  This is the cumulative incidence at 24 months.</a:t>
            </a:r>
            <a:endParaRPr lang="en-US" dirty="0"/>
          </a:p>
          <a:p>
            <a:endParaRPr lang="en-US" dirty="0"/>
          </a:p>
          <a:p>
            <a:pPr>
              <a:spcBef>
                <a:spcPct val="0"/>
              </a:spcBef>
            </a:pP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57</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solidFill>
                  <a:srgbClr val="000000"/>
                </a:solidFill>
              </a:rPr>
              <a:pPr/>
              <a:t>58</a:t>
            </a:fld>
            <a:endParaRPr lang="en-US" dirty="0">
              <a:solidFill>
                <a:srgbClr val="000000"/>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a:t>The cumulative probability of the event is calculated using the survival (i.e., of not getting the event) probabilities because it is only survival (not having the event) that can happen repeatedly.  To use the probability of the event per se in the calculation you would be calculating a probability of repeated diagnoses, which is not what you want because it makes no sense.  You do not want to estimate the probability of repeatedly having death, for example!</a:t>
            </a:r>
            <a:r>
              <a:rPr lang="en-US" baseline="0" dirty="0"/>
              <a:t>   Instead, to get the cumulative probability of the event, do the following.  A</a:t>
            </a:r>
            <a:r>
              <a:rPr lang="en-US" dirty="0"/>
              <a:t>t the end of multiplying together all of the individual survival probabilities to get the cumulative probability of 0.18, the cumulative probability of death by 24 months can be obtained by subtracting from 1.  1 – 0.18 = 0.82.</a:t>
            </a:r>
          </a:p>
          <a:p>
            <a:endParaRPr lang="en-US" dirty="0"/>
          </a:p>
          <a:p>
            <a:r>
              <a:rPr lang="en-US" dirty="0"/>
              <a:t>As we now stated many times, cumulative incidence cannot be interpreted without specifying the time period.  The cumulative incidence of death for the whole U.S. population at 1 year of life is about 0.8% but at 100 years it is greater than 99.9%.  In our example, the cumulative incidence of the event by 2 years is 0.82 (or</a:t>
            </a:r>
            <a:r>
              <a:rPr lang="en-US" baseline="0" dirty="0"/>
              <a:t> 82%).    </a:t>
            </a:r>
            <a:endParaRPr lang="en-US" dirty="0"/>
          </a:p>
          <a:p>
            <a:endParaRPr lang="en-US" dirty="0"/>
          </a:p>
        </p:txBody>
      </p:sp>
    </p:spTree>
    <p:extLst>
      <p:ext uri="{BB962C8B-B14F-4D97-AF65-F5344CB8AC3E}">
        <p14:creationId xmlns:p14="http://schemas.microsoft.com/office/powerpoint/2010/main" val="4163936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a:t>The</a:t>
            </a:r>
            <a:r>
              <a:rPr lang="en-US" baseline="0" dirty="0"/>
              <a:t> results of these calculations for</a:t>
            </a:r>
            <a:r>
              <a:rPr lang="en-US" dirty="0"/>
              <a:t> the S +N textbook example </a:t>
            </a:r>
            <a:r>
              <a:rPr lang="en-US" baseline="0" dirty="0"/>
              <a:t>can be displayed in what is known as a Kaplan-Meier plot or Kaplan-Meier curve.  Everyone in biomedicine has surely seen such a plot, which is why we call it iconic.   What we show here is probably the most typical plot, showing the </a:t>
            </a:r>
            <a:r>
              <a:rPr lang="en-US" dirty="0"/>
              <a:t>cumulative survival (i.e., of not having the event).</a:t>
            </a:r>
          </a:p>
          <a:p>
            <a:pPr>
              <a:spcBef>
                <a:spcPct val="0"/>
              </a:spcBef>
            </a:pPr>
            <a:endParaRPr lang="en-US" dirty="0"/>
          </a:p>
          <a:p>
            <a:r>
              <a:rPr lang="en-US" dirty="0"/>
              <a:t>Note that the K-M plot is a step function.  It</a:t>
            </a:r>
            <a:r>
              <a:rPr lang="en-US" baseline="0" dirty="0"/>
              <a:t> is</a:t>
            </a:r>
            <a:r>
              <a:rPr lang="en-US" dirty="0"/>
              <a:t> not correct to connect the dots with straight lines.  Properly constructed K-M curves that appear smoother are, in fact, still</a:t>
            </a:r>
            <a:r>
              <a:rPr lang="en-US" baseline="0" dirty="0"/>
              <a:t> </a:t>
            </a:r>
            <a:r>
              <a:rPr lang="en-US" dirty="0"/>
              <a:t>step</a:t>
            </a:r>
            <a:r>
              <a:rPr lang="en-US" baseline="0" dirty="0"/>
              <a:t> functions</a:t>
            </a:r>
            <a:r>
              <a:rPr lang="en-US" dirty="0"/>
              <a:t>, just like this one, but with events occurring more frequently relative to the time scale so the curve appears smooth.</a:t>
            </a:r>
          </a:p>
          <a:p>
            <a:endParaRPr lang="en-US" dirty="0"/>
          </a:p>
          <a:p>
            <a:r>
              <a:rPr lang="en-US" dirty="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We can estimate and plot either the probability of the event or of not having the event. </a:t>
            </a:r>
          </a:p>
          <a:p>
            <a:pPr>
              <a:spcBef>
                <a:spcPct val="0"/>
              </a:spcBef>
            </a:pPr>
            <a:endParaRPr lang="en-US" dirty="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srgbClr val="000000"/>
                </a:solidFill>
                <a:latin typeface="Calibri" pitchFamily="34" charset="0"/>
              </a:rPr>
              <a:pPr algn="r"/>
              <a:t>59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2843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6</a:t>
            </a:fld>
            <a:endParaRPr lang="en-US" dirty="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a:t>At the most basic level, disease occurrence can be split into prevalence and incidence, and the difference between incidence and prevalence is a fundamental distinction in epidemiology.  Prevalence counts existing disease/conditions/states, typically at</a:t>
            </a:r>
            <a:r>
              <a:rPr lang="en-US" baseline="0" dirty="0"/>
              <a:t> a single point in time.  Incidence counts new occurrence/new entities/new diseases over time.  We also call new occurrences “incident” occurrences.  </a:t>
            </a:r>
            <a:endParaRPr lang="en-US" dirty="0"/>
          </a:p>
          <a:p>
            <a:endParaRPr lang="en-US" baseline="0" dirty="0"/>
          </a:p>
          <a:p>
            <a:r>
              <a:rPr lang="en-US" dirty="0"/>
              <a:t>In some instances, prevalence may look numerically similar to incidence and in others the two measures will be very different.  They</a:t>
            </a:r>
            <a:r>
              <a:rPr lang="en-US" baseline="0" dirty="0"/>
              <a:t> are, however, very different concepts. </a:t>
            </a:r>
            <a:endParaRPr lang="en-US" dirty="0"/>
          </a:p>
        </p:txBody>
      </p:sp>
    </p:spTree>
    <p:extLst>
      <p:ext uri="{BB962C8B-B14F-4D97-AF65-F5344CB8AC3E}">
        <p14:creationId xmlns:p14="http://schemas.microsoft.com/office/powerpoint/2010/main" val="693897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a:t>This is the complement of the Kaplan-Meier survival plot in the previous slide.  </a:t>
            </a:r>
            <a:r>
              <a:rPr lang="en-US" baseline="0" dirty="0"/>
              <a:t> This is showing the same data but now presented as cumulative incidence.   </a:t>
            </a:r>
            <a:r>
              <a:rPr lang="en-US" dirty="0"/>
              <a:t>  </a:t>
            </a:r>
          </a:p>
          <a:p>
            <a:pPr>
              <a:spcBef>
                <a:spcPct val="0"/>
              </a:spcBef>
            </a:pPr>
            <a:endParaRPr lang="en-US" dirty="0"/>
          </a:p>
          <a:p>
            <a:pPr>
              <a:spcBef>
                <a:spcPct val="0"/>
              </a:spcBef>
            </a:pPr>
            <a:r>
              <a:rPr lang="en-US" dirty="0"/>
              <a:t>As noted before,</a:t>
            </a:r>
            <a:r>
              <a:rPr lang="en-US" baseline="0" dirty="0"/>
              <a:t> </a:t>
            </a:r>
            <a:r>
              <a:rPr lang="en-US" dirty="0"/>
              <a:t>we prefer the incident (“climbing”) curves since we are typically interested in the probability of the event. </a:t>
            </a:r>
            <a:r>
              <a:rPr lang="en-US" baseline="0" dirty="0"/>
              <a:t> Historically, plotting of survival (not having the event) has been more common, probably because this is what is directly calculated in the Kaplan-Meier approach.  In some fields, such as evaluation of death after cancer diagnosis, the concept of “survival” has become firmly entrenched and falling plots are conventional.  However, plotting of the cumulative probability of the incident event is becoming increasing popular in the literature in other fields.  We prefer climbing plots in most applications.  </a:t>
            </a:r>
            <a:endParaRPr lang="en-US" dirty="0"/>
          </a:p>
          <a:p>
            <a:pPr>
              <a:spcBef>
                <a:spcPct val="0"/>
              </a:spcBef>
            </a:pPr>
            <a:endParaRPr lang="en-US" dirty="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60</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770576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This study was conducted to determine the natural course of cow’s milk allergy in Korean children.  There were 115 children with cow’s milk allergy who were followed for at least 24 months for the development of resolution of this allergy, which is known as “tolerance”.</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 few things to note for this example.</a:t>
            </a:r>
          </a:p>
          <a:p>
            <a:r>
              <a:rPr lang="en-US" sz="1200" b="0" i="0" u="none" strike="noStrike" kern="1200" baseline="0" dirty="0">
                <a:solidFill>
                  <a:schemeClr val="tx1"/>
                </a:solidFill>
                <a:latin typeface="Times New Roman" pitchFamily="18" charset="0"/>
                <a:ea typeface="+mn-ea"/>
                <a:cs typeface="+mn-cs"/>
              </a:rPr>
              <a:t>1) Many small steps during months 20-40 as many children have resolution of allergy.  There are larger steps in subsequent time period as fewer children are left to study (i.e., the denominator is small and only a few events result in small probability of not having the event, which results in a large decrement in the cumulative probability of not having the event.</a:t>
            </a:r>
          </a:p>
          <a:p>
            <a:r>
              <a:rPr lang="en-US" sz="1200" b="0" i="0" u="none" strike="noStrike" kern="1200" baseline="0" dirty="0">
                <a:solidFill>
                  <a:schemeClr val="tx1"/>
                </a:solidFill>
                <a:latin typeface="Times New Roman" pitchFamily="18" charset="0"/>
                <a:ea typeface="+mn-ea"/>
                <a:cs typeface="+mn-cs"/>
              </a:rPr>
              <a:t>2) The time scale on the x-axis is age, which is different than the time of observation that we showed before.  However, using age as the x-axis is a perfectly acceptable approach, because it again focuses on some fixed cohort of persons at a certain age (most typically either 1</a:t>
            </a:r>
            <a:r>
              <a:rPr lang="en-US" sz="1200" b="0" i="0" u="none" strike="noStrike" kern="1200" baseline="30000" dirty="0">
                <a:solidFill>
                  <a:schemeClr val="tx1"/>
                </a:solidFill>
                <a:latin typeface="Times New Roman" pitchFamily="18" charset="0"/>
                <a:ea typeface="+mn-ea"/>
                <a:cs typeface="+mn-cs"/>
              </a:rPr>
              <a:t>st</a:t>
            </a:r>
            <a:r>
              <a:rPr lang="en-US" sz="1200" b="0" i="0" u="none" strike="noStrike" kern="1200" baseline="0" dirty="0">
                <a:solidFill>
                  <a:schemeClr val="tx1"/>
                </a:solidFill>
                <a:latin typeface="Times New Roman" pitchFamily="18" charset="0"/>
                <a:ea typeface="+mn-ea"/>
                <a:cs typeface="+mn-cs"/>
              </a:rPr>
              <a:t> day of birth or first day of adulthood (18 years old)) and follows them forward for an event.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We again think this would be easier to interpret if this plot showed the incidence of development of tolerance.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3112019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solidFill>
                  <a:srgbClr val="000000"/>
                </a:solidFill>
              </a:rPr>
              <a:pPr/>
              <a:t>62</a:t>
            </a:fld>
            <a:endParaRPr lang="en-US" dirty="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a:t>We</a:t>
            </a:r>
            <a:r>
              <a:rPr lang="en-US" baseline="0" dirty="0"/>
              <a:t> now return to the earlier example of the incidence of fractures amongst participants with diabetes being treated with different anti-diabetes agents.   This is a figure from the publication.  It shows </a:t>
            </a:r>
            <a:r>
              <a:rPr lang="en-US" i="0" dirty="0"/>
              <a:t>Kaplan-Meier estimates of the cumulative incidence of fractures over 5 years in women.  Vertical</a:t>
            </a:r>
            <a:r>
              <a:rPr lang="en-US" i="0" baseline="0" dirty="0"/>
              <a:t> b</a:t>
            </a:r>
            <a:r>
              <a:rPr lang="en-US" i="0" dirty="0"/>
              <a:t>ars represent plus or minus one standard error.  (Kahn et al. </a:t>
            </a:r>
            <a:r>
              <a:rPr lang="en-US" i="1" dirty="0"/>
              <a:t>Diabetes Care </a:t>
            </a:r>
            <a:r>
              <a:rPr lang="en-US" i="0" dirty="0"/>
              <a:t>31:348-51, 2008)</a:t>
            </a:r>
          </a:p>
          <a:p>
            <a:endParaRPr lang="en-US" dirty="0"/>
          </a:p>
          <a:p>
            <a:r>
              <a:rPr lang="en-US" dirty="0"/>
              <a:t>This Kaplan-Meier curve in this example depicts incidence of the outcome, rather than survival without the outcome. The cumulative incidence was calculated by first calculating “survival without fracture,” and then determining the complement</a:t>
            </a:r>
            <a:r>
              <a:rPr lang="en-US" baseline="0" dirty="0"/>
              <a:t> in order to show </a:t>
            </a:r>
            <a:r>
              <a:rPr lang="en-US" dirty="0"/>
              <a:t>fracture incidence.  </a:t>
            </a:r>
          </a:p>
          <a:p>
            <a:endParaRPr lang="en-US" dirty="0"/>
          </a:p>
          <a:p>
            <a:r>
              <a:rPr lang="en-US" dirty="0"/>
              <a:t>In addition to the estimates directly calculated from the data and plotted on the graph, which are called “point estimates”, this plot also includes a depiction of the potential for sampling error by showing standard error bars at each year.  The point estimate represents the best guess from the data and the standard error depicts the precision of the estimate (which accounts for the fact that we only have a sample of a larger population).  95% confidence bands</a:t>
            </a:r>
            <a:r>
              <a:rPr lang="en-US" baseline="0" dirty="0"/>
              <a:t> </a:t>
            </a:r>
            <a:r>
              <a:rPr lang="en-US" dirty="0"/>
              <a:t>can also be calculated for Kaplan-Meier curves.  We discussed sampling error and confidence intervals earlier when we discussed prevalence.  </a:t>
            </a:r>
          </a:p>
          <a:p>
            <a:endParaRPr lang="en-US" dirty="0"/>
          </a:p>
          <a:p>
            <a:r>
              <a:rPr lang="en-US" dirty="0"/>
              <a:t>The numbers below the graph indicate the number of participants that were still being followed, by treatment group, at each of the time points.  This is a nice way to give the reader a sense of how many</a:t>
            </a:r>
            <a:r>
              <a:rPr lang="en-US" baseline="0" dirty="0"/>
              <a:t> participants are contributing to the different estimates and hence the </a:t>
            </a:r>
            <a:r>
              <a:rPr lang="en-US" dirty="0"/>
              <a:t>statistical precision of the estimates.  However, with</a:t>
            </a:r>
            <a:r>
              <a:rPr lang="en-US" baseline="0" dirty="0"/>
              <a:t> the standard error bars shown, there is no additional information provided by the number at risk.  The standard error bars tell you all you need to know.  It is not wrong to show both, but the standard error bars (or a 95% confidence band) is sufficient to tell us the precision of the estimate (i.e., the range of estimates compatible with the observed data). </a:t>
            </a:r>
            <a:endParaRPr lang="en-US" dirty="0"/>
          </a:p>
          <a:p>
            <a:endParaRPr lang="en-US" dirty="0"/>
          </a:p>
          <a:p>
            <a:endParaRPr lang="en-US" dirty="0"/>
          </a:p>
        </p:txBody>
      </p:sp>
    </p:spTree>
    <p:extLst>
      <p:ext uri="{BB962C8B-B14F-4D97-AF65-F5344CB8AC3E}">
        <p14:creationId xmlns:p14="http://schemas.microsoft.com/office/powerpoint/2010/main" val="631264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a K-M survival curve shows probability</a:t>
            </a:r>
            <a:r>
              <a:rPr lang="en-US" baseline="0" dirty="0"/>
              <a:t> of </a:t>
            </a:r>
            <a:r>
              <a:rPr lang="en-US" u="sng" baseline="0" dirty="0"/>
              <a:t>not</a:t>
            </a:r>
            <a:r>
              <a:rPr lang="en-US" baseline="0" dirty="0"/>
              <a:t> having a revision after total (TKR) or unicompartmental (UKR) knee replacement.  A revision refers to another surgical replacement of the knee after the initial replacement.  Hence, the plot shows the percentage who do NOT need a second surgical procedure.  Note the use of shaded bands to identify the 95% confidence interval.  The confidence bands are narrow because the sample size is very large, which can be seen in the “number at risk” at the bottom of the plot.</a:t>
            </a:r>
          </a:p>
          <a:p>
            <a:endParaRPr lang="en-US" baseline="0" dirty="0"/>
          </a:p>
          <a:p>
            <a:r>
              <a:rPr lang="en-US" baseline="0" dirty="0"/>
              <a:t>Note also the nice use of the break in the y axis.  Although the y axis is a probability, there is no reason why you have to show the entire range of 0 to 100%.  If you did show the entire range from 0% to 100%, it might be difficult to show differences between groups if they are small and absolute incidence in both groups are small (as this example).</a:t>
            </a:r>
          </a:p>
          <a:p>
            <a:endParaRPr lang="en-US" baseline="0" dirty="0"/>
          </a:p>
          <a:p>
            <a:r>
              <a:rPr lang="en-US" baseline="0" dirty="0"/>
              <a:t>Finally, note the slavish adherence to the term “survival probability” on the y axis.  This is what generically gets printed by statistical software, but it should be modified to one’s specific context.  In this case, the y axis should be “Probability of not undergoing revision of knee replacement”.</a:t>
            </a:r>
          </a:p>
          <a:p>
            <a:endParaRPr lang="en-US" baseline="0" dirty="0"/>
          </a:p>
          <a:p>
            <a:r>
              <a:rPr lang="en-US" baseline="0" dirty="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2327085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64</a:t>
            </a:fld>
            <a:endParaRPr lang="en-US" dirty="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patients according to co-infection</a:t>
            </a:r>
            <a:r>
              <a:rPr lang="en-US" sz="1100" baseline="0" dirty="0"/>
              <a:t> with</a:t>
            </a:r>
            <a:r>
              <a:rPr lang="en-US" sz="1100" dirty="0"/>
              <a:t> a particular hepatitis virus:  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p>
          <a:p>
            <a:endParaRPr lang="en-US" sz="1100" dirty="0"/>
          </a:p>
          <a:p>
            <a:r>
              <a:rPr lang="en-US" sz="1100" dirty="0"/>
              <a:t>As usual, notice that the lines have a step function.  This is because there is a discrete jump in the cumulative incidence each time a death occurred. Very large steps can occur because</a:t>
            </a:r>
            <a:r>
              <a:rPr lang="en-US" sz="1100" baseline="0" dirty="0"/>
              <a:t> </a:t>
            </a:r>
            <a:r>
              <a:rPr lang="en-US" sz="1100" dirty="0"/>
              <a:t>very small numbers of person are at risk, and when one event occurs, the probability of no event is not so large, which then influences the cumulative</a:t>
            </a:r>
            <a:r>
              <a:rPr lang="en-US" sz="1100" baseline="0" dirty="0"/>
              <a:t> probability of survival.  This is</a:t>
            </a:r>
            <a:r>
              <a:rPr lang="en-US" sz="1100" dirty="0"/>
              <a:t> illustrated by the last three large downward steps of the unexposed group. </a:t>
            </a:r>
            <a:r>
              <a:rPr lang="en-US" sz="1100" baseline="0" dirty="0"/>
              <a:t> This small fraction as a multiplier will produce a large jump in the cumulative probability of having no event.  A look back at the table which we created for Kaplan-Meier estimation will allow you to prove this to yourself.  </a:t>
            </a:r>
            <a:endParaRPr lang="en-US" sz="1100" dirty="0"/>
          </a:p>
          <a:p>
            <a:endParaRPr lang="en-US" sz="1100" dirty="0"/>
          </a:p>
          <a:p>
            <a:r>
              <a:rPr lang="en-US" sz="1100" dirty="0"/>
              <a:t>The numbers below the x-axis are useful as they show the reader how many persons were observed in each group as time progressed.  Only 3 were left in the unexposed during that last portion of the K-M function, each drop representing 1 person dying.  No standard</a:t>
            </a:r>
            <a:r>
              <a:rPr lang="en-US" sz="1100" baseline="0" dirty="0"/>
              <a:t> errors or </a:t>
            </a:r>
            <a:r>
              <a:rPr lang="en-US" sz="1100" dirty="0"/>
              <a:t>confidence intervals are shown in this plot, but the small numbers at risk and large drops indicate that the survival estimate is quite imprecise for those latter time points. Hence, the tail of the curve does not give precise information.  While</a:t>
            </a:r>
            <a:r>
              <a:rPr lang="en-US" sz="1100" baseline="0" dirty="0"/>
              <a:t> the numbers at risk are nice to see for many observers, a more direct way to show statistical precision would be to show confidence bands.  Again, showing both would not be wrong.</a:t>
            </a:r>
            <a:endParaRPr lang="en-US" sz="1100" dirty="0"/>
          </a:p>
          <a:p>
            <a:endParaRPr lang="en-US" sz="1100" dirty="0"/>
          </a:p>
          <a:p>
            <a:r>
              <a:rPr lang="en-US" sz="1100" dirty="0"/>
              <a:t>The tick marks on each survival curve represent times at which a person was censored, so they provide useful information on the amount and pattern of follow-up time in each group.  They do not, however, necessarily represent losses to follow-up (i.e., drop</a:t>
            </a:r>
            <a:r>
              <a:rPr lang="en-US" sz="1100" baseline="0" dirty="0"/>
              <a:t> outs).  This is because</a:t>
            </a:r>
            <a:r>
              <a:rPr lang="en-US" sz="1100" dirty="0"/>
              <a:t> participants may have started at different points in calendar</a:t>
            </a:r>
            <a:r>
              <a:rPr lang="en-US" sz="1100" baseline="0" dirty="0"/>
              <a:t> </a:t>
            </a:r>
            <a:r>
              <a:rPr lang="en-US" sz="1100" dirty="0"/>
              <a:t>time and would have different follow-up times even if they all continued to the end of the study.  Thus,</a:t>
            </a:r>
            <a:r>
              <a:rPr lang="en-US" sz="1100" baseline="0" dirty="0"/>
              <a:t> the tick marks represent both drop-out and </a:t>
            </a:r>
            <a:r>
              <a:rPr lang="en-US" sz="1100" dirty="0"/>
              <a:t>a</a:t>
            </a:r>
            <a:r>
              <a:rPr lang="en-US" sz="1100" baseline="0" dirty="0"/>
              <a:t>dministrative censoring.  We do not find that combining these together is very insightful, but most software does not give the user anyway to distinguish them.  </a:t>
            </a:r>
            <a:endParaRPr lang="en-US" sz="1100" dirty="0"/>
          </a:p>
          <a:p>
            <a:endParaRPr lang="en-US" sz="1100" dirty="0"/>
          </a:p>
          <a:p>
            <a:r>
              <a:rPr lang="en-US" sz="1100" dirty="0"/>
              <a:t>To read cumulative survival for a group from the graph, pick a time point, such as 3000 days, draw a line straight up to intersect the survival curve and then a horizontal line that intersects the y-axis.  Where it intersects the y-axis is the estimate of the proportion surviving (not having the event under study) at that time of follow-up (about 60% in these data for the anti-E2-antibody positive group and less than 40% for the unexposed group at 3000 days). </a:t>
            </a:r>
          </a:p>
          <a:p>
            <a:endParaRPr lang="en-US" sz="1100" dirty="0"/>
          </a:p>
          <a:p>
            <a:r>
              <a:rPr lang="en-US" sz="1100" dirty="0"/>
              <a:t>If 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0127430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65</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You will see many different styles for Kaplan-Meier</a:t>
            </a:r>
            <a:r>
              <a:rPr lang="en-US" baseline="0" dirty="0"/>
              <a:t> presentation in the literature.  Our recommendations are to show cumulative incidence of the event (as opposed to cumulative probability of no event), show the precision of your estimates (i.e., potential for sampling error) with confidence bands and confidence intervals, and the at-risk table under the plot is nice but not requisite if you have shown confidence intervals or bands.  As for drop out, we prefer to show it directly in a separate plot, as we will illustrate later.  </a:t>
            </a:r>
          </a:p>
          <a:p>
            <a:endParaRPr lang="en-US" baseline="0" dirty="0"/>
          </a:p>
          <a:p>
            <a:r>
              <a:rPr lang="en-US" dirty="0"/>
              <a:t>We will not in this course focus on the methodologic theory</a:t>
            </a:r>
            <a:r>
              <a:rPr lang="en-US" baseline="0" dirty="0"/>
              <a:t> behind the generation of the metric to show the potential for sampling error (i.e., standard error, confidence bands or pointwise confidence intervals), but we will, in the Problem Sets, guide you how to calculate them in Stata.  </a:t>
            </a:r>
            <a:endParaRPr lang="en-US" dirty="0"/>
          </a:p>
        </p:txBody>
      </p:sp>
    </p:spTree>
    <p:extLst>
      <p:ext uri="{BB962C8B-B14F-4D97-AF65-F5344CB8AC3E}">
        <p14:creationId xmlns:p14="http://schemas.microsoft.com/office/powerpoint/2010/main" val="579566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solidFill>
                  <a:srgbClr val="000000"/>
                </a:solidFill>
              </a:rPr>
              <a:pPr/>
              <a:t>66</a:t>
            </a:fld>
            <a:endParaRPr lang="en-US" dirty="0">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a:t>If</a:t>
            </a:r>
            <a:r>
              <a:rPr lang="en-US" baseline="0" dirty="0"/>
              <a:t> you can, show the entire Kaplan-Meier plot.  This includes in abstracts for conference presentations.  It allows reader to view cumulative incidence at a variety of time points.  A picture is worth a thousand words.  In this case, the Kaplan-Meier plot show a family of cumulative incidence estimates.  However, if you cannot show the entire plot and can only describe one cumulative incidence estimate, then you must include the time horizon.  Regrettably, authors often forget to do this or do not realize how important it is.  </a:t>
            </a:r>
            <a:r>
              <a:rPr lang="en-US" dirty="0"/>
              <a:t>Failure to add a time element is one of the most common problems in reporting cumulative incidence.</a:t>
            </a:r>
          </a:p>
        </p:txBody>
      </p:sp>
    </p:spTree>
    <p:extLst>
      <p:ext uri="{BB962C8B-B14F-4D97-AF65-F5344CB8AC3E}">
        <p14:creationId xmlns:p14="http://schemas.microsoft.com/office/powerpoint/2010/main" val="1163363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67</a:t>
            </a:fld>
            <a:endParaRPr lang="en-US" dirty="0">
              <a:solidFill>
                <a:srgbClr val="000000"/>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a:t>This concept takes us back to the point made in the first lecture on study design about a major threat to validity of a cohort study coming from losses to follow-up.  (There</a:t>
            </a:r>
            <a:r>
              <a:rPr lang="en-US" baseline="0" dirty="0"/>
              <a:t> are other threats to validity in a cohort study such </a:t>
            </a:r>
            <a:r>
              <a:rPr lang="en-US" dirty="0"/>
              <a:t>as measurement bias and confounding, which we will cover later, but losses to follow-up are</a:t>
            </a:r>
            <a:r>
              <a:rPr lang="en-US" baseline="0" dirty="0"/>
              <a:t> a substantial concern.  This is not a surprise since longitudinal observation is the essence of cohort studies.)  </a:t>
            </a:r>
            <a:r>
              <a:rPr lang="en-US" dirty="0"/>
              <a:t>As</a:t>
            </a:r>
            <a:r>
              <a:rPr lang="en-US" baseline="0" dirty="0"/>
              <a:t> we set forth to perform survival analysis on a fixed cohort study, t</a:t>
            </a:r>
            <a:r>
              <a:rPr lang="en-US" dirty="0"/>
              <a:t>hose persons lost to follow-up are said to be censored.</a:t>
            </a:r>
            <a:r>
              <a:rPr lang="en-US" baseline="0" dirty="0"/>
              <a:t>  </a:t>
            </a:r>
            <a:r>
              <a:rPr lang="en-US" dirty="0"/>
              <a:t>If members of the cohort who are lost</a:t>
            </a:r>
            <a:r>
              <a:rPr lang="en-US" baseline="0" dirty="0"/>
              <a:t> to follow-up </a:t>
            </a:r>
            <a:r>
              <a:rPr lang="en-US" dirty="0"/>
              <a:t>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a:t> time zero</a:t>
            </a:r>
            <a:r>
              <a:rPr lang="en-US" dirty="0"/>
              <a:t>.  This</a:t>
            </a:r>
            <a:r>
              <a:rPr lang="en-US" baseline="0" dirty="0"/>
              <a:t> is why for our estimate (which can only come from those who remain) to be valid, those who are lost to follow-up (i.e., those who are censored) must have the same incidence of the event as those who remain.  This is why we state that we </a:t>
            </a:r>
            <a:r>
              <a:rPr lang="en-US" u="sng" baseline="0" dirty="0"/>
              <a:t>assume</a:t>
            </a:r>
            <a:r>
              <a:rPr lang="en-US" baseline="0" dirty="0"/>
              <a:t> that those who are lost have the same incidence of the event as those who remain in order for our estimate to be valid.  When the incidence of the event is the same in those who are censored as those who remain, we state that censoring is “non-informative”.  Another way of looking at this is that for cumulative incidence to be unbiased in the face of losses to follow-up, the censoring must be unrelated to the probability of experiencing the event.  This means that the incidence of the event in those who become censored is the same as those not censored.  It also means that the incidence of becoming lost to follow-up should be the same among those who experienced the event and those who did not.  </a:t>
            </a:r>
            <a:endParaRPr lang="en-US" dirty="0"/>
          </a:p>
          <a:p>
            <a:endParaRPr lang="en-US" dirty="0"/>
          </a:p>
          <a:p>
            <a:r>
              <a:rPr lang="en-US" dirty="0"/>
              <a:t>We will give formal definitions for “valid” and “unbiased” later in the course, but for now it is clear that we seek unbiased and valid</a:t>
            </a:r>
            <a:r>
              <a:rPr lang="en-US" baseline="0" dirty="0"/>
              <a:t> answers for our cumulative incidence estimation.  </a:t>
            </a:r>
          </a:p>
          <a:p>
            <a:endParaRPr lang="en-US" baseline="0" dirty="0"/>
          </a:p>
          <a:p>
            <a:r>
              <a:rPr lang="en-US" sz="1800" kern="1200" dirty="0">
                <a:solidFill>
                  <a:schemeClr val="tx1"/>
                </a:solidFill>
                <a:latin typeface="Times New Roman" pitchFamily="18" charset="0"/>
                <a:ea typeface="+mn-ea"/>
                <a:cs typeface="+mn-cs"/>
              </a:rPr>
              <a:t>The use of the term “assumption” in this example illustrates a common type of reasoning in epidemiology and biostatistics, which we will encounter repeatedly.  That is, if you are willing to accept that one or more assumptions (which, in some cases, may never by provable or whose proof must come from external sources, apart from the data at hand) are true, then you can do some interesting things with the data at hand — you can learn something new. Thus, it all comes down to how credible the assumption is.</a:t>
            </a:r>
            <a:endParaRPr lang="en-US" dirty="0"/>
          </a:p>
          <a:p>
            <a:endParaRPr lang="en-US" dirty="0"/>
          </a:p>
        </p:txBody>
      </p:sp>
    </p:spTree>
    <p:extLst>
      <p:ext uri="{BB962C8B-B14F-4D97-AF65-F5344CB8AC3E}">
        <p14:creationId xmlns:p14="http://schemas.microsoft.com/office/powerpoint/2010/main" val="21108510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solidFill>
                  <a:srgbClr val="000000"/>
                </a:solidFill>
              </a:rPr>
              <a:pPr/>
              <a:t>68</a:t>
            </a:fld>
            <a:endParaRPr lang="en-US" dirty="0">
              <a:solidFill>
                <a:srgbClr val="000000"/>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a:t>Statisticians and epidemiologists characterize</a:t>
            </a:r>
            <a:r>
              <a:rPr lang="en-US" baseline="0" dirty="0"/>
              <a:t> censoring with the </a:t>
            </a:r>
            <a:r>
              <a:rPr lang="en-US" dirty="0"/>
              <a:t>terms “informative” and “non-informative”.   Whether censoring is informative or non-informative depends upon several factors, but, to start, it depends upon what you want to estimate.  In cohort studies, you may wish to just measure incidence (i.e., a descriptive objective) or you may also wish to evaluate causal determinants of incidence (i.e., an analytic objective).  So far today,</a:t>
            </a:r>
            <a:r>
              <a:rPr lang="en-US" baseline="0" dirty="0"/>
              <a:t> </a:t>
            </a:r>
            <a:r>
              <a:rPr lang="en-US" dirty="0"/>
              <a:t>we are just discussing descriptive objectives.  When the goal is estimation of incidence (i.e., descriptive), informative censoring means that those who are censored have a different incidence of the outcome under study than those who remain in the study.  To lose these types of people from</a:t>
            </a:r>
            <a:r>
              <a:rPr lang="en-US" baseline="0" dirty="0"/>
              <a:t> full observation </a:t>
            </a:r>
            <a:r>
              <a:rPr lang="en-US" dirty="0"/>
              <a:t>is considered</a:t>
            </a:r>
            <a:r>
              <a:rPr lang="en-US" baseline="0" dirty="0"/>
              <a:t> </a:t>
            </a:r>
            <a:r>
              <a:rPr lang="en-US" dirty="0"/>
              <a:t>“informative” (i.e., you</a:t>
            </a:r>
            <a:r>
              <a:rPr lang="en-US" baseline="0" dirty="0"/>
              <a:t> would want to know about their full follow-up, if you could) </a:t>
            </a:r>
            <a:r>
              <a:rPr lang="en-US" dirty="0"/>
              <a:t>and you cannot ignore it if your goal is to get the right answer (hence</a:t>
            </a:r>
            <a:r>
              <a:rPr lang="en-US" baseline="0" dirty="0"/>
              <a:t> another term is “non-ignorable”)</a:t>
            </a:r>
            <a:r>
              <a:rPr lang="en-US" dirty="0"/>
              <a:t>.   Non-informative censoring means that those who are censored</a:t>
            </a:r>
            <a:r>
              <a:rPr lang="en-US" baseline="0" dirty="0"/>
              <a:t> have </a:t>
            </a:r>
            <a:r>
              <a:rPr lang="en-US" dirty="0"/>
              <a:t>the same incidence of the outcome as those who remain in the study.  Knowing what happened to these people</a:t>
            </a:r>
            <a:r>
              <a:rPr lang="en-US" baseline="0" dirty="0"/>
              <a:t> does not add anything, hence the term “non-informative”.  </a:t>
            </a:r>
            <a:r>
              <a:rPr lang="en-US" dirty="0"/>
              <a:t>You can ignore what</a:t>
            </a:r>
            <a:r>
              <a:rPr lang="en-US" baseline="0" dirty="0"/>
              <a:t> happened after these people were censored (and hence the term “ignorable”).  </a:t>
            </a:r>
            <a:r>
              <a:rPr lang="en-US" dirty="0"/>
              <a:t>Not being able to observe these people</a:t>
            </a:r>
            <a:r>
              <a:rPr lang="en-US" baseline="0" dirty="0"/>
              <a:t> and include their follow-up experience </a:t>
            </a:r>
            <a:r>
              <a:rPr lang="en-US" dirty="0"/>
              <a:t>does not introduce bias in the incidence estimates.  As noted earlier, however, even non-informative censoring does lead to a loss of statistical precision.</a:t>
            </a:r>
            <a:r>
              <a:rPr lang="en-US" baseline="0" dirty="0"/>
              <a:t>  This is because those who remain are fewer in number than the original study sample and fewer participants, as a general rule, yields less precision. </a:t>
            </a:r>
            <a:endParaRPr lang="en-US" dirty="0"/>
          </a:p>
          <a:p>
            <a:endParaRPr lang="en-US" dirty="0"/>
          </a:p>
          <a:p>
            <a:r>
              <a:rPr lang="en-US" dirty="0"/>
              <a:t>Another way</a:t>
            </a:r>
            <a:r>
              <a:rPr lang="en-US" baseline="0" dirty="0"/>
              <a:t> to think about this is by looking at the table of calculations that is used to derive the Kaplan-Meier estimates.    As we go longer and farther past time zero and the censored participants begin to no longer contribute anything to the analysis, all we have left to create our estimates are the participants who remain.  Keep in mind, however, that the estimates are being calculated for the survival probabilities in these latter time periods are being applied to the entire group of participants who started at time 0.  In other words, cumulative incidence is a fixed cohort concept, applying to the group of people who were present at time 0.   That said, in the later time periods, in order for the persons who are left in the analysis to be contributing data that represents the entire population (if you had the chance to observe it) they must be a representative sample of everyone who truly is remaining without the outcome, including those censored.  To assume that those who are left are a representative (or random) sample of everyone means that those who are left must have the outcome experience as those who are lost.  This is because those who are lost plus those who stay make up the total population.  That is, if those who stay are a representative sample of the entire population, then those who are lost must also be a representative sample of the entire population, and those who stay must have the same experience as those who are lost.    </a:t>
            </a:r>
            <a:endParaRPr lang="en-US" dirty="0"/>
          </a:p>
          <a:p>
            <a:endParaRPr lang="en-US" dirty="0"/>
          </a:p>
          <a:p>
            <a:r>
              <a:rPr lang="en-US" dirty="0"/>
              <a:t>Although we won’t cover this now, it is the case that censoring that is informative in the context of incidence estimation may not be informative in analytic work.  In other words, certain things we do in analytic work (such as</a:t>
            </a:r>
            <a:r>
              <a:rPr lang="en-US" baseline="0" dirty="0"/>
              <a:t> adjustment) </a:t>
            </a:r>
            <a:r>
              <a:rPr lang="en-US" dirty="0"/>
              <a:t>may negate the informativeness of the losses.  </a:t>
            </a:r>
          </a:p>
        </p:txBody>
      </p:sp>
    </p:spTree>
    <p:extLst>
      <p:ext uri="{BB962C8B-B14F-4D97-AF65-F5344CB8AC3E}">
        <p14:creationId xmlns:p14="http://schemas.microsoft.com/office/powerpoint/2010/main" val="2696134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a:t>Here</a:t>
            </a:r>
            <a:r>
              <a:rPr lang="en-US" b="0" baseline="0" dirty="0"/>
              <a:t> is a slide we showed earlier, with a diagram from the S + N  textbook showing different follow-up times.  In the previous slide we stated: “</a:t>
            </a:r>
            <a:r>
              <a:rPr lang="en-US" dirty="0"/>
              <a:t>For cumulative incidence to be unbiased (i.e., valid), censoring must be unrelated to the probability of experiencing the outcome.”  This assumption is usually</a:t>
            </a:r>
            <a:r>
              <a:rPr lang="en-US" baseline="0" dirty="0"/>
              <a:t> credible for participants who are administratively censored.  The reason for their reduced follow-up time is an administrative decision by the investigators, not the participant’s choice.  (This is unless there is something very unusual happening in the study such as massive drop out because of some systematic reason, which then causes the researcher to stop follow-up.  Hopefully, authors would disclose this if it occurred.)  </a:t>
            </a:r>
          </a:p>
          <a:p>
            <a:pPr>
              <a:spcBef>
                <a:spcPct val="0"/>
              </a:spcBef>
            </a:pPr>
            <a:endParaRPr lang="en-US" baseline="0" dirty="0"/>
          </a:p>
          <a:p>
            <a:pPr>
              <a:spcBef>
                <a:spcPct val="0"/>
              </a:spcBef>
            </a:pPr>
            <a:r>
              <a:rPr lang="en-US" baseline="0" dirty="0"/>
              <a:t>However, for those who are “lost to follow-up” (drop out) during the study, this non-informative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For example, they may be dropping out because they begin to feel poorly because of early symptoms of the event under study.  Or, they may have developed the event under study, and it was not reported to the investigators.  We say that the assumptions “may not be met “ because unless we know what happens to them, the informativeness or non-informativeness is only speculation.  </a:t>
            </a:r>
          </a:p>
          <a:p>
            <a:pPr>
              <a:spcBef>
                <a:spcPct val="0"/>
              </a:spcBef>
            </a:pPr>
            <a:endParaRPr lang="en-US" b="0" baseline="0" dirty="0"/>
          </a:p>
          <a:p>
            <a:pPr>
              <a:spcBef>
                <a:spcPct val="0"/>
              </a:spcBef>
            </a:pPr>
            <a:r>
              <a:rPr lang="en-US" b="0" baseline="0" dirty="0"/>
              <a:t>The major point is that the researcher must understand the context of the censoring in his/her cohort study (i.e., what are the explanations).  In a dedicated prospective study, this is sometimes very well understood, but with datasets that researchers acquire for populations that they did not assemble themselves, the reasons and explanations behind the censoring often become lost.  In such instances, it may not even be possible to decipher drop-out from administrative censoring.  </a:t>
            </a:r>
            <a:endParaRPr lang="en-US" b="0" dirty="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solidFill>
                  <a:srgbClr val="000000"/>
                </a:solidFill>
                <a:latin typeface="Calibri" pitchFamily="34" charset="0"/>
              </a:rPr>
              <a:pPr algn="r"/>
              <a:t>69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9285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7</a:t>
            </a:fld>
            <a:endParaRPr lang="en-US" dirty="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a:t>Why are both prevalence and incidence important? </a:t>
            </a:r>
          </a:p>
          <a:p>
            <a:endParaRPr lang="nl-NL" dirty="0"/>
          </a:p>
          <a:p>
            <a:r>
              <a:rPr lang="nl-NL" dirty="0"/>
              <a:t>The essence of prevalence is measuring current status of some entity in a population.  Prevalence answers to what extent is a population affected/burdened by some trait, condition, factor or disease, regardless of when it started.  Prevalence is important from the public health perspective of determining the burden of a disease or condition in a population.  It could be a narrow population (e.g., prevalence of injury on a high</a:t>
            </a:r>
            <a:r>
              <a:rPr lang="nl-NL" baseline="0" dirty="0"/>
              <a:t> school cross country team) or a general community population.  For example, what are the most common chronic health conditions in the community?  In the latter, prevalence </a:t>
            </a:r>
            <a:r>
              <a:rPr lang="nl-NL" dirty="0"/>
              <a:t>tells the</a:t>
            </a:r>
            <a:r>
              <a:rPr lang="nl-NL" baseline="0" dirty="0"/>
              <a:t> public health and medical systems what they need to prepare for and serve.  For science, prevalence helps to prioritize what we should be studying in research.  (Prevalence is not, however, the only factor for prioritization.  The morbidity and mortality associated with different disease conditions also factor into prioritization.)</a:t>
            </a:r>
          </a:p>
          <a:p>
            <a:endParaRPr lang="nl-NL" baseline="0" dirty="0"/>
          </a:p>
          <a:p>
            <a:r>
              <a:rPr lang="nl-NL" baseline="0" dirty="0"/>
              <a:t>As the examples show, prevalence can pertain to causal determinants of disease (e.g., smoking), disease itself (e.g., lung cancer), or of any condition of interest be it favorable or unfavorable (e.g., having watched the EPI 203 course introduction video amongst students as of the first day of the course).  </a:t>
            </a:r>
          </a:p>
          <a:p>
            <a:endParaRPr lang="nl-NL" baseline="0" dirty="0"/>
          </a:p>
          <a:p>
            <a:endParaRPr lang="nl-NL" baseline="0" dirty="0"/>
          </a:p>
          <a:p>
            <a:endParaRPr lang="nl-NL" baseline="0" dirty="0"/>
          </a:p>
        </p:txBody>
      </p:sp>
    </p:spTree>
    <p:extLst>
      <p:ext uri="{BB962C8B-B14F-4D97-AF65-F5344CB8AC3E}">
        <p14:creationId xmlns:p14="http://schemas.microsoft.com/office/powerpoint/2010/main" val="2369107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a:t>
            </a:r>
            <a:r>
              <a:rPr lang="en-US" baseline="0" dirty="0"/>
              <a:t> interesting to look at examples where we have some data about what </a:t>
            </a:r>
            <a:r>
              <a:rPr lang="en-US" dirty="0"/>
              <a:t>happened to the lost.  This</a:t>
            </a:r>
            <a:r>
              <a:rPr lang="en-US" baseline="0" dirty="0"/>
              <a:t> study is an </a:t>
            </a:r>
            <a:r>
              <a:rPr lang="en-US" dirty="0"/>
              <a:t>example where</a:t>
            </a:r>
            <a:r>
              <a:rPr lang="en-US" baseline="0" dirty="0"/>
              <a:t> we know </a:t>
            </a:r>
            <a:r>
              <a:rPr lang="en-US" dirty="0"/>
              <a:t>informative censoring had occurred.   This is</a:t>
            </a:r>
            <a:r>
              <a:rPr lang="en-US" baseline="0" dirty="0"/>
              <a:t> an example of </a:t>
            </a:r>
            <a:r>
              <a:rPr lang="en-US" dirty="0"/>
              <a:t>just how different results can be in some contexts when losses to follow-up are present and are informative.  In this study from Uganda, the proportion of HIV-infected patients initiating antiretroviral therapy who had died was</a:t>
            </a:r>
            <a:r>
              <a:rPr lang="en-US" baseline="0" dirty="0"/>
              <a:t> </a:t>
            </a:r>
            <a:r>
              <a:rPr lang="en-US" dirty="0"/>
              <a:t>2.3% at 3 years by passive follow-up.</a:t>
            </a:r>
            <a:r>
              <a:rPr lang="en-US" baseline="0" dirty="0"/>
              <a:t>  We call this the naïve estimate because it just uses the readily available data from the health care setting.  In other words, passive means that when patients stop showing up at clinic, they are called lost to follow-up and nothing else happens.  It blithely accepts the presence of losses to follow-up and makes no attempt to decipher these losses. </a:t>
            </a:r>
            <a:endParaRPr lang="en-US" dirty="0"/>
          </a:p>
          <a:p>
            <a:endParaRPr lang="en-US" dirty="0"/>
          </a:p>
          <a:p>
            <a:r>
              <a:rPr lang="en-US" baseline="0" dirty="0"/>
              <a:t>There were a significant number of drop-outs in this study (829 out of a total of 3628 patients).  </a:t>
            </a:r>
            <a:r>
              <a:rPr lang="en-US" dirty="0"/>
              <a:t>A</a:t>
            </a:r>
            <a:r>
              <a:rPr lang="en-US" baseline="0" dirty="0"/>
              <a:t> sample of these patients who were lost to follow-up was actively tracked in their communities by the investigators to determine their vital status.</a:t>
            </a:r>
            <a:r>
              <a:rPr lang="en-US" dirty="0"/>
              <a:t>  The experience of this tracked</a:t>
            </a:r>
            <a:r>
              <a:rPr lang="en-US" baseline="0" dirty="0"/>
              <a:t> group was used to correct the results for the full cohort.  This is the basis of the “corrected” estimate.  With correction based on the tracked patients, </a:t>
            </a:r>
            <a:r>
              <a:rPr lang="en-US" dirty="0"/>
              <a:t>the investigators</a:t>
            </a:r>
            <a:r>
              <a:rPr lang="en-US" baseline="0" dirty="0"/>
              <a:t> found that cumulative mortality after 3 years was 12.2</a:t>
            </a:r>
            <a:r>
              <a:rPr lang="en-US" dirty="0"/>
              <a:t>%.  The difference</a:t>
            </a:r>
            <a:r>
              <a:rPr lang="en-US" baseline="0" dirty="0"/>
              <a:t> between 2% incidence of death and 12% is sizeable.  </a:t>
            </a:r>
            <a:r>
              <a:rPr lang="en-US" dirty="0"/>
              <a:t>This is a situation where the losses to follow-up are definitely</a:t>
            </a:r>
            <a:r>
              <a:rPr lang="en-US" baseline="0" dirty="0"/>
              <a:t> </a:t>
            </a:r>
            <a:r>
              <a:rPr lang="en-US" dirty="0"/>
              <a:t>informative.</a:t>
            </a:r>
          </a:p>
          <a:p>
            <a:endParaRPr lang="en-US" dirty="0"/>
          </a:p>
          <a:p>
            <a:r>
              <a:rPr lang="en-US" dirty="0"/>
              <a:t>It is rare that we know what happens</a:t>
            </a:r>
            <a:r>
              <a:rPr lang="en-US" baseline="0" dirty="0"/>
              <a:t> to the lost (as was the case in this example), but i</a:t>
            </a:r>
            <a:r>
              <a:rPr lang="en-US" dirty="0"/>
              <a:t>nformative losses of follow-up are likely</a:t>
            </a:r>
            <a:r>
              <a:rPr lang="en-US" baseline="0" dirty="0"/>
              <a:t> </a:t>
            </a:r>
            <a:r>
              <a:rPr lang="en-US" dirty="0"/>
              <a:t>common, especially in studies of morbid or fatal</a:t>
            </a:r>
            <a:r>
              <a:rPr lang="en-US" baseline="0" dirty="0"/>
              <a:t> </a:t>
            </a:r>
            <a:r>
              <a:rPr lang="en-US" dirty="0"/>
              <a:t>conditions</a:t>
            </a:r>
            <a:r>
              <a:rPr lang="en-US" baseline="0" dirty="0"/>
              <a:t> in which t</a:t>
            </a:r>
            <a:r>
              <a:rPr lang="en-US" dirty="0"/>
              <a:t>he sickest persons in the cohort are the least likely to return for study visits.  This may because of either a) the </a:t>
            </a:r>
            <a:r>
              <a:rPr lang="en-US" baseline="0" dirty="0"/>
              <a:t>presence of the outcome may occur, unrecognized by the investigators (such as a death at home), and directly cause the person not to return; or b) presence of factors that are responsible for both persons to develop the outcome of interest as well as to not return for a study visit (e.g., a “common cause” of the outcome and some other state which would keep participants away from attending a study visit).  </a:t>
            </a:r>
          </a:p>
          <a:p>
            <a:endParaRPr lang="en-US" baseline="0" dirty="0"/>
          </a:p>
          <a:p>
            <a:r>
              <a:rPr lang="en-US" b="1" dirty="0"/>
              <a:t>Advanced note:  </a:t>
            </a:r>
            <a:r>
              <a:rPr lang="en-US" dirty="0"/>
              <a:t>Whether these losses to follow-up would also bias a measure of association between an exposure variable and the outcome (i.e., an analytic objective)</a:t>
            </a:r>
            <a:r>
              <a:rPr lang="en-US" baseline="0" dirty="0"/>
              <a:t> </a:t>
            </a:r>
            <a:r>
              <a:rPr lang="en-US" dirty="0"/>
              <a:t>depends on a number of issues.  These include whether the losses are also related to the exposure;</a:t>
            </a:r>
            <a:r>
              <a:rPr lang="en-US" baseline="0" dirty="0"/>
              <a:t> “</a:t>
            </a:r>
            <a:r>
              <a:rPr lang="en-US" dirty="0"/>
              <a:t>other factors” that are causally related to the outcome and to becoming lost to follow-up; whether these “other factors” are measured and able to controlled for; presence of multiplicative interaction between these “other factors” and exposure on the occurrence of becoming lost; whether or not the exposure is causally related to the outcome (“under the null or non-null context”); and </a:t>
            </a:r>
            <a:r>
              <a:rPr lang="en-US" baseline="0" dirty="0"/>
              <a:t>the nature of the measure of association (ratio or additive) being investigated.  This is essentially an expression of interaction.  In most general terms, as w</a:t>
            </a:r>
            <a:r>
              <a:rPr lang="en-US" dirty="0"/>
              <a:t>e pointed out in the lecture on study design, bias in the measure of association will occur when the measure of association between exposure and outcome among the lost is different than those who remain under observation.  All of this will be more easily understood when we introduce directed acyclic graphs later in the course.  </a:t>
            </a:r>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4122120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solidFill>
                  <a:srgbClr val="000000"/>
                </a:solidFill>
              </a:rPr>
              <a:pPr/>
              <a:t>71</a:t>
            </a:fld>
            <a:endParaRPr lang="en-US" dirty="0">
              <a:solidFill>
                <a:srgbClr val="000000"/>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dirty="0"/>
              <a:t>This</a:t>
            </a:r>
            <a:r>
              <a:rPr lang="en-US" baseline="0" dirty="0"/>
              <a:t> naturally might lead you to ask:  how do know when the drop-outs in our study are informative?  The answer is that unless you try to track down all of them (or a random sample), then you cannot know.  This is the problem posed by losses to follow-up.  Short of assuming that losses are non-informative, it might be credible that the violation of this assumption is, at least, so small that it does not threaten your qualitative inference.  That is, you and the reviewers of your work may agree that the non-informativeness is sufficiently small such that it does not invalidate your qualitative answer.</a:t>
            </a:r>
          </a:p>
          <a:p>
            <a:endParaRPr lang="en-US" baseline="0" dirty="0"/>
          </a:p>
        </p:txBody>
      </p:sp>
    </p:spTree>
    <p:extLst>
      <p:ext uri="{BB962C8B-B14F-4D97-AF65-F5344CB8AC3E}">
        <p14:creationId xmlns:p14="http://schemas.microsoft.com/office/powerpoint/2010/main" val="1346118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solidFill>
                  <a:srgbClr val="000000"/>
                </a:solidFill>
              </a:rPr>
              <a:pPr/>
              <a:t>72</a:t>
            </a:fld>
            <a:endParaRPr lang="en-US" dirty="0">
              <a:solidFill>
                <a:srgbClr val="000000"/>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All this said, what studies first need to do is to disclose</a:t>
            </a:r>
            <a:r>
              <a:rPr lang="en-US" sz="1100" baseline="0" dirty="0"/>
              <a:t> </a:t>
            </a:r>
            <a:r>
              <a:rPr lang="en-US" sz="1100" dirty="0"/>
              <a:t>the incidence of drop out (loss to follow-up) to give readers a sense of the potential problem.  Conventional techniques of showing at-risk tables and tick marks for censoring on KM plots do not fully disclose the problem because they also include persons who have</a:t>
            </a:r>
            <a:r>
              <a:rPr lang="en-US" sz="1100" baseline="0" dirty="0"/>
              <a:t> less than complete follow-up because of </a:t>
            </a:r>
            <a:r>
              <a:rPr lang="en-US" sz="1100" dirty="0"/>
              <a:t>staggered entry and administrative</a:t>
            </a:r>
            <a:r>
              <a:rPr lang="en-US" sz="1100" baseline="0" dirty="0"/>
              <a:t> censoring.</a:t>
            </a:r>
            <a:r>
              <a:rPr lang="en-US" sz="1100" dirty="0"/>
              <a:t> </a:t>
            </a:r>
          </a:p>
          <a:p>
            <a:endParaRPr lang="en-US" sz="1100" dirty="0"/>
          </a:p>
          <a:p>
            <a:r>
              <a:rPr lang="en-US" sz="1100" dirty="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participants who started at later points in time and had administrative censoring at end of the study.  Instead, what we want is to see the incidence of drop out per se.  </a:t>
            </a:r>
          </a:p>
          <a:p>
            <a:endParaRPr lang="en-US" sz="1100" dirty="0"/>
          </a:p>
          <a:p>
            <a:endParaRPr lang="en-US" sz="1100" dirty="0"/>
          </a:p>
        </p:txBody>
      </p:sp>
    </p:spTree>
    <p:extLst>
      <p:ext uri="{BB962C8B-B14F-4D97-AF65-F5344CB8AC3E}">
        <p14:creationId xmlns:p14="http://schemas.microsoft.com/office/powerpoint/2010/main" val="379453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a:t>
            </a:r>
            <a:r>
              <a:rPr lang="en-US" baseline="0" dirty="0"/>
              <a:t> plot of “lost to follow-up” as an outcome.   </a:t>
            </a:r>
            <a:r>
              <a:rPr lang="en-US" dirty="0"/>
              <a:t>In this example, person with a new diagnosis of a particular cancer (Kaposi’s sarcoma) were compared to those who do not have this cancer for the occurrence of death over 4 years.  This work was led by Stephen Asiimwe.  Here, the outcome is </a:t>
            </a:r>
            <a:r>
              <a:rPr lang="en-US" baseline="0" dirty="0"/>
              <a:t>“drop out”, and those whose follow-up ended because the study ended are censored.  The plot reveals a slightly higher cumulative incidence of loss to follow-up in the “KS absent” group at nearly every time in the study.</a:t>
            </a:r>
            <a:r>
              <a:rPr lang="en-US" dirty="0"/>
              <a:t>  This plot must then interpreted in relationship to the cumulative incidence of the</a:t>
            </a:r>
            <a:r>
              <a:rPr lang="en-US" baseline="0" dirty="0"/>
              <a:t> main outcome.  In this example, cumulative incidence of loss to follow-up at 4 years is around 5% to 10%.  If cumulative incidence of the main event is much higher, say 50 to 75%, then 5% to 10% losses is small in comparison and will likely not be able to result in much bias.  In contrast, if the cumulative incidence of the main event is about the same as drop out, then it is clear that drop out may indeed affect the analysis of the main event if it is informative.  </a:t>
            </a:r>
            <a:endParaRPr lang="en-US" dirty="0"/>
          </a:p>
          <a:p>
            <a:endParaRPr lang="en-US" dirty="0"/>
          </a:p>
          <a:p>
            <a:r>
              <a:rPr lang="en-US" dirty="0"/>
              <a:t>This graphic is the preferred approach for tellin</a:t>
            </a:r>
            <a:r>
              <a:rPr lang="en-US" baseline="0" dirty="0"/>
              <a:t>g your readers the extent of loss to follow-up, and hence a clue about the possible influence of informative censoring, in your fixed cohort.  It should be done for every fixed cohort for which you desire to estimate incidence.</a:t>
            </a:r>
          </a:p>
          <a:p>
            <a:endParaRPr lang="en-US" baseline="0"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3124283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74</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We will now decompose what this means.</a:t>
            </a:r>
          </a:p>
          <a:p>
            <a:endParaRPr lang="en-US" dirty="0"/>
          </a:p>
          <a:p>
            <a:endParaRPr lang="en-US" dirty="0"/>
          </a:p>
          <a:p>
            <a:endParaRPr lang="en-US" dirty="0"/>
          </a:p>
        </p:txBody>
      </p:sp>
    </p:spTree>
    <p:extLst>
      <p:ext uri="{BB962C8B-B14F-4D97-AF65-F5344CB8AC3E}">
        <p14:creationId xmlns:p14="http://schemas.microsoft.com/office/powerpoint/2010/main" val="404690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75</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Let</a:t>
            </a:r>
            <a:r>
              <a:rPr lang="en-US" baseline="0" dirty="0"/>
              <a:t> us</a:t>
            </a:r>
            <a:r>
              <a:rPr lang="en-US" dirty="0"/>
              <a:t> discuss</a:t>
            </a:r>
            <a:r>
              <a:rPr lang="en-US" baseline="0" dirty="0"/>
              <a:t> </a:t>
            </a:r>
            <a:r>
              <a:rPr lang="en-US" dirty="0"/>
              <a:t>these requirements one at a time.  In an example we used earlier to calculate cumulative incidence using the Kaplan-Meier method, the outcome was all-cause mortality (death from any reason).  In this situation, there are no competing events</a:t>
            </a:r>
            <a:r>
              <a:rPr lang="en-US" baseline="0" dirty="0"/>
              <a:t> in that nothing precludes death from occurring in a given person.</a:t>
            </a:r>
            <a:r>
              <a:rPr lang="en-US" dirty="0"/>
              <a:t>   If this occurs, then, of course, there are no complications from competing events and no assumptions to be made.  </a:t>
            </a:r>
          </a:p>
          <a:p>
            <a:endParaRPr lang="en-US" dirty="0"/>
          </a:p>
          <a:p>
            <a:r>
              <a:rPr lang="en-US" dirty="0"/>
              <a:t>For all other studies, it may be the case that competing events are a theoretical possibility but none occurred.  For example, you might be studying a group of adolescents for an outcome of diabetes.  Here, mortality (prior to diabetes) is a competing event, but it simply may not happen in your study.  If this is the case, you do not need to worry about competing events in the estimation of incidence.  In other words,</a:t>
            </a:r>
            <a:r>
              <a:rPr lang="en-US" baseline="0" dirty="0"/>
              <a:t> in all other studies except for those of all-cause mortality, you must directly assess whether competing events are occurring.  It is natural that you would know about competing events in a prospective study you conducted yourself, but sometimes with “found” data you will obtain a dataset in which observation time simply ended at some date and you do not know why.  This is a problem in that it might be because of a competing event that simply never got recorded anywhere.  </a:t>
            </a:r>
          </a:p>
          <a:p>
            <a:endParaRPr lang="en-US" baseline="0" dirty="0"/>
          </a:p>
          <a:p>
            <a:r>
              <a:rPr lang="en-US" baseline="0" dirty="0"/>
              <a:t>“Found” data typically refer to data that were originally collected for purposes different than research.  Electronic medical record data, feeds from social media, and insurance claim data are examples.  </a:t>
            </a:r>
            <a:endParaRPr lang="en-US" dirty="0"/>
          </a:p>
          <a:p>
            <a:endParaRPr lang="en-US" dirty="0"/>
          </a:p>
          <a:p>
            <a:endParaRPr lang="en-US" dirty="0"/>
          </a:p>
        </p:txBody>
      </p:sp>
    </p:spTree>
    <p:extLst>
      <p:ext uri="{BB962C8B-B14F-4D97-AF65-F5344CB8AC3E}">
        <p14:creationId xmlns:p14="http://schemas.microsoft.com/office/powerpoint/2010/main" val="2159939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76</a:t>
            </a:fld>
            <a:endParaRPr lang="en-US" dirty="0">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a:t>However, if competing events do occur </a:t>
            </a:r>
            <a:r>
              <a:rPr lang="en-US" dirty="0">
                <a:sym typeface="Symbol" panose="05050102010706020507" pitchFamily="18" charset="2"/>
              </a:rPr>
              <a:t></a:t>
            </a:r>
            <a:r>
              <a:rPr lang="en-US" dirty="0"/>
              <a:t> and they usually do in studies other than of all-cause mortality </a:t>
            </a:r>
            <a:r>
              <a:rPr lang="en-US" dirty="0">
                <a:sym typeface="Symbol" panose="05050102010706020507" pitchFamily="18" charset="2"/>
              </a:rPr>
              <a:t></a:t>
            </a:r>
            <a:r>
              <a:rPr lang="en-US" dirty="0"/>
              <a:t> then you will need to make some decisions if you want to calculate incidence by the K-M technique.  How can competing events be managed</a:t>
            </a:r>
            <a:r>
              <a:rPr lang="en-US" baseline="0" dirty="0"/>
              <a:t> in Kaplan-Meier estimation?  </a:t>
            </a:r>
            <a:r>
              <a:rPr lang="en-US" dirty="0"/>
              <a:t>If you wish to calculate incidence by the K-M technique, this means the only thing you</a:t>
            </a:r>
            <a:r>
              <a:rPr lang="en-US" baseline="0" dirty="0"/>
              <a:t> can do (at least with routine K-M estimation) is to censor a person at the time of a </a:t>
            </a:r>
            <a:r>
              <a:rPr lang="en-US" dirty="0"/>
              <a:t>competing event.  (Remember, each participant in K-M estimation either is censored or gets the event.)  If you censor at the time of the competing event, it means that you wish to make a statement about what would happen if competing events did not occur (i.e., were eliminated).   Censoring means that you, the investigator, do not directly see what happens to the subject but that you realize that they do continue to march forward and have things happen to them.  Many or most observers would believe this it is ludicrous  to consider a reality where competing events are eliminated.  This is not reality as we know it.  That is, we live in a world of competing events.   </a:t>
            </a:r>
          </a:p>
          <a:p>
            <a:endParaRPr lang="en-US" dirty="0"/>
          </a:p>
          <a:p>
            <a:r>
              <a:rPr lang="en-US" dirty="0"/>
              <a:t>If you nonetheless still want to go ahead and do the K-M calculation, the only way to mechanically do this in routine</a:t>
            </a:r>
            <a:r>
              <a:rPr lang="en-US" baseline="0" dirty="0"/>
              <a:t> Kaplan-Meier estimation</a:t>
            </a:r>
            <a:r>
              <a:rPr lang="en-US" dirty="0"/>
              <a:t> is to censor observation after the competing event occurs.  If you do this, the underlying assumption, for the KM estimate to be valid, is that the CE is independent of the outcome of interest.  Or, in other words, what this means is that if you could prevent the competing events from occurring, the rate of the outcome of interest would not be affected.  The assumption is that there are no factors which are both causing the competing event and the outcome of interest.   Becoming dead by being struck by lightening is one such example of an independent competing event (most people would</a:t>
            </a:r>
            <a:r>
              <a:rPr lang="en-US" baseline="0" dirty="0"/>
              <a:t> accept this assertion) </a:t>
            </a:r>
            <a:r>
              <a:rPr lang="en-US" dirty="0"/>
              <a:t>but most competing events are not obviously independent.  In other words, this is an assumption that is not often realistic.  The S+ N text makes this point in</a:t>
            </a:r>
            <a:r>
              <a:rPr lang="en-US" baseline="0" dirty="0"/>
              <a:t> </a:t>
            </a:r>
            <a:r>
              <a:rPr lang="en-US" dirty="0"/>
              <a:t>Table 2-4 (first item in the Table) although they do not use the term “competing event.” </a:t>
            </a:r>
          </a:p>
          <a:p>
            <a:endParaRPr lang="en-US" dirty="0"/>
          </a:p>
          <a:p>
            <a:r>
              <a:rPr lang="en-US" dirty="0"/>
              <a:t>In summary, to incorporate CE into KM,</a:t>
            </a:r>
            <a:r>
              <a:rPr lang="en-US" baseline="0" dirty="0"/>
              <a:t> one needs to conduct an analysis in which you act like the CE is eliminated (the event, not the people).  To do so, one needs to:</a:t>
            </a:r>
          </a:p>
          <a:p>
            <a:r>
              <a:rPr lang="en-US" baseline="0" dirty="0"/>
              <a:t>--envision a target population in which the CE does not occur.   If this target population does not exist, it hardly seems worthwhile to try to perform an analysis in which CE’s are eliminated</a:t>
            </a:r>
          </a:p>
          <a:p>
            <a:r>
              <a:rPr lang="en-US" baseline="0" dirty="0"/>
              <a:t>--assume that the occurrence of the CE and the outcome of interest are independent</a:t>
            </a:r>
          </a:p>
          <a:p>
            <a:r>
              <a:rPr lang="en-US" baseline="0" dirty="0"/>
              <a:t>--assume what you have to do to eliminate the CE does not change the underlying rate of the outcome of interest</a:t>
            </a:r>
            <a:endParaRPr lang="en-US" dirty="0"/>
          </a:p>
          <a:p>
            <a:endParaRPr lang="en-US" dirty="0"/>
          </a:p>
          <a:p>
            <a:r>
              <a:rPr lang="en-US" dirty="0"/>
              <a:t>Because it is difficult to justify these</a:t>
            </a:r>
            <a:r>
              <a:rPr lang="en-US" baseline="0" dirty="0"/>
              <a:t> three things, </a:t>
            </a:r>
            <a:r>
              <a:rPr lang="en-US" dirty="0"/>
              <a:t>KM is </a:t>
            </a:r>
            <a:r>
              <a:rPr lang="en-US" u="sng" dirty="0"/>
              <a:t>not</a:t>
            </a:r>
            <a:r>
              <a:rPr lang="en-US" dirty="0"/>
              <a:t> recommended when there is any appreciable incidence of competing events.  “Appreciable” means any number</a:t>
            </a:r>
            <a:r>
              <a:rPr lang="en-US" baseline="0" dirty="0"/>
              <a:t> which is high enough to substantively change the point estimate depending upon whether you censored the CE’s or not.  </a:t>
            </a:r>
            <a:r>
              <a:rPr lang="en-US" dirty="0"/>
              <a:t>There are other methods available to estimate cumulative incidence while recognizing or “accommodating” the presence of competing events (e.g., the Aalen-Johansen estimator), and we will cover these next week.</a:t>
            </a:r>
          </a:p>
        </p:txBody>
      </p:sp>
    </p:spTree>
    <p:extLst>
      <p:ext uri="{BB962C8B-B14F-4D97-AF65-F5344CB8AC3E}">
        <p14:creationId xmlns:p14="http://schemas.microsoft.com/office/powerpoint/2010/main" val="1261893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solidFill>
                  <a:srgbClr val="000000"/>
                </a:solidFill>
              </a:rPr>
              <a:pPr/>
              <a:t>77</a:t>
            </a:fld>
            <a:endParaRPr lang="en-US" altLang="en-US" dirty="0">
              <a:solidFill>
                <a:srgbClr val="000000"/>
              </a:solidFill>
            </a:endParaRPr>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recommendation</a:t>
            </a:r>
            <a:r>
              <a:rPr lang="en-US" altLang="en-US" baseline="0" dirty="0"/>
              <a:t> not to use conventional K-M estimation in the face of competing events does not stop researchers from doing it.  Next week we will show data on just how often researchers get this wrong </a:t>
            </a:r>
            <a:r>
              <a:rPr lang="en-US" altLang="en-US" baseline="0" dirty="0">
                <a:sym typeface="Symbol" panose="05050102010706020507" pitchFamily="18" charset="2"/>
              </a:rPr>
              <a:t></a:t>
            </a:r>
            <a:r>
              <a:rPr lang="en-US" altLang="en-US" baseline="0" dirty="0"/>
              <a:t> usually because of ignorance of the topic </a:t>
            </a:r>
            <a:r>
              <a:rPr lang="en-US" altLang="en-US" baseline="0" dirty="0">
                <a:sym typeface="Symbol" panose="05050102010706020507" pitchFamily="18" charset="2"/>
              </a:rPr>
              <a:t></a:t>
            </a:r>
            <a:r>
              <a:rPr lang="en-US" altLang="en-US" baseline="0" dirty="0"/>
              <a:t>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estimator to answer it.  </a:t>
            </a:r>
          </a:p>
          <a:p>
            <a:endParaRPr lang="en-US" altLang="en-US" baseline="0" dirty="0"/>
          </a:p>
          <a:p>
            <a:r>
              <a:rPr lang="en-US" altLang="en-US" baseline="0" dirty="0"/>
              <a:t>Indeed, this was the question addressed in this example where researchers sought to estimate how long hip replacements are lasting in 4 Scandinavian countries.  As you would expect, this is an older population, and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613596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78</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a:t>Is K-M the right approach to use?  By censoring patients at death, the investigators are making the assumption that if those who died had not died they would have had the same incidence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  This is akin to the assumption we made for persons who became lost to follow-up.</a:t>
            </a:r>
          </a:p>
          <a:p>
            <a:endParaRPr lang="en-US" altLang="en-US" baseline="0" dirty="0"/>
          </a:p>
          <a:p>
            <a:r>
              <a:rPr lang="en-US" altLang="en-US" baseline="0" dirty="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 not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a:p>
          <a:p>
            <a:r>
              <a:rPr lang="en-US" altLang="en-US" baseline="0" dirty="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a:solidFill>
                  <a:schemeClr val="tx1"/>
                </a:solidFill>
                <a:latin typeface="Times New Roman" pitchFamily="18" charset="0"/>
                <a:ea typeface="+mn-ea"/>
                <a:cs typeface="+mn-cs"/>
              </a:rPr>
              <a:t>(Grunkemeier et al 2007).   This technique also requires some assumptions, so it is not a magic bullet.  In practice, the technique is very rarely used (and we will not be describing it in the course).</a:t>
            </a:r>
            <a:endParaRPr lang="en-US" altLang="en-US" baseline="0" dirty="0"/>
          </a:p>
          <a:p>
            <a:endParaRPr lang="en-US" altLang="en-US" baseline="0" dirty="0"/>
          </a:p>
          <a:p>
            <a:r>
              <a:rPr lang="en-US" altLang="en-US" baseline="0" dirty="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a:p>
          <a:p>
            <a:r>
              <a:rPr lang="en-US" altLang="en-US" baseline="0" dirty="0"/>
              <a:t>The bottomline is that attempting to accurately describe what the incidence of hip revision would be in a world where patients did not die (i.e., eliminating death) is hard to do.   It is “make believe”.  It is easy to do the math (just censor at the time of the CE), but you should </a:t>
            </a:r>
            <a:r>
              <a:rPr lang="en-US" altLang="en-US" u="sng" baseline="0" dirty="0"/>
              <a:t>not</a:t>
            </a:r>
            <a:r>
              <a:rPr lang="en-US" altLang="en-US" baseline="0" dirty="0"/>
              <a:t> feel confident that you have right answer.  Some people would say it is so hard to be sure the answer is correct that it is not worth doing, and instead other approaches, where we simply accept or accommodate competing events, is a better approach.  We will discuss these approaches next week.  </a:t>
            </a:r>
          </a:p>
          <a:p>
            <a:endParaRPr lang="en-US" altLang="en-US" baseline="0" dirty="0"/>
          </a:p>
          <a:p>
            <a:r>
              <a:rPr lang="en-US" altLang="en-US" baseline="0" dirty="0"/>
              <a:t>[Technical note which will be better understood later in the course:  the directed acyclic graph (DAG)  for this scenario of factors influencing both death and hip revision would have a) a common cause with edges to both death and hip revision; and b) a box around death to depict selection.]  </a:t>
            </a:r>
          </a:p>
          <a:p>
            <a:endParaRPr lang="en-US" altLang="en-US" baseline="0" dirty="0"/>
          </a:p>
          <a:p>
            <a:endParaRPr lang="en-US" dirty="0"/>
          </a:p>
        </p:txBody>
      </p:sp>
    </p:spTree>
    <p:extLst>
      <p:ext uri="{BB962C8B-B14F-4D97-AF65-F5344CB8AC3E}">
        <p14:creationId xmlns:p14="http://schemas.microsoft.com/office/powerpoint/2010/main" val="18164208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solidFill>
                  <a:srgbClr val="000000"/>
                </a:solidFill>
              </a:rPr>
              <a:pPr/>
              <a:t>79</a:t>
            </a:fld>
            <a:endParaRPr lang="en-US" dirty="0">
              <a:solidFill>
                <a:srgbClr val="000000"/>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baseline="0" dirty="0"/>
              <a:t>In our example of a fixed cohort, we “shifted everyone in the left”.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a:t>If there are secular trends, you can still do the calculation and it is mathematically correct, but the result is loss of information and, typically, a less meaningful interpretation.  In this situation, you would be</a:t>
            </a:r>
            <a:r>
              <a:rPr lang="en-US" dirty="0"/>
              <a:t> sweeping a lot of interesting information under the carpet by not showing the</a:t>
            </a:r>
            <a:r>
              <a:rPr lang="en-US" baseline="0" dirty="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a:t>our answer is simply the average over disparate time periods.  This average may be useful to some observers, but remember that it represents none</a:t>
            </a:r>
            <a:r>
              <a:rPr lang="en-US" baseline="0" dirty="0"/>
              <a:t> </a:t>
            </a:r>
            <a:r>
              <a:rPr lang="en-US" dirty="0"/>
              <a:t>of the individual</a:t>
            </a:r>
            <a:r>
              <a:rPr lang="en-US" baseline="0" dirty="0"/>
              <a:t> sub-eras/</a:t>
            </a:r>
            <a:r>
              <a:rPr lang="en-US" dirty="0"/>
              <a:t>time periods per se.</a:t>
            </a:r>
          </a:p>
          <a:p>
            <a:endParaRPr lang="en-US" sz="1200" dirty="0"/>
          </a:p>
          <a:p>
            <a:r>
              <a:rPr lang="en-US" dirty="0"/>
              <a:t>The S+ N text calls this issue an “assumption” in that you must assume that secular trends</a:t>
            </a:r>
            <a:r>
              <a:rPr lang="en-US" baseline="0" dirty="0"/>
              <a:t> are not present in your population, </a:t>
            </a:r>
            <a:r>
              <a:rPr lang="en-US" dirty="0"/>
              <a:t> but we believe this is not the right</a:t>
            </a:r>
            <a:r>
              <a:rPr lang="en-US" baseline="0" dirty="0"/>
              <a:t> characterization.  The presence of secular trends is not a threat to validity (i.e., the inference is valid) but, rather, can affect what the estimations actually mean (how they are interpreted).  Instead, we just view it is an issue that the investigator needs to be aware of.  If secular trends are present, the resultant estimate is still valid for a target population that spanned all of the eras in question (but this is simply much less useful of a finding).   Also, it is only valid if everyone in that wide time span is represented proportionately.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 “lack of secular trend” does not mean that the probability of the outcome is the same during all of the follow-up time (what we will later call a constant hazard). </a:t>
            </a:r>
            <a:r>
              <a:rPr lang="en-US" baseline="0" dirty="0"/>
              <a:t> </a:t>
            </a:r>
            <a:r>
              <a:rPr lang="en-US" dirty="0"/>
              <a:t>Moving everyone to the left has no impact, and requires no </a:t>
            </a:r>
            <a:r>
              <a:rPr lang="en-US" baseline="0" dirty="0"/>
              <a:t>assumption, on what happens with incidence over time in a given individual</a:t>
            </a:r>
            <a:r>
              <a:rPr lang="en-US" dirty="0"/>
              <a:t>.  Risk could either increase or decrease over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Finally, a</a:t>
            </a:r>
            <a:r>
              <a:rPr lang="en-US" baseline="0" dirty="0"/>
              <a:t> nuance here is that if the different calendar time cohorts have different lengths of follow-up (e.g., early cohort followed for 30 years and later cohort only followed by 10 years), this means that the only persons contributing data for the last 20 years are the early cohort persons.  This means that the last 20 years of survival is not a random sample of everyone present  at time zero.  </a:t>
            </a:r>
            <a:r>
              <a:rPr lang="en-US" dirty="0"/>
              <a:t> The entire curve is not a weighted average of the different calendar</a:t>
            </a:r>
            <a:r>
              <a:rPr lang="en-US" baseline="0" dirty="0"/>
              <a:t> time cohorts.  The entire curve is not representative of any tangible population, and we can see no reason to estimate this.  This issue will not be a problem if all of the calendar time cohorts are followed for the same length of time (e.g., 30 years).  This is another reason to be cautious about combining incidence data that has secular trends.</a:t>
            </a:r>
            <a:endParaRPr lang="en-US" dirty="0"/>
          </a:p>
        </p:txBody>
      </p:sp>
    </p:spTree>
    <p:extLst>
      <p:ext uri="{BB962C8B-B14F-4D97-AF65-F5344CB8AC3E}">
        <p14:creationId xmlns:p14="http://schemas.microsoft.com/office/powerpoint/2010/main" val="16064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8</a:t>
            </a:fld>
            <a:endParaRPr lang="en-US" dirty="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The essence of incidence is the pace of new instances of some discrete entity over time in a population.  </a:t>
            </a:r>
            <a:r>
              <a:rPr lang="en-US" sz="1800" dirty="0">
                <a:effectLst/>
                <a:latin typeface="Segoe UI" panose="020B0502040204020203" pitchFamily="34" charset="0"/>
              </a:rPr>
              <a:t>To what extent is the population affected by new occurrences of some trait, disease, condition?  How often are people transitioning from not having the trait, disease, condition to having it?  This is irrespective of how long the entity lasts.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ndParaRPr>
          </a:p>
          <a:p>
            <a:r>
              <a:rPr lang="nl-NL" dirty="0"/>
              <a:t>Incidence is important to public health in determining trends over time in controlling a disease, i.e., telling</a:t>
            </a:r>
            <a:r>
              <a:rPr lang="nl-NL" baseline="0" dirty="0"/>
              <a:t> us how well our disease control efforts are doing.  For example, changes in the incidence of heart attack tell us a lot about how public health and clinical campaigns are doing to curb its causal determinants (blood pressure, cholesterol levels, smoking, and exercise).  Or, changes in the incidence of death after a cancer diagnosis tell us how the medical system is doing with cancer treatment.  Like prevalence, the study of incidence also plays a role in prioritization in research in that the diseases that are more common and have a higher incidence of subsequent significant morbidity and mortality deserve highest prioritization.  </a:t>
            </a:r>
          </a:p>
          <a:p>
            <a:endParaRPr lang="nl-NL" baseline="0" dirty="0"/>
          </a:p>
          <a:p>
            <a:r>
              <a:rPr lang="nl-NL" baseline="0" dirty="0"/>
              <a:t>The unique aspect of incidence, however, is its fu</a:t>
            </a:r>
            <a:r>
              <a:rPr lang="nl-NL" dirty="0"/>
              <a:t>ndamental role for studies of causality/etiology. Causality/etiology means the study of what “causes” various diseases.  We</a:t>
            </a:r>
            <a:r>
              <a:rPr lang="nl-NL" baseline="0" dirty="0"/>
              <a:t> study causality because knowing the causes of diseases is the gateway to figuring out interventions to prevent diseases from occurring.  </a:t>
            </a:r>
            <a:r>
              <a:rPr lang="nl-NL" dirty="0"/>
              <a:t>To understand disease etiology, it is necessary to distinguish between causes of the disease and causes of extending disease survival.  Studying only incident cases of a disease achieves this distinction by removing any differences in survival time or duration of the disease.  Studying prevalent cases of disease introduces differences in survival time which could be caused by the same factors being investigated as causes of disease per se.  In other</a:t>
            </a:r>
            <a:r>
              <a:rPr lang="nl-NL" baseline="0" dirty="0"/>
              <a:t> words, any study evaluating factors associated with prevalence of disease will have difficulty disentangling whether a factor is associated with the onset of the disease itself or with survival after disease onset.  Studying causality, of course, is an analytic objective, and it is best done with incident events.</a:t>
            </a:r>
            <a:endParaRPr lang="en-US" dirty="0"/>
          </a:p>
          <a:p>
            <a:endParaRPr lang="en-US" dirty="0"/>
          </a:p>
        </p:txBody>
      </p:sp>
    </p:spTree>
    <p:extLst>
      <p:ext uri="{BB962C8B-B14F-4D97-AF65-F5344CB8AC3E}">
        <p14:creationId xmlns:p14="http://schemas.microsoft.com/office/powerpoint/2010/main" val="3817528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80</a:t>
            </a:fld>
            <a:endParaRPr lang="en-US" dirty="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t>This study was</a:t>
            </a:r>
            <a:r>
              <a:rPr lang="en-US" baseline="0" dirty="0"/>
              <a:t> conducted at the Mayo Clinic in Rochester, Minnesota (in the U.S.),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first recognition of diabetes.  Thus, the study design was a fixed cohort study, with entry into the cohort at the time of diabetes diagnosis.  Entry into this cohort took place over 24 years (1970-94).  Individuals were then followed for up to 30 years.   </a:t>
            </a:r>
            <a:endParaRPr lang="en-US" dirty="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t>This is an example of a K-M plot expressing</a:t>
            </a:r>
            <a:r>
              <a:rPr lang="en-US" baseline="0" dirty="0"/>
              <a:t> </a:t>
            </a:r>
            <a:r>
              <a:rPr lang="en-US" dirty="0"/>
              <a:t>cumulative incidence </a:t>
            </a:r>
            <a:r>
              <a:rPr lang="en-US" baseline="0" dirty="0"/>
              <a:t>of fracture on the y-axis up to 30 years of follow-up time.  Follow-up time for fracture starts after diagnosis of diabetes.  Residents entered the fixed cohort study at calendar times that ranged across 24 years, but, as a fixed cohort, all of the participants were “shifted to the left.” The starting time for all residents in this study was the date when they entered the cohort, i.e. the date of their diabetes diagnosis.</a:t>
            </a:r>
          </a:p>
          <a:p>
            <a:endParaRPr lang="en-US" dirty="0"/>
          </a:p>
          <a:p>
            <a:r>
              <a:rPr lang="en-US" dirty="0"/>
              <a:t>How long were participants followed?  We know that at</a:t>
            </a:r>
            <a:r>
              <a:rPr lang="en-US" baseline="0" dirty="0"/>
              <a:t> least some were followed for 30 years.  </a:t>
            </a:r>
            <a:r>
              <a:rPr lang="en-US" dirty="0"/>
              <a:t>The authors report a median of 12 years of follow-up, but do not report the final date for follow-up.  However, the</a:t>
            </a:r>
            <a:r>
              <a:rPr lang="en-US" baseline="0" dirty="0"/>
              <a:t> paper was published in 2008 so the participants who were diagnosed with diabetes in 1994 had a maximum follow-up time of 14 years.  Hence, not everyone was followed for 30 years.  </a:t>
            </a:r>
            <a:endParaRPr lang="en-US" dirty="0"/>
          </a:p>
          <a:p>
            <a:endParaRPr lang="en-US" dirty="0"/>
          </a:p>
          <a:p>
            <a:r>
              <a:rPr lang="en-US" dirty="0"/>
              <a:t>Is there any problem </a:t>
            </a:r>
            <a:r>
              <a:rPr lang="en-US" baseline="0" dirty="0"/>
              <a:t>introduced by </a:t>
            </a:r>
            <a:r>
              <a:rPr lang="en-US" dirty="0"/>
              <a:t>shifting all of these patients to the left — for a 24-year period — and coming up with one estimate of fracture incidence?   The answer depends on whether we think fracture incidence in those with diabetes was relatively stable over these years.  The</a:t>
            </a:r>
            <a:r>
              <a:rPr lang="en-US" baseline="0" dirty="0"/>
              <a:t> incidence for each follow-up year combines incidence following diabetes diagnosis for those diagnosed over a 24-year span.   For example, at one year of follow-up the incidence includes the experience of those diagnosed with diabetes in 1970 through 1994.   An additional problem arises as we go further out in follow-up time.  At these latter follow-up times, the results are increasingly dominated by the experience of those enrolled in the 1970’s.  These are the only participants with &gt;20 years of follow-up, and therefore the only ones contributing to the incidence curve towards the end of the follow-up time.</a:t>
            </a:r>
            <a:endParaRPr lang="en-US" dirty="0"/>
          </a:p>
          <a:p>
            <a:endParaRPr lang="en-US" dirty="0"/>
          </a:p>
          <a:p>
            <a:r>
              <a:rPr lang="en-US" dirty="0"/>
              <a:t>In this particular</a:t>
            </a:r>
            <a:r>
              <a:rPr lang="en-US" baseline="0" dirty="0"/>
              <a:t> context, in which the latter follow-up time only comes from those who were enrolled first, u</a:t>
            </a:r>
            <a:r>
              <a:rPr lang="en-US" dirty="0"/>
              <a:t>nless there were no secular trends, the curve cannot be applied to any tangible</a:t>
            </a:r>
            <a:r>
              <a:rPr lang="en-US" baseline="0" dirty="0"/>
              <a:t> group of people</a:t>
            </a:r>
            <a:r>
              <a:rPr lang="en-US" dirty="0"/>
              <a:t>. </a:t>
            </a:r>
          </a:p>
          <a:p>
            <a:endParaRPr lang="en-US" dirty="0"/>
          </a:p>
        </p:txBody>
      </p:sp>
    </p:spTree>
    <p:extLst>
      <p:ext uri="{BB962C8B-B14F-4D97-AF65-F5344CB8AC3E}">
        <p14:creationId xmlns:p14="http://schemas.microsoft.com/office/powerpoint/2010/main" val="41155594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a:t>When should you be concerned about secular trends?</a:t>
            </a:r>
          </a:p>
          <a:p>
            <a:pPr>
              <a:spcBef>
                <a:spcPct val="0"/>
              </a:spcBef>
            </a:pPr>
            <a:endParaRPr lang="en-US" b="0" dirty="0"/>
          </a:p>
          <a:p>
            <a:pPr>
              <a:spcBef>
                <a:spcPct val="0"/>
              </a:spcBef>
            </a:pPr>
            <a:r>
              <a:rPr lang="en-US" b="0" dirty="0"/>
              <a:t>You should be concerned when</a:t>
            </a:r>
            <a:r>
              <a:rPr lang="en-US" b="0" baseline="0" dirty="0"/>
              <a:t> </a:t>
            </a:r>
            <a:r>
              <a:rPr lang="en-US" b="0" dirty="0"/>
              <a:t>people are beginning observation over large periods of calendar time.  When these people</a:t>
            </a:r>
            <a:r>
              <a:rPr lang="en-US" b="0" baseline="0" dirty="0"/>
              <a:t> </a:t>
            </a:r>
            <a:r>
              <a:rPr lang="en-US" b="0" dirty="0"/>
              <a:t>are “shifted to the left,” time</a:t>
            </a:r>
            <a:r>
              <a:rPr lang="en-US" b="0" baseline="0" dirty="0"/>
              <a:t> zero for follow-up time will represent a large range of calendar years.  </a:t>
            </a:r>
          </a:p>
          <a:p>
            <a:pPr>
              <a:spcBef>
                <a:spcPct val="0"/>
              </a:spcBef>
            </a:pPr>
            <a:endParaRPr lang="en-US" b="0" baseline="0" dirty="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827326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a:t>This illustrates, with red horizontal lines,</a:t>
            </a:r>
            <a:r>
              <a:rPr lang="en-US" b="0" baseline="0" dirty="0"/>
              <a:t> which persons’ time zero occurred between 1970 and 1974.</a:t>
            </a:r>
          </a:p>
          <a:p>
            <a:pPr>
              <a:spcBef>
                <a:spcPct val="0"/>
              </a:spcBef>
            </a:pPr>
            <a:endParaRPr lang="en-US" b="0" baseline="0" dirty="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solidFill>
                  <a:srgbClr val="000000"/>
                </a:solidFill>
                <a:latin typeface="Calibri" pitchFamily="34" charset="0"/>
              </a:rPr>
              <a:pPr algn="r"/>
              <a:t>82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7107050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a:t>Here, we show people “shifted to the left.”  Time zero ranges</a:t>
            </a:r>
            <a:r>
              <a:rPr lang="en-US" baseline="0" dirty="0"/>
              <a:t> from 1970 to 1994 for the participants.  The resulting cumulative incidence estimate thus represents an averaging of  people starting in different eras.</a:t>
            </a:r>
          </a:p>
          <a:p>
            <a:endParaRPr lang="en-US" baseline="0" dirty="0"/>
          </a:p>
          <a:p>
            <a:r>
              <a:rPr lang="en-US" baseline="0" dirty="0"/>
              <a:t>Importantly, the participants who provide the longer follow-up times can only be those who started in the 1970’s.  Thus, the experience of the total cohort towards the end of the study will only reflect the experience of the 1970’s cohort.  </a:t>
            </a:r>
          </a:p>
          <a:p>
            <a:endParaRPr lang="en-US" baseline="0" dirty="0"/>
          </a:p>
          <a:p>
            <a:r>
              <a:rPr lang="en-US" baseline="0" dirty="0"/>
              <a:t>Thus, if we put all of these people together in our Kaplan-Meier estimate and if there are secular trends, we will have a Kaplan-Meier estimate which is made up of an average of era estimates in the first half of the observation period and then only the persons who entered the cohort in the early 1970’s during the latter portion of observation time.  This estimate pertains to no one in the target population from 1970 to 1994 nor in the future.  It lacks any meaningful interpretation.  Thus, when follow-up is unequal between different eras and there are secular trends, we will have problems in interpreting the meaning of the estimates.  </a:t>
            </a:r>
            <a:endParaRPr lang="en-US" dirty="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solidFill>
                  <a:srgbClr val="000000"/>
                </a:solidFill>
                <a:latin typeface="Calibri" pitchFamily="34" charset="0"/>
              </a:rPr>
              <a:pPr algn="r"/>
              <a:t>83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505232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solidFill>
                  <a:srgbClr val="000000"/>
                </a:solidFill>
              </a:rPr>
              <a:pPr/>
              <a:t>84</a:t>
            </a:fld>
            <a:endParaRPr lang="en-US" dirty="0">
              <a:solidFill>
                <a:srgbClr val="000000"/>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a:t>There are two main</a:t>
            </a:r>
            <a:r>
              <a:rPr lang="en-US" baseline="0" dirty="0"/>
              <a:t> ways in which secular trends can occur.  The first is true biological or clinical changes in the system.  In other words, something is changing in the human host or the environment that is causing true changes in incidence.   The second is change in measurement, such as changes in diagnostic tests or definitions.  </a:t>
            </a:r>
          </a:p>
          <a:p>
            <a:endParaRPr lang="en-US" baseline="0" dirty="0"/>
          </a:p>
          <a:p>
            <a:r>
              <a:rPr lang="en-US" dirty="0"/>
              <a:t>For many studies, it is reasonable to assume that incidence is not changing over calendar</a:t>
            </a:r>
            <a:r>
              <a:rPr lang="en-US" baseline="0" dirty="0"/>
              <a:t> time </a:t>
            </a:r>
            <a:r>
              <a:rPr lang="en-US" dirty="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Ebola, COVID-19 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a:t> </a:t>
            </a:r>
            <a:r>
              <a:rPr lang="en-US" dirty="0"/>
              <a:t>using hemoglobin A1C to diagnose are implemented.  More widespread screening (i.e., more looking for cases without any apparent symptoms) can also cause an increase in incidence in conditions that are not clinically overt.  All</a:t>
            </a:r>
            <a:r>
              <a:rPr lang="en-US" baseline="0" dirty="0"/>
              <a:t> of these examples are known as “period effects”.  Period effects impact everyone alive during that calendar period of time.</a:t>
            </a:r>
            <a:endParaRPr lang="en-US" dirty="0"/>
          </a:p>
          <a:p>
            <a:endParaRPr lang="en-US" dirty="0"/>
          </a:p>
          <a:p>
            <a:endParaRPr lang="en-US" dirty="0"/>
          </a:p>
        </p:txBody>
      </p:sp>
    </p:spTree>
    <p:extLst>
      <p:ext uri="{BB962C8B-B14F-4D97-AF65-F5344CB8AC3E}">
        <p14:creationId xmlns:p14="http://schemas.microsoft.com/office/powerpoint/2010/main" val="186538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85</a:t>
            </a:fld>
            <a:endParaRPr lang="en-US" dirty="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a:t>Data</a:t>
            </a:r>
            <a:r>
              <a:rPr lang="en-US" baseline="0" dirty="0"/>
              <a:t> on fracture incidence by calendar time in this specific population (with diabetes) was not made available in this study.  Interestingly, the issue was not discussed by the authors.   We can, however, look at fracture incidence in other populations over</a:t>
            </a:r>
            <a:r>
              <a:rPr lang="en-US" dirty="0"/>
              <a:t> a similar time period</a:t>
            </a:r>
            <a:r>
              <a:rPr lang="en-US" baseline="0" dirty="0"/>
              <a:t>.  The results on the next slide, taken from a Swedish population, suggests that this might be a concern.  </a:t>
            </a:r>
            <a:endParaRPr lang="en-US" dirty="0"/>
          </a:p>
        </p:txBody>
      </p:sp>
    </p:spTree>
    <p:extLst>
      <p:ext uri="{BB962C8B-B14F-4D97-AF65-F5344CB8AC3E}">
        <p14:creationId xmlns:p14="http://schemas.microsoft.com/office/powerpoint/2010/main" val="1680975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solidFill>
                  <a:srgbClr val="000000"/>
                </a:solidFill>
              </a:rPr>
              <a:pPr/>
              <a:t>86</a:t>
            </a:fld>
            <a:endParaRPr lang="en-US" dirty="0">
              <a:solidFill>
                <a:srgbClr val="000000"/>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algn="l"/>
            <a:r>
              <a:rPr lang="en-US" dirty="0"/>
              <a:t>These are results from a study of trends in hip fracture incidence during the last 60 years in Sweden.  The incidences referred to here are hip fractures per 10,000 person-years, and hence these are incidence rates.  (The authors actually refer to this as </a:t>
            </a:r>
            <a:r>
              <a:rPr lang="en-US" sz="1800" b="1"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annual incidences of hip fractures per 10,000 inhabitants”, which is a typical but not pristinely clear way of saying 10,000 person-years.)  </a:t>
            </a:r>
            <a:r>
              <a:rPr lang="en-US" dirty="0"/>
              <a:t>The rates have increased steadily over</a:t>
            </a:r>
            <a:r>
              <a:rPr lang="en-US" baseline="0" dirty="0"/>
              <a:t> time</a:t>
            </a:r>
            <a:r>
              <a:rPr lang="en-US" dirty="0"/>
              <a:t> with some leveling off in the 1990’s. Those results were derived from a period similar to the period from the Rochester study in the prior slide.  The changing rates over time can lead to a substantial</a:t>
            </a:r>
            <a:r>
              <a:rPr lang="en-US" baseline="0" dirty="0"/>
              <a:t> loss of information and</a:t>
            </a:r>
            <a:r>
              <a:rPr lang="en-US" dirty="0"/>
              <a:t> inaccurate conclusions about cumulative incidence if one simply lumps all of these time periods together and creates a single Kaplan-Meier plot.  If we calculate cumulative incidence for the time period 1967-95, we would mix together periods with differing incidence of hip fracture.  The resulting number would not be representative of any of the individual</a:t>
            </a:r>
            <a:r>
              <a:rPr lang="en-US" baseline="0" dirty="0"/>
              <a:t> </a:t>
            </a:r>
            <a:r>
              <a:rPr lang="en-US" dirty="0"/>
              <a:t>years.  In other words, a single number summarizing those years (1967-95) does not well represent any single person in the time</a:t>
            </a:r>
            <a:r>
              <a:rPr lang="en-US" baseline="0" dirty="0"/>
              <a:t> period</a:t>
            </a:r>
            <a:r>
              <a:rPr lang="en-US" dirty="0"/>
              <a:t>.  Because the same could be true in the</a:t>
            </a:r>
            <a:r>
              <a:rPr lang="en-US" baseline="0" dirty="0"/>
              <a:t> Rochester example, we have reason to be wary about the interpretation of the Kaplan-Meier estimates of cumulative incidence.</a:t>
            </a:r>
            <a:endParaRPr lang="en-US" dirty="0"/>
          </a:p>
        </p:txBody>
      </p:sp>
    </p:spTree>
    <p:extLst>
      <p:ext uri="{BB962C8B-B14F-4D97-AF65-F5344CB8AC3E}">
        <p14:creationId xmlns:p14="http://schemas.microsoft.com/office/powerpoint/2010/main" val="6012580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solidFill>
                  <a:srgbClr val="000000"/>
                </a:solidFill>
              </a:rPr>
              <a:pPr/>
              <a:t>87</a:t>
            </a:fld>
            <a:endParaRPr lang="en-US" dirty="0">
              <a:solidFill>
                <a:srgbClr val="000000"/>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a:t>Let</a:t>
            </a:r>
            <a:r>
              <a:rPr lang="en-US" baseline="0" dirty="0"/>
              <a:t> u</a:t>
            </a:r>
            <a:r>
              <a:rPr lang="en-US" dirty="0"/>
              <a:t>s now turn to the computer implementation</a:t>
            </a:r>
            <a:r>
              <a:rPr lang="en-US" baseline="0" dirty="0"/>
              <a:t> of the K-M technique.  </a:t>
            </a:r>
            <a:r>
              <a:rPr lang="en-US" dirty="0"/>
              <a:t>We illustrate the use of Stata</a:t>
            </a:r>
            <a:r>
              <a:rPr lang="en-US" baseline="0" dirty="0"/>
              <a:t> </a:t>
            </a:r>
            <a:r>
              <a:rPr lang="en-US" dirty="0"/>
              <a:t>to calculate cumulative incidence with the Kaplan-Meier method with a dataset containing a collection of patients with primary biliary cirrhosis, an autoimmune disease of the liver.  The dataset includes 184 patients.  The outcome we are interested</a:t>
            </a:r>
            <a:r>
              <a:rPr lang="en-US" baseline="0" dirty="0"/>
              <a:t> </a:t>
            </a:r>
            <a:r>
              <a:rPr lang="en-US" dirty="0"/>
              <a:t>in is death</a:t>
            </a:r>
            <a:r>
              <a:rPr lang="en-US" baseline="0" dirty="0"/>
              <a:t> due to any cause; </a:t>
            </a:r>
            <a:r>
              <a:rPr lang="en-US" dirty="0"/>
              <a:t>96 deaths occurred during follow-up.  Median follow-up was 3.6 years. </a:t>
            </a:r>
            <a:r>
              <a:rPr lang="en-US" baseline="0" dirty="0"/>
              <a:t> We will calculate the cumulative incidence of death, also called the cumulative mortality.</a:t>
            </a:r>
            <a:endParaRPr lang="en-US" dirty="0"/>
          </a:p>
          <a:p>
            <a:endParaRPr lang="en-US" dirty="0"/>
          </a:p>
          <a:p>
            <a:endParaRPr lang="en-US" dirty="0"/>
          </a:p>
        </p:txBody>
      </p:sp>
    </p:spTree>
    <p:extLst>
      <p:ext uri="{BB962C8B-B14F-4D97-AF65-F5344CB8AC3E}">
        <p14:creationId xmlns:p14="http://schemas.microsoft.com/office/powerpoint/2010/main" val="4294080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solidFill>
                  <a:srgbClr val="000000"/>
                </a:solidFill>
              </a:rPr>
              <a:pPr/>
              <a:t>88</a:t>
            </a:fld>
            <a:endParaRPr lang="en-US" dirty="0">
              <a:solidFill>
                <a:srgbClr val="000000"/>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a:t>This is the</a:t>
            </a:r>
            <a:r>
              <a:rPr lang="en-US" baseline="0" dirty="0"/>
              <a:t> </a:t>
            </a:r>
            <a:r>
              <a:rPr lang="en-US" dirty="0"/>
              <a:t>dataset regarding death following a diagnosis of primary biliary cirrhosis.  The commands show how to open a dataset and how to obtain a description of the contents.  We use the</a:t>
            </a:r>
            <a:r>
              <a:rPr lang="en-US" baseline="0" dirty="0"/>
              <a:t> command “describe” to show the contents.</a:t>
            </a:r>
            <a:endParaRPr lang="en-US" dirty="0"/>
          </a:p>
        </p:txBody>
      </p:sp>
    </p:spTree>
    <p:extLst>
      <p:ext uri="{BB962C8B-B14F-4D97-AF65-F5344CB8AC3E}">
        <p14:creationId xmlns:p14="http://schemas.microsoft.com/office/powerpoint/2010/main" val="23345104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solidFill>
                  <a:srgbClr val="000000"/>
                </a:solidFill>
              </a:rPr>
              <a:pPr algn="r" eaLnBrk="0" hangingPunct="0"/>
              <a:t>89</a:t>
            </a:fld>
            <a:endParaRPr lang="en-US" sz="1200" dirty="0">
              <a:solidFill>
                <a:srgbClr val="000000"/>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dirty="0"/>
              <a:t>To perform Kaplan-Meier estimation, we need a data set with one observation</a:t>
            </a:r>
            <a:r>
              <a:rPr lang="en-US" baseline="0" dirty="0"/>
              <a:t> per participant.  At a minimum, we need two variables.  The first, which we call “d” is called the event variable.  It tells us if the person experienced the outcome under study (here, death) or did not (i.e., was censored).  We typically code this as 1 for having the event, and 0 for censored.  The second variable, which we will call “time”,  holds the observation time, either from time 0 to the event, or from time 0 to the moment of censoring.  </a:t>
            </a:r>
          </a:p>
        </p:txBody>
      </p:sp>
    </p:spTree>
    <p:extLst>
      <p:ext uri="{BB962C8B-B14F-4D97-AF65-F5344CB8AC3E}">
        <p14:creationId xmlns:p14="http://schemas.microsoft.com/office/powerpoint/2010/main" val="288152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9</a:t>
            </a:fld>
            <a:endParaRPr lang="en-US" dirty="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a:t>Let us now dive deeply into the measures.  There are two types of prevalence: point prevalence and period prevalence.</a:t>
            </a:r>
            <a:r>
              <a:rPr lang="en-US" baseline="0" dirty="0"/>
              <a:t>  Point prevalence is defined as the number of persons with a particular disease or condition at one point in time divided by the total number of persons of interest in the study population.  It is a straightforward percentage, and it is the most common way that prevalence is used.  Period prevalence is the number of persons with who have experienced or are experiencing the disease/condition at any time during some prior period of time, which includes up to the moment of inquiry.  It is less commonly reported than point prevalence, it is inconsistently defined, and the time interval involved is not standardized.  </a:t>
            </a:r>
            <a:r>
              <a:rPr lang="en-US" dirty="0"/>
              <a:t>A way to think about period prevalence is as the point prevalence at some point in time in a group of people plus whatever instances of the condition that have occurred and resolved in some prior interval.  In short, it takes a group of persons and asks what fraction of them have had the condition at any point in time in some prior time interval.  The concept, however, is sometimes applied to a group of people looking forward, by counting all instances at the beginning of an interval plus all instances in the following time interval.  This forward-looking approach only is valid if no one leaves the population.  If people do leave, then a simple fraction is no longer valid, but, nonetheless, sometimes authors will report period prevalence in this way.  Again, it is essential to examine exactly what authors have done rather than assume you know just because they use a particular term. </a:t>
            </a:r>
          </a:p>
          <a:p>
            <a:endParaRPr lang="en-US" baseline="0" dirty="0"/>
          </a:p>
          <a:p>
            <a:r>
              <a:rPr lang="en-US" dirty="0"/>
              <a:t>The distinction between</a:t>
            </a:r>
            <a:r>
              <a:rPr lang="en-US" baseline="0" dirty="0"/>
              <a:t> point and period prevalence</a:t>
            </a:r>
            <a:r>
              <a:rPr lang="en-US" dirty="0"/>
              <a:t> is often not made, but most prevalence estimates that you will encounter in the literature are point prevalences.  Period prevalence has its uses, however.  </a:t>
            </a:r>
            <a:r>
              <a:rPr lang="en-US" baseline="0" dirty="0"/>
              <a:t>It is especially useful for short-lived conditions (e.g., common cold) for which point prevalence might be deceiving regarding overall burden (i.e., point prevalence would underestimate burden).</a:t>
            </a:r>
            <a:endParaRPr lang="en-US" dirty="0"/>
          </a:p>
          <a:p>
            <a:endParaRPr lang="en-US" dirty="0"/>
          </a:p>
          <a:p>
            <a:r>
              <a:rPr lang="en-US" dirty="0"/>
              <a:t>The concept of prevalence is not unique to disease.  The prevalence of a risk factor (or</a:t>
            </a:r>
            <a:r>
              <a:rPr lang="en-US" baseline="0" dirty="0"/>
              <a:t> “exposure”, as we will generically refer to this throughout the course)</a:t>
            </a:r>
            <a:r>
              <a:rPr lang="en-US" dirty="0"/>
              <a:t> is also important from a public health perspective.  For example, an exposure may have a modest causal relationship with a disease outcome (say, a risk ratio less than 2), but it may be very common in a population.  In that instance, even a small risk ratio may have great public health importance because a large proportion of the population is exposed.  A good example is the risk associated with secondhand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a:t>
            </a:r>
            <a:r>
              <a:rPr lang="en-US" dirty="0">
                <a:sym typeface="Symbol" panose="05050102010706020507" pitchFamily="18" charset="2"/>
              </a:rPr>
              <a:t></a:t>
            </a:r>
            <a:r>
              <a:rPr lang="en-US" dirty="0"/>
              <a:t> and on public health </a:t>
            </a:r>
            <a:r>
              <a:rPr lang="en-US" dirty="0">
                <a:sym typeface="Symbol" panose="05050102010706020507" pitchFamily="18" charset="2"/>
              </a:rPr>
              <a:t></a:t>
            </a:r>
            <a:r>
              <a:rPr lang="en-US" dirty="0"/>
              <a:t> will be.  We have</a:t>
            </a:r>
            <a:r>
              <a:rPr lang="en-US" baseline="0" dirty="0"/>
              <a:t> already mentioned the concept of “exposure prevalence” last week when we noted assumptions for exposure prevalence in case-control designs.  </a:t>
            </a:r>
            <a:endParaRPr lang="en-US" dirty="0"/>
          </a:p>
        </p:txBody>
      </p:sp>
    </p:spTree>
    <p:extLst>
      <p:ext uri="{BB962C8B-B14F-4D97-AF65-F5344CB8AC3E}">
        <p14:creationId xmlns:p14="http://schemas.microsoft.com/office/powerpoint/2010/main" val="3661561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illustrate how survival data look in Stata, this slide shows the first 9 observations in the biliary cirrhosis dataset.  </a:t>
            </a:r>
          </a:p>
          <a:p>
            <a:endParaRPr lang="en-US" baseline="0" dirty="0"/>
          </a:p>
          <a:p>
            <a:r>
              <a:rPr lang="en-US" baseline="0" dirty="0"/>
              <a:t>The 3 essential variables are Id (the unique patient identifier), observation time, and event (or outcome).  In this study, the outcome is death.</a:t>
            </a:r>
          </a:p>
          <a:p>
            <a:endParaRPr lang="en-US" baseline="0" dirty="0"/>
          </a:p>
          <a:p>
            <a:r>
              <a:rPr lang="en-US" baseline="0" dirty="0"/>
              <a:t>Id = Participant identification number</a:t>
            </a:r>
          </a:p>
          <a:p>
            <a:r>
              <a:rPr lang="en-US" baseline="0" dirty="0"/>
              <a:t>Time = Follow-up time (in years)</a:t>
            </a:r>
          </a:p>
          <a:p>
            <a:r>
              <a:rPr lang="en-US" baseline="0" dirty="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srgbClr val="000000"/>
                </a:solidFill>
              </a:rPr>
              <a:pPr>
                <a:defRPr/>
              </a:pPr>
              <a:t>90</a:t>
            </a:fld>
            <a:endParaRPr lang="en-US" dirty="0">
              <a:solidFill>
                <a:srgbClr val="000000"/>
              </a:solidFill>
            </a:endParaRPr>
          </a:p>
        </p:txBody>
      </p:sp>
    </p:spTree>
    <p:extLst>
      <p:ext uri="{BB962C8B-B14F-4D97-AF65-F5344CB8AC3E}">
        <p14:creationId xmlns:p14="http://schemas.microsoft.com/office/powerpoint/2010/main" val="4801065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solidFill>
                  <a:srgbClr val="000000"/>
                </a:solidFill>
              </a:rPr>
              <a:pPr/>
              <a:t>91</a:t>
            </a:fld>
            <a:endParaRPr lang="en-US" dirty="0">
              <a:solidFill>
                <a:srgbClr val="000000"/>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a:t>We already opened our dataset (biliary cirrhosis dataset.dta) with the </a:t>
            </a:r>
            <a:r>
              <a:rPr lang="en-US" b="1" dirty="0"/>
              <a:t>use</a:t>
            </a:r>
            <a:r>
              <a:rPr lang="en-US" dirty="0"/>
              <a:t> command.  Next, we need to tell Stata</a:t>
            </a:r>
            <a:r>
              <a:rPr lang="en-US" baseline="0" dirty="0"/>
              <a:t> </a:t>
            </a:r>
            <a:r>
              <a:rPr lang="en-US" dirty="0"/>
              <a:t>that our dataset contains survival data.  If you</a:t>
            </a:r>
            <a:r>
              <a:rPr lang="en-US" baseline="0" dirty="0"/>
              <a:t> are</a:t>
            </a:r>
            <a:r>
              <a:rPr lang="en-US" dirty="0"/>
              <a:t> using the command line, use the </a:t>
            </a:r>
            <a:r>
              <a:rPr lang="en-US" b="1" dirty="0"/>
              <a:t>stset</a:t>
            </a:r>
            <a:r>
              <a:rPr lang="en-US" dirty="0"/>
              <a:t> command.  Once Stata understands that the dataset contains</a:t>
            </a:r>
            <a:r>
              <a:rPr lang="en-US" baseline="0" dirty="0"/>
              <a:t> survival data, </a:t>
            </a:r>
            <a:r>
              <a:rPr lang="en-US" dirty="0"/>
              <a:t>Stata</a:t>
            </a:r>
            <a:r>
              <a:rPr lang="en-US" baseline="0" dirty="0"/>
              <a:t> </a:t>
            </a:r>
            <a:r>
              <a:rPr lang="en-US" dirty="0"/>
              <a:t>will then provide the user some summary information on the dataset.</a:t>
            </a:r>
          </a:p>
          <a:p>
            <a:endParaRPr lang="en-US" dirty="0"/>
          </a:p>
          <a:p>
            <a:r>
              <a:rPr lang="en-US" dirty="0"/>
              <a:t>The stset command has as its syntax  “stset</a:t>
            </a:r>
            <a:r>
              <a:rPr lang="en-US" baseline="0" dirty="0"/>
              <a:t> &lt;observation_time_variable&gt;, fail(&lt;event_variable&gt;).   Thus, we would type:</a:t>
            </a:r>
          </a:p>
          <a:p>
            <a:endParaRPr lang="en-US" baseline="0" dirty="0"/>
          </a:p>
          <a:p>
            <a:r>
              <a:rPr lang="en-US" baseline="0" dirty="0"/>
              <a:t>stset time, fail(d)</a:t>
            </a:r>
          </a:p>
          <a:p>
            <a:endParaRPr lang="en-US" baseline="0" dirty="0"/>
          </a:p>
          <a:p>
            <a:r>
              <a:rPr lang="en-US" baseline="0" dirty="0"/>
              <a:t>This produces a useful summary of the dataset that is worth perusing for face validity to make sure no errors have been make.  Face validity refers to whether everything makes sense according to your pre-existing understanding of the system.  </a:t>
            </a:r>
            <a:endParaRPr lang="en-US" dirty="0"/>
          </a:p>
        </p:txBody>
      </p:sp>
    </p:spTree>
    <p:extLst>
      <p:ext uri="{BB962C8B-B14F-4D97-AF65-F5344CB8AC3E}">
        <p14:creationId xmlns:p14="http://schemas.microsoft.com/office/powerpoint/2010/main" val="22631583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solidFill>
                  <a:srgbClr val="000000"/>
                </a:solidFill>
              </a:rPr>
              <a:pPr/>
              <a:t>92</a:t>
            </a:fld>
            <a:endParaRPr lang="en-US" dirty="0">
              <a:solidFill>
                <a:srgbClr val="000000"/>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a:t>After “stsetting” the data, the command “sts list” provides the survivor function (i.e.,</a:t>
            </a:r>
            <a:r>
              <a:rPr lang="en-US" baseline="0" dirty="0"/>
              <a:t> the Kaplan-Meier estimate of cumulative survival)</a:t>
            </a:r>
            <a:r>
              <a:rPr lang="en-US" dirty="0"/>
              <a:t> at each time a participant fails or is censored (“net lost”).  This is what we did with our small dataset in the example from the S+N text, except we did not show the work for each time a participant was censored since the survivor function does not change.  </a:t>
            </a:r>
          </a:p>
          <a:p>
            <a:endParaRPr lang="en-US" dirty="0"/>
          </a:p>
          <a:p>
            <a:r>
              <a:rPr lang="en-US" dirty="0"/>
              <a:t>Stata</a:t>
            </a:r>
            <a:r>
              <a:rPr lang="en-US" baseline="0" dirty="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a:p>
          <a:p>
            <a:endParaRPr lang="en-US" dirty="0"/>
          </a:p>
          <a:p>
            <a:r>
              <a:rPr lang="en-US" dirty="0"/>
              <a:t>Stata</a:t>
            </a:r>
            <a:r>
              <a:rPr lang="en-US" baseline="0" dirty="0"/>
              <a:t> also</a:t>
            </a:r>
            <a:r>
              <a:rPr lang="en-US" dirty="0"/>
              <a:t> provides 95% confidence intervals [95% CI] for the survivor function at each point. </a:t>
            </a:r>
          </a:p>
          <a:p>
            <a:endParaRPr lang="en-US" dirty="0"/>
          </a:p>
          <a:p>
            <a:r>
              <a:rPr lang="en-US" dirty="0"/>
              <a:t>Note that 2 participants can fail at the same time, shown in the output on this slide.</a:t>
            </a:r>
          </a:p>
          <a:p>
            <a:r>
              <a:rPr lang="en-US" dirty="0"/>
              <a:t>  </a:t>
            </a:r>
          </a:p>
          <a:p>
            <a:r>
              <a:rPr lang="en-US" dirty="0"/>
              <a:t>This listing only shows the beginning and end of the actual output.   We have omitted the middle part of save space.  To obtain</a:t>
            </a:r>
            <a:r>
              <a:rPr lang="en-US" baseline="0" dirty="0"/>
              <a:t> the cu</a:t>
            </a:r>
            <a:r>
              <a:rPr lang="en-US" dirty="0"/>
              <a:t>mulative incidence at, say, 5 years, you could identify this from the sts list output, but those lines of output are not shown on this slide.  You can also use the “,at” option.</a:t>
            </a:r>
          </a:p>
          <a:p>
            <a:endParaRPr lang="en-US" dirty="0"/>
          </a:p>
          <a:p>
            <a:r>
              <a:rPr lang="en-US" dirty="0"/>
              <a:t>You will have a chance to calculate cumulative incidence using the Kaplan-Meier method in Stata</a:t>
            </a:r>
            <a:r>
              <a:rPr lang="en-US" baseline="0" dirty="0"/>
              <a:t> </a:t>
            </a:r>
            <a:r>
              <a:rPr lang="en-US" dirty="0"/>
              <a:t>in</a:t>
            </a:r>
            <a:r>
              <a:rPr lang="en-US" baseline="0" dirty="0"/>
              <a:t> the Problem Set for this week</a:t>
            </a:r>
            <a:r>
              <a:rPr lang="en-US" dirty="0"/>
              <a:t>.</a:t>
            </a:r>
          </a:p>
        </p:txBody>
      </p:sp>
    </p:spTree>
    <p:extLst>
      <p:ext uri="{BB962C8B-B14F-4D97-AF65-F5344CB8AC3E}">
        <p14:creationId xmlns:p14="http://schemas.microsoft.com/office/powerpoint/2010/main" val="1184402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solidFill>
                  <a:srgbClr val="000000"/>
                </a:solidFill>
              </a:rPr>
              <a:pPr/>
              <a:t>93</a:t>
            </a:fld>
            <a:endParaRPr lang="en-US" dirty="0">
              <a:solidFill>
                <a:srgbClr val="000000"/>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a:t>This is called the Kaplan-Meier plot, Kaplan-Meier graph, survival curve/plot, or survivor curve/plot.  The command for above graph that specifies the axis titles is :  sts graph, </a:t>
            </a:r>
            <a:r>
              <a:rPr lang="en-US" dirty="0" err="1"/>
              <a:t>ytitle</a:t>
            </a:r>
            <a:r>
              <a:rPr lang="en-US" dirty="0"/>
              <a:t> (“Proportion surviving”) xtitle (“Follow-up time (in years)”).  This</a:t>
            </a:r>
            <a:r>
              <a:rPr lang="en-US" baseline="0" dirty="0"/>
              <a:t> graph shows the Kaplan-Meier survival estimate at a variety of times after time zero.</a:t>
            </a:r>
            <a:endParaRPr lang="en-US" dirty="0"/>
          </a:p>
        </p:txBody>
      </p:sp>
    </p:spTree>
    <p:extLst>
      <p:ext uri="{BB962C8B-B14F-4D97-AF65-F5344CB8AC3E}">
        <p14:creationId xmlns:p14="http://schemas.microsoft.com/office/powerpoint/2010/main" val="13421286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solidFill>
                  <a:srgbClr val="000000"/>
                </a:solidFill>
              </a:rPr>
              <a:pPr/>
              <a:t>94</a:t>
            </a:fld>
            <a:endParaRPr lang="en-US" dirty="0">
              <a:solidFill>
                <a:srgbClr val="000000"/>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a:t>As we noted</a:t>
            </a:r>
            <a:r>
              <a:rPr lang="en-US" baseline="0" dirty="0"/>
              <a:t> earlier, w</a:t>
            </a:r>
            <a:r>
              <a:rPr lang="en-US" dirty="0"/>
              <a:t>e prefer to show the direct plot of incidence</a:t>
            </a:r>
            <a:r>
              <a:rPr lang="en-US" baseline="0" dirty="0"/>
              <a:t> (with the curve climbing).  The option “, failure” will accomplish this.</a:t>
            </a:r>
            <a:endParaRPr lang="en-US" dirty="0"/>
          </a:p>
        </p:txBody>
      </p:sp>
    </p:spTree>
    <p:extLst>
      <p:ext uri="{BB962C8B-B14F-4D97-AF65-F5344CB8AC3E}">
        <p14:creationId xmlns:p14="http://schemas.microsoft.com/office/powerpoint/2010/main" val="38191453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solidFill>
                  <a:srgbClr val="000000"/>
                </a:solidFill>
              </a:rPr>
              <a:pPr/>
              <a:t>95</a:t>
            </a:fld>
            <a:endParaRPr lang="en-US" dirty="0">
              <a:solidFill>
                <a:srgbClr val="000000"/>
              </a:solidFill>
            </a:endParaRPr>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a:t>These</a:t>
            </a:r>
            <a:r>
              <a:rPr lang="en-US" sz="1200" b="0" baseline="0" dirty="0"/>
              <a:t> are the menu pathways.</a:t>
            </a:r>
          </a:p>
          <a:p>
            <a:pPr eaLnBrk="0" hangingPunct="0"/>
            <a:endParaRPr lang="en-US" sz="1200" b="0" baseline="0" dirty="0"/>
          </a:p>
          <a:p>
            <a:pPr eaLnBrk="0" hangingPunct="0"/>
            <a:r>
              <a:rPr lang="en-US" sz="1200" b="1" dirty="0"/>
              <a:t>Statistics</a:t>
            </a:r>
            <a:endParaRPr lang="en-US" sz="1200" dirty="0"/>
          </a:p>
          <a:p>
            <a:pPr eaLnBrk="0" hangingPunct="0"/>
            <a:r>
              <a:rPr lang="en-US" sz="1200" dirty="0"/>
              <a:t>     </a:t>
            </a:r>
            <a:r>
              <a:rPr lang="en-US" sz="1200" b="1" dirty="0"/>
              <a:t>Survival Analysis</a:t>
            </a:r>
          </a:p>
          <a:p>
            <a:pPr eaLnBrk="0" hangingPunct="0"/>
            <a:r>
              <a:rPr lang="en-US" sz="1200" b="1" dirty="0"/>
              <a:t>         Setup &amp; Utilities</a:t>
            </a:r>
            <a:endParaRPr lang="en-US" sz="1200" dirty="0"/>
          </a:p>
          <a:p>
            <a:pPr eaLnBrk="0" hangingPunct="0"/>
            <a:r>
              <a:rPr lang="en-US" sz="1200" dirty="0"/>
              <a:t>	Use </a:t>
            </a:r>
            <a:r>
              <a:rPr lang="en-US" sz="1200" b="1" dirty="0"/>
              <a:t>Declare data to be survival-time data</a:t>
            </a:r>
            <a:endParaRPr lang="en-US" sz="1200" dirty="0"/>
          </a:p>
          <a:p>
            <a:pPr eaLnBrk="0" hangingPunct="0"/>
            <a:r>
              <a:rPr lang="en-US" sz="1200" dirty="0"/>
              <a:t>	to identify time and censoring variables and specify value </a:t>
            </a:r>
          </a:p>
          <a:p>
            <a:pPr eaLnBrk="0" hangingPunct="0"/>
            <a:r>
              <a:rPr lang="en-US" sz="1200" dirty="0"/>
              <a:t>	that indicates failure (e.g., 1)</a:t>
            </a:r>
          </a:p>
          <a:p>
            <a:pPr eaLnBrk="0" hangingPunct="0"/>
            <a:r>
              <a:rPr lang="en-US" sz="1200" b="1" dirty="0"/>
              <a:t>Statistics</a:t>
            </a:r>
            <a:endParaRPr lang="en-US" sz="1200" dirty="0"/>
          </a:p>
          <a:p>
            <a:pPr eaLnBrk="0" hangingPunct="0"/>
            <a:r>
              <a:rPr lang="en-US" sz="1200" dirty="0"/>
              <a:t>     </a:t>
            </a:r>
            <a:r>
              <a:rPr lang="en-US" sz="1200" b="1" dirty="0"/>
              <a:t>Survival Analysis</a:t>
            </a:r>
          </a:p>
          <a:p>
            <a:pPr eaLnBrk="0" hangingPunct="0"/>
            <a:r>
              <a:rPr lang="en-US" sz="1200" b="1" dirty="0"/>
              <a:t>         Summary statistics, tests, &amp; tables</a:t>
            </a:r>
            <a:endParaRPr lang="en-US" sz="1200" dirty="0"/>
          </a:p>
          <a:p>
            <a:pPr eaLnBrk="0" hangingPunct="0"/>
            <a:r>
              <a:rPr lang="en-US" sz="1200" dirty="0"/>
              <a:t>	Use </a:t>
            </a:r>
            <a:r>
              <a:rPr lang="en-US" sz="1200" b="1" dirty="0"/>
              <a:t>List survivor and cumulative hazard functions </a:t>
            </a:r>
            <a:r>
              <a:rPr lang="en-US" sz="1200" dirty="0"/>
              <a:t>to get </a:t>
            </a:r>
          </a:p>
          <a:p>
            <a:pPr eaLnBrk="0" hangingPunct="0"/>
            <a:r>
              <a:rPr lang="en-US" sz="1200" dirty="0"/>
              <a:t>	values of survival function</a:t>
            </a:r>
          </a:p>
          <a:p>
            <a:pPr eaLnBrk="0" hangingPunct="0"/>
            <a:endParaRPr lang="en-US" sz="1200" dirty="0"/>
          </a:p>
          <a:p>
            <a:pPr eaLnBrk="0" hangingPunct="0"/>
            <a:r>
              <a:rPr lang="en-US" sz="1200" baseline="0" dirty="0"/>
              <a:t>         </a:t>
            </a:r>
            <a:r>
              <a:rPr lang="en-US" sz="1200" dirty="0"/>
              <a:t>Use </a:t>
            </a:r>
            <a:r>
              <a:rPr lang="en-US" sz="1200" b="1" dirty="0"/>
              <a:t>Graphs </a:t>
            </a:r>
            <a:r>
              <a:rPr lang="en-US" sz="1200" dirty="0"/>
              <a:t>to get K-M graph </a:t>
            </a:r>
          </a:p>
          <a:p>
            <a:pPr eaLnBrk="0" hangingPunct="0"/>
            <a:r>
              <a:rPr lang="en-US" sz="1200" dirty="0"/>
              <a:t>	</a:t>
            </a:r>
            <a:endParaRPr lang="en-US" dirty="0"/>
          </a:p>
        </p:txBody>
      </p:sp>
    </p:spTree>
    <p:extLst>
      <p:ext uri="{BB962C8B-B14F-4D97-AF65-F5344CB8AC3E}">
        <p14:creationId xmlns:p14="http://schemas.microsoft.com/office/powerpoint/2010/main" val="22041700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96</a:t>
            </a:fld>
            <a:endParaRPr lang="en-US" dirty="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a:t>Life tables, as the name implies, were first constructed to look at the cumulative survival (mortality) of large populations over a lifetime.  </a:t>
            </a:r>
          </a:p>
          <a:p>
            <a:endParaRPr lang="en-US" dirty="0"/>
          </a:p>
          <a:p>
            <a:r>
              <a:rPr lang="en-US" dirty="0"/>
              <a:t>Historical note:  Life table</a:t>
            </a:r>
            <a:r>
              <a:rPr lang="en-US" baseline="0" dirty="0"/>
              <a:t>s go back to the 17</a:t>
            </a:r>
            <a:r>
              <a:rPr lang="en-US" baseline="30000" dirty="0"/>
              <a:t>th</a:t>
            </a:r>
            <a:r>
              <a:rPr lang="en-US" baseline="0" dirty="0"/>
              <a:t> century.  Their original use has been credited to Edmund Halley.</a:t>
            </a:r>
          </a:p>
          <a:p>
            <a:endParaRPr lang="en-US" baseline="0" dirty="0"/>
          </a:p>
          <a:p>
            <a:r>
              <a:rPr lang="en-US" sz="1200" b="0" i="0" u="none" strike="noStrike" kern="1200" baseline="0" dirty="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life table calculation proceeds by dividing time up into discrete pre-specified pieces, calculating survival probabilities for each piece, and obtaining a cumulative probability of non-event by multiplying the individual probabilities of non-events together.  But,</a:t>
            </a:r>
            <a:r>
              <a:rPr lang="en-US" baseline="0" dirty="0"/>
              <a:t> unlike Kaplan-Meier,</a:t>
            </a:r>
            <a:r>
              <a:rPr lang="en-US" dirty="0"/>
              <a:t> the time period pieces are arbitrary</a:t>
            </a:r>
            <a:r>
              <a:rPr lang="en-US" baseline="0" dirty="0"/>
              <a:t> and </a:t>
            </a:r>
            <a:r>
              <a:rPr lang="en-US" dirty="0"/>
              <a:t>not determined by the time of each event.</a:t>
            </a:r>
            <a:r>
              <a:rPr lang="en-US" baseline="0" dirty="0"/>
              <a:t>  H</a:t>
            </a:r>
            <a:r>
              <a:rPr lang="en-US" dirty="0"/>
              <a:t>ence, one does </a:t>
            </a:r>
            <a:r>
              <a:rPr lang="en-US" u="sng" dirty="0"/>
              <a:t>not</a:t>
            </a:r>
            <a:r>
              <a:rPr lang="en-US" dirty="0"/>
              <a:t> need</a:t>
            </a:r>
            <a:r>
              <a:rPr lang="en-US" baseline="0" dirty="0"/>
              <a:t> to know </a:t>
            </a:r>
            <a:r>
              <a:rPr lang="en-US" dirty="0"/>
              <a:t>the exact time of each event.  The time intervals are set by the investigator.  For a lifetime life table (i.e., across</a:t>
            </a:r>
            <a:r>
              <a:rPr lang="en-US" baseline="0" dirty="0"/>
              <a:t> the spectrum of an entire human’s life),</a:t>
            </a:r>
            <a:r>
              <a:rPr lang="en-US" dirty="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Although the investigator does not need to know the exact time of</a:t>
            </a:r>
            <a:r>
              <a:rPr lang="en-US" baseline="0" dirty="0"/>
              <a:t> each “event”, there is a</a:t>
            </a:r>
            <a:r>
              <a:rPr lang="en-US" dirty="0"/>
              <a:t> price we pay in order to do the calculation.</a:t>
            </a:r>
            <a:r>
              <a:rPr lang="en-US" baseline="0" dirty="0"/>
              <a:t>  The price</a:t>
            </a:r>
            <a:r>
              <a:rPr lang="en-US" dirty="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life</a:t>
            </a:r>
            <a:r>
              <a:rPr lang="en-US" baseline="0" dirty="0"/>
              <a:t> table-derived </a:t>
            </a:r>
            <a:r>
              <a:rPr lang="en-US" dirty="0"/>
              <a:t>estimates are biased.  In contrast, the K-M approach uses exact times and is not influenced by this. </a:t>
            </a:r>
          </a:p>
        </p:txBody>
      </p:sp>
    </p:spTree>
    <p:extLst>
      <p:ext uri="{BB962C8B-B14F-4D97-AF65-F5344CB8AC3E}">
        <p14:creationId xmlns:p14="http://schemas.microsoft.com/office/powerpoint/2010/main" val="16593538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solidFill>
                  <a:srgbClr val="000000"/>
                </a:solidFill>
              </a:rPr>
              <a:pPr/>
              <a:t>97</a:t>
            </a:fld>
            <a:endParaRPr lang="en-US" dirty="0">
              <a:solidFill>
                <a:srgbClr val="000000"/>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a:t>Life tables differ from a Kaplan-Meier estimation in that they do</a:t>
            </a:r>
            <a:r>
              <a:rPr lang="en-US" baseline="0" dirty="0"/>
              <a:t> not</a:t>
            </a:r>
            <a:r>
              <a:rPr lang="en-US" dirty="0"/>
              <a:t> require knowing the exact time of each event (e.g., event) or the exact occurrence of censoring;</a:t>
            </a:r>
            <a:r>
              <a:rPr lang="en-US" baseline="0" dirty="0"/>
              <a:t> this is the chief advantage of the life table approach to cumulative incidence estimation. </a:t>
            </a:r>
            <a:r>
              <a:rPr lang="en-US" dirty="0"/>
              <a:t> </a:t>
            </a:r>
          </a:p>
          <a:p>
            <a:endParaRPr lang="en-US" dirty="0"/>
          </a:p>
          <a:p>
            <a:r>
              <a:rPr lang="en-US" dirty="0"/>
              <a:t>This can be an advantage when</a:t>
            </a:r>
            <a:r>
              <a:rPr lang="en-US" baseline="0" dirty="0"/>
              <a:t> </a:t>
            </a:r>
            <a:r>
              <a:rPr lang="en-US" dirty="0"/>
              <a:t>an event is known to have occurred in a certain time interval, but the exact date of occurrence is not</a:t>
            </a:r>
            <a:r>
              <a:rPr lang="en-US" baseline="0" dirty="0"/>
              <a:t> known</a:t>
            </a:r>
            <a:r>
              <a:rPr lang="en-US" dirty="0"/>
              <a:t>.  An example is acquisition of hepatitis C virus.</a:t>
            </a:r>
            <a:r>
              <a:rPr lang="en-US" baseline="0" dirty="0"/>
              <a:t>  Acquisition can be identified with blood tests at repeated visits but an exact time of acquisition is usually not known.</a:t>
            </a:r>
            <a:r>
              <a:rPr lang="en-US" dirty="0"/>
              <a:t>  T</a:t>
            </a:r>
            <a:r>
              <a:rPr lang="en-US" baseline="0" dirty="0"/>
              <a:t>he life table approach would be an appropriate method for calculation of cumulative incidence of hepatitis C virus acquisition in a fixed cohort.</a:t>
            </a:r>
          </a:p>
          <a:p>
            <a:endParaRPr lang="en-US" baseline="0" dirty="0"/>
          </a:p>
          <a:p>
            <a:r>
              <a:rPr lang="en-US" dirty="0"/>
              <a:t>However, the price we pay in order to do the calculation is that we must make some assumptions about the timing of the</a:t>
            </a:r>
            <a:r>
              <a:rPr lang="en-US" baseline="0" dirty="0"/>
              <a:t> outcome of interest during a given interval</a:t>
            </a:r>
            <a:r>
              <a:rPr lang="en-US" dirty="0"/>
              <a:t>.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in this respect (although</a:t>
            </a:r>
            <a:r>
              <a:rPr lang="en-US" baseline="0" dirty="0"/>
              <a:t> other threats, that we have discussed, could make it biased)</a:t>
            </a:r>
            <a:r>
              <a:rPr lang="en-US" dirty="0"/>
              <a:t>. </a:t>
            </a:r>
          </a:p>
          <a:p>
            <a:endParaRPr lang="en-US" dirty="0"/>
          </a:p>
          <a:p>
            <a:r>
              <a:rPr lang="en-US" dirty="0"/>
              <a:t>For large data sets, these assumptions for the life table are often credible,</a:t>
            </a:r>
            <a:r>
              <a:rPr lang="en-US" baseline="0" dirty="0"/>
              <a:t> and there is little difference between cumulative incidence calculated with K-M and the life table approach.</a:t>
            </a:r>
            <a:endParaRPr lang="en-US" dirty="0"/>
          </a:p>
        </p:txBody>
      </p:sp>
    </p:spTree>
    <p:extLst>
      <p:ext uri="{BB962C8B-B14F-4D97-AF65-F5344CB8AC3E}">
        <p14:creationId xmlns:p14="http://schemas.microsoft.com/office/powerpoint/2010/main" val="26877519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a:t>This is the same set of data that we used earlier to illustrate the calculation of cumulative incidence with the Kaplan-Meier method.  We will use this same set of data to illustrate calculation of cumulative incidence using the life table method.  As with the Kaplan-Meier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a:t> a</a:t>
            </a:r>
            <a:r>
              <a:rPr lang="en-US" dirty="0"/>
              <a:t>s was the case with Kaplan-Meier estimation, whether</a:t>
            </a:r>
            <a:r>
              <a:rPr lang="en-US" baseline="0" dirty="0"/>
              <a:t> </a:t>
            </a:r>
            <a:r>
              <a:rPr lang="en-US" dirty="0"/>
              <a:t>you are combining the experience of persons who might have been in very different calendar time periods.    </a:t>
            </a:r>
          </a:p>
          <a:p>
            <a:pPr>
              <a:lnSpc>
                <a:spcPct val="90000"/>
              </a:lnSpc>
            </a:pPr>
            <a:endParaRPr lang="en-US" dirty="0"/>
          </a:p>
          <a:p>
            <a:pPr>
              <a:lnSpc>
                <a:spcPct val="90000"/>
              </a:lnSpc>
            </a:pPr>
            <a:r>
              <a:rPr lang="en-US" dirty="0"/>
              <a:t>Life table calculations are based on distinct time periods after the starting point.  In this teaching example, we will divide this into 2 periods, each 12 months long, but it’s not necessary to have time periods of equal length.  Periods should be chosen based on the assumption</a:t>
            </a:r>
            <a:r>
              <a:rPr lang="en-US" baseline="0" dirty="0"/>
              <a:t> </a:t>
            </a:r>
            <a:r>
              <a:rPr lang="en-US" dirty="0"/>
              <a:t>that events occur at a uniform rate during the interval.  For this example, if we were concerned </a:t>
            </a:r>
            <a:r>
              <a:rPr lang="en-US" i="1" dirty="0"/>
              <a:t>a priori  </a:t>
            </a:r>
            <a:r>
              <a:rPr lang="en-US" dirty="0"/>
              <a:t>that event distribution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solidFill>
                  <a:srgbClr val="000000"/>
                </a:solidFill>
                <a:latin typeface="Calibri" pitchFamily="34" charset="0"/>
              </a:rPr>
              <a:pPr algn="r"/>
              <a:t>98</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9748759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a:t>This table demonstrates</a:t>
            </a:r>
            <a:r>
              <a:rPr lang="en-US" baseline="0" dirty="0"/>
              <a:t> the calculations involved with the life table approach.  After you have established the time intervals you will use, the first order of business is to state the effective number of persons at during each interval.  We derive this by determining the number censored at any point in the interval and then assuming a constant rate of censoring throughout the interval.  A constant rate of censoring means that on average each censored person gave 0.5 of the length of the interval or each censored person was the equivalent to 0.5 of a person at risk.  We then subtract one 0.5 of a person for each censored person to yield the effective number at risk during the interval.  The rest of the calculation is just like we did in the Kaplan-Meier estimation.  In our example, in the first interval (0 to 12 months), there were 10 persons at risk at the start of the interval and 2 persons who become censored.  We assume that these two persons each contributed 0.5 of the observation period, thus collectively they contribute one full observation period.  This means that of the starting 10 persons, we effectively have 9 persons who were at risk for the entire interval.  </a:t>
            </a:r>
            <a:endParaRPr lang="en-US" dirty="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solidFill>
                  <a:srgbClr val="000000"/>
                </a:solidFill>
                <a:latin typeface="Calibri" pitchFamily="34" charset="0"/>
              </a:rPr>
              <a:pPr algn="r"/>
              <a:t>99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29954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022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6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313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1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373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75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8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20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87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3593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4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8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28.tiff"/><Relationship Id="rId4" Type="http://schemas.openxmlformats.org/officeDocument/2006/relationships/image" Target="../media/image35.e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9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30.emf"/></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The Big 6: Descriptive versus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179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a:t>Example of Point Prevalence</a:t>
            </a:r>
          </a:p>
        </p:txBody>
      </p:sp>
      <p:sp>
        <p:nvSpPr>
          <p:cNvPr id="26626" name="Rectangle 3"/>
          <p:cNvSpPr>
            <a:spLocks noGrp="1" noChangeArrowheads="1"/>
          </p:cNvSpPr>
          <p:nvPr>
            <p:ph type="body" idx="1"/>
          </p:nvPr>
        </p:nvSpPr>
        <p:spPr>
          <a:xfrm>
            <a:off x="304800" y="1447800"/>
            <a:ext cx="8382000" cy="4038600"/>
          </a:xfrm>
        </p:spPr>
        <p:txBody>
          <a:bodyPr/>
          <a:lstStyle/>
          <a:p>
            <a:r>
              <a:rPr lang="en-US" dirty="0"/>
              <a:t>NHANES = National Health and Nutrition Examination Survey, a probability sample of all U.S. residents</a:t>
            </a:r>
          </a:p>
          <a:p>
            <a:endParaRPr lang="en-US" dirty="0"/>
          </a:p>
          <a:p>
            <a:r>
              <a:rPr lang="en-US" dirty="0"/>
              <a:t>During NHANES 2013-16, blood samples drawn and tested for presence of hepatitis C virus (HCV) using HCV RNA test. </a:t>
            </a:r>
          </a:p>
          <a:p>
            <a:pPr lvl="1"/>
            <a:r>
              <a:rPr lang="en-US" dirty="0"/>
              <a:t>Prevalence of HCV infection = 0.84%</a:t>
            </a:r>
          </a:p>
          <a:p>
            <a:pPr lvl="2">
              <a:buFontTx/>
              <a:buNone/>
            </a:pPr>
            <a:r>
              <a:rPr lang="en-US" i="1" dirty="0"/>
              <a:t>				</a:t>
            </a:r>
          </a:p>
          <a:p>
            <a:pPr lvl="2">
              <a:buFontTx/>
              <a:buNone/>
            </a:pPr>
            <a:r>
              <a:rPr lang="en-US" dirty="0"/>
              <a:t>					</a:t>
            </a:r>
          </a:p>
        </p:txBody>
      </p:sp>
      <p:sp>
        <p:nvSpPr>
          <p:cNvPr id="2" name="Rectangle 1"/>
          <p:cNvSpPr>
            <a:spLocks noChangeArrowheads="1"/>
          </p:cNvSpPr>
          <p:nvPr/>
        </p:nvSpPr>
        <p:spPr bwMode="auto">
          <a:xfrm>
            <a:off x="4470400" y="6248400"/>
            <a:ext cx="4544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Unicode MS"/>
              </a:rPr>
              <a:t>Rosenberg et al. </a:t>
            </a:r>
            <a:r>
              <a:rPr kumimoji="0" lang="en-US" altLang="en-US" sz="1800" b="0" i="1" u="none" strike="noStrike" cap="none" normalizeH="0" baseline="0" dirty="0">
                <a:ln>
                  <a:noFill/>
                </a:ln>
                <a:solidFill>
                  <a:schemeClr val="tx1"/>
                </a:solidFill>
                <a:effectLst/>
                <a:latin typeface="Arial Unicode MS"/>
              </a:rPr>
              <a:t>JAMA Netw Open</a:t>
            </a:r>
            <a:r>
              <a:rPr lang="en-US" altLang="en-US" sz="1800" dirty="0">
                <a:latin typeface="Arial Unicode MS"/>
              </a:rPr>
              <a:t>  </a:t>
            </a:r>
            <a:r>
              <a:rPr kumimoji="0" lang="en-US" altLang="en-US" sz="1800" b="0" i="0" u="none" strike="noStrike" cap="none" normalizeH="0" baseline="0" dirty="0">
                <a:ln>
                  <a:noFill/>
                </a:ln>
                <a:solidFill>
                  <a:schemeClr val="tx1"/>
                </a:solidFill>
                <a:effectLst/>
                <a:latin typeface="Arial Unicode MS"/>
              </a:rPr>
              <a:t>2018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0961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7598617"/>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a:solidFill>
                  <a:srgbClr val="000000"/>
                </a:solidFill>
              </a:rPr>
              <a:t>Effective number at risk for 2</a:t>
            </a:r>
            <a:r>
              <a:rPr lang="en-US" sz="2400" baseline="30000" dirty="0">
                <a:solidFill>
                  <a:srgbClr val="000000"/>
                </a:solidFill>
              </a:rPr>
              <a:t>nd</a:t>
            </a:r>
            <a:r>
              <a:rPr lang="en-US" sz="2400" dirty="0">
                <a:solidFill>
                  <a:srgbClr val="000000"/>
                </a:solidFill>
              </a:rPr>
              <a:t> year:</a:t>
            </a:r>
          </a:p>
          <a:p>
            <a:r>
              <a:rPr lang="en-US" sz="2400" dirty="0">
                <a:solidFill>
                  <a:srgbClr val="000000"/>
                </a:solidFill>
              </a:rPr>
              <a:t>5 alive at start</a:t>
            </a:r>
          </a:p>
          <a:p>
            <a:r>
              <a:rPr lang="en-US" sz="2400" dirty="0">
                <a:solidFill>
                  <a:srgbClr val="000000"/>
                </a:solidFill>
              </a:rPr>
              <a:t>1 censored.  Assume constant rate of censoring.  Effective number at risk:</a:t>
            </a:r>
          </a:p>
          <a:p>
            <a:pPr lvl="1" eaLnBrk="0" hangingPunct="0">
              <a:spcBef>
                <a:spcPct val="20000"/>
              </a:spcBef>
            </a:pPr>
            <a:r>
              <a:rPr lang="en-US" sz="2400" dirty="0">
                <a:solidFill>
                  <a:srgbClr val="000000"/>
                </a:solidFill>
              </a:rPr>
              <a:t>5-(1/2)(1) = 5-0.5 = 4.5</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21515563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0.22</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solidFill>
                  <a:srgbClr val="000000"/>
                </a:solidFill>
              </a:rPr>
              <a:t>Cumulative probability of survival thru 24 months  = </a:t>
            </a:r>
          </a:p>
          <a:p>
            <a:r>
              <a:rPr lang="en-US" sz="2400" b="1" dirty="0">
                <a:solidFill>
                  <a:srgbClr val="000000"/>
                </a:solidFill>
              </a:rPr>
              <a:t>0.67 x 0.33 = 0.22</a:t>
            </a:r>
          </a:p>
          <a:p>
            <a:endParaRPr lang="en-US" sz="2400" b="1" dirty="0">
              <a:solidFill>
                <a:srgbClr val="000000"/>
              </a:solidFill>
            </a:endParaRPr>
          </a:p>
          <a:p>
            <a:r>
              <a:rPr lang="en-US" sz="2400" b="1" dirty="0">
                <a:solidFill>
                  <a:srgbClr val="000000"/>
                </a:solidFill>
              </a:rPr>
              <a:t>We want cumulative probability of event = </a:t>
            </a:r>
          </a:p>
          <a:p>
            <a:r>
              <a:rPr lang="en-US" sz="2400" b="1" dirty="0">
                <a:solidFill>
                  <a:srgbClr val="000000"/>
                </a:solidFill>
              </a:rPr>
              <a:t>1-0.22 = 0.78  (over 2 years)</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a:solidFill>
                  <a:srgbClr val="000000"/>
                </a:solidFill>
              </a:rPr>
              <a:t>Recall that the K-M estimate was 0.82</a:t>
            </a:r>
          </a:p>
        </p:txBody>
      </p:sp>
    </p:spTree>
    <p:extLst>
      <p:ext uri="{BB962C8B-B14F-4D97-AF65-F5344CB8AC3E}">
        <p14:creationId xmlns:p14="http://schemas.microsoft.com/office/powerpoint/2010/main" val="26890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a:latin typeface="Courier New" pitchFamily="49" charset="0"/>
              </a:rPr>
              <a:t>Using same dataset – mortality after diagnosis of primary biliary cirrhosis</a:t>
            </a:r>
          </a:p>
          <a:p>
            <a:pPr>
              <a:lnSpc>
                <a:spcPct val="80000"/>
              </a:lnSpc>
              <a:buFontTx/>
              <a:buNone/>
            </a:pPr>
            <a:endParaRPr lang="en-US" sz="1600" b="1" dirty="0">
              <a:latin typeface="Courier New" pitchFamily="49" charset="0"/>
            </a:endParaRPr>
          </a:p>
          <a:p>
            <a:pPr>
              <a:lnSpc>
                <a:spcPct val="80000"/>
              </a:lnSpc>
              <a:buFontTx/>
              <a:buNone/>
            </a:pPr>
            <a:r>
              <a:rPr lang="en-US" sz="1600" b="1" dirty="0">
                <a:latin typeface="Courier New" pitchFamily="49" charset="0"/>
              </a:rPr>
              <a:t>. ltable time (d)</a:t>
            </a:r>
          </a:p>
          <a:p>
            <a:pPr>
              <a:lnSpc>
                <a:spcPct val="80000"/>
              </a:lnSpc>
              <a:buFontTx/>
              <a:buNone/>
            </a:pPr>
            <a:r>
              <a:rPr lang="en-US" sz="1200" dirty="0">
                <a:latin typeface="Courier New" pitchFamily="49" charset="0"/>
              </a:rPr>
              <a:t>                     	               Beg.                                 Std.</a:t>
            </a:r>
          </a:p>
          <a:p>
            <a:pPr>
              <a:lnSpc>
                <a:spcPct val="80000"/>
              </a:lnSpc>
              <a:buFontTx/>
              <a:buNone/>
            </a:pPr>
            <a:r>
              <a:rPr lang="en-US" sz="1200" dirty="0">
                <a:latin typeface="Courier New" pitchFamily="49" charset="0"/>
              </a:rPr>
              <a:t>   Interval     Total   Deaths   Lost    Survival    Error     [95% Conf. Int.]</a:t>
            </a:r>
          </a:p>
          <a:p>
            <a:pPr>
              <a:lnSpc>
                <a:spcPct val="80000"/>
              </a:lnSpc>
              <a:buFontTx/>
              <a:buNone/>
            </a:pPr>
            <a:r>
              <a:rPr lang="en-US" sz="1200" dirty="0">
                <a:latin typeface="Courier New" pitchFamily="49" charset="0"/>
              </a:rPr>
              <a:t>-------------------------------------------------------------------------------</a:t>
            </a:r>
          </a:p>
          <a:p>
            <a:pPr>
              <a:lnSpc>
                <a:spcPct val="80000"/>
              </a:lnSpc>
              <a:buFontTx/>
              <a:buNone/>
            </a:pPr>
            <a:r>
              <a:rPr lang="en-US" sz="1200" dirty="0">
                <a:latin typeface="Courier New" pitchFamily="49" charset="0"/>
              </a:rPr>
              <a:t>    0     1       184       18      7     0.9003    0.0223     0.8464    0.9360</a:t>
            </a:r>
          </a:p>
          <a:p>
            <a:pPr>
              <a:lnSpc>
                <a:spcPct val="80000"/>
              </a:lnSpc>
              <a:buFontTx/>
              <a:buNone/>
            </a:pPr>
            <a:r>
              <a:rPr lang="en-US" sz="1200" dirty="0">
                <a:latin typeface="Courier New" pitchFamily="49" charset="0"/>
              </a:rPr>
              <a:t>    1     2       159       19      9     0.7896    0.0308     0.7214    0.8429</a:t>
            </a:r>
          </a:p>
          <a:p>
            <a:pPr>
              <a:lnSpc>
                <a:spcPct val="80000"/>
              </a:lnSpc>
              <a:buFontTx/>
              <a:buNone/>
            </a:pPr>
            <a:r>
              <a:rPr lang="en-US" sz="1200" dirty="0">
                <a:latin typeface="Courier New" pitchFamily="49" charset="0"/>
              </a:rPr>
              <a:t>    2     3       131       13      9     0.7084    0.0349     0.6337    0.7707</a:t>
            </a:r>
          </a:p>
          <a:p>
            <a:pPr>
              <a:lnSpc>
                <a:spcPct val="80000"/>
              </a:lnSpc>
              <a:buFontTx/>
              <a:buNone/>
            </a:pPr>
            <a:r>
              <a:rPr lang="en-US" sz="1200" dirty="0">
                <a:latin typeface="Courier New" pitchFamily="49" charset="0"/>
              </a:rPr>
              <a:t>    3     4       109        9     12     0.6465    0.0375     0.5679    0.7145</a:t>
            </a:r>
          </a:p>
          <a:p>
            <a:pPr>
              <a:lnSpc>
                <a:spcPct val="80000"/>
              </a:lnSpc>
              <a:buFontTx/>
              <a:buNone/>
            </a:pPr>
            <a:r>
              <a:rPr lang="en-US" sz="1200" dirty="0">
                <a:latin typeface="Courier New" pitchFamily="49" charset="0"/>
              </a:rPr>
              <a:t>    4     5        88       14      7     0.5394    0.0407     0.4563    0.6153</a:t>
            </a:r>
          </a:p>
          <a:p>
            <a:pPr>
              <a:lnSpc>
                <a:spcPct val="80000"/>
              </a:lnSpc>
              <a:buFontTx/>
              <a:buNone/>
            </a:pPr>
            <a:r>
              <a:rPr lang="en-US" sz="1200" dirty="0">
                <a:latin typeface="Courier New" pitchFamily="49" charset="0"/>
              </a:rPr>
              <a:t>    5     6        67        7     14     0.4765    0.0424     0.3915    0.5565</a:t>
            </a:r>
          </a:p>
          <a:p>
            <a:pPr>
              <a:lnSpc>
                <a:spcPct val="80000"/>
              </a:lnSpc>
              <a:buFontTx/>
              <a:buNone/>
            </a:pPr>
            <a:r>
              <a:rPr lang="en-US" sz="1200" dirty="0">
                <a:latin typeface="Courier New" pitchFamily="49" charset="0"/>
              </a:rPr>
              <a:t>    6     7        46       10     12     0.3574    0.0455     0.2694    0.4461</a:t>
            </a:r>
          </a:p>
          <a:p>
            <a:pPr>
              <a:lnSpc>
                <a:spcPct val="80000"/>
              </a:lnSpc>
              <a:buFontTx/>
              <a:buNone/>
            </a:pPr>
            <a:r>
              <a:rPr lang="en-US" sz="1200" dirty="0">
                <a:latin typeface="Courier New" pitchFamily="49" charset="0"/>
              </a:rPr>
              <a:t>    7     8        24        3      4     0.3086    0.0472     0.2193    0.4022</a:t>
            </a:r>
          </a:p>
          <a:p>
            <a:pPr>
              <a:lnSpc>
                <a:spcPct val="80000"/>
              </a:lnSpc>
              <a:buFontTx/>
              <a:buNone/>
            </a:pPr>
            <a:r>
              <a:rPr lang="en-US" sz="1200" dirty="0">
                <a:latin typeface="Courier New" pitchFamily="49" charset="0"/>
              </a:rPr>
              <a:t>    8     9        17        2      3     0.2688    0.0488     0.1786    0.3671</a:t>
            </a:r>
          </a:p>
          <a:p>
            <a:pPr>
              <a:lnSpc>
                <a:spcPct val="80000"/>
              </a:lnSpc>
              <a:buFontTx/>
              <a:buNone/>
            </a:pPr>
            <a:r>
              <a:rPr lang="en-US" sz="1200" dirty="0">
                <a:latin typeface="Courier New" pitchFamily="49" charset="0"/>
              </a:rPr>
              <a:t>    9    10        12        1      6     </a:t>
            </a:r>
            <a:r>
              <a:rPr lang="en-US" sz="1200" dirty="0">
                <a:solidFill>
                  <a:srgbClr val="FF0000"/>
                </a:solidFill>
                <a:latin typeface="Courier New" pitchFamily="49" charset="0"/>
              </a:rPr>
              <a:t>0.2389</a:t>
            </a:r>
            <a:r>
              <a:rPr lang="en-US" sz="1200" dirty="0">
                <a:latin typeface="Courier New" pitchFamily="49" charset="0"/>
              </a:rPr>
              <a:t>    0.0517     0.1458    0.3449</a:t>
            </a:r>
          </a:p>
          <a:p>
            <a:pPr>
              <a:lnSpc>
                <a:spcPct val="80000"/>
              </a:lnSpc>
              <a:buFontTx/>
              <a:buNone/>
            </a:pPr>
            <a:r>
              <a:rPr lang="en-US" sz="1200" dirty="0">
                <a:latin typeface="Courier New" pitchFamily="49" charset="0"/>
              </a:rPr>
              <a:t>   10    11         5        0      3     0.2389    0.0517     0.1458    0.3449</a:t>
            </a:r>
          </a:p>
          <a:p>
            <a:pPr>
              <a:lnSpc>
                <a:spcPct val="80000"/>
              </a:lnSpc>
              <a:buFontTx/>
              <a:buNone/>
            </a:pPr>
            <a:r>
              <a:rPr lang="en-US" sz="1200" dirty="0">
                <a:latin typeface="Courier New" pitchFamily="49" charset="0"/>
              </a:rPr>
              <a:t>   11    12         2        0      2     0.2389    0.0517     0.1458    0.3449</a:t>
            </a:r>
          </a:p>
          <a:p>
            <a:pPr>
              <a:lnSpc>
                <a:spcPct val="80000"/>
              </a:lnSpc>
              <a:buFontTx/>
              <a:buNone/>
            </a:pPr>
            <a:r>
              <a:rPr lang="en-US" sz="1200" dirty="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solidFill>
                  <a:srgbClr val="000000"/>
                </a:solidFill>
              </a:rPr>
              <a:t>How do we report cumulative incidence of death  at 10 years from this output?</a:t>
            </a:r>
          </a:p>
          <a:p>
            <a:pPr eaLnBrk="0" hangingPunct="0">
              <a:spcBef>
                <a:spcPct val="50000"/>
              </a:spcBef>
            </a:pPr>
            <a:r>
              <a:rPr lang="en-US" sz="1800" dirty="0">
                <a:solidFill>
                  <a:srgbClr val="000000"/>
                </a:solidFill>
              </a:rPr>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a:solidFill>
                  <a:srgbClr val="000000"/>
                </a:solidFill>
              </a:rPr>
              <a:t>KM estimate was 0.7625</a:t>
            </a:r>
          </a:p>
        </p:txBody>
      </p:sp>
    </p:spTree>
    <p:extLst>
      <p:ext uri="{BB962C8B-B14F-4D97-AF65-F5344CB8AC3E}">
        <p14:creationId xmlns:p14="http://schemas.microsoft.com/office/powerpoint/2010/main" val="1775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000000"/>
                </a:solidFill>
              </a:rPr>
              <a:t>Kaplan-Meier Estimator</a:t>
            </a:r>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1073990618"/>
              </p:ext>
            </p:extLst>
          </p:nvPr>
        </p:nvGraphicFramePr>
        <p:xfrm>
          <a:off x="152400" y="2405063"/>
          <a:ext cx="4343400" cy="3157537"/>
        </p:xfrm>
        <a:graphic>
          <a:graphicData uri="http://schemas.openxmlformats.org/presentationml/2006/ole">
            <mc:AlternateContent xmlns:mc="http://schemas.openxmlformats.org/markup-compatibility/2006">
              <mc:Choice xmlns:v="urn:schemas-microsoft-com:vml" Requires="v">
                <p:oleObj name="Acrobat Document" r:id="rId3" imgW="4752000" imgH="3450960" progId="Acrobat.Document.11">
                  <p:embed/>
                </p:oleObj>
              </mc:Choice>
              <mc:Fallback>
                <p:oleObj name="Acrobat Document" r:id="rId3" imgW="4752000" imgH="3450960" progId="Acrobat.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Survival after diagnosis of primary biliary cirrhosis</a:t>
            </a:r>
          </a:p>
        </p:txBody>
      </p:sp>
      <p:pic>
        <p:nvPicPr>
          <p:cNvPr id="68617" name="Picture 6" descr="KM plot .tif"/>
          <p:cNvPicPr>
            <a:picLocks noChangeAspect="1"/>
          </p:cNvPicPr>
          <p:nvPr/>
        </p:nvPicPr>
        <p:blipFill rotWithShape="1">
          <a:blip r:embed="rId5"/>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Follow-up time (in years)</a:t>
            </a: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3045817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315089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r>
                        <a:rPr lang="en-US" dirty="0"/>
                        <a:t>5</a:t>
                      </a:r>
                    </a:p>
                  </a:txBody>
                  <a:tcPr/>
                </a:tc>
                <a:tc>
                  <a:txBody>
                    <a:bodyPr/>
                    <a:lstStyle/>
                    <a:p>
                      <a:pPr algn="ctr"/>
                      <a:r>
                        <a:rPr lang="en-US" dirty="0"/>
                        <a:t>4.5</a:t>
                      </a:r>
                    </a:p>
                  </a:txBody>
                  <a:tcPr/>
                </a:tc>
                <a:tc>
                  <a:txBody>
                    <a:bodyPr/>
                    <a:lstStyle/>
                    <a:p>
                      <a:pPr algn="ctr"/>
                      <a:r>
                        <a:rPr lang="en-US" dirty="0"/>
                        <a:t>3</a:t>
                      </a:r>
                    </a:p>
                  </a:txBody>
                  <a:tcPr/>
                </a:tc>
                <a:tc>
                  <a:txBody>
                    <a:bodyPr/>
                    <a:lstStyle/>
                    <a:p>
                      <a:pPr algn="ctr"/>
                      <a:r>
                        <a:rPr lang="en-US" dirty="0"/>
                        <a:t>3/4.5=0.67</a:t>
                      </a:r>
                    </a:p>
                  </a:txBody>
                  <a:tcPr/>
                </a:tc>
                <a:tc>
                  <a:txBody>
                    <a:bodyPr/>
                    <a:lstStyle/>
                    <a:p>
                      <a:pPr algn="ctr"/>
                      <a:r>
                        <a:rPr lang="en-US" dirty="0"/>
                        <a:t>0.33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0.22</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a:solidFill>
                  <a:srgbClr val="000000"/>
                </a:solidFill>
              </a:rPr>
              <a:t>More Common Use of Life Table Approach</a:t>
            </a:r>
          </a:p>
        </p:txBody>
      </p:sp>
      <p:sp>
        <p:nvSpPr>
          <p:cNvPr id="5" name="TextBox 4"/>
          <p:cNvSpPr txBox="1"/>
          <p:nvPr/>
        </p:nvSpPr>
        <p:spPr>
          <a:xfrm>
            <a:off x="304800" y="4098191"/>
            <a:ext cx="8686800"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Conditional probability of the event data do not have to come from the same group of persons followed over time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t>Instead, probabilities could be obtained by changing the time scale to age and using age-specific probabilities of the event obtained from different groups of people (of different ages)</a:t>
            </a:r>
          </a:p>
          <a:p>
            <a:pPr marL="342900" indent="-342900">
              <a:buFont typeface="Arial" panose="020B0604020202020204" pitchFamily="34" charset="0"/>
              <a:buChar char="•"/>
            </a:pPr>
            <a:endParaRPr lang="en-US" sz="2400" dirty="0">
              <a:solidFill>
                <a:srgbClr val="000000"/>
              </a:solidFill>
            </a:endParaRPr>
          </a:p>
          <a:p>
            <a:endParaRPr lang="en-US" sz="2400" b="1" dirty="0">
              <a:solidFill>
                <a:srgbClr val="000000"/>
              </a:solidFill>
            </a:endParaRPr>
          </a:p>
          <a:p>
            <a:endParaRPr lang="en-US" sz="2000" dirty="0">
              <a:solidFill>
                <a:srgbClr val="000000"/>
              </a:solidFill>
            </a:endParaRPr>
          </a:p>
          <a:p>
            <a:r>
              <a:rPr lang="en-US" sz="2000" dirty="0">
                <a:solidFill>
                  <a:srgbClr val="000000"/>
                </a:solidFill>
              </a:rPr>
              <a:t> </a:t>
            </a:r>
          </a:p>
        </p:txBody>
      </p:sp>
      <p:sp>
        <p:nvSpPr>
          <p:cNvPr id="3" name="Oval 2"/>
          <p:cNvSpPr/>
          <p:nvPr/>
        </p:nvSpPr>
        <p:spPr bwMode="auto">
          <a:xfrm>
            <a:off x="4648200" y="1981200"/>
            <a:ext cx="1524000" cy="1981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cxnSp>
        <p:nvCxnSpPr>
          <p:cNvPr id="9" name="Straight Connector 8"/>
          <p:cNvCxnSpPr/>
          <p:nvPr/>
        </p:nvCxnSpPr>
        <p:spPr bwMode="auto">
          <a:xfrm flipV="1">
            <a:off x="4343400" y="3810000"/>
            <a:ext cx="685800" cy="3048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208389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53475" cy="4114800"/>
          </a:xfrm>
        </p:spPr>
        <p:txBody>
          <a:bodyPr/>
          <a:lstStyle/>
          <a:p>
            <a:r>
              <a:rPr lang="en-US" sz="2400" dirty="0"/>
              <a:t>Probabilities could be obtained by changing time scale to age and using age-specific probabilities of the event</a:t>
            </a:r>
          </a:p>
          <a:p>
            <a:endParaRPr lang="en-US" sz="800" dirty="0"/>
          </a:p>
          <a:p>
            <a:r>
              <a:rPr lang="en-US" sz="2400" dirty="0"/>
              <a:t>Yields the experience of a hypothetical population living in a particular period of time</a:t>
            </a:r>
          </a:p>
          <a:p>
            <a:pPr lvl="1"/>
            <a:r>
              <a:rPr lang="en-US" sz="2200" dirty="0"/>
              <a:t>“Period life table” (as opposed to cohort life table)</a:t>
            </a:r>
          </a:p>
          <a:p>
            <a:pPr lvl="1"/>
            <a:endParaRPr lang="en-US" sz="800" dirty="0"/>
          </a:p>
          <a:p>
            <a:r>
              <a:rPr lang="en-US" sz="2400" dirty="0"/>
              <a:t>Basis for life expectancy estimates (actuarial science, demography)</a:t>
            </a:r>
          </a:p>
          <a:p>
            <a:pPr lvl="1"/>
            <a:r>
              <a:rPr lang="en-US" sz="2200" dirty="0"/>
              <a:t> People born in a particular period (e.g., 2016) and experiencing the incidence of death of that particular period.</a:t>
            </a:r>
          </a:p>
          <a:p>
            <a:endParaRPr lang="en-US" dirty="0"/>
          </a:p>
        </p:txBody>
      </p:sp>
      <p:pic>
        <p:nvPicPr>
          <p:cNvPr id="4" name="Picture 3"/>
          <p:cNvPicPr>
            <a:picLocks noChangeAspect="1"/>
          </p:cNvPicPr>
          <p:nvPr/>
        </p:nvPicPr>
        <p:blipFill rotWithShape="1">
          <a:blip r:embed="rId3"/>
          <a:srcRect t="7440" b="43885"/>
          <a:stretch/>
        </p:blipFill>
        <p:spPr>
          <a:xfrm>
            <a:off x="152400" y="4114800"/>
            <a:ext cx="8753475" cy="2438400"/>
          </a:xfrm>
          <a:prstGeom prst="rect">
            <a:avLst/>
          </a:prstGeom>
        </p:spPr>
      </p:pic>
      <p:sp>
        <p:nvSpPr>
          <p:cNvPr id="5" name="TextBox 4"/>
          <p:cNvSpPr txBox="1"/>
          <p:nvPr/>
        </p:nvSpPr>
        <p:spPr>
          <a:xfrm>
            <a:off x="304800" y="76200"/>
            <a:ext cx="8686800" cy="523220"/>
          </a:xfrm>
          <a:prstGeom prst="rect">
            <a:avLst/>
          </a:prstGeom>
          <a:noFill/>
        </p:spPr>
        <p:txBody>
          <a:bodyPr wrap="square" rtlCol="0">
            <a:spAutoFit/>
          </a:bodyPr>
          <a:lstStyle/>
          <a:p>
            <a:pPr algn="ctr"/>
            <a:r>
              <a:rPr lang="en-US" sz="2800" b="1" dirty="0">
                <a:solidFill>
                  <a:srgbClr val="000000"/>
                </a:solidFill>
              </a:rPr>
              <a:t>More Common Use of Life Table Approach</a:t>
            </a:r>
          </a:p>
        </p:txBody>
      </p:sp>
      <p:pic>
        <p:nvPicPr>
          <p:cNvPr id="6" name="Picture 5"/>
          <p:cNvPicPr>
            <a:picLocks noChangeAspect="1"/>
          </p:cNvPicPr>
          <p:nvPr/>
        </p:nvPicPr>
        <p:blipFill rotWithShape="1">
          <a:blip r:embed="rId3"/>
          <a:srcRect l="7796" t="2673" r="50380" b="92763"/>
          <a:stretch/>
        </p:blipFill>
        <p:spPr>
          <a:xfrm>
            <a:off x="5416313" y="4191000"/>
            <a:ext cx="3661012" cy="228600"/>
          </a:xfrm>
          <a:prstGeom prst="rect">
            <a:avLst/>
          </a:prstGeom>
        </p:spPr>
      </p:pic>
    </p:spTree>
    <p:extLst>
      <p:ext uri="{BB962C8B-B14F-4D97-AF65-F5344CB8AC3E}">
        <p14:creationId xmlns:p14="http://schemas.microsoft.com/office/powerpoint/2010/main" val="42401459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2860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a:latin typeface="Arial" panose="020B0604020202020204" pitchFamily="34" charset="0"/>
              </a:rPr>
              <a:t>Life table approach to evaluate impact of a disease state:</a:t>
            </a:r>
          </a:p>
          <a:p>
            <a:pPr algn="ctr" defTabSz="414726" hangingPunct="0">
              <a:lnSpc>
                <a:spcPct val="93000"/>
              </a:lnSpc>
              <a:buClr>
                <a:srgbClr val="000000"/>
              </a:buClr>
              <a:buSzPct val="45000"/>
            </a:pPr>
            <a:r>
              <a:rPr lang="en-US" altLang="en-US" b="1" dirty="0">
                <a:latin typeface="Helvetica" panose="020B0604020202020204" pitchFamily="34" charset="0"/>
              </a:rPr>
              <a:t>Life Expectancy in a Scottish Cohort With Type 1 Diabetes</a:t>
            </a:r>
          </a:p>
        </p:txBody>
      </p:sp>
      <p:sp>
        <p:nvSpPr>
          <p:cNvPr id="3076" name="Text Box 4"/>
          <p:cNvSpPr txBox="1">
            <a:spLocks noChangeArrowheads="1"/>
          </p:cNvSpPr>
          <p:nvPr/>
        </p:nvSpPr>
        <p:spPr bwMode="auto">
          <a:xfrm>
            <a:off x="3657600" y="6396000"/>
            <a:ext cx="5147514" cy="2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defTabSz="414726" hangingPunct="0">
              <a:lnSpc>
                <a:spcPct val="93000"/>
              </a:lnSpc>
              <a:buClr>
                <a:srgbClr val="000000"/>
              </a:buClr>
              <a:buSzPct val="45000"/>
            </a:pPr>
            <a:r>
              <a:rPr lang="en-US" sz="1800" dirty="0"/>
              <a:t>Livingstone et al. </a:t>
            </a:r>
            <a:r>
              <a:rPr lang="en-US" sz="1800" i="1" dirty="0"/>
              <a:t>JAMA</a:t>
            </a:r>
            <a:r>
              <a:rPr lang="en-US" sz="1800" dirty="0"/>
              <a:t> 2015</a:t>
            </a:r>
            <a:br>
              <a:rPr lang="en-US" sz="1800" dirty="0"/>
            </a:br>
            <a:endParaRPr lang="en-US" sz="1800" dirty="0"/>
          </a:p>
        </p:txBody>
      </p:sp>
      <p:pic>
        <p:nvPicPr>
          <p:cNvPr id="6"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914400" y="1099257"/>
            <a:ext cx="7086600" cy="47681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noChangeArrowheads="1"/>
          </p:cNvSpPr>
          <p:nvPr/>
        </p:nvSpPr>
        <p:spPr bwMode="auto">
          <a:xfrm>
            <a:off x="-76200" y="60706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000" dirty="0">
                <a:solidFill>
                  <a:srgbClr val="000000"/>
                </a:solidFill>
                <a:latin typeface="+mn-lt"/>
              </a:rPr>
              <a:t>Percentage Surviving Among Those With Type 1 Diabetes Compared With the General Population Without Type 1 Diabetes. </a:t>
            </a:r>
            <a:r>
              <a:rPr lang="en-US" altLang="en-US" sz="1200" dirty="0">
                <a:solidFill>
                  <a:srgbClr val="000000"/>
                </a:solidFill>
                <a:latin typeface="Helvetica" panose="020B0604020202020204" pitchFamily="34" charset="0"/>
              </a:rPr>
              <a:t>
</a:t>
            </a:r>
          </a:p>
        </p:txBody>
      </p:sp>
      <p:sp>
        <p:nvSpPr>
          <p:cNvPr id="2" name="TextBox 1"/>
          <p:cNvSpPr txBox="1"/>
          <p:nvPr/>
        </p:nvSpPr>
        <p:spPr>
          <a:xfrm>
            <a:off x="3124200" y="5574268"/>
            <a:ext cx="3276600" cy="369332"/>
          </a:xfrm>
          <a:prstGeom prst="rect">
            <a:avLst/>
          </a:prstGeom>
          <a:solidFill>
            <a:schemeClr val="bg1"/>
          </a:solidFill>
        </p:spPr>
        <p:txBody>
          <a:bodyPr wrap="square" rtlCol="0">
            <a:spAutoFit/>
          </a:bodyPr>
          <a:lstStyle/>
          <a:p>
            <a:pPr algn="ctr"/>
            <a:r>
              <a:rPr lang="en-US" sz="1800" dirty="0"/>
              <a:t>Age, years</a:t>
            </a:r>
          </a:p>
        </p:txBody>
      </p:sp>
    </p:spTree>
    <p:extLst>
      <p:ext uri="{BB962C8B-B14F-4D97-AF65-F5344CB8AC3E}">
        <p14:creationId xmlns:p14="http://schemas.microsoft.com/office/powerpoint/2010/main" val="396985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2103720"/>
              </p:ext>
            </p:extLst>
          </p:nvPr>
        </p:nvGraphicFramePr>
        <p:xfrm>
          <a:off x="533400" y="408940"/>
          <a:ext cx="8305800" cy="5887720"/>
        </p:xfrm>
        <a:graphic>
          <a:graphicData uri="http://schemas.openxmlformats.org/drawingml/2006/table">
            <a:tbl>
              <a:tblPr firstRow="1" bandRow="1">
                <a:tableStyleId>{073A0DAA-6AF3-43AB-8588-CEC1D06C72B9}</a:tableStyleId>
              </a:tblPr>
              <a:tblGrid>
                <a:gridCol w="2336007">
                  <a:extLst>
                    <a:ext uri="{9D8B030D-6E8A-4147-A177-3AD203B41FA5}">
                      <a16:colId xmlns:a16="http://schemas.microsoft.com/office/drawing/2014/main" val="20000"/>
                    </a:ext>
                  </a:extLst>
                </a:gridCol>
                <a:gridCol w="2855118">
                  <a:extLst>
                    <a:ext uri="{9D8B030D-6E8A-4147-A177-3AD203B41FA5}">
                      <a16:colId xmlns:a16="http://schemas.microsoft.com/office/drawing/2014/main" val="20001"/>
                    </a:ext>
                  </a:extLst>
                </a:gridCol>
                <a:gridCol w="3114675">
                  <a:extLst>
                    <a:ext uri="{9D8B030D-6E8A-4147-A177-3AD203B41FA5}">
                      <a16:colId xmlns:a16="http://schemas.microsoft.com/office/drawing/2014/main" val="20002"/>
                    </a:ext>
                  </a:extLst>
                </a:gridCol>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Kaplan-Meier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Life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0" dirty="0">
                          <a:solidFill>
                            <a:schemeClr val="tx1"/>
                          </a:solidFill>
                        </a:rPr>
                        <a:t>Calculation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Based</a:t>
                      </a:r>
                      <a:r>
                        <a:rPr lang="en-US" b="0" baseline="0" dirty="0">
                          <a:solidFill>
                            <a:schemeClr val="tx1"/>
                          </a:solidFill>
                        </a:rPr>
                        <a:t> on p</a:t>
                      </a:r>
                      <a:r>
                        <a:rPr lang="en-US" b="0" dirty="0">
                          <a:solidFill>
                            <a:schemeClr val="tx1"/>
                          </a:solidFill>
                        </a:rPr>
                        <a:t>roduct of conditional</a:t>
                      </a:r>
                      <a:r>
                        <a:rPr lang="en-US" b="0" baseline="0" dirty="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b="0" dirty="0">
                          <a:solidFill>
                            <a:schemeClr val="tx1"/>
                          </a:solidFill>
                        </a:rPr>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Defined by event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Defined by investigator depending</a:t>
                      </a:r>
                      <a:r>
                        <a:rPr lang="en-US" b="0" baseline="0" dirty="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b="0" dirty="0">
                          <a:solidFill>
                            <a:schemeClr val="tx1"/>
                          </a:solidFill>
                        </a:rPr>
                        <a:t>Dating</a:t>
                      </a:r>
                      <a:r>
                        <a:rPr lang="en-US" b="0" baseline="0" dirty="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FF0000"/>
                          </a:solidFill>
                        </a:rPr>
                        <a:t>Need date of event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Don’t need exact date of each event.  Must</a:t>
                      </a:r>
                      <a:r>
                        <a:rPr lang="en-US" baseline="0" dirty="0">
                          <a:solidFill>
                            <a:srgbClr val="FF0000"/>
                          </a:solidFill>
                        </a:rPr>
                        <a:t> </a:t>
                      </a:r>
                      <a:r>
                        <a:rPr lang="en-US" dirty="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7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800" b="0" dirty="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173038" indent="0"/>
                      <a:r>
                        <a:rPr lang="en-US" b="0" dirty="0">
                          <a:solidFill>
                            <a:schemeClr val="tx1"/>
                          </a:solidFill>
                        </a:rPr>
                        <a:t>Rate of events within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No</a:t>
                      </a:r>
                      <a:r>
                        <a:rPr lang="en-US" b="0" baseline="0" dirty="0">
                          <a:solidFill>
                            <a:schemeClr val="tx1"/>
                          </a:solidFill>
                        </a:rPr>
                        <a:t> assumptions</a:t>
                      </a:r>
                      <a:endParaRPr lang="en-US" b="0" dirty="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Constant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173038" indent="0"/>
                      <a:r>
                        <a:rPr lang="en-US" b="0" dirty="0">
                          <a:solidFill>
                            <a:schemeClr val="tx1"/>
                          </a:solidFill>
                        </a:rPr>
                        <a:t>Rate of censoring in 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No</a:t>
                      </a:r>
                      <a:r>
                        <a:rPr lang="en-US" b="0" baseline="0" dirty="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Constant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173038" indent="0"/>
                      <a:r>
                        <a:rPr lang="en-US" b="0" dirty="0">
                          <a:solidFill>
                            <a:schemeClr val="tx1"/>
                          </a:solidFill>
                        </a:rPr>
                        <a:t>Censoring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Unrelated to probability</a:t>
                      </a:r>
                      <a:r>
                        <a:rPr lang="en-US" b="0" baseline="0" dirty="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173038" indent="0"/>
                      <a:r>
                        <a:rPr lang="en-US" b="0" dirty="0">
                          <a:solidFill>
                            <a:schemeClr val="tx1"/>
                          </a:solidFill>
                        </a:rPr>
                        <a:t>Competing events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No</a:t>
                      </a:r>
                      <a:r>
                        <a:rPr lang="en-US" b="0" baseline="0" dirty="0">
                          <a:solidFill>
                            <a:schemeClr val="tx1"/>
                          </a:solidFill>
                        </a:rPr>
                        <a:t> CE</a:t>
                      </a:r>
                      <a:r>
                        <a:rPr lang="en-US" b="0" dirty="0">
                          <a:solidFill>
                            <a:schemeClr val="tx1"/>
                          </a:solidFill>
                        </a:rPr>
                        <a:t> or independent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5FC0588A-7969-4A20-A430-658F24D33A56}"/>
              </a:ext>
            </a:extLst>
          </p:cNvPr>
          <p:cNvSpPr txBox="1"/>
          <p:nvPr/>
        </p:nvSpPr>
        <p:spPr>
          <a:xfrm>
            <a:off x="609600" y="3429000"/>
            <a:ext cx="3962400" cy="338554"/>
          </a:xfrm>
          <a:prstGeom prst="rect">
            <a:avLst/>
          </a:prstGeom>
          <a:solidFill>
            <a:schemeClr val="bg1"/>
          </a:solidFill>
        </p:spPr>
        <p:txBody>
          <a:bodyPr wrap="square" rtlCol="0">
            <a:spAutoFit/>
          </a:bodyPr>
          <a:lstStyle/>
          <a:p>
            <a:r>
              <a:rPr lang="en-US" sz="1600" b="1" dirty="0"/>
              <a:t>Assumptions/Requirements:</a:t>
            </a:r>
            <a:endParaRPr lang="en-US" dirty="0"/>
          </a:p>
        </p:txBody>
      </p:sp>
    </p:spTree>
    <p:extLst>
      <p:ext uri="{BB962C8B-B14F-4D97-AF65-F5344CB8AC3E}">
        <p14:creationId xmlns:p14="http://schemas.microsoft.com/office/powerpoint/2010/main" val="8296663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a:t>Instead of using follow-up time after “shifting everyone to the left,” you can have different scales of time, such as age</a:t>
            </a:r>
          </a:p>
        </p:txBody>
      </p:sp>
      <p:sp>
        <p:nvSpPr>
          <p:cNvPr id="165892" name="Rectangle 6"/>
          <p:cNvSpPr>
            <a:spLocks noChangeArrowheads="1"/>
          </p:cNvSpPr>
          <p:nvPr/>
        </p:nvSpPr>
        <p:spPr bwMode="auto">
          <a:xfrm>
            <a:off x="228600" y="3124200"/>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solidFill>
                  <a:srgbClr val="000000"/>
                </a:solidFill>
              </a:rPr>
              <a:t>Can also accommodate gaps in follow-up</a:t>
            </a:r>
          </a:p>
          <a:p>
            <a:pPr marL="342900" indent="-342900" eaLnBrk="0" hangingPunct="0">
              <a:spcBef>
                <a:spcPct val="45000"/>
              </a:spcBef>
              <a:buFontTx/>
              <a:buChar char="•"/>
            </a:pPr>
            <a:r>
              <a:rPr lang="en-US" sz="3200" dirty="0">
                <a:solidFill>
                  <a:srgbClr val="000000"/>
                </a:solidFill>
              </a:rPr>
              <a:t>For more, recommend: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869324"/>
            <a:ext cx="2807043" cy="3581400"/>
          </a:xfrm>
          <a:prstGeom prst="rect">
            <a:avLst/>
          </a:prstGeom>
        </p:spPr>
      </p:pic>
    </p:spTree>
    <p:extLst>
      <p:ext uri="{BB962C8B-B14F-4D97-AF65-F5344CB8AC3E}">
        <p14:creationId xmlns:p14="http://schemas.microsoft.com/office/powerpoint/2010/main" val="2685021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8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pic>
        <p:nvPicPr>
          <p:cNvPr id="4" name="Picture 3"/>
          <p:cNvPicPr>
            <a:picLocks noChangeAspect="1"/>
          </p:cNvPicPr>
          <p:nvPr/>
        </p:nvPicPr>
        <p:blipFill rotWithShape="1">
          <a:blip r:embed="rId3"/>
          <a:srcRect t="21580" b="27551"/>
          <a:stretch/>
        </p:blipFill>
        <p:spPr>
          <a:xfrm>
            <a:off x="932561" y="1784415"/>
            <a:ext cx="7982839" cy="2787585"/>
          </a:xfrm>
          <a:prstGeom prst="rect">
            <a:avLst/>
          </a:prstGeom>
        </p:spPr>
      </p:pic>
      <p:sp>
        <p:nvSpPr>
          <p:cNvPr id="5" name="Title 4"/>
          <p:cNvSpPr>
            <a:spLocks noGrp="1"/>
          </p:cNvSpPr>
          <p:nvPr>
            <p:ph type="title"/>
          </p:nvPr>
        </p:nvSpPr>
        <p:spPr>
          <a:xfrm>
            <a:off x="457200" y="381000"/>
            <a:ext cx="8229600" cy="1143000"/>
          </a:xfrm>
        </p:spPr>
        <p:txBody>
          <a:bodyPr/>
          <a:lstStyle/>
          <a:p>
            <a:r>
              <a:rPr lang="en-US" sz="3600" b="1" dirty="0"/>
              <a:t>Example: Point and Period Prevalences of CVD Risk Factors in U.S</a:t>
            </a:r>
            <a:r>
              <a:rPr lang="en-US" b="1" dirty="0"/>
              <a:t>.</a:t>
            </a:r>
          </a:p>
        </p:txBody>
      </p:sp>
      <p:sp>
        <p:nvSpPr>
          <p:cNvPr id="2" name="TextBox 1"/>
          <p:cNvSpPr txBox="1"/>
          <p:nvPr/>
        </p:nvSpPr>
        <p:spPr>
          <a:xfrm>
            <a:off x="257151" y="3070592"/>
            <a:ext cx="1350819" cy="1631216"/>
          </a:xfrm>
          <a:prstGeom prst="rect">
            <a:avLst/>
          </a:prstGeom>
          <a:noFill/>
        </p:spPr>
        <p:txBody>
          <a:bodyPr wrap="square" rtlCol="0">
            <a:spAutoFit/>
          </a:bodyPr>
          <a:lstStyle/>
          <a:p>
            <a:r>
              <a:rPr lang="en-US" sz="2000" baseline="30000" dirty="0"/>
              <a:t>d </a:t>
            </a:r>
            <a:r>
              <a:rPr lang="en-US" sz="2000" dirty="0"/>
              <a:t>Use within 30 days before interview</a:t>
            </a:r>
          </a:p>
        </p:txBody>
      </p:sp>
      <p:sp>
        <p:nvSpPr>
          <p:cNvPr id="3" name="TextBox 2"/>
          <p:cNvSpPr txBox="1"/>
          <p:nvPr/>
        </p:nvSpPr>
        <p:spPr>
          <a:xfrm>
            <a:off x="7620000" y="1815247"/>
            <a:ext cx="1143000" cy="2451953"/>
          </a:xfrm>
          <a:prstGeom prst="rect">
            <a:avLst/>
          </a:prstGeom>
          <a:noFill/>
        </p:spPr>
        <p:txBody>
          <a:bodyPr wrap="square" rtlCol="0">
            <a:spAutoFit/>
          </a:bodyPr>
          <a:lstStyle/>
          <a:p>
            <a:pPr>
              <a:spcBef>
                <a:spcPts val="1000"/>
              </a:spcBef>
            </a:pPr>
            <a:r>
              <a:rPr lang="en-US" sz="2400" dirty="0"/>
              <a:t>Point</a:t>
            </a:r>
          </a:p>
          <a:p>
            <a:pPr>
              <a:spcBef>
                <a:spcPts val="1000"/>
              </a:spcBef>
            </a:pPr>
            <a:r>
              <a:rPr lang="en-US" sz="2400" dirty="0"/>
              <a:t>Point</a:t>
            </a:r>
          </a:p>
          <a:p>
            <a:pPr>
              <a:spcBef>
                <a:spcPts val="1000"/>
              </a:spcBef>
            </a:pPr>
            <a:r>
              <a:rPr lang="en-US" sz="2400" dirty="0"/>
              <a:t>Period</a:t>
            </a:r>
          </a:p>
          <a:p>
            <a:pPr>
              <a:spcBef>
                <a:spcPts val="1000"/>
              </a:spcBef>
            </a:pPr>
            <a:r>
              <a:rPr lang="en-US" sz="2400" dirty="0"/>
              <a:t>Point</a:t>
            </a:r>
          </a:p>
          <a:p>
            <a:pPr>
              <a:spcBef>
                <a:spcPts val="1000"/>
              </a:spcBef>
            </a:pPr>
            <a:r>
              <a:rPr lang="en-US" sz="2400" dirty="0"/>
              <a:t>Point</a:t>
            </a:r>
          </a:p>
        </p:txBody>
      </p:sp>
      <p:sp>
        <p:nvSpPr>
          <p:cNvPr id="6" name="TextBox 5"/>
          <p:cNvSpPr txBox="1"/>
          <p:nvPr/>
        </p:nvSpPr>
        <p:spPr>
          <a:xfrm>
            <a:off x="6858000" y="1885890"/>
            <a:ext cx="762000" cy="400110"/>
          </a:xfrm>
          <a:prstGeom prst="rect">
            <a:avLst/>
          </a:prstGeom>
          <a:solidFill>
            <a:schemeClr val="bg1"/>
          </a:solidFill>
        </p:spPr>
        <p:txBody>
          <a:bodyPr wrap="square" rtlCol="0">
            <a:spAutoFit/>
          </a:bodyPr>
          <a:lstStyle/>
          <a:p>
            <a:r>
              <a:rPr lang="en-US" sz="2000" dirty="0"/>
              <a:t>38%</a:t>
            </a:r>
          </a:p>
        </p:txBody>
      </p:sp>
      <p:sp>
        <p:nvSpPr>
          <p:cNvPr id="9" name="TextBox 8"/>
          <p:cNvSpPr txBox="1"/>
          <p:nvPr/>
        </p:nvSpPr>
        <p:spPr>
          <a:xfrm>
            <a:off x="6324600" y="2362200"/>
            <a:ext cx="762000" cy="400110"/>
          </a:xfrm>
          <a:prstGeom prst="rect">
            <a:avLst/>
          </a:prstGeom>
          <a:solidFill>
            <a:schemeClr val="bg1"/>
          </a:solidFill>
        </p:spPr>
        <p:txBody>
          <a:bodyPr wrap="square" rtlCol="0">
            <a:spAutoFit/>
          </a:bodyPr>
          <a:lstStyle/>
          <a:p>
            <a:r>
              <a:rPr lang="en-US" sz="2000" dirty="0"/>
              <a:t>29%</a:t>
            </a:r>
          </a:p>
        </p:txBody>
      </p:sp>
      <p:sp>
        <p:nvSpPr>
          <p:cNvPr id="10" name="TextBox 9"/>
          <p:cNvSpPr txBox="1"/>
          <p:nvPr/>
        </p:nvSpPr>
        <p:spPr>
          <a:xfrm>
            <a:off x="5985164" y="2819906"/>
            <a:ext cx="762000" cy="400110"/>
          </a:xfrm>
          <a:prstGeom prst="rect">
            <a:avLst/>
          </a:prstGeom>
          <a:solidFill>
            <a:schemeClr val="bg1"/>
          </a:solidFill>
        </p:spPr>
        <p:txBody>
          <a:bodyPr wrap="square" rtlCol="0">
            <a:spAutoFit/>
          </a:bodyPr>
          <a:lstStyle/>
          <a:p>
            <a:r>
              <a:rPr lang="en-US" sz="2000" dirty="0"/>
              <a:t>24%</a:t>
            </a:r>
          </a:p>
        </p:txBody>
      </p:sp>
      <p:sp>
        <p:nvSpPr>
          <p:cNvPr id="11" name="TextBox 10"/>
          <p:cNvSpPr txBox="1"/>
          <p:nvPr/>
        </p:nvSpPr>
        <p:spPr>
          <a:xfrm>
            <a:off x="5105400" y="3429000"/>
            <a:ext cx="762000" cy="400110"/>
          </a:xfrm>
          <a:prstGeom prst="rect">
            <a:avLst/>
          </a:prstGeom>
          <a:solidFill>
            <a:schemeClr val="bg1"/>
          </a:solidFill>
        </p:spPr>
        <p:txBody>
          <a:bodyPr wrap="square" rtlCol="0">
            <a:spAutoFit/>
          </a:bodyPr>
          <a:lstStyle/>
          <a:p>
            <a:r>
              <a:rPr lang="en-US" sz="2000" dirty="0"/>
              <a:t>11%</a:t>
            </a:r>
          </a:p>
        </p:txBody>
      </p:sp>
      <p:sp>
        <p:nvSpPr>
          <p:cNvPr id="13" name="TextBox 12"/>
          <p:cNvSpPr txBox="1"/>
          <p:nvPr/>
        </p:nvSpPr>
        <p:spPr>
          <a:xfrm>
            <a:off x="4923980" y="3886200"/>
            <a:ext cx="762000" cy="400110"/>
          </a:xfrm>
          <a:prstGeom prst="rect">
            <a:avLst/>
          </a:prstGeom>
          <a:solidFill>
            <a:schemeClr val="bg1"/>
          </a:solidFill>
        </p:spPr>
        <p:txBody>
          <a:bodyPr wrap="square" rtlCol="0">
            <a:spAutoFit/>
          </a:bodyPr>
          <a:lstStyle/>
          <a:p>
            <a:r>
              <a:rPr lang="en-US" sz="2000" dirty="0"/>
              <a:t>8.7%</a:t>
            </a:r>
          </a:p>
        </p:txBody>
      </p:sp>
      <p:sp>
        <p:nvSpPr>
          <p:cNvPr id="7" name="TextBox 6"/>
          <p:cNvSpPr txBox="1"/>
          <p:nvPr/>
        </p:nvSpPr>
        <p:spPr>
          <a:xfrm>
            <a:off x="76200" y="5490627"/>
            <a:ext cx="9067800" cy="1138773"/>
          </a:xfrm>
          <a:prstGeom prst="rect">
            <a:avLst/>
          </a:prstGeom>
          <a:noFill/>
        </p:spPr>
        <p:txBody>
          <a:bodyPr wrap="square" rtlCol="0">
            <a:spAutoFit/>
          </a:bodyPr>
          <a:lstStyle/>
          <a:p>
            <a:r>
              <a:rPr lang="en-US" sz="2000" dirty="0"/>
              <a:t>Sources:  </a:t>
            </a:r>
            <a:r>
              <a:rPr lang="en-US" sz="2000" baseline="30000" dirty="0"/>
              <a:t>b</a:t>
            </a:r>
            <a:r>
              <a:rPr lang="en-US" sz="2000" dirty="0"/>
              <a:t> National Health and Nutrition Examination Survey (NHANES), 2013-2014; </a:t>
            </a:r>
            <a:r>
              <a:rPr lang="en-US" sz="2000" baseline="30000" dirty="0"/>
              <a:t>c</a:t>
            </a:r>
            <a:r>
              <a:rPr lang="en-US" sz="2000" dirty="0"/>
              <a:t> NHANES, 2011-2014; </a:t>
            </a:r>
            <a:r>
              <a:rPr lang="en-US" sz="2000" baseline="30000" dirty="0"/>
              <a:t>d</a:t>
            </a:r>
            <a:r>
              <a:rPr lang="en-US" sz="2000" dirty="0"/>
              <a:t> National Survey on Drug Use and Health 2013-2014;  </a:t>
            </a:r>
            <a:r>
              <a:rPr lang="en-US" sz="2000" baseline="30000" dirty="0"/>
              <a:t>e</a:t>
            </a:r>
            <a:r>
              <a:rPr lang="en-US" sz="2000" dirty="0"/>
              <a:t> NHANES 2013-2014; </a:t>
            </a:r>
            <a:r>
              <a:rPr lang="en-US" sz="2000" baseline="30000" dirty="0"/>
              <a:t>f</a:t>
            </a:r>
            <a:r>
              <a:rPr lang="en-US" sz="2000" dirty="0"/>
              <a:t> National Health Information Survey (NHIS), 2015.</a:t>
            </a:r>
          </a:p>
          <a:p>
            <a:endParaRPr lang="en-US" dirty="0"/>
          </a:p>
        </p:txBody>
      </p:sp>
    </p:spTree>
    <p:extLst>
      <p:ext uri="{BB962C8B-B14F-4D97-AF65-F5344CB8AC3E}">
        <p14:creationId xmlns:p14="http://schemas.microsoft.com/office/powerpoint/2010/main" val="12810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a:t>Summary</a:t>
            </a:r>
          </a:p>
        </p:txBody>
      </p:sp>
      <p:sp>
        <p:nvSpPr>
          <p:cNvPr id="168962" name="Rectangle 3"/>
          <p:cNvSpPr>
            <a:spLocks noGrp="1" noChangeArrowheads="1"/>
          </p:cNvSpPr>
          <p:nvPr>
            <p:ph type="body" idx="1"/>
          </p:nvPr>
        </p:nvSpPr>
        <p:spPr>
          <a:xfrm>
            <a:off x="0" y="1066800"/>
            <a:ext cx="9067800" cy="4114800"/>
          </a:xfrm>
        </p:spPr>
        <p:txBody>
          <a:bodyPr/>
          <a:lstStyle/>
          <a:p>
            <a:pPr>
              <a:lnSpc>
                <a:spcPct val="90000"/>
              </a:lnSpc>
            </a:pPr>
            <a:r>
              <a:rPr lang="en-US" dirty="0"/>
              <a:t>Prevalence counts existing disease/conditions and incidence counts new instances of disease/condition</a:t>
            </a:r>
          </a:p>
          <a:p>
            <a:pPr>
              <a:lnSpc>
                <a:spcPct val="90000"/>
              </a:lnSpc>
            </a:pPr>
            <a:endParaRPr lang="en-US" sz="1800" dirty="0"/>
          </a:p>
          <a:p>
            <a:pPr>
              <a:lnSpc>
                <a:spcPct val="90000"/>
              </a:lnSpc>
            </a:pPr>
            <a:r>
              <a:rPr lang="en-US" dirty="0"/>
              <a:t>Prevalence is a proportion </a:t>
            </a:r>
          </a:p>
          <a:p>
            <a:pPr lvl="1">
              <a:lnSpc>
                <a:spcPct val="90000"/>
              </a:lnSpc>
            </a:pPr>
            <a:r>
              <a:rPr lang="en-US" dirty="0"/>
              <a:t>Point prevalence</a:t>
            </a:r>
          </a:p>
          <a:p>
            <a:pPr lvl="1">
              <a:lnSpc>
                <a:spcPct val="90000"/>
              </a:lnSpc>
            </a:pPr>
            <a:r>
              <a:rPr lang="en-US" dirty="0"/>
              <a:t>Period prevalence</a:t>
            </a:r>
          </a:p>
          <a:p>
            <a:pPr>
              <a:lnSpc>
                <a:spcPct val="90000"/>
              </a:lnSpc>
            </a:pPr>
            <a:endParaRPr lang="en-US" sz="1800" dirty="0"/>
          </a:p>
          <a:p>
            <a:pPr>
              <a:lnSpc>
                <a:spcPct val="90000"/>
              </a:lnSpc>
            </a:pPr>
            <a:r>
              <a:rPr lang="en-US" dirty="0"/>
              <a:t>Terminology is not standardized</a:t>
            </a:r>
          </a:p>
          <a:p>
            <a:pPr lvl="1">
              <a:lnSpc>
                <a:spcPct val="90000"/>
              </a:lnSpc>
            </a:pPr>
            <a:r>
              <a:rPr lang="en-US" dirty="0"/>
              <a:t>“Rate” is often used incorrectly to describe prevalence</a:t>
            </a:r>
          </a:p>
          <a:p>
            <a:pPr lvl="1">
              <a:lnSpc>
                <a:spcPct val="90000"/>
              </a:lnSpc>
            </a:pPr>
            <a:r>
              <a:rPr lang="en-US" dirty="0"/>
              <a:t>You will need to examine details of what others have done rather than accept their nominal terminology</a:t>
            </a:r>
          </a:p>
        </p:txBody>
      </p:sp>
    </p:spTree>
    <p:extLst>
      <p:ext uri="{BB962C8B-B14F-4D97-AF65-F5344CB8AC3E}">
        <p14:creationId xmlns:p14="http://schemas.microsoft.com/office/powerpoint/2010/main" val="35718590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647700" y="-228600"/>
            <a:ext cx="7772400" cy="1143000"/>
          </a:xfrm>
        </p:spPr>
        <p:txBody>
          <a:bodyPr/>
          <a:lstStyle/>
          <a:p>
            <a:r>
              <a:rPr lang="en-US" b="1" dirty="0"/>
              <a:t>Summary: continued</a:t>
            </a:r>
          </a:p>
        </p:txBody>
      </p:sp>
      <p:sp>
        <p:nvSpPr>
          <p:cNvPr id="171010" name="Rectangle 1027"/>
          <p:cNvSpPr>
            <a:spLocks noGrp="1" noChangeArrowheads="1"/>
          </p:cNvSpPr>
          <p:nvPr>
            <p:ph type="body" idx="1"/>
          </p:nvPr>
        </p:nvSpPr>
        <p:spPr>
          <a:xfrm>
            <a:off x="152400" y="609600"/>
            <a:ext cx="8763000" cy="4114800"/>
          </a:xfrm>
        </p:spPr>
        <p:txBody>
          <a:bodyPr/>
          <a:lstStyle/>
          <a:p>
            <a:r>
              <a:rPr lang="en-US" dirty="0"/>
              <a:t>Incidence: consider E, N, and T</a:t>
            </a:r>
          </a:p>
          <a:p>
            <a:pPr lvl="1"/>
            <a:r>
              <a:rPr lang="en-US" sz="2400" b="1" dirty="0"/>
              <a:t>Cumulative incidence</a:t>
            </a:r>
            <a:r>
              <a:rPr lang="en-US" sz="2400" dirty="0"/>
              <a:t>: a proportion</a:t>
            </a:r>
          </a:p>
          <a:p>
            <a:pPr lvl="1"/>
            <a:r>
              <a:rPr lang="en-US" sz="2400" b="1" dirty="0"/>
              <a:t>Incidence rate</a:t>
            </a:r>
            <a:r>
              <a:rPr lang="en-US" sz="2400" dirty="0"/>
              <a:t>: based on person-time (next week)</a:t>
            </a:r>
          </a:p>
          <a:p>
            <a:pPr lvl="1"/>
            <a:endParaRPr lang="en-US" sz="400" dirty="0"/>
          </a:p>
          <a:p>
            <a:r>
              <a:rPr lang="en-US" dirty="0"/>
              <a:t>Cumulative incidence:  </a:t>
            </a:r>
          </a:p>
          <a:p>
            <a:pPr lvl="1">
              <a:spcBef>
                <a:spcPts val="300"/>
              </a:spcBef>
            </a:pPr>
            <a:r>
              <a:rPr lang="en-US" sz="2400" dirty="0"/>
              <a:t>% of persons who have event within a specific time </a:t>
            </a:r>
          </a:p>
          <a:p>
            <a:pPr lvl="1">
              <a:spcBef>
                <a:spcPts val="300"/>
              </a:spcBef>
            </a:pPr>
            <a:r>
              <a:rPr lang="en-US" sz="2400" dirty="0"/>
              <a:t>Estimated with simple proportion, Kaplan-Meier or life table. Kaplan-Meier most frequently used.</a:t>
            </a:r>
          </a:p>
          <a:p>
            <a:pPr lvl="1">
              <a:spcBef>
                <a:spcPts val="300"/>
              </a:spcBef>
            </a:pPr>
            <a:r>
              <a:rPr lang="en-US" sz="2400" dirty="0"/>
              <a:t>Unequal follow-up times are the source of complications which are addressed with Kaplan-Meier and life table approaches</a:t>
            </a:r>
          </a:p>
          <a:p>
            <a:pPr lvl="1">
              <a:spcBef>
                <a:spcPts val="300"/>
              </a:spcBef>
            </a:pPr>
            <a:r>
              <a:rPr lang="en-US" sz="2400" dirty="0"/>
              <a:t>Main assumptions/requirements of Kaplan-Meier and life table</a:t>
            </a:r>
            <a:r>
              <a:rPr lang="en-US" dirty="0"/>
              <a:t>: </a:t>
            </a:r>
          </a:p>
          <a:p>
            <a:pPr lvl="2">
              <a:spcBef>
                <a:spcPts val="300"/>
              </a:spcBef>
            </a:pPr>
            <a:r>
              <a:rPr lang="en-US" dirty="0"/>
              <a:t>Losses unrelated to outcome (non-informative censoring)</a:t>
            </a:r>
          </a:p>
          <a:p>
            <a:pPr lvl="2">
              <a:spcBef>
                <a:spcPts val="300"/>
              </a:spcBef>
            </a:pPr>
            <a:r>
              <a:rPr lang="en-US" dirty="0"/>
              <a:t>No (or independent) competing events </a:t>
            </a:r>
          </a:p>
          <a:p>
            <a:pPr lvl="1">
              <a:spcBef>
                <a:spcPts val="300"/>
              </a:spcBef>
            </a:pPr>
            <a:r>
              <a:rPr lang="en-US" sz="2400" dirty="0"/>
              <a:t>Be aware when observations spanning long calendar periods are combined and everyone is “shifted to the left”</a:t>
            </a:r>
          </a:p>
          <a:p>
            <a:pPr marL="0" indent="0">
              <a:spcBef>
                <a:spcPts val="300"/>
              </a:spcBef>
              <a:buNone/>
            </a:pPr>
            <a:endParaRPr lang="en-US" sz="2800" dirty="0"/>
          </a:p>
        </p:txBody>
      </p:sp>
    </p:spTree>
    <p:extLst>
      <p:ext uri="{BB962C8B-B14F-4D97-AF65-F5344CB8AC3E}">
        <p14:creationId xmlns:p14="http://schemas.microsoft.com/office/powerpoint/2010/main" val="943367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a:t>Additional Slides</a:t>
            </a:r>
          </a:p>
        </p:txBody>
      </p:sp>
    </p:spTree>
    <p:extLst>
      <p:ext uri="{BB962C8B-B14F-4D97-AF65-F5344CB8AC3E}">
        <p14:creationId xmlns:p14="http://schemas.microsoft.com/office/powerpoint/2010/main" val="11440171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a:t>Because we are working with a </a:t>
            </a:r>
            <a:r>
              <a:rPr lang="en-US" sz="2800" b="1" dirty="0"/>
              <a:t>sample</a:t>
            </a:r>
            <a:r>
              <a:rPr lang="en-US" sz="2800" dirty="0"/>
              <a:t> of subjects (from the target population), we formally can only </a:t>
            </a:r>
            <a:r>
              <a:rPr lang="en-US" sz="2800" b="1" dirty="0"/>
              <a:t>estimate</a:t>
            </a:r>
            <a:r>
              <a:rPr lang="en-US" sz="2800" dirty="0"/>
              <a:t> any target population parameter</a:t>
            </a:r>
          </a:p>
          <a:p>
            <a:pPr marL="866775" lvl="1" indent="-466725"/>
            <a:r>
              <a:rPr lang="en-US" dirty="0"/>
              <a:t>e.g., “In our study, we seek to estimate cumulative incidence.”</a:t>
            </a:r>
          </a:p>
          <a:p>
            <a:pPr marL="866775" lvl="1" indent="-466725"/>
            <a:endParaRPr lang="en-US" sz="2000" dirty="0"/>
          </a:p>
          <a:p>
            <a:pPr marL="466725" indent="-466725"/>
            <a:r>
              <a:rPr lang="en-US" sz="2800" dirty="0"/>
              <a:t>Mathematical formulae/techniques which accomplish this estimation are often called “</a:t>
            </a:r>
            <a:r>
              <a:rPr lang="en-US" sz="2800" b="1" dirty="0"/>
              <a:t>estimators</a:t>
            </a:r>
            <a:r>
              <a:rPr lang="en-US" sz="2800" dirty="0"/>
              <a:t>”</a:t>
            </a:r>
          </a:p>
          <a:p>
            <a:pPr marL="866775" lvl="1" indent="-466725"/>
            <a:r>
              <a:rPr lang="en-US" dirty="0"/>
              <a:t>e.g., “We used the Kaplan-Meier estimator.”</a:t>
            </a:r>
          </a:p>
          <a:p>
            <a:pPr marL="866775" lvl="1" indent="-466725"/>
            <a:endParaRPr lang="en-US" sz="2000" dirty="0"/>
          </a:p>
          <a:p>
            <a:pPr marL="466725" indent="-466725"/>
            <a:r>
              <a:rPr lang="en-US" sz="2800" dirty="0"/>
              <a:t>The target quantity of the estimator is sometimes called the </a:t>
            </a:r>
            <a:r>
              <a:rPr lang="en-US" sz="2800" b="1" dirty="0"/>
              <a:t>estimand</a:t>
            </a:r>
            <a:r>
              <a:rPr lang="en-US" sz="2800" dirty="0"/>
              <a:t>.</a:t>
            </a:r>
          </a:p>
          <a:p>
            <a:pPr marL="466725" indent="-466725"/>
            <a:endParaRPr lang="en-US" dirty="0"/>
          </a:p>
        </p:txBody>
      </p:sp>
    </p:spTree>
    <p:extLst>
      <p:ext uri="{BB962C8B-B14F-4D97-AF65-F5344CB8AC3E}">
        <p14:creationId xmlns:p14="http://schemas.microsoft.com/office/powerpoint/2010/main" val="38150243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a:t>Probability theory:  Probability of 2 independent events occurring is the product of the probabilities for each occurring alone</a:t>
            </a:r>
          </a:p>
          <a:p>
            <a:pPr lvl="1"/>
            <a:r>
              <a:rPr lang="en-US" sz="2400" dirty="0"/>
              <a:t>If event 1 occurs with probability 1/6 and event 2 with probability 1/2, then the probability of both event 1 and 2 occurring = 1/6 x 1/2 = 1/12</a:t>
            </a:r>
          </a:p>
          <a:p>
            <a:pPr lvl="1"/>
            <a:endParaRPr lang="en-US" sz="1400" dirty="0"/>
          </a:p>
          <a:p>
            <a:r>
              <a:rPr lang="en-US" dirty="0"/>
              <a:t>Kaplan-Meier technique assumes independence in the sequences of probabilities of not experiencing the event in question: </a:t>
            </a:r>
          </a:p>
          <a:p>
            <a:pPr lvl="1"/>
            <a:r>
              <a:rPr lang="en-US" sz="2400" dirty="0"/>
              <a:t>Probability of no event in time 2 given no event in time 1 (i.e. conditional on no event in time 1) is independent of the probability of no event in time 1</a:t>
            </a:r>
          </a:p>
          <a:p>
            <a:pPr marL="0" indent="0">
              <a:buNone/>
            </a:pPr>
            <a:endParaRPr lang="en-US" dirty="0"/>
          </a:p>
        </p:txBody>
      </p:sp>
    </p:spTree>
    <p:extLst>
      <p:ext uri="{BB962C8B-B14F-4D97-AF65-F5344CB8AC3E}">
        <p14:creationId xmlns:p14="http://schemas.microsoft.com/office/powerpoint/2010/main" val="156203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a:t>Period Prevalence: National Health Interview Survey (NHIS), 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49" y="2590998"/>
            <a:ext cx="6922294" cy="4027516"/>
          </a:xfrm>
          <a:prstGeom prst="rect">
            <a:avLst/>
          </a:prstGeom>
        </p:spPr>
      </p:pic>
      <p:sp>
        <p:nvSpPr>
          <p:cNvPr id="6" name="TextBox 5"/>
          <p:cNvSpPr txBox="1"/>
          <p:nvPr/>
        </p:nvSpPr>
        <p:spPr>
          <a:xfrm>
            <a:off x="1600710" y="1636891"/>
            <a:ext cx="6193971" cy="954107"/>
          </a:xfrm>
          <a:prstGeom prst="rect">
            <a:avLst/>
          </a:prstGeom>
          <a:noFill/>
        </p:spPr>
        <p:txBody>
          <a:bodyPr wrap="square" rtlCol="0">
            <a:spAutoFit/>
          </a:bodyPr>
          <a:lstStyle/>
          <a:p>
            <a:pPr algn="ctr"/>
            <a:r>
              <a:rPr lang="en-US" sz="2800" b="1" dirty="0"/>
              <a:t>Prevalence of severe headache or migraine, in past 3 months</a:t>
            </a:r>
          </a:p>
        </p:txBody>
      </p:sp>
    </p:spTree>
    <p:extLst>
      <p:ext uri="{BB962C8B-B14F-4D97-AF65-F5344CB8AC3E}">
        <p14:creationId xmlns:p14="http://schemas.microsoft.com/office/powerpoint/2010/main" val="155444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a:t>How to report prevalence</a:t>
            </a:r>
          </a:p>
        </p:txBody>
      </p:sp>
      <p:sp>
        <p:nvSpPr>
          <p:cNvPr id="32770" name="Rectangle 3"/>
          <p:cNvSpPr>
            <a:spLocks noGrp="1" noChangeArrowheads="1"/>
          </p:cNvSpPr>
          <p:nvPr>
            <p:ph type="body" idx="1"/>
          </p:nvPr>
        </p:nvSpPr>
        <p:spPr>
          <a:xfrm>
            <a:off x="76200" y="762000"/>
            <a:ext cx="8991600" cy="6629400"/>
          </a:xfrm>
        </p:spPr>
        <p:txBody>
          <a:bodyPr/>
          <a:lstStyle/>
          <a:p>
            <a:r>
              <a:rPr lang="en-US" sz="2900" dirty="0"/>
              <a:t>Prevalence should always be stated as a number between 0 and 1 (e.g., 0.03) or as a percentage (e.g., 3%):</a:t>
            </a:r>
          </a:p>
          <a:p>
            <a:pPr lvl="1"/>
            <a:r>
              <a:rPr lang="en-US" sz="2600" dirty="0"/>
              <a:t>“The prevalence of smoking was 15% (95% confidence interval: 12 to 18%) amongst teenagers in the U.S. in 2015.”</a:t>
            </a:r>
          </a:p>
          <a:p>
            <a:pPr lvl="1"/>
            <a:r>
              <a:rPr lang="en-US" sz="2600" dirty="0"/>
              <a:t>“We found that 24% (95% CI: 20 to 28%) of adults had symptoms of fatigue at least once in the past 3 months”</a:t>
            </a:r>
          </a:p>
          <a:p>
            <a:pPr>
              <a:spcBef>
                <a:spcPts val="0"/>
              </a:spcBef>
            </a:pPr>
            <a:endParaRPr lang="en-US" sz="500" dirty="0"/>
          </a:p>
          <a:p>
            <a:r>
              <a:rPr lang="en-US" sz="2900" dirty="0"/>
              <a:t>Avoid statements such as:</a:t>
            </a:r>
            <a:r>
              <a:rPr lang="en-US" dirty="0"/>
              <a:t>  </a:t>
            </a:r>
          </a:p>
          <a:p>
            <a:pPr lvl="1">
              <a:spcBef>
                <a:spcPts val="300"/>
              </a:spcBef>
            </a:pPr>
            <a:r>
              <a:rPr lang="en-US" dirty="0"/>
              <a:t> “Prevalence was 0.13 per 1000 persons” </a:t>
            </a:r>
          </a:p>
          <a:p>
            <a:pPr lvl="1">
              <a:spcBef>
                <a:spcPts val="300"/>
              </a:spcBef>
            </a:pPr>
            <a:r>
              <a:rPr lang="en-US" dirty="0"/>
              <a:t> Easily confused with a report of incidence (i.e., a rate)</a:t>
            </a:r>
          </a:p>
          <a:p>
            <a:pPr lvl="1">
              <a:spcBef>
                <a:spcPts val="300"/>
              </a:spcBef>
            </a:pPr>
            <a:r>
              <a:rPr lang="en-US" dirty="0"/>
              <a:t> Prefer:  “Prevalence was 0.013%  or  0.00013”</a:t>
            </a:r>
          </a:p>
          <a:p>
            <a:endParaRPr lang="en-US" sz="1000" dirty="0"/>
          </a:p>
          <a:p>
            <a:r>
              <a:rPr lang="en-US" sz="2800" dirty="0"/>
              <a:t>Include confidence intervals (CI):  if description is primary objective, the CI is very important</a:t>
            </a:r>
          </a:p>
          <a:p>
            <a:pPr lvl="1"/>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a:t>Descriptive objectives are often the lead off (first specific aim) in grant proposals</a:t>
            </a:r>
          </a:p>
          <a:p>
            <a:endParaRPr lang="en-US" sz="500" dirty="0"/>
          </a:p>
          <a:p>
            <a:r>
              <a:rPr lang="en-US" sz="3000" dirty="0"/>
              <a:t>Level of language sophistication in a grant should typically be higher than when reporting results</a:t>
            </a:r>
          </a:p>
          <a:p>
            <a:pPr lvl="1"/>
            <a:r>
              <a:rPr lang="en-US" sz="2600" dirty="0"/>
              <a:t>Reviewers will expect a certain amount of scientific terms and assess your language to evaluate your know-how</a:t>
            </a:r>
          </a:p>
          <a:p>
            <a:pPr lvl="1"/>
            <a:endParaRPr lang="en-US" sz="500" dirty="0"/>
          </a:p>
          <a:p>
            <a:r>
              <a:rPr lang="en-US" sz="3000" dirty="0"/>
              <a:t>Yet, best to be sufficiently clear in a grant for a general reviewer to comprehend </a:t>
            </a:r>
            <a:r>
              <a:rPr lang="en-US" sz="2800" dirty="0"/>
              <a:t>(best to know your audience!)</a:t>
            </a:r>
          </a:p>
          <a:p>
            <a:pPr marL="628650" lvl="1" indent="-228600"/>
            <a:r>
              <a:rPr lang="en-US" sz="2600" dirty="0"/>
              <a:t>“We will estimate the prevalence of cigarette or pipe smoking amongst teenagers in the U.S. in 2018.”</a:t>
            </a:r>
          </a:p>
          <a:p>
            <a:pPr marL="628650" lvl="1" indent="-228600"/>
            <a:r>
              <a:rPr lang="en-US" sz="2600" dirty="0"/>
              <a:t>“We will determine the period prevalence, over the prior year, of self-reported symptoms of fatigue amongst adults in Ohio.” </a:t>
            </a:r>
            <a:endParaRPr lang="en-US" dirty="0"/>
          </a:p>
        </p:txBody>
      </p:sp>
    </p:spTree>
    <p:extLst>
      <p:ext uri="{BB962C8B-B14F-4D97-AF65-F5344CB8AC3E}">
        <p14:creationId xmlns:p14="http://schemas.microsoft.com/office/powerpoint/2010/main" val="338186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a:t>Incidence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a:t>The Three Elements in Measures of Incidence</a:t>
            </a:r>
          </a:p>
        </p:txBody>
      </p:sp>
      <p:sp>
        <p:nvSpPr>
          <p:cNvPr id="34818" name="Rectangle 3"/>
          <p:cNvSpPr>
            <a:spLocks noGrp="1" noChangeArrowheads="1"/>
          </p:cNvSpPr>
          <p:nvPr>
            <p:ph type="body" idx="1"/>
          </p:nvPr>
        </p:nvSpPr>
        <p:spPr>
          <a:xfrm>
            <a:off x="152400" y="1905000"/>
            <a:ext cx="8991600" cy="4114800"/>
          </a:xfrm>
        </p:spPr>
        <p:txBody>
          <a:bodyPr/>
          <a:lstStyle/>
          <a:p>
            <a:pPr>
              <a:lnSpc>
                <a:spcPct val="90000"/>
              </a:lnSpc>
            </a:pPr>
            <a:r>
              <a:rPr lang="en-US" dirty="0"/>
              <a:t>E = number of outcome events = a binary outcome   </a:t>
            </a:r>
          </a:p>
          <a:p>
            <a:pPr lvl="2">
              <a:lnSpc>
                <a:spcPct val="90000"/>
              </a:lnSpc>
              <a:buFontTx/>
              <a:buNone/>
            </a:pPr>
            <a:r>
              <a:rPr lang="en-US" sz="3200" dirty="0"/>
              <a:t>(e.g., onset of disease) arising in population</a:t>
            </a:r>
          </a:p>
          <a:p>
            <a:pPr>
              <a:lnSpc>
                <a:spcPct val="90000"/>
              </a:lnSpc>
            </a:pPr>
            <a:endParaRPr lang="en-US" dirty="0"/>
          </a:p>
          <a:p>
            <a:pPr marL="403225" indent="-403225">
              <a:lnSpc>
                <a:spcPct val="90000"/>
              </a:lnSpc>
            </a:pPr>
            <a:r>
              <a:rPr lang="en-US" dirty="0"/>
              <a:t>N = number of at-risk persons in the population    under study</a:t>
            </a:r>
          </a:p>
          <a:p>
            <a:pPr>
              <a:lnSpc>
                <a:spcPct val="90000"/>
              </a:lnSpc>
            </a:pPr>
            <a:endParaRPr lang="en-US" dirty="0"/>
          </a:p>
          <a:p>
            <a:pPr>
              <a:lnSpc>
                <a:spcPct val="90000"/>
              </a:lnSpc>
            </a:pPr>
            <a:r>
              <a:rPr lang="en-US" dirty="0"/>
              <a:t>T = time period during which the events are studied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Proportion</a:t>
            </a:r>
            <a:r>
              <a:rPr lang="en-US" sz="2800" dirty="0"/>
              <a:t> of at-risk individuals who experience the event in a defined time period (E/N during time T).  This is unitless.  Varies between 0 and 1.</a:t>
            </a:r>
          </a:p>
          <a:p>
            <a:pPr marL="457200" lvl="1" indent="0">
              <a:spcBef>
                <a:spcPts val="400"/>
              </a:spcBef>
              <a:buNone/>
            </a:pPr>
            <a:r>
              <a:rPr lang="en-US" b="1" dirty="0"/>
              <a:t>= cumulative incidence </a:t>
            </a:r>
          </a:p>
          <a:p>
            <a:pPr marL="457200" lvl="1" indent="0">
              <a:spcBef>
                <a:spcPts val="400"/>
              </a:spcBef>
              <a:buNone/>
            </a:pPr>
            <a:r>
              <a:rPr lang="en-US" b="1" dirty="0"/>
              <a:t>= incidence proportion </a:t>
            </a:r>
          </a:p>
          <a:p>
            <a:pPr marL="457200" lvl="1" indent="0">
              <a:spcBef>
                <a:spcPts val="400"/>
              </a:spcBef>
              <a:buNone/>
            </a:pPr>
            <a:r>
              <a:rPr lang="en-US" b="1" dirty="0"/>
              <a:t>= risk</a:t>
            </a:r>
          </a:p>
          <a:p>
            <a:endParaRPr lang="en-US" sz="1000" dirty="0"/>
          </a:p>
          <a:p>
            <a:r>
              <a:rPr lang="en-US" sz="2800" dirty="0"/>
              <a:t>Number of events divided by the amount of at-risk </a:t>
            </a:r>
            <a:r>
              <a:rPr lang="en-US" sz="2800" b="1" dirty="0"/>
              <a:t>person-time</a:t>
            </a:r>
            <a:r>
              <a:rPr lang="en-US" sz="2800" dirty="0"/>
              <a:t> observed (E/NT). Importantly, this is not a proportion. “person-time incidence” (More next week.) </a:t>
            </a:r>
          </a:p>
          <a:p>
            <a:pPr marL="0" indent="457200">
              <a:buNone/>
            </a:pPr>
            <a:r>
              <a:rPr lang="en-US" sz="2800" b="1" dirty="0"/>
              <a:t>= incidence rate </a:t>
            </a:r>
          </a:p>
          <a:p>
            <a:pPr marL="0" indent="465138">
              <a:spcBef>
                <a:spcPts val="400"/>
              </a:spcBef>
              <a:buNone/>
            </a:pPr>
            <a:r>
              <a:rPr lang="en-US" sz="2800" b="1" dirty="0"/>
              <a:t>= incidence density </a:t>
            </a:r>
          </a:p>
          <a:p>
            <a:pPr marL="0" indent="465138">
              <a:spcBef>
                <a:spcPts val="400"/>
              </a:spcBef>
              <a:buNone/>
            </a:pPr>
            <a:r>
              <a:rPr lang="en-US" sz="2800" b="1" dirty="0"/>
              <a:t>= rate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a:t>Definition:  The </a:t>
            </a:r>
            <a:r>
              <a:rPr lang="en-US" sz="2800" b="1" dirty="0"/>
              <a:t>proportion</a:t>
            </a:r>
            <a:r>
              <a:rPr lang="en-US" sz="2800" dirty="0"/>
              <a:t> of at-risk individuals who experience the event in a defined time period (E/N during some time T) = </a:t>
            </a:r>
            <a:r>
              <a:rPr lang="en-US" sz="2800" b="1" dirty="0"/>
              <a:t>cumulative incidence</a:t>
            </a:r>
          </a:p>
          <a:p>
            <a:endParaRPr lang="en-US" sz="2800" b="1" dirty="0"/>
          </a:p>
          <a:p>
            <a:pPr>
              <a:spcBef>
                <a:spcPct val="50000"/>
              </a:spcBef>
            </a:pPr>
            <a:r>
              <a:rPr lang="en-US" sz="2800" dirty="0"/>
              <a:t>Example:  diabetic medications and bone fracture:  </a:t>
            </a:r>
          </a:p>
          <a:p>
            <a:pPr lvl="1">
              <a:spcBef>
                <a:spcPct val="50000"/>
              </a:spcBef>
            </a:pPr>
            <a:r>
              <a:rPr lang="en-US" sz="2600" dirty="0"/>
              <a:t>“The cumulative incidence of a first fracture among women reached 15% at 5 years for those initiating rosiglitazone, 7.3% for those initiating metformin, and 7.7% for those initiating glyburide.”</a:t>
            </a:r>
          </a:p>
          <a:p>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a:t>Definition:  The number of events divided by the amount of at-risk </a:t>
            </a:r>
            <a:r>
              <a:rPr lang="en-US" sz="2800" b="1" dirty="0"/>
              <a:t>person-time</a:t>
            </a:r>
            <a:r>
              <a:rPr lang="en-US" sz="2800" dirty="0"/>
              <a:t> observed (E/NT)            = </a:t>
            </a:r>
            <a:r>
              <a:rPr lang="en-US" sz="2800" b="1" dirty="0"/>
              <a:t>incidence</a:t>
            </a:r>
            <a:r>
              <a:rPr lang="en-US" sz="2800" dirty="0"/>
              <a:t> </a:t>
            </a:r>
            <a:r>
              <a:rPr lang="en-US" sz="2800" b="1" dirty="0"/>
              <a:t>rate or density </a:t>
            </a:r>
            <a:r>
              <a:rPr lang="en-US" sz="2800" dirty="0"/>
              <a:t>(not a proportion)</a:t>
            </a:r>
          </a:p>
          <a:p>
            <a:pPr>
              <a:lnSpc>
                <a:spcPct val="90000"/>
              </a:lnSpc>
            </a:pPr>
            <a:endParaRPr lang="en-US" sz="2800" dirty="0"/>
          </a:p>
          <a:p>
            <a:pPr>
              <a:lnSpc>
                <a:spcPct val="90000"/>
              </a:lnSpc>
              <a:spcBef>
                <a:spcPct val="50000"/>
              </a:spcBef>
            </a:pPr>
            <a:r>
              <a:rPr lang="en-US" sz="2800" dirty="0"/>
              <a:t>Same example, diabetic medications and fracture, now presented as incidence rates:  </a:t>
            </a:r>
          </a:p>
          <a:p>
            <a:pPr lvl="1">
              <a:lnSpc>
                <a:spcPct val="90000"/>
              </a:lnSpc>
              <a:spcBef>
                <a:spcPct val="50000"/>
              </a:spcBef>
            </a:pPr>
            <a:r>
              <a:rPr lang="en-US" sz="2600" dirty="0"/>
              <a:t>“The incidence of a first fracture among women was 2.74 per 100 person-years using rosiglitazone, 1.54 per 100 person-years with metformin, and 1.29 per 100 person-years with glyburide.”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420914"/>
            <a:ext cx="7772400" cy="609600"/>
          </a:xfrm>
        </p:spPr>
        <p:txBody>
          <a:bodyPr/>
          <a:lstStyle/>
          <a:p>
            <a:r>
              <a:rPr lang="en-US" sz="3600" b="1" dirty="0"/>
              <a:t>Disease Occurrence I</a:t>
            </a:r>
            <a:br>
              <a:rPr lang="en-US" sz="3600" b="1" dirty="0"/>
            </a:br>
            <a:endParaRPr lang="en-US" sz="3600" b="1" dirty="0"/>
          </a:p>
        </p:txBody>
      </p:sp>
      <p:sp>
        <p:nvSpPr>
          <p:cNvPr id="16386" name="Rectangle 3"/>
          <p:cNvSpPr>
            <a:spLocks noGrp="1" noChangeArrowheads="1"/>
          </p:cNvSpPr>
          <p:nvPr>
            <p:ph type="body" idx="1"/>
          </p:nvPr>
        </p:nvSpPr>
        <p:spPr>
          <a:xfrm>
            <a:off x="266700" y="1066800"/>
            <a:ext cx="8610600" cy="4953000"/>
          </a:xfrm>
        </p:spPr>
        <p:txBody>
          <a:bodyPr/>
          <a:lstStyle/>
          <a:p>
            <a:r>
              <a:rPr lang="en-US" sz="2400" dirty="0"/>
              <a:t>Incidence versus prevalence</a:t>
            </a:r>
          </a:p>
          <a:p>
            <a:pPr>
              <a:spcBef>
                <a:spcPct val="50000"/>
              </a:spcBef>
            </a:pPr>
            <a:r>
              <a:rPr lang="en-US" sz="2400" dirty="0"/>
              <a:t>The 3 elements of measures of incidence</a:t>
            </a:r>
          </a:p>
          <a:p>
            <a:pPr>
              <a:spcBef>
                <a:spcPct val="50000"/>
              </a:spcBef>
            </a:pPr>
            <a:r>
              <a:rPr lang="en-US" sz="2400" dirty="0"/>
              <a:t>Cumulative incidence vs. person-time incidence</a:t>
            </a:r>
          </a:p>
          <a:p>
            <a:pPr>
              <a:spcBef>
                <a:spcPct val="50000"/>
              </a:spcBef>
            </a:pPr>
            <a:r>
              <a:rPr lang="en-US" sz="2400" dirty="0"/>
              <a:t>Concept of censoring </a:t>
            </a:r>
          </a:p>
          <a:p>
            <a:pPr>
              <a:spcBef>
                <a:spcPct val="50000"/>
              </a:spcBef>
            </a:pPr>
            <a:r>
              <a:rPr lang="en-US" sz="2400" dirty="0"/>
              <a:t>Methods (“estimators”) for calculating cumulative incidence</a:t>
            </a:r>
          </a:p>
          <a:p>
            <a:pPr lvl="1">
              <a:spcBef>
                <a:spcPts val="600"/>
              </a:spcBef>
            </a:pPr>
            <a:r>
              <a:rPr lang="en-US" sz="2400" dirty="0"/>
              <a:t>Simple proportion </a:t>
            </a:r>
          </a:p>
          <a:p>
            <a:pPr lvl="1">
              <a:spcBef>
                <a:spcPts val="600"/>
              </a:spcBef>
            </a:pPr>
            <a:r>
              <a:rPr lang="en-US" sz="2400" dirty="0"/>
              <a:t>Kaplan-Meier</a:t>
            </a:r>
          </a:p>
          <a:p>
            <a:pPr lvl="1">
              <a:spcBef>
                <a:spcPts val="600"/>
              </a:spcBef>
            </a:pPr>
            <a:r>
              <a:rPr lang="en-US" sz="2400" dirty="0"/>
              <a:t>Life-table</a:t>
            </a:r>
          </a:p>
          <a:p>
            <a:pPr lvl="1">
              <a:spcBef>
                <a:spcPts val="600"/>
              </a:spcBef>
            </a:pPr>
            <a:r>
              <a:rPr lang="en-US" sz="2400" dirty="0"/>
              <a:t>[next week] Aalen-Johansen</a:t>
            </a:r>
          </a:p>
          <a:p>
            <a:pPr>
              <a:spcBef>
                <a:spcPct val="50000"/>
              </a:spcBef>
            </a:pPr>
            <a:r>
              <a:rPr lang="en-US" sz="2400" dirty="0"/>
              <a:t>Underlying assumptions/warnings: losses unrelated to outcome; no (or independent) competing events; &amp; beware of secular trends</a:t>
            </a:r>
            <a:endParaRPr lang="en-US" sz="2800" dirty="0"/>
          </a:p>
        </p:txBody>
      </p:sp>
    </p:spTree>
    <p:extLst>
      <p:ext uri="{BB962C8B-B14F-4D97-AF65-F5344CB8AC3E}">
        <p14:creationId xmlns:p14="http://schemas.microsoft.com/office/powerpoint/2010/main" val="21319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3068"/>
            <a:ext cx="7772400" cy="1143000"/>
          </a:xfrm>
        </p:spPr>
        <p:txBody>
          <a:bodyPr/>
          <a:lstStyle/>
          <a:p>
            <a:r>
              <a:rPr lang="en-US" b="1" dirty="0"/>
              <a:t>An unfamiliar denominator</a:t>
            </a:r>
          </a:p>
        </p:txBody>
      </p:sp>
      <p:sp>
        <p:nvSpPr>
          <p:cNvPr id="57346" name="Rectangle 3"/>
          <p:cNvSpPr>
            <a:spLocks noGrp="1" noChangeArrowheads="1"/>
          </p:cNvSpPr>
          <p:nvPr>
            <p:ph type="body" idx="1"/>
          </p:nvPr>
        </p:nvSpPr>
        <p:spPr>
          <a:xfrm>
            <a:off x="152400" y="1371600"/>
            <a:ext cx="8763000" cy="4343400"/>
          </a:xfrm>
        </p:spPr>
        <p:txBody>
          <a:bodyPr/>
          <a:lstStyle/>
          <a:p>
            <a:r>
              <a:rPr lang="en-US" dirty="0"/>
              <a:t>The denominator for incidence does not have to be a count of individual persons</a:t>
            </a:r>
          </a:p>
          <a:p>
            <a:endParaRPr lang="en-US" dirty="0"/>
          </a:p>
          <a:p>
            <a:r>
              <a:rPr lang="en-US" dirty="0"/>
              <a:t>Incidence rate, with </a:t>
            </a:r>
            <a:r>
              <a:rPr lang="en-US" u="sng" dirty="0"/>
              <a:t>person-time</a:t>
            </a:r>
            <a:r>
              <a:rPr lang="en-US" dirty="0"/>
              <a:t> in denominator, is, in fact, the most fundamental measure of disease incidence. A few examples today but much more next week.  </a:t>
            </a:r>
          </a:p>
        </p:txBody>
      </p:sp>
    </p:spTree>
    <p:extLst>
      <p:ext uri="{BB962C8B-B14F-4D97-AF65-F5344CB8AC3E}">
        <p14:creationId xmlns:p14="http://schemas.microsoft.com/office/powerpoint/2010/main" val="33323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762000"/>
          </a:xfrm>
        </p:spPr>
        <p:txBody>
          <a:bodyPr/>
          <a:lstStyle/>
          <a:p>
            <a:r>
              <a:rPr lang="en-US" sz="3200" b="1" dirty="0"/>
              <a:t>Incidence Rates</a:t>
            </a:r>
          </a:p>
        </p:txBody>
      </p:sp>
      <p:sp>
        <p:nvSpPr>
          <p:cNvPr id="3" name="Content Placeholder 2"/>
          <p:cNvSpPr>
            <a:spLocks noGrp="1"/>
          </p:cNvSpPr>
          <p:nvPr>
            <p:ph idx="1"/>
          </p:nvPr>
        </p:nvSpPr>
        <p:spPr>
          <a:xfrm>
            <a:off x="304800" y="914400"/>
            <a:ext cx="8458200" cy="4648200"/>
          </a:xfrm>
        </p:spPr>
        <p:txBody>
          <a:bodyPr/>
          <a:lstStyle/>
          <a:p>
            <a:r>
              <a:rPr lang="en-US" sz="3000" dirty="0"/>
              <a:t>Numerator is number of outcomes/events in a specific time period (E)</a:t>
            </a:r>
          </a:p>
          <a:p>
            <a:endParaRPr lang="en-US" sz="1000" dirty="0"/>
          </a:p>
          <a:p>
            <a:r>
              <a:rPr lang="en-US" sz="3000" dirty="0"/>
              <a:t>Denominator is collective person-time that gave rise to the outcomes/events  (~</a:t>
            </a:r>
            <a:r>
              <a:rPr lang="en-US" sz="3000" dirty="0" err="1"/>
              <a:t>NxT</a:t>
            </a:r>
            <a:r>
              <a:rPr lang="en-US" sz="3000" dirty="0"/>
              <a:t>)</a:t>
            </a:r>
          </a:p>
          <a:p>
            <a:pPr marL="0" indent="0">
              <a:buNone/>
            </a:pPr>
            <a:endParaRPr lang="en-US" sz="1000" dirty="0"/>
          </a:p>
          <a:p>
            <a:r>
              <a:rPr lang="en-US" dirty="0"/>
              <a:t>e.g., cancer, we often have the number of cases in a defined geographic population over some calendar period. </a:t>
            </a:r>
          </a:p>
          <a:p>
            <a:pPr lvl="1"/>
            <a:r>
              <a:rPr lang="en-US" dirty="0"/>
              <a:t>This comes from SEER</a:t>
            </a:r>
          </a:p>
          <a:p>
            <a:pPr lvl="1"/>
            <a:r>
              <a:rPr lang="en-US" dirty="0"/>
              <a:t>How can we estimate the incidence rate?</a:t>
            </a:r>
          </a:p>
        </p:txBody>
      </p:sp>
    </p:spTree>
    <p:extLst>
      <p:ext uri="{BB962C8B-B14F-4D97-AF65-F5344CB8AC3E}">
        <p14:creationId xmlns:p14="http://schemas.microsoft.com/office/powerpoint/2010/main" val="107095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a:p>
          <a:p>
            <a:pPr lvl="1"/>
            <a:endParaRPr lang="en-US" dirty="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a:t>Pancreatic cancer cases in SF 2010 = 123 (SEER)</a:t>
            </a:r>
          </a:p>
          <a:p>
            <a:pPr eaLnBrk="0" hangingPunct="0"/>
            <a:r>
              <a:rPr lang="en-US" sz="3200" dirty="0"/>
              <a:t> </a:t>
            </a:r>
            <a:endParaRPr lang="en-US" sz="1200" dirty="0"/>
          </a:p>
          <a:p>
            <a:pPr indent="457200" eaLnBrk="0" hangingPunct="0">
              <a:buFontTx/>
              <a:buChar char="•"/>
            </a:pPr>
            <a:r>
              <a:rPr lang="en-US" sz="3200" dirty="0"/>
              <a:t>Population in SF 2010 = 805,340 (U.S. census)</a:t>
            </a:r>
          </a:p>
          <a:p>
            <a:pPr marL="914400" lvl="1" indent="-457200" eaLnBrk="0" hangingPunct="0">
              <a:buFont typeface="Times New Roman" panose="02020603050405020304" pitchFamily="18" charset="0"/>
              <a:buChar char="−"/>
            </a:pPr>
            <a:r>
              <a:rPr lang="en-US" sz="2800" dirty="0"/>
              <a:t>Assume that population is steady state for all of 2010</a:t>
            </a:r>
          </a:p>
          <a:p>
            <a:pPr marL="914400" lvl="1" indent="-457200" eaLnBrk="0" hangingPunct="0">
              <a:buFont typeface="Times New Roman" panose="02020603050405020304" pitchFamily="18" charset="0"/>
              <a:buChar char="−"/>
            </a:pPr>
            <a:r>
              <a:rPr lang="en-US" sz="2800" dirty="0"/>
              <a:t>Thus, person-time for 2010 is 805,340 person-years</a:t>
            </a:r>
            <a:r>
              <a:rPr lang="en-US" sz="3200" dirty="0"/>
              <a:t>.</a:t>
            </a:r>
          </a:p>
          <a:p>
            <a:pPr eaLnBrk="0" hangingPunct="0"/>
            <a:endParaRPr lang="en-US" sz="1600" dirty="0"/>
          </a:p>
          <a:p>
            <a:pPr eaLnBrk="0" hangingPunct="0"/>
            <a:endParaRPr lang="en-US" sz="1000" dirty="0"/>
          </a:p>
          <a:p>
            <a:pPr indent="457200" eaLnBrk="0" hangingPunct="0">
              <a:buFontTx/>
              <a:buChar char="•"/>
            </a:pPr>
            <a:r>
              <a:rPr lang="en-US" sz="3200" dirty="0"/>
              <a:t>Incidence rate for pancreatic cancer in SF in 2010:</a:t>
            </a:r>
          </a:p>
          <a:p>
            <a:pPr lvl="1" algn="ctr" eaLnBrk="0" hangingPunct="0">
              <a:spcBef>
                <a:spcPts val="600"/>
              </a:spcBef>
            </a:pPr>
            <a:r>
              <a:rPr lang="en-US" sz="3200" dirty="0"/>
              <a:t>123 cases/805,340  person-years</a:t>
            </a:r>
          </a:p>
          <a:p>
            <a:pPr lvl="1" algn="ctr" eaLnBrk="0" hangingPunct="0"/>
            <a:r>
              <a:rPr lang="en-US" sz="3200" dirty="0"/>
              <a:t>= 15.3 cases per 100,000 person-years</a:t>
            </a:r>
          </a:p>
        </p:txBody>
      </p:sp>
    </p:spTree>
    <p:extLst>
      <p:ext uri="{BB962C8B-B14F-4D97-AF65-F5344CB8AC3E}">
        <p14:creationId xmlns:p14="http://schemas.microsoft.com/office/powerpoint/2010/main" val="112866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02129" y="6138862"/>
            <a:ext cx="71993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3074" name="AutoShape 2"/>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3075" name="Text Box 3"/>
          <p:cNvSpPr txBox="1">
            <a:spLocks noChangeArrowheads="1"/>
          </p:cNvSpPr>
          <p:nvPr/>
        </p:nvSpPr>
        <p:spPr bwMode="auto">
          <a:xfrm>
            <a:off x="350838" y="64928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chemeClr val="tx1"/>
                </a:solidFill>
                <a:effectLst/>
                <a:uLnTx/>
                <a:uFillTx/>
              </a:rPr>
              <a:t>CA: A Cancer Journal for Clinicians </a:t>
            </a:r>
            <a:r>
              <a:rPr lang="en-US" altLang="en-US" sz="1200" b="1" dirty="0">
                <a:solidFill>
                  <a:schemeClr val="tx1"/>
                </a:solidFill>
              </a:rPr>
              <a:t>2018</a:t>
            </a:r>
            <a:endParaRPr kumimoji="0" lang="en-US" altLang="en-US" sz="1200" b="1" i="0" u="none" strike="noStrike" kern="1200" cap="none" spc="0" normalizeH="0" baseline="0" noProof="0" dirty="0">
              <a:ln>
                <a:noFill/>
              </a:ln>
              <a:solidFill>
                <a:schemeClr val="tx1"/>
              </a:solidFill>
              <a:effectLst/>
              <a:uLnTx/>
              <a:uFillTx/>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1" r="-2481"/>
          <a:stretch/>
        </p:blipFill>
        <p:spPr bwMode="auto">
          <a:xfrm>
            <a:off x="838200" y="1371600"/>
            <a:ext cx="8077200" cy="49568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838200" y="76200"/>
            <a:ext cx="7620000" cy="1077218"/>
          </a:xfrm>
          <a:prstGeom prst="rect">
            <a:avLst/>
          </a:prstGeom>
          <a:noFill/>
        </p:spPr>
        <p:txBody>
          <a:bodyPr wrap="square" rtlCol="0">
            <a:spAutoFit/>
          </a:bodyPr>
          <a:lstStyle/>
          <a:p>
            <a:pPr algn="ctr"/>
            <a:r>
              <a:rPr lang="en-US" altLang="en-US" sz="3200" b="1" dirty="0">
                <a:latin typeface="Arial" panose="020B0604020202020204" pitchFamily="34" charset="0"/>
                <a:cs typeface="Baekmuk Gulim" charset="0"/>
              </a:rPr>
              <a:t>Incidence Rates for Selected Cancers by Sex, US, 1975 to 2014</a:t>
            </a:r>
            <a:endParaRPr lang="en-US" sz="3200" b="1" dirty="0"/>
          </a:p>
        </p:txBody>
      </p:sp>
      <p:sp>
        <p:nvSpPr>
          <p:cNvPr id="4" name="TextBox 3"/>
          <p:cNvSpPr txBox="1"/>
          <p:nvPr/>
        </p:nvSpPr>
        <p:spPr>
          <a:xfrm rot="16200000">
            <a:off x="-1395413" y="2993023"/>
            <a:ext cx="4191000" cy="338554"/>
          </a:xfrm>
          <a:prstGeom prst="rect">
            <a:avLst/>
          </a:prstGeom>
          <a:noFill/>
        </p:spPr>
        <p:txBody>
          <a:bodyPr wrap="square" rtlCol="0">
            <a:spAutoFit/>
          </a:bodyPr>
          <a:lstStyle/>
          <a:p>
            <a:r>
              <a:rPr lang="en-US" sz="1600" b="1" dirty="0"/>
              <a:t>Rate per 100,000 person-years</a:t>
            </a:r>
          </a:p>
        </p:txBody>
      </p:sp>
    </p:spTree>
    <p:extLst>
      <p:ext uri="{BB962C8B-B14F-4D97-AF65-F5344CB8AC3E}">
        <p14:creationId xmlns:p14="http://schemas.microsoft.com/office/powerpoint/2010/main" val="16620240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a:t>Disease Occurrence Measures: </a:t>
            </a:r>
            <a:br>
              <a:rPr lang="en-US" sz="4000" b="1" dirty="0"/>
            </a:br>
            <a:r>
              <a:rPr lang="en-US" sz="4000" b="1" dirty="0"/>
              <a:t>A Confusion of Terms</a:t>
            </a:r>
          </a:p>
        </p:txBody>
      </p:sp>
      <p:sp>
        <p:nvSpPr>
          <p:cNvPr id="38914" name="Rectangle 3"/>
          <p:cNvSpPr>
            <a:spLocks noGrp="1" noChangeArrowheads="1"/>
          </p:cNvSpPr>
          <p:nvPr>
            <p:ph type="body" idx="1"/>
          </p:nvPr>
        </p:nvSpPr>
        <p:spPr>
          <a:xfrm>
            <a:off x="228600" y="1752600"/>
            <a:ext cx="8610600" cy="4267200"/>
          </a:xfrm>
        </p:spPr>
        <p:txBody>
          <a:bodyPr/>
          <a:lstStyle/>
          <a:p>
            <a:r>
              <a:rPr lang="en-US" dirty="0"/>
              <a:t>Terminology is not standardized and is used carelessly even by those who know better</a:t>
            </a:r>
          </a:p>
          <a:p>
            <a:endParaRPr lang="en-US" sz="900" dirty="0"/>
          </a:p>
          <a:p>
            <a:r>
              <a:rPr lang="en-US" dirty="0"/>
              <a:t>Key to understanding measures is to pay attention to how the 3 elements of number of events (E), number of persons at risk (N), and time (T) are used</a:t>
            </a:r>
          </a:p>
          <a:p>
            <a:endParaRPr lang="en-US" sz="900" dirty="0"/>
          </a:p>
          <a:p>
            <a:r>
              <a:rPr lang="en-US" dirty="0"/>
              <a:t>Even the basic difference between prevalence and incidence is often ignored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this year from 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 </a:t>
            </a:r>
            <a:r>
              <a:rPr lang="en-US" sz="2400" dirty="0">
                <a:solidFill>
                  <a:srgbClr val="000000"/>
                </a:solidFill>
                <a:latin typeface="Arial" charset="0"/>
              </a:rPr>
              <a:t> In rural areas, the average was 4.2%, not much different from the 4.3% average a year earlier. </a:t>
            </a:r>
            <a:endParaRPr lang="en-US" sz="2400" b="1" dirty="0">
              <a:solidFill>
                <a:srgbClr val="000000"/>
              </a:solidFill>
              <a:latin typeface="Arial" charset="0"/>
            </a:endParaRPr>
          </a:p>
        </p:txBody>
      </p:sp>
      <p:sp>
        <p:nvSpPr>
          <p:cNvPr id="3" name="TextBox 2"/>
          <p:cNvSpPr txBox="1"/>
          <p:nvPr/>
        </p:nvSpPr>
        <p:spPr>
          <a:xfrm>
            <a:off x="609600" y="5867400"/>
            <a:ext cx="8001000" cy="461665"/>
          </a:xfrm>
          <a:prstGeom prst="rect">
            <a:avLst/>
          </a:prstGeom>
          <a:noFill/>
        </p:spPr>
        <p:txBody>
          <a:bodyPr wrap="square" rtlCol="0">
            <a:spAutoFit/>
          </a:bodyPr>
          <a:lstStyle/>
          <a:p>
            <a:pPr algn="r"/>
            <a:r>
              <a:rPr lang="en-US" sz="2400" i="1" dirty="0">
                <a:latin typeface="Arial" panose="020B0604020202020204" pitchFamily="34" charset="0"/>
                <a:cs typeface="Arial" panose="020B0604020202020204" pitchFamily="34" charset="0"/>
              </a:rPr>
              <a:t>All of these figures are PREVALENCES.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a:t>Although you may encounter “prevalence rate,” including in S+N text, rate should be  reserved for measuring incidence.</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a:p>
          <a:p>
            <a:pPr indent="466725" eaLnBrk="0" hangingPunct="0">
              <a:spcBef>
                <a:spcPct val="50000"/>
              </a:spcBef>
              <a:buFontTx/>
              <a:buChar char="•"/>
            </a:pPr>
            <a:endParaRPr lang="en-US" sz="1400" dirty="0"/>
          </a:p>
          <a:p>
            <a:pPr marL="457200" indent="-457200" eaLnBrk="0" hangingPunct="0">
              <a:spcBef>
                <a:spcPct val="50000"/>
              </a:spcBef>
              <a:buFontTx/>
              <a:buChar char="•"/>
            </a:pPr>
            <a:endParaRPr lang="en-US" sz="3200" dirty="0"/>
          </a:p>
          <a:p>
            <a:pPr marL="457200" indent="-457200" eaLnBrk="0" hangingPunct="0">
              <a:spcBef>
                <a:spcPct val="50000"/>
              </a:spcBef>
              <a:buFontTx/>
              <a:buChar char="•"/>
            </a:pPr>
            <a:r>
              <a:rPr lang="en-US" sz="3200" dirty="0"/>
              <a:t>In general, a rate is a change in one measure with respect to change in a second</a:t>
            </a:r>
          </a:p>
        </p:txBody>
      </p:sp>
      <p:pic>
        <p:nvPicPr>
          <p:cNvPr id="3" name="Picture 2"/>
          <p:cNvPicPr>
            <a:picLocks noChangeAspect="1"/>
          </p:cNvPicPr>
          <p:nvPr/>
        </p:nvPicPr>
        <p:blipFill rotWithShape="1">
          <a:blip r:embed="rId3"/>
          <a:srcRect l="-67" t="10173" r="-27" b="10982"/>
          <a:stretch/>
        </p:blipFill>
        <p:spPr>
          <a:xfrm rot="-60000">
            <a:off x="717834" y="3552876"/>
            <a:ext cx="8056109" cy="693117"/>
          </a:xfrm>
          <a:prstGeom prst="rect">
            <a:avLst/>
          </a:prstGeom>
        </p:spPr>
      </p:pic>
      <p:sp>
        <p:nvSpPr>
          <p:cNvPr id="4" name="Rectangle 3"/>
          <p:cNvSpPr/>
          <p:nvPr/>
        </p:nvSpPr>
        <p:spPr bwMode="auto">
          <a:xfrm>
            <a:off x="1828800" y="3919790"/>
            <a:ext cx="1645809" cy="381164"/>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a:t>From Szklo &amp; Nieto text:</a:t>
            </a:r>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a:p>
          <a:p>
            <a:endParaRPr lang="en-US" dirty="0"/>
          </a:p>
        </p:txBody>
      </p:sp>
      <p:sp>
        <p:nvSpPr>
          <p:cNvPr id="7" name="Rectangle 2"/>
          <p:cNvSpPr txBox="1">
            <a:spLocks noChangeArrowheads="1"/>
          </p:cNvSpPr>
          <p:nvPr/>
        </p:nvSpPr>
        <p:spPr>
          <a:xfrm>
            <a:off x="1524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describe prevalence</a:t>
            </a:r>
            <a:endParaRPr lang="en-US" sz="3200" b="1"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a:t>Measures that are sometimes loosely called incidence</a:t>
            </a:r>
          </a:p>
        </p:txBody>
      </p:sp>
      <p:sp>
        <p:nvSpPr>
          <p:cNvPr id="141314" name="Rectangle 3"/>
          <p:cNvSpPr>
            <a:spLocks noGrp="1" noChangeArrowheads="1"/>
          </p:cNvSpPr>
          <p:nvPr>
            <p:ph type="body" idx="1"/>
          </p:nvPr>
        </p:nvSpPr>
        <p:spPr>
          <a:xfrm>
            <a:off x="0" y="1219200"/>
            <a:ext cx="8991600" cy="4114800"/>
          </a:xfrm>
        </p:spPr>
        <p:txBody>
          <a:bodyPr/>
          <a:lstStyle/>
          <a:p>
            <a:r>
              <a:rPr lang="en-US" sz="2800" dirty="0"/>
              <a:t>Count of number of events (E) in an ill-defined time period</a:t>
            </a:r>
          </a:p>
          <a:p>
            <a:pPr lvl="1"/>
            <a:r>
              <a:rPr lang="en-US" dirty="0"/>
              <a:t>e.g., there were 84 traffic fatalities during “the holidays” in California</a:t>
            </a:r>
          </a:p>
          <a:p>
            <a:pPr marL="457200" lvl="1" indent="0">
              <a:buNone/>
            </a:pPr>
            <a:r>
              <a:rPr lang="en-US" sz="1400" dirty="0"/>
              <a:t> </a:t>
            </a:r>
            <a:endParaRPr lang="en-US" sz="500" dirty="0"/>
          </a:p>
          <a:p>
            <a:r>
              <a:rPr lang="en-US" sz="2800" dirty="0"/>
              <a:t>Count of the number of events during some specific time period (E/T)</a:t>
            </a:r>
          </a:p>
          <a:p>
            <a:pPr lvl="1"/>
            <a:r>
              <a:rPr lang="en-US" dirty="0"/>
              <a:t>e.g., traffic accidents have averaged 50 per week during the past year in San Francisco</a:t>
            </a:r>
          </a:p>
          <a:p>
            <a:pPr lvl="1"/>
            <a:endParaRPr lang="en-US" sz="800" dirty="0"/>
          </a:p>
          <a:p>
            <a:r>
              <a:rPr lang="en-US" sz="2800" dirty="0"/>
              <a:t>Neither explicitly includes the number of persons (N at risk) giving rise to the events</a:t>
            </a:r>
          </a:p>
          <a:p>
            <a:pPr lvl="1"/>
            <a:r>
              <a:rPr lang="en-US" sz="2400" dirty="0"/>
              <a:t>Both would suffer if one had to compare them to another measure, say in another city or state. </a:t>
            </a:r>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br>
              <a:rPr lang="en-US" sz="1600" dirty="0">
                <a:latin typeface="Helvetica" pitchFamily="34" charset="0"/>
              </a:rPr>
            </a:br>
            <a:r>
              <a:rPr lang="en-US" sz="2200" dirty="0">
                <a:latin typeface="Helvetica" pitchFamily="34" charset="0"/>
              </a:rPr>
              <a:t>SF Chronicle</a:t>
            </a:r>
            <a:endParaRPr lang="en-US" sz="2200" dirty="0">
              <a:latin typeface="geneva"/>
            </a:endParaRP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ten years ago to about 24,500 last year</a:t>
            </a:r>
            <a:r>
              <a:rPr lang="en-US" sz="2200" dirty="0">
                <a:latin typeface="geneva"/>
              </a:rPr>
              <a:t>, the Centers for Disease Control and Prevention said. At the same time, the percentage of infants receiving chickenpox shots rose from less than 9 percent to as much as 83 percent, the CDC said. </a:t>
            </a: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 in time T</a:t>
            </a:r>
          </a:p>
        </p:txBody>
      </p:sp>
      <p:sp>
        <p:nvSpPr>
          <p:cNvPr id="8199" name="Oval 7"/>
          <p:cNvSpPr>
            <a:spLocks noChangeArrowheads="1"/>
          </p:cNvSpPr>
          <p:nvPr/>
        </p:nvSpPr>
        <p:spPr bwMode="auto">
          <a:xfrm>
            <a:off x="609600" y="3962400"/>
            <a:ext cx="7772400" cy="533400"/>
          </a:xfrm>
          <a:prstGeom prst="ellipse">
            <a:avLst/>
          </a:prstGeom>
          <a:noFill/>
          <a:ln w="19050">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Tapia Granados </a:t>
            </a:r>
            <a:r>
              <a:rPr lang="en-US" sz="1800" i="1" dirty="0">
                <a:latin typeface="Arial" panose="020B0604020202020204" pitchFamily="34" charset="0"/>
                <a:cs typeface="Arial" panose="020B0604020202020204" pitchFamily="34" charset="0"/>
              </a:rPr>
              <a:t>J Clin Epi</a:t>
            </a:r>
            <a:r>
              <a:rPr lang="en-US" sz="1800" dirty="0">
                <a:latin typeface="Arial" panose="020B0604020202020204" pitchFamily="34" charset="0"/>
                <a:cs typeface="Arial" panose="020B0604020202020204" pitchFamily="34" charset="0"/>
              </a:rPr>
              <a:t>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678" y="1820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p:cNvCxnSpPr>
          <p:nvPr/>
        </p:nvCxnSpPr>
        <p:spPr>
          <a:xfrm flipV="1">
            <a:off x="2133600" y="1447801"/>
            <a:ext cx="228600" cy="3603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343348" y="1459953"/>
            <a:ext cx="235259" cy="401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1632305"/>
            <a:ext cx="225531" cy="425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9138" y="1716733"/>
            <a:ext cx="227130" cy="4610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589163" y="1841940"/>
            <a:ext cx="246912" cy="4552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831887" y="1966914"/>
            <a:ext cx="300087" cy="482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243762" y="2057402"/>
            <a:ext cx="300038" cy="457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86646" y="1578609"/>
            <a:ext cx="180666" cy="323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245851" y="1685420"/>
            <a:ext cx="199573" cy="428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109564" y="1783557"/>
            <a:ext cx="243486" cy="438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34160" y="1906106"/>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429000" y="5638800"/>
            <a:ext cx="184563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a:t>
            </a:r>
          </a:p>
        </p:txBody>
      </p:sp>
      <p:sp>
        <p:nvSpPr>
          <p:cNvPr id="42009" name="TextBox 45"/>
          <p:cNvSpPr txBox="1">
            <a:spLocks noChangeArrowheads="1"/>
          </p:cNvSpPr>
          <p:nvPr/>
        </p:nvSpPr>
        <p:spPr bwMode="auto">
          <a:xfrm>
            <a:off x="76200" y="152400"/>
            <a:ext cx="8921097" cy="461665"/>
          </a:xfrm>
          <a:prstGeom prst="rect">
            <a:avLst/>
          </a:prstGeom>
          <a:noFill/>
          <a:ln w="9525">
            <a:noFill/>
            <a:miter lim="800000"/>
            <a:headEnd/>
            <a:tailEnd/>
          </a:ln>
        </p:spPr>
        <p:txBody>
          <a:bodyPr wrap="none">
            <a:spAutoFit/>
          </a:bodyPr>
          <a:lstStyle/>
          <a:p>
            <a:r>
              <a:rPr lang="en-US" sz="2400" b="1" dirty="0">
                <a:solidFill>
                  <a:srgbClr val="000000"/>
                </a:solidFill>
              </a:rPr>
              <a:t>How do our study designs </a:t>
            </a:r>
            <a:r>
              <a:rPr lang="en-US" sz="2400" b="1" u="sng" dirty="0">
                <a:solidFill>
                  <a:srgbClr val="000000"/>
                </a:solidFill>
              </a:rPr>
              <a:t>sample</a:t>
            </a:r>
            <a:r>
              <a:rPr lang="en-US" sz="2400" b="1" dirty="0">
                <a:solidFill>
                  <a:srgbClr val="000000"/>
                </a:solidFill>
              </a:rPr>
              <a:t> their underlying cohorts (fixed)?</a:t>
            </a: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a:cxnSpLocks/>
          </p:cNvCxnSpPr>
          <p:nvPr/>
        </p:nvCxnSpPr>
        <p:spPr>
          <a:xfrm flipV="1">
            <a:off x="3352800" y="1632305"/>
            <a:ext cx="171450" cy="366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28426" y="1338905"/>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a:cxnSpLocks/>
          </p:cNvCxnSpPr>
          <p:nvPr/>
        </p:nvCxnSpPr>
        <p:spPr>
          <a:xfrm flipV="1">
            <a:off x="5963243" y="1951248"/>
            <a:ext cx="208956" cy="381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599043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a:solidFill>
                <a:srgbClr val="000000"/>
              </a:solidFill>
            </a:endParaRPr>
          </a:p>
        </p:txBody>
      </p:sp>
      <p:grpSp>
        <p:nvGrpSpPr>
          <p:cNvPr id="74" name="Group 73"/>
          <p:cNvGrpSpPr/>
          <p:nvPr/>
        </p:nvGrpSpPr>
        <p:grpSpPr>
          <a:xfrm>
            <a:off x="288348" y="5791200"/>
            <a:ext cx="5845145" cy="1015663"/>
            <a:chOff x="1027586" y="6431746"/>
            <a:chExt cx="4852573" cy="1015663"/>
          </a:xfrm>
        </p:grpSpPr>
        <p:sp>
          <p:nvSpPr>
            <p:cNvPr id="42008" name="TextBox 44"/>
            <p:cNvSpPr txBox="1">
              <a:spLocks noChangeArrowheads="1"/>
            </p:cNvSpPr>
            <p:nvPr/>
          </p:nvSpPr>
          <p:spPr bwMode="auto">
            <a:xfrm>
              <a:off x="1357546" y="6431746"/>
              <a:ext cx="4522613" cy="1015663"/>
            </a:xfrm>
            <a:prstGeom prst="rect">
              <a:avLst/>
            </a:prstGeom>
            <a:noFill/>
            <a:ln w="9525">
              <a:noFill/>
              <a:miter lim="800000"/>
              <a:headEnd/>
              <a:tailEnd/>
            </a:ln>
          </p:spPr>
          <p:txBody>
            <a:bodyPr wrap="square">
              <a:spAutoFit/>
            </a:bodyPr>
            <a:lstStyle/>
            <a:p>
              <a:r>
                <a:rPr lang="en-US" sz="3600" dirty="0">
                  <a:solidFill>
                    <a:srgbClr val="FF0000"/>
                  </a:solidFill>
                  <a:latin typeface="Calibri" pitchFamily="34" charset="0"/>
                </a:rPr>
                <a:t>= </a:t>
              </a:r>
              <a:r>
                <a:rPr lang="en-US" sz="2800" dirty="0">
                  <a:solidFill>
                    <a:srgbClr val="FF0000"/>
                  </a:solidFill>
                  <a:latin typeface="Calibri" pitchFamily="34" charset="0"/>
                </a:rPr>
                <a:t>Case-control study</a:t>
              </a:r>
            </a:p>
            <a:p>
              <a:r>
                <a:rPr lang="en-US" sz="2400" i="1" dirty="0">
                  <a:solidFill>
                    <a:srgbClr val="FF0000"/>
                  </a:solidFill>
                  <a:latin typeface="Calibri" pitchFamily="34" charset="0"/>
                </a:rPr>
                <a:t>“Strategically” (which limits description)</a:t>
              </a:r>
            </a:p>
          </p:txBody>
        </p:sp>
        <p:sp>
          <p:nvSpPr>
            <p:cNvPr id="4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811555" y="13821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343400" y="15853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745069" y="1219200"/>
            <a:ext cx="646331" cy="4876800"/>
            <a:chOff x="6019580"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09535" y="3282165"/>
              <a:ext cx="4266422" cy="646331"/>
            </a:xfrm>
            <a:prstGeom prst="rect">
              <a:avLst/>
            </a:prstGeom>
            <a:noFill/>
            <a:ln w="9525">
              <a:noFill/>
              <a:miter lim="800000"/>
              <a:headEnd/>
              <a:tailEnd/>
            </a:ln>
          </p:spPr>
          <p:txBody>
            <a:bodyPr wrap="none">
              <a:spAutoFit/>
            </a:bodyPr>
            <a:lstStyle/>
            <a:p>
              <a:r>
                <a:rPr lang="en-US" sz="3600" dirty="0">
                  <a:solidFill>
                    <a:srgbClr val="FFFFFF"/>
                  </a:solidFill>
                  <a:latin typeface="Calibri" pitchFamily="34" charset="0"/>
                </a:rPr>
                <a:t>Cross-sectional Study</a:t>
              </a: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a:solidFill>
                  <a:schemeClr val="accent2"/>
                </a:solidFill>
                <a:latin typeface="Arial" panose="020B0604020202020204" pitchFamily="34" charset="0"/>
                <a:cs typeface="Arial" panose="020B0604020202020204" pitchFamily="34" charset="0"/>
              </a:rPr>
              <a:t>“One point in time”</a:t>
            </a: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a:p>
            <a:r>
              <a:rPr lang="en-US" sz="3600" b="1" i="1" dirty="0">
                <a:solidFill>
                  <a:schemeClr val="bg1"/>
                </a:solidFill>
                <a:latin typeface="Calibri" pitchFamily="34" charset="0"/>
              </a:rPr>
              <a:t>“Forward in time”</a:t>
            </a:r>
          </a:p>
        </p:txBody>
      </p:sp>
      <p:sp>
        <p:nvSpPr>
          <p:cNvPr id="66" name="Oval 65"/>
          <p:cNvSpPr/>
          <p:nvPr/>
        </p:nvSpPr>
        <p:spPr>
          <a:xfrm>
            <a:off x="312469" y="578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P spid="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a:t>Two Measures of Incidence:</a:t>
            </a:r>
            <a:br>
              <a:rPr lang="en-US" b="1" dirty="0"/>
            </a:br>
            <a:r>
              <a:rPr lang="en-US" b="1" dirty="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a:t>Cumulative incidence</a:t>
            </a:r>
            <a:endParaRPr lang="en-US" sz="4400" dirty="0"/>
          </a:p>
          <a:p>
            <a:endParaRPr lang="en-US" sz="4400" dirty="0"/>
          </a:p>
          <a:p>
            <a:r>
              <a:rPr lang="en-US" sz="4400" b="1" dirty="0"/>
              <a:t>Incidence rate  </a:t>
            </a:r>
          </a:p>
        </p:txBody>
      </p:sp>
    </p:spTree>
    <p:extLst>
      <p:ext uri="{BB962C8B-B14F-4D97-AF65-F5344CB8AC3E}">
        <p14:creationId xmlns:p14="http://schemas.microsoft.com/office/powerpoint/2010/main" val="86801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76200"/>
            <a:ext cx="7772400" cy="1143000"/>
          </a:xfrm>
        </p:spPr>
        <p:txBody>
          <a:bodyPr/>
          <a:lstStyle/>
          <a:p>
            <a:r>
              <a:rPr lang="en-US" b="1" dirty="0"/>
              <a:t>Disease Incidence Key Concept</a:t>
            </a:r>
          </a:p>
        </p:txBody>
      </p:sp>
      <p:sp>
        <p:nvSpPr>
          <p:cNvPr id="65538" name="Rectangle 3"/>
          <p:cNvSpPr>
            <a:spLocks noGrp="1" noChangeArrowheads="1"/>
          </p:cNvSpPr>
          <p:nvPr>
            <p:ph type="body" idx="1"/>
          </p:nvPr>
        </p:nvSpPr>
        <p:spPr>
          <a:xfrm>
            <a:off x="152400" y="1295400"/>
            <a:ext cx="8839200" cy="4114800"/>
          </a:xfrm>
        </p:spPr>
        <p:txBody>
          <a:bodyPr/>
          <a:lstStyle/>
          <a:p>
            <a:r>
              <a:rPr lang="en-US" sz="3000" dirty="0"/>
              <a:t>Numerator is number of new events (E) (aka “incident events”) in a time period (either a fixed duration or an aggregation of time) in both incidence measures</a:t>
            </a:r>
          </a:p>
          <a:p>
            <a:endParaRPr lang="en-US" sz="1200" dirty="0"/>
          </a:p>
          <a:p>
            <a:pPr>
              <a:spcBef>
                <a:spcPct val="50000"/>
              </a:spcBef>
            </a:pPr>
            <a:r>
              <a:rPr lang="en-US" sz="3000" dirty="0"/>
              <a:t>Examine the denominator (persons or person-time) to determine the type of incidence measure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152400"/>
            <a:ext cx="7772400" cy="1143000"/>
          </a:xfrm>
        </p:spPr>
        <p:txBody>
          <a:bodyPr/>
          <a:lstStyle/>
          <a:p>
            <a:r>
              <a:rPr lang="en-US" sz="4000" b="1" dirty="0"/>
              <a:t>Cumulative Incidence</a:t>
            </a:r>
          </a:p>
        </p:txBody>
      </p:sp>
      <p:sp>
        <p:nvSpPr>
          <p:cNvPr id="67586" name="Rectangle 3"/>
          <p:cNvSpPr>
            <a:spLocks noGrp="1" noChangeArrowheads="1"/>
          </p:cNvSpPr>
          <p:nvPr>
            <p:ph type="body" idx="1"/>
          </p:nvPr>
        </p:nvSpPr>
        <p:spPr>
          <a:xfrm>
            <a:off x="152400" y="685800"/>
            <a:ext cx="8839200" cy="4114800"/>
          </a:xfrm>
        </p:spPr>
        <p:txBody>
          <a:bodyPr/>
          <a:lstStyle/>
          <a:p>
            <a:r>
              <a:rPr lang="en-US" sz="2600" dirty="0"/>
              <a:t>Perhaps most intuitive measure of incidence since it is just proportion of those observed who got the disease over a specific time period</a:t>
            </a:r>
          </a:p>
          <a:p>
            <a:pPr>
              <a:spcBef>
                <a:spcPts val="800"/>
              </a:spcBef>
            </a:pPr>
            <a:r>
              <a:rPr lang="en-US" sz="2600" dirty="0"/>
              <a:t>Also known as incidence proportion or </a:t>
            </a:r>
            <a:r>
              <a:rPr lang="en-US" sz="2600" b="1" dirty="0"/>
              <a:t>risk</a:t>
            </a:r>
          </a:p>
          <a:p>
            <a:pPr>
              <a:spcBef>
                <a:spcPct val="40000"/>
              </a:spcBef>
            </a:pPr>
            <a:r>
              <a:rPr lang="en-US" sz="2600" dirty="0"/>
              <a:t>Favored by causal inference methodologists</a:t>
            </a:r>
          </a:p>
          <a:p>
            <a:pPr>
              <a:spcBef>
                <a:spcPct val="40000"/>
              </a:spcBef>
            </a:pPr>
            <a:r>
              <a:rPr lang="en-US" sz="2600" dirty="0"/>
              <a:t>Estimated, typically, in a fixed cohort study design (including experimental trials)</a:t>
            </a:r>
          </a:p>
          <a:p>
            <a:pPr>
              <a:spcBef>
                <a:spcPts val="600"/>
              </a:spcBef>
            </a:pPr>
            <a:r>
              <a:rPr lang="en-US" sz="2600" dirty="0"/>
              <a:t>Estimated with 1 of 4 techniques</a:t>
            </a:r>
          </a:p>
          <a:p>
            <a:pPr lvl="1">
              <a:spcBef>
                <a:spcPts val="600"/>
              </a:spcBef>
            </a:pPr>
            <a:r>
              <a:rPr lang="en-US" sz="2600" dirty="0"/>
              <a:t>directly, as a simple proportion</a:t>
            </a:r>
          </a:p>
          <a:p>
            <a:pPr lvl="1">
              <a:spcBef>
                <a:spcPts val="300"/>
              </a:spcBef>
            </a:pPr>
            <a:r>
              <a:rPr lang="en-US" sz="2600" dirty="0"/>
              <a:t>or, more typically, using one of these “estimators”:</a:t>
            </a:r>
          </a:p>
          <a:p>
            <a:pPr lvl="2">
              <a:spcBef>
                <a:spcPts val="600"/>
              </a:spcBef>
            </a:pPr>
            <a:r>
              <a:rPr lang="en-US" dirty="0"/>
              <a:t>Kaplan-Meier </a:t>
            </a:r>
          </a:p>
          <a:p>
            <a:pPr lvl="2">
              <a:spcBef>
                <a:spcPts val="600"/>
              </a:spcBef>
            </a:pPr>
            <a:r>
              <a:rPr lang="en-US" dirty="0"/>
              <a:t>Life table</a:t>
            </a:r>
          </a:p>
          <a:p>
            <a:pPr lvl="2">
              <a:spcBef>
                <a:spcPts val="600"/>
              </a:spcBef>
            </a:pPr>
            <a:r>
              <a:rPr lang="en-US" dirty="0"/>
              <a:t>Aalen-Johansen [next week]</a:t>
            </a:r>
          </a:p>
        </p:txBody>
      </p:sp>
      <p:sp>
        <p:nvSpPr>
          <p:cNvPr id="2" name="TextBox 1"/>
          <p:cNvSpPr txBox="1"/>
          <p:nvPr/>
        </p:nvSpPr>
        <p:spPr>
          <a:xfrm>
            <a:off x="5410200" y="5818257"/>
            <a:ext cx="3276600" cy="707886"/>
          </a:xfrm>
          <a:prstGeom prst="rect">
            <a:avLst/>
          </a:prstGeom>
          <a:noFill/>
          <a:ln>
            <a:solidFill>
              <a:schemeClr val="tx1"/>
            </a:solidFill>
          </a:ln>
        </p:spPr>
        <p:txBody>
          <a:bodyPr wrap="square" rtlCol="0">
            <a:spAutoFit/>
          </a:bodyPr>
          <a:lstStyle/>
          <a:p>
            <a:r>
              <a:rPr lang="en-US" sz="2000" dirty="0"/>
              <a:t>See Additional Slides for definition of “estimator”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76200"/>
            <a:ext cx="8534400" cy="1143000"/>
          </a:xfrm>
        </p:spPr>
        <p:txBody>
          <a:bodyPr/>
          <a:lstStyle/>
          <a:p>
            <a:r>
              <a:rPr lang="en-US" sz="3200" b="1" dirty="0"/>
              <a:t>Calculating Cumulative Incidence: </a:t>
            </a:r>
            <a:br>
              <a:rPr lang="en-US" sz="3200" b="1" dirty="0"/>
            </a:br>
            <a:r>
              <a:rPr lang="en-US" sz="3200" b="1" dirty="0"/>
              <a:t>Simple Proportion</a:t>
            </a:r>
          </a:p>
        </p:txBody>
      </p:sp>
      <p:sp>
        <p:nvSpPr>
          <p:cNvPr id="69634" name="Rectangle 3"/>
          <p:cNvSpPr>
            <a:spLocks noGrp="1" noChangeArrowheads="1"/>
          </p:cNvSpPr>
          <p:nvPr>
            <p:ph type="body" idx="1"/>
          </p:nvPr>
        </p:nvSpPr>
        <p:spPr>
          <a:xfrm>
            <a:off x="0" y="1295400"/>
            <a:ext cx="9144000" cy="4876800"/>
          </a:xfrm>
        </p:spPr>
        <p:txBody>
          <a:bodyPr/>
          <a:lstStyle/>
          <a:p>
            <a:r>
              <a:rPr lang="en-US" sz="3000" b="1" dirty="0"/>
              <a:t>With complete and equal follow-up of each participant,</a:t>
            </a:r>
            <a:r>
              <a:rPr lang="en-US" sz="3000" dirty="0"/>
              <a:t> cumulative incidence is just number of events (E) divided by the number of persons (N) = E/N (i.e., a simple proportion) in the given time period</a:t>
            </a:r>
          </a:p>
          <a:p>
            <a:endParaRPr lang="en-US" sz="1800" dirty="0"/>
          </a:p>
          <a:p>
            <a:r>
              <a:rPr lang="en-US" sz="3000" dirty="0"/>
              <a:t>Prototypic example</a:t>
            </a:r>
          </a:p>
          <a:p>
            <a:pPr marL="571500" lvl="1" indent="-277813"/>
            <a:r>
              <a:rPr lang="en-US" dirty="0"/>
              <a:t>Outbreak investigations (e.g., of a gastrointestinal illness) with complete follow-up among a fixed cohort of persons who were identified because of some point exposure at a certain place and time</a:t>
            </a:r>
          </a:p>
          <a:p>
            <a:pPr marL="571500" lvl="1" indent="-277813"/>
            <a:endParaRPr lang="en-US" sz="1000" dirty="0"/>
          </a:p>
          <a:p>
            <a:pPr marL="571500" lvl="1" indent="-277813"/>
            <a:r>
              <a:rPr lang="en-US" dirty="0"/>
              <a:t>(Unfortunately, this is often called an “attack rate”!)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a:t>Calculating incidence with a simple proportion:</a:t>
            </a:r>
          </a:p>
          <a:p>
            <a:pPr algn="ctr" eaLnBrk="0" hangingPunct="0"/>
            <a:r>
              <a:rPr lang="en-US" sz="3200" b="1" dirty="0"/>
              <a:t>Fixed cohort with complete and equal follow-up</a:t>
            </a:r>
          </a:p>
        </p:txBody>
      </p:sp>
      <p:sp>
        <p:nvSpPr>
          <p:cNvPr id="6" name="TextBox 5"/>
          <p:cNvSpPr txBox="1"/>
          <p:nvPr/>
        </p:nvSpPr>
        <p:spPr>
          <a:xfrm>
            <a:off x="1219200" y="2057400"/>
            <a:ext cx="6705600" cy="2246769"/>
          </a:xfrm>
          <a:prstGeom prst="rect">
            <a:avLst/>
          </a:prstGeom>
          <a:noFill/>
        </p:spPr>
        <p:txBody>
          <a:bodyPr wrap="square" rtlCol="0">
            <a:spAutoFit/>
          </a:bodyPr>
          <a:lstStyle/>
          <a:p>
            <a:r>
              <a:rPr lang="en-US" sz="2800" dirty="0"/>
              <a:t>On Oct 27, 2017, 115 people attended a reception at Facility A.  33 reported symptoms of diarrheal illness.  The attack rate was 29%.  </a:t>
            </a:r>
          </a:p>
          <a:p>
            <a:pPr algn="r"/>
            <a:r>
              <a:rPr lang="en-US" sz="2800" i="1" dirty="0"/>
              <a:t>MMWR </a:t>
            </a:r>
            <a:r>
              <a:rPr lang="en-US" sz="2800" dirty="0"/>
              <a:t>2019</a:t>
            </a:r>
          </a:p>
        </p:txBody>
      </p:sp>
      <p:sp>
        <p:nvSpPr>
          <p:cNvPr id="7" name="TextBox 2"/>
          <p:cNvSpPr txBox="1">
            <a:spLocks noChangeArrowheads="1"/>
          </p:cNvSpPr>
          <p:nvPr/>
        </p:nvSpPr>
        <p:spPr bwMode="auto">
          <a:xfrm>
            <a:off x="533400" y="47244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a:t>29% (33/115) is a cumulative incidence, not a rate</a:t>
            </a:r>
          </a:p>
          <a:p>
            <a:pPr marL="342900" indent="-342900" eaLnBrk="0" hangingPunct="0">
              <a:buFont typeface="Arial" panose="020B0604020202020204" pitchFamily="34" charset="0"/>
              <a:buChar char="•"/>
            </a:pPr>
            <a:endParaRPr lang="en-US" sz="1100" dirty="0"/>
          </a:p>
          <a:p>
            <a:pPr marL="342900" indent="-342900" eaLnBrk="0" hangingPunct="0">
              <a:buFont typeface="Arial" panose="020B0604020202020204" pitchFamily="34" charset="0"/>
              <a:buChar char="•"/>
            </a:pPr>
            <a:r>
              <a:rPr lang="en-US" sz="2400" dirty="0"/>
              <a:t>Optimal terminology:  The cumulative incidence of diarrheal illness by XX days after event attendance was 29%.</a:t>
            </a:r>
          </a:p>
        </p:txBody>
      </p:sp>
    </p:spTree>
    <p:extLst>
      <p:ext uri="{BB962C8B-B14F-4D97-AF65-F5344CB8AC3E}">
        <p14:creationId xmlns:p14="http://schemas.microsoft.com/office/powerpoint/2010/main" val="12453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200400" y="5715000"/>
            <a:ext cx="3100079"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 (e.g., 7 days )</a:t>
            </a:r>
          </a:p>
        </p:txBody>
      </p:sp>
      <p:sp>
        <p:nvSpPr>
          <p:cNvPr id="42009" name="TextBox 45"/>
          <p:cNvSpPr txBox="1">
            <a:spLocks noChangeArrowheads="1"/>
          </p:cNvSpPr>
          <p:nvPr/>
        </p:nvSpPr>
        <p:spPr bwMode="auto">
          <a:xfrm>
            <a:off x="381000" y="152400"/>
            <a:ext cx="8331127" cy="523220"/>
          </a:xfrm>
          <a:prstGeom prst="rect">
            <a:avLst/>
          </a:prstGeom>
          <a:noFill/>
          <a:ln w="9525">
            <a:noFill/>
            <a:miter lim="800000"/>
            <a:headEnd/>
            <a:tailEnd/>
          </a:ln>
        </p:spPr>
        <p:txBody>
          <a:bodyPr wrap="none">
            <a:spAutoFit/>
          </a:bodyPr>
          <a:lstStyle/>
          <a:p>
            <a:r>
              <a:rPr lang="en-US" sz="2800" b="1" dirty="0">
                <a:solidFill>
                  <a:srgbClr val="000000"/>
                </a:solidFill>
              </a:rPr>
              <a:t>Complete and equal follow-up in a fixed cohort study</a:t>
            </a: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a:solidFill>
                  <a:srgbClr val="000000"/>
                </a:solidFill>
              </a:rPr>
              <a:t>         = event               cumulative incidence (7 days) =  4/13 = 0.31              </a:t>
            </a:r>
          </a:p>
        </p:txBody>
      </p:sp>
      <p:cxnSp>
        <p:nvCxnSpPr>
          <p:cNvPr id="16" name="Straight Connector 15"/>
          <p:cNvCxnSpPr>
            <a:cxnSpLocks/>
          </p:cNvCxnSpPr>
          <p:nvPr/>
        </p:nvCxnSpPr>
        <p:spPr>
          <a:xfrm flipV="1">
            <a:off x="2711769" y="1932424"/>
            <a:ext cx="0" cy="1249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1" y="2009733"/>
            <a:ext cx="1187768" cy="380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a:cxnSpLocks/>
          </p:cNvCxnSpPr>
          <p:nvPr/>
        </p:nvCxnSpPr>
        <p:spPr>
          <a:xfrm flipV="1">
            <a:off x="6504343" y="2438400"/>
            <a:ext cx="8417" cy="2863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44821" y="5279202"/>
            <a:ext cx="4959522"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H="1" flipV="1">
            <a:off x="5280393" y="2254479"/>
            <a:ext cx="10195" cy="18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p:cNvCxnSpPr>
          <p:nvPr/>
        </p:nvCxnSpPr>
        <p:spPr>
          <a:xfrm>
            <a:off x="1524001" y="4049997"/>
            <a:ext cx="3766587"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a:cxnSpLocks/>
          </p:cNvCxnSpPr>
          <p:nvPr/>
        </p:nvCxnSpPr>
        <p:spPr>
          <a:xfrm flipV="1">
            <a:off x="3399849" y="1977934"/>
            <a:ext cx="0" cy="368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a:off x="1522228" y="2323666"/>
            <a:ext cx="1877621"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 y="5541743"/>
            <a:ext cx="990600" cy="78285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9" name="TextBox 18"/>
          <p:cNvSpPr txBox="1"/>
          <p:nvPr/>
        </p:nvSpPr>
        <p:spPr>
          <a:xfrm>
            <a:off x="762000" y="6172200"/>
            <a:ext cx="7848600" cy="400110"/>
          </a:xfrm>
          <a:prstGeom prst="rect">
            <a:avLst/>
          </a:prstGeom>
          <a:noFill/>
        </p:spPr>
        <p:txBody>
          <a:bodyPr wrap="square" rtlCol="0">
            <a:spAutoFit/>
          </a:bodyPr>
          <a:lstStyle/>
          <a:p>
            <a:r>
              <a:rPr lang="en-US" sz="2000" dirty="0"/>
              <a:t>Each horizontal line represents the experience over time of a participant</a:t>
            </a:r>
          </a:p>
        </p:txBody>
      </p:sp>
      <p:grpSp>
        <p:nvGrpSpPr>
          <p:cNvPr id="11" name="Group 10">
            <a:extLst>
              <a:ext uri="{FF2B5EF4-FFF2-40B4-BE49-F238E27FC236}">
                <a16:creationId xmlns:a16="http://schemas.microsoft.com/office/drawing/2014/main" id="{9F306157-20B8-E5FE-591E-798BC04CA776}"/>
              </a:ext>
            </a:extLst>
          </p:cNvPr>
          <p:cNvGrpSpPr/>
          <p:nvPr/>
        </p:nvGrpSpPr>
        <p:grpSpPr>
          <a:xfrm>
            <a:off x="2711769" y="1391500"/>
            <a:ext cx="424517" cy="513500"/>
            <a:chOff x="2711769" y="1391500"/>
            <a:chExt cx="424517" cy="513500"/>
          </a:xfrm>
        </p:grpSpPr>
        <p:sp>
          <p:nvSpPr>
            <p:cNvPr id="77" name="Oval 76"/>
            <p:cNvSpPr/>
            <p:nvPr/>
          </p:nvSpPr>
          <p:spPr>
            <a:xfrm>
              <a:off x="2892947" y="13915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Connector 42">
              <a:extLst>
                <a:ext uri="{FF2B5EF4-FFF2-40B4-BE49-F238E27FC236}">
                  <a16:creationId xmlns:a16="http://schemas.microsoft.com/office/drawing/2014/main" id="{7988E61C-FA01-2D50-B937-4C7A593C55A4}"/>
                </a:ext>
              </a:extLst>
            </p:cNvPr>
            <p:cNvCxnSpPr>
              <a:cxnSpLocks/>
            </p:cNvCxnSpPr>
            <p:nvPr/>
          </p:nvCxnSpPr>
          <p:spPr>
            <a:xfrm flipV="1">
              <a:off x="2711769" y="1572778"/>
              <a:ext cx="260031" cy="332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9A1ADED7-B87D-1230-1BDA-AFEB3051AEC3}"/>
              </a:ext>
            </a:extLst>
          </p:cNvPr>
          <p:cNvGrpSpPr/>
          <p:nvPr/>
        </p:nvGrpSpPr>
        <p:grpSpPr>
          <a:xfrm>
            <a:off x="3390752" y="1486173"/>
            <a:ext cx="424517" cy="513500"/>
            <a:chOff x="2711769" y="1391500"/>
            <a:chExt cx="424517" cy="513500"/>
          </a:xfrm>
        </p:grpSpPr>
        <p:sp>
          <p:nvSpPr>
            <p:cNvPr id="51" name="Oval 50">
              <a:extLst>
                <a:ext uri="{FF2B5EF4-FFF2-40B4-BE49-F238E27FC236}">
                  <a16:creationId xmlns:a16="http://schemas.microsoft.com/office/drawing/2014/main" id="{A475CBAD-37CF-C5F2-4E02-C08075F39E59}"/>
                </a:ext>
              </a:extLst>
            </p:cNvPr>
            <p:cNvSpPr/>
            <p:nvPr/>
          </p:nvSpPr>
          <p:spPr>
            <a:xfrm>
              <a:off x="2892947" y="13915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2" name="Straight Connector 51">
              <a:extLst>
                <a:ext uri="{FF2B5EF4-FFF2-40B4-BE49-F238E27FC236}">
                  <a16:creationId xmlns:a16="http://schemas.microsoft.com/office/drawing/2014/main" id="{6F736DC8-6036-45ED-6F55-3278FA4E9CC5}"/>
                </a:ext>
              </a:extLst>
            </p:cNvPr>
            <p:cNvCxnSpPr>
              <a:cxnSpLocks/>
            </p:cNvCxnSpPr>
            <p:nvPr/>
          </p:nvCxnSpPr>
          <p:spPr>
            <a:xfrm flipV="1">
              <a:off x="2711769" y="1572778"/>
              <a:ext cx="260031" cy="332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85417D1-1E1B-7003-AE10-D5C166DC4A63}"/>
              </a:ext>
            </a:extLst>
          </p:cNvPr>
          <p:cNvGrpSpPr/>
          <p:nvPr/>
        </p:nvGrpSpPr>
        <p:grpSpPr>
          <a:xfrm>
            <a:off x="5275699" y="1748904"/>
            <a:ext cx="424517" cy="513500"/>
            <a:chOff x="2711769" y="1391500"/>
            <a:chExt cx="424517" cy="513500"/>
          </a:xfrm>
        </p:grpSpPr>
        <p:sp>
          <p:nvSpPr>
            <p:cNvPr id="56" name="Oval 55">
              <a:extLst>
                <a:ext uri="{FF2B5EF4-FFF2-40B4-BE49-F238E27FC236}">
                  <a16:creationId xmlns:a16="http://schemas.microsoft.com/office/drawing/2014/main" id="{036D242E-5469-1C79-96A5-2255F9C5812D}"/>
                </a:ext>
              </a:extLst>
            </p:cNvPr>
            <p:cNvSpPr/>
            <p:nvPr/>
          </p:nvSpPr>
          <p:spPr>
            <a:xfrm>
              <a:off x="2892947" y="13915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7" name="Straight Connector 56">
              <a:extLst>
                <a:ext uri="{FF2B5EF4-FFF2-40B4-BE49-F238E27FC236}">
                  <a16:creationId xmlns:a16="http://schemas.microsoft.com/office/drawing/2014/main" id="{130DDF3D-EA49-5F6A-CCAC-8D02213DDACD}"/>
                </a:ext>
              </a:extLst>
            </p:cNvPr>
            <p:cNvCxnSpPr>
              <a:cxnSpLocks/>
            </p:cNvCxnSpPr>
            <p:nvPr/>
          </p:nvCxnSpPr>
          <p:spPr>
            <a:xfrm flipV="1">
              <a:off x="2711769" y="1572778"/>
              <a:ext cx="260031" cy="332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E484A19F-3B43-9943-1BB5-2912B5A9AAFD}"/>
              </a:ext>
            </a:extLst>
          </p:cNvPr>
          <p:cNvGrpSpPr/>
          <p:nvPr/>
        </p:nvGrpSpPr>
        <p:grpSpPr>
          <a:xfrm>
            <a:off x="6512760" y="1907234"/>
            <a:ext cx="424517" cy="513500"/>
            <a:chOff x="2711769" y="1391500"/>
            <a:chExt cx="424517" cy="513500"/>
          </a:xfrm>
        </p:grpSpPr>
        <p:sp>
          <p:nvSpPr>
            <p:cNvPr id="60" name="Oval 59">
              <a:extLst>
                <a:ext uri="{FF2B5EF4-FFF2-40B4-BE49-F238E27FC236}">
                  <a16:creationId xmlns:a16="http://schemas.microsoft.com/office/drawing/2014/main" id="{9BFE2321-0D75-133C-2BDE-25EAF09B72CB}"/>
                </a:ext>
              </a:extLst>
            </p:cNvPr>
            <p:cNvSpPr/>
            <p:nvPr/>
          </p:nvSpPr>
          <p:spPr>
            <a:xfrm>
              <a:off x="2892947" y="13915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61" name="Straight Connector 60">
              <a:extLst>
                <a:ext uri="{FF2B5EF4-FFF2-40B4-BE49-F238E27FC236}">
                  <a16:creationId xmlns:a16="http://schemas.microsoft.com/office/drawing/2014/main" id="{F2F8D28F-ACF6-D1A7-6475-65852A104AB9}"/>
                </a:ext>
              </a:extLst>
            </p:cNvPr>
            <p:cNvCxnSpPr>
              <a:cxnSpLocks/>
            </p:cNvCxnSpPr>
            <p:nvPr/>
          </p:nvCxnSpPr>
          <p:spPr>
            <a:xfrm flipV="1">
              <a:off x="2711769" y="1572778"/>
              <a:ext cx="260031" cy="332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4FEE9C48-6914-F641-AF54-F00DF0ACF93C}"/>
              </a:ext>
            </a:extLst>
          </p:cNvPr>
          <p:cNvGrpSpPr/>
          <p:nvPr/>
        </p:nvGrpSpPr>
        <p:grpSpPr>
          <a:xfrm rot="3196324">
            <a:off x="527983" y="752713"/>
            <a:ext cx="424517" cy="513500"/>
            <a:chOff x="2711769" y="1391500"/>
            <a:chExt cx="424517" cy="513500"/>
          </a:xfrm>
        </p:grpSpPr>
        <p:sp>
          <p:nvSpPr>
            <p:cNvPr id="63" name="Oval 62">
              <a:extLst>
                <a:ext uri="{FF2B5EF4-FFF2-40B4-BE49-F238E27FC236}">
                  <a16:creationId xmlns:a16="http://schemas.microsoft.com/office/drawing/2014/main" id="{03C79688-FA3F-A9A4-8B9E-08727D3174C2}"/>
                </a:ext>
              </a:extLst>
            </p:cNvPr>
            <p:cNvSpPr/>
            <p:nvPr/>
          </p:nvSpPr>
          <p:spPr>
            <a:xfrm>
              <a:off x="2892947" y="13915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64" name="Straight Connector 63">
              <a:extLst>
                <a:ext uri="{FF2B5EF4-FFF2-40B4-BE49-F238E27FC236}">
                  <a16:creationId xmlns:a16="http://schemas.microsoft.com/office/drawing/2014/main" id="{3B4A78F4-3E3C-C58A-E1A0-54A25440C85D}"/>
                </a:ext>
              </a:extLst>
            </p:cNvPr>
            <p:cNvCxnSpPr>
              <a:cxnSpLocks/>
            </p:cNvCxnSpPr>
            <p:nvPr/>
          </p:nvCxnSpPr>
          <p:spPr>
            <a:xfrm flipV="1">
              <a:off x="2711769" y="1572778"/>
              <a:ext cx="260031" cy="332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1409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533400" y="152400"/>
            <a:ext cx="8077200" cy="1143000"/>
          </a:xfrm>
        </p:spPr>
        <p:txBody>
          <a:bodyPr/>
          <a:lstStyle/>
          <a:p>
            <a:r>
              <a:rPr lang="en-US" sz="3600" b="1" dirty="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a:t>In most fixed cohort studies (or experimental trials), participants have different follow-up times — for a variety of reasons.</a:t>
            </a:r>
          </a:p>
          <a:p>
            <a:pPr marL="0" indent="0">
              <a:buFontTx/>
              <a:buNone/>
            </a:pPr>
            <a:endParaRPr lang="en-US" sz="1000" dirty="0"/>
          </a:p>
          <a:p>
            <a:r>
              <a:rPr lang="en-US" dirty="0"/>
              <a:t>Therefore, use of simple proportions to estimate incidence does not work</a:t>
            </a:r>
          </a:p>
          <a:p>
            <a:pPr marL="0" indent="0">
              <a:buNone/>
            </a:pPr>
            <a:endParaRPr lang="en-US" dirty="0"/>
          </a:p>
          <a:p>
            <a:endParaRPr lang="en-US" sz="1200" dirty="0"/>
          </a:p>
          <a:p>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0" y="76200"/>
            <a:ext cx="9144000" cy="1077218"/>
          </a:xfrm>
          <a:prstGeom prst="rect">
            <a:avLst/>
          </a:prstGeom>
          <a:noFill/>
          <a:ln w="9525">
            <a:noFill/>
            <a:miter lim="800000"/>
            <a:headEnd/>
            <a:tailEnd/>
          </a:ln>
        </p:spPr>
        <p:txBody>
          <a:bodyPr wrap="square">
            <a:spAutoFit/>
          </a:bodyPr>
          <a:lstStyle/>
          <a:p>
            <a:pPr algn="ctr" eaLnBrk="0" hangingPunct="0">
              <a:spcBef>
                <a:spcPts val="0"/>
              </a:spcBef>
            </a:pPr>
            <a:r>
              <a:rPr lang="en-US" sz="3200" b="1" dirty="0"/>
              <a:t>Follow-up times differ:  Staggered entry in the face of uniform calendar time of study closure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33" y="1113645"/>
            <a:ext cx="6476999" cy="5591955"/>
          </a:xfrm>
          <a:prstGeom prst="rect">
            <a:avLst/>
          </a:prstGeom>
        </p:spPr>
      </p:pic>
      <p:sp>
        <p:nvSpPr>
          <p:cNvPr id="6" name="TextBox 5"/>
          <p:cNvSpPr txBox="1"/>
          <p:nvPr/>
        </p:nvSpPr>
        <p:spPr>
          <a:xfrm>
            <a:off x="7543800" y="18858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7" name="Straight Arrow Connector 30"/>
          <p:cNvCxnSpPr>
            <a:cxnSpLocks noChangeShapeType="1"/>
          </p:cNvCxnSpPr>
          <p:nvPr/>
        </p:nvCxnSpPr>
        <p:spPr bwMode="auto">
          <a:xfrm>
            <a:off x="7467600" y="1371600"/>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1120914"/>
            <a:ext cx="1730266" cy="707886"/>
          </a:xfrm>
          <a:prstGeom prst="rect">
            <a:avLst/>
          </a:prstGeom>
          <a:noFill/>
        </p:spPr>
        <p:txBody>
          <a:bodyPr wrap="square" rtlCol="0">
            <a:spAutoFit/>
          </a:bodyPr>
          <a:lstStyle/>
          <a:p>
            <a:r>
              <a:rPr lang="en-US" sz="2000" dirty="0"/>
              <a:t> =  loss to follow-up</a:t>
            </a:r>
          </a:p>
        </p:txBody>
      </p:sp>
    </p:spTree>
    <p:extLst>
      <p:ext uri="{BB962C8B-B14F-4D97-AF65-F5344CB8AC3E}">
        <p14:creationId xmlns:p14="http://schemas.microsoft.com/office/powerpoint/2010/main" val="3098444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0" y="76200"/>
            <a:ext cx="7467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Lost to follow-up</a:t>
            </a: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t> =  loss to follow-up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68" y="934454"/>
            <a:ext cx="6476999" cy="5591955"/>
          </a:xfrm>
          <a:prstGeom prst="rect">
            <a:avLst/>
          </a:prstGeom>
        </p:spPr>
      </p:pic>
      <p:sp>
        <p:nvSpPr>
          <p:cNvPr id="2" name="Oval 1"/>
          <p:cNvSpPr/>
          <p:nvPr/>
        </p:nvSpPr>
        <p:spPr bwMode="auto">
          <a:xfrm>
            <a:off x="53340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8"/>
          <p:cNvSpPr txBox="1">
            <a:spLocks noChangeArrowheads="1"/>
          </p:cNvSpPr>
          <p:nvPr/>
        </p:nvSpPr>
        <p:spPr bwMode="auto">
          <a:xfrm>
            <a:off x="914400" y="152400"/>
            <a:ext cx="7984958"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Follow-up times differ:  Competing events</a:t>
            </a:r>
          </a:p>
        </p:txBody>
      </p:sp>
      <p:sp>
        <p:nvSpPr>
          <p:cNvPr id="6" name="TextBox 5"/>
          <p:cNvSpPr txBox="1"/>
          <p:nvPr/>
        </p:nvSpPr>
        <p:spPr>
          <a:xfrm>
            <a:off x="6537158" y="2362200"/>
            <a:ext cx="2590800" cy="1015663"/>
          </a:xfrm>
          <a:prstGeom prst="rect">
            <a:avLst/>
          </a:prstGeom>
          <a:solidFill>
            <a:schemeClr val="bg1"/>
          </a:solidFill>
        </p:spPr>
        <p:txBody>
          <a:bodyPr wrap="square" rtlCol="0">
            <a:spAutoFit/>
          </a:bodyPr>
          <a:lstStyle/>
          <a:p>
            <a:r>
              <a:rPr lang="en-US" sz="2000" dirty="0"/>
              <a:t>E = event</a:t>
            </a:r>
          </a:p>
          <a:p>
            <a:endParaRPr lang="en-US" sz="2000" dirty="0"/>
          </a:p>
          <a:p>
            <a:r>
              <a:rPr lang="en-US" sz="2000" dirty="0"/>
              <a:t>CE = competing event</a:t>
            </a:r>
          </a:p>
        </p:txBody>
      </p:sp>
      <p:cxnSp>
        <p:nvCxnSpPr>
          <p:cNvPr id="7" name="Straight Arrow Connector 30"/>
          <p:cNvCxnSpPr>
            <a:cxnSpLocks noChangeShapeType="1"/>
          </p:cNvCxnSpPr>
          <p:nvPr/>
        </p:nvCxnSpPr>
        <p:spPr bwMode="auto">
          <a:xfrm>
            <a:off x="6537158" y="1813154"/>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146758" y="1571186"/>
            <a:ext cx="1752600" cy="707886"/>
          </a:xfrm>
          <a:prstGeom prst="rect">
            <a:avLst/>
          </a:prstGeom>
          <a:noFill/>
        </p:spPr>
        <p:txBody>
          <a:bodyPr wrap="square" rtlCol="0">
            <a:spAutoFit/>
          </a:bodyPr>
          <a:lstStyle/>
          <a:p>
            <a:r>
              <a:rPr lang="en-US" sz="2000" dirty="0"/>
              <a:t> =  loss to follow-up</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7175"/>
          <a:stretch/>
        </p:blipFill>
        <p:spPr>
          <a:xfrm>
            <a:off x="304800" y="990600"/>
            <a:ext cx="5958400" cy="5591955"/>
          </a:xfrm>
          <a:prstGeom prst="rect">
            <a:avLst/>
          </a:prstGeom>
        </p:spPr>
      </p:pic>
      <p:sp>
        <p:nvSpPr>
          <p:cNvPr id="4" name="Oval 3"/>
          <p:cNvSpPr/>
          <p:nvPr/>
        </p:nvSpPr>
        <p:spPr bwMode="auto">
          <a:xfrm>
            <a:off x="1714500" y="4876800"/>
            <a:ext cx="990600" cy="457200"/>
          </a:xfrm>
          <a:prstGeom prst="ellipse">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846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81215"/>
            <a:ext cx="317740" cy="2938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5976" y="1972270"/>
            <a:ext cx="280901" cy="2628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05582" y="2091230"/>
            <a:ext cx="285419" cy="3597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697260" y="2206913"/>
            <a:ext cx="260143" cy="3483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88014" y="2355491"/>
            <a:ext cx="242584" cy="3218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48570" y="2438403"/>
            <a:ext cx="261830" cy="3902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23113" y="2510515"/>
            <a:ext cx="255062" cy="377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6244" y="2019299"/>
            <a:ext cx="271026" cy="274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283373" y="2206913"/>
            <a:ext cx="191798" cy="297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93377" y="2293646"/>
            <a:ext cx="245892" cy="335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cxnSpLocks/>
          </p:cNvCxnSpPr>
          <p:nvPr/>
        </p:nvCxnSpPr>
        <p:spPr>
          <a:xfrm flipV="1">
            <a:off x="3331848" y="2103681"/>
            <a:ext cx="225670" cy="272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81200"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50183" y="1252224"/>
            <a:ext cx="199688" cy="250299"/>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53247" y="2400299"/>
            <a:ext cx="266886" cy="38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p:cNvCxnSpPr>
          <p:nvPr/>
        </p:nvCxnSpPr>
        <p:spPr>
          <a:xfrm>
            <a:off x="3988054" y="1054785"/>
            <a:ext cx="300051" cy="3796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p:cNvCxnSpPr>
          <p:nvPr/>
        </p:nvCxnSpPr>
        <p:spPr>
          <a:xfrm>
            <a:off x="5076030" y="1179920"/>
            <a:ext cx="294260" cy="3226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6583959" y="1328655"/>
            <a:ext cx="274041" cy="271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3401554" y="6107668"/>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cxnSp>
        <p:nvCxnSpPr>
          <p:cNvPr id="36" name="Straight Arrow Connector 35"/>
          <p:cNvCxnSpPr/>
          <p:nvPr/>
        </p:nvCxnSpPr>
        <p:spPr>
          <a:xfrm flipV="1">
            <a:off x="5334000" y="6238178"/>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26934" y="20375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45917" y="14218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392518" y="23181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grpSp>
        <p:nvGrpSpPr>
          <p:cNvPr id="54" name="Group 53"/>
          <p:cNvGrpSpPr/>
          <p:nvPr/>
        </p:nvGrpSpPr>
        <p:grpSpPr>
          <a:xfrm>
            <a:off x="6592669" y="609602"/>
            <a:ext cx="646331" cy="5599113"/>
            <a:chOff x="6019801"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74" name="Group 73"/>
          <p:cNvGrpSpPr/>
          <p:nvPr/>
        </p:nvGrpSpPr>
        <p:grpSpPr>
          <a:xfrm>
            <a:off x="2552700" y="839186"/>
            <a:ext cx="3962401" cy="4921313"/>
            <a:chOff x="2579023" y="403881"/>
            <a:chExt cx="3962401" cy="4921313"/>
          </a:xfrm>
        </p:grpSpPr>
        <p:sp>
          <p:nvSpPr>
            <p:cNvPr id="75" name="Text Box 44"/>
            <p:cNvSpPr txBox="1">
              <a:spLocks noChangeArrowheads="1"/>
            </p:cNvSpPr>
            <p:nvPr/>
          </p:nvSpPr>
          <p:spPr bwMode="auto">
            <a:xfrm>
              <a:off x="2579023"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6" name="Text Box 44"/>
            <p:cNvSpPr txBox="1">
              <a:spLocks noChangeArrowheads="1"/>
            </p:cNvSpPr>
            <p:nvPr/>
          </p:nvSpPr>
          <p:spPr bwMode="auto">
            <a:xfrm>
              <a:off x="4103023"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7" name="Text Box 44"/>
            <p:cNvSpPr txBox="1">
              <a:spLocks noChangeArrowheads="1"/>
            </p:cNvSpPr>
            <p:nvPr/>
          </p:nvSpPr>
          <p:spPr bwMode="auto">
            <a:xfrm>
              <a:off x="4103023"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8" name="Text Box 44"/>
            <p:cNvSpPr txBox="1">
              <a:spLocks noChangeArrowheads="1"/>
            </p:cNvSpPr>
            <p:nvPr/>
          </p:nvSpPr>
          <p:spPr bwMode="auto">
            <a:xfrm>
              <a:off x="2655223"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79" name="Text Box 44"/>
            <p:cNvSpPr txBox="1">
              <a:spLocks noChangeArrowheads="1"/>
            </p:cNvSpPr>
            <p:nvPr/>
          </p:nvSpPr>
          <p:spPr bwMode="auto">
            <a:xfrm>
              <a:off x="2579023"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p:cNvSpPr txBox="1">
              <a:spLocks noChangeArrowheads="1"/>
            </p:cNvSpPr>
            <p:nvPr/>
          </p:nvSpPr>
          <p:spPr bwMode="auto">
            <a:xfrm>
              <a:off x="6160423"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p:cNvSpPr txBox="1">
              <a:spLocks noChangeArrowheads="1"/>
            </p:cNvSpPr>
            <p:nvPr/>
          </p:nvSpPr>
          <p:spPr bwMode="auto">
            <a:xfrm>
              <a:off x="5093623"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p:cNvSpPr txBox="1">
              <a:spLocks noChangeArrowheads="1"/>
            </p:cNvSpPr>
            <p:nvPr/>
          </p:nvSpPr>
          <p:spPr bwMode="auto">
            <a:xfrm>
              <a:off x="6160423"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p:cNvSpPr txBox="1">
              <a:spLocks noChangeArrowheads="1"/>
            </p:cNvSpPr>
            <p:nvPr/>
          </p:nvSpPr>
          <p:spPr bwMode="auto">
            <a:xfrm>
              <a:off x="5093623"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p:cNvSpPr txBox="1">
              <a:spLocks noChangeArrowheads="1"/>
            </p:cNvSpPr>
            <p:nvPr/>
          </p:nvSpPr>
          <p:spPr bwMode="auto">
            <a:xfrm>
              <a:off x="5093623"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p:cNvSpPr txBox="1">
              <a:spLocks noChangeArrowheads="1"/>
            </p:cNvSpPr>
            <p:nvPr/>
          </p:nvSpPr>
          <p:spPr bwMode="auto">
            <a:xfrm>
              <a:off x="5588923"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8" name="Text Box 44"/>
            <p:cNvSpPr txBox="1">
              <a:spLocks noChangeArrowheads="1"/>
            </p:cNvSpPr>
            <p:nvPr/>
          </p:nvSpPr>
          <p:spPr bwMode="auto">
            <a:xfrm>
              <a:off x="5588923"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3" name="Group 2"/>
          <p:cNvGrpSpPr/>
          <p:nvPr/>
        </p:nvGrpSpPr>
        <p:grpSpPr>
          <a:xfrm>
            <a:off x="7924800" y="609600"/>
            <a:ext cx="2209800" cy="2286000"/>
            <a:chOff x="7924800" y="609600"/>
            <a:chExt cx="2209800" cy="2286000"/>
          </a:xfrm>
        </p:grpSpPr>
        <p:grpSp>
          <p:nvGrpSpPr>
            <p:cNvPr id="2" name="Group 1"/>
            <p:cNvGrpSpPr/>
            <p:nvPr/>
          </p:nvGrpSpPr>
          <p:grpSpPr>
            <a:xfrm>
              <a:off x="7924800" y="609600"/>
              <a:ext cx="1238250" cy="1269087"/>
              <a:chOff x="7924800" y="609600"/>
              <a:chExt cx="1238250" cy="126908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78577"/>
                <a:ext cx="1143000" cy="400110"/>
              </a:xfrm>
              <a:prstGeom prst="rect">
                <a:avLst/>
              </a:prstGeom>
              <a:noFill/>
              <a:ln w="9525">
                <a:noFill/>
                <a:miter lim="800000"/>
                <a:headEnd/>
                <a:tailEnd/>
              </a:ln>
            </p:spPr>
            <p:txBody>
              <a:bodyPr wrap="square" anchor="ctr">
                <a:spAutoFit/>
              </a:bodyPr>
              <a:lstStyle/>
              <a:p>
                <a:pPr eaLnBrk="0" hangingPunct="0"/>
                <a:r>
                  <a:rPr lang="en-US" sz="2000" dirty="0"/>
                  <a:t>= leave</a:t>
                </a:r>
              </a:p>
            </p:txBody>
          </p:sp>
        </p:grpSp>
        <p:sp>
          <p:nvSpPr>
            <p:cNvPr id="101" name="Text Box 1030"/>
            <p:cNvSpPr txBox="1">
              <a:spLocks noChangeArrowheads="1"/>
            </p:cNvSpPr>
            <p:nvPr/>
          </p:nvSpPr>
          <p:spPr bwMode="auto">
            <a:xfrm rot="10800000" flipV="1">
              <a:off x="7924800" y="1972270"/>
              <a:ext cx="2209800" cy="923330"/>
            </a:xfrm>
            <a:prstGeom prst="rect">
              <a:avLst/>
            </a:prstGeom>
            <a:noFill/>
            <a:ln w="9525">
              <a:noFill/>
              <a:miter lim="800000"/>
              <a:headEnd/>
              <a:tailEnd/>
            </a:ln>
          </p:spPr>
          <p:txBody>
            <a:bodyPr wrap="square" anchor="ctr">
              <a:spAutoFit/>
            </a:bodyPr>
            <a:lstStyle/>
            <a:p>
              <a:pPr eaLnBrk="0" hangingPunct="0"/>
              <a:r>
                <a:rPr lang="en-US" sz="1800" dirty="0"/>
                <a:t>CE = </a:t>
              </a:r>
            </a:p>
            <a:p>
              <a:pPr eaLnBrk="0" hangingPunct="0"/>
              <a:r>
                <a:rPr lang="en-US" sz="1800" dirty="0"/>
                <a:t>competing </a:t>
              </a:r>
            </a:p>
            <a:p>
              <a:pPr eaLnBrk="0" hangingPunct="0"/>
              <a:r>
                <a:rPr lang="en-US" sz="1800" dirty="0"/>
                <a:t>       event</a:t>
              </a:r>
            </a:p>
          </p:txBody>
        </p:sp>
      </p:grpSp>
      <p:grpSp>
        <p:nvGrpSpPr>
          <p:cNvPr id="102" name="Group 101"/>
          <p:cNvGrpSpPr/>
          <p:nvPr/>
        </p:nvGrpSpPr>
        <p:grpSpPr>
          <a:xfrm>
            <a:off x="250855" y="6103203"/>
            <a:ext cx="5845145" cy="830997"/>
            <a:chOff x="1027586" y="6431746"/>
            <a:chExt cx="4852573" cy="830997"/>
          </a:xfrm>
        </p:grpSpPr>
        <p:sp>
          <p:nvSpPr>
            <p:cNvPr id="103" name="TextBox 44"/>
            <p:cNvSpPr txBox="1">
              <a:spLocks noChangeArrowheads="1"/>
            </p:cNvSpPr>
            <p:nvPr/>
          </p:nvSpPr>
          <p:spPr bwMode="auto">
            <a:xfrm>
              <a:off x="1357546" y="6431746"/>
              <a:ext cx="4522613" cy="830997"/>
            </a:xfrm>
            <a:prstGeom prst="rect">
              <a:avLst/>
            </a:prstGeom>
            <a:noFill/>
            <a:ln w="9525">
              <a:noFill/>
              <a:miter lim="800000"/>
              <a:headEnd/>
              <a:tailEnd/>
            </a:ln>
          </p:spPr>
          <p:txBody>
            <a:bodyPr wrap="square">
              <a:spAutoFit/>
            </a:bodyPr>
            <a:lstStyle/>
            <a:p>
              <a:r>
                <a:rPr lang="en-US" sz="2400" dirty="0">
                  <a:solidFill>
                    <a:srgbClr val="FF0000"/>
                  </a:solidFill>
                  <a:latin typeface="Calibri" pitchFamily="34" charset="0"/>
                </a:rPr>
                <a:t>= Case-control study</a:t>
              </a:r>
            </a:p>
            <a:p>
              <a:r>
                <a:rPr lang="en-US" sz="2200" i="1" dirty="0">
                  <a:solidFill>
                    <a:srgbClr val="FF0000"/>
                  </a:solidFill>
                  <a:latin typeface="Calibri" pitchFamily="34" charset="0"/>
                </a:rPr>
                <a:t>“Strategically” (which limits description)</a:t>
              </a:r>
            </a:p>
          </p:txBody>
        </p:sp>
        <p:sp>
          <p:nvSpPr>
            <p:cNvPr id="10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sp>
        <p:nvSpPr>
          <p:cNvPr id="105" name="Oval 104"/>
          <p:cNvSpPr/>
          <p:nvPr/>
        </p:nvSpPr>
        <p:spPr>
          <a:xfrm>
            <a:off x="289811" y="60901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6265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a:t>Cumulative incidence with differing follow-up times</a:t>
            </a:r>
          </a:p>
        </p:txBody>
      </p:sp>
      <p:sp>
        <p:nvSpPr>
          <p:cNvPr id="81922" name="Rectangle 3"/>
          <p:cNvSpPr>
            <a:spLocks noGrp="1" noChangeArrowheads="1"/>
          </p:cNvSpPr>
          <p:nvPr>
            <p:ph type="body" idx="4294967295"/>
          </p:nvPr>
        </p:nvSpPr>
        <p:spPr>
          <a:xfrm>
            <a:off x="304800" y="1219200"/>
            <a:ext cx="8915400" cy="4495800"/>
          </a:xfrm>
        </p:spPr>
        <p:txBody>
          <a:bodyPr/>
          <a:lstStyle/>
          <a:p>
            <a:pPr marL="0" indent="0">
              <a:buFontTx/>
              <a:buNone/>
            </a:pPr>
            <a:endParaRPr lang="en-US" dirty="0"/>
          </a:p>
          <a:p>
            <a:pPr marL="0" indent="0">
              <a:buFontTx/>
              <a:buNone/>
            </a:pPr>
            <a:r>
              <a:rPr lang="en-US" dirty="0"/>
              <a:t>In most fixed cohort studies, participants have different follow-up times because of at least one of these reasons:</a:t>
            </a:r>
          </a:p>
          <a:p>
            <a:pPr marL="0" indent="0"/>
            <a:r>
              <a:rPr lang="en-US" dirty="0"/>
              <a:t> Staggered entry with uniform calendar time ending</a:t>
            </a:r>
          </a:p>
          <a:p>
            <a:pPr marL="0" indent="0"/>
            <a:r>
              <a:rPr lang="en-US" dirty="0"/>
              <a:t> Loss to follow-up (aka “drop-out”)</a:t>
            </a:r>
          </a:p>
          <a:p>
            <a:pPr marL="0" indent="0"/>
            <a:r>
              <a:rPr lang="en-US" dirty="0"/>
              <a:t> Competing events (more on this later)</a:t>
            </a:r>
          </a:p>
          <a:p>
            <a:pPr lvl="1"/>
            <a:endParaRPr lang="en-US" sz="1400" dirty="0"/>
          </a:p>
        </p:txBody>
      </p:sp>
    </p:spTree>
    <p:extLst>
      <p:ext uri="{BB962C8B-B14F-4D97-AF65-F5344CB8AC3E}">
        <p14:creationId xmlns:p14="http://schemas.microsoft.com/office/powerpoint/2010/main" val="260447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 y="1447800"/>
            <a:ext cx="4574279" cy="3746990"/>
          </a:xfrm>
          <a:prstGeom prst="rect">
            <a:avLst/>
          </a:prstGeom>
        </p:spPr>
      </p:pic>
      <p:sp>
        <p:nvSpPr>
          <p:cNvPr id="2" name="Title 1"/>
          <p:cNvSpPr>
            <a:spLocks noGrp="1"/>
          </p:cNvSpPr>
          <p:nvPr>
            <p:ph type="title" idx="4294967295"/>
          </p:nvPr>
        </p:nvSpPr>
        <p:spPr>
          <a:xfrm>
            <a:off x="685800" y="0"/>
            <a:ext cx="7772400" cy="1143000"/>
          </a:xfrm>
        </p:spPr>
        <p:txBody>
          <a:bodyPr>
            <a:normAutofit/>
          </a:bodyPr>
          <a:lstStyle/>
          <a:p>
            <a:pPr>
              <a:defRPr/>
            </a:pPr>
            <a:r>
              <a:rPr lang="en-US" sz="2600" b="1" dirty="0"/>
              <a:t>Staggered entry: Change time scale from calendar time to “follow-up” time (“shifting to the left”)</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53" r="2977"/>
          <a:stretch/>
        </p:blipFill>
        <p:spPr>
          <a:xfrm>
            <a:off x="4623758" y="2852645"/>
            <a:ext cx="4367842" cy="3748450"/>
          </a:xfrm>
          <a:prstGeom prst="rect">
            <a:avLst/>
          </a:prstGeom>
        </p:spPr>
      </p:pic>
      <p:sp>
        <p:nvSpPr>
          <p:cNvPr id="5" name="Curved Down Arrow 4"/>
          <p:cNvSpPr/>
          <p:nvPr/>
        </p:nvSpPr>
        <p:spPr bwMode="auto">
          <a:xfrm rot="2091610">
            <a:off x="4456985" y="1426164"/>
            <a:ext cx="2124280" cy="103105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4273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event               = loss to follow-up   CE = competing event</a:t>
            </a: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solidFill>
                  <a:srgbClr val="000000"/>
                </a:solidFill>
              </a:rPr>
              <a:t>Cohort Study Design: Fixed Cohort</a:t>
            </a:r>
          </a:p>
        </p:txBody>
      </p:sp>
      <p:sp>
        <p:nvSpPr>
          <p:cNvPr id="52" name="TextBox 37"/>
          <p:cNvSpPr txBox="1">
            <a:spLocks noChangeArrowheads="1"/>
          </p:cNvSpPr>
          <p:nvPr/>
        </p:nvSpPr>
        <p:spPr bwMode="auto">
          <a:xfrm>
            <a:off x="567532" y="5562602"/>
            <a:ext cx="1794669" cy="923330"/>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Initial Cohort at Time Zero</a:t>
            </a:r>
          </a:p>
          <a:p>
            <a:r>
              <a:rPr lang="en-US" sz="1800" dirty="0">
                <a:solidFill>
                  <a:srgbClr val="000000"/>
                </a:solidFill>
                <a:latin typeface="Calibri" pitchFamily="34" charset="0"/>
              </a:rPr>
              <a:t>(e.g., N =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Follow-Up</a:t>
            </a:r>
          </a:p>
          <a:p>
            <a:r>
              <a:rPr lang="en-US" sz="1800" dirty="0">
                <a:solidFill>
                  <a:srgbClr val="000000"/>
                </a:solidFill>
                <a:latin typeface="Calibri" pitchFamily="34" charset="0"/>
              </a:rPr>
              <a:t>(e.g., N = 987)</a:t>
            </a:r>
          </a:p>
        </p:txBody>
      </p:sp>
      <p:sp>
        <p:nvSpPr>
          <p:cNvPr id="42" name="Oval 41"/>
          <p:cNvSpPr/>
          <p:nvPr/>
        </p:nvSpPr>
        <p:spPr bwMode="auto">
          <a:xfrm>
            <a:off x="3679279" y="5563998"/>
            <a:ext cx="2423150" cy="60900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3862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11" name="TextBox 10"/>
          <p:cNvSpPr txBox="1"/>
          <p:nvPr/>
        </p:nvSpPr>
        <p:spPr>
          <a:xfrm>
            <a:off x="457200" y="1828800"/>
            <a:ext cx="5943597" cy="954107"/>
          </a:xfrm>
          <a:prstGeom prst="rect">
            <a:avLst/>
          </a:prstGeom>
          <a:solidFill>
            <a:schemeClr val="accent1">
              <a:lumMod val="40000"/>
              <a:lumOff val="60000"/>
            </a:schemeClr>
          </a:solidFill>
        </p:spPr>
        <p:txBody>
          <a:bodyPr wrap="square" rtlCol="0">
            <a:spAutoFit/>
          </a:bodyPr>
          <a:lstStyle/>
          <a:p>
            <a:r>
              <a:rPr lang="en-US" sz="2800" dirty="0"/>
              <a:t>Can we use E/N to calculate cumulative incidence in this situation?</a:t>
            </a:r>
          </a:p>
        </p:txBody>
      </p:sp>
      <p:sp>
        <p:nvSpPr>
          <p:cNvPr id="5" name="Right Arrow 4"/>
          <p:cNvSpPr/>
          <p:nvPr/>
        </p:nvSpPr>
        <p:spPr bwMode="auto">
          <a:xfrm flipH="1">
            <a:off x="7395754" y="36049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13" name="Right Arrow 12"/>
          <p:cNvSpPr/>
          <p:nvPr/>
        </p:nvSpPr>
        <p:spPr bwMode="auto">
          <a:xfrm flipH="1">
            <a:off x="7395754" y="4850831"/>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14" name="Right Arrow 13"/>
          <p:cNvSpPr/>
          <p:nvPr/>
        </p:nvSpPr>
        <p:spPr bwMode="auto">
          <a:xfrm flipH="1">
            <a:off x="7395754" y="4024044"/>
            <a:ext cx="9144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9" name="Text Box 1030">
            <a:extLst>
              <a:ext uri="{FF2B5EF4-FFF2-40B4-BE49-F238E27FC236}">
                <a16:creationId xmlns:a16="http://schemas.microsoft.com/office/drawing/2014/main" id="{24C8E708-A736-478A-99E0-B7BD229EBB92}"/>
              </a:ext>
            </a:extLst>
          </p:cNvPr>
          <p:cNvSpPr txBox="1">
            <a:spLocks noChangeArrowheads="1"/>
          </p:cNvSpPr>
          <p:nvPr/>
        </p:nvSpPr>
        <p:spPr bwMode="auto">
          <a:xfrm>
            <a:off x="-1068796" y="759767"/>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 loss to follow-up </a:t>
            </a:r>
          </a:p>
        </p:txBody>
      </p:sp>
      <p:cxnSp>
        <p:nvCxnSpPr>
          <p:cNvPr id="12" name="Straight Arrow Connector 30">
            <a:extLst>
              <a:ext uri="{FF2B5EF4-FFF2-40B4-BE49-F238E27FC236}">
                <a16:creationId xmlns:a16="http://schemas.microsoft.com/office/drawing/2014/main" id="{D1B72FC5-7402-4FF0-92C4-66206E024C27}"/>
              </a:ext>
            </a:extLst>
          </p:cNvPr>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spTree>
    <p:extLst>
      <p:ext uri="{BB962C8B-B14F-4D97-AF65-F5344CB8AC3E}">
        <p14:creationId xmlns:p14="http://schemas.microsoft.com/office/powerpoint/2010/main" val="16059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“Shifted to the left” with differing follow-up times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52" y="1341382"/>
            <a:ext cx="6553200" cy="5144218"/>
          </a:xfrm>
          <a:prstGeom prst="rect">
            <a:avLst/>
          </a:prstGeom>
        </p:spPr>
      </p:pic>
      <p:sp>
        <p:nvSpPr>
          <p:cNvPr id="11" name="TextBox 10"/>
          <p:cNvSpPr txBox="1"/>
          <p:nvPr/>
        </p:nvSpPr>
        <p:spPr>
          <a:xfrm>
            <a:off x="581552" y="1656546"/>
            <a:ext cx="5943597" cy="954107"/>
          </a:xfrm>
          <a:prstGeom prst="rect">
            <a:avLst/>
          </a:prstGeom>
          <a:solidFill>
            <a:schemeClr val="accent1">
              <a:lumMod val="40000"/>
              <a:lumOff val="60000"/>
            </a:schemeClr>
          </a:solidFill>
        </p:spPr>
        <p:txBody>
          <a:bodyPr wrap="square" rtlCol="0">
            <a:spAutoFit/>
          </a:bodyPr>
          <a:lstStyle/>
          <a:p>
            <a:r>
              <a:rPr lang="en-US" sz="2800" dirty="0"/>
              <a:t>Can we use E/N to calculate cumulative incidence in this situation?</a:t>
            </a:r>
          </a:p>
        </p:txBody>
      </p:sp>
      <p:sp>
        <p:nvSpPr>
          <p:cNvPr id="12" name="TextBox 11"/>
          <p:cNvSpPr txBox="1"/>
          <p:nvPr/>
        </p:nvSpPr>
        <p:spPr>
          <a:xfrm>
            <a:off x="685800" y="3920022"/>
            <a:ext cx="7467600" cy="1569660"/>
          </a:xfrm>
          <a:prstGeom prst="rect">
            <a:avLst/>
          </a:prstGeom>
          <a:solidFill>
            <a:schemeClr val="accent1">
              <a:lumMod val="40000"/>
              <a:lumOff val="60000"/>
            </a:schemeClr>
          </a:solidFill>
        </p:spPr>
        <p:txBody>
          <a:bodyPr wrap="square" rtlCol="0">
            <a:spAutoFit/>
          </a:bodyPr>
          <a:lstStyle/>
          <a:p>
            <a:r>
              <a:rPr lang="en-US" sz="2400" dirty="0"/>
              <a:t>E/N = 0.60 would be misleading as an incidence, since 3 people without an event have &lt;24 mos. of follow-up time.  Later, we will estimate that the cumulative incidence is 0.82 over 2 years, not 0.60. </a:t>
            </a:r>
          </a:p>
        </p:txBody>
      </p:sp>
    </p:spTree>
    <p:extLst>
      <p:ext uri="{BB962C8B-B14F-4D97-AF65-F5344CB8AC3E}">
        <p14:creationId xmlns:p14="http://schemas.microsoft.com/office/powerpoint/2010/main" val="3499560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152400"/>
            <a:ext cx="8991600" cy="1143000"/>
          </a:xfrm>
        </p:spPr>
        <p:txBody>
          <a:bodyPr/>
          <a:lstStyle/>
          <a:p>
            <a:r>
              <a:rPr lang="en-US" sz="2800" b="1" dirty="0"/>
              <a:t>Example: Problem with Simple Proportion to Estimate Cumulative Incidence in Study with Differing Follow-up</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a:t>“Among the 1,840 women at 5 yrs, 111 reported a first fracture: 60 (</a:t>
            </a:r>
            <a:r>
              <a:rPr lang="en-US" sz="2400" dirty="0">
                <a:solidFill>
                  <a:srgbClr val="FF3300"/>
                </a:solidFill>
              </a:rPr>
              <a:t>9.3%</a:t>
            </a:r>
            <a:r>
              <a:rPr lang="en-US" sz="2400" dirty="0"/>
              <a:t>) of those treated with rosiglitazone, 30 (</a:t>
            </a:r>
            <a:r>
              <a:rPr lang="en-US" sz="2400" dirty="0">
                <a:solidFill>
                  <a:srgbClr val="0066FF"/>
                </a:solidFill>
              </a:rPr>
              <a:t>5.1%</a:t>
            </a:r>
            <a:r>
              <a:rPr lang="en-US" sz="2400" dirty="0"/>
              <a:t>) of those treated with metformin, and 21 (</a:t>
            </a:r>
            <a:r>
              <a:rPr lang="en-US" sz="2400" dirty="0">
                <a:solidFill>
                  <a:srgbClr val="008080"/>
                </a:solidFill>
              </a:rPr>
              <a:t>3.5%</a:t>
            </a:r>
            <a:r>
              <a:rPr lang="en-US" sz="2400" dirty="0"/>
              <a:t>) of those treated with glyburide.”   </a:t>
            </a:r>
          </a:p>
          <a:p>
            <a:pPr lvl="1">
              <a:lnSpc>
                <a:spcPct val="90000"/>
              </a:lnSpc>
            </a:pPr>
            <a:r>
              <a:rPr lang="en-US" sz="2400" dirty="0"/>
              <a:t>60 fractures/645 women assigned to rosiglitazone = 9.3%.  </a:t>
            </a:r>
          </a:p>
          <a:p>
            <a:pPr lvl="1">
              <a:lnSpc>
                <a:spcPct val="90000"/>
              </a:lnSpc>
            </a:pPr>
            <a:r>
              <a:rPr lang="en-US" sz="2400" dirty="0"/>
              <a:t>Avoid reporting a simple % if there are differing follow-up times; the % has no meaningful epidemiologic interpretation.  No. of fractures (e.g., 60) is somewhat useful, but % is not.  </a:t>
            </a:r>
          </a:p>
          <a:p>
            <a:pPr marL="457200" lvl="1" indent="0">
              <a:lnSpc>
                <a:spcPct val="90000"/>
              </a:lnSpc>
              <a:buNone/>
            </a:pPr>
            <a:endParaRPr lang="en-US" sz="2400" dirty="0"/>
          </a:p>
          <a:p>
            <a:pPr>
              <a:lnSpc>
                <a:spcPct val="90000"/>
              </a:lnSpc>
              <a:spcAft>
                <a:spcPts val="600"/>
              </a:spcAft>
            </a:pPr>
            <a:r>
              <a:rPr lang="en-US" sz="2400" dirty="0"/>
              <a:t>“The cumulative incidence of a first fracture reached </a:t>
            </a:r>
            <a:r>
              <a:rPr lang="en-US" sz="2400" dirty="0">
                <a:solidFill>
                  <a:srgbClr val="FF3300"/>
                </a:solidFill>
              </a:rPr>
              <a:t>15.1%</a:t>
            </a:r>
            <a:r>
              <a:rPr lang="en-US" sz="2400" dirty="0"/>
              <a:t> at 5 years with rosiglitazone, </a:t>
            </a:r>
            <a:r>
              <a:rPr lang="en-US" sz="2400" dirty="0">
                <a:solidFill>
                  <a:srgbClr val="0066FF"/>
                </a:solidFill>
              </a:rPr>
              <a:t>7.3%</a:t>
            </a:r>
            <a:r>
              <a:rPr lang="en-US" sz="2400" dirty="0"/>
              <a:t> with metformin, and </a:t>
            </a:r>
            <a:r>
              <a:rPr lang="en-US" sz="2400" dirty="0">
                <a:solidFill>
                  <a:srgbClr val="008080"/>
                </a:solidFill>
              </a:rPr>
              <a:t>7.7%</a:t>
            </a:r>
            <a:r>
              <a:rPr lang="en-US" sz="2400" dirty="0"/>
              <a:t> with glyburide.”  </a:t>
            </a:r>
          </a:p>
          <a:p>
            <a:pPr lvl="1">
              <a:lnSpc>
                <a:spcPct val="90000"/>
              </a:lnSpc>
            </a:pPr>
            <a:r>
              <a:rPr lang="en-US" sz="2400" dirty="0"/>
              <a:t>There were different follow-up times and these %’s take this into account.  We’ll see how to do this in the next slides</a:t>
            </a:r>
          </a:p>
          <a:p>
            <a:pPr marL="457200" lvl="1" indent="0">
              <a:lnSpc>
                <a:spcPct val="90000"/>
              </a:lnSpc>
              <a:buNone/>
            </a:pPr>
            <a:endParaRPr lang="en-US" sz="2400" dirty="0"/>
          </a:p>
          <a:p>
            <a:pPr marL="457200" lvl="1" indent="0">
              <a:lnSpc>
                <a:spcPct val="90000"/>
              </a:lnSpc>
              <a:buNone/>
            </a:pPr>
            <a:endParaRPr lang="en-US" sz="2400" dirty="0"/>
          </a:p>
        </p:txBody>
      </p:sp>
      <p:sp>
        <p:nvSpPr>
          <p:cNvPr id="2" name="Oval 1"/>
          <p:cNvSpPr/>
          <p:nvPr/>
        </p:nvSpPr>
        <p:spPr bwMode="auto">
          <a:xfrm>
            <a:off x="152400" y="1981200"/>
            <a:ext cx="1459176"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5" name="Oval 4"/>
          <p:cNvSpPr/>
          <p:nvPr/>
        </p:nvSpPr>
        <p:spPr bwMode="auto">
          <a:xfrm>
            <a:off x="6781800" y="4648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a:p>
          <a:p>
            <a:r>
              <a:rPr lang="en-US" dirty="0"/>
              <a:t>With differing follow-up times, use of simple proportions to estimate incidence does not work</a:t>
            </a:r>
          </a:p>
          <a:p>
            <a:endParaRPr lang="en-US" sz="1200" dirty="0"/>
          </a:p>
          <a:p>
            <a:r>
              <a:rPr lang="en-US" dirty="0"/>
              <a:t>That simple proportions cannot be used is the basis of the field called </a:t>
            </a:r>
            <a:r>
              <a:rPr lang="en-US" i="1" dirty="0"/>
              <a:t>survival analysis</a:t>
            </a:r>
          </a:p>
          <a:p>
            <a:pPr lvl="1"/>
            <a:r>
              <a:rPr lang="en-US" dirty="0"/>
              <a:t>Pertains not just to survival after a diagnosis but rather to the occurrence of any incident event</a:t>
            </a:r>
          </a:p>
          <a:p>
            <a:pPr lvl="1"/>
            <a:r>
              <a:rPr lang="en-US" dirty="0"/>
              <a:t>We will learn the basics of survival analysis</a:t>
            </a:r>
          </a:p>
          <a:p>
            <a:endParaRPr lang="en-US" sz="1600" dirty="0"/>
          </a:p>
        </p:txBody>
      </p:sp>
    </p:spTree>
    <p:extLst>
      <p:ext uri="{BB962C8B-B14F-4D97-AF65-F5344CB8AC3E}">
        <p14:creationId xmlns:p14="http://schemas.microsoft.com/office/powerpoint/2010/main" val="2545277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200" b="1" dirty="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a:t>The Problem:</a:t>
            </a:r>
            <a:r>
              <a:rPr lang="en-US" dirty="0"/>
              <a:t> Since rarely have equal follow-up on everyone, we can’t just divide number of events by the number who were initially at risk</a:t>
            </a:r>
          </a:p>
          <a:p>
            <a:pPr lvl="1">
              <a:lnSpc>
                <a:spcPct val="90000"/>
              </a:lnSpc>
              <a:buFontTx/>
              <a:buNone/>
            </a:pPr>
            <a:endParaRPr lang="en-US" dirty="0"/>
          </a:p>
          <a:p>
            <a:pPr>
              <a:lnSpc>
                <a:spcPct val="90000"/>
              </a:lnSpc>
            </a:pPr>
            <a:r>
              <a:rPr lang="en-US" b="1" dirty="0"/>
              <a:t>The Solution:</a:t>
            </a:r>
            <a:r>
              <a:rPr lang="en-US" dirty="0"/>
              <a:t> Kaplan-Meier and life table estimation are two common methods devised to calculate cumulative incidence among persons with differing amounts of follow-up time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a:t>In survival analysis, those without event are “censored”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53200" cy="5144218"/>
          </a:xfrm>
          <a:prstGeom prst="rect">
            <a:avLst/>
          </a:prstGeom>
        </p:spPr>
      </p:pic>
      <p:sp>
        <p:nvSpPr>
          <p:cNvPr id="4" name="Oval 3"/>
          <p:cNvSpPr/>
          <p:nvPr/>
        </p:nvSpPr>
        <p:spPr bwMode="auto">
          <a:xfrm>
            <a:off x="7202905" y="30480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7" name="Oval 6"/>
          <p:cNvSpPr/>
          <p:nvPr/>
        </p:nvSpPr>
        <p:spPr bwMode="auto">
          <a:xfrm>
            <a:off x="2247900" y="38693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3974432" y="48006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5181600" y="35052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0253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53418"/>
            <a:ext cx="6476999" cy="5591955"/>
          </a:xfrm>
          <a:prstGeom prst="rect">
            <a:avLst/>
          </a:prstGeom>
        </p:spPr>
      </p:pic>
      <p:sp>
        <p:nvSpPr>
          <p:cNvPr id="77826" name="Text Box 4"/>
          <p:cNvSpPr txBox="1">
            <a:spLocks noChangeArrowheads="1"/>
          </p:cNvSpPr>
          <p:nvPr/>
        </p:nvSpPr>
        <p:spPr bwMode="auto">
          <a:xfrm>
            <a:off x="762000" y="76200"/>
            <a:ext cx="6324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Censoring: lost to follow-up and administrative</a:t>
            </a:r>
          </a:p>
        </p:txBody>
      </p:sp>
      <p:sp>
        <p:nvSpPr>
          <p:cNvPr id="2" name="Oval 1"/>
          <p:cNvSpPr/>
          <p:nvPr/>
        </p:nvSpPr>
        <p:spPr bwMode="auto">
          <a:xfrm>
            <a:off x="53340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t>E = event</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t> =  loss to follow-up</a:t>
            </a:r>
          </a:p>
        </p:txBody>
      </p:sp>
      <p:sp>
        <p:nvSpPr>
          <p:cNvPr id="5" name="Oval 4"/>
          <p:cNvSpPr/>
          <p:nvPr/>
        </p:nvSpPr>
        <p:spPr bwMode="auto">
          <a:xfrm>
            <a:off x="7010400" y="28956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6" name="Oval 5"/>
          <p:cNvSpPr/>
          <p:nvPr/>
        </p:nvSpPr>
        <p:spPr bwMode="auto">
          <a:xfrm>
            <a:off x="70104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
        <p:nvSpPr>
          <p:cNvPr id="7" name="Oval 6"/>
          <p:cNvSpPr/>
          <p:nvPr/>
        </p:nvSpPr>
        <p:spPr bwMode="auto">
          <a:xfrm>
            <a:off x="70104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56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76200" y="1219200"/>
            <a:ext cx="8991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a:t>Occurrence of disease</a:t>
            </a:r>
            <a:r>
              <a:rPr lang="en-US" sz="2800" dirty="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a:t>Occurrence of disease</a:t>
            </a:r>
            <a:r>
              <a:rPr lang="en-US" sz="2800" dirty="0"/>
              <a:t> is often a </a:t>
            </a:r>
            <a:r>
              <a:rPr lang="en-US" sz="2800" b="1" dirty="0"/>
              <a:t>binary</a:t>
            </a:r>
            <a:r>
              <a:rPr lang="en-US" sz="2800" dirty="0"/>
              <a:t> (yes/no; present/absent) outcome</a:t>
            </a:r>
          </a:p>
          <a:p>
            <a:pPr marL="742950" lvl="1" indent="-285750" eaLnBrk="0" hangingPunct="0">
              <a:spcBef>
                <a:spcPct val="20000"/>
              </a:spcBef>
              <a:buFontTx/>
              <a:buChar char="–"/>
            </a:pPr>
            <a:r>
              <a:rPr lang="en-US" sz="2800" dirty="0"/>
              <a:t>Note: Continuous changes in an entity, e.g., changes in blood pressure, are also relevant but are not the main focus of this 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a:t>must consider </a:t>
            </a:r>
            <a:r>
              <a:rPr lang="en-US" sz="2800" b="1" i="1" dirty="0"/>
              <a:t>time</a:t>
            </a:r>
          </a:p>
          <a:p>
            <a:pPr marL="342900" indent="-342900" eaLnBrk="0" hangingPunct="0">
              <a:spcBef>
                <a:spcPct val="20000"/>
              </a:spcBef>
              <a:buFontTx/>
              <a:buChar char="•"/>
            </a:pPr>
            <a:endParaRPr lang="en-US" sz="1000" b="1" i="1" dirty="0"/>
          </a:p>
          <a:p>
            <a:pPr marL="342900" indent="-342900" eaLnBrk="0" hangingPunct="0">
              <a:spcBef>
                <a:spcPct val="20000"/>
              </a:spcBef>
              <a:buFontTx/>
              <a:buChar char="•"/>
            </a:pPr>
            <a:r>
              <a:rPr lang="en-US" sz="2800" i="1" dirty="0"/>
              <a:t>Note: we will talk in terms of “disease”, but concepts refer to any event/condition (be it favorable or unfavorable)</a:t>
            </a:r>
            <a:br>
              <a:rPr lang="en-US" sz="3200" b="1" i="1" dirty="0"/>
            </a:br>
            <a:endParaRPr lang="en-US" sz="3200" b="1"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152400"/>
            <a:ext cx="7772400" cy="1143000"/>
          </a:xfrm>
        </p:spPr>
        <p:txBody>
          <a:bodyPr/>
          <a:lstStyle/>
          <a:p>
            <a:r>
              <a:rPr lang="en-US" sz="4000" b="1" dirty="0"/>
              <a:t>Two Ways Censoring Occurs</a:t>
            </a:r>
          </a:p>
        </p:txBody>
      </p:sp>
      <p:sp>
        <p:nvSpPr>
          <p:cNvPr id="79874" name="Rectangle 3"/>
          <p:cNvSpPr>
            <a:spLocks noGrp="1" noChangeArrowheads="1"/>
          </p:cNvSpPr>
          <p:nvPr>
            <p:ph type="body" idx="1"/>
          </p:nvPr>
        </p:nvSpPr>
        <p:spPr>
          <a:xfrm>
            <a:off x="228600" y="838200"/>
            <a:ext cx="8686800" cy="4343400"/>
          </a:xfrm>
        </p:spPr>
        <p:txBody>
          <a:bodyPr/>
          <a:lstStyle/>
          <a:p>
            <a:pPr marL="514350" indent="-514350">
              <a:buFontTx/>
              <a:buAutoNum type="arabicParenR"/>
            </a:pPr>
            <a:r>
              <a:rPr lang="en-US" sz="2600" dirty="0"/>
              <a:t>Loss to follow-up </a:t>
            </a:r>
          </a:p>
          <a:p>
            <a:pPr marL="914400" lvl="1" indent="-398463"/>
            <a:r>
              <a:rPr lang="en-US" sz="2400" dirty="0"/>
              <a:t>Also known as “drop-out”</a:t>
            </a:r>
          </a:p>
          <a:p>
            <a:pPr marL="914400" lvl="1" indent="-398463"/>
            <a:r>
              <a:rPr lang="en-US" sz="2400" dirty="0"/>
              <a:t>Participants might inform investigators of intentions</a:t>
            </a:r>
          </a:p>
          <a:p>
            <a:pPr marL="1314450" lvl="2" indent="-284163"/>
            <a:r>
              <a:rPr lang="en-US" dirty="0"/>
              <a:t>no longer interested in participating, or</a:t>
            </a:r>
          </a:p>
          <a:p>
            <a:pPr marL="1314450" lvl="2" indent="-284163"/>
            <a:r>
              <a:rPr lang="en-US" dirty="0"/>
              <a:t>moving away and can no longer practically participate</a:t>
            </a:r>
          </a:p>
          <a:p>
            <a:pPr marL="914400" lvl="1" indent="-398463"/>
            <a:r>
              <a:rPr lang="en-US" sz="2400" dirty="0"/>
              <a:t>Or, they may not inform investigators</a:t>
            </a:r>
          </a:p>
          <a:p>
            <a:pPr marL="1314450" lvl="2" indent="-284163"/>
            <a:r>
              <a:rPr lang="en-US" dirty="0"/>
              <a:t>Simply stop coming to study visits and cannot be found</a:t>
            </a:r>
          </a:p>
          <a:p>
            <a:pPr marL="914400" lvl="1" indent="-398463"/>
            <a:r>
              <a:rPr lang="en-US" sz="2400" dirty="0"/>
              <a:t>Or, in some real-world  underlying cohorts, people just leave the context and no more data about them are available</a:t>
            </a:r>
          </a:p>
          <a:p>
            <a:pPr marL="914400" lvl="1" indent="-398463"/>
            <a:r>
              <a:rPr lang="en-US" sz="2400" dirty="0"/>
              <a:t>Although all above mechanisms are handled the same analytically, it is important to record the mechanism</a:t>
            </a:r>
          </a:p>
          <a:p>
            <a:endParaRPr lang="en-US" sz="400" dirty="0"/>
          </a:p>
          <a:p>
            <a:pPr marL="565150" indent="-565150">
              <a:buFontTx/>
              <a:buNone/>
            </a:pPr>
            <a:r>
              <a:rPr lang="en-US" dirty="0"/>
              <a:t>2) </a:t>
            </a:r>
            <a:r>
              <a:rPr lang="en-US" sz="2600" dirty="0"/>
              <a:t>Administrative Censoring </a:t>
            </a:r>
            <a:r>
              <a:rPr lang="en-US" dirty="0"/>
              <a:t>= </a:t>
            </a:r>
            <a:r>
              <a:rPr lang="en-US" sz="2600" dirty="0"/>
              <a:t>Study ends (e.g., funding is over) and participant has not yet experienced outcome</a:t>
            </a:r>
          </a:p>
          <a:p>
            <a:pPr>
              <a:buFontTx/>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 y="228600"/>
            <a:ext cx="7772400" cy="1143000"/>
          </a:xfrm>
        </p:spPr>
        <p:txBody>
          <a:bodyPr/>
          <a:lstStyle/>
          <a:p>
            <a:r>
              <a:rPr lang="en-US" sz="4000" b="1" dirty="0"/>
              <a:t>Kaplan-Meier estimator of cumulative incidence</a:t>
            </a:r>
          </a:p>
        </p:txBody>
      </p:sp>
      <p:sp>
        <p:nvSpPr>
          <p:cNvPr id="90114" name="Rectangle 3"/>
          <p:cNvSpPr>
            <a:spLocks noGrp="1" noChangeArrowheads="1"/>
          </p:cNvSpPr>
          <p:nvPr>
            <p:ph type="body" idx="1"/>
          </p:nvPr>
        </p:nvSpPr>
        <p:spPr>
          <a:xfrm>
            <a:off x="44344" y="1752600"/>
            <a:ext cx="7042256" cy="4114800"/>
          </a:xfrm>
        </p:spPr>
        <p:txBody>
          <a:bodyPr/>
          <a:lstStyle/>
          <a:p>
            <a:pPr>
              <a:lnSpc>
                <a:spcPct val="90000"/>
              </a:lnSpc>
            </a:pPr>
            <a:r>
              <a:rPr lang="en-US" sz="2400" dirty="0"/>
              <a:t>Also called  “product limit estimator”.  Original article is in the optional reading. </a:t>
            </a:r>
          </a:p>
          <a:p>
            <a:pPr>
              <a:lnSpc>
                <a:spcPct val="90000"/>
              </a:lnSpc>
            </a:pPr>
            <a:endParaRPr lang="en-US" sz="1400" dirty="0"/>
          </a:p>
          <a:p>
            <a:pPr>
              <a:lnSpc>
                <a:spcPct val="90000"/>
              </a:lnSpc>
            </a:pPr>
            <a:r>
              <a:rPr lang="en-US" sz="2400" dirty="0"/>
              <a:t>Key innovation: Calculates the cumulative probability of </a:t>
            </a:r>
            <a:r>
              <a:rPr lang="en-US" sz="2400" u="sng" dirty="0"/>
              <a:t>not</a:t>
            </a:r>
            <a:r>
              <a:rPr lang="en-US" sz="2400" dirty="0"/>
              <a:t> having the event (i.e., of “survival”) across consecutive discrete time periods</a:t>
            </a:r>
          </a:p>
          <a:p>
            <a:pPr>
              <a:lnSpc>
                <a:spcPct val="90000"/>
              </a:lnSpc>
            </a:pPr>
            <a:endParaRPr lang="en-US" sz="1400" dirty="0"/>
          </a:p>
          <a:p>
            <a:pPr>
              <a:lnSpc>
                <a:spcPct val="90000"/>
              </a:lnSpc>
            </a:pPr>
            <a:r>
              <a:rPr lang="en-US" sz="2400" dirty="0"/>
              <a:t>Analysis is performed by dividing the follow-up time into discrete periods</a:t>
            </a:r>
          </a:p>
          <a:p>
            <a:pPr lvl="1">
              <a:lnSpc>
                <a:spcPct val="90000"/>
              </a:lnSpc>
            </a:pPr>
            <a:r>
              <a:rPr lang="en-US" sz="2400" dirty="0"/>
              <a:t>calculate conditional probability of “survival” at each event time </a:t>
            </a:r>
          </a:p>
          <a:p>
            <a:pPr>
              <a:lnSpc>
                <a:spcPct val="90000"/>
              </a:lnSpc>
            </a:pPr>
            <a:endParaRPr lang="en-US" sz="1400" dirty="0"/>
          </a:p>
          <a:p>
            <a:pPr>
              <a:lnSpc>
                <a:spcPct val="90000"/>
              </a:lnSpc>
            </a:pPr>
            <a:r>
              <a:rPr lang="en-US" sz="2400" dirty="0"/>
              <a:t>Requires date that event (outcome) occurred on each individual or date last observed (i.e., date censored)</a:t>
            </a:r>
          </a:p>
          <a:p>
            <a:pPr>
              <a:lnSpc>
                <a:spcPct val="90000"/>
              </a:lnSpc>
            </a:pPr>
            <a:endParaRPr lang="en-US" sz="24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5" r="61482"/>
          <a:stretch/>
        </p:blipFill>
        <p:spPr bwMode="auto">
          <a:xfrm>
            <a:off x="7137505" y="556160"/>
            <a:ext cx="1854095" cy="26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91"/>
          <a:stretch/>
        </p:blipFill>
        <p:spPr bwMode="auto">
          <a:xfrm>
            <a:off x="7118456" y="3429000"/>
            <a:ext cx="1873144" cy="31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82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a:t>To start:</a:t>
            </a:r>
          </a:p>
          <a:p>
            <a:pPr indent="-1588">
              <a:buFontTx/>
              <a:buNone/>
            </a:pPr>
            <a:r>
              <a:rPr lang="en-US" sz="2800" dirty="0"/>
              <a:t>Sort the follow-up times from shortest to longest</a:t>
            </a:r>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
            <a:ext cx="6019800" cy="6437938"/>
          </a:xfrm>
          <a:prstGeom prst="rect">
            <a:avLst/>
          </a:prstGeom>
        </p:spPr>
      </p:pic>
    </p:spTree>
    <p:extLst>
      <p:ext uri="{BB962C8B-B14F-4D97-AF65-F5344CB8AC3E}">
        <p14:creationId xmlns:p14="http://schemas.microsoft.com/office/powerpoint/2010/main" val="2730700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152400"/>
            <a:ext cx="8839200" cy="1143000"/>
          </a:xfrm>
        </p:spPr>
        <p:txBody>
          <a:bodyPr/>
          <a:lstStyle/>
          <a:p>
            <a:r>
              <a:rPr lang="en-US" sz="3200" b="1" dirty="0"/>
              <a:t>Calculating Cumulative Probability of the Event</a:t>
            </a:r>
          </a:p>
        </p:txBody>
      </p:sp>
      <p:sp>
        <p:nvSpPr>
          <p:cNvPr id="94210" name="Rectangle 3"/>
          <p:cNvSpPr>
            <a:spLocks noGrp="1" noChangeArrowheads="1"/>
          </p:cNvSpPr>
          <p:nvPr>
            <p:ph type="body" idx="1"/>
          </p:nvPr>
        </p:nvSpPr>
        <p:spPr>
          <a:xfrm>
            <a:off x="152400" y="914400"/>
            <a:ext cx="8915400" cy="4114800"/>
          </a:xfrm>
        </p:spPr>
        <p:txBody>
          <a:bodyPr/>
          <a:lstStyle/>
          <a:p>
            <a:r>
              <a:rPr lang="en-US" sz="3000" dirty="0"/>
              <a:t>Probability theory:  Probability of 2 independent events occurring is the </a:t>
            </a:r>
            <a:r>
              <a:rPr lang="en-US" sz="3000" i="1" dirty="0"/>
              <a:t>product</a:t>
            </a:r>
            <a:r>
              <a:rPr lang="en-US" sz="3000" dirty="0"/>
              <a:t> of the probabilities for each occurring alone</a:t>
            </a:r>
          </a:p>
          <a:p>
            <a:pPr lvl="1"/>
            <a:r>
              <a:rPr lang="en-US" sz="2600" dirty="0"/>
              <a:t>e.g., If event 1 occurs with probability 1/6 and event 2 with probability 1/2, then the probability of both event 1 and 2 occurring = 1/6 x 1/2 = 1/12</a:t>
            </a:r>
          </a:p>
          <a:p>
            <a:endParaRPr lang="en-US" sz="800" dirty="0"/>
          </a:p>
          <a:p>
            <a:r>
              <a:rPr lang="en-US" sz="3000" dirty="0"/>
              <a:t>Kaplan-Meier estimator takes advantage of this theory to get what we want, which is cumulative incidence of an event:</a:t>
            </a:r>
          </a:p>
          <a:p>
            <a:pPr lvl="1"/>
            <a:r>
              <a:rPr lang="en-US" sz="2600" dirty="0"/>
              <a:t>Achieves this by casting the problem as determining the probability of </a:t>
            </a:r>
            <a:r>
              <a:rPr lang="en-US" sz="2600" i="1" dirty="0"/>
              <a:t>not</a:t>
            </a:r>
            <a:r>
              <a:rPr lang="en-US" sz="2600" dirty="0"/>
              <a:t> having the event over a period of time</a:t>
            </a:r>
          </a:p>
        </p:txBody>
      </p:sp>
    </p:spTree>
    <p:extLst>
      <p:ext uri="{BB962C8B-B14F-4D97-AF65-F5344CB8AC3E}">
        <p14:creationId xmlns:p14="http://schemas.microsoft.com/office/powerpoint/2010/main" val="3206581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53272801"/>
              </p:ext>
            </p:extLst>
          </p:nvPr>
        </p:nvGraphicFramePr>
        <p:xfrm>
          <a:off x="457200" y="1066800"/>
          <a:ext cx="81534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a:t>
                      </a:r>
                      <a:r>
                        <a:rPr lang="en-US" baseline="0" dirty="0"/>
                        <a:t> Start of Interval</a:t>
                      </a:r>
                      <a:endParaRPr lang="en-US" dirty="0"/>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367584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53682293"/>
              </p:ext>
            </p:extLst>
          </p:nvPr>
        </p:nvGraphicFramePr>
        <p:xfrm>
          <a:off x="419100" y="1143000"/>
          <a:ext cx="8305800" cy="378460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r>
                        <a:rPr lang="en-US" dirty="0"/>
                        <a:t>2</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0/9=0</a:t>
                      </a:r>
                    </a:p>
                  </a:txBody>
                  <a:tcPr/>
                </a:tc>
                <a:tc>
                  <a:txBody>
                    <a:bodyPr/>
                    <a:lstStyle/>
                    <a:p>
                      <a:pPr algn="ctr"/>
                      <a:r>
                        <a:rPr lang="en-US" dirty="0"/>
                        <a:t>1</a:t>
                      </a:r>
                    </a:p>
                  </a:txBody>
                  <a:tcPr/>
                </a:tc>
                <a:tc>
                  <a:txBody>
                    <a:bodyPr/>
                    <a:lstStyle/>
                    <a:p>
                      <a:pPr algn="ctr"/>
                      <a:r>
                        <a:rPr lang="en-US" dirty="0"/>
                        <a:t>0.90</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1981200" y="4110335"/>
            <a:ext cx="4572000" cy="461665"/>
          </a:xfrm>
          <a:prstGeom prst="rect">
            <a:avLst/>
          </a:prstGeom>
          <a:noFill/>
        </p:spPr>
        <p:txBody>
          <a:bodyPr wrap="square" rtlCol="0">
            <a:spAutoFit/>
          </a:bodyPr>
          <a:lstStyle/>
          <a:p>
            <a:pPr algn="ctr"/>
            <a:r>
              <a:rPr lang="en-US" sz="2400" dirty="0"/>
              <a:t>S(2) = 0.9 x 1 = 0.9</a:t>
            </a:r>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
        <p:nvSpPr>
          <p:cNvPr id="3" name="TextBox 2"/>
          <p:cNvSpPr txBox="1"/>
          <p:nvPr/>
        </p:nvSpPr>
        <p:spPr>
          <a:xfrm>
            <a:off x="304800" y="5105400"/>
            <a:ext cx="8686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From 1 to 2 months is an interval with a censored individual but no event.  Conditional probability of survival in this interval is 1.  </a:t>
            </a:r>
          </a:p>
          <a:p>
            <a:pPr marL="342900" indent="-342900">
              <a:buFont typeface="Arial" panose="020B0604020202020204" pitchFamily="34" charset="0"/>
              <a:buChar char="•"/>
            </a:pPr>
            <a:r>
              <a:rPr lang="en-US" sz="2000" dirty="0"/>
              <a:t>S(2), cumulative probability of survival at 2 months, is the same as S(1)=0.9. </a:t>
            </a:r>
          </a:p>
          <a:p>
            <a:pPr marL="342900" indent="-342900">
              <a:buFont typeface="Arial" panose="020B0604020202020204" pitchFamily="34" charset="0"/>
              <a:buChar char="•"/>
            </a:pPr>
            <a:r>
              <a:rPr lang="en-US" sz="2000" dirty="0"/>
              <a:t>Illustrates why we do not have to calculate conditional probability of survival at time of censoring.</a:t>
            </a:r>
          </a:p>
        </p:txBody>
      </p:sp>
    </p:spTree>
    <p:extLst>
      <p:ext uri="{BB962C8B-B14F-4D97-AF65-F5344CB8AC3E}">
        <p14:creationId xmlns:p14="http://schemas.microsoft.com/office/powerpoint/2010/main" val="1529963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3683687"/>
              </p:ext>
            </p:extLst>
          </p:nvPr>
        </p:nvGraphicFramePr>
        <p:xfrm>
          <a:off x="457200" y="1066800"/>
          <a:ext cx="8229600" cy="341376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a:t>
                      </a:r>
                    </a:p>
                  </a:txBody>
                  <a:tcPr/>
                </a:tc>
                <a:tc>
                  <a:txBody>
                    <a:bodyPr/>
                    <a:lstStyle/>
                    <a:p>
                      <a:pPr algn="ctr"/>
                      <a:r>
                        <a:rPr lang="en-US" dirty="0"/>
                        <a:t>0.90</a:t>
                      </a:r>
                    </a:p>
                  </a:txBody>
                  <a:tcPr/>
                </a:tc>
                <a:tc>
                  <a:txBody>
                    <a:bodyPr/>
                    <a:lstStyle/>
                    <a:p>
                      <a:pPr algn="ctr"/>
                      <a:r>
                        <a:rPr lang="en-US" dirty="0"/>
                        <a:t>0.90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2514600" y="4419600"/>
            <a:ext cx="4572000" cy="461665"/>
          </a:xfrm>
          <a:prstGeom prst="rect">
            <a:avLst/>
          </a:prstGeom>
          <a:noFill/>
        </p:spPr>
        <p:txBody>
          <a:bodyPr wrap="square" rtlCol="0">
            <a:spAutoFit/>
          </a:bodyPr>
          <a:lstStyle/>
          <a:p>
            <a:pPr algn="ctr"/>
            <a:r>
              <a:rPr lang="en-US" sz="2400" dirty="0"/>
              <a:t>S(3) = 0.90 x 0.875 = 0.788</a:t>
            </a:r>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3910669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4901540"/>
              </p:ext>
            </p:extLst>
          </p:nvPr>
        </p:nvGraphicFramePr>
        <p:xfrm>
          <a:off x="457200" y="609600"/>
          <a:ext cx="8229600" cy="4155440"/>
        </p:xfrm>
        <a:graphic>
          <a:graphicData uri="http://schemas.openxmlformats.org/drawingml/2006/table">
            <a:tbl>
              <a:tblPr firstRow="1" bandRow="1">
                <a:tableStyleId>{073A0DAA-6AF3-43AB-8588-CEC1D06C72B9}</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sz="1600" dirty="0">
                          <a:latin typeface="+mj-lt"/>
                          <a:cs typeface="Arial" panose="020B0604020202020204" pitchFamily="34" charset="0"/>
                        </a:rPr>
                        <a:t>Time (mos)</a:t>
                      </a:r>
                      <a:endParaRPr lang="en-US" dirty="0">
                        <a:latin typeface="+mj-lt"/>
                      </a:endParaRPr>
                    </a:p>
                  </a:txBody>
                  <a:tcPr/>
                </a:tc>
                <a:tc>
                  <a:txBody>
                    <a:bodyPr/>
                    <a:lstStyle/>
                    <a:p>
                      <a:pPr algn="ctr"/>
                      <a:r>
                        <a:rPr lang="en-US" dirty="0"/>
                        <a:t>Individuals at Risk at Start of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1/10=0.100</a:t>
                      </a:r>
                    </a:p>
                  </a:txBody>
                  <a:tcPr/>
                </a:tc>
                <a:tc>
                  <a:txBody>
                    <a:bodyPr/>
                    <a:lstStyle/>
                    <a:p>
                      <a:pPr algn="ctr"/>
                      <a:r>
                        <a:rPr lang="en-US" dirty="0"/>
                        <a:t>0.900</a:t>
                      </a:r>
                    </a:p>
                  </a:txBody>
                  <a:tcPr/>
                </a:tc>
                <a:tc>
                  <a:txBody>
                    <a:bodyPr/>
                    <a:lstStyle/>
                    <a:p>
                      <a:pPr algn="ctr"/>
                      <a:r>
                        <a:rPr lang="en-US" dirty="0"/>
                        <a:t>0.900</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8</a:t>
                      </a:r>
                    </a:p>
                  </a:txBody>
                  <a:tcPr/>
                </a:tc>
                <a:tc>
                  <a:txBody>
                    <a:bodyPr/>
                    <a:lstStyle/>
                    <a:p>
                      <a:pPr algn="ctr"/>
                      <a:r>
                        <a:rPr lang="en-US" dirty="0"/>
                        <a:t>1</a:t>
                      </a:r>
                    </a:p>
                  </a:txBody>
                  <a:tcPr/>
                </a:tc>
                <a:tc>
                  <a:txBody>
                    <a:bodyPr/>
                    <a:lstStyle/>
                    <a:p>
                      <a:pPr algn="ctr"/>
                      <a:r>
                        <a:rPr lang="en-US" dirty="0"/>
                        <a:t>1/8=0.125</a:t>
                      </a:r>
                    </a:p>
                  </a:txBody>
                  <a:tcPr/>
                </a:tc>
                <a:tc>
                  <a:txBody>
                    <a:bodyPr/>
                    <a:lstStyle/>
                    <a:p>
                      <a:pPr algn="ctr"/>
                      <a:r>
                        <a:rPr lang="en-US" dirty="0"/>
                        <a:t>0.875</a:t>
                      </a:r>
                    </a:p>
                  </a:txBody>
                  <a:tcPr/>
                </a:tc>
                <a:tc>
                  <a:txBody>
                    <a:bodyPr/>
                    <a:lstStyle/>
                    <a:p>
                      <a:pPr algn="ctr"/>
                      <a:r>
                        <a:rPr lang="en-US" dirty="0"/>
                        <a:t>0.788</a:t>
                      </a:r>
                    </a:p>
                  </a:txBody>
                  <a:tcPr/>
                </a:tc>
                <a:extLst>
                  <a:ext uri="{0D108BD9-81ED-4DB2-BD59-A6C34878D82A}">
                    <a16:rowId xmlns:a16="http://schemas.microsoft.com/office/drawing/2014/main" val="10003"/>
                  </a:ext>
                </a:extLst>
              </a:tr>
              <a:tr h="370840">
                <a:tc>
                  <a:txBody>
                    <a:bodyPr/>
                    <a:lstStyle/>
                    <a:p>
                      <a:pPr algn="ctr"/>
                      <a:r>
                        <a:rPr lang="en-US" dirty="0"/>
                        <a:t>9</a:t>
                      </a:r>
                    </a:p>
                  </a:txBody>
                  <a:tcPr/>
                </a:tc>
                <a:tc>
                  <a:txBody>
                    <a:bodyPr/>
                    <a:lstStyle/>
                    <a:p>
                      <a:pPr algn="ctr"/>
                      <a:r>
                        <a:rPr lang="en-US" dirty="0"/>
                        <a:t>7</a:t>
                      </a:r>
                    </a:p>
                  </a:txBody>
                  <a:tcPr/>
                </a:tc>
                <a:tc>
                  <a:txBody>
                    <a:bodyPr/>
                    <a:lstStyle/>
                    <a:p>
                      <a:pPr algn="ctr"/>
                      <a:r>
                        <a:rPr lang="en-US" dirty="0"/>
                        <a:t>1</a:t>
                      </a:r>
                    </a:p>
                  </a:txBody>
                  <a:tcPr/>
                </a:tc>
                <a:tc>
                  <a:txBody>
                    <a:bodyPr/>
                    <a:lstStyle/>
                    <a:p>
                      <a:pPr algn="ctr"/>
                      <a:r>
                        <a:rPr lang="en-US" dirty="0"/>
                        <a:t>1/7 = 0.143</a:t>
                      </a:r>
                    </a:p>
                  </a:txBody>
                  <a:tcPr/>
                </a:tc>
                <a:tc>
                  <a:txBody>
                    <a:bodyPr/>
                    <a:lstStyle/>
                    <a:p>
                      <a:pPr algn="ctr"/>
                      <a:r>
                        <a:rPr lang="en-US" dirty="0"/>
                        <a:t>0.857</a:t>
                      </a:r>
                    </a:p>
                  </a:txBody>
                  <a:tcPr/>
                </a:tc>
                <a:tc>
                  <a:txBody>
                    <a:bodyPr/>
                    <a:lstStyle/>
                    <a:p>
                      <a:pPr algn="ctr"/>
                      <a:r>
                        <a:rPr lang="en-US" dirty="0"/>
                        <a:t>0.675</a:t>
                      </a:r>
                    </a:p>
                  </a:txBody>
                  <a:tcPr/>
                </a:tc>
                <a:extLst>
                  <a:ext uri="{0D108BD9-81ED-4DB2-BD59-A6C34878D82A}">
                    <a16:rowId xmlns:a16="http://schemas.microsoft.com/office/drawing/2014/main" val="10004"/>
                  </a:ext>
                </a:extLst>
              </a:tr>
              <a:tr h="370840">
                <a:tc>
                  <a:txBody>
                    <a:bodyPr/>
                    <a:lstStyle/>
                    <a:p>
                      <a:pPr algn="ctr"/>
                      <a:r>
                        <a:rPr lang="en-US" dirty="0"/>
                        <a:t>13</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1/5 = 0.200</a:t>
                      </a:r>
                    </a:p>
                  </a:txBody>
                  <a:tcPr/>
                </a:tc>
                <a:tc>
                  <a:txBody>
                    <a:bodyPr/>
                    <a:lstStyle/>
                    <a:p>
                      <a:pPr algn="ctr"/>
                      <a:r>
                        <a:rPr lang="en-US" dirty="0"/>
                        <a:t>0.800</a:t>
                      </a:r>
                    </a:p>
                  </a:txBody>
                  <a:tcPr/>
                </a:tc>
                <a:tc>
                  <a:txBody>
                    <a:bodyPr/>
                    <a:lstStyle/>
                    <a:p>
                      <a:pPr algn="ctr"/>
                      <a:r>
                        <a:rPr lang="en-US" dirty="0"/>
                        <a:t>0.540</a:t>
                      </a:r>
                    </a:p>
                  </a:txBody>
                  <a:tcPr/>
                </a:tc>
                <a:extLst>
                  <a:ext uri="{0D108BD9-81ED-4DB2-BD59-A6C34878D82A}">
                    <a16:rowId xmlns:a16="http://schemas.microsoft.com/office/drawing/2014/main" val="10005"/>
                  </a:ext>
                </a:extLst>
              </a:tr>
              <a:tr h="370840">
                <a:tc>
                  <a:txBody>
                    <a:bodyPr/>
                    <a:lstStyle/>
                    <a:p>
                      <a:pPr algn="ctr"/>
                      <a:r>
                        <a:rPr lang="en-US" dirty="0"/>
                        <a:t>17</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1/3 = 0.333</a:t>
                      </a:r>
                    </a:p>
                  </a:txBody>
                  <a:tcPr/>
                </a:tc>
                <a:tc>
                  <a:txBody>
                    <a:bodyPr/>
                    <a:lstStyle/>
                    <a:p>
                      <a:pPr algn="ctr"/>
                      <a:r>
                        <a:rPr lang="en-US" dirty="0"/>
                        <a:t>0.667</a:t>
                      </a:r>
                    </a:p>
                  </a:txBody>
                  <a:tcPr/>
                </a:tc>
                <a:tc>
                  <a:txBody>
                    <a:bodyPr/>
                    <a:lstStyle/>
                    <a:p>
                      <a:pPr algn="ctr"/>
                      <a:r>
                        <a:rPr lang="en-US" dirty="0"/>
                        <a:t>0.360</a:t>
                      </a:r>
                    </a:p>
                  </a:txBody>
                  <a:tcPr/>
                </a:tc>
                <a:extLst>
                  <a:ext uri="{0D108BD9-81ED-4DB2-BD59-A6C34878D82A}">
                    <a16:rowId xmlns:a16="http://schemas.microsoft.com/office/drawing/2014/main" val="10006"/>
                  </a:ext>
                </a:extLst>
              </a:tr>
              <a:tr h="370840">
                <a:tc>
                  <a:txBody>
                    <a:bodyPr/>
                    <a:lstStyle/>
                    <a:p>
                      <a:pPr algn="ctr"/>
                      <a:r>
                        <a:rPr lang="en-US" dirty="0"/>
                        <a:t>20</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1/2 = 0.500</a:t>
                      </a:r>
                    </a:p>
                  </a:txBody>
                  <a:tcPr/>
                </a:tc>
                <a:tc>
                  <a:txBody>
                    <a:bodyPr/>
                    <a:lstStyle/>
                    <a:p>
                      <a:pPr algn="ctr"/>
                      <a:r>
                        <a:rPr lang="en-US" dirty="0"/>
                        <a:t>0.500</a:t>
                      </a:r>
                    </a:p>
                  </a:txBody>
                  <a:tcPr/>
                </a:tc>
                <a:tc>
                  <a:txBody>
                    <a:bodyPr/>
                    <a:lstStyle/>
                    <a:p>
                      <a:pPr algn="ctr"/>
                      <a:r>
                        <a:rPr lang="en-US" dirty="0"/>
                        <a:t>0.180</a:t>
                      </a:r>
                    </a:p>
                  </a:txBody>
                  <a:tcPr/>
                </a:tc>
                <a:extLst>
                  <a:ext uri="{0D108BD9-81ED-4DB2-BD59-A6C34878D82A}">
                    <a16:rowId xmlns:a16="http://schemas.microsoft.com/office/drawing/2014/main" val="10007"/>
                  </a:ext>
                </a:extLst>
              </a:tr>
              <a:tr h="370840">
                <a:tc>
                  <a:txBody>
                    <a:bodyPr/>
                    <a:lstStyle/>
                    <a:p>
                      <a:pPr algn="ctr"/>
                      <a:r>
                        <a:rPr lang="en-US" dirty="0"/>
                        <a:t>24</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0.180</a:t>
                      </a: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685800" y="4876800"/>
            <a:ext cx="7924799" cy="830997"/>
          </a:xfrm>
          <a:prstGeom prst="rect">
            <a:avLst/>
          </a:prstGeom>
          <a:noFill/>
        </p:spPr>
        <p:txBody>
          <a:bodyPr wrap="square" rtlCol="0">
            <a:spAutoFit/>
          </a:bodyPr>
          <a:lstStyle/>
          <a:p>
            <a:pPr algn="ctr"/>
            <a:r>
              <a:rPr lang="en-US" sz="2400" dirty="0"/>
              <a:t>Cumulative probability of survival until month 24 = S(24) = </a:t>
            </a:r>
          </a:p>
          <a:p>
            <a:pPr algn="ctr"/>
            <a:r>
              <a:rPr lang="en-US" sz="2400" dirty="0"/>
              <a:t>0.9 x 0.875 x 0.857 x 0.8 x 0.667 x 0.500 x 1 = 0.180</a:t>
            </a:r>
          </a:p>
        </p:txBody>
      </p:sp>
      <p:sp>
        <p:nvSpPr>
          <p:cNvPr id="4" name="TextBox 3"/>
          <p:cNvSpPr txBox="1"/>
          <p:nvPr/>
        </p:nvSpPr>
        <p:spPr>
          <a:xfrm>
            <a:off x="838201" y="5715000"/>
            <a:ext cx="7772399" cy="830997"/>
          </a:xfrm>
          <a:prstGeom prst="rect">
            <a:avLst/>
          </a:prstGeom>
          <a:noFill/>
        </p:spPr>
        <p:txBody>
          <a:bodyPr wrap="square" rtlCol="0">
            <a:spAutoFit/>
          </a:bodyPr>
          <a:lstStyle/>
          <a:p>
            <a:pPr algn="ctr"/>
            <a:r>
              <a:rPr lang="en-US" sz="2400" dirty="0"/>
              <a:t>But, we want cumulative incidence, the cumulative probability of the event = 1- S(24) = 1 – 0.180 = 0.820</a:t>
            </a:r>
          </a:p>
        </p:txBody>
      </p:sp>
      <p:sp>
        <p:nvSpPr>
          <p:cNvPr id="7" name="TextBox 6"/>
          <p:cNvSpPr txBox="1"/>
          <p:nvPr/>
        </p:nvSpPr>
        <p:spPr>
          <a:xfrm>
            <a:off x="152400" y="152400"/>
            <a:ext cx="8839200" cy="461665"/>
          </a:xfrm>
          <a:prstGeom prst="rect">
            <a:avLst/>
          </a:prstGeom>
          <a:noFill/>
        </p:spPr>
        <p:txBody>
          <a:bodyPr wrap="square" rtlCol="0">
            <a:spAutoFit/>
          </a:bodyPr>
          <a:lstStyle/>
          <a:p>
            <a:pPr algn="ctr"/>
            <a:r>
              <a:rPr lang="en-US" sz="2400" b="1" dirty="0"/>
              <a:t>Calculating Cumulative Incidence with Kaplan-Meier Approach</a:t>
            </a:r>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0"/>
            <a:ext cx="7772400" cy="1143000"/>
          </a:xfrm>
        </p:spPr>
        <p:txBody>
          <a:bodyPr/>
          <a:lstStyle/>
          <a:p>
            <a:r>
              <a:rPr lang="en-US" sz="3600" b="1" dirty="0"/>
              <a:t>Kaplan-Meier: </a:t>
            </a:r>
            <a:br>
              <a:rPr lang="en-US" sz="3600" b="1" dirty="0"/>
            </a:br>
            <a:r>
              <a:rPr lang="en-US" sz="3600" b="1" dirty="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sz="3000" dirty="0"/>
              <a:t>Common error:  Cannot calculate this by multiplying together all of the event probabilities (that would be the probability of repeating the event -- illogical) </a:t>
            </a:r>
          </a:p>
          <a:p>
            <a:pPr lvl="1"/>
            <a:r>
              <a:rPr lang="en-US" dirty="0"/>
              <a:t>(in our example, 0.100 x 0.125 x 0.143 x 0.200 x 0.333 x 0.500 = 0.0000595)</a:t>
            </a:r>
          </a:p>
          <a:p>
            <a:pPr>
              <a:spcBef>
                <a:spcPct val="50000"/>
              </a:spcBef>
            </a:pPr>
            <a:r>
              <a:rPr lang="en-US" sz="3000" dirty="0"/>
              <a:t>The “answer” is a proportion, so time is not intrinsic to the units.  </a:t>
            </a:r>
            <a:r>
              <a:rPr lang="en-US" sz="3000" b="1" dirty="0"/>
              <a:t>Time period has to be specified for number to be interpretable</a:t>
            </a:r>
            <a:r>
              <a:rPr lang="en-US" b="1" dirty="0"/>
              <a:t>.</a:t>
            </a:r>
            <a:r>
              <a:rPr lang="en-US" dirty="0"/>
              <a:t>  </a:t>
            </a:r>
          </a:p>
          <a:p>
            <a:pPr>
              <a:spcBef>
                <a:spcPct val="50000"/>
              </a:spcBef>
            </a:pPr>
            <a:r>
              <a:rPr lang="en-US" sz="3000" dirty="0"/>
              <a:t>In this example, 0.82 is the </a:t>
            </a:r>
            <a:r>
              <a:rPr lang="en-US" sz="3000" u="sng" dirty="0"/>
              <a:t>2-year</a:t>
            </a:r>
            <a:r>
              <a:rPr lang="en-US" sz="3000" dirty="0"/>
              <a:t> cumulative incidence.  </a:t>
            </a:r>
          </a:p>
          <a:p>
            <a:pPr marL="0" indent="0">
              <a:buNone/>
            </a:pPr>
            <a:endParaRPr lang="en-US" dirty="0"/>
          </a:p>
        </p:txBody>
      </p:sp>
    </p:spTree>
    <p:extLst>
      <p:ext uri="{BB962C8B-B14F-4D97-AF65-F5344CB8AC3E}">
        <p14:creationId xmlns:p14="http://schemas.microsoft.com/office/powerpoint/2010/main" val="3260750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a:solidFill>
                  <a:srgbClr val="000000"/>
                </a:solidFill>
              </a:rPr>
              <a:t>The Iconic “Kaplan-Meier Plot” (or “Curve”):</a:t>
            </a:r>
          </a:p>
          <a:p>
            <a:pPr algn="ctr" eaLnBrk="0" hangingPunct="0"/>
            <a:r>
              <a:rPr lang="en-US" sz="3200" b="1" dirty="0">
                <a:solidFill>
                  <a:srgbClr val="000000"/>
                </a:solidFill>
              </a:rPr>
              <a:t>Typically shows cumulative survival</a:t>
            </a: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a:solidFill>
                  <a:srgbClr val="000000"/>
                </a:solidFill>
              </a:rPr>
              <a:t>Step Function</a:t>
            </a:r>
          </a:p>
        </p:txBody>
      </p:sp>
    </p:spTree>
    <p:extLst>
      <p:ext uri="{BB962C8B-B14F-4D97-AF65-F5344CB8AC3E}">
        <p14:creationId xmlns:p14="http://schemas.microsoft.com/office/powerpoint/2010/main" val="135122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a:t>Prevalence</a:t>
            </a:r>
            <a:r>
              <a:rPr lang="en-US" dirty="0"/>
              <a:t> counts </a:t>
            </a:r>
            <a:r>
              <a:rPr lang="en-US" b="1" dirty="0"/>
              <a:t>existing diseases/conditions</a:t>
            </a:r>
            <a:r>
              <a:rPr lang="en-US" dirty="0"/>
              <a:t>, usually at a single point in time</a:t>
            </a:r>
          </a:p>
          <a:p>
            <a:endParaRPr lang="en-US" dirty="0"/>
          </a:p>
          <a:p>
            <a:r>
              <a:rPr lang="en-US" b="1" dirty="0"/>
              <a:t>Incidence</a:t>
            </a:r>
            <a:r>
              <a:rPr lang="en-US" dirty="0"/>
              <a:t> counts </a:t>
            </a:r>
            <a:r>
              <a:rPr lang="en-US" b="1" dirty="0"/>
              <a:t>new (‘incident’) disease diagnoses/occurrences</a:t>
            </a:r>
            <a:r>
              <a:rPr lang="en-US" dirty="0"/>
              <a:t> occurring over time</a:t>
            </a:r>
          </a:p>
          <a:p>
            <a:pPr>
              <a:buFontTx/>
              <a:buNone/>
            </a:pPr>
            <a:endParaRPr lang="en-US" dirty="0"/>
          </a:p>
          <a:p>
            <a:r>
              <a:rPr lang="en-US" dirty="0"/>
              <a:t>Fundamental distinction in epidemiology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9067800" cy="1143000"/>
          </a:xfrm>
          <a:prstGeom prst="rect">
            <a:avLst/>
          </a:prstGeom>
          <a:noFill/>
          <a:ln w="9525">
            <a:noFill/>
            <a:miter lim="800000"/>
            <a:headEnd/>
            <a:tailEnd/>
          </a:ln>
        </p:spPr>
        <p:txBody>
          <a:bodyPr anchor="ctr"/>
          <a:lstStyle/>
          <a:p>
            <a:pPr algn="ctr" eaLnBrk="0" hangingPunct="0"/>
            <a:r>
              <a:rPr lang="en-US" sz="3600" b="1" dirty="0">
                <a:solidFill>
                  <a:srgbClr val="000000"/>
                </a:solidFill>
              </a:rPr>
              <a:t>Kaplan-Meier plot of cumulative incidence</a:t>
            </a:r>
          </a:p>
        </p:txBody>
      </p:sp>
      <p:pic>
        <p:nvPicPr>
          <p:cNvPr id="20" name="Picture 19"/>
          <p:cNvPicPr>
            <a:picLocks noChangeAspect="1"/>
          </p:cNvPicPr>
          <p:nvPr/>
        </p:nvPicPr>
        <p:blipFill>
          <a:blip r:embed="rId3"/>
          <a:stretch>
            <a:fillRect/>
          </a:stretch>
        </p:blipFill>
        <p:spPr>
          <a:xfrm>
            <a:off x="891988" y="914400"/>
            <a:ext cx="7469587" cy="5466259"/>
          </a:xfrm>
          <a:prstGeom prst="rect">
            <a:avLst/>
          </a:prstGeom>
        </p:spPr>
      </p:pic>
    </p:spTree>
    <p:extLst>
      <p:ext uri="{BB962C8B-B14F-4D97-AF65-F5344CB8AC3E}">
        <p14:creationId xmlns:p14="http://schemas.microsoft.com/office/powerpoint/2010/main" val="695072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a:t>K-M curve: </a:t>
            </a:r>
            <a:br>
              <a:rPr lang="en-US" sz="3600" b="1" dirty="0"/>
            </a:br>
            <a:r>
              <a:rPr lang="en-US" sz="3600" b="1" dirty="0"/>
              <a:t>Development of tolerance to cow’s milk</a:t>
            </a:r>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096000" y="6120825"/>
            <a:ext cx="3124200" cy="584775"/>
          </a:xfrm>
          <a:prstGeom prst="rect">
            <a:avLst/>
          </a:prstGeom>
          <a:noFill/>
        </p:spPr>
        <p:txBody>
          <a:bodyPr wrap="square" rtlCol="0">
            <a:spAutoFit/>
          </a:bodyPr>
          <a:lstStyle/>
          <a:p>
            <a:endParaRPr lang="en-US" sz="1600" dirty="0">
              <a:solidFill>
                <a:srgbClr val="000000"/>
              </a:solidFill>
            </a:endParaRPr>
          </a:p>
          <a:p>
            <a:r>
              <a:rPr lang="sv-SE" sz="1600" dirty="0">
                <a:solidFill>
                  <a:srgbClr val="000000"/>
                </a:solidFill>
              </a:rPr>
              <a:t>Suh et al. </a:t>
            </a:r>
            <a:r>
              <a:rPr lang="sv-SE" sz="1600" i="1" dirty="0">
                <a:solidFill>
                  <a:srgbClr val="000000"/>
                </a:solidFill>
              </a:rPr>
              <a:t>J Korean Med Sci </a:t>
            </a:r>
            <a:r>
              <a:rPr lang="sv-SE" sz="1600" dirty="0">
                <a:solidFill>
                  <a:srgbClr val="000000"/>
                </a:solidFill>
              </a:rPr>
              <a:t>2011</a:t>
            </a:r>
            <a:endParaRPr lang="en-US" sz="1600" dirty="0">
              <a:solidFill>
                <a:srgbClr val="000000"/>
              </a:solidFill>
            </a:endParaRPr>
          </a:p>
        </p:txBody>
      </p:sp>
    </p:spTree>
    <p:extLst>
      <p:ext uri="{BB962C8B-B14F-4D97-AF65-F5344CB8AC3E}">
        <p14:creationId xmlns:p14="http://schemas.microsoft.com/office/powerpoint/2010/main" val="2623063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a:t>“The cumulative incidence of a first fracture reached 15.1% at 5 years for those using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a:solidFill>
                  <a:srgbClr val="000000"/>
                </a:solidFill>
              </a:rPr>
              <a:t>Standard error bars</a:t>
            </a:r>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7315200" y="5599331"/>
            <a:ext cx="475594" cy="323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7790793" y="4953000"/>
            <a:ext cx="1066800" cy="646331"/>
          </a:xfrm>
          <a:prstGeom prst="rect">
            <a:avLst/>
          </a:prstGeom>
          <a:noFill/>
        </p:spPr>
        <p:txBody>
          <a:bodyPr wrap="square" rtlCol="0">
            <a:spAutoFit/>
          </a:bodyPr>
          <a:lstStyle/>
          <a:p>
            <a:r>
              <a:rPr lang="en-US" sz="1800" dirty="0">
                <a:solidFill>
                  <a:srgbClr val="000000"/>
                </a:solidFill>
              </a:rPr>
              <a:t>At risk table</a:t>
            </a:r>
          </a:p>
        </p:txBody>
      </p:sp>
      <p:cxnSp>
        <p:nvCxnSpPr>
          <p:cNvPr id="12" name="Straight Arrow Connector 11"/>
          <p:cNvCxnSpPr>
            <a:stCxn id="2" idx="1"/>
          </p:cNvCxnSpPr>
          <p:nvPr/>
        </p:nvCxnSpPr>
        <p:spPr bwMode="auto">
          <a:xfrm flipH="1">
            <a:off x="6553201" y="2456766"/>
            <a:ext cx="1219199" cy="6674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3145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revision to 8 years in matched patients.  </a:t>
            </a:r>
          </a:p>
          <a:p>
            <a:pPr fontAlgn="auto">
              <a:spcBef>
                <a:spcPts val="0"/>
              </a:spcBef>
              <a:spcAft>
                <a:spcPts val="0"/>
              </a:spcAft>
            </a:pPr>
            <a:r>
              <a:rPr lang="en-US" sz="1600" dirty="0">
                <a:solidFill>
                  <a:prstClr val="black"/>
                </a:solidFill>
                <a:latin typeface="Arial"/>
              </a:rPr>
              <a:t> UKR = unicompartmental knee replacement. TKR = total 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a:solidFill>
                  <a:prstClr val="black"/>
                </a:solidFill>
                <a:latin typeface="Arial"/>
              </a:rPr>
              <a:t>Liddle et al. </a:t>
            </a:r>
            <a:r>
              <a:rPr lang="en-US" sz="1400" i="1" dirty="0">
                <a:solidFill>
                  <a:prstClr val="black"/>
                </a:solidFill>
                <a:latin typeface="Arial"/>
              </a:rPr>
              <a:t>Lancet</a:t>
            </a:r>
            <a:r>
              <a:rPr lang="en-US" sz="1400" dirty="0">
                <a:solidFill>
                  <a:prstClr val="black"/>
                </a:solidFill>
                <a:latin typeface="Arial"/>
              </a:rPr>
              <a:t>  2014</a:t>
            </a: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a:solidFill>
                  <a:prstClr val="black"/>
                </a:solidFill>
                <a:cs typeface="Times New Roman" panose="02020603050405020304" pitchFamily="18" charset="0"/>
              </a:rPr>
              <a:t>Need for Revision after Knee Replacement: </a:t>
            </a:r>
          </a:p>
          <a:p>
            <a:pPr algn="ctr" fontAlgn="auto">
              <a:spcBef>
                <a:spcPts val="0"/>
              </a:spcBef>
              <a:spcAft>
                <a:spcPts val="0"/>
              </a:spcAft>
            </a:pPr>
            <a:r>
              <a:rPr lang="en-US" sz="2800" b="1" dirty="0">
                <a:solidFill>
                  <a:prstClr val="black"/>
                </a:solidFill>
                <a:cs typeface="Times New Roman" panose="02020603050405020304" pitchFamily="18" charset="0"/>
              </a:rPr>
              <a:t>National 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062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3035383" cy="400110"/>
          </a:xfrm>
          <a:prstGeom prst="rect">
            <a:avLst/>
          </a:prstGeom>
          <a:noFill/>
          <a:ln w="9525">
            <a:noFill/>
            <a:miter lim="800000"/>
            <a:headEnd/>
            <a:tailEnd/>
          </a:ln>
        </p:spPr>
        <p:txBody>
          <a:bodyPr wrap="none">
            <a:spAutoFit/>
          </a:bodyPr>
          <a:lstStyle/>
          <a:p>
            <a:pPr eaLnBrk="0" hangingPunct="0"/>
            <a:r>
              <a:rPr lang="en-US" sz="2000" dirty="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a:solidFill>
                  <a:srgbClr val="000000"/>
                </a:solidFill>
              </a:rPr>
              <a:t>“Tick mark” when participant is censored (lost to follow-up or administrative)</a:t>
            </a:r>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a:solidFill>
                  <a:srgbClr val="000000"/>
                </a:solidFill>
              </a:rPr>
              <a:t>Large “steps” and low number at risk:  Tail of curve less precise.</a:t>
            </a:r>
          </a:p>
        </p:txBody>
      </p:sp>
    </p:spTree>
    <p:extLst>
      <p:ext uri="{BB962C8B-B14F-4D97-AF65-F5344CB8AC3E}">
        <p14:creationId xmlns:p14="http://schemas.microsoft.com/office/powerpoint/2010/main" val="13666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a:t>K-M Plots of Cumulative Incidence</a:t>
            </a:r>
          </a:p>
        </p:txBody>
      </p:sp>
      <p:sp>
        <p:nvSpPr>
          <p:cNvPr id="109570" name="Rectangle 3"/>
          <p:cNvSpPr>
            <a:spLocks noGrp="1" noChangeArrowheads="1"/>
          </p:cNvSpPr>
          <p:nvPr>
            <p:ph type="body" idx="1"/>
          </p:nvPr>
        </p:nvSpPr>
        <p:spPr>
          <a:xfrm>
            <a:off x="228600" y="1143000"/>
            <a:ext cx="8458200" cy="4800600"/>
          </a:xfrm>
        </p:spPr>
        <p:txBody>
          <a:bodyPr/>
          <a:lstStyle/>
          <a:p>
            <a:pPr>
              <a:lnSpc>
                <a:spcPct val="90000"/>
              </a:lnSpc>
            </a:pPr>
            <a:r>
              <a:rPr lang="en-US" sz="2800" dirty="0"/>
              <a:t>We have shown a variety of options to give you a sense of what you will encounter in the literature and how you might report your results.</a:t>
            </a:r>
          </a:p>
          <a:p>
            <a:pPr>
              <a:lnSpc>
                <a:spcPct val="90000"/>
              </a:lnSpc>
            </a:pPr>
            <a:endParaRPr lang="en-US" sz="1000" dirty="0"/>
          </a:p>
          <a:p>
            <a:pPr>
              <a:lnSpc>
                <a:spcPct val="90000"/>
              </a:lnSpc>
            </a:pPr>
            <a:r>
              <a:rPr lang="en-US" sz="2800" dirty="0"/>
              <a:t>Our preferences for K-M plot:</a:t>
            </a:r>
          </a:p>
          <a:p>
            <a:pPr lvl="1">
              <a:lnSpc>
                <a:spcPct val="90000"/>
              </a:lnSpc>
            </a:pPr>
            <a:r>
              <a:rPr lang="en-US" dirty="0"/>
              <a:t>Show cumulative incidence (i.e., of the event)</a:t>
            </a:r>
          </a:p>
          <a:p>
            <a:pPr lvl="2">
              <a:lnSpc>
                <a:spcPct val="90000"/>
              </a:lnSpc>
            </a:pPr>
            <a:r>
              <a:rPr lang="en-US" dirty="0"/>
              <a:t>Unless your field uniformly and sensibly shows survival</a:t>
            </a:r>
          </a:p>
          <a:p>
            <a:pPr lvl="2">
              <a:lnSpc>
                <a:spcPct val="90000"/>
              </a:lnSpc>
            </a:pPr>
            <a:endParaRPr lang="en-US" sz="1000" dirty="0"/>
          </a:p>
          <a:p>
            <a:pPr lvl="1">
              <a:lnSpc>
                <a:spcPct val="90000"/>
              </a:lnSpc>
            </a:pPr>
            <a:r>
              <a:rPr lang="en-US" dirty="0"/>
              <a:t>Provide indication of sampling error (either confidence bands or pointwise confidence intervals)</a:t>
            </a:r>
          </a:p>
          <a:p>
            <a:pPr lvl="1">
              <a:lnSpc>
                <a:spcPct val="90000"/>
              </a:lnSpc>
            </a:pPr>
            <a:endParaRPr lang="en-US" sz="1000" dirty="0"/>
          </a:p>
          <a:p>
            <a:pPr lvl="1">
              <a:lnSpc>
                <a:spcPct val="90000"/>
              </a:lnSpc>
            </a:pPr>
            <a:r>
              <a:rPr lang="en-US" dirty="0"/>
              <a:t>Number at risk table under the plot is a nice touch</a:t>
            </a:r>
          </a:p>
          <a:p>
            <a:pPr lvl="2">
              <a:lnSpc>
                <a:spcPct val="90000"/>
              </a:lnSpc>
            </a:pPr>
            <a:r>
              <a:rPr lang="en-US" dirty="0"/>
              <a:t>But not requisite</a:t>
            </a:r>
          </a:p>
          <a:p>
            <a:pPr marL="914400" lvl="2" indent="0">
              <a:lnSpc>
                <a:spcPct val="90000"/>
              </a:lnSpc>
              <a:buNone/>
            </a:pPr>
            <a:endParaRPr lang="en-US" dirty="0"/>
          </a:p>
        </p:txBody>
      </p:sp>
    </p:spTree>
    <p:extLst>
      <p:ext uri="{BB962C8B-B14F-4D97-AF65-F5344CB8AC3E}">
        <p14:creationId xmlns:p14="http://schemas.microsoft.com/office/powerpoint/2010/main" val="3561556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a:t>Time Element in Cumulative Incidence</a:t>
            </a:r>
          </a:p>
        </p:txBody>
      </p:sp>
      <p:sp>
        <p:nvSpPr>
          <p:cNvPr id="109570" name="Rectangle 3"/>
          <p:cNvSpPr>
            <a:spLocks noGrp="1" noChangeArrowheads="1"/>
          </p:cNvSpPr>
          <p:nvPr>
            <p:ph type="body" idx="1"/>
          </p:nvPr>
        </p:nvSpPr>
        <p:spPr>
          <a:xfrm>
            <a:off x="381000" y="1219200"/>
            <a:ext cx="8458200" cy="4419600"/>
          </a:xfrm>
        </p:spPr>
        <p:txBody>
          <a:bodyPr/>
          <a:lstStyle/>
          <a:p>
            <a:pPr>
              <a:lnSpc>
                <a:spcPct val="90000"/>
              </a:lnSpc>
            </a:pPr>
            <a:r>
              <a:rPr lang="en-US" sz="2800" dirty="0"/>
              <a:t>K-M plot shows cumulative incidence for every time point the population was observed</a:t>
            </a:r>
          </a:p>
          <a:p>
            <a:pPr lvl="1">
              <a:lnSpc>
                <a:spcPct val="90000"/>
              </a:lnSpc>
            </a:pPr>
            <a:r>
              <a:rPr lang="en-US" sz="2400" dirty="0"/>
              <a:t> This plot is full disclosure on incidence.  </a:t>
            </a:r>
          </a:p>
          <a:p>
            <a:pPr lvl="1">
              <a:lnSpc>
                <a:spcPct val="90000"/>
              </a:lnSpc>
            </a:pPr>
            <a:r>
              <a:rPr lang="en-US" sz="2400" dirty="0"/>
              <a:t>“A picture is worth a thousand words”</a:t>
            </a:r>
          </a:p>
          <a:p>
            <a:pPr lvl="1">
              <a:lnSpc>
                <a:spcPct val="90000"/>
              </a:lnSpc>
            </a:pPr>
            <a:r>
              <a:rPr lang="en-US" sz="2400" dirty="0"/>
              <a:t>Show the plot whenever you can, including abstracts</a:t>
            </a:r>
          </a:p>
          <a:p>
            <a:pPr>
              <a:lnSpc>
                <a:spcPct val="90000"/>
              </a:lnSpc>
            </a:pPr>
            <a:endParaRPr lang="en-US" sz="2800" dirty="0"/>
          </a:p>
          <a:p>
            <a:pPr>
              <a:lnSpc>
                <a:spcPct val="90000"/>
              </a:lnSpc>
            </a:pPr>
            <a:r>
              <a:rPr lang="en-US" sz="2800" dirty="0"/>
              <a:t>However, if you cannot show a plot and you must say cumulative incidence in words (such as in an abstract), then YOU MUST ADD A TIME ELEMENT.</a:t>
            </a:r>
          </a:p>
          <a:p>
            <a:pPr>
              <a:lnSpc>
                <a:spcPct val="90000"/>
              </a:lnSpc>
            </a:pPr>
            <a:endParaRPr lang="en-US" sz="2800" dirty="0"/>
          </a:p>
          <a:p>
            <a:pPr>
              <a:lnSpc>
                <a:spcPct val="90000"/>
              </a:lnSpc>
            </a:pPr>
            <a:r>
              <a:rPr lang="en-US" sz="2800" dirty="0"/>
              <a:t>For example, “20% over 1 year” or “5% by 6 months”</a:t>
            </a:r>
          </a:p>
        </p:txBody>
      </p:sp>
    </p:spTree>
    <p:extLst>
      <p:ext uri="{BB962C8B-B14F-4D97-AF65-F5344CB8AC3E}">
        <p14:creationId xmlns:p14="http://schemas.microsoft.com/office/powerpoint/2010/main" val="842452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76200"/>
            <a:ext cx="8991600" cy="1143000"/>
          </a:xfrm>
        </p:spPr>
        <p:txBody>
          <a:bodyPr/>
          <a:lstStyle/>
          <a:p>
            <a:r>
              <a:rPr lang="en-US" sz="3600" b="1" dirty="0"/>
              <a:t>Cumulative Incidence: </a:t>
            </a:r>
            <a:br>
              <a:rPr lang="en-US" sz="3600" b="1" dirty="0"/>
            </a:br>
            <a:r>
              <a:rPr lang="en-US" sz="3600" b="1" dirty="0"/>
              <a:t>Underlying Assumption #1 </a:t>
            </a:r>
          </a:p>
        </p:txBody>
      </p:sp>
      <p:sp>
        <p:nvSpPr>
          <p:cNvPr id="123906" name="Rectangle 3"/>
          <p:cNvSpPr>
            <a:spLocks noGrp="1" noChangeArrowheads="1"/>
          </p:cNvSpPr>
          <p:nvPr>
            <p:ph type="body" idx="1"/>
          </p:nvPr>
        </p:nvSpPr>
        <p:spPr>
          <a:xfrm>
            <a:off x="0" y="1371600"/>
            <a:ext cx="9220200" cy="4648200"/>
          </a:xfrm>
        </p:spPr>
        <p:txBody>
          <a:bodyPr/>
          <a:lstStyle/>
          <a:p>
            <a:r>
              <a:rPr lang="en-US" sz="3000" dirty="0"/>
              <a:t>For cumulative incidence to be unbiased (i.e., valid), censoring must be unrelated to the probability of experiencing the outcome.</a:t>
            </a:r>
          </a:p>
          <a:p>
            <a:pPr lvl="1"/>
            <a:r>
              <a:rPr lang="en-US" sz="2600" dirty="0"/>
              <a:t>Censoring must be “non-informative”</a:t>
            </a:r>
          </a:p>
          <a:p>
            <a:pPr>
              <a:buFontTx/>
              <a:buNone/>
            </a:pPr>
            <a:r>
              <a:rPr lang="en-US" dirty="0"/>
              <a:t>  </a:t>
            </a:r>
            <a:endParaRPr lang="en-US" sz="1200" dirty="0"/>
          </a:p>
          <a:p>
            <a:pPr>
              <a:spcBef>
                <a:spcPts val="0"/>
              </a:spcBef>
            </a:pPr>
            <a:r>
              <a:rPr lang="en-US" sz="3000" dirty="0"/>
              <a:t>i.e., the outcome experience of those who are censored (particularly those who are lost to follow-up/drop out) must be the same as those who remain in the study.</a:t>
            </a:r>
          </a:p>
          <a:p>
            <a:endParaRPr lang="en-US" dirty="0"/>
          </a:p>
          <a:p>
            <a:endParaRPr lang="en-US" dirty="0"/>
          </a:p>
        </p:txBody>
      </p:sp>
    </p:spTree>
    <p:extLst>
      <p:ext uri="{BB962C8B-B14F-4D97-AF65-F5344CB8AC3E}">
        <p14:creationId xmlns:p14="http://schemas.microsoft.com/office/powerpoint/2010/main" val="3135695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a:t>When the goal is estimation of incidence (“descriptive”):</a:t>
            </a:r>
          </a:p>
          <a:p>
            <a:pPr>
              <a:lnSpc>
                <a:spcPct val="90000"/>
              </a:lnSpc>
            </a:pPr>
            <a:endParaRPr lang="en-US" sz="1400" b="1" dirty="0"/>
          </a:p>
          <a:p>
            <a:pPr>
              <a:lnSpc>
                <a:spcPct val="90000"/>
              </a:lnSpc>
            </a:pPr>
            <a:r>
              <a:rPr lang="en-US" sz="2800" b="1" dirty="0"/>
              <a:t>Informative censoring</a:t>
            </a:r>
            <a:r>
              <a:rPr lang="en-US" sz="2800" dirty="0"/>
              <a:t> (aka “non-ignorable”) means that those censored have different incidence of the outcome than participants who remain in the study, and therefore introduce bias in the incidence measure </a:t>
            </a:r>
          </a:p>
          <a:p>
            <a:pPr>
              <a:lnSpc>
                <a:spcPct val="90000"/>
              </a:lnSpc>
            </a:pPr>
            <a:endParaRPr lang="en-US" sz="2800" dirty="0"/>
          </a:p>
          <a:p>
            <a:pPr>
              <a:lnSpc>
                <a:spcPct val="90000"/>
              </a:lnSpc>
            </a:pPr>
            <a:r>
              <a:rPr lang="en-US" sz="2800" b="1" dirty="0"/>
              <a:t>Non-informative censoring</a:t>
            </a:r>
            <a:r>
              <a:rPr lang="en-US" sz="2800" dirty="0"/>
              <a:t> (aka “ignorable”) means that those censored have the same incidence of the outcome as participants who remain in the study, and therefore do not result in bias</a:t>
            </a:r>
          </a:p>
        </p:txBody>
      </p:sp>
    </p:spTree>
    <p:extLst>
      <p:ext uri="{BB962C8B-B14F-4D97-AF65-F5344CB8AC3E}">
        <p14:creationId xmlns:p14="http://schemas.microsoft.com/office/powerpoint/2010/main" val="1127355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solidFill>
                  <a:srgbClr val="000000"/>
                </a:solidFill>
              </a:rPr>
              <a:t>Follow-up times differ:  Censoring (lost to follow-up 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a:solidFill>
                  <a:srgbClr val="000000"/>
                </a:solidFill>
              </a:rPr>
              <a:t>D = death</a:t>
            </a:r>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a:solidFill>
                  <a:srgbClr val="000000"/>
                </a:solidFill>
              </a:rPr>
              <a:t> =  loss to follow-up</a:t>
            </a:r>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4" name="TextBox 13"/>
          <p:cNvSpPr txBox="1"/>
          <p:nvPr/>
        </p:nvSpPr>
        <p:spPr>
          <a:xfrm>
            <a:off x="6324600" y="5505271"/>
            <a:ext cx="2572793" cy="1200329"/>
          </a:xfrm>
          <a:prstGeom prst="rect">
            <a:avLst/>
          </a:prstGeom>
          <a:noFill/>
        </p:spPr>
        <p:txBody>
          <a:bodyPr wrap="square" rtlCol="0">
            <a:spAutoFit/>
          </a:bodyPr>
          <a:lstStyle/>
          <a:p>
            <a:pPr algn="r"/>
            <a:r>
              <a:rPr lang="en-US" sz="2000" dirty="0">
                <a:solidFill>
                  <a:srgbClr val="000000"/>
                </a:solidFill>
              </a:rPr>
              <a:t> </a:t>
            </a:r>
            <a:r>
              <a:rPr lang="en-US" sz="2400" dirty="0">
                <a:solidFill>
                  <a:srgbClr val="000000"/>
                </a:solidFill>
              </a:rPr>
              <a:t>= Administrative  – typically</a:t>
            </a:r>
          </a:p>
          <a:p>
            <a:pPr algn="r"/>
            <a:r>
              <a:rPr lang="en-US" sz="2400" dirty="0">
                <a:solidFill>
                  <a:srgbClr val="000000"/>
                </a:solidFill>
              </a:rPr>
              <a:t> non-informative</a:t>
            </a:r>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a:solidFill>
                  <a:srgbClr val="000000"/>
                </a:solidFill>
              </a:rPr>
              <a:t>= loss to follow-up – may be informative</a:t>
            </a:r>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6198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a:t>Utility:  Prevalence</a:t>
            </a:r>
          </a:p>
        </p:txBody>
      </p:sp>
      <p:sp>
        <p:nvSpPr>
          <p:cNvPr id="22530" name="Rectangle 3"/>
          <p:cNvSpPr>
            <a:spLocks noGrp="1" noChangeArrowheads="1"/>
          </p:cNvSpPr>
          <p:nvPr>
            <p:ph type="body" idx="1"/>
          </p:nvPr>
        </p:nvSpPr>
        <p:spPr>
          <a:xfrm>
            <a:off x="152400" y="762000"/>
            <a:ext cx="8839200" cy="5638800"/>
          </a:xfrm>
        </p:spPr>
        <p:txBody>
          <a:bodyPr/>
          <a:lstStyle/>
          <a:p>
            <a:r>
              <a:rPr lang="en-US" sz="2800" dirty="0"/>
              <a:t>Prevalence</a:t>
            </a:r>
          </a:p>
          <a:p>
            <a:pPr marL="681038" lvl="1" indent="-331788"/>
            <a:r>
              <a:rPr lang="en-US" sz="2400" dirty="0"/>
              <a:t>For public health</a:t>
            </a:r>
          </a:p>
          <a:p>
            <a:pPr lvl="2"/>
            <a:r>
              <a:rPr lang="en-US" dirty="0"/>
              <a:t>burden of disease in a population &amp; public health planning</a:t>
            </a:r>
          </a:p>
          <a:p>
            <a:pPr marL="681038" lvl="1" indent="-331788"/>
            <a:r>
              <a:rPr lang="en-US" sz="2400" dirty="0"/>
              <a:t>For science</a:t>
            </a:r>
          </a:p>
          <a:p>
            <a:pPr lvl="2"/>
            <a:r>
              <a:rPr lang="en-US" dirty="0"/>
              <a:t>prioritization for research</a:t>
            </a:r>
          </a:p>
          <a:p>
            <a:pPr lvl="2"/>
            <a:endParaRPr lang="en-US" dirty="0"/>
          </a:p>
          <a:p>
            <a:r>
              <a:rPr lang="en-US" sz="2800" dirty="0"/>
              <a:t>Examples</a:t>
            </a:r>
          </a:p>
          <a:p>
            <a:pPr marL="681038" lvl="1" indent="-331788"/>
            <a:r>
              <a:rPr lang="en-US" sz="2400" dirty="0"/>
              <a:t>Prevalence of smoking among men in China in 2010 is 54%.</a:t>
            </a:r>
          </a:p>
          <a:p>
            <a:pPr marL="681038" lvl="1" indent="-331788"/>
            <a:r>
              <a:rPr lang="en-US" sz="2400" dirty="0"/>
              <a:t>Prevalence of diabetes in US adults (≥ 18 yrs) in 2015 is 12%.</a:t>
            </a:r>
          </a:p>
          <a:p>
            <a:pPr marL="681038" lvl="1" indent="-331788"/>
            <a:r>
              <a:rPr lang="en-US" sz="2400" dirty="0"/>
              <a:t>Prevalence among EPI 203 students, as of the course’s first day, of having watched the course introductory video is 73%. </a:t>
            </a:r>
          </a:p>
          <a:p>
            <a:pPr lvl="1"/>
            <a:endParaRPr lang="en-US" dirty="0"/>
          </a:p>
          <a:p>
            <a:pPr lvl="1"/>
            <a:endParaRPr lang="en-US" dirty="0"/>
          </a:p>
          <a:p>
            <a:pPr lvl="1"/>
            <a:endParaRPr lang="en-US" sz="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solidFill>
                <a:srgbClr val="000000"/>
              </a:solidFill>
              <a:latin typeface="Helvetica" charset="0"/>
            </a:endParaRPr>
          </a:p>
          <a:p>
            <a:pPr eaLnBrk="1" hangingPunct="1">
              <a:spcBef>
                <a:spcPct val="20000"/>
              </a:spcBef>
            </a:pPr>
            <a:r>
              <a:rPr lang="en-US" altLang="en-US" sz="1600" dirty="0">
                <a:solidFill>
                  <a:srgbClr val="000000"/>
                </a:solidFill>
                <a:latin typeface="Helvetica" charset="0"/>
              </a:rPr>
              <a:t>Corrected estimate represents vital status outcomes in lost patients obtained by tracking down the lost in the community</a:t>
            </a: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solidFill>
                  <a:srgbClr val="000000"/>
                </a:solidFill>
              </a:rPr>
              <a:t>Mortality after initiation of antiretroviral therapy in resource-limited countries:   Differences according to intensity of follow-up</a:t>
            </a:r>
            <a:endParaRPr lang="en-US" sz="2400" b="1" dirty="0">
              <a:solidFill>
                <a:srgbClr val="000000"/>
              </a:solidFill>
              <a:latin typeface="Arial" charset="0"/>
            </a:endParaRPr>
          </a:p>
        </p:txBody>
      </p:sp>
      <p:sp>
        <p:nvSpPr>
          <p:cNvPr id="3" name="TextBox 2"/>
          <p:cNvSpPr txBox="1"/>
          <p:nvPr/>
        </p:nvSpPr>
        <p:spPr>
          <a:xfrm>
            <a:off x="6858000" y="6443246"/>
            <a:ext cx="2590800" cy="338554"/>
          </a:xfrm>
          <a:prstGeom prst="rect">
            <a:avLst/>
          </a:prstGeom>
          <a:noFill/>
        </p:spPr>
        <p:txBody>
          <a:bodyPr wrap="square" rtlCol="0">
            <a:spAutoFit/>
          </a:bodyPr>
          <a:lstStyle/>
          <a:p>
            <a:r>
              <a:rPr lang="en-US" sz="1600" dirty="0">
                <a:solidFill>
                  <a:srgbClr val="000000"/>
                </a:solidFill>
              </a:rPr>
              <a:t>Geng et al. </a:t>
            </a:r>
            <a:r>
              <a:rPr lang="en-US" sz="1600" i="1" dirty="0">
                <a:solidFill>
                  <a:srgbClr val="000000"/>
                </a:solidFill>
              </a:rPr>
              <a:t>JAMA</a:t>
            </a:r>
            <a:r>
              <a:rPr lang="en-US" sz="1600" dirty="0">
                <a:solidFill>
                  <a:srgbClr val="000000"/>
                </a:solidFill>
              </a:rPr>
              <a:t>  2008</a:t>
            </a:r>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solidFill>
                  <a:srgbClr val="000000"/>
                </a:solidFill>
                <a:latin typeface="Helvetica" charset="0"/>
              </a:rPr>
              <a:t>Naive estimate is determined using only deaths passively reported during routine clinical care.  Blithely accepts the losses to follow-up and makes no attempt to decipher losses.</a:t>
            </a: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a:solidFill>
                  <a:srgbClr val="FF0000"/>
                </a:solidFill>
              </a:rPr>
              <a:t>Here, losses were informative</a:t>
            </a:r>
          </a:p>
        </p:txBody>
      </p:sp>
    </p:spTree>
    <p:extLst>
      <p:ext uri="{BB962C8B-B14F-4D97-AF65-F5344CB8AC3E}">
        <p14:creationId xmlns:p14="http://schemas.microsoft.com/office/powerpoint/2010/main" val="885965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a:t>Informative or Non-informative Losses?</a:t>
            </a:r>
          </a:p>
        </p:txBody>
      </p:sp>
      <p:sp>
        <p:nvSpPr>
          <p:cNvPr id="54275" name="Rectangle 3"/>
          <p:cNvSpPr>
            <a:spLocks noGrp="1" noChangeArrowheads="1"/>
          </p:cNvSpPr>
          <p:nvPr>
            <p:ph type="body" idx="1"/>
          </p:nvPr>
        </p:nvSpPr>
        <p:spPr>
          <a:xfrm>
            <a:off x="152400" y="1219200"/>
            <a:ext cx="8839200" cy="4648200"/>
          </a:xfrm>
        </p:spPr>
        <p:txBody>
          <a:bodyPr/>
          <a:lstStyle/>
          <a:p>
            <a:pPr>
              <a:lnSpc>
                <a:spcPct val="90000"/>
              </a:lnSpc>
            </a:pPr>
            <a:r>
              <a:rPr lang="en-US" sz="2800" dirty="0"/>
              <a:t>How do we know whether our losses to follow-up (drop outs) are informative or non-informative?</a:t>
            </a:r>
          </a:p>
          <a:p>
            <a:pPr>
              <a:lnSpc>
                <a:spcPct val="90000"/>
              </a:lnSpc>
            </a:pPr>
            <a:endParaRPr lang="en-US" sz="2800" dirty="0"/>
          </a:p>
          <a:p>
            <a:pPr>
              <a:lnSpc>
                <a:spcPct val="90000"/>
              </a:lnSpc>
            </a:pPr>
            <a:r>
              <a:rPr lang="en-US" sz="2800" dirty="0"/>
              <a:t>Without going after them (or a sample of them) to find out, </a:t>
            </a:r>
            <a:r>
              <a:rPr lang="en-US" sz="2800" u="sng" dirty="0"/>
              <a:t>you do not know</a:t>
            </a:r>
            <a:r>
              <a:rPr lang="en-US" sz="2800" dirty="0"/>
              <a:t>.   This is the problem. </a:t>
            </a:r>
          </a:p>
          <a:p>
            <a:pPr>
              <a:lnSpc>
                <a:spcPct val="90000"/>
              </a:lnSpc>
            </a:pPr>
            <a:endParaRPr lang="en-US" sz="2800" dirty="0"/>
          </a:p>
          <a:p>
            <a:pPr>
              <a:lnSpc>
                <a:spcPct val="90000"/>
              </a:lnSpc>
            </a:pPr>
            <a:r>
              <a:rPr lang="en-US" sz="2800" dirty="0"/>
              <a:t>It is a matter of opinion — yours and your reviewers — whether the assumption of non-informative censoring is credible, or, if not, if you believe the violation of the non-informative censoring assumption is at least minimal.</a:t>
            </a:r>
          </a:p>
        </p:txBody>
      </p:sp>
    </p:spTree>
    <p:extLst>
      <p:ext uri="{BB962C8B-B14F-4D97-AF65-F5344CB8AC3E}">
        <p14:creationId xmlns:p14="http://schemas.microsoft.com/office/powerpoint/2010/main" val="5552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Tillmann et al. </a:t>
            </a:r>
            <a:r>
              <a:rPr lang="en-US" sz="2000" i="1" dirty="0">
                <a:solidFill>
                  <a:srgbClr val="000000"/>
                </a:solidFill>
              </a:rPr>
              <a:t>NEJM</a:t>
            </a:r>
            <a:r>
              <a:rPr lang="en-US" sz="2000" dirty="0">
                <a:solidFill>
                  <a:srgbClr val="000000"/>
                </a:solidFill>
              </a:rPr>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a:solidFill>
                  <a:srgbClr val="000000"/>
                </a:solidFill>
              </a:rPr>
              <a:t>Cannot distinguish “lost to follow-up” from “administratively censored” in typical KM plot</a:t>
            </a:r>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a:solidFill>
                  <a:srgbClr val="000000"/>
                </a:solidFill>
              </a:rPr>
              <a:t>“Tick mark” when participant is censored (lost to follow-up or administrative)</a:t>
            </a:r>
          </a:p>
        </p:txBody>
      </p:sp>
      <p:sp>
        <p:nvSpPr>
          <p:cNvPr id="8" name="TextBox 7"/>
          <p:cNvSpPr txBox="1"/>
          <p:nvPr/>
        </p:nvSpPr>
        <p:spPr>
          <a:xfrm>
            <a:off x="6172200" y="929138"/>
            <a:ext cx="3086099" cy="646331"/>
          </a:xfrm>
          <a:prstGeom prst="rect">
            <a:avLst/>
          </a:prstGeom>
          <a:noFill/>
        </p:spPr>
        <p:txBody>
          <a:bodyPr wrap="square" rtlCol="0">
            <a:spAutoFit/>
          </a:bodyPr>
          <a:lstStyle/>
          <a:p>
            <a:pPr algn="ctr"/>
            <a:r>
              <a:rPr lang="en-US" sz="1800" b="1" dirty="0">
                <a:solidFill>
                  <a:srgbClr val="000000"/>
                </a:solidFill>
              </a:rPr>
              <a:t>Cumulative survival after diagnosis of HIV infection</a:t>
            </a:r>
            <a:endParaRPr lang="en-US" sz="1800" dirty="0">
              <a:solidFill>
                <a:srgbClr val="000000"/>
              </a:solidFill>
            </a:endParaRPr>
          </a:p>
        </p:txBody>
      </p:sp>
      <p:sp>
        <p:nvSpPr>
          <p:cNvPr id="2" name="TextBox 1"/>
          <p:cNvSpPr txBox="1"/>
          <p:nvPr/>
        </p:nvSpPr>
        <p:spPr>
          <a:xfrm>
            <a:off x="457200" y="929138"/>
            <a:ext cx="838200" cy="584775"/>
          </a:xfrm>
          <a:prstGeom prst="rect">
            <a:avLst/>
          </a:prstGeom>
          <a:solidFill>
            <a:schemeClr val="bg1"/>
          </a:solidFill>
        </p:spPr>
        <p:txBody>
          <a:bodyPr wrap="square" rtlCol="0">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2003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4000" b="1" dirty="0"/>
              <a:t>Reporting “lost to follow-up</a:t>
            </a:r>
            <a:r>
              <a:rPr lang="en-US" dirty="0"/>
              <a:t>”</a:t>
            </a:r>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223" y="1066800"/>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295400"/>
            <a:ext cx="4953000" cy="1323439"/>
          </a:xfrm>
          <a:prstGeom prst="rect">
            <a:avLst/>
          </a:prstGeom>
          <a:noFill/>
        </p:spPr>
        <p:txBody>
          <a:bodyPr wrap="square" rtlCol="0">
            <a:spAutoFit/>
          </a:bodyPr>
          <a:lstStyle/>
          <a:p>
            <a:r>
              <a:rPr lang="en-US" sz="2000" dirty="0">
                <a:solidFill>
                  <a:srgbClr val="000000"/>
                </a:solidFill>
              </a:rPr>
              <a:t>“Loss to follow-up” are only those who “dropped out” of the study.  Does NOT include those who are administratively censored.</a:t>
            </a:r>
          </a:p>
        </p:txBody>
      </p:sp>
    </p:spTree>
    <p:extLst>
      <p:ext uri="{BB962C8B-B14F-4D97-AF65-F5344CB8AC3E}">
        <p14:creationId xmlns:p14="http://schemas.microsoft.com/office/powerpoint/2010/main" val="1220114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#2 </a:t>
            </a:r>
            <a:br>
              <a:rPr lang="en-US" sz="3600" b="1" dirty="0">
                <a:solidFill>
                  <a:srgbClr val="000000"/>
                </a:solidFill>
              </a:rPr>
            </a:br>
            <a:r>
              <a:rPr lang="en-US" sz="3600" b="1" dirty="0">
                <a:solidFill>
                  <a:srgbClr val="000000"/>
                </a:solidFill>
              </a:rPr>
              <a:t>For K-M Estimation</a:t>
            </a:r>
            <a:endParaRPr lang="en-US" sz="3600" b="1" kern="0" dirty="0">
              <a:solidFill>
                <a:srgbClr val="000000"/>
              </a:solidFill>
            </a:endParaRPr>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a:solidFill>
                  <a:srgbClr val="000000"/>
                </a:solidFill>
              </a:rPr>
              <a:t>No competing events; or </a:t>
            </a:r>
          </a:p>
          <a:p>
            <a:pPr marL="0" indent="0">
              <a:buFontTx/>
              <a:buNone/>
            </a:pPr>
            <a:r>
              <a:rPr lang="en-US" kern="0" dirty="0">
                <a:solidFill>
                  <a:srgbClr val="000000"/>
                </a:solidFill>
              </a:rPr>
              <a:t> </a:t>
            </a:r>
          </a:p>
          <a:p>
            <a:r>
              <a:rPr lang="en-US" kern="0" dirty="0">
                <a:solidFill>
                  <a:srgbClr val="000000"/>
                </a:solidFill>
              </a:rPr>
              <a:t>Independent competing events + a world in which you can envision preventing such competing events</a:t>
            </a:r>
            <a:endParaRPr lang="en-US" sz="1300" kern="0" dirty="0">
              <a:solidFill>
                <a:srgbClr val="000000"/>
              </a:solidFill>
            </a:endParaRPr>
          </a:p>
        </p:txBody>
      </p:sp>
    </p:spTree>
    <p:extLst>
      <p:ext uri="{BB962C8B-B14F-4D97-AF65-F5344CB8AC3E}">
        <p14:creationId xmlns:p14="http://schemas.microsoft.com/office/powerpoint/2010/main" val="2999275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304800" y="0"/>
            <a:ext cx="8610600" cy="1143000"/>
          </a:xfrm>
        </p:spPr>
        <p:txBody>
          <a:bodyPr/>
          <a:lstStyle/>
          <a:p>
            <a:r>
              <a:rPr lang="en-US" sz="3600" b="1" dirty="0"/>
              <a:t>No Competing Events</a:t>
            </a:r>
          </a:p>
        </p:txBody>
      </p:sp>
      <p:sp>
        <p:nvSpPr>
          <p:cNvPr id="132098" name="Rectangle 3"/>
          <p:cNvSpPr>
            <a:spLocks noGrp="1" noChangeArrowheads="1"/>
          </p:cNvSpPr>
          <p:nvPr>
            <p:ph type="body" idx="1"/>
          </p:nvPr>
        </p:nvSpPr>
        <p:spPr>
          <a:xfrm>
            <a:off x="76200" y="990600"/>
            <a:ext cx="8991600" cy="4572000"/>
          </a:xfrm>
        </p:spPr>
        <p:txBody>
          <a:bodyPr/>
          <a:lstStyle/>
          <a:p>
            <a:r>
              <a:rPr lang="en-US" sz="3000" dirty="0"/>
              <a:t>True universally only for studies of all-cause mortality. </a:t>
            </a:r>
          </a:p>
          <a:p>
            <a:pPr marL="0" indent="0">
              <a:buNone/>
            </a:pPr>
            <a:r>
              <a:rPr lang="en-US" dirty="0"/>
              <a:t> </a:t>
            </a:r>
          </a:p>
          <a:p>
            <a:r>
              <a:rPr lang="en-US" sz="3000" dirty="0"/>
              <a:t>For all other studies, presence of competing events can be directly assessed by looking at the data</a:t>
            </a:r>
          </a:p>
          <a:p>
            <a:pPr lvl="1"/>
            <a:r>
              <a:rPr lang="en-US" dirty="0"/>
              <a:t>e.g., study of adolescents for occurrence of diabetes</a:t>
            </a:r>
          </a:p>
          <a:p>
            <a:pPr lvl="2"/>
            <a:r>
              <a:rPr lang="en-US" dirty="0"/>
              <a:t>In theory could have competing events (e.g., death from accident) but, in any given study, there might not be any</a:t>
            </a:r>
          </a:p>
          <a:p>
            <a:endParaRPr lang="en-US" sz="1300" dirty="0"/>
          </a:p>
        </p:txBody>
      </p:sp>
    </p:spTree>
    <p:extLst>
      <p:ext uri="{BB962C8B-B14F-4D97-AF65-F5344CB8AC3E}">
        <p14:creationId xmlns:p14="http://schemas.microsoft.com/office/powerpoint/2010/main" val="3766799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a:t>Can competing events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a:p>
          <a:p>
            <a:r>
              <a:rPr lang="en-US" sz="2300" dirty="0"/>
              <a:t>Only way CE can be incorporated is by assuming a reality (a target population) where they can be eliminated  </a:t>
            </a:r>
            <a:r>
              <a:rPr lang="en-US" sz="2300" i="1" dirty="0"/>
              <a:t>and </a:t>
            </a:r>
            <a:r>
              <a:rPr lang="en-US" sz="2300" dirty="0"/>
              <a:t> they are </a:t>
            </a:r>
            <a:r>
              <a:rPr lang="en-US" sz="2300" b="1" dirty="0"/>
              <a:t>independent </a:t>
            </a:r>
          </a:p>
          <a:p>
            <a:pPr lvl="1"/>
            <a:r>
              <a:rPr lang="en-US" sz="2300" dirty="0"/>
              <a:t>Only way to handle CE in </a:t>
            </a:r>
            <a:r>
              <a:rPr lang="en-US" sz="2300" u="sng" dirty="0"/>
              <a:t>routine</a:t>
            </a:r>
            <a:r>
              <a:rPr lang="en-US" sz="2300" dirty="0"/>
              <a:t> K-M estimation is to censor them</a:t>
            </a:r>
          </a:p>
          <a:p>
            <a:pPr lvl="1"/>
            <a:endParaRPr lang="en-US" sz="1200" dirty="0"/>
          </a:p>
          <a:p>
            <a:pPr lvl="1"/>
            <a:r>
              <a:rPr lang="en-US" sz="2300" dirty="0"/>
              <a:t>If you censor at CE, resulting K-M estimate is unbiased (i.e., valid) only if “CE is independent of outcome”. Independence of CE means:</a:t>
            </a:r>
          </a:p>
          <a:p>
            <a:pPr lvl="2">
              <a:spcAft>
                <a:spcPts val="300"/>
              </a:spcAft>
            </a:pPr>
            <a:r>
              <a:rPr lang="en-US" sz="2200" dirty="0"/>
              <a:t>Those who leave the analysis because of the CE are destined to have the same rate of the primary event as those who remain</a:t>
            </a:r>
          </a:p>
          <a:p>
            <a:pPr lvl="2">
              <a:spcBef>
                <a:spcPts val="0"/>
              </a:spcBef>
            </a:pPr>
            <a:r>
              <a:rPr lang="en-US" sz="2200" dirty="0"/>
              <a:t>If you prevented the CE, you would not alter underlying rate of the outcome of interest; it would be same as rate as those without the CE </a:t>
            </a:r>
          </a:p>
          <a:p>
            <a:pPr lvl="1"/>
            <a:endParaRPr lang="en-US" sz="800" dirty="0"/>
          </a:p>
          <a:p>
            <a:pPr lvl="2">
              <a:spcBef>
                <a:spcPts val="0"/>
              </a:spcBef>
            </a:pPr>
            <a:r>
              <a:rPr lang="en-US" sz="2200" dirty="0"/>
              <a:t>However, hard to believe -- in most scenarios -- that both of these points are true (e.g., exception:  getting struck dead by lightening)</a:t>
            </a:r>
          </a:p>
          <a:p>
            <a:pPr lvl="1"/>
            <a:endParaRPr lang="en-US" sz="500" dirty="0"/>
          </a:p>
          <a:p>
            <a:pPr lvl="1"/>
            <a:r>
              <a:rPr lang="en-US" sz="2300" dirty="0"/>
              <a:t>Therefore, K-M is typically not recommended when CE are present</a:t>
            </a:r>
          </a:p>
          <a:p>
            <a:pPr marL="457200" lvl="1" indent="0">
              <a:spcBef>
                <a:spcPts val="0"/>
              </a:spcBef>
              <a:buNone/>
            </a:pPr>
            <a:r>
              <a:rPr lang="en-US" sz="1400" dirty="0"/>
              <a:t>  </a:t>
            </a:r>
            <a:endParaRPr lang="en-US" sz="400" dirty="0"/>
          </a:p>
          <a:p>
            <a:pPr lvl="1"/>
            <a:r>
              <a:rPr lang="en-US" sz="2300" dirty="0"/>
              <a:t>Instead, other techniques, to be covered next week, are used</a:t>
            </a:r>
          </a:p>
        </p:txBody>
      </p:sp>
    </p:spTree>
    <p:extLst>
      <p:ext uri="{BB962C8B-B14F-4D97-AF65-F5344CB8AC3E}">
        <p14:creationId xmlns:p14="http://schemas.microsoft.com/office/powerpoint/2010/main" val="980565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a:t>Kaplan-Meier “survival” for all total hip replacements, by country.  </a:t>
            </a:r>
          </a:p>
          <a:p>
            <a:r>
              <a:rPr lang="en-US" altLang="en-US" sz="2000" dirty="0"/>
              <a:t>Outcome is need to revise (i.e. fix) the hip replacement (for any reason). </a:t>
            </a:r>
          </a:p>
          <a:p>
            <a:r>
              <a:rPr lang="en-US" altLang="en-US" sz="2000" b="1" dirty="0">
                <a:solidFill>
                  <a:srgbClr val="FF0000"/>
                </a:solidFill>
              </a:rPr>
              <a:t>Patients were censored at death.</a:t>
            </a: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a:t>Mäkelä  et al. </a:t>
            </a:r>
            <a:r>
              <a:rPr lang="en-US" altLang="en-US" i="1" dirty="0"/>
              <a:t>Acta Orthopaedica</a:t>
            </a:r>
            <a:r>
              <a:rPr lang="en-US" altLang="en-US" dirty="0"/>
              <a:t> </a:t>
            </a:r>
            <a:r>
              <a:rPr lang="en-US" altLang="en-US" b="1" dirty="0"/>
              <a:t> </a:t>
            </a:r>
            <a:r>
              <a:rPr lang="en-US" altLang="en-US" dirty="0"/>
              <a:t>2014</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a:solidFill>
                  <a:srgbClr val="000000"/>
                </a:solidFill>
              </a:rPr>
              <a:t>K-M often used despite competing events when looking at longevity of devices, implants, other surgical procedures</a:t>
            </a:r>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a:solidFill>
                  <a:srgbClr val="000000"/>
                </a:solidFill>
              </a:rPr>
              <a:t>~1/3 were 75 years or older</a:t>
            </a:r>
          </a:p>
        </p:txBody>
      </p:sp>
    </p:spTree>
    <p:extLst>
      <p:ext uri="{BB962C8B-B14F-4D97-AF65-F5344CB8AC3E}">
        <p14:creationId xmlns:p14="http://schemas.microsoft.com/office/powerpoint/2010/main" val="284573674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solidFill>
                  <a:srgbClr val="000000"/>
                </a:solidFill>
              </a:rPr>
              <a:t>  </a:t>
            </a:r>
            <a:r>
              <a:rPr lang="en-US" sz="2400" dirty="0">
                <a:solidFill>
                  <a:srgbClr val="000000"/>
                </a:solidFill>
              </a:rPr>
              <a:t>Is K-M with censoring at death the right approach?</a:t>
            </a:r>
          </a:p>
          <a:p>
            <a:pPr marL="914400" lvl="1" indent="-457200" eaLnBrk="0" hangingPunct="0">
              <a:buFont typeface="Times New Roman" panose="02020603050405020304" pitchFamily="18" charset="0"/>
              <a:buChar char="−"/>
            </a:pPr>
            <a:r>
              <a:rPr lang="en-US" sz="2400" dirty="0">
                <a:solidFill>
                  <a:srgbClr val="000000"/>
                </a:solidFill>
              </a:rPr>
              <a:t>Hard to say, but we believe probably not</a:t>
            </a:r>
          </a:p>
          <a:p>
            <a:pPr marL="914400" lvl="1" indent="-457200" eaLnBrk="0" hangingPunct="0">
              <a:buFont typeface="Times New Roman" panose="02020603050405020304" pitchFamily="18" charset="0"/>
              <a:buChar char="−"/>
            </a:pPr>
            <a:endParaRPr lang="en-US" sz="1000" dirty="0">
              <a:solidFill>
                <a:srgbClr val="000000"/>
              </a:solidFill>
            </a:endParaRPr>
          </a:p>
          <a:p>
            <a:pPr marL="284163" indent="-284163" eaLnBrk="0" hangingPunct="0">
              <a:buFontTx/>
              <a:buChar char="•"/>
            </a:pPr>
            <a:r>
              <a:rPr lang="en-US" sz="2400" dirty="0">
                <a:solidFill>
                  <a:srgbClr val="000000"/>
                </a:solidFill>
              </a:rPr>
              <a:t>Censoring at death assumes that </a:t>
            </a:r>
            <a:r>
              <a:rPr lang="en-US" altLang="en-US" sz="2400" dirty="0">
                <a:solidFill>
                  <a:srgbClr val="000000"/>
                </a:solidFill>
              </a:rPr>
              <a:t>if those who died had not died they would have had the same rate of hip revision as those who did not die</a:t>
            </a:r>
            <a:r>
              <a:rPr lang="en-US" sz="2400" dirty="0">
                <a:solidFill>
                  <a:srgbClr val="000000"/>
                </a:solidFill>
              </a:rPr>
              <a:t>.</a:t>
            </a:r>
          </a:p>
          <a:p>
            <a:pPr marL="914400" lvl="1" indent="-457200" eaLnBrk="0" hangingPunct="0">
              <a:buFont typeface="Times New Roman" panose="02020603050405020304" pitchFamily="18" charset="0"/>
              <a:buChar char="−"/>
            </a:pPr>
            <a:r>
              <a:rPr lang="en-US" sz="2400" dirty="0">
                <a:solidFill>
                  <a:srgbClr val="000000"/>
                </a:solidFill>
              </a:rPr>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a:solidFill>
                  <a:srgbClr val="000000"/>
                </a:solidFill>
              </a:rPr>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a:solidFill>
                  <a:srgbClr val="000000"/>
                </a:solidFill>
              </a:rPr>
              <a:t>If this is the case, you may as well get the answers in animals</a:t>
            </a:r>
          </a:p>
          <a:p>
            <a:pPr eaLnBrk="0" hangingPunct="0">
              <a:buFontTx/>
              <a:buChar char="•"/>
            </a:pPr>
            <a:endParaRPr lang="en-US" sz="1400" dirty="0">
              <a:solidFill>
                <a:srgbClr val="000000"/>
              </a:solidFill>
            </a:endParaRPr>
          </a:p>
          <a:p>
            <a:pPr marL="284163" indent="-284163" eaLnBrk="0" hangingPunct="0">
              <a:buFontTx/>
              <a:buChar char="•"/>
            </a:pPr>
            <a:r>
              <a:rPr lang="en-US" sz="2400" dirty="0">
                <a:solidFill>
                  <a:srgbClr val="000000"/>
                </a:solidFill>
              </a:rPr>
              <a:t>Use of K-M with inverse probability weighting approaches in part gets around this.  Very rarely used in practice.  See optional reading.</a:t>
            </a:r>
            <a:endParaRPr lang="en-US" sz="2400" b="1" dirty="0">
              <a:solidFill>
                <a:srgbClr val="000000"/>
              </a:solidFill>
            </a:endParaRPr>
          </a:p>
          <a:p>
            <a:pPr eaLnBrk="0" hangingPunct="0">
              <a:buFontTx/>
              <a:buChar char="•"/>
            </a:pPr>
            <a:endParaRPr lang="en-US" sz="1400" dirty="0">
              <a:solidFill>
                <a:srgbClr val="000000"/>
              </a:solidFill>
            </a:endParaRPr>
          </a:p>
          <a:p>
            <a:pPr marL="236538" indent="-236538" eaLnBrk="0" hangingPunct="0">
              <a:buFontTx/>
              <a:buChar char="•"/>
            </a:pPr>
            <a:r>
              <a:rPr lang="en-US" sz="2600" dirty="0">
                <a:solidFill>
                  <a:srgbClr val="000000"/>
                </a:solidFill>
              </a:rPr>
              <a:t> </a:t>
            </a:r>
            <a:r>
              <a:rPr lang="en-US" sz="2400" dirty="0">
                <a:solidFill>
                  <a:srgbClr val="000000"/>
                </a:solidFill>
              </a:rPr>
              <a:t>One more problem:  how are you going to create a world in which no one dies?  Won’t this intervention also affect risk of hip revision?</a:t>
            </a:r>
            <a:endParaRPr lang="en-US" sz="2400" b="1" dirty="0">
              <a:solidFill>
                <a:srgbClr val="000000"/>
              </a:solidFill>
            </a:endParaRPr>
          </a:p>
          <a:p>
            <a:pPr eaLnBrk="0" hangingPunct="0"/>
            <a:endParaRPr lang="en-US" sz="2600" b="1" dirty="0">
              <a:solidFill>
                <a:srgbClr val="000000"/>
              </a:solidFill>
            </a:endParaRPr>
          </a:p>
        </p:txBody>
      </p:sp>
    </p:spTree>
    <p:extLst>
      <p:ext uri="{BB962C8B-B14F-4D97-AF65-F5344CB8AC3E}">
        <p14:creationId xmlns:p14="http://schemas.microsoft.com/office/powerpoint/2010/main" val="4031235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a:t>Cumulative Incidence: </a:t>
            </a:r>
            <a:br>
              <a:rPr lang="en-US" sz="3200" b="1" dirty="0"/>
            </a:br>
            <a:r>
              <a:rPr lang="en-US" sz="3200" b="1" dirty="0"/>
              <a:t>Underlying “Warning” #3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a:t>In a fixed cohort, we “shift everyone to the left” and use follow-up time as the time scale rather than calendar time</a:t>
            </a:r>
            <a:r>
              <a:rPr lang="en-US" sz="2400" dirty="0"/>
              <a:t>.  </a:t>
            </a:r>
          </a:p>
          <a:p>
            <a:endParaRPr lang="en-US" sz="800" dirty="0"/>
          </a:p>
          <a:p>
            <a:r>
              <a:rPr lang="en-US" sz="2600" dirty="0"/>
              <a:t>If the probability of the outcome is changing over calendar time, (i.e., “secular/temporal trends” affect the outcome), then this combines persons of different eras/experiences.</a:t>
            </a:r>
          </a:p>
          <a:p>
            <a:pPr lvl="2"/>
            <a:endParaRPr lang="en-US" sz="600" dirty="0"/>
          </a:p>
          <a:p>
            <a:r>
              <a:rPr lang="en-US" sz="2600" dirty="0"/>
              <a:t>If there are secular trends, you can still calculate cumulative incidence and it is mathematically correct, but the result is loss of information and, typically, a less meaningful interpretation.</a:t>
            </a:r>
          </a:p>
          <a:p>
            <a:endParaRPr lang="en-US" sz="400" dirty="0"/>
          </a:p>
          <a:p>
            <a:r>
              <a:rPr lang="en-US" sz="2600" dirty="0"/>
              <a:t>We call this a warning while S + N text calls it an assumption.</a:t>
            </a:r>
          </a:p>
          <a:p>
            <a:pPr lvl="1"/>
            <a:r>
              <a:rPr lang="en-US" sz="2200" dirty="0"/>
              <a:t>We don’t have to assume no secular trends to get a valid inference</a:t>
            </a:r>
          </a:p>
          <a:p>
            <a:pPr lvl="1"/>
            <a:r>
              <a:rPr lang="en-US" sz="2200" dirty="0"/>
              <a:t>Rather, if secular trends present, interpretation must be altered/limited</a:t>
            </a:r>
          </a:p>
          <a:p>
            <a:pPr>
              <a:buFontTx/>
              <a:buNone/>
            </a:pPr>
            <a:endParaRPr lang="en-US" dirty="0"/>
          </a:p>
          <a:p>
            <a:pPr>
              <a:buFontTx/>
              <a:buNone/>
            </a:pPr>
            <a:r>
              <a:rPr lang="en-US" dirty="0"/>
              <a:t>   </a:t>
            </a:r>
          </a:p>
        </p:txBody>
      </p:sp>
    </p:spTree>
    <p:extLst>
      <p:ext uri="{BB962C8B-B14F-4D97-AF65-F5344CB8AC3E}">
        <p14:creationId xmlns:p14="http://schemas.microsoft.com/office/powerpoint/2010/main" val="199827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a:t>Utility:  Incidence</a:t>
            </a:r>
          </a:p>
        </p:txBody>
      </p:sp>
      <p:sp>
        <p:nvSpPr>
          <p:cNvPr id="22530" name="Rectangle 3"/>
          <p:cNvSpPr>
            <a:spLocks noGrp="1" noChangeArrowheads="1"/>
          </p:cNvSpPr>
          <p:nvPr>
            <p:ph type="body" idx="1"/>
          </p:nvPr>
        </p:nvSpPr>
        <p:spPr>
          <a:xfrm>
            <a:off x="228600" y="914400"/>
            <a:ext cx="8763000" cy="5943600"/>
          </a:xfrm>
        </p:spPr>
        <p:txBody>
          <a:bodyPr/>
          <a:lstStyle/>
          <a:p>
            <a:r>
              <a:rPr lang="en-US" sz="2800" dirty="0"/>
              <a:t>Incidence</a:t>
            </a:r>
          </a:p>
          <a:p>
            <a:pPr lvl="1"/>
            <a:r>
              <a:rPr lang="en-US" sz="2400" dirty="0"/>
              <a:t>For public health </a:t>
            </a:r>
          </a:p>
          <a:p>
            <a:pPr lvl="2"/>
            <a:r>
              <a:rPr lang="en-US" dirty="0"/>
              <a:t>trends over time -&gt; implications for disease control</a:t>
            </a:r>
          </a:p>
          <a:p>
            <a:pPr lvl="1"/>
            <a:r>
              <a:rPr lang="en-US" sz="2400" dirty="0"/>
              <a:t>For science</a:t>
            </a:r>
          </a:p>
          <a:p>
            <a:pPr lvl="2"/>
            <a:r>
              <a:rPr lang="en-US" dirty="0"/>
              <a:t>prioritization for research</a:t>
            </a:r>
          </a:p>
          <a:p>
            <a:pPr lvl="2"/>
            <a:r>
              <a:rPr lang="en-US" dirty="0"/>
              <a:t>fundamental for studies of causality/etiology</a:t>
            </a:r>
          </a:p>
          <a:p>
            <a:pPr lvl="3"/>
            <a:r>
              <a:rPr lang="en-US" dirty="0"/>
              <a:t>Exclude prevalent cases to focus on causes of disease, rather than causes of “survival with disease”</a:t>
            </a:r>
          </a:p>
          <a:p>
            <a:pPr lvl="3"/>
            <a:endParaRPr lang="en-US" dirty="0"/>
          </a:p>
          <a:p>
            <a:r>
              <a:rPr lang="en-US" sz="2800" dirty="0"/>
              <a:t>Examples</a:t>
            </a:r>
          </a:p>
          <a:p>
            <a:pPr lvl="1"/>
            <a:r>
              <a:rPr lang="en-US" sz="2400" dirty="0"/>
              <a:t>Ten-year risk of stroke in 65-year-old women is 5.0%</a:t>
            </a:r>
          </a:p>
          <a:p>
            <a:pPr lvl="1"/>
            <a:r>
              <a:rPr lang="en-US" sz="2400" dirty="0"/>
              <a:t>One-year mortality after lung cancer diagnosis is 48%</a:t>
            </a:r>
          </a:p>
          <a:p>
            <a:pPr lvl="1"/>
            <a:r>
              <a:rPr lang="en-US" sz="2400" dirty="0"/>
              <a:t>Lifetime risk of a hip fracture is 17% for 50-year-old women</a:t>
            </a:r>
          </a:p>
        </p:txBody>
      </p:sp>
    </p:spTree>
    <p:extLst>
      <p:ext uri="{BB962C8B-B14F-4D97-AF65-F5344CB8AC3E}">
        <p14:creationId xmlns:p14="http://schemas.microsoft.com/office/powerpoint/2010/main" val="4887582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a:t>FIG. 1. </a:t>
            </a:r>
            <a:r>
              <a:rPr lang="en-US" sz="2400" dirty="0"/>
              <a:t>Cumulative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2008</a:t>
            </a: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“enrollment” period?  i.e. How many years between the start of follow-up for first &amp; last enrolled participants?</a:t>
            </a: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shift everyone to the left to summarize with one estimate of fracture incidence?</a:t>
            </a:r>
          </a:p>
        </p:txBody>
      </p:sp>
    </p:spTree>
    <p:extLst>
      <p:ext uri="{BB962C8B-B14F-4D97-AF65-F5344CB8AC3E}">
        <p14:creationId xmlns:p14="http://schemas.microsoft.com/office/powerpoint/2010/main" val="8245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solidFill>
                  <a:srgbClr val="000000"/>
                </a:solidFill>
              </a:rPr>
              <a:t>When should you be concerned about secular trends?</a:t>
            </a: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a:solidFill>
                  <a:srgbClr val="000000"/>
                </a:solidFill>
              </a:rPr>
              <a:t>1970	                           1980	                                      1990           1994</a:t>
            </a:r>
          </a:p>
        </p:txBody>
      </p:sp>
      <p:sp>
        <p:nvSpPr>
          <p:cNvPr id="5" name="Text Box 3"/>
          <p:cNvSpPr txBox="1">
            <a:spLocks noChangeArrowheads="1"/>
          </p:cNvSpPr>
          <p:nvPr/>
        </p:nvSpPr>
        <p:spPr bwMode="auto">
          <a:xfrm>
            <a:off x="381000" y="6172200"/>
            <a:ext cx="85344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000000"/>
                </a:solidFill>
              </a:rPr>
              <a:t>Long accrual (24 years from 1970-94)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642"/>
          <a:stretch/>
        </p:blipFill>
        <p:spPr>
          <a:xfrm>
            <a:off x="838201" y="957179"/>
            <a:ext cx="7239000" cy="4605421"/>
          </a:xfrm>
          <a:prstGeom prst="rect">
            <a:avLst/>
          </a:prstGeom>
        </p:spPr>
      </p:pic>
    </p:spTree>
    <p:extLst>
      <p:ext uri="{BB962C8B-B14F-4D97-AF65-F5344CB8AC3E}">
        <p14:creationId xmlns:p14="http://schemas.microsoft.com/office/powerpoint/2010/main" val="3536579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a:solidFill>
                  <a:srgbClr val="000000"/>
                </a:solidFill>
              </a:rPr>
              <a:t>When should you be concerned about secular trends?</a:t>
            </a:r>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a:solidFill>
                  <a:srgbClr val="000000"/>
                </a:solidFill>
              </a:rPr>
              <a:t>1970	                           1980	                                      1990           1994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667"/>
          <a:stretch/>
        </p:blipFill>
        <p:spPr>
          <a:xfrm>
            <a:off x="1066800" y="894636"/>
            <a:ext cx="7010400" cy="4549318"/>
          </a:xfrm>
          <a:prstGeom prst="rect">
            <a:avLst/>
          </a:prstGeom>
        </p:spPr>
      </p:pic>
      <p:sp>
        <p:nvSpPr>
          <p:cNvPr id="3" name="TextBox 2"/>
          <p:cNvSpPr txBox="1"/>
          <p:nvPr/>
        </p:nvSpPr>
        <p:spPr>
          <a:xfrm>
            <a:off x="762000" y="5915925"/>
            <a:ext cx="6934200" cy="954107"/>
          </a:xfrm>
          <a:prstGeom prst="rect">
            <a:avLst/>
          </a:prstGeom>
          <a:noFill/>
        </p:spPr>
        <p:txBody>
          <a:bodyPr wrap="square" rtlCol="0">
            <a:spAutoFit/>
          </a:bodyPr>
          <a:lstStyle/>
          <a:p>
            <a:r>
              <a:rPr lang="en-US" sz="2800" dirty="0">
                <a:solidFill>
                  <a:srgbClr val="000000"/>
                </a:solidFill>
              </a:rPr>
              <a:t>Same graphic but with RED bars for those who entered cohort 1970-74</a:t>
            </a:r>
          </a:p>
        </p:txBody>
      </p:sp>
      <p:cxnSp>
        <p:nvCxnSpPr>
          <p:cNvPr id="6" name="Straight Arrow Connector 5"/>
          <p:cNvCxnSpPr/>
          <p:nvPr/>
        </p:nvCxnSpPr>
        <p:spPr bwMode="auto">
          <a:xfrm>
            <a:off x="5105400" y="3276600"/>
            <a:ext cx="762000" cy="0"/>
          </a:xfrm>
          <a:prstGeom prst="straightConnector1">
            <a:avLst/>
          </a:prstGeom>
          <a:solidFill>
            <a:schemeClr val="accent1"/>
          </a:solidFill>
          <a:ln w="730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93855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1487"/>
          <a:stretch/>
        </p:blipFill>
        <p:spPr>
          <a:xfrm>
            <a:off x="937700" y="1167063"/>
            <a:ext cx="7344800" cy="4553309"/>
          </a:xfrm>
          <a:prstGeom prst="rect">
            <a:avLst/>
          </a:prstGeom>
          <a:ln>
            <a:noFill/>
          </a:ln>
        </p:spPr>
      </p:pic>
      <p:sp>
        <p:nvSpPr>
          <p:cNvPr id="2" name="Title 1"/>
          <p:cNvSpPr>
            <a:spLocks noGrp="1"/>
          </p:cNvSpPr>
          <p:nvPr>
            <p:ph type="title" idx="4294967295"/>
          </p:nvPr>
        </p:nvSpPr>
        <p:spPr>
          <a:xfrm>
            <a:off x="457200" y="0"/>
            <a:ext cx="8305800" cy="1143000"/>
          </a:xfrm>
        </p:spPr>
        <p:txBody>
          <a:bodyPr>
            <a:normAutofit/>
          </a:bodyPr>
          <a:lstStyle/>
          <a:p>
            <a:pPr>
              <a:defRPr/>
            </a:pPr>
            <a:r>
              <a:rPr lang="en-US" sz="3200" b="1" dirty="0"/>
              <a:t>Cohort experience in later years of follow-up dominated by those recruited early</a:t>
            </a:r>
          </a:p>
        </p:txBody>
      </p:sp>
      <p:sp>
        <p:nvSpPr>
          <p:cNvPr id="4" name="TextBox 3"/>
          <p:cNvSpPr txBox="1"/>
          <p:nvPr/>
        </p:nvSpPr>
        <p:spPr>
          <a:xfrm>
            <a:off x="3352800" y="6112877"/>
            <a:ext cx="3352800" cy="338554"/>
          </a:xfrm>
          <a:prstGeom prst="rect">
            <a:avLst/>
          </a:prstGeom>
          <a:noFill/>
        </p:spPr>
        <p:txBody>
          <a:bodyPr wrap="square" rtlCol="0">
            <a:spAutoFit/>
          </a:bodyPr>
          <a:lstStyle/>
          <a:p>
            <a:r>
              <a:rPr lang="en-US" sz="1600" dirty="0">
                <a:solidFill>
                  <a:srgbClr val="000000"/>
                </a:solidFill>
              </a:rPr>
              <a:t>Follow-up Time (years)</a:t>
            </a:r>
          </a:p>
        </p:txBody>
      </p:sp>
      <p:sp>
        <p:nvSpPr>
          <p:cNvPr id="5" name="TextBox 4"/>
          <p:cNvSpPr txBox="1"/>
          <p:nvPr/>
        </p:nvSpPr>
        <p:spPr>
          <a:xfrm>
            <a:off x="1447800" y="5774323"/>
            <a:ext cx="6324600" cy="338554"/>
          </a:xfrm>
          <a:prstGeom prst="rect">
            <a:avLst/>
          </a:prstGeom>
          <a:solidFill>
            <a:schemeClr val="bg1"/>
          </a:solidFill>
        </p:spPr>
        <p:txBody>
          <a:bodyPr wrap="square" rtlCol="0">
            <a:spAutoFit/>
          </a:bodyPr>
          <a:lstStyle/>
          <a:p>
            <a:r>
              <a:rPr lang="en-US" sz="1600" b="1" dirty="0">
                <a:solidFill>
                  <a:srgbClr val="000000"/>
                </a:solidFill>
              </a:rPr>
              <a:t>0	                10                                 20                                   30</a:t>
            </a:r>
          </a:p>
        </p:txBody>
      </p:sp>
      <p:cxnSp>
        <p:nvCxnSpPr>
          <p:cNvPr id="6" name="Straight Arrow Connector 5"/>
          <p:cNvCxnSpPr>
            <a:cxnSpLocks/>
          </p:cNvCxnSpPr>
          <p:nvPr/>
        </p:nvCxnSpPr>
        <p:spPr bwMode="auto">
          <a:xfrm>
            <a:off x="4419600" y="3505200"/>
            <a:ext cx="152400" cy="0"/>
          </a:xfrm>
          <a:prstGeom prst="straightConnector1">
            <a:avLst/>
          </a:prstGeom>
          <a:solidFill>
            <a:schemeClr val="accent1"/>
          </a:solidFill>
          <a:ln w="82550" cap="flat" cmpd="sng" algn="ctr">
            <a:solidFill>
              <a:srgbClr val="FF0000"/>
            </a:solidFill>
            <a:prstDash val="solid"/>
            <a:round/>
            <a:headEnd type="none" w="med" len="med"/>
            <a:tailEnd type="triangle"/>
          </a:ln>
          <a:effectLst/>
        </p:spPr>
      </p:cxnSp>
      <p:cxnSp>
        <p:nvCxnSpPr>
          <p:cNvPr id="10" name="Straight Connector 9"/>
          <p:cNvCxnSpPr/>
          <p:nvPr/>
        </p:nvCxnSpPr>
        <p:spPr bwMode="auto">
          <a:xfrm>
            <a:off x="5943600" y="3124200"/>
            <a:ext cx="1295400"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24186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a:t>Reasons for underlying secular trends</a:t>
            </a:r>
          </a:p>
        </p:txBody>
      </p:sp>
      <p:sp>
        <p:nvSpPr>
          <p:cNvPr id="117762" name="Rectangle 3"/>
          <p:cNvSpPr>
            <a:spLocks noGrp="1" noChangeArrowheads="1"/>
          </p:cNvSpPr>
          <p:nvPr>
            <p:ph type="body" idx="1"/>
          </p:nvPr>
        </p:nvSpPr>
        <p:spPr>
          <a:xfrm>
            <a:off x="228600" y="1219200"/>
            <a:ext cx="8915400" cy="4648200"/>
          </a:xfrm>
        </p:spPr>
        <p:txBody>
          <a:bodyPr/>
          <a:lstStyle/>
          <a:p>
            <a:pPr>
              <a:lnSpc>
                <a:spcPct val="90000"/>
              </a:lnSpc>
              <a:spcBef>
                <a:spcPct val="40000"/>
              </a:spcBef>
            </a:pPr>
            <a:r>
              <a:rPr lang="en-US" sz="2800" dirty="0"/>
              <a:t>True biological/clinical changes in incidence; e.g.,</a:t>
            </a:r>
          </a:p>
          <a:p>
            <a:pPr lvl="1">
              <a:lnSpc>
                <a:spcPct val="90000"/>
              </a:lnSpc>
              <a:spcBef>
                <a:spcPct val="40000"/>
              </a:spcBef>
            </a:pPr>
            <a:r>
              <a:rPr lang="en-US" sz="2400" dirty="0"/>
              <a:t>Rapid changes in HIV incidence at start of epidemic</a:t>
            </a:r>
          </a:p>
          <a:p>
            <a:pPr lvl="1">
              <a:lnSpc>
                <a:spcPct val="90000"/>
              </a:lnSpc>
              <a:spcBef>
                <a:spcPct val="40000"/>
              </a:spcBef>
            </a:pPr>
            <a:r>
              <a:rPr lang="en-US" sz="2400" dirty="0"/>
              <a:t>Changes in incidence of hip fracture  </a:t>
            </a:r>
          </a:p>
          <a:p>
            <a:pPr lvl="1">
              <a:lnSpc>
                <a:spcPct val="90000"/>
              </a:lnSpc>
              <a:spcBef>
                <a:spcPct val="40000"/>
              </a:spcBef>
            </a:pPr>
            <a:endParaRPr lang="en-US" sz="2400" dirty="0"/>
          </a:p>
          <a:p>
            <a:pPr>
              <a:lnSpc>
                <a:spcPct val="90000"/>
              </a:lnSpc>
              <a:spcBef>
                <a:spcPct val="40000"/>
              </a:spcBef>
            </a:pPr>
            <a:r>
              <a:rPr lang="en-US" sz="2800" dirty="0"/>
              <a:t>Changes in methods of diagnosis (measurement); e.g.,</a:t>
            </a:r>
          </a:p>
          <a:p>
            <a:pPr lvl="1">
              <a:lnSpc>
                <a:spcPct val="90000"/>
              </a:lnSpc>
              <a:spcBef>
                <a:spcPct val="40000"/>
              </a:spcBef>
            </a:pPr>
            <a:r>
              <a:rPr lang="en-US" sz="2400" dirty="0"/>
              <a:t>Adding hemoglobin A1C to diagnostic criteria for diabetes</a:t>
            </a:r>
          </a:p>
          <a:p>
            <a:pPr lvl="1">
              <a:lnSpc>
                <a:spcPct val="90000"/>
              </a:lnSpc>
              <a:spcBef>
                <a:spcPct val="40000"/>
              </a:spcBef>
            </a:pPr>
            <a:r>
              <a:rPr lang="en-US" sz="2400" dirty="0"/>
              <a:t>Widespread use of mammography for breast cancer screening</a:t>
            </a:r>
          </a:p>
          <a:p>
            <a:pPr lvl="1">
              <a:lnSpc>
                <a:spcPct val="90000"/>
              </a:lnSpc>
              <a:spcBef>
                <a:spcPct val="40000"/>
              </a:spcBef>
            </a:pPr>
            <a:endParaRPr lang="en-US" sz="2400" dirty="0"/>
          </a:p>
          <a:p>
            <a:pPr>
              <a:lnSpc>
                <a:spcPct val="90000"/>
              </a:lnSpc>
              <a:spcBef>
                <a:spcPct val="40000"/>
              </a:spcBef>
            </a:pPr>
            <a:r>
              <a:rPr lang="en-US" sz="2800" dirty="0"/>
              <a:t>Secular trends more apt to be present in a study with longer accrual time and longer follow-up time</a:t>
            </a:r>
          </a:p>
          <a:p>
            <a:pPr>
              <a:lnSpc>
                <a:spcPct val="90000"/>
              </a:lnSpc>
            </a:pPr>
            <a:endParaRPr lang="en-US" sz="2800" dirty="0"/>
          </a:p>
        </p:txBody>
      </p:sp>
    </p:spTree>
    <p:extLst>
      <p:ext uri="{BB962C8B-B14F-4D97-AF65-F5344CB8AC3E}">
        <p14:creationId xmlns:p14="http://schemas.microsoft.com/office/powerpoint/2010/main" val="13997844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a:t>FIG. 1. </a:t>
            </a:r>
            <a:r>
              <a:rPr lang="en-US" sz="2400" dirty="0"/>
              <a:t>Cumulative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2008</a:t>
            </a:r>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solidFill>
                  <a:srgbClr val="000000"/>
                </a:solidFill>
              </a:rPr>
              <a:t>How long was the “enrollment” period?  i.e. How many years between the start of follow-up for first &amp; last enrolled participants?</a:t>
            </a:r>
          </a:p>
          <a:p>
            <a:pPr eaLnBrk="0" hangingPunct="0"/>
            <a:endParaRPr lang="en-US" sz="2000" dirty="0">
              <a:solidFill>
                <a:srgbClr val="000000"/>
              </a:solidFill>
            </a:endParaRPr>
          </a:p>
          <a:p>
            <a:pPr eaLnBrk="0" hangingPunct="0"/>
            <a:endParaRPr lang="en-US" sz="2000" dirty="0">
              <a:solidFill>
                <a:srgbClr val="000000"/>
              </a:solidFill>
            </a:endParaRPr>
          </a:p>
          <a:p>
            <a:pPr eaLnBrk="0" hangingPunct="0"/>
            <a:r>
              <a:rPr lang="en-US" sz="2000" dirty="0">
                <a:solidFill>
                  <a:srgbClr val="000000"/>
                </a:solidFill>
              </a:rPr>
              <a:t>OK to shift everyone to the left to summarize with one estimate of fracture incidence?</a:t>
            </a:r>
          </a:p>
        </p:txBody>
      </p:sp>
    </p:spTree>
    <p:extLst>
      <p:ext uri="{BB962C8B-B14F-4D97-AF65-F5344CB8AC3E}">
        <p14:creationId xmlns:p14="http://schemas.microsoft.com/office/powerpoint/2010/main" val="23349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0"/>
            <a:ext cx="7772400" cy="1143000"/>
          </a:xfrm>
        </p:spPr>
        <p:txBody>
          <a:bodyPr/>
          <a:lstStyle/>
          <a:p>
            <a:r>
              <a:rPr lang="en-US" sz="4000" b="1" dirty="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90600" y="970455"/>
            <a:ext cx="7467600" cy="4978400"/>
          </a:xfrm>
        </p:spPr>
      </p:pic>
      <p:sp>
        <p:nvSpPr>
          <p:cNvPr id="121859" name="Rectangle 4"/>
          <p:cNvSpPr>
            <a:spLocks noChangeArrowheads="1"/>
          </p:cNvSpPr>
          <p:nvPr/>
        </p:nvSpPr>
        <p:spPr bwMode="auto">
          <a:xfrm>
            <a:off x="5105400" y="3048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0" name="Rectangle 5"/>
          <p:cNvSpPr>
            <a:spLocks noChangeArrowheads="1"/>
          </p:cNvSpPr>
          <p:nvPr/>
        </p:nvSpPr>
        <p:spPr bwMode="auto">
          <a:xfrm>
            <a:off x="5105400" y="3810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1" name="Rectangle 7"/>
          <p:cNvSpPr>
            <a:spLocks noChangeArrowheads="1"/>
          </p:cNvSpPr>
          <p:nvPr/>
        </p:nvSpPr>
        <p:spPr bwMode="auto">
          <a:xfrm>
            <a:off x="5105400" y="4572000"/>
            <a:ext cx="3124200" cy="2286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121863" name="Text Box 9"/>
          <p:cNvSpPr txBox="1">
            <a:spLocks noChangeArrowheads="1"/>
          </p:cNvSpPr>
          <p:nvPr/>
        </p:nvSpPr>
        <p:spPr bwMode="auto">
          <a:xfrm>
            <a:off x="5029200" y="5791200"/>
            <a:ext cx="5257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Rogmark et al. </a:t>
            </a:r>
            <a:r>
              <a:rPr lang="en-US" sz="1600" i="1" dirty="0">
                <a:solidFill>
                  <a:srgbClr val="000000"/>
                </a:solidFill>
              </a:rPr>
              <a:t>Acta Orthop Scand</a:t>
            </a:r>
            <a:r>
              <a:rPr lang="en-US" sz="1600" dirty="0">
                <a:solidFill>
                  <a:srgbClr val="000000"/>
                </a:solidFill>
              </a:rPr>
              <a:t> 1999</a:t>
            </a:r>
          </a:p>
        </p:txBody>
      </p:sp>
    </p:spTree>
    <p:extLst>
      <p:ext uri="{BB962C8B-B14F-4D97-AF65-F5344CB8AC3E}">
        <p14:creationId xmlns:p14="http://schemas.microsoft.com/office/powerpoint/2010/main" val="25801438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a:t>Kaplan-Meier using Stata: </a:t>
            </a:r>
            <a:br>
              <a:rPr lang="en-US" sz="3600" b="1" dirty="0"/>
            </a:br>
            <a:r>
              <a:rPr lang="en-US" sz="3600" b="1" dirty="0"/>
              <a:t>An Example</a:t>
            </a:r>
          </a:p>
        </p:txBody>
      </p:sp>
      <p:sp>
        <p:nvSpPr>
          <p:cNvPr id="134146" name="Text Box 3"/>
          <p:cNvSpPr txBox="1">
            <a:spLocks noChangeArrowheads="1"/>
          </p:cNvSpPr>
          <p:nvPr/>
        </p:nvSpPr>
        <p:spPr bwMode="auto">
          <a:xfrm>
            <a:off x="76200" y="1676400"/>
            <a:ext cx="89154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solidFill>
                  <a:srgbClr val="000000"/>
                </a:solidFill>
              </a:rPr>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solidFill>
                  <a:srgbClr val="000000"/>
                </a:solidFill>
              </a:rPr>
              <a:t>Goal:  Determine the cumulative incidence of death (of any cause; “all cause”)  —  also called “cumulative mortality” — after diagnosis of primary biliary cirrhosis. </a:t>
            </a:r>
          </a:p>
          <a:p>
            <a:pPr marL="457200" indent="-457200" eaLnBrk="0" hangingPunct="0">
              <a:spcBef>
                <a:spcPct val="50000"/>
              </a:spcBef>
              <a:buFont typeface="Arial" panose="020B0604020202020204" pitchFamily="34" charset="0"/>
              <a:buChar char="•"/>
            </a:pPr>
            <a:r>
              <a:rPr lang="en-US" sz="2800" dirty="0">
                <a:solidFill>
                  <a:srgbClr val="000000"/>
                </a:solidFill>
              </a:rPr>
              <a:t>Dataset includes 184 patients with 96 deaths.  Median follow-up time was 3.6 years.  </a:t>
            </a:r>
          </a:p>
          <a:p>
            <a:pPr eaLnBrk="0" hangingPunct="0"/>
            <a:endParaRPr lang="en-US" sz="2800" dirty="0">
              <a:solidFill>
                <a:srgbClr val="000000"/>
              </a:solidFill>
            </a:endParaRPr>
          </a:p>
        </p:txBody>
      </p:sp>
    </p:spTree>
    <p:extLst>
      <p:ext uri="{BB962C8B-B14F-4D97-AF65-F5344CB8AC3E}">
        <p14:creationId xmlns:p14="http://schemas.microsoft.com/office/powerpoint/2010/main" val="1380644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a:t>Biliary Cirrhosis Dataset</a:t>
            </a:r>
          </a:p>
        </p:txBody>
      </p:sp>
      <p:sp>
        <p:nvSpPr>
          <p:cNvPr id="136194" name="Rectangle 3"/>
          <p:cNvSpPr>
            <a:spLocks noGrp="1" noChangeArrowheads="1"/>
          </p:cNvSpPr>
          <p:nvPr>
            <p:ph type="body" idx="1"/>
          </p:nvPr>
        </p:nvSpPr>
        <p:spPr>
          <a:xfrm>
            <a:off x="762000" y="1295400"/>
            <a:ext cx="11201400" cy="7467600"/>
          </a:xfrm>
        </p:spPr>
        <p:txBody>
          <a:bodyPr/>
          <a:lstStyle/>
          <a:p>
            <a:pPr>
              <a:lnSpc>
                <a:spcPct val="80000"/>
              </a:lnSpc>
              <a:buFontTx/>
              <a:buNone/>
            </a:pPr>
            <a:r>
              <a:rPr lang="en-US" sz="1400" dirty="0"/>
              <a:t>. use "M:\biliary cirrhosis dataset.dta", clear  [THIS OPENS THE DATASET]</a:t>
            </a:r>
          </a:p>
          <a:p>
            <a:pPr>
              <a:lnSpc>
                <a:spcPct val="80000"/>
              </a:lnSpc>
              <a:buFontTx/>
              <a:buNone/>
            </a:pPr>
            <a:endParaRPr lang="en-US" sz="1400" dirty="0"/>
          </a:p>
          <a:p>
            <a:pPr>
              <a:lnSpc>
                <a:spcPct val="80000"/>
              </a:lnSpc>
              <a:buFontTx/>
              <a:buNone/>
            </a:pPr>
            <a:r>
              <a:rPr lang="en-US" sz="1400" b="1" dirty="0"/>
              <a:t>.   describe</a:t>
            </a:r>
          </a:p>
          <a:p>
            <a:pPr>
              <a:lnSpc>
                <a:spcPct val="80000"/>
              </a:lnSpc>
              <a:buFontTx/>
              <a:buNone/>
            </a:pPr>
            <a:endParaRPr lang="en-US" sz="1400" b="1" dirty="0"/>
          </a:p>
          <a:p>
            <a:pPr>
              <a:lnSpc>
                <a:spcPct val="80000"/>
              </a:lnSpc>
              <a:buFontTx/>
              <a:buNone/>
            </a:pPr>
            <a:r>
              <a:rPr lang="en-US" sz="1400" dirty="0"/>
              <a:t>Contains data from M:\My Documents\ATCR - Teaching\Stata datasets\biliary cirrhosis dataset.dta</a:t>
            </a:r>
          </a:p>
          <a:p>
            <a:pPr>
              <a:lnSpc>
                <a:spcPct val="80000"/>
              </a:lnSpc>
              <a:buFontTx/>
              <a:buNone/>
            </a:pPr>
            <a:r>
              <a:rPr lang="en-US" sz="1400" dirty="0"/>
              <a:t> obs:           184                          PBC </a:t>
            </a:r>
          </a:p>
          <a:p>
            <a:pPr>
              <a:lnSpc>
                <a:spcPct val="80000"/>
              </a:lnSpc>
              <a:buFontTx/>
              <a:buNone/>
            </a:pPr>
            <a:r>
              <a:rPr lang="en-US" sz="1400" dirty="0"/>
              <a:t> vars:             7                          17 Mar 2019 23:36</a:t>
            </a:r>
          </a:p>
          <a:p>
            <a:pPr>
              <a:lnSpc>
                <a:spcPct val="80000"/>
              </a:lnSpc>
              <a:buFontTx/>
              <a:buNone/>
            </a:pPr>
            <a:r>
              <a:rPr lang="en-US" sz="1400" dirty="0"/>
              <a:t> size:         5,152                          </a:t>
            </a:r>
          </a:p>
          <a:p>
            <a:pPr>
              <a:lnSpc>
                <a:spcPct val="80000"/>
              </a:lnSpc>
              <a:buFontTx/>
              <a:buNone/>
            </a:pPr>
            <a:r>
              <a:rPr lang="en-US" sz="1400" dirty="0"/>
              <a:t>-------------------------------------------------------------------------------</a:t>
            </a:r>
          </a:p>
          <a:p>
            <a:pPr>
              <a:lnSpc>
                <a:spcPct val="80000"/>
              </a:lnSpc>
              <a:buFontTx/>
              <a:buNone/>
            </a:pPr>
            <a:r>
              <a:rPr lang="en-US" sz="1400" dirty="0"/>
              <a:t>              storage  display     value</a:t>
            </a:r>
          </a:p>
          <a:p>
            <a:pPr>
              <a:lnSpc>
                <a:spcPct val="80000"/>
              </a:lnSpc>
              <a:buFontTx/>
              <a:buNone/>
            </a:pPr>
            <a:r>
              <a:rPr lang="en-US" sz="1400" dirty="0"/>
              <a:t>variable name   type   format      label      variable label</a:t>
            </a:r>
          </a:p>
          <a:p>
            <a:pPr>
              <a:lnSpc>
                <a:spcPct val="80000"/>
              </a:lnSpc>
              <a:buFontTx/>
              <a:buNone/>
            </a:pPr>
            <a:r>
              <a:rPr lang="en-US" sz="1400" dirty="0"/>
              <a:t>-------------------------------------------------------------------------------</a:t>
            </a:r>
          </a:p>
          <a:p>
            <a:pPr>
              <a:lnSpc>
                <a:spcPct val="80000"/>
              </a:lnSpc>
              <a:buFontTx/>
              <a:buNone/>
            </a:pPr>
            <a:r>
              <a:rPr lang="en-US" sz="1400" dirty="0"/>
              <a:t>id              	float  %9.0g                  	Subject identifier</a:t>
            </a:r>
          </a:p>
          <a:p>
            <a:pPr>
              <a:lnSpc>
                <a:spcPct val="80000"/>
              </a:lnSpc>
              <a:buFontTx/>
              <a:buNone/>
            </a:pPr>
            <a:r>
              <a:rPr lang="en-US" sz="1400" dirty="0"/>
              <a:t>time            	float  %9.0g                  	Follow-up time in </a:t>
            </a:r>
            <a:r>
              <a:rPr lang="en-US" sz="1400" b="1" dirty="0"/>
              <a:t>years</a:t>
            </a:r>
          </a:p>
          <a:p>
            <a:pPr>
              <a:lnSpc>
                <a:spcPct val="80000"/>
              </a:lnSpc>
              <a:buFontTx/>
              <a:buNone/>
            </a:pPr>
            <a:r>
              <a:rPr lang="en-US" sz="1400" dirty="0"/>
              <a:t>d               	float  %9.0g       d          	Failure: 1=dead, 0=alive</a:t>
            </a:r>
          </a:p>
          <a:p>
            <a:pPr>
              <a:lnSpc>
                <a:spcPct val="80000"/>
              </a:lnSpc>
              <a:buFontTx/>
              <a:buNone/>
            </a:pPr>
            <a:r>
              <a:rPr lang="en-US" sz="1400" dirty="0"/>
              <a:t>treat           	float  %9.0g       treat      	Treatment</a:t>
            </a:r>
          </a:p>
          <a:p>
            <a:pPr>
              <a:lnSpc>
                <a:spcPct val="80000"/>
              </a:lnSpc>
              <a:buFontTx/>
              <a:buNone/>
            </a:pPr>
            <a:r>
              <a:rPr lang="en-US" sz="1400" dirty="0"/>
              <a:t>age             	float  %9.0g                  	Age at entry (years)</a:t>
            </a:r>
          </a:p>
          <a:p>
            <a:pPr>
              <a:lnSpc>
                <a:spcPct val="80000"/>
              </a:lnSpc>
              <a:buFontTx/>
              <a:buNone/>
            </a:pPr>
            <a:r>
              <a:rPr lang="en-US" sz="1400" dirty="0"/>
              <a:t>cirrhos        	float  %9.0g       cirrhos   Cirrhosis at entry</a:t>
            </a:r>
          </a:p>
          <a:p>
            <a:pPr>
              <a:lnSpc>
                <a:spcPct val="80000"/>
              </a:lnSpc>
              <a:buFontTx/>
              <a:buNone/>
            </a:pPr>
            <a:r>
              <a:rPr lang="en-US" sz="1400" dirty="0"/>
              <a:t>bilirub         	float  %9.0g                  	Bilirubin at entry (mumol/l)</a:t>
            </a:r>
          </a:p>
          <a:p>
            <a:pPr>
              <a:lnSpc>
                <a:spcPct val="80000"/>
              </a:lnSpc>
              <a:buFontTx/>
              <a:buNone/>
            </a:pPr>
            <a:r>
              <a:rPr lang="en-US" sz="1400" dirty="0"/>
              <a:t>-------------------------------------------------------------------------------</a:t>
            </a:r>
          </a:p>
          <a:p>
            <a:pPr>
              <a:lnSpc>
                <a:spcPct val="80000"/>
              </a:lnSpc>
              <a:buFontTx/>
              <a:buNone/>
            </a:pPr>
            <a:r>
              <a:rPr lang="en-US" sz="1400" dirty="0"/>
              <a:t>Sorted by:  id</a:t>
            </a:r>
          </a:p>
        </p:txBody>
      </p:sp>
    </p:spTree>
    <p:extLst>
      <p:ext uri="{BB962C8B-B14F-4D97-AF65-F5344CB8AC3E}">
        <p14:creationId xmlns:p14="http://schemas.microsoft.com/office/powerpoint/2010/main" val="3596173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228600"/>
            <a:ext cx="9601200" cy="1143000"/>
          </a:xfrm>
        </p:spPr>
        <p:txBody>
          <a:bodyPr/>
          <a:lstStyle/>
          <a:p>
            <a:r>
              <a:rPr lang="en-US" sz="3200" b="1" dirty="0"/>
              <a:t>To calculate Kaplan-Meier estimator, we need:</a:t>
            </a:r>
          </a:p>
        </p:txBody>
      </p:sp>
      <p:sp>
        <p:nvSpPr>
          <p:cNvPr id="138242" name="Text Box 3"/>
          <p:cNvSpPr txBox="1">
            <a:spLocks noChangeArrowheads="1"/>
          </p:cNvSpPr>
          <p:nvPr/>
        </p:nvSpPr>
        <p:spPr bwMode="auto">
          <a:xfrm>
            <a:off x="381000" y="1564243"/>
            <a:ext cx="8382000" cy="4893647"/>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a:solidFill>
                  <a:srgbClr val="000000"/>
                </a:solidFill>
              </a:rPr>
              <a:t>A data set with one observation per participant.</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a:solidFill>
                  <a:srgbClr val="000000"/>
                </a:solidFill>
              </a:rPr>
              <a:t>Knowledge of whether each person either experiences event (death in this example) or is censored (from either drop-out or administrative). A variable must indicate this.    In this dataset, this variable =  </a:t>
            </a:r>
            <a:r>
              <a:rPr lang="en-US" sz="2600" b="1" dirty="0">
                <a:solidFill>
                  <a:srgbClr val="000000"/>
                </a:solidFill>
              </a:rPr>
              <a:t>d</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r>
              <a:rPr lang="en-US" sz="2600" dirty="0">
                <a:solidFill>
                  <a:srgbClr val="000000"/>
                </a:solidFill>
              </a:rPr>
              <a:t>A variable for the time from study entry to date of event or date of censoring (i.e., duration of observation).  In this dataset, this variable = </a:t>
            </a:r>
            <a:r>
              <a:rPr lang="en-US" sz="2600" b="1" dirty="0">
                <a:solidFill>
                  <a:srgbClr val="000000"/>
                </a:solidFill>
              </a:rPr>
              <a:t>time</a:t>
            </a:r>
          </a:p>
          <a:p>
            <a:pPr marL="457200" indent="-457200" eaLnBrk="0" hangingPunct="0">
              <a:buFont typeface="Arial" panose="020B0604020202020204" pitchFamily="34" charset="0"/>
              <a:buChar char="•"/>
            </a:pPr>
            <a:endParaRPr lang="en-US" sz="2600" dirty="0">
              <a:solidFill>
                <a:srgbClr val="000000"/>
              </a:solidFill>
            </a:endParaRPr>
          </a:p>
          <a:p>
            <a:pPr marL="457200" indent="-457200" eaLnBrk="0" hangingPunct="0">
              <a:buFont typeface="Arial" panose="020B0604020202020204" pitchFamily="34" charset="0"/>
              <a:buChar char="•"/>
            </a:pPr>
            <a:endParaRPr lang="en-US" sz="2600" b="1" dirty="0">
              <a:solidFill>
                <a:srgbClr val="000000"/>
              </a:solidFill>
            </a:endParaRPr>
          </a:p>
        </p:txBody>
      </p:sp>
    </p:spTree>
    <p:extLst>
      <p:ext uri="{BB962C8B-B14F-4D97-AF65-F5344CB8AC3E}">
        <p14:creationId xmlns:p14="http://schemas.microsoft.com/office/powerpoint/2010/main" val="169740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Point prevalence</a:t>
            </a:r>
            <a:r>
              <a:rPr lang="en-US" sz="2800" dirty="0"/>
              <a:t> - number of persons with a specific disease/condition at one point in time divided by total number of persons in the study population</a:t>
            </a:r>
          </a:p>
          <a:p>
            <a:pPr marL="342900" indent="-342900" eaLnBrk="0" hangingPunct="0">
              <a:spcBef>
                <a:spcPct val="20000"/>
              </a:spcBef>
              <a:buFontTx/>
              <a:buChar char="•"/>
            </a:pPr>
            <a:endParaRPr lang="en-US" dirty="0"/>
          </a:p>
          <a:p>
            <a:pPr marL="342900" indent="-342900" eaLnBrk="0" hangingPunct="0">
              <a:spcBef>
                <a:spcPct val="50000"/>
              </a:spcBef>
              <a:buFontTx/>
              <a:buChar char="•"/>
            </a:pPr>
            <a:r>
              <a:rPr lang="en-US" sz="2800" b="1" dirty="0"/>
              <a:t>Period prevalence</a:t>
            </a:r>
            <a:r>
              <a:rPr lang="en-US" sz="2800" dirty="0"/>
              <a:t> - number of persons with disease/condition in a prior time interval (e.g., one year) divided by number of persons in the study population</a:t>
            </a:r>
          </a:p>
          <a:p>
            <a:pPr marL="742950" lvl="1" indent="-285750" eaLnBrk="0" hangingPunct="0">
              <a:spcBef>
                <a:spcPct val="20000"/>
              </a:spcBef>
              <a:buFontTx/>
              <a:buChar char="–"/>
            </a:pPr>
            <a:r>
              <a:rPr lang="en-US" sz="2800" dirty="0"/>
              <a:t>Prevalence at beginning of interval + any incident cases</a:t>
            </a:r>
          </a:p>
          <a:p>
            <a:pPr marL="742950" lvl="1" indent="-285750" eaLnBrk="0" hangingPunct="0">
              <a:spcBef>
                <a:spcPct val="20000"/>
              </a:spcBef>
              <a:buFontTx/>
              <a:buChar char="–"/>
            </a:pPr>
            <a:endParaRPr lang="en-US" sz="1800" dirty="0"/>
          </a:p>
          <a:p>
            <a:pPr marL="342900" indent="-342900" eaLnBrk="0" hangingPunct="0">
              <a:spcBef>
                <a:spcPts val="0"/>
              </a:spcBef>
              <a:buFontTx/>
              <a:buChar char="•"/>
            </a:pPr>
            <a:r>
              <a:rPr lang="en-US" sz="2800" b="1" dirty="0"/>
              <a:t>Note:  Prevalence is not just for disease (outcomes). </a:t>
            </a:r>
          </a:p>
          <a:p>
            <a:pPr marL="750888" lvl="1" indent="-293688" eaLnBrk="0" hangingPunct="0">
              <a:spcBef>
                <a:spcPts val="0"/>
              </a:spcBef>
              <a:buFont typeface="Times New Roman" panose="02020603050405020304" pitchFamily="18" charset="0"/>
              <a:buChar char="–"/>
            </a:pPr>
            <a:r>
              <a:rPr lang="en-US" sz="2800" b="1" dirty="0"/>
              <a:t>Exposure prevalence </a:t>
            </a:r>
            <a:r>
              <a:rPr lang="en-US" sz="2800" dirty="0"/>
              <a:t>(sometimes called “risk factor” prevalence) is also important</a:t>
            </a:r>
          </a:p>
          <a:p>
            <a:pPr marL="1093788" lvl="2" indent="-293688" eaLnBrk="0" hangingPunct="0">
              <a:spcBef>
                <a:spcPts val="0"/>
              </a:spcBef>
              <a:buFont typeface="Arial" panose="020B0604020202020204" pitchFamily="34" charset="0"/>
              <a:buChar char="•"/>
            </a:pPr>
            <a:r>
              <a:rPr lang="en-US" sz="2800" dirty="0"/>
              <a:t>e.g., smoking prevalence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solidFill>
                  <a:srgbClr val="000000"/>
                </a:solidFill>
              </a:rPr>
              <a:t> +--------------------+</a:t>
            </a:r>
          </a:p>
          <a:p>
            <a:r>
              <a:rPr lang="en-US" sz="2400" dirty="0">
                <a:solidFill>
                  <a:srgbClr val="000000"/>
                </a:solidFill>
              </a:rPr>
              <a:t>    |  id       time       d |</a:t>
            </a:r>
          </a:p>
          <a:p>
            <a:r>
              <a:rPr lang="en-US" sz="2400" dirty="0">
                <a:solidFill>
                  <a:srgbClr val="000000"/>
                </a:solidFill>
              </a:rPr>
              <a:t>1. |  51   1.582478  1 |</a:t>
            </a:r>
          </a:p>
          <a:p>
            <a:r>
              <a:rPr lang="en-US" sz="2400" dirty="0">
                <a:solidFill>
                  <a:srgbClr val="000000"/>
                </a:solidFill>
              </a:rPr>
              <a:t>2. |  23   9.032169  0 |</a:t>
            </a:r>
          </a:p>
          <a:p>
            <a:r>
              <a:rPr lang="en-US" sz="2400" dirty="0">
                <a:solidFill>
                  <a:srgbClr val="000000"/>
                </a:solidFill>
              </a:rPr>
              <a:t>3. |  40   2.286105  1 |</a:t>
            </a:r>
          </a:p>
          <a:p>
            <a:r>
              <a:rPr lang="en-US" sz="2400" dirty="0">
                <a:solidFill>
                  <a:srgbClr val="000000"/>
                </a:solidFill>
              </a:rPr>
              <a:t>4. |  42   2.078029  1 |</a:t>
            </a:r>
          </a:p>
          <a:p>
            <a:r>
              <a:rPr lang="en-US" sz="2400" dirty="0">
                <a:solidFill>
                  <a:srgbClr val="000000"/>
                </a:solidFill>
              </a:rPr>
              <a:t>5. |  45    5.31143   1 |</a:t>
            </a:r>
          </a:p>
          <a:p>
            <a:r>
              <a:rPr lang="en-US" sz="2400" dirty="0">
                <a:solidFill>
                  <a:srgbClr val="000000"/>
                </a:solidFill>
              </a:rPr>
              <a:t>6. |  48   2.633812  0 |</a:t>
            </a:r>
          </a:p>
          <a:p>
            <a:r>
              <a:rPr lang="en-US" sz="2400" dirty="0">
                <a:solidFill>
                  <a:srgbClr val="000000"/>
                </a:solidFill>
              </a:rPr>
              <a:t>7. |  50   3.931554  0 |</a:t>
            </a:r>
          </a:p>
          <a:p>
            <a:r>
              <a:rPr lang="en-US" sz="2400" dirty="0">
                <a:solidFill>
                  <a:srgbClr val="000000"/>
                </a:solidFill>
              </a:rPr>
              <a:t>8. |  52   4.843258  0 |</a:t>
            </a:r>
          </a:p>
          <a:p>
            <a:r>
              <a:rPr lang="en-US" sz="2400" dirty="0">
                <a:solidFill>
                  <a:srgbClr val="000000"/>
                </a:solidFill>
              </a:rPr>
              <a:t>9. |  54   2.105407  0 |</a:t>
            </a:r>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solidFill>
                <a:srgbClr val="000000"/>
              </a:solidFill>
            </a:endParaRPr>
          </a:p>
          <a:p>
            <a:r>
              <a:rPr lang="en-US" sz="3200" dirty="0">
                <a:solidFill>
                  <a:srgbClr val="000000"/>
                </a:solidFill>
              </a:rPr>
              <a:t>Variables required for Kaplan-Meier estimate</a:t>
            </a:r>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solidFill>
                <a:srgbClr val="000000"/>
              </a:solidFill>
            </a:endParaRPr>
          </a:p>
        </p:txBody>
      </p:sp>
      <p:sp>
        <p:nvSpPr>
          <p:cNvPr id="10" name="TextBox 9"/>
          <p:cNvSpPr txBox="1"/>
          <p:nvPr/>
        </p:nvSpPr>
        <p:spPr>
          <a:xfrm>
            <a:off x="1734252" y="386715"/>
            <a:ext cx="5109091" cy="1200329"/>
          </a:xfrm>
          <a:prstGeom prst="rect">
            <a:avLst/>
          </a:prstGeom>
          <a:noFill/>
        </p:spPr>
        <p:txBody>
          <a:bodyPr wrap="none" rtlCol="0">
            <a:spAutoFit/>
          </a:bodyPr>
          <a:lstStyle/>
          <a:p>
            <a:pPr algn="ctr"/>
            <a:r>
              <a:rPr lang="en-US" sz="3600" b="1" dirty="0">
                <a:solidFill>
                  <a:srgbClr val="000000"/>
                </a:solidFill>
              </a:rPr>
              <a:t>Biliary Cirrhosis Dataset</a:t>
            </a:r>
          </a:p>
          <a:p>
            <a:pPr algn="ctr"/>
            <a:r>
              <a:rPr lang="en-US" sz="3600" b="1" dirty="0">
                <a:solidFill>
                  <a:srgbClr val="000000"/>
                </a:solidFill>
              </a:rPr>
              <a:t>First 9 observations</a:t>
            </a: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solidFill>
                <a:srgbClr val="000000"/>
              </a:solidFill>
            </a:endParaRPr>
          </a:p>
        </p:txBody>
      </p:sp>
    </p:spTree>
    <p:extLst>
      <p:ext uri="{BB962C8B-B14F-4D97-AF65-F5344CB8AC3E}">
        <p14:creationId xmlns:p14="http://schemas.microsoft.com/office/powerpoint/2010/main" val="39032842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name="Document" r:id="rId3" imgW="7777798" imgH="6551660" progId="Word.Document.8">
                  <p:embed/>
                </p:oleObj>
              </mc:Choice>
              <mc:Fallback>
                <p:oleObj name="Document" r:id="rId3" imgW="7777798" imgH="65516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0000"/>
                </a:solidFill>
              </a:rPr>
              <a:t>Survival Analysis in Stata</a:t>
            </a: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9441819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name="Document" r:id="rId3" imgW="5474504" imgH="4035257" progId="Word.Document.8">
                  <p:embed/>
                </p:oleObj>
              </mc:Choice>
              <mc:Fallback>
                <p:oleObj name="Document" r:id="rId3" imgW="5474504" imgH="403525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a:solidFill>
                  <a:srgbClr val="000000"/>
                </a:solidFill>
              </a:rPr>
              <a:t>Cumulative incidence of death at 11.64 years = 1 – 0.2375 = 0.7625</a:t>
            </a:r>
          </a:p>
        </p:txBody>
      </p:sp>
    </p:spTree>
    <p:extLst>
      <p:ext uri="{BB962C8B-B14F-4D97-AF65-F5344CB8AC3E}">
        <p14:creationId xmlns:p14="http://schemas.microsoft.com/office/powerpoint/2010/main" val="20778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3"/>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name="Document" r:id="rId4" imgW="8537883" imgH="1139120" progId="Word.Document.8">
                  <p:embed/>
                </p:oleObj>
              </mc:Choice>
              <mc:Fallback>
                <p:oleObj name="Document" r:id="rId4" imgW="853788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619784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name="Document" r:id="rId3" imgW="8547613" imgH="1139120" progId="Word.Document.8">
                  <p:embed/>
                </p:oleObj>
              </mc:Choice>
              <mc:Fallback>
                <p:oleObj name="Document" r:id="rId3" imgW="8547613" imgH="1139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5"/>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a:solidFill>
                  <a:srgbClr val="000000"/>
                </a:solidFill>
                <a:latin typeface="Arial" panose="020B0604020202020204" pitchFamily="34" charset="0"/>
                <a:cs typeface="Arial" panose="020B0604020202020204" pitchFamily="34" charset="0"/>
              </a:rPr>
              <a:t>Follow-up time (in years)</a:t>
            </a:r>
          </a:p>
        </p:txBody>
      </p:sp>
    </p:spTree>
    <p:extLst>
      <p:ext uri="{BB962C8B-B14F-4D97-AF65-F5344CB8AC3E}">
        <p14:creationId xmlns:p14="http://schemas.microsoft.com/office/powerpoint/2010/main" val="3762163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7754623" cy="1446550"/>
          </a:xfrm>
          <a:prstGeom prst="rect">
            <a:avLst/>
          </a:prstGeom>
          <a:noFill/>
          <a:ln w="9525">
            <a:noFill/>
            <a:miter lim="800000"/>
            <a:headEnd/>
            <a:tailEnd/>
          </a:ln>
        </p:spPr>
        <p:txBody>
          <a:bodyPr wrap="none">
            <a:spAutoFit/>
          </a:bodyPr>
          <a:lstStyle/>
          <a:p>
            <a:pPr eaLnBrk="0" hangingPunct="0"/>
            <a:r>
              <a:rPr lang="en-US" sz="3200" b="1" dirty="0">
                <a:solidFill>
                  <a:srgbClr val="000000"/>
                </a:solidFill>
              </a:rPr>
              <a:t>All of preceding can be done in Stata using </a:t>
            </a:r>
          </a:p>
          <a:p>
            <a:pPr eaLnBrk="0" hangingPunct="0"/>
            <a:r>
              <a:rPr lang="en-US" sz="3200" b="1" dirty="0">
                <a:solidFill>
                  <a:srgbClr val="000000"/>
                </a:solidFill>
              </a:rPr>
              <a:t>its drop-down menus</a:t>
            </a:r>
            <a:r>
              <a:rPr lang="en-US" sz="3200" dirty="0">
                <a:solidFill>
                  <a:srgbClr val="000000"/>
                </a:solidFill>
              </a:rPr>
              <a:t> -- </a:t>
            </a:r>
            <a:r>
              <a:rPr lang="en-US" sz="2400" dirty="0">
                <a:solidFill>
                  <a:srgbClr val="000000"/>
                </a:solidFill>
              </a:rPr>
              <a:t>and these lead to dialogue </a:t>
            </a:r>
          </a:p>
          <a:p>
            <a:pPr eaLnBrk="0" hangingPunct="0"/>
            <a:r>
              <a:rPr lang="en-US" sz="2400" dirty="0">
                <a:solidFill>
                  <a:srgbClr val="000000"/>
                </a:solidFill>
              </a:rPr>
              <a:t>boxes showing many other relevant options</a:t>
            </a:r>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2483118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a:t>Life tables predate Kaplan-Meier.  Their original use has been credited to Edmund Halley (of comet fame) in 1693.</a:t>
            </a:r>
          </a:p>
          <a:p>
            <a:pPr marL="700088" lvl="1" indent="0">
              <a:buNone/>
            </a:pPr>
            <a:r>
              <a:rPr lang="en-US" sz="2000" kern="1200" dirty="0">
                <a:latin typeface="Times New Roman" pitchFamily="18" charset="0"/>
              </a:rPr>
              <a:t>Halley E. An estimate of the degrees of the mortality of mankind, drawn from curious tables of the births and funerals at the city of Breslaw;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p>
          <a:p>
            <a:pPr marL="700088" lvl="1" indent="0">
              <a:buNone/>
            </a:pPr>
            <a:endParaRPr lang="en-US" sz="400" kern="1200" dirty="0">
              <a:latin typeface="Times New Roman" pitchFamily="18" charset="0"/>
            </a:endParaRPr>
          </a:p>
          <a:p>
            <a:pPr marL="346075" indent="-346075"/>
            <a:r>
              <a:rPr lang="en-US" sz="2800" kern="1200" dirty="0">
                <a:latin typeface="Times New Roman" pitchFamily="18" charset="0"/>
              </a:rPr>
              <a:t>Developed to assess life span and set life insurance costs</a:t>
            </a:r>
          </a:p>
          <a:p>
            <a:pPr marL="346075" indent="-346075"/>
            <a:endParaRPr lang="en-US" sz="400" kern="1200" dirty="0">
              <a:latin typeface="Times New Roman" pitchFamily="18" charset="0"/>
            </a:endParaRPr>
          </a:p>
          <a:p>
            <a:pPr marL="346075" indent="-346075"/>
            <a:r>
              <a:rPr lang="en-US" sz="2800" dirty="0"/>
              <a:t>Key difference from Kaplan-Meier</a:t>
            </a:r>
          </a:p>
          <a:p>
            <a:pPr marL="746125" lvl="1" indent="-346075"/>
            <a:r>
              <a:rPr lang="en-US" sz="2400" dirty="0"/>
              <a:t>probabilities are calculated for pre-specified fixed time intervals, not at the exact time of each event</a:t>
            </a:r>
          </a:p>
          <a:p>
            <a:pPr marL="0" indent="0">
              <a:buNone/>
            </a:pPr>
            <a:endParaRPr lang="en-US" dirty="0"/>
          </a:p>
          <a:p>
            <a:pPr marL="0" indent="0">
              <a:lnSpc>
                <a:spcPct val="90000"/>
              </a:lnSpc>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35614844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52400" y="-152400"/>
            <a:ext cx="8839200" cy="1143000"/>
          </a:xfrm>
        </p:spPr>
        <p:txBody>
          <a:bodyPr/>
          <a:lstStyle/>
          <a:p>
            <a:r>
              <a:rPr lang="en-US" sz="3000" b="1" dirty="0"/>
              <a:t>Life table method of estimating cumulative incidence</a:t>
            </a:r>
          </a:p>
        </p:txBody>
      </p:sp>
      <p:sp>
        <p:nvSpPr>
          <p:cNvPr id="154626" name="Rectangle 3"/>
          <p:cNvSpPr>
            <a:spLocks noGrp="1" noChangeArrowheads="1"/>
          </p:cNvSpPr>
          <p:nvPr>
            <p:ph type="body" idx="1"/>
          </p:nvPr>
        </p:nvSpPr>
        <p:spPr>
          <a:xfrm>
            <a:off x="0" y="914400"/>
            <a:ext cx="8915400" cy="4114800"/>
          </a:xfrm>
        </p:spPr>
        <p:txBody>
          <a:bodyPr/>
          <a:lstStyle/>
          <a:p>
            <a:pPr>
              <a:lnSpc>
                <a:spcPct val="90000"/>
              </a:lnSpc>
              <a:spcBef>
                <a:spcPts val="0"/>
              </a:spcBef>
            </a:pPr>
            <a:r>
              <a:rPr lang="en-US" sz="2800" dirty="0"/>
              <a:t>Don’t need to know exact date of each event or each censoring (this is the chief advantage of life table) </a:t>
            </a:r>
          </a:p>
          <a:p>
            <a:pPr lvl="1">
              <a:lnSpc>
                <a:spcPct val="90000"/>
              </a:lnSpc>
              <a:spcBef>
                <a:spcPts val="600"/>
              </a:spcBef>
            </a:pPr>
            <a:r>
              <a:rPr lang="en-US" sz="2400" dirty="0"/>
              <a:t>e.g., acquisition of hepatitis C virus is typically clinically silent, only identified by repeated blood tests</a:t>
            </a:r>
          </a:p>
          <a:p>
            <a:pPr>
              <a:lnSpc>
                <a:spcPct val="90000"/>
              </a:lnSpc>
              <a:spcBef>
                <a:spcPct val="50000"/>
              </a:spcBef>
            </a:pPr>
            <a:r>
              <a:rPr lang="en-US" sz="2800" dirty="0"/>
              <a:t>But, must assume that, in a given interval, constant rate for events and constant rate for censoring. To the extent these assumptions are wrong, the life table estimates are biased. </a:t>
            </a:r>
          </a:p>
          <a:p>
            <a:pPr lvl="1">
              <a:lnSpc>
                <a:spcPct val="90000"/>
              </a:lnSpc>
              <a:spcBef>
                <a:spcPct val="50000"/>
              </a:spcBef>
            </a:pPr>
            <a:r>
              <a:rPr lang="en-US" sz="2400" dirty="0"/>
              <a:t>In contrast, the K-M approach uses exact times and is not threatened by this potential bias </a:t>
            </a:r>
          </a:p>
          <a:p>
            <a:pPr lvl="1">
              <a:lnSpc>
                <a:spcPct val="90000"/>
              </a:lnSpc>
              <a:spcBef>
                <a:spcPct val="50000"/>
              </a:spcBef>
            </a:pPr>
            <a:endParaRPr lang="en-US" sz="800" dirty="0"/>
          </a:p>
          <a:p>
            <a:pPr>
              <a:lnSpc>
                <a:spcPct val="90000"/>
              </a:lnSpc>
              <a:spcBef>
                <a:spcPct val="50000"/>
              </a:spcBef>
            </a:pPr>
            <a:r>
              <a:rPr lang="en-US" sz="2800" dirty="0"/>
              <a:t>For large data sets, the life table and the Kaplan-Meier methods produce nearly the same results</a:t>
            </a:r>
          </a:p>
        </p:txBody>
      </p:sp>
    </p:spTree>
    <p:extLst>
      <p:ext uri="{BB962C8B-B14F-4D97-AF65-F5344CB8AC3E}">
        <p14:creationId xmlns:p14="http://schemas.microsoft.com/office/powerpoint/2010/main" val="3168160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a:t>For Life Table method: </a:t>
            </a:r>
            <a:br>
              <a:rPr lang="en-US" sz="4000" b="1" dirty="0"/>
            </a:br>
            <a:r>
              <a:rPr lang="en-US" sz="4000" b="1" dirty="0"/>
              <a:t>As in K-M, shift everyone to the left</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1854815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4652745"/>
              </p:ext>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370840">
                <a:tc>
                  <a:txBody>
                    <a:bodyPr/>
                    <a:lstStyle/>
                    <a:p>
                      <a:pPr algn="ctr"/>
                      <a:r>
                        <a:rPr lang="en-US" sz="1600" dirty="0">
                          <a:latin typeface="+mj-lt"/>
                          <a:cs typeface="Arial" panose="020B0604020202020204" pitchFamily="34" charset="0"/>
                        </a:rPr>
                        <a:t>Time interval (mos)</a:t>
                      </a:r>
                      <a:endParaRPr lang="en-US" dirty="0">
                        <a:latin typeface="+mj-lt"/>
                      </a:endParaRPr>
                    </a:p>
                  </a:txBody>
                  <a:tcPr/>
                </a:tc>
                <a:tc>
                  <a:txBody>
                    <a:bodyPr/>
                    <a:lstStyle/>
                    <a:p>
                      <a:pPr algn="ctr"/>
                      <a:r>
                        <a:rPr lang="en-US" dirty="0"/>
                        <a:t>Alive at start of interval</a:t>
                      </a:r>
                    </a:p>
                  </a:txBody>
                  <a:tcPr/>
                </a:tc>
                <a:tc>
                  <a:txBody>
                    <a:bodyPr/>
                    <a:lstStyle/>
                    <a:p>
                      <a:pPr algn="ctr"/>
                      <a:r>
                        <a:rPr lang="en-US" dirty="0"/>
                        <a:t>Effective number at risk during interval</a:t>
                      </a:r>
                    </a:p>
                  </a:txBody>
                  <a:tcPr/>
                </a:tc>
                <a:tc>
                  <a:txBody>
                    <a:bodyPr/>
                    <a:lstStyle/>
                    <a:p>
                      <a:pPr algn="ctr"/>
                      <a:r>
                        <a:rPr lang="en-US" dirty="0"/>
                        <a:t>Number of events</a:t>
                      </a:r>
                    </a:p>
                  </a:txBody>
                  <a:tcPr/>
                </a:tc>
                <a:tc>
                  <a:txBody>
                    <a:bodyPr/>
                    <a:lstStyle/>
                    <a:p>
                      <a:pPr algn="ctr"/>
                      <a:r>
                        <a:rPr lang="en-US" dirty="0"/>
                        <a:t>Conditional probability of the event</a:t>
                      </a:r>
                    </a:p>
                  </a:txBody>
                  <a:tcPr/>
                </a:tc>
                <a:tc>
                  <a:txBody>
                    <a:bodyPr/>
                    <a:lstStyle/>
                    <a:p>
                      <a:pPr algn="ctr"/>
                      <a:r>
                        <a:rPr lang="en-US" dirty="0"/>
                        <a:t>Conditional</a:t>
                      </a:r>
                      <a:r>
                        <a:rPr lang="en-US" baseline="0" dirty="0"/>
                        <a:t> probability of survival</a:t>
                      </a:r>
                      <a:endParaRPr lang="en-US" dirty="0"/>
                    </a:p>
                  </a:txBody>
                  <a:tcPr/>
                </a:tc>
                <a:tc>
                  <a:txBody>
                    <a:bodyPr/>
                    <a:lstStyle/>
                    <a:p>
                      <a:pPr algn="ctr"/>
                      <a:r>
                        <a:rPr lang="en-US" dirty="0"/>
                        <a:t>Cumulative probability of survival</a:t>
                      </a:r>
                    </a:p>
                  </a:txBody>
                  <a:tcPr/>
                </a:tc>
                <a:extLst>
                  <a:ext uri="{0D108BD9-81ED-4DB2-BD59-A6C34878D82A}">
                    <a16:rowId xmlns:a16="http://schemas.microsoft.com/office/drawing/2014/main" val="10000"/>
                  </a:ext>
                </a:extLst>
              </a:tr>
              <a:tr h="370840">
                <a:tc>
                  <a:txBody>
                    <a:bodyPr/>
                    <a:lstStyle/>
                    <a:p>
                      <a:pPr algn="ctr"/>
                      <a:endParaRPr lang="en-US" i="1" dirty="0"/>
                    </a:p>
                  </a:txBody>
                  <a:tcPr/>
                </a:tc>
                <a:tc>
                  <a:txBody>
                    <a:bodyPr/>
                    <a:lstStyle/>
                    <a:p>
                      <a:pPr algn="ctr"/>
                      <a:r>
                        <a:rPr lang="en-US" i="1" dirty="0"/>
                        <a:t>n</a:t>
                      </a:r>
                    </a:p>
                  </a:txBody>
                  <a:tcPr/>
                </a:tc>
                <a:tc>
                  <a:txBody>
                    <a:bodyPr/>
                    <a:lstStyle/>
                    <a:p>
                      <a:pPr algn="ctr"/>
                      <a:r>
                        <a:rPr lang="en-US" i="1" dirty="0"/>
                        <a:t>n*</a:t>
                      </a:r>
                    </a:p>
                  </a:txBody>
                  <a:tcPr/>
                </a:tc>
                <a:tc>
                  <a:txBody>
                    <a:bodyPr/>
                    <a:lstStyle/>
                    <a:p>
                      <a:pPr algn="ctr"/>
                      <a:r>
                        <a:rPr lang="en-US" i="1" dirty="0"/>
                        <a:t>d</a:t>
                      </a:r>
                    </a:p>
                  </a:txBody>
                  <a:tcPr/>
                </a:tc>
                <a:tc>
                  <a:txBody>
                    <a:bodyPr/>
                    <a:lstStyle/>
                    <a:p>
                      <a:pPr algn="ctr"/>
                      <a:r>
                        <a:rPr lang="en-US" i="1" dirty="0"/>
                        <a:t>q</a:t>
                      </a:r>
                      <a:r>
                        <a:rPr lang="en-US" i="1" baseline="0" dirty="0"/>
                        <a:t> </a:t>
                      </a:r>
                      <a:r>
                        <a:rPr lang="en-US" i="1" dirty="0"/>
                        <a:t>= d/n*</a:t>
                      </a:r>
                    </a:p>
                  </a:txBody>
                  <a:tcPr/>
                </a:tc>
                <a:tc>
                  <a:txBody>
                    <a:bodyPr/>
                    <a:lstStyle/>
                    <a:p>
                      <a:pPr algn="ctr"/>
                      <a:r>
                        <a:rPr lang="en-US" i="1" dirty="0"/>
                        <a:t>p = 1-q</a:t>
                      </a:r>
                    </a:p>
                  </a:txBody>
                  <a:tcPr/>
                </a:tc>
                <a:tc>
                  <a:txBody>
                    <a:bodyPr/>
                    <a:lstStyle/>
                    <a:p>
                      <a:pPr algn="ctr"/>
                      <a:r>
                        <a:rPr lang="en-US" i="1" dirty="0"/>
                        <a:t>S(t)</a:t>
                      </a:r>
                    </a:p>
                  </a:txBody>
                  <a:tcPr/>
                </a:tc>
                <a:extLst>
                  <a:ext uri="{0D108BD9-81ED-4DB2-BD59-A6C34878D82A}">
                    <a16:rowId xmlns:a16="http://schemas.microsoft.com/office/drawing/2014/main" val="10001"/>
                  </a:ext>
                </a:extLst>
              </a:tr>
              <a:tr h="370840">
                <a:tc>
                  <a:txBody>
                    <a:bodyPr/>
                    <a:lstStyle/>
                    <a:p>
                      <a:pPr algn="ctr"/>
                      <a:r>
                        <a:rPr lang="en-US" dirty="0"/>
                        <a:t>0-12</a:t>
                      </a:r>
                    </a:p>
                  </a:txBody>
                  <a:tcPr/>
                </a:tc>
                <a:tc>
                  <a:txBody>
                    <a:bodyPr/>
                    <a:lstStyle/>
                    <a:p>
                      <a:pPr algn="ctr"/>
                      <a:r>
                        <a:rPr lang="en-US" dirty="0"/>
                        <a:t>10</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3/9=0.33</a:t>
                      </a:r>
                    </a:p>
                  </a:txBody>
                  <a:tcPr/>
                </a:tc>
                <a:tc>
                  <a:txBody>
                    <a:bodyPr/>
                    <a:lstStyle/>
                    <a:p>
                      <a:pPr algn="ctr"/>
                      <a:r>
                        <a:rPr lang="en-US" dirty="0"/>
                        <a:t>0.67</a:t>
                      </a:r>
                    </a:p>
                  </a:txBody>
                  <a:tcPr/>
                </a:tc>
                <a:tc>
                  <a:txBody>
                    <a:bodyPr/>
                    <a:lstStyle/>
                    <a:p>
                      <a:pPr algn="ctr"/>
                      <a:r>
                        <a:rPr lang="en-US" dirty="0"/>
                        <a:t>0.67</a:t>
                      </a:r>
                    </a:p>
                  </a:txBody>
                  <a:tcPr/>
                </a:tc>
                <a:extLst>
                  <a:ext uri="{0D108BD9-81ED-4DB2-BD59-A6C34878D82A}">
                    <a16:rowId xmlns:a16="http://schemas.microsoft.com/office/drawing/2014/main" val="10002"/>
                  </a:ext>
                </a:extLst>
              </a:tr>
              <a:tr h="370840">
                <a:tc>
                  <a:txBody>
                    <a:bodyPr/>
                    <a:lstStyle/>
                    <a:p>
                      <a:pPr algn="ctr"/>
                      <a:r>
                        <a:rPr lang="en-US" dirty="0"/>
                        <a:t>13-24</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a:solidFill>
                  <a:srgbClr val="000000"/>
                </a:solidFill>
              </a:rPr>
              <a:t>Calculating Cumulative Incidence with a Life Table</a:t>
            </a:r>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a:solidFill>
                  <a:srgbClr val="000000"/>
                </a:solidFill>
              </a:rPr>
              <a:t>Effective number at risk for 1</a:t>
            </a:r>
            <a:r>
              <a:rPr lang="en-US" sz="2400" baseline="30000" dirty="0">
                <a:solidFill>
                  <a:srgbClr val="000000"/>
                </a:solidFill>
              </a:rPr>
              <a:t>st</a:t>
            </a:r>
            <a:r>
              <a:rPr lang="en-US" sz="2400" dirty="0">
                <a:solidFill>
                  <a:srgbClr val="000000"/>
                </a:solidFill>
              </a:rPr>
              <a:t> year (n*)</a:t>
            </a:r>
          </a:p>
          <a:p>
            <a:r>
              <a:rPr lang="en-US" sz="2400" dirty="0">
                <a:solidFill>
                  <a:srgbClr val="000000"/>
                </a:solidFill>
              </a:rPr>
              <a:t>10 alive at start</a:t>
            </a:r>
          </a:p>
          <a:p>
            <a:r>
              <a:rPr lang="en-US" sz="2400" dirty="0">
                <a:solidFill>
                  <a:srgbClr val="000000"/>
                </a:solidFill>
              </a:rPr>
              <a:t>2 were censored.  Assume constant rate of censoring through the interval. This means that each censored person effectively contributes 0.5 of a person. Thus, effective number of persons at risk during interval:</a:t>
            </a:r>
          </a:p>
          <a:p>
            <a:pPr lvl="1" eaLnBrk="0" hangingPunct="0">
              <a:spcBef>
                <a:spcPct val="20000"/>
              </a:spcBef>
            </a:pPr>
            <a:r>
              <a:rPr lang="en-US" sz="2400" dirty="0">
                <a:solidFill>
                  <a:srgbClr val="000000"/>
                </a:solidFill>
              </a:rPr>
              <a:t>10-(1/2)(2) = 10-1 = 9</a:t>
            </a:r>
          </a:p>
          <a:p>
            <a:endParaRPr lang="en-US" sz="2000" dirty="0">
              <a:solidFill>
                <a:srgbClr val="000000"/>
              </a:solidFill>
            </a:endParaRPr>
          </a:p>
          <a:p>
            <a:r>
              <a:rPr lang="en-US" sz="2000" dirty="0">
                <a:solidFill>
                  <a:srgbClr val="000000"/>
                </a:solidFill>
              </a:rPr>
              <a:t> </a:t>
            </a:r>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Tree>
    <p:extLst>
      <p:ext uri="{BB962C8B-B14F-4D97-AF65-F5344CB8AC3E}">
        <p14:creationId xmlns:p14="http://schemas.microsoft.com/office/powerpoint/2010/main" val="66408665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49737</TotalTime>
  <Words>34876</Words>
  <Application>Microsoft Office PowerPoint</Application>
  <PresentationFormat>On-screen Show (4:3)</PresentationFormat>
  <Paragraphs>1572</Paragraphs>
  <Slides>114</Slides>
  <Notes>114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114</vt:i4>
      </vt:variant>
    </vt:vector>
  </HeadingPairs>
  <TitlesOfParts>
    <vt:vector size="128" baseType="lpstr">
      <vt:lpstr>Arial Unicode MS</vt:lpstr>
      <vt:lpstr>Arial</vt:lpstr>
      <vt:lpstr>Calibri</vt:lpstr>
      <vt:lpstr>Courier New</vt:lpstr>
      <vt:lpstr>geneva</vt:lpstr>
      <vt:lpstr>Helvetica</vt:lpstr>
      <vt:lpstr>Segoe UI</vt:lpstr>
      <vt:lpstr>Times New Roman</vt:lpstr>
      <vt:lpstr>Wingdings</vt:lpstr>
      <vt:lpstr>Default Design</vt:lpstr>
      <vt:lpstr>1_Default Design</vt:lpstr>
      <vt:lpstr>2_Default Design</vt:lpstr>
      <vt:lpstr>Document</vt:lpstr>
      <vt:lpstr>Acrobat Document</vt:lpstr>
      <vt:lpstr>The Big 6: Descriptive versus Analytic Goals</vt:lpstr>
      <vt:lpstr>Disease Occurrence I </vt:lpstr>
      <vt:lpstr>PowerPoint Presentation</vt:lpstr>
      <vt:lpstr>PowerPoint Presentation</vt:lpstr>
      <vt:lpstr>PowerPoint Presentation</vt:lpstr>
      <vt:lpstr>Prevalence versus Incidence </vt:lpstr>
      <vt:lpstr>Utility:  Prevalence</vt:lpstr>
      <vt:lpstr>Utility:  Incidence</vt:lpstr>
      <vt:lpstr>PowerPoint Presentation</vt:lpstr>
      <vt:lpstr>Example of Point Prevalence</vt:lpstr>
      <vt:lpstr>Example: Point and Period Prevalences of CVD Risk Factors in U.S.</vt:lpstr>
      <vt:lpstr>Period Prevalence: National Health Interview Survey (NHIS), 2015</vt:lpstr>
      <vt:lpstr>How to report prevalence</vt:lpstr>
      <vt:lpstr>Proposing prevalence objectives in a grant</vt:lpstr>
      <vt:lpstr>Incidence</vt:lpstr>
      <vt:lpstr>The Three Elements in Measures of Incidence</vt:lpstr>
      <vt:lpstr>Two Measures of Incidence</vt:lpstr>
      <vt:lpstr>Cumulative Incidence – Example</vt:lpstr>
      <vt:lpstr>Incidence Rate – Example</vt:lpstr>
      <vt:lpstr>An unfamiliar denominator</vt:lpstr>
      <vt:lpstr>Incidence Rates</vt:lpstr>
      <vt:lpstr>Pancreatic Cancer Rate – SF County 2010</vt:lpstr>
      <vt:lpstr>PowerPoint Presentation</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PowerPoint Presentation</vt:lpstr>
      <vt:lpstr>Cumulative incidence with differing follow-up times</vt:lpstr>
      <vt:lpstr>Staggered entry: Change time scale from calendar time to “follow-up” time (“shifting to the left”)</vt:lpstr>
      <vt:lpstr>PowerPoint Presentation</vt:lpstr>
      <vt:lpstr>“Shifted to the left” with differing follow-up times</vt:lpstr>
      <vt:lpstr>“Shifted to the left” with differing follow-up times</vt:lpstr>
      <vt:lpstr>Example: Problem with Simple Proportion to Estimate Cumulative Incidence in Study with Differing Follow-up</vt:lpstr>
      <vt:lpstr>Cumulative incidence with differing follow-up times</vt:lpstr>
      <vt:lpstr>Calculating cumulative incidence with differing follow-up times</vt:lpstr>
      <vt:lpstr>In survival analysis, those without event are “censored”</vt:lpstr>
      <vt:lpstr>PowerPoint Presentation</vt:lpstr>
      <vt:lpstr>Two Ways Censoring Occurs</vt:lpstr>
      <vt:lpstr>Kaplan-Meier estimator of cumulative incidence</vt:lpstr>
      <vt:lpstr>PowerPoint Presentation</vt:lpstr>
      <vt:lpstr>Calculating Cumulative Probability of the Event</vt:lpstr>
      <vt:lpstr>PowerPoint Presentation</vt:lpstr>
      <vt:lpstr>PowerPoint Presentation</vt:lpstr>
      <vt:lpstr>PowerPoint Presentation</vt:lpstr>
      <vt:lpstr>PowerPoint Presentation</vt:lpstr>
      <vt:lpstr>Kaplan-Meier:   Cumulative Incidence of the Outcome</vt:lpstr>
      <vt:lpstr>PowerPoint Presentation</vt:lpstr>
      <vt:lpstr>PowerPoint Presentation</vt:lpstr>
      <vt:lpstr>K-M curve:  Development of tolerance to cow’s milk</vt:lpstr>
      <vt:lpstr>“The cumulative incidence of a first fracture reached 15.1% at 5 years for those using rosiglitazone, 7.3% with metformin, and 7.7% with glyburide.”</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FIG. 1. Cumulative incidence of any fracture among 1,964 Rochester, MN, residents after first recognition of diabetes mellitus in 1970–1994</vt:lpstr>
      <vt:lpstr>PowerPoint Presentation</vt:lpstr>
      <vt:lpstr>PowerPoint Presentation</vt:lpstr>
      <vt:lpstr>Cohort experience in later years of follow-up dominated by those recruited early</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Life table method of estimating cumulative incidence</vt:lpstr>
      <vt:lpstr>For Life Table method:  As in K-M, shift everyone to the left</vt:lpstr>
      <vt:lpstr>PowerPoint Presentation</vt:lpstr>
      <vt:lpstr>PowerPoint Presentation</vt:lpstr>
      <vt:lpstr>PowerPoint Presentation</vt:lpstr>
      <vt:lpstr>Life table in Stata</vt:lpstr>
      <vt:lpstr>Life Table Estimator</vt:lpstr>
      <vt:lpstr>PowerPoint Presentation</vt:lpstr>
      <vt:lpstr>PowerPoint Presentation</vt:lpstr>
      <vt:lpstr>PowerPoint Presentation</vt:lpstr>
      <vt:lpstr>PowerPoint Presentation</vt:lpstr>
      <vt:lpstr>Advanced Topics</vt:lpstr>
      <vt:lpstr>PowerPoint Presentation</vt:lpstr>
      <vt:lpstr>Summary</vt:lpstr>
      <vt:lpstr>Summary: continued</vt:lpstr>
      <vt:lpstr>Additional Slides</vt:lpstr>
      <vt:lpstr>A note on estimation</vt:lpstr>
      <vt:lpstr>The Key Probability Aspect of  Kaplan-Meier</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Martin, Jeffrey</cp:lastModifiedBy>
  <cp:revision>1396</cp:revision>
  <cp:lastPrinted>2018-09-22T03:41:11Z</cp:lastPrinted>
  <dcterms:created xsi:type="dcterms:W3CDTF">2001-09-02T18:46:41Z</dcterms:created>
  <dcterms:modified xsi:type="dcterms:W3CDTF">2022-09-23T10:12:42Z</dcterms:modified>
</cp:coreProperties>
</file>