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68" r:id="rId9"/>
    <p:sldId id="262" r:id="rId10"/>
    <p:sldId id="26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02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EFD01-426D-4C92-A9CC-5DF5EEF925F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761E-AC43-4AC5-8C3C-4390ABA2B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087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EFD01-426D-4C92-A9CC-5DF5EEF925F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761E-AC43-4AC5-8C3C-4390ABA2B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199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EFD01-426D-4C92-A9CC-5DF5EEF925F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761E-AC43-4AC5-8C3C-4390ABA2B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903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EFD01-426D-4C92-A9CC-5DF5EEF925F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761E-AC43-4AC5-8C3C-4390ABA2B62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0271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EFD01-426D-4C92-A9CC-5DF5EEF925F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761E-AC43-4AC5-8C3C-4390ABA2B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7689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EFD01-426D-4C92-A9CC-5DF5EEF925F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761E-AC43-4AC5-8C3C-4390ABA2B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7976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EFD01-426D-4C92-A9CC-5DF5EEF925F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761E-AC43-4AC5-8C3C-4390ABA2B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2955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EFD01-426D-4C92-A9CC-5DF5EEF925F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761E-AC43-4AC5-8C3C-4390ABA2B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863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EFD01-426D-4C92-A9CC-5DF5EEF925F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761E-AC43-4AC5-8C3C-4390ABA2B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48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EFD01-426D-4C92-A9CC-5DF5EEF925F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761E-AC43-4AC5-8C3C-4390ABA2B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504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EFD01-426D-4C92-A9CC-5DF5EEF925F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761E-AC43-4AC5-8C3C-4390ABA2B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740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EFD01-426D-4C92-A9CC-5DF5EEF925F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761E-AC43-4AC5-8C3C-4390ABA2B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542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EFD01-426D-4C92-A9CC-5DF5EEF925F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761E-AC43-4AC5-8C3C-4390ABA2B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407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EFD01-426D-4C92-A9CC-5DF5EEF925F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761E-AC43-4AC5-8C3C-4390ABA2B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783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EFD01-426D-4C92-A9CC-5DF5EEF925F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761E-AC43-4AC5-8C3C-4390ABA2B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378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EFD01-426D-4C92-A9CC-5DF5EEF925F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761E-AC43-4AC5-8C3C-4390ABA2B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336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EFD01-426D-4C92-A9CC-5DF5EEF925F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B761E-AC43-4AC5-8C3C-4390ABA2B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686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CD2EFD01-426D-4C92-A9CC-5DF5EEF925FA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1A1B761E-AC43-4AC5-8C3C-4390ABA2B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074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6069" y="1309767"/>
            <a:ext cx="10075177" cy="2935062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/>
              <a:t>Differences in Duloxetine Dosing Strategies </a:t>
            </a:r>
            <a:br>
              <a:rPr lang="en-US" sz="4800" b="1" dirty="0" smtClean="0"/>
            </a:br>
            <a:r>
              <a:rPr lang="en-US" sz="4800" b="1" dirty="0" smtClean="0"/>
              <a:t>in Smoking and Non Smoking Patients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893943"/>
            <a:ext cx="9144000" cy="785404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Journal Club </a:t>
            </a:r>
            <a:r>
              <a:rPr lang="en-US" sz="4400" dirty="0" smtClean="0"/>
              <a:t>10/11/18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97578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Case: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5794"/>
            <a:ext cx="10515600" cy="480116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 </a:t>
            </a:r>
            <a:r>
              <a:rPr lang="en-US" dirty="0" smtClean="0"/>
              <a:t>37AA </a:t>
            </a:r>
            <a:r>
              <a:rPr lang="en-US" dirty="0"/>
              <a:t>transgender F with </a:t>
            </a:r>
            <a:r>
              <a:rPr lang="en-US" dirty="0" err="1"/>
              <a:t>hx</a:t>
            </a:r>
            <a:r>
              <a:rPr lang="en-US" dirty="0"/>
              <a:t> of Bipolar disorder type 1, and tobacco dependence is taking duloxetine 120mg/day x 8 months, and olanzapine 25mg </a:t>
            </a:r>
            <a:r>
              <a:rPr lang="en-US" dirty="0" err="1"/>
              <a:t>qpm</a:t>
            </a:r>
            <a:r>
              <a:rPr lang="en-US" dirty="0"/>
              <a:t> x 1 year. The client smokes 1ppd x 9 years. The client  just received news of her first housing placement which has a no smoking policy</a:t>
            </a:r>
            <a:r>
              <a:rPr lang="en-US" dirty="0" smtClean="0"/>
              <a:t>. The </a:t>
            </a:r>
            <a:r>
              <a:rPr lang="en-US" dirty="0"/>
              <a:t>client is ecstatic and comes to you for med management and states, “I got my new place but I need to quit smoking!” </a:t>
            </a:r>
          </a:p>
          <a:p>
            <a:pPr marL="0" indent="0">
              <a:buNone/>
            </a:pPr>
            <a:r>
              <a:rPr lang="en-US" dirty="0"/>
              <a:t>1) Discuss your approach to this client</a:t>
            </a:r>
          </a:p>
          <a:p>
            <a:pPr marL="0" indent="0">
              <a:buNone/>
            </a:pPr>
            <a:r>
              <a:rPr lang="en-US" dirty="0"/>
              <a:t>2) To what extent did this session’s article affect  your treatment plan or recommendations?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268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Skeleton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4675" y="1825625"/>
            <a:ext cx="10989578" cy="4351338"/>
          </a:xfrm>
        </p:spPr>
        <p:txBody>
          <a:bodyPr>
            <a:normAutofit/>
          </a:bodyPr>
          <a:lstStyle/>
          <a:p>
            <a:pPr>
              <a:spcBef>
                <a:spcPts val="3000"/>
              </a:spcBef>
            </a:pPr>
            <a:r>
              <a:rPr lang="en-US" sz="3600" dirty="0" smtClean="0"/>
              <a:t>How reputable is the journal?</a:t>
            </a:r>
            <a:endParaRPr lang="en-US" sz="3600" dirty="0" smtClean="0"/>
          </a:p>
          <a:p>
            <a:pPr>
              <a:spcBef>
                <a:spcPts val="3000"/>
              </a:spcBef>
            </a:pPr>
            <a:r>
              <a:rPr lang="en-US" sz="3600" dirty="0" smtClean="0"/>
              <a:t>Are references appropriate for topic (e.g. up to date?)</a:t>
            </a:r>
            <a:endParaRPr lang="en-US" sz="3600" dirty="0" smtClean="0"/>
          </a:p>
          <a:p>
            <a:pPr>
              <a:spcBef>
                <a:spcPts val="3000"/>
              </a:spcBef>
            </a:pPr>
            <a:r>
              <a:rPr lang="en-US" sz="3600" dirty="0" smtClean="0"/>
              <a:t>Is the title misleading?</a:t>
            </a:r>
            <a:endParaRPr lang="en-US" sz="3600" dirty="0" smtClean="0"/>
          </a:p>
          <a:p>
            <a:pPr>
              <a:spcBef>
                <a:spcPts val="3000"/>
              </a:spcBef>
            </a:pPr>
            <a:r>
              <a:rPr lang="en-US" sz="3600" dirty="0" smtClean="0"/>
              <a:t>Impact of Authors’ disclosures or funding disclosures?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066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Introduction/Background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453" y="1825625"/>
            <a:ext cx="10964411" cy="435133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 What knowledge gaps do authors attempt to answer?</a:t>
            </a:r>
          </a:p>
          <a:p>
            <a:endParaRPr lang="en-US" sz="3600" dirty="0"/>
          </a:p>
          <a:p>
            <a:r>
              <a:rPr lang="en-US" sz="3600" dirty="0" smtClean="0"/>
              <a:t>Is the objective clearly stated?</a:t>
            </a:r>
          </a:p>
          <a:p>
            <a:endParaRPr lang="en-US" sz="3600" dirty="0"/>
          </a:p>
          <a:p>
            <a:r>
              <a:rPr lang="en-US" sz="3600" dirty="0" smtClean="0"/>
              <a:t>Did anything strike you as interesting from the background?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25858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Is subject selection clearly identified?</a:t>
            </a:r>
          </a:p>
          <a:p>
            <a:endParaRPr lang="en-US" sz="3600" dirty="0"/>
          </a:p>
          <a:p>
            <a:r>
              <a:rPr lang="en-US" sz="3600" dirty="0" smtClean="0"/>
              <a:t>Is the design clearly described?</a:t>
            </a:r>
          </a:p>
          <a:p>
            <a:endParaRPr lang="en-US" sz="3600" dirty="0"/>
          </a:p>
          <a:p>
            <a:r>
              <a:rPr lang="en-US" sz="3600" dirty="0" smtClean="0"/>
              <a:t>Is the design appropriate for what is being studied?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195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 smtClean="0"/>
              <a:t>Are demographics of subjects adequately described?</a:t>
            </a:r>
          </a:p>
          <a:p>
            <a:endParaRPr lang="en-US" sz="3600" dirty="0"/>
          </a:p>
          <a:p>
            <a:r>
              <a:rPr lang="en-US" sz="3600" dirty="0" smtClean="0"/>
              <a:t>What is the meaning or significance for reporting: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en-US" sz="3200" dirty="0" smtClean="0"/>
              <a:t>Serum concentration vs concentration to dose ratio?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en-US" sz="3200" dirty="0" smtClean="0"/>
              <a:t>Finding that “smokers were significantly younger and had a higher applied daily duloxetine dose?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en-US" sz="3200" dirty="0" smtClean="0"/>
              <a:t>Outcomes in median vs mean?</a:t>
            </a:r>
          </a:p>
          <a:p>
            <a:endParaRPr lang="en-US" sz="3600" dirty="0"/>
          </a:p>
          <a:p>
            <a:pPr marL="457200" lvl="1" indent="0">
              <a:buNone/>
            </a:pPr>
            <a:endParaRPr lang="en-US" sz="3200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490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What were the strengths of the study?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615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What were the </a:t>
            </a:r>
            <a:r>
              <a:rPr lang="en-US" dirty="0" smtClean="0"/>
              <a:t>limitations of </a:t>
            </a:r>
            <a:r>
              <a:rPr lang="en-US" dirty="0"/>
              <a:t>the study?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3600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82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What questions remain unanswered?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897998" cy="435133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1751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What is the significance of the article?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spcBef>
                <a:spcPts val="2400"/>
              </a:spcBef>
            </a:pPr>
            <a:r>
              <a:rPr lang="en-US" sz="3200" dirty="0" smtClean="0"/>
              <a:t>To institutions?</a:t>
            </a:r>
          </a:p>
          <a:p>
            <a:pPr lvl="1">
              <a:spcBef>
                <a:spcPts val="2400"/>
              </a:spcBef>
            </a:pPr>
            <a:r>
              <a:rPr lang="en-US" sz="3200" dirty="0" smtClean="0"/>
              <a:t>To providers?</a:t>
            </a:r>
          </a:p>
          <a:p>
            <a:pPr lvl="1">
              <a:spcBef>
                <a:spcPts val="2400"/>
              </a:spcBef>
            </a:pPr>
            <a:r>
              <a:rPr lang="en-US" sz="3200" dirty="0" smtClean="0"/>
              <a:t>To patients?</a:t>
            </a:r>
          </a:p>
        </p:txBody>
      </p:sp>
    </p:spTree>
    <p:extLst>
      <p:ext uri="{BB962C8B-B14F-4D97-AF65-F5344CB8AC3E}">
        <p14:creationId xmlns:p14="http://schemas.microsoft.com/office/powerpoint/2010/main" val="210814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201</TotalTime>
  <Words>220</Words>
  <Application>Microsoft Office PowerPoint</Application>
  <PresentationFormat>Widescreen</PresentationFormat>
  <Paragraphs>44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Corbel</vt:lpstr>
      <vt:lpstr>Depth</vt:lpstr>
      <vt:lpstr>Differences in Duloxetine Dosing Strategies  in Smoking and Non Smoking Patients</vt:lpstr>
      <vt:lpstr>Skeleton Review</vt:lpstr>
      <vt:lpstr>Introduction/Background</vt:lpstr>
      <vt:lpstr>Methodology</vt:lpstr>
      <vt:lpstr>Results</vt:lpstr>
      <vt:lpstr>What were the strengths of the study?</vt:lpstr>
      <vt:lpstr>What were the limitations of the study?</vt:lpstr>
      <vt:lpstr>What questions remain unanswered?</vt:lpstr>
      <vt:lpstr>What is the significance of the article? </vt:lpstr>
      <vt:lpstr>Case: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Relative Toxicity of Benzodiazepines and Hypnotics commonly used for Self-Poisoning: An epidemiological study of fatal toxicity and case fatality</dc:title>
  <dc:creator>Seth Gomez</dc:creator>
  <cp:lastModifiedBy>Seth Gomez</cp:lastModifiedBy>
  <cp:revision>18</cp:revision>
  <dcterms:created xsi:type="dcterms:W3CDTF">2018-05-24T21:19:14Z</dcterms:created>
  <dcterms:modified xsi:type="dcterms:W3CDTF">2018-10-11T18:02:35Z</dcterms:modified>
</cp:coreProperties>
</file>