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49"/>
  </p:notesMasterIdLst>
  <p:sldIdLst>
    <p:sldId id="260" r:id="rId2"/>
    <p:sldId id="353" r:id="rId3"/>
    <p:sldId id="261" r:id="rId4"/>
    <p:sldId id="362" r:id="rId5"/>
    <p:sldId id="351" r:id="rId6"/>
    <p:sldId id="364" r:id="rId7"/>
    <p:sldId id="365" r:id="rId8"/>
    <p:sldId id="366" r:id="rId9"/>
    <p:sldId id="363" r:id="rId10"/>
    <p:sldId id="352" r:id="rId11"/>
    <p:sldId id="289" r:id="rId12"/>
    <p:sldId id="316" r:id="rId13"/>
    <p:sldId id="263" r:id="rId14"/>
    <p:sldId id="266" r:id="rId15"/>
    <p:sldId id="395" r:id="rId16"/>
    <p:sldId id="268" r:id="rId17"/>
    <p:sldId id="354" r:id="rId18"/>
    <p:sldId id="317" r:id="rId19"/>
    <p:sldId id="324" r:id="rId20"/>
    <p:sldId id="270" r:id="rId21"/>
    <p:sldId id="323" r:id="rId22"/>
    <p:sldId id="367" r:id="rId23"/>
    <p:sldId id="325" r:id="rId24"/>
    <p:sldId id="318" r:id="rId25"/>
    <p:sldId id="349" r:id="rId26"/>
    <p:sldId id="368" r:id="rId27"/>
    <p:sldId id="290" r:id="rId28"/>
    <p:sldId id="283" r:id="rId29"/>
    <p:sldId id="284" r:id="rId30"/>
    <p:sldId id="389" r:id="rId31"/>
    <p:sldId id="390" r:id="rId32"/>
    <p:sldId id="391" r:id="rId33"/>
    <p:sldId id="396" r:id="rId34"/>
    <p:sldId id="286" r:id="rId35"/>
    <p:sldId id="273" r:id="rId36"/>
    <p:sldId id="356" r:id="rId37"/>
    <p:sldId id="359" r:id="rId38"/>
    <p:sldId id="326" r:id="rId39"/>
    <p:sldId id="360" r:id="rId40"/>
    <p:sldId id="386" r:id="rId41"/>
    <p:sldId id="377" r:id="rId42"/>
    <p:sldId id="378" r:id="rId43"/>
    <p:sldId id="379" r:id="rId44"/>
    <p:sldId id="392" r:id="rId45"/>
    <p:sldId id="393" r:id="rId46"/>
    <p:sldId id="394" r:id="rId47"/>
    <p:sldId id="382" r:id="rId48"/>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031A"/>
    <a:srgbClr val="66FFCC"/>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8"/>
    <p:restoredTop sz="94035" autoAdjust="0"/>
  </p:normalViewPr>
  <p:slideViewPr>
    <p:cSldViewPr>
      <p:cViewPr varScale="1">
        <p:scale>
          <a:sx n="103" d="100"/>
          <a:sy n="103" d="100"/>
        </p:scale>
        <p:origin x="124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58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F9AE9180-BDCB-408C-B929-550AB4BE6AB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106" charset="0"/>
                <a:ea typeface="+mn-ea"/>
              </a:defRPr>
            </a:lvl1pPr>
          </a:lstStyle>
          <a:p>
            <a:pPr>
              <a:defRPr/>
            </a:pPr>
            <a:endParaRPr lang="en-US"/>
          </a:p>
        </p:txBody>
      </p:sp>
      <p:sp>
        <p:nvSpPr>
          <p:cNvPr id="122883" name="Rectangle 3">
            <a:extLst>
              <a:ext uri="{FF2B5EF4-FFF2-40B4-BE49-F238E27FC236}">
                <a16:creationId xmlns:a16="http://schemas.microsoft.com/office/drawing/2014/main" id="{C469EF40-BA19-4A93-A8B6-C9A353C23DF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106" charset="0"/>
                <a:ea typeface="+mn-ea"/>
              </a:defRPr>
            </a:lvl1pPr>
          </a:lstStyle>
          <a:p>
            <a:pPr>
              <a:defRPr/>
            </a:pPr>
            <a:endParaRPr lang="en-US"/>
          </a:p>
        </p:txBody>
      </p:sp>
      <p:sp>
        <p:nvSpPr>
          <p:cNvPr id="3076" name="Rectangle 4">
            <a:extLst>
              <a:ext uri="{FF2B5EF4-FFF2-40B4-BE49-F238E27FC236}">
                <a16:creationId xmlns:a16="http://schemas.microsoft.com/office/drawing/2014/main" id="{F552C688-E6EC-4BC1-8E58-66B6EFBA0C97}"/>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5" name="Rectangle 5">
            <a:extLst>
              <a:ext uri="{FF2B5EF4-FFF2-40B4-BE49-F238E27FC236}">
                <a16:creationId xmlns:a16="http://schemas.microsoft.com/office/drawing/2014/main" id="{7F247AD6-52D6-44C9-A21E-29D869ABC398}"/>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886" name="Rectangle 6">
            <a:extLst>
              <a:ext uri="{FF2B5EF4-FFF2-40B4-BE49-F238E27FC236}">
                <a16:creationId xmlns:a16="http://schemas.microsoft.com/office/drawing/2014/main" id="{A1ACAEC9-04FB-40B4-84A8-A5F75C94401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106" charset="0"/>
                <a:ea typeface="+mn-ea"/>
              </a:defRPr>
            </a:lvl1pPr>
          </a:lstStyle>
          <a:p>
            <a:pPr>
              <a:defRPr/>
            </a:pPr>
            <a:endParaRPr lang="en-US"/>
          </a:p>
        </p:txBody>
      </p:sp>
      <p:sp>
        <p:nvSpPr>
          <p:cNvPr id="122887" name="Rectangle 7">
            <a:extLst>
              <a:ext uri="{FF2B5EF4-FFF2-40B4-BE49-F238E27FC236}">
                <a16:creationId xmlns:a16="http://schemas.microsoft.com/office/drawing/2014/main" id="{F3DA2314-1366-4E22-B27F-80342E7368A5}"/>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128"/>
              </a:defRPr>
            </a:lvl1pPr>
          </a:lstStyle>
          <a:p>
            <a:pPr>
              <a:defRPr/>
            </a:pPr>
            <a:fld id="{4E50F385-25B7-40D5-A371-8455D36FC17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www.bmj.com/content/339/bmj.b2688#F3"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E058A1B8-1064-4372-A5F1-E7A60B2B3A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AF83CE9D-37D0-4DC3-908B-7A12CB2BF053}" type="slidenum">
              <a:rPr lang="en-US" altLang="en-US" sz="1200" smtClean="0"/>
              <a:pPr/>
              <a:t>1</a:t>
            </a:fld>
            <a:endParaRPr lang="en-US" altLang="en-US" sz="1200"/>
          </a:p>
        </p:txBody>
      </p:sp>
      <p:sp>
        <p:nvSpPr>
          <p:cNvPr id="5123" name="Rectangle 2">
            <a:extLst>
              <a:ext uri="{FF2B5EF4-FFF2-40B4-BE49-F238E27FC236}">
                <a16:creationId xmlns:a16="http://schemas.microsoft.com/office/drawing/2014/main" id="{4857F96E-9190-4547-8559-4E196CEDB846}"/>
              </a:ext>
            </a:extLst>
          </p:cNvPr>
          <p:cNvSpPr>
            <a:spLocks noRot="1" noChangeArrowheads="1" noTextEdit="1"/>
          </p:cNvSpPr>
          <p:nvPr>
            <p:ph type="sldImg"/>
          </p:nvPr>
        </p:nvSpPr>
        <p:spPr>
          <a:ln/>
        </p:spPr>
      </p:sp>
      <p:sp>
        <p:nvSpPr>
          <p:cNvPr id="5124" name="Rectangle 3">
            <a:extLst>
              <a:ext uri="{FF2B5EF4-FFF2-40B4-BE49-F238E27FC236}">
                <a16:creationId xmlns:a16="http://schemas.microsoft.com/office/drawing/2014/main" id="{942AF1F4-812A-479D-84BE-8AD1A3B6A21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39ABC74-1DFA-4596-82BE-C3AF6B569F2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B9993818-0266-4DAF-824B-105FE1A1BF04}" type="slidenum">
              <a:rPr lang="en-US" altLang="en-US" sz="1200" smtClean="0"/>
              <a:pPr/>
              <a:t>13</a:t>
            </a:fld>
            <a:endParaRPr lang="en-US" altLang="en-US" sz="1200"/>
          </a:p>
        </p:txBody>
      </p:sp>
      <p:sp>
        <p:nvSpPr>
          <p:cNvPr id="26627" name="Rectangle 2">
            <a:extLst>
              <a:ext uri="{FF2B5EF4-FFF2-40B4-BE49-F238E27FC236}">
                <a16:creationId xmlns:a16="http://schemas.microsoft.com/office/drawing/2014/main" id="{CC0E69EA-AF62-45F5-92D1-3D53B0A1A2E4}"/>
              </a:ext>
            </a:extLst>
          </p:cNvPr>
          <p:cNvSpPr>
            <a:spLocks noRot="1" noChangeArrowheads="1" noTextEdit="1"/>
          </p:cNvSpPr>
          <p:nvPr>
            <p:ph type="sldImg"/>
          </p:nvPr>
        </p:nvSpPr>
        <p:spPr>
          <a:ln/>
        </p:spPr>
      </p:sp>
      <p:sp>
        <p:nvSpPr>
          <p:cNvPr id="26628" name="Rectangle 3">
            <a:extLst>
              <a:ext uri="{FF2B5EF4-FFF2-40B4-BE49-F238E27FC236}">
                <a16:creationId xmlns:a16="http://schemas.microsoft.com/office/drawing/2014/main" id="{D9EB3093-F98F-4277-9C83-D704B1A24E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6FBCE6F0-948A-44BC-9789-F446551088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FBC663DB-75A8-43B2-9115-93E77004D379}" type="slidenum">
              <a:rPr lang="en-US" altLang="en-US" sz="1200" smtClean="0"/>
              <a:pPr/>
              <a:t>14</a:t>
            </a:fld>
            <a:endParaRPr lang="en-US" altLang="en-US" sz="1200"/>
          </a:p>
        </p:txBody>
      </p:sp>
      <p:sp>
        <p:nvSpPr>
          <p:cNvPr id="28675" name="Rectangle 2">
            <a:extLst>
              <a:ext uri="{FF2B5EF4-FFF2-40B4-BE49-F238E27FC236}">
                <a16:creationId xmlns:a16="http://schemas.microsoft.com/office/drawing/2014/main" id="{8DFF74F2-786C-4A44-BAF5-0A56F0287C91}"/>
              </a:ext>
            </a:extLst>
          </p:cNvPr>
          <p:cNvSpPr>
            <a:spLocks noRot="1" noChangeArrowheads="1" noTextEdit="1"/>
          </p:cNvSpPr>
          <p:nvPr>
            <p:ph type="sldImg"/>
          </p:nvPr>
        </p:nvSpPr>
        <p:spPr>
          <a:ln/>
        </p:spPr>
      </p:sp>
      <p:sp>
        <p:nvSpPr>
          <p:cNvPr id="28676" name="Rectangle 3">
            <a:extLst>
              <a:ext uri="{FF2B5EF4-FFF2-40B4-BE49-F238E27FC236}">
                <a16:creationId xmlns:a16="http://schemas.microsoft.com/office/drawing/2014/main" id="{B4828F6F-C6DA-4886-9F9D-1D24E06EC25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CBDEA943-A8F2-4C5F-B0FE-120ACBBF42AF}"/>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pPr algn="r" eaLnBrk="1" hangingPunct="1"/>
            <a:fld id="{FCA08AE2-6395-46B7-AF11-B8CA6C276D8B}" type="slidenum">
              <a:rPr lang="en-US" altLang="en-US" sz="1200"/>
              <a:pPr algn="r" eaLnBrk="1" hangingPunct="1"/>
              <a:t>15</a:t>
            </a:fld>
            <a:endParaRPr lang="en-US" altLang="en-US" sz="1200"/>
          </a:p>
        </p:txBody>
      </p:sp>
      <p:sp>
        <p:nvSpPr>
          <p:cNvPr id="30723" name="Rectangle 2">
            <a:extLst>
              <a:ext uri="{FF2B5EF4-FFF2-40B4-BE49-F238E27FC236}">
                <a16:creationId xmlns:a16="http://schemas.microsoft.com/office/drawing/2014/main" id="{23152B45-40A3-49B2-92A8-1BFDE80F9830}"/>
              </a:ext>
            </a:extLst>
          </p:cNvPr>
          <p:cNvSpPr>
            <a:spLocks noRot="1" noChangeArrowheads="1" noTextEdit="1"/>
          </p:cNvSpPr>
          <p:nvPr>
            <p:ph type="sldImg"/>
          </p:nvPr>
        </p:nvSpPr>
        <p:spPr>
          <a:ln/>
        </p:spPr>
      </p:sp>
      <p:sp>
        <p:nvSpPr>
          <p:cNvPr id="30724" name="Rectangle 3">
            <a:extLst>
              <a:ext uri="{FF2B5EF4-FFF2-40B4-BE49-F238E27FC236}">
                <a16:creationId xmlns:a16="http://schemas.microsoft.com/office/drawing/2014/main" id="{A8423FB4-ED84-4013-927A-6D3DB71260A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10CB686C-0245-4212-A7F4-B5FE204344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37438F45-8B9E-421C-8EE3-C47A8662F8FE}" type="slidenum">
              <a:rPr lang="en-US" altLang="en-US" sz="1200" smtClean="0"/>
              <a:pPr/>
              <a:t>16</a:t>
            </a:fld>
            <a:endParaRPr lang="en-US" altLang="en-US" sz="1200"/>
          </a:p>
        </p:txBody>
      </p:sp>
      <p:sp>
        <p:nvSpPr>
          <p:cNvPr id="32771" name="Rectangle 2">
            <a:extLst>
              <a:ext uri="{FF2B5EF4-FFF2-40B4-BE49-F238E27FC236}">
                <a16:creationId xmlns:a16="http://schemas.microsoft.com/office/drawing/2014/main" id="{19C990FF-7ACC-4DD7-AD43-F86E79BF7E16}"/>
              </a:ext>
            </a:extLst>
          </p:cNvPr>
          <p:cNvSpPr>
            <a:spLocks noRot="1" noChangeArrowheads="1" noTextEdit="1"/>
          </p:cNvSpPr>
          <p:nvPr>
            <p:ph type="sldImg"/>
          </p:nvPr>
        </p:nvSpPr>
        <p:spPr>
          <a:ln/>
        </p:spPr>
      </p:sp>
      <p:sp>
        <p:nvSpPr>
          <p:cNvPr id="32772" name="Rectangle 3">
            <a:extLst>
              <a:ext uri="{FF2B5EF4-FFF2-40B4-BE49-F238E27FC236}">
                <a16:creationId xmlns:a16="http://schemas.microsoft.com/office/drawing/2014/main" id="{93389D35-FDA6-41DB-AE91-20CA517F0A9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2543C285-A632-46ED-90DA-B726E0E30AA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8925CA45-7993-489F-9382-09D314EB1EA3}" type="slidenum">
              <a:rPr lang="en-US" altLang="en-US" sz="1200" smtClean="0"/>
              <a:pPr/>
              <a:t>17</a:t>
            </a:fld>
            <a:endParaRPr lang="en-US" altLang="en-US" sz="1200"/>
          </a:p>
        </p:txBody>
      </p:sp>
      <p:sp>
        <p:nvSpPr>
          <p:cNvPr id="34819" name="Rectangle 2">
            <a:extLst>
              <a:ext uri="{FF2B5EF4-FFF2-40B4-BE49-F238E27FC236}">
                <a16:creationId xmlns:a16="http://schemas.microsoft.com/office/drawing/2014/main" id="{3FB644D8-5136-4C3F-B452-513D5BFC7DF0}"/>
              </a:ext>
            </a:extLst>
          </p:cNvPr>
          <p:cNvSpPr>
            <a:spLocks noRot="1" noChangeArrowheads="1" noTextEdit="1"/>
          </p:cNvSpPr>
          <p:nvPr>
            <p:ph type="sldImg"/>
          </p:nvPr>
        </p:nvSpPr>
        <p:spPr>
          <a:ln/>
        </p:spPr>
      </p:sp>
      <p:sp>
        <p:nvSpPr>
          <p:cNvPr id="34820" name="Rectangle 3">
            <a:extLst>
              <a:ext uri="{FF2B5EF4-FFF2-40B4-BE49-F238E27FC236}">
                <a16:creationId xmlns:a16="http://schemas.microsoft.com/office/drawing/2014/main" id="{41C70F8F-4F00-43E9-B593-ACE4658E8F3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77AB9D1C-3CD8-498B-8094-050201706E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3904A9F7-9727-47C2-ABC8-FDC07C73B399}" type="slidenum">
              <a:rPr lang="en-US" altLang="en-US" sz="1200" smtClean="0"/>
              <a:pPr/>
              <a:t>18</a:t>
            </a:fld>
            <a:endParaRPr lang="en-US" altLang="en-US" sz="1200"/>
          </a:p>
        </p:txBody>
      </p:sp>
      <p:sp>
        <p:nvSpPr>
          <p:cNvPr id="36867" name="Rectangle 2">
            <a:extLst>
              <a:ext uri="{FF2B5EF4-FFF2-40B4-BE49-F238E27FC236}">
                <a16:creationId xmlns:a16="http://schemas.microsoft.com/office/drawing/2014/main" id="{1EFECDE4-D500-4237-B1B4-F7DC23A27B53}"/>
              </a:ext>
            </a:extLst>
          </p:cNvPr>
          <p:cNvSpPr>
            <a:spLocks noRot="1" noChangeArrowheads="1" noTextEdit="1"/>
          </p:cNvSpPr>
          <p:nvPr>
            <p:ph type="sldImg"/>
          </p:nvPr>
        </p:nvSpPr>
        <p:spPr>
          <a:ln/>
        </p:spPr>
      </p:sp>
      <p:sp>
        <p:nvSpPr>
          <p:cNvPr id="36868" name="Rectangle 3">
            <a:extLst>
              <a:ext uri="{FF2B5EF4-FFF2-40B4-BE49-F238E27FC236}">
                <a16:creationId xmlns:a16="http://schemas.microsoft.com/office/drawing/2014/main" id="{D7FBF845-494A-40C3-969F-D975784DEA4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0C89C8C0-2959-4B55-8CCC-19A39FE238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5AFA228C-62F5-48C3-80B9-994E9200D0CE}" type="slidenum">
              <a:rPr lang="en-US" altLang="en-US" sz="1200" smtClean="0"/>
              <a:pPr/>
              <a:t>19</a:t>
            </a:fld>
            <a:endParaRPr lang="en-US" altLang="en-US" sz="1200"/>
          </a:p>
        </p:txBody>
      </p:sp>
      <p:sp>
        <p:nvSpPr>
          <p:cNvPr id="38915" name="Rectangle 2">
            <a:extLst>
              <a:ext uri="{FF2B5EF4-FFF2-40B4-BE49-F238E27FC236}">
                <a16:creationId xmlns:a16="http://schemas.microsoft.com/office/drawing/2014/main" id="{2D7BC16C-011D-498E-8C0E-3D22E52567D1}"/>
              </a:ext>
            </a:extLst>
          </p:cNvPr>
          <p:cNvSpPr>
            <a:spLocks noRot="1" noChangeArrowheads="1" noTextEdit="1"/>
          </p:cNvSpPr>
          <p:nvPr>
            <p:ph type="sldImg"/>
          </p:nvPr>
        </p:nvSpPr>
        <p:spPr>
          <a:ln/>
        </p:spPr>
      </p:sp>
      <p:sp>
        <p:nvSpPr>
          <p:cNvPr id="38916" name="Rectangle 3">
            <a:extLst>
              <a:ext uri="{FF2B5EF4-FFF2-40B4-BE49-F238E27FC236}">
                <a16:creationId xmlns:a16="http://schemas.microsoft.com/office/drawing/2014/main" id="{558804AB-13E1-47A2-B7B1-65ECFC7997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38A5DFB0-4A7D-4A95-9EBA-F13DC5C50FB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D3D46EC0-609E-4B1B-AF0A-A304A0B79A4E}" type="slidenum">
              <a:rPr lang="en-US" altLang="en-US" sz="1200" smtClean="0"/>
              <a:pPr/>
              <a:t>20</a:t>
            </a:fld>
            <a:endParaRPr lang="en-US" altLang="en-US" sz="1200"/>
          </a:p>
        </p:txBody>
      </p:sp>
      <p:sp>
        <p:nvSpPr>
          <p:cNvPr id="40963" name="Rectangle 2">
            <a:extLst>
              <a:ext uri="{FF2B5EF4-FFF2-40B4-BE49-F238E27FC236}">
                <a16:creationId xmlns:a16="http://schemas.microsoft.com/office/drawing/2014/main" id="{3BE16A75-A55C-467F-AA62-11BA78A62BCA}"/>
              </a:ext>
            </a:extLst>
          </p:cNvPr>
          <p:cNvSpPr>
            <a:spLocks noRot="1" noChangeArrowheads="1" noTextEdit="1"/>
          </p:cNvSpPr>
          <p:nvPr>
            <p:ph type="sldImg"/>
          </p:nvPr>
        </p:nvSpPr>
        <p:spPr>
          <a:ln/>
        </p:spPr>
      </p:sp>
      <p:sp>
        <p:nvSpPr>
          <p:cNvPr id="40964" name="Rectangle 3">
            <a:extLst>
              <a:ext uri="{FF2B5EF4-FFF2-40B4-BE49-F238E27FC236}">
                <a16:creationId xmlns:a16="http://schemas.microsoft.com/office/drawing/2014/main" id="{7B7F18DC-AC89-424A-8788-3534BB65F12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81FD1FC5-1B8D-4D05-8E6E-0E6285CD608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D33450F8-5CB9-4337-B606-A39748EC64EF}" type="slidenum">
              <a:rPr lang="en-US" altLang="en-US" sz="1200" smtClean="0"/>
              <a:pPr/>
              <a:t>21</a:t>
            </a:fld>
            <a:endParaRPr lang="en-US" altLang="en-US" sz="1200"/>
          </a:p>
        </p:txBody>
      </p:sp>
      <p:sp>
        <p:nvSpPr>
          <p:cNvPr id="43011" name="Rectangle 2">
            <a:extLst>
              <a:ext uri="{FF2B5EF4-FFF2-40B4-BE49-F238E27FC236}">
                <a16:creationId xmlns:a16="http://schemas.microsoft.com/office/drawing/2014/main" id="{522D9A19-2AED-47E7-AE44-1CA7CCB8DF80}"/>
              </a:ext>
            </a:extLst>
          </p:cNvPr>
          <p:cNvSpPr>
            <a:spLocks noRot="1" noChangeArrowheads="1" noTextEdit="1"/>
          </p:cNvSpPr>
          <p:nvPr>
            <p:ph type="sldImg"/>
          </p:nvPr>
        </p:nvSpPr>
        <p:spPr>
          <a:ln/>
        </p:spPr>
      </p:sp>
      <p:sp>
        <p:nvSpPr>
          <p:cNvPr id="43012" name="Rectangle 3">
            <a:extLst>
              <a:ext uri="{FF2B5EF4-FFF2-40B4-BE49-F238E27FC236}">
                <a16:creationId xmlns:a16="http://schemas.microsoft.com/office/drawing/2014/main" id="{9AD491AB-3B25-48E0-A840-C3934B3C03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2CEB9BF5-1CBD-4B18-A69D-D65231CCDD4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FEA5B2F-C18C-4764-BF78-94A51A90CE36}" type="slidenum">
              <a:rPr lang="en-US" altLang="en-US" sz="1200" smtClean="0"/>
              <a:pPr/>
              <a:t>23</a:t>
            </a:fld>
            <a:endParaRPr lang="en-US" altLang="en-US" sz="1200"/>
          </a:p>
        </p:txBody>
      </p:sp>
      <p:sp>
        <p:nvSpPr>
          <p:cNvPr id="46083" name="Rectangle 2">
            <a:extLst>
              <a:ext uri="{FF2B5EF4-FFF2-40B4-BE49-F238E27FC236}">
                <a16:creationId xmlns:a16="http://schemas.microsoft.com/office/drawing/2014/main" id="{0F0AD3A3-0667-44D4-B006-21D38C116C0D}"/>
              </a:ext>
            </a:extLst>
          </p:cNvPr>
          <p:cNvSpPr>
            <a:spLocks noRot="1" noChangeArrowheads="1" noTextEdit="1"/>
          </p:cNvSpPr>
          <p:nvPr>
            <p:ph type="sldImg"/>
          </p:nvPr>
        </p:nvSpPr>
        <p:spPr>
          <a:ln/>
        </p:spPr>
      </p:sp>
      <p:sp>
        <p:nvSpPr>
          <p:cNvPr id="46084" name="Rectangle 3">
            <a:extLst>
              <a:ext uri="{FF2B5EF4-FFF2-40B4-BE49-F238E27FC236}">
                <a16:creationId xmlns:a16="http://schemas.microsoft.com/office/drawing/2014/main" id="{9267C14B-224E-4B1F-9667-0063192F3D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57D3C705-87C7-44D5-BDD0-D01F5DCE2A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C16BC411-DFE7-4793-9EEC-8D166C23D5B6}" type="slidenum">
              <a:rPr lang="en-US" altLang="en-US" sz="1200" smtClean="0"/>
              <a:pPr/>
              <a:t>2</a:t>
            </a:fld>
            <a:endParaRPr lang="en-US" altLang="en-US" sz="1200"/>
          </a:p>
        </p:txBody>
      </p:sp>
      <p:sp>
        <p:nvSpPr>
          <p:cNvPr id="7171" name="Rectangle 2">
            <a:extLst>
              <a:ext uri="{FF2B5EF4-FFF2-40B4-BE49-F238E27FC236}">
                <a16:creationId xmlns:a16="http://schemas.microsoft.com/office/drawing/2014/main" id="{F9C34CAA-67AC-4032-8E93-2D920EC277BC}"/>
              </a:ext>
            </a:extLst>
          </p:cNvPr>
          <p:cNvSpPr>
            <a:spLocks noRot="1" noChangeArrowheads="1" noTextEdit="1"/>
          </p:cNvSpPr>
          <p:nvPr>
            <p:ph type="sldImg"/>
          </p:nvPr>
        </p:nvSpPr>
        <p:spPr>
          <a:ln/>
        </p:spPr>
      </p:sp>
      <p:sp>
        <p:nvSpPr>
          <p:cNvPr id="7172" name="Rectangle 3">
            <a:extLst>
              <a:ext uri="{FF2B5EF4-FFF2-40B4-BE49-F238E27FC236}">
                <a16:creationId xmlns:a16="http://schemas.microsoft.com/office/drawing/2014/main" id="{920AA9DD-1F49-4239-AECD-E044FF4385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5194EBA0-5303-4A3C-86CC-E9C58ECB6D2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6E4F18C3-A643-4E34-9DF5-31755BE23EF2}" type="slidenum">
              <a:rPr lang="en-US" altLang="en-US" sz="1200" smtClean="0"/>
              <a:pPr/>
              <a:t>24</a:t>
            </a:fld>
            <a:endParaRPr lang="en-US" altLang="en-US" sz="1200"/>
          </a:p>
        </p:txBody>
      </p:sp>
      <p:sp>
        <p:nvSpPr>
          <p:cNvPr id="48131" name="Rectangle 2">
            <a:extLst>
              <a:ext uri="{FF2B5EF4-FFF2-40B4-BE49-F238E27FC236}">
                <a16:creationId xmlns:a16="http://schemas.microsoft.com/office/drawing/2014/main" id="{23FBC653-398E-403D-BFC8-37F72C8D5777}"/>
              </a:ext>
            </a:extLst>
          </p:cNvPr>
          <p:cNvSpPr>
            <a:spLocks noRot="1" noChangeArrowheads="1" noTextEdit="1"/>
          </p:cNvSpPr>
          <p:nvPr>
            <p:ph type="sldImg"/>
          </p:nvPr>
        </p:nvSpPr>
        <p:spPr>
          <a:ln/>
        </p:spPr>
      </p:sp>
      <p:sp>
        <p:nvSpPr>
          <p:cNvPr id="48132" name="Rectangle 3">
            <a:extLst>
              <a:ext uri="{FF2B5EF4-FFF2-40B4-BE49-F238E27FC236}">
                <a16:creationId xmlns:a16="http://schemas.microsoft.com/office/drawing/2014/main" id="{E4C67C2A-7E5B-47D7-A48B-D7A944B7AE4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DA912FB7-17CF-409D-88CB-53853A30CDD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A269F8D-B8F9-4948-A531-8AFB9FBE3B0A}" type="slidenum">
              <a:rPr lang="en-US" altLang="en-US" sz="1200" smtClean="0"/>
              <a:pPr/>
              <a:t>25</a:t>
            </a:fld>
            <a:endParaRPr lang="en-US" altLang="en-US" sz="1200"/>
          </a:p>
        </p:txBody>
      </p:sp>
      <p:sp>
        <p:nvSpPr>
          <p:cNvPr id="50179" name="Rectangle 2">
            <a:extLst>
              <a:ext uri="{FF2B5EF4-FFF2-40B4-BE49-F238E27FC236}">
                <a16:creationId xmlns:a16="http://schemas.microsoft.com/office/drawing/2014/main" id="{E76E2D8B-802B-4535-A9AC-2A111995475A}"/>
              </a:ext>
            </a:extLst>
          </p:cNvPr>
          <p:cNvSpPr>
            <a:spLocks noRot="1" noChangeArrowheads="1" noTextEdit="1"/>
          </p:cNvSpPr>
          <p:nvPr>
            <p:ph type="sldImg"/>
          </p:nvPr>
        </p:nvSpPr>
        <p:spPr>
          <a:ln/>
        </p:spPr>
      </p:sp>
      <p:sp>
        <p:nvSpPr>
          <p:cNvPr id="50180" name="Rectangle 3">
            <a:extLst>
              <a:ext uri="{FF2B5EF4-FFF2-40B4-BE49-F238E27FC236}">
                <a16:creationId xmlns:a16="http://schemas.microsoft.com/office/drawing/2014/main" id="{40FFB10E-454A-4456-B27F-7B184B49ABF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0B6FFC03-E910-40BB-86BC-42EA9202E5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82A0F42E-B637-48A3-9ECC-16039DCCDAC5}" type="slidenum">
              <a:rPr lang="en-US" altLang="en-US" sz="1200" smtClean="0"/>
              <a:pPr/>
              <a:t>27</a:t>
            </a:fld>
            <a:endParaRPr lang="en-US" altLang="en-US" sz="1200"/>
          </a:p>
        </p:txBody>
      </p:sp>
      <p:sp>
        <p:nvSpPr>
          <p:cNvPr id="53251" name="Rectangle 2">
            <a:extLst>
              <a:ext uri="{FF2B5EF4-FFF2-40B4-BE49-F238E27FC236}">
                <a16:creationId xmlns:a16="http://schemas.microsoft.com/office/drawing/2014/main" id="{B187E26A-7B31-4B8D-BC07-E56AD41FBF0E}"/>
              </a:ext>
            </a:extLst>
          </p:cNvPr>
          <p:cNvSpPr>
            <a:spLocks noRot="1" noChangeArrowheads="1" noTextEdit="1"/>
          </p:cNvSpPr>
          <p:nvPr>
            <p:ph type="sldImg"/>
          </p:nvPr>
        </p:nvSpPr>
        <p:spPr>
          <a:ln/>
        </p:spPr>
      </p:sp>
      <p:sp>
        <p:nvSpPr>
          <p:cNvPr id="53252" name="Rectangle 3">
            <a:extLst>
              <a:ext uri="{FF2B5EF4-FFF2-40B4-BE49-F238E27FC236}">
                <a16:creationId xmlns:a16="http://schemas.microsoft.com/office/drawing/2014/main" id="{4722D384-EB8D-4D78-9B26-32543B07C6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5FC75851-CFB0-4D73-9291-91CB518E62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28A4D986-AE59-4F79-87A0-4442CFB20AE4}" type="slidenum">
              <a:rPr lang="en-US" altLang="en-US" sz="1200" smtClean="0"/>
              <a:pPr/>
              <a:t>28</a:t>
            </a:fld>
            <a:endParaRPr lang="en-US" altLang="en-US" sz="1200"/>
          </a:p>
        </p:txBody>
      </p:sp>
      <p:sp>
        <p:nvSpPr>
          <p:cNvPr id="55299" name="Rectangle 2">
            <a:extLst>
              <a:ext uri="{FF2B5EF4-FFF2-40B4-BE49-F238E27FC236}">
                <a16:creationId xmlns:a16="http://schemas.microsoft.com/office/drawing/2014/main" id="{3F793865-116F-4CDD-BCB7-9535FB3F031C}"/>
              </a:ext>
            </a:extLst>
          </p:cNvPr>
          <p:cNvSpPr>
            <a:spLocks noRot="1" noChangeArrowheads="1" noTextEdit="1"/>
          </p:cNvSpPr>
          <p:nvPr>
            <p:ph type="sldImg"/>
          </p:nvPr>
        </p:nvSpPr>
        <p:spPr>
          <a:ln/>
        </p:spPr>
      </p:sp>
      <p:sp>
        <p:nvSpPr>
          <p:cNvPr id="55300" name="Rectangle 3">
            <a:extLst>
              <a:ext uri="{FF2B5EF4-FFF2-40B4-BE49-F238E27FC236}">
                <a16:creationId xmlns:a16="http://schemas.microsoft.com/office/drawing/2014/main" id="{6895598E-0D5B-4788-9988-14A3732378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698C2D3B-724F-4963-8155-4D841C539F4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275CEFDE-B66C-448E-B6C7-D6A0882E515C}" type="slidenum">
              <a:rPr lang="en-US" altLang="en-US" sz="1200" smtClean="0"/>
              <a:pPr/>
              <a:t>29</a:t>
            </a:fld>
            <a:endParaRPr lang="en-US" altLang="en-US" sz="1200"/>
          </a:p>
        </p:txBody>
      </p:sp>
      <p:sp>
        <p:nvSpPr>
          <p:cNvPr id="57347" name="Rectangle 2">
            <a:extLst>
              <a:ext uri="{FF2B5EF4-FFF2-40B4-BE49-F238E27FC236}">
                <a16:creationId xmlns:a16="http://schemas.microsoft.com/office/drawing/2014/main" id="{08D0BD2B-90CA-4E6D-B86E-18A3A7B9A578}"/>
              </a:ext>
            </a:extLst>
          </p:cNvPr>
          <p:cNvSpPr>
            <a:spLocks noRot="1" noChangeArrowheads="1" noTextEdit="1"/>
          </p:cNvSpPr>
          <p:nvPr>
            <p:ph type="sldImg"/>
          </p:nvPr>
        </p:nvSpPr>
        <p:spPr>
          <a:ln/>
        </p:spPr>
      </p:sp>
      <p:sp>
        <p:nvSpPr>
          <p:cNvPr id="57348" name="Rectangle 3">
            <a:extLst>
              <a:ext uri="{FF2B5EF4-FFF2-40B4-BE49-F238E27FC236}">
                <a16:creationId xmlns:a16="http://schemas.microsoft.com/office/drawing/2014/main" id="{E4FC34A6-C80C-4892-9789-F20B69BCCA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DD22F35E-63D4-4585-B2AA-84C63A0303AA}"/>
              </a:ext>
            </a:extLst>
          </p:cNvPr>
          <p:cNvSpPr>
            <a:spLocks noRot="1" noChangeArrowheads="1" noTextEdit="1"/>
          </p:cNvSpPr>
          <p:nvPr>
            <p:ph type="sldImg"/>
          </p:nvPr>
        </p:nvSpPr>
        <p:spPr>
          <a:ln/>
        </p:spPr>
      </p:sp>
      <p:sp>
        <p:nvSpPr>
          <p:cNvPr id="61443" name="Rectangle 3">
            <a:extLst>
              <a:ext uri="{FF2B5EF4-FFF2-40B4-BE49-F238E27FC236}">
                <a16:creationId xmlns:a16="http://schemas.microsoft.com/office/drawing/2014/main" id="{5E9F44F7-8230-4811-B0BF-C688E66858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latin typeface="Arial" panose="020B0604020202020204" pitchFamily="34" charset="0"/>
              </a:rPr>
              <a:t>From Arnold 2009 BMJ:  </a:t>
            </a:r>
          </a:p>
          <a:p>
            <a:r>
              <a:rPr lang="en-US" altLang="en-US" b="1">
                <a:latin typeface="Arial" panose="020B0604020202020204" pitchFamily="34" charset="0"/>
              </a:rPr>
              <a:t>Fig 3</a:t>
            </a:r>
            <a:r>
              <a:rPr lang="en-US" altLang="en-US">
                <a:latin typeface="Arial" panose="020B0604020202020204" pitchFamily="34" charset="0"/>
              </a:rPr>
              <a:t> Direct utilities against indirect utilities. Plotted points are means (if available) or medians from health-states within 28 studies. Vertical and horizontal lines represent standard errors cited (or deduced) within the studies. Broken lines are regressions of direct on indirect utilities from current patient comparisons. In top left panel, one (hypothetical) point lies off the scale, with EQ-5D=−0.52, time trade off=−0.17.</a:t>
            </a:r>
          </a:p>
          <a:p>
            <a:endParaRPr lang="en-US" altLang="en-US">
              <a:latin typeface="Arial" panose="020B0604020202020204" pitchFamily="34" charset="0"/>
            </a:endParaRPr>
          </a:p>
          <a:p>
            <a:r>
              <a:rPr lang="en-US" altLang="en-US">
                <a:latin typeface="Arial" panose="020B0604020202020204" pitchFamily="34" charset="0"/>
              </a:rPr>
              <a:t>The discrepancy between individual direct and indirect measures is reflected in figure 3</a:t>
            </a:r>
            <a:r>
              <a:rPr lang="en-US" altLang="en-US">
                <a:latin typeface="Arial" panose="020B0604020202020204" pitchFamily="34" charset="0"/>
                <a:hlinkClick r:id="rId3"/>
              </a:rPr>
              <a:t>⇓</a:t>
            </a:r>
            <a:r>
              <a:rPr lang="en-US" altLang="en-US">
                <a:latin typeface="Arial" panose="020B0604020202020204" pitchFamily="34" charset="0"/>
              </a:rPr>
              <a:t>. These plots are constructed using information taken directly from the studies, without aggregation into independent groups. If direct and indirect methods gave the same results, then the points would be distributed equally above and below the 45° line in each panel. The great majority of points in all panels, however, fell above this line. In each panel, the broken line represents the predicted direct utility score from a regression on the indirect score, as computed from the “current patient” comparisons. Table 7 shows the slopes for these lines and those based on hypothetical comparisons. The lines represent average relations only, with statistically significant (P&lt;0.05) departures from the line in all but one instance, which was based on very low sample numbers. This finding suggests that the variation between participants within studies was not sufficient to account for the discrepancies between the plotted points and the fitted lines. At best, these lines characterise “average” relations between direct and indirect methods across a collection of different health states; it cannot be assumed that they will produce accurate conversions from one type of utility to another.</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BC2AA2BA-192F-4576-BFD7-59571D2CE0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B9ABB5E1-AD77-4D0B-BD4A-B4EC2227BBE9}" type="slidenum">
              <a:rPr lang="en-US" altLang="en-US" sz="1200" smtClean="0"/>
              <a:pPr/>
              <a:t>34</a:t>
            </a:fld>
            <a:endParaRPr lang="en-US" altLang="en-US" sz="1200"/>
          </a:p>
        </p:txBody>
      </p:sp>
      <p:sp>
        <p:nvSpPr>
          <p:cNvPr id="64515" name="Rectangle 2">
            <a:extLst>
              <a:ext uri="{FF2B5EF4-FFF2-40B4-BE49-F238E27FC236}">
                <a16:creationId xmlns:a16="http://schemas.microsoft.com/office/drawing/2014/main" id="{14FEF2AD-B87E-4DFA-AD3A-F339C1814BE8}"/>
              </a:ext>
            </a:extLst>
          </p:cNvPr>
          <p:cNvSpPr>
            <a:spLocks noRot="1" noChangeArrowheads="1" noTextEdit="1"/>
          </p:cNvSpPr>
          <p:nvPr>
            <p:ph type="sldImg"/>
          </p:nvPr>
        </p:nvSpPr>
        <p:spPr>
          <a:ln/>
        </p:spPr>
      </p:sp>
      <p:sp>
        <p:nvSpPr>
          <p:cNvPr id="64516" name="Rectangle 3">
            <a:extLst>
              <a:ext uri="{FF2B5EF4-FFF2-40B4-BE49-F238E27FC236}">
                <a16:creationId xmlns:a16="http://schemas.microsoft.com/office/drawing/2014/main" id="{0E38DA4E-258D-44D6-BB5A-0F8776979D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CFA0F5C8-A779-4BBD-B9C5-988CC666F08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F1E8F05F-0A00-4528-8BFD-42B4529FA878}" type="slidenum">
              <a:rPr lang="en-US" altLang="en-US" sz="1200" smtClean="0"/>
              <a:pPr/>
              <a:t>35</a:t>
            </a:fld>
            <a:endParaRPr lang="en-US" altLang="en-US" sz="1200"/>
          </a:p>
        </p:txBody>
      </p:sp>
      <p:sp>
        <p:nvSpPr>
          <p:cNvPr id="66563" name="Rectangle 2">
            <a:extLst>
              <a:ext uri="{FF2B5EF4-FFF2-40B4-BE49-F238E27FC236}">
                <a16:creationId xmlns:a16="http://schemas.microsoft.com/office/drawing/2014/main" id="{EC22FED9-2E6A-4908-87DA-87E2F75F3148}"/>
              </a:ext>
            </a:extLst>
          </p:cNvPr>
          <p:cNvSpPr>
            <a:spLocks noRot="1" noChangeArrowheads="1" noTextEdit="1"/>
          </p:cNvSpPr>
          <p:nvPr>
            <p:ph type="sldImg"/>
          </p:nvPr>
        </p:nvSpPr>
        <p:spPr>
          <a:ln/>
        </p:spPr>
      </p:sp>
      <p:sp>
        <p:nvSpPr>
          <p:cNvPr id="66564" name="Rectangle 3">
            <a:extLst>
              <a:ext uri="{FF2B5EF4-FFF2-40B4-BE49-F238E27FC236}">
                <a16:creationId xmlns:a16="http://schemas.microsoft.com/office/drawing/2014/main" id="{89611A85-9F1E-45E3-8F6A-05C039E2C81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3590D6DA-AD12-4E64-A42E-EA2986E3008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68DCDFC-38CA-43FD-9333-E637E6139DAD}" type="slidenum">
              <a:rPr lang="en-US" altLang="en-US" sz="1200" smtClean="0"/>
              <a:pPr/>
              <a:t>36</a:t>
            </a:fld>
            <a:endParaRPr lang="en-US" altLang="en-US" sz="1200"/>
          </a:p>
        </p:txBody>
      </p:sp>
      <p:sp>
        <p:nvSpPr>
          <p:cNvPr id="68611" name="Rectangle 2">
            <a:extLst>
              <a:ext uri="{FF2B5EF4-FFF2-40B4-BE49-F238E27FC236}">
                <a16:creationId xmlns:a16="http://schemas.microsoft.com/office/drawing/2014/main" id="{948926E2-9465-4026-B1B6-810463041965}"/>
              </a:ext>
            </a:extLst>
          </p:cNvPr>
          <p:cNvSpPr>
            <a:spLocks noRot="1" noChangeArrowheads="1" noTextEdit="1"/>
          </p:cNvSpPr>
          <p:nvPr>
            <p:ph type="sldImg"/>
          </p:nvPr>
        </p:nvSpPr>
        <p:spPr>
          <a:xfrm>
            <a:off x="1146175" y="687388"/>
            <a:ext cx="4567238" cy="3425825"/>
          </a:xfrm>
          <a:ln w="12700" cap="flat"/>
        </p:spPr>
      </p:sp>
      <p:sp>
        <p:nvSpPr>
          <p:cNvPr id="68612" name="Rectangle 3">
            <a:extLst>
              <a:ext uri="{FF2B5EF4-FFF2-40B4-BE49-F238E27FC236}">
                <a16:creationId xmlns:a16="http://schemas.microsoft.com/office/drawing/2014/main" id="{704BECC9-BB6A-4C11-9DD3-C91A9DB35E6F}"/>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12" tIns="45177" rIns="91912" bIns="45177"/>
          <a:lstStyle/>
          <a:p>
            <a:pPr eaLnBrk="1" hangingPunct="1"/>
            <a:endParaRPr lang="en-US" altLang="en-US">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58C7B0AA-02A0-4197-B2A1-5D18BCD60F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EF1DE294-EECB-46E1-8780-1B5D3BF6143B}" type="slidenum">
              <a:rPr lang="en-US" altLang="en-US" sz="1200" smtClean="0"/>
              <a:pPr/>
              <a:t>37</a:t>
            </a:fld>
            <a:endParaRPr lang="en-US" altLang="en-US" sz="1200"/>
          </a:p>
        </p:txBody>
      </p:sp>
      <p:sp>
        <p:nvSpPr>
          <p:cNvPr id="70659" name="Rectangle 2">
            <a:extLst>
              <a:ext uri="{FF2B5EF4-FFF2-40B4-BE49-F238E27FC236}">
                <a16:creationId xmlns:a16="http://schemas.microsoft.com/office/drawing/2014/main" id="{21E60F7A-8DFD-4206-B14B-4C0A3B537FF5}"/>
              </a:ext>
            </a:extLst>
          </p:cNvPr>
          <p:cNvSpPr>
            <a:spLocks noRot="1" noChangeArrowheads="1" noTextEdit="1"/>
          </p:cNvSpPr>
          <p:nvPr>
            <p:ph type="sldImg"/>
          </p:nvPr>
        </p:nvSpPr>
        <p:spPr>
          <a:ln/>
        </p:spPr>
      </p:sp>
      <p:sp>
        <p:nvSpPr>
          <p:cNvPr id="70660" name="Rectangle 3">
            <a:extLst>
              <a:ext uri="{FF2B5EF4-FFF2-40B4-BE49-F238E27FC236}">
                <a16:creationId xmlns:a16="http://schemas.microsoft.com/office/drawing/2014/main" id="{5BD82B11-0670-4262-B53B-D5FC58AED9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50AA57DB-93BD-46AC-9828-0C61EC97DF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C8ECBB2D-B21C-4F4E-9F8E-AD4317319F67}" type="slidenum">
              <a:rPr lang="en-US" altLang="en-US" sz="1200" smtClean="0"/>
              <a:pPr/>
              <a:t>3</a:t>
            </a:fld>
            <a:endParaRPr lang="en-US" altLang="en-US" sz="1200"/>
          </a:p>
        </p:txBody>
      </p:sp>
      <p:sp>
        <p:nvSpPr>
          <p:cNvPr id="9219" name="Rectangle 2">
            <a:extLst>
              <a:ext uri="{FF2B5EF4-FFF2-40B4-BE49-F238E27FC236}">
                <a16:creationId xmlns:a16="http://schemas.microsoft.com/office/drawing/2014/main" id="{91FF2A01-4704-47E2-B830-48DB0E74180C}"/>
              </a:ext>
            </a:extLst>
          </p:cNvPr>
          <p:cNvSpPr>
            <a:spLocks noRot="1" noChangeArrowheads="1" noTextEdit="1"/>
          </p:cNvSpPr>
          <p:nvPr>
            <p:ph type="sldImg"/>
          </p:nvPr>
        </p:nvSpPr>
        <p:spPr>
          <a:ln/>
        </p:spPr>
      </p:sp>
      <p:sp>
        <p:nvSpPr>
          <p:cNvPr id="9220" name="Rectangle 3">
            <a:extLst>
              <a:ext uri="{FF2B5EF4-FFF2-40B4-BE49-F238E27FC236}">
                <a16:creationId xmlns:a16="http://schemas.microsoft.com/office/drawing/2014/main" id="{AA64F6E6-2811-4E0B-AF50-635A9F63BE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75D9B303-FB68-4A1F-9089-C98EB1759BE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ECD77CC-8D2C-4480-8D53-04FEA0A55092}" type="slidenum">
              <a:rPr lang="en-US" altLang="en-US" sz="1200" smtClean="0"/>
              <a:pPr/>
              <a:t>38</a:t>
            </a:fld>
            <a:endParaRPr lang="en-US" altLang="en-US" sz="1200"/>
          </a:p>
        </p:txBody>
      </p:sp>
      <p:sp>
        <p:nvSpPr>
          <p:cNvPr id="72707" name="Rectangle 2">
            <a:extLst>
              <a:ext uri="{FF2B5EF4-FFF2-40B4-BE49-F238E27FC236}">
                <a16:creationId xmlns:a16="http://schemas.microsoft.com/office/drawing/2014/main" id="{9DE4614A-F63F-4739-AC45-3BCC35C33931}"/>
              </a:ext>
            </a:extLst>
          </p:cNvPr>
          <p:cNvSpPr>
            <a:spLocks noRot="1" noChangeArrowheads="1" noTextEdit="1"/>
          </p:cNvSpPr>
          <p:nvPr>
            <p:ph type="sldImg"/>
          </p:nvPr>
        </p:nvSpPr>
        <p:spPr>
          <a:ln/>
        </p:spPr>
      </p:sp>
      <p:sp>
        <p:nvSpPr>
          <p:cNvPr id="72708" name="Rectangle 3">
            <a:extLst>
              <a:ext uri="{FF2B5EF4-FFF2-40B4-BE49-F238E27FC236}">
                <a16:creationId xmlns:a16="http://schemas.microsoft.com/office/drawing/2014/main" id="{46F84DA5-2C00-4EE5-9EAF-38940BFAF83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81331B1D-0F35-43F3-BF32-74D0F316CC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0402AC94-8AE4-4DFE-9762-674D69EA597B}" type="slidenum">
              <a:rPr lang="en-US" altLang="en-US" sz="1200" smtClean="0"/>
              <a:pPr/>
              <a:t>39</a:t>
            </a:fld>
            <a:endParaRPr lang="en-US" altLang="en-US" sz="1200"/>
          </a:p>
        </p:txBody>
      </p:sp>
      <p:sp>
        <p:nvSpPr>
          <p:cNvPr id="74755" name="Rectangle 2">
            <a:extLst>
              <a:ext uri="{FF2B5EF4-FFF2-40B4-BE49-F238E27FC236}">
                <a16:creationId xmlns:a16="http://schemas.microsoft.com/office/drawing/2014/main" id="{8AC93478-94D3-40E9-94FF-EDCBCD8B40C7}"/>
              </a:ext>
            </a:extLst>
          </p:cNvPr>
          <p:cNvSpPr>
            <a:spLocks noRot="1" noChangeArrowheads="1" noTextEdit="1"/>
          </p:cNvSpPr>
          <p:nvPr>
            <p:ph type="sldImg"/>
          </p:nvPr>
        </p:nvSpPr>
        <p:spPr>
          <a:ln/>
        </p:spPr>
      </p:sp>
      <p:sp>
        <p:nvSpPr>
          <p:cNvPr id="74756" name="Rectangle 3">
            <a:extLst>
              <a:ext uri="{FF2B5EF4-FFF2-40B4-BE49-F238E27FC236}">
                <a16:creationId xmlns:a16="http://schemas.microsoft.com/office/drawing/2014/main" id="{1F0DBE9D-046B-49C1-994E-48B3936259E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11774527-2BE4-4ED4-B2FF-8B02002757B5}"/>
              </a:ext>
            </a:extLst>
          </p:cNvPr>
          <p:cNvSpPr>
            <a:spLocks noRot="1" noChangeArrowheads="1" noTextEdit="1"/>
          </p:cNvSpPr>
          <p:nvPr>
            <p:ph type="sldImg"/>
          </p:nvPr>
        </p:nvSpPr>
        <p:spPr>
          <a:ln/>
        </p:spPr>
      </p:sp>
      <p:sp>
        <p:nvSpPr>
          <p:cNvPr id="82947" name="Rectangle 3">
            <a:extLst>
              <a:ext uri="{FF2B5EF4-FFF2-40B4-BE49-F238E27FC236}">
                <a16:creationId xmlns:a16="http://schemas.microsoft.com/office/drawing/2014/main" id="{45EB074A-BFF1-48FA-86B9-99A6C68A4E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Excel workbook</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97941B75-35E7-4D42-A79F-8C25BDFDB418}"/>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18A02A38-450D-4309-BE6D-BB87433BE9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1268" name="Slide Number Placeholder 3">
            <a:extLst>
              <a:ext uri="{FF2B5EF4-FFF2-40B4-BE49-F238E27FC236}">
                <a16:creationId xmlns:a16="http://schemas.microsoft.com/office/drawing/2014/main" id="{D360BFD2-0D5A-458C-9FB7-E32A821FAFF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75C79E97-26A4-4CF2-8B8B-28E33C3E5E7E}" type="slidenum">
              <a:rPr lang="en-US" altLang="en-US" sz="1200" smtClean="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0AF5E504-683B-4D8F-8BED-94AABBD3038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2EADDF6-16F7-49EF-A3EA-8CF6CF27F9B2}" type="slidenum">
              <a:rPr lang="en-US" altLang="en-US" sz="1200" smtClean="0"/>
              <a:pPr/>
              <a:t>5</a:t>
            </a:fld>
            <a:endParaRPr lang="en-US" altLang="en-US" sz="1200"/>
          </a:p>
        </p:txBody>
      </p:sp>
      <p:sp>
        <p:nvSpPr>
          <p:cNvPr id="13315" name="Rectangle 2">
            <a:extLst>
              <a:ext uri="{FF2B5EF4-FFF2-40B4-BE49-F238E27FC236}">
                <a16:creationId xmlns:a16="http://schemas.microsoft.com/office/drawing/2014/main" id="{758C3AC6-E28F-49DA-A637-E3A0D8D92ABC}"/>
              </a:ext>
            </a:extLst>
          </p:cNvPr>
          <p:cNvSpPr>
            <a:spLocks noRot="1" noChangeArrowheads="1" noTextEdit="1"/>
          </p:cNvSpPr>
          <p:nvPr>
            <p:ph type="sldImg"/>
          </p:nvPr>
        </p:nvSpPr>
        <p:spPr>
          <a:ln/>
        </p:spPr>
      </p:sp>
      <p:sp>
        <p:nvSpPr>
          <p:cNvPr id="13316" name="Rectangle 3">
            <a:extLst>
              <a:ext uri="{FF2B5EF4-FFF2-40B4-BE49-F238E27FC236}">
                <a16:creationId xmlns:a16="http://schemas.microsoft.com/office/drawing/2014/main" id="{D43D590D-E69E-4FB3-BB45-00C6986922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933EF310-DB68-4E06-8818-D36B9B50E0F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BD2BC52-0FC5-4A81-A043-E16F13EA0377}" type="slidenum">
              <a:rPr lang="en-US" altLang="en-US" sz="1200" smtClean="0"/>
              <a:pPr/>
              <a:t>9</a:t>
            </a:fld>
            <a:endParaRPr lang="en-US" altLang="en-US" sz="1200"/>
          </a:p>
        </p:txBody>
      </p:sp>
      <p:sp>
        <p:nvSpPr>
          <p:cNvPr id="18435" name="Rectangle 2">
            <a:extLst>
              <a:ext uri="{FF2B5EF4-FFF2-40B4-BE49-F238E27FC236}">
                <a16:creationId xmlns:a16="http://schemas.microsoft.com/office/drawing/2014/main" id="{A6CBAB45-4634-4E14-A789-BA9902773191}"/>
              </a:ext>
            </a:extLst>
          </p:cNvPr>
          <p:cNvSpPr>
            <a:spLocks noRot="1" noChangeArrowheads="1" noTextEdit="1"/>
          </p:cNvSpPr>
          <p:nvPr>
            <p:ph type="sldImg"/>
          </p:nvPr>
        </p:nvSpPr>
        <p:spPr>
          <a:ln/>
        </p:spPr>
      </p:sp>
      <p:sp>
        <p:nvSpPr>
          <p:cNvPr id="18436" name="Rectangle 3">
            <a:extLst>
              <a:ext uri="{FF2B5EF4-FFF2-40B4-BE49-F238E27FC236}">
                <a16:creationId xmlns:a16="http://schemas.microsoft.com/office/drawing/2014/main" id="{424B9466-61E0-4364-B7E9-4971341E775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74848177-223A-4184-B3F5-591C44C5696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7504C86A-18CF-4606-8EC2-901D7917951A}" type="slidenum">
              <a:rPr lang="en-US" altLang="en-US" sz="1200" smtClean="0"/>
              <a:pPr/>
              <a:t>10</a:t>
            </a:fld>
            <a:endParaRPr lang="en-US" altLang="en-US" sz="1200"/>
          </a:p>
        </p:txBody>
      </p:sp>
      <p:sp>
        <p:nvSpPr>
          <p:cNvPr id="20483" name="Rectangle 2">
            <a:extLst>
              <a:ext uri="{FF2B5EF4-FFF2-40B4-BE49-F238E27FC236}">
                <a16:creationId xmlns:a16="http://schemas.microsoft.com/office/drawing/2014/main" id="{49D995E4-8199-4274-9F98-31A4658ABC47}"/>
              </a:ext>
            </a:extLst>
          </p:cNvPr>
          <p:cNvSpPr>
            <a:spLocks noRot="1" noChangeArrowheads="1" noTextEdit="1"/>
          </p:cNvSpPr>
          <p:nvPr>
            <p:ph type="sldImg"/>
          </p:nvPr>
        </p:nvSpPr>
        <p:spPr>
          <a:ln/>
        </p:spPr>
      </p:sp>
      <p:sp>
        <p:nvSpPr>
          <p:cNvPr id="20484" name="Rectangle 3">
            <a:extLst>
              <a:ext uri="{FF2B5EF4-FFF2-40B4-BE49-F238E27FC236}">
                <a16:creationId xmlns:a16="http://schemas.microsoft.com/office/drawing/2014/main" id="{213EE3DF-8C70-4BF1-9094-4BAEC21CEB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DBE4065-D9E2-4AC0-94BD-D0FDCDBDA95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B7A3FA0C-0A91-4EF8-BAF5-D7A43DD9E9E8}" type="slidenum">
              <a:rPr lang="en-US" altLang="en-US" sz="1200" smtClean="0"/>
              <a:pPr/>
              <a:t>11</a:t>
            </a:fld>
            <a:endParaRPr lang="en-US" altLang="en-US" sz="1200"/>
          </a:p>
        </p:txBody>
      </p:sp>
      <p:sp>
        <p:nvSpPr>
          <p:cNvPr id="22531" name="Rectangle 2">
            <a:extLst>
              <a:ext uri="{FF2B5EF4-FFF2-40B4-BE49-F238E27FC236}">
                <a16:creationId xmlns:a16="http://schemas.microsoft.com/office/drawing/2014/main" id="{4C454448-946B-4A2A-9C9D-CB517FC8C190}"/>
              </a:ext>
            </a:extLst>
          </p:cNvPr>
          <p:cNvSpPr>
            <a:spLocks noRot="1" noChangeArrowheads="1" noTextEdit="1"/>
          </p:cNvSpPr>
          <p:nvPr>
            <p:ph type="sldImg"/>
          </p:nvPr>
        </p:nvSpPr>
        <p:spPr>
          <a:ln/>
        </p:spPr>
      </p:sp>
      <p:sp>
        <p:nvSpPr>
          <p:cNvPr id="22532" name="Rectangle 3">
            <a:extLst>
              <a:ext uri="{FF2B5EF4-FFF2-40B4-BE49-F238E27FC236}">
                <a16:creationId xmlns:a16="http://schemas.microsoft.com/office/drawing/2014/main" id="{230C0866-CB86-478E-87FC-B116CCC25B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72B937EE-DABC-4157-80ED-EEFA6D619C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3797F9DD-EF83-4375-AF4E-F3E69EA04B0F}" type="slidenum">
              <a:rPr lang="en-US" altLang="en-US" sz="1200" smtClean="0"/>
              <a:pPr/>
              <a:t>12</a:t>
            </a:fld>
            <a:endParaRPr lang="en-US" altLang="en-US" sz="1200"/>
          </a:p>
        </p:txBody>
      </p:sp>
      <p:sp>
        <p:nvSpPr>
          <p:cNvPr id="24579" name="Rectangle 2">
            <a:extLst>
              <a:ext uri="{FF2B5EF4-FFF2-40B4-BE49-F238E27FC236}">
                <a16:creationId xmlns:a16="http://schemas.microsoft.com/office/drawing/2014/main" id="{98F4034E-C13B-45EA-BCCA-2D4056DFA6DD}"/>
              </a:ext>
            </a:extLst>
          </p:cNvPr>
          <p:cNvSpPr>
            <a:spLocks noRot="1" noChangeArrowheads="1" noTextEdit="1"/>
          </p:cNvSpPr>
          <p:nvPr>
            <p:ph type="sldImg"/>
          </p:nvPr>
        </p:nvSpPr>
        <p:spPr>
          <a:ln/>
        </p:spPr>
      </p:sp>
      <p:sp>
        <p:nvSpPr>
          <p:cNvPr id="24580" name="Rectangle 3">
            <a:extLst>
              <a:ext uri="{FF2B5EF4-FFF2-40B4-BE49-F238E27FC236}">
                <a16:creationId xmlns:a16="http://schemas.microsoft.com/office/drawing/2014/main" id="{3A21A764-B1CE-470D-A629-BCE13831274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6243783-BD84-4A33-B4DA-B93E216A7D39}"/>
              </a:ext>
            </a:extLst>
          </p:cNvPr>
          <p:cNvGrpSpPr>
            <a:grpSpLocks/>
          </p:cNvGrpSpPr>
          <p:nvPr/>
        </p:nvGrpSpPr>
        <p:grpSpPr bwMode="auto">
          <a:xfrm>
            <a:off x="0" y="0"/>
            <a:ext cx="9140825" cy="6850063"/>
            <a:chOff x="0" y="0"/>
            <a:chExt cx="5758" cy="4315"/>
          </a:xfrm>
        </p:grpSpPr>
        <p:grpSp>
          <p:nvGrpSpPr>
            <p:cNvPr id="5" name="Group 3">
              <a:extLst>
                <a:ext uri="{FF2B5EF4-FFF2-40B4-BE49-F238E27FC236}">
                  <a16:creationId xmlns:a16="http://schemas.microsoft.com/office/drawing/2014/main" id="{43E88BE2-B017-4BE0-AEF0-022FEE47AB5A}"/>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A3985CB2-A231-4A47-9C4F-9ECB8B191456}"/>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latin typeface="Arial" pitchFamily="-106" charset="0"/>
                  <a:ea typeface="+mn-ea"/>
                </a:endParaRPr>
              </a:p>
            </p:txBody>
          </p:sp>
          <p:sp>
            <p:nvSpPr>
              <p:cNvPr id="9" name="Freeform 5">
                <a:extLst>
                  <a:ext uri="{FF2B5EF4-FFF2-40B4-BE49-F238E27FC236}">
                    <a16:creationId xmlns:a16="http://schemas.microsoft.com/office/drawing/2014/main" id="{255CD8F6-2333-45A9-86FE-111BB1C9BC89}"/>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10" name="Freeform 6">
                <a:extLst>
                  <a:ext uri="{FF2B5EF4-FFF2-40B4-BE49-F238E27FC236}">
                    <a16:creationId xmlns:a16="http://schemas.microsoft.com/office/drawing/2014/main" id="{892D61C7-4FE9-4020-836D-F5EEDBA0FF13}"/>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latin typeface="Arial" pitchFamily="-106" charset="0"/>
                  <a:ea typeface="+mn-ea"/>
                </a:endParaRPr>
              </a:p>
            </p:txBody>
          </p:sp>
          <p:sp>
            <p:nvSpPr>
              <p:cNvPr id="11" name="Freeform 7">
                <a:extLst>
                  <a:ext uri="{FF2B5EF4-FFF2-40B4-BE49-F238E27FC236}">
                    <a16:creationId xmlns:a16="http://schemas.microsoft.com/office/drawing/2014/main" id="{C2D8AE16-9DDE-4005-9127-B09EB4723562}"/>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8">
                <a:extLst>
                  <a:ext uri="{FF2B5EF4-FFF2-40B4-BE49-F238E27FC236}">
                    <a16:creationId xmlns:a16="http://schemas.microsoft.com/office/drawing/2014/main" id="{BDBDC8CC-E1B8-4E87-B492-02CB2D56CD40}"/>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grpSp>
        <p:sp>
          <p:nvSpPr>
            <p:cNvPr id="6" name="Freeform 9">
              <a:extLst>
                <a:ext uri="{FF2B5EF4-FFF2-40B4-BE49-F238E27FC236}">
                  <a16:creationId xmlns:a16="http://schemas.microsoft.com/office/drawing/2014/main" id="{F4311D2E-205E-4099-9AAA-01E41952D601}"/>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 name="Freeform 10">
              <a:extLst>
                <a:ext uri="{FF2B5EF4-FFF2-40B4-BE49-F238E27FC236}">
                  <a16:creationId xmlns:a16="http://schemas.microsoft.com/office/drawing/2014/main" id="{64CCD36C-6216-4A5D-8C65-2FE1657DC61C}"/>
                </a:ext>
              </a:extLst>
            </p:cNvPr>
            <p:cNvSpPr>
              <a:spLocks/>
            </p:cNvSpPr>
            <p:nvPr/>
          </p:nvSpPr>
          <p:spPr bwMode="hidden">
            <a:xfrm>
              <a:off x="0" y="0"/>
              <a:ext cx="5758" cy="1776"/>
            </a:xfrm>
            <a:custGeom>
              <a:avLst/>
              <a:gdLst>
                <a:gd name="T0" fmla="*/ 0 w 5740"/>
                <a:gd name="T1" fmla="*/ 0 h 1906"/>
                <a:gd name="T2" fmla="*/ 0 w 5740"/>
                <a:gd name="T3" fmla="*/ 1163 h 1906"/>
                <a:gd name="T4" fmla="*/ 5866 w 5740"/>
                <a:gd name="T5" fmla="*/ 1163 h 1906"/>
                <a:gd name="T6" fmla="*/ 586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09600" y="685800"/>
            <a:ext cx="7772400" cy="1920875"/>
          </a:xfrm>
        </p:spPr>
        <p:txBody>
          <a:bodyPr/>
          <a:lstStyle>
            <a:lvl1pPr>
              <a:defRPr sz="6000">
                <a:solidFill>
                  <a:schemeClr val="hlink"/>
                </a:solidFill>
              </a:defRPr>
            </a:lvl1pPr>
          </a:lstStyle>
          <a:p>
            <a:r>
              <a:rPr lang="en-US"/>
              <a:t>Click to edit Master title style</a:t>
            </a:r>
          </a:p>
        </p:txBody>
      </p:sp>
      <p:sp>
        <p:nvSpPr>
          <p:cNvPr id="7180" name="Rectangle 12"/>
          <p:cNvSpPr>
            <a:spLocks noGrp="1" noChangeArrowheads="1"/>
          </p:cNvSpPr>
          <p:nvPr>
            <p:ph type="subTitle" sz="quarter" idx="1"/>
          </p:nvPr>
        </p:nvSpPr>
        <p:spPr>
          <a:xfrm>
            <a:off x="1371600" y="3124200"/>
            <a:ext cx="6400800" cy="1752600"/>
          </a:xfrm>
        </p:spPr>
        <p:txBody>
          <a:bodyPr/>
          <a:lstStyle>
            <a:lvl1pPr marL="0" indent="0">
              <a:buFontTx/>
              <a:buChar char="•"/>
              <a:defRPr>
                <a:solidFill>
                  <a:schemeClr val="hlink"/>
                </a:solidFill>
              </a:defRPr>
            </a:lvl1pPr>
          </a:lstStyle>
          <a:p>
            <a:r>
              <a:rPr lang="en-US"/>
              <a:t> ad</a:t>
            </a:r>
          </a:p>
        </p:txBody>
      </p:sp>
      <p:sp>
        <p:nvSpPr>
          <p:cNvPr id="13" name="Rectangle 13">
            <a:extLst>
              <a:ext uri="{FF2B5EF4-FFF2-40B4-BE49-F238E27FC236}">
                <a16:creationId xmlns:a16="http://schemas.microsoft.com/office/drawing/2014/main" id="{FC247A16-F03F-40A8-BD77-F1BB490EAABA}"/>
              </a:ext>
            </a:extLst>
          </p:cNvPr>
          <p:cNvSpPr>
            <a:spLocks noGrp="1" noChangeArrowheads="1"/>
          </p:cNvSpPr>
          <p:nvPr>
            <p:ph type="dt" sz="quarter" idx="10"/>
          </p:nvPr>
        </p:nvSpPr>
        <p:spPr>
          <a:xfrm>
            <a:off x="457200" y="6248400"/>
            <a:ext cx="2133600" cy="476250"/>
          </a:xfrm>
        </p:spPr>
        <p:txBody>
          <a:bodyPr/>
          <a:lstStyle>
            <a:lvl1pPr>
              <a:defRPr>
                <a:solidFill>
                  <a:schemeClr val="hlink"/>
                </a:solidFill>
              </a:defRPr>
            </a:lvl1pPr>
          </a:lstStyle>
          <a:p>
            <a:pPr>
              <a:defRPr/>
            </a:pPr>
            <a:endParaRPr lang="en-US"/>
          </a:p>
        </p:txBody>
      </p:sp>
      <p:sp>
        <p:nvSpPr>
          <p:cNvPr id="14" name="Rectangle 14">
            <a:extLst>
              <a:ext uri="{FF2B5EF4-FFF2-40B4-BE49-F238E27FC236}">
                <a16:creationId xmlns:a16="http://schemas.microsoft.com/office/drawing/2014/main" id="{01C0608E-43AC-4C23-A3A2-3E8F4FDB7B3F}"/>
              </a:ext>
            </a:extLst>
          </p:cNvPr>
          <p:cNvSpPr>
            <a:spLocks noGrp="1" noChangeArrowheads="1"/>
          </p:cNvSpPr>
          <p:nvPr>
            <p:ph type="ftr" sz="quarter" idx="11"/>
          </p:nvPr>
        </p:nvSpPr>
        <p:spPr>
          <a:xfrm>
            <a:off x="3124200" y="6251575"/>
            <a:ext cx="2895600" cy="476250"/>
          </a:xfrm>
        </p:spPr>
        <p:txBody>
          <a:bodyPr/>
          <a:lstStyle>
            <a:lvl1pPr>
              <a:defRPr>
                <a:solidFill>
                  <a:schemeClr val="hlink"/>
                </a:solidFill>
              </a:defRPr>
            </a:lvl1pPr>
          </a:lstStyle>
          <a:p>
            <a:pPr>
              <a:defRPr/>
            </a:pPr>
            <a:endParaRPr lang="en-US"/>
          </a:p>
        </p:txBody>
      </p:sp>
      <p:sp>
        <p:nvSpPr>
          <p:cNvPr id="15" name="Rectangle 15">
            <a:extLst>
              <a:ext uri="{FF2B5EF4-FFF2-40B4-BE49-F238E27FC236}">
                <a16:creationId xmlns:a16="http://schemas.microsoft.com/office/drawing/2014/main" id="{19281F7B-4D46-4588-81CE-76EF91D921EF}"/>
              </a:ext>
            </a:extLst>
          </p:cNvPr>
          <p:cNvSpPr>
            <a:spLocks noGrp="1" noChangeArrowheads="1"/>
          </p:cNvSpPr>
          <p:nvPr>
            <p:ph type="sldNum" sz="quarter" idx="12"/>
          </p:nvPr>
        </p:nvSpPr>
        <p:spPr>
          <a:xfrm>
            <a:off x="6553200" y="6254750"/>
            <a:ext cx="2133600" cy="476250"/>
          </a:xfrm>
        </p:spPr>
        <p:txBody>
          <a:bodyPr/>
          <a:lstStyle>
            <a:lvl1pPr>
              <a:defRPr>
                <a:solidFill>
                  <a:schemeClr val="hlink"/>
                </a:solidFill>
              </a:defRPr>
            </a:lvl1pPr>
          </a:lstStyle>
          <a:p>
            <a:pPr>
              <a:defRPr/>
            </a:pPr>
            <a:fld id="{80D5D694-6C36-400C-8D5B-87FF34DFFD03}" type="slidenum">
              <a:rPr lang="en-US" altLang="en-US"/>
              <a:pPr>
                <a:defRPr/>
              </a:pPr>
              <a:t>‹#›</a:t>
            </a:fld>
            <a:endParaRPr lang="en-US" altLang="en-US"/>
          </a:p>
        </p:txBody>
      </p:sp>
    </p:spTree>
    <p:extLst>
      <p:ext uri="{BB962C8B-B14F-4D97-AF65-F5344CB8AC3E}">
        <p14:creationId xmlns:p14="http://schemas.microsoft.com/office/powerpoint/2010/main" val="3055467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0B0BD7C7-7865-479B-B4EA-A20CB8E5454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7C5EA34E-717B-48C0-A0A6-BAE74079CFC7}"/>
              </a:ext>
            </a:extLst>
          </p:cNvPr>
          <p:cNvSpPr>
            <a:spLocks noGrp="1" noChangeArrowheads="1"/>
          </p:cNvSpPr>
          <p:nvPr>
            <p:ph type="sldNum" sz="quarter" idx="11"/>
          </p:nvPr>
        </p:nvSpPr>
        <p:spPr>
          <a:ln/>
        </p:spPr>
        <p:txBody>
          <a:bodyPr/>
          <a:lstStyle>
            <a:lvl1pPr>
              <a:defRPr/>
            </a:lvl1pPr>
          </a:lstStyle>
          <a:p>
            <a:pPr>
              <a:defRPr/>
            </a:pPr>
            <a:fld id="{168712F2-D1B8-4187-9F20-448B45606074}" type="slidenum">
              <a:rPr lang="en-US" altLang="en-US"/>
              <a:pPr>
                <a:defRPr/>
              </a:pPr>
              <a:t>‹#›</a:t>
            </a:fld>
            <a:endParaRPr lang="en-US" altLang="en-US"/>
          </a:p>
        </p:txBody>
      </p:sp>
      <p:sp>
        <p:nvSpPr>
          <p:cNvPr id="6" name="Rectangle 14">
            <a:extLst>
              <a:ext uri="{FF2B5EF4-FFF2-40B4-BE49-F238E27FC236}">
                <a16:creationId xmlns:a16="http://schemas.microsoft.com/office/drawing/2014/main" id="{C1F01796-E56A-4E42-9798-5DD5F22D02C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53229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21D2CB8-87BC-4A8D-AD4C-9ADDC74566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14E620C7-6984-40A5-9E51-F646E06E5DBB}"/>
              </a:ext>
            </a:extLst>
          </p:cNvPr>
          <p:cNvSpPr>
            <a:spLocks noGrp="1" noChangeArrowheads="1"/>
          </p:cNvSpPr>
          <p:nvPr>
            <p:ph type="sldNum" sz="quarter" idx="11"/>
          </p:nvPr>
        </p:nvSpPr>
        <p:spPr>
          <a:ln/>
        </p:spPr>
        <p:txBody>
          <a:bodyPr/>
          <a:lstStyle>
            <a:lvl1pPr>
              <a:defRPr/>
            </a:lvl1pPr>
          </a:lstStyle>
          <a:p>
            <a:pPr>
              <a:defRPr/>
            </a:pPr>
            <a:fld id="{A427199E-9026-44B1-B70D-5CB8FA00178A}" type="slidenum">
              <a:rPr lang="en-US" altLang="en-US"/>
              <a:pPr>
                <a:defRPr/>
              </a:pPr>
              <a:t>‹#›</a:t>
            </a:fld>
            <a:endParaRPr lang="en-US" altLang="en-US"/>
          </a:p>
        </p:txBody>
      </p:sp>
      <p:sp>
        <p:nvSpPr>
          <p:cNvPr id="6" name="Rectangle 14">
            <a:extLst>
              <a:ext uri="{FF2B5EF4-FFF2-40B4-BE49-F238E27FC236}">
                <a16:creationId xmlns:a16="http://schemas.microsoft.com/office/drawing/2014/main" id="{52A913CE-5333-45C9-8E62-1E8B2B1EBBB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19084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2FFF03A3-9131-4BFB-AEE8-8F99667FD96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2F97AC16-38FA-4495-AEFE-827DBE215F50}"/>
              </a:ext>
            </a:extLst>
          </p:cNvPr>
          <p:cNvSpPr>
            <a:spLocks noGrp="1" noChangeArrowheads="1"/>
          </p:cNvSpPr>
          <p:nvPr>
            <p:ph type="sldNum" sz="quarter" idx="11"/>
          </p:nvPr>
        </p:nvSpPr>
        <p:spPr>
          <a:ln/>
        </p:spPr>
        <p:txBody>
          <a:bodyPr/>
          <a:lstStyle>
            <a:lvl1pPr>
              <a:defRPr/>
            </a:lvl1pPr>
          </a:lstStyle>
          <a:p>
            <a:pPr>
              <a:defRPr/>
            </a:pPr>
            <a:fld id="{9F78A7D2-FD2F-4C67-B5FE-38527B755A33}" type="slidenum">
              <a:rPr lang="en-US" altLang="en-US"/>
              <a:pPr>
                <a:defRPr/>
              </a:pPr>
              <a:t>‹#›</a:t>
            </a:fld>
            <a:endParaRPr lang="en-US" altLang="en-US"/>
          </a:p>
        </p:txBody>
      </p:sp>
      <p:sp>
        <p:nvSpPr>
          <p:cNvPr id="6" name="Rectangle 14">
            <a:extLst>
              <a:ext uri="{FF2B5EF4-FFF2-40B4-BE49-F238E27FC236}">
                <a16:creationId xmlns:a16="http://schemas.microsoft.com/office/drawing/2014/main" id="{E2706618-CD2B-40E6-A695-CE9089F015F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6622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8B3D503E-3A5A-4DDE-BBA9-0795090203E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65C3E9C1-4ECE-4E3F-A2FB-3E258EB7B789}"/>
              </a:ext>
            </a:extLst>
          </p:cNvPr>
          <p:cNvSpPr>
            <a:spLocks noGrp="1" noChangeArrowheads="1"/>
          </p:cNvSpPr>
          <p:nvPr>
            <p:ph type="sldNum" sz="quarter" idx="11"/>
          </p:nvPr>
        </p:nvSpPr>
        <p:spPr>
          <a:ln/>
        </p:spPr>
        <p:txBody>
          <a:bodyPr/>
          <a:lstStyle>
            <a:lvl1pPr>
              <a:defRPr/>
            </a:lvl1pPr>
          </a:lstStyle>
          <a:p>
            <a:pPr>
              <a:defRPr/>
            </a:pPr>
            <a:fld id="{8FDC871A-D87C-4443-B1AC-193B5D0FEEED}" type="slidenum">
              <a:rPr lang="en-US" altLang="en-US"/>
              <a:pPr>
                <a:defRPr/>
              </a:pPr>
              <a:t>‹#›</a:t>
            </a:fld>
            <a:endParaRPr lang="en-US" altLang="en-US"/>
          </a:p>
        </p:txBody>
      </p:sp>
      <p:sp>
        <p:nvSpPr>
          <p:cNvPr id="6" name="Rectangle 14">
            <a:extLst>
              <a:ext uri="{FF2B5EF4-FFF2-40B4-BE49-F238E27FC236}">
                <a16:creationId xmlns:a16="http://schemas.microsoft.com/office/drawing/2014/main" id="{9CB1B099-A81B-46C0-94D4-151D3AA643F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08545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D31F3E5F-AAE1-4C01-9BC7-DB068F6ACBF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C1A4184E-2760-4201-8B50-9395F966764A}"/>
              </a:ext>
            </a:extLst>
          </p:cNvPr>
          <p:cNvSpPr>
            <a:spLocks noGrp="1" noChangeArrowheads="1"/>
          </p:cNvSpPr>
          <p:nvPr>
            <p:ph type="sldNum" sz="quarter" idx="11"/>
          </p:nvPr>
        </p:nvSpPr>
        <p:spPr>
          <a:ln/>
        </p:spPr>
        <p:txBody>
          <a:bodyPr/>
          <a:lstStyle>
            <a:lvl1pPr>
              <a:defRPr/>
            </a:lvl1pPr>
          </a:lstStyle>
          <a:p>
            <a:pPr>
              <a:defRPr/>
            </a:pPr>
            <a:fld id="{DE2E6EA5-F312-4573-80FD-48AFA05A755C}" type="slidenum">
              <a:rPr lang="en-US" altLang="en-US"/>
              <a:pPr>
                <a:defRPr/>
              </a:pPr>
              <a:t>‹#›</a:t>
            </a:fld>
            <a:endParaRPr lang="en-US" altLang="en-US"/>
          </a:p>
        </p:txBody>
      </p:sp>
      <p:sp>
        <p:nvSpPr>
          <p:cNvPr id="7" name="Rectangle 14">
            <a:extLst>
              <a:ext uri="{FF2B5EF4-FFF2-40B4-BE49-F238E27FC236}">
                <a16:creationId xmlns:a16="http://schemas.microsoft.com/office/drawing/2014/main" id="{D57B307E-21F7-4530-AF4C-35EEAB034B2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32015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2EF6C7C4-B99F-459F-932D-AC552577BD6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
            <a:extLst>
              <a:ext uri="{FF2B5EF4-FFF2-40B4-BE49-F238E27FC236}">
                <a16:creationId xmlns:a16="http://schemas.microsoft.com/office/drawing/2014/main" id="{62DABBE7-A98F-4980-8B9A-BF72B3DE30D9}"/>
              </a:ext>
            </a:extLst>
          </p:cNvPr>
          <p:cNvSpPr>
            <a:spLocks noGrp="1" noChangeArrowheads="1"/>
          </p:cNvSpPr>
          <p:nvPr>
            <p:ph type="sldNum" sz="quarter" idx="11"/>
          </p:nvPr>
        </p:nvSpPr>
        <p:spPr>
          <a:ln/>
        </p:spPr>
        <p:txBody>
          <a:bodyPr/>
          <a:lstStyle>
            <a:lvl1pPr>
              <a:defRPr/>
            </a:lvl1pPr>
          </a:lstStyle>
          <a:p>
            <a:pPr>
              <a:defRPr/>
            </a:pPr>
            <a:fld id="{6E892980-F909-403F-A959-9F8F9455920A}" type="slidenum">
              <a:rPr lang="en-US" altLang="en-US"/>
              <a:pPr>
                <a:defRPr/>
              </a:pPr>
              <a:t>‹#›</a:t>
            </a:fld>
            <a:endParaRPr lang="en-US" altLang="en-US"/>
          </a:p>
        </p:txBody>
      </p:sp>
      <p:sp>
        <p:nvSpPr>
          <p:cNvPr id="9" name="Rectangle 14">
            <a:extLst>
              <a:ext uri="{FF2B5EF4-FFF2-40B4-BE49-F238E27FC236}">
                <a16:creationId xmlns:a16="http://schemas.microsoft.com/office/drawing/2014/main" id="{90FB8F20-08A9-419A-B91A-25DDB2F638D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69530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F0718B9A-C84E-481E-A3F1-6B5BEC6DE43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
            <a:extLst>
              <a:ext uri="{FF2B5EF4-FFF2-40B4-BE49-F238E27FC236}">
                <a16:creationId xmlns:a16="http://schemas.microsoft.com/office/drawing/2014/main" id="{CE6B3641-8D98-4FD6-A399-AA022DE77934}"/>
              </a:ext>
            </a:extLst>
          </p:cNvPr>
          <p:cNvSpPr>
            <a:spLocks noGrp="1" noChangeArrowheads="1"/>
          </p:cNvSpPr>
          <p:nvPr>
            <p:ph type="sldNum" sz="quarter" idx="11"/>
          </p:nvPr>
        </p:nvSpPr>
        <p:spPr>
          <a:ln/>
        </p:spPr>
        <p:txBody>
          <a:bodyPr/>
          <a:lstStyle>
            <a:lvl1pPr>
              <a:defRPr/>
            </a:lvl1pPr>
          </a:lstStyle>
          <a:p>
            <a:pPr>
              <a:defRPr/>
            </a:pPr>
            <a:fld id="{67B1F010-24C3-4B68-AB48-AECE9F578481}" type="slidenum">
              <a:rPr lang="en-US" altLang="en-US"/>
              <a:pPr>
                <a:defRPr/>
              </a:pPr>
              <a:t>‹#›</a:t>
            </a:fld>
            <a:endParaRPr lang="en-US" altLang="en-US"/>
          </a:p>
        </p:txBody>
      </p:sp>
      <p:sp>
        <p:nvSpPr>
          <p:cNvPr id="5" name="Rectangle 14">
            <a:extLst>
              <a:ext uri="{FF2B5EF4-FFF2-40B4-BE49-F238E27FC236}">
                <a16:creationId xmlns:a16="http://schemas.microsoft.com/office/drawing/2014/main" id="{DD04DF58-BD1F-4817-8485-887CC671CB0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44786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D1B90D4-325E-4A2E-B537-357C7C89BB5D}"/>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FB6F7FC8-3280-4078-8BC1-0A1803EB786D}"/>
              </a:ext>
            </a:extLst>
          </p:cNvPr>
          <p:cNvSpPr>
            <a:spLocks noGrp="1" noChangeArrowheads="1"/>
          </p:cNvSpPr>
          <p:nvPr>
            <p:ph type="sldNum" sz="quarter" idx="11"/>
          </p:nvPr>
        </p:nvSpPr>
        <p:spPr>
          <a:ln/>
        </p:spPr>
        <p:txBody>
          <a:bodyPr/>
          <a:lstStyle>
            <a:lvl1pPr>
              <a:defRPr/>
            </a:lvl1pPr>
          </a:lstStyle>
          <a:p>
            <a:pPr>
              <a:defRPr/>
            </a:pPr>
            <a:fld id="{15F2302E-8283-495F-89FD-16EB264AE0F3}" type="slidenum">
              <a:rPr lang="en-US" altLang="en-US"/>
              <a:pPr>
                <a:defRPr/>
              </a:pPr>
              <a:t>‹#›</a:t>
            </a:fld>
            <a:endParaRPr lang="en-US" altLang="en-US"/>
          </a:p>
        </p:txBody>
      </p:sp>
      <p:sp>
        <p:nvSpPr>
          <p:cNvPr id="4" name="Rectangle 14">
            <a:extLst>
              <a:ext uri="{FF2B5EF4-FFF2-40B4-BE49-F238E27FC236}">
                <a16:creationId xmlns:a16="http://schemas.microsoft.com/office/drawing/2014/main" id="{D01F8558-B1FB-4733-B44B-6ED6198B1FE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40028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18A6A87F-5A62-48B7-BB14-7163FA989DC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30A5B6A3-61A3-470D-9A1C-70E47310148F}"/>
              </a:ext>
            </a:extLst>
          </p:cNvPr>
          <p:cNvSpPr>
            <a:spLocks noGrp="1" noChangeArrowheads="1"/>
          </p:cNvSpPr>
          <p:nvPr>
            <p:ph type="sldNum" sz="quarter" idx="11"/>
          </p:nvPr>
        </p:nvSpPr>
        <p:spPr>
          <a:ln/>
        </p:spPr>
        <p:txBody>
          <a:bodyPr/>
          <a:lstStyle>
            <a:lvl1pPr>
              <a:defRPr/>
            </a:lvl1pPr>
          </a:lstStyle>
          <a:p>
            <a:pPr>
              <a:defRPr/>
            </a:pPr>
            <a:fld id="{CA5ACE04-CD05-4C7B-8F25-89B07E3DF96D}" type="slidenum">
              <a:rPr lang="en-US" altLang="en-US"/>
              <a:pPr>
                <a:defRPr/>
              </a:pPr>
              <a:t>‹#›</a:t>
            </a:fld>
            <a:endParaRPr lang="en-US" altLang="en-US"/>
          </a:p>
        </p:txBody>
      </p:sp>
      <p:sp>
        <p:nvSpPr>
          <p:cNvPr id="7" name="Rectangle 14">
            <a:extLst>
              <a:ext uri="{FF2B5EF4-FFF2-40B4-BE49-F238E27FC236}">
                <a16:creationId xmlns:a16="http://schemas.microsoft.com/office/drawing/2014/main" id="{E58F2783-2059-4F8C-974D-AA81EAB4CC2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06859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541D8B15-934F-4F93-B69A-94FEC399271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F6913D18-242E-4950-BD6A-D643E2A0964A}"/>
              </a:ext>
            </a:extLst>
          </p:cNvPr>
          <p:cNvSpPr>
            <a:spLocks noGrp="1" noChangeArrowheads="1"/>
          </p:cNvSpPr>
          <p:nvPr>
            <p:ph type="sldNum" sz="quarter" idx="11"/>
          </p:nvPr>
        </p:nvSpPr>
        <p:spPr>
          <a:ln/>
        </p:spPr>
        <p:txBody>
          <a:bodyPr/>
          <a:lstStyle>
            <a:lvl1pPr>
              <a:defRPr/>
            </a:lvl1pPr>
          </a:lstStyle>
          <a:p>
            <a:pPr>
              <a:defRPr/>
            </a:pPr>
            <a:fld id="{E697FA56-8B15-468B-BFC5-2A56ED209CBC}" type="slidenum">
              <a:rPr lang="en-US" altLang="en-US"/>
              <a:pPr>
                <a:defRPr/>
              </a:pPr>
              <a:t>‹#›</a:t>
            </a:fld>
            <a:endParaRPr lang="en-US" altLang="en-US"/>
          </a:p>
        </p:txBody>
      </p:sp>
      <p:sp>
        <p:nvSpPr>
          <p:cNvPr id="7" name="Rectangle 14">
            <a:extLst>
              <a:ext uri="{FF2B5EF4-FFF2-40B4-BE49-F238E27FC236}">
                <a16:creationId xmlns:a16="http://schemas.microsoft.com/office/drawing/2014/main" id="{28E9A720-7F03-4DEC-B615-64B5CFDF2C1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11078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F050A1F-A220-4C69-8765-438CA19D6D57}"/>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106" charset="0"/>
                <a:ea typeface="+mn-ea"/>
              </a:defRPr>
            </a:lvl1pPr>
          </a:lstStyle>
          <a:p>
            <a:pPr>
              <a:defRPr/>
            </a:pPr>
            <a:endParaRPr lang="en-US"/>
          </a:p>
        </p:txBody>
      </p:sp>
      <p:sp>
        <p:nvSpPr>
          <p:cNvPr id="6147" name="Rectangle 3">
            <a:extLst>
              <a:ext uri="{FF2B5EF4-FFF2-40B4-BE49-F238E27FC236}">
                <a16:creationId xmlns:a16="http://schemas.microsoft.com/office/drawing/2014/main" id="{F652BC54-C572-45EC-977E-4268836EBC01}"/>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128"/>
              </a:defRPr>
            </a:lvl1pPr>
          </a:lstStyle>
          <a:p>
            <a:pPr>
              <a:defRPr/>
            </a:pPr>
            <a:fld id="{CE9559DC-0096-4D76-8C24-4CD779BD9A0C}" type="slidenum">
              <a:rPr lang="en-US" altLang="en-US"/>
              <a:pPr>
                <a:defRPr/>
              </a:pPr>
              <a:t>‹#›</a:t>
            </a:fld>
            <a:endParaRPr lang="en-US" altLang="en-US"/>
          </a:p>
        </p:txBody>
      </p:sp>
      <p:grpSp>
        <p:nvGrpSpPr>
          <p:cNvPr id="1028" name="Group 4">
            <a:extLst>
              <a:ext uri="{FF2B5EF4-FFF2-40B4-BE49-F238E27FC236}">
                <a16:creationId xmlns:a16="http://schemas.microsoft.com/office/drawing/2014/main" id="{19A06A7A-406C-4301-916A-02E71415BDB8}"/>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238209FC-A04C-4CF1-BB3F-7BA4CA6E0350}"/>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8146A61C-794B-40E6-BA0A-2ED4E2F36803}"/>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latin typeface="Arial" pitchFamily="-106" charset="0"/>
                  <a:ea typeface="+mn-ea"/>
                </a:endParaRPr>
              </a:p>
            </p:txBody>
          </p:sp>
          <p:sp>
            <p:nvSpPr>
              <p:cNvPr id="6151" name="Freeform 7">
                <a:extLst>
                  <a:ext uri="{FF2B5EF4-FFF2-40B4-BE49-F238E27FC236}">
                    <a16:creationId xmlns:a16="http://schemas.microsoft.com/office/drawing/2014/main" id="{67248E32-E504-431A-B2B8-ECC5AE16EBDC}"/>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6152" name="Freeform 8">
                <a:extLst>
                  <a:ext uri="{FF2B5EF4-FFF2-40B4-BE49-F238E27FC236}">
                    <a16:creationId xmlns:a16="http://schemas.microsoft.com/office/drawing/2014/main" id="{694456EB-A8D0-414D-8593-0E81C67D8EE2}"/>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latin typeface="Arial" pitchFamily="-106" charset="0"/>
                  <a:ea typeface="+mn-ea"/>
                </a:endParaRPr>
              </a:p>
            </p:txBody>
          </p:sp>
          <p:sp>
            <p:nvSpPr>
              <p:cNvPr id="1038" name="Freeform 9">
                <a:extLst>
                  <a:ext uri="{FF2B5EF4-FFF2-40B4-BE49-F238E27FC236}">
                    <a16:creationId xmlns:a16="http://schemas.microsoft.com/office/drawing/2014/main" id="{C093908C-354B-42F5-90BD-2C85FD3C194B}"/>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294D155D-6D2C-48EA-9523-C51556D3B858}"/>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grpSp>
        <p:sp>
          <p:nvSpPr>
            <p:cNvPr id="6155" name="Freeform 11">
              <a:extLst>
                <a:ext uri="{FF2B5EF4-FFF2-40B4-BE49-F238E27FC236}">
                  <a16:creationId xmlns:a16="http://schemas.microsoft.com/office/drawing/2014/main" id="{5AA04321-CEC5-42CD-A1D2-CCCE6BD760E8}"/>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1034" name="Freeform 12">
              <a:extLst>
                <a:ext uri="{FF2B5EF4-FFF2-40B4-BE49-F238E27FC236}">
                  <a16:creationId xmlns:a16="http://schemas.microsoft.com/office/drawing/2014/main" id="{85659899-2434-4828-8DD7-01EEDE36DDFA}"/>
                </a:ext>
              </a:extLst>
            </p:cNvPr>
            <p:cNvSpPr>
              <a:spLocks/>
            </p:cNvSpPr>
            <p:nvPr/>
          </p:nvSpPr>
          <p:spPr bwMode="hidden">
            <a:xfrm>
              <a:off x="0" y="0"/>
              <a:ext cx="5758" cy="1776"/>
            </a:xfrm>
            <a:custGeom>
              <a:avLst/>
              <a:gdLst>
                <a:gd name="T0" fmla="*/ 0 w 5740"/>
                <a:gd name="T1" fmla="*/ 0 h 1906"/>
                <a:gd name="T2" fmla="*/ 0 w 5740"/>
                <a:gd name="T3" fmla="*/ 1163 h 1906"/>
                <a:gd name="T4" fmla="*/ 5866 w 5740"/>
                <a:gd name="T5" fmla="*/ 1163 h 1906"/>
                <a:gd name="T6" fmla="*/ 586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68A13D02-5C79-4831-B376-8BA949D32B31}"/>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05AC60C9-F5C1-437E-BC81-CCE1B14B728D}"/>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pitchFamily="-106" charset="0"/>
                <a:ea typeface="+mn-ea"/>
              </a:defRPr>
            </a:lvl1pPr>
          </a:lstStyle>
          <a:p>
            <a:pPr>
              <a:defRPr/>
            </a:pPr>
            <a:endParaRPr lang="en-US"/>
          </a:p>
        </p:txBody>
      </p:sp>
      <p:sp>
        <p:nvSpPr>
          <p:cNvPr id="6159" name="Rectangle 15">
            <a:extLst>
              <a:ext uri="{FF2B5EF4-FFF2-40B4-BE49-F238E27FC236}">
                <a16:creationId xmlns:a16="http://schemas.microsoft.com/office/drawing/2014/main" id="{FDA40EC7-2F71-4A40-99CA-84C88AE47828}"/>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782"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ＭＳ Ｐゴシック" pitchFamily="34" charset="-128"/>
          <a:cs typeface="ＭＳ Ｐゴシック" pitchFamily="-110" charset="-128"/>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ＭＳ Ｐゴシック" pitchFamily="34" charset="-128"/>
          <a:cs typeface="ＭＳ Ｐゴシック" pitchFamily="-110" charset="-128"/>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ea typeface="ＭＳ Ｐゴシック" pitchFamily="34" charset="-128"/>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ea typeface="ＭＳ Ｐゴシック" pitchFamily="34" charset="-128"/>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ＭＳ Ｐゴシック" pitchFamily="34" charset="-128"/>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ＭＳ Ｐゴシック" pitchFamily="34" charset="-128"/>
        </a:defRPr>
      </a:lvl5pPr>
      <a:lvl6pPr marL="25146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6pPr>
      <a:lvl7pPr marL="29718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7pPr>
      <a:lvl8pPr marL="34290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8pPr>
      <a:lvl9pPr marL="38862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249AFEF-C796-4D88-898E-F4DA2EB52F39}"/>
              </a:ext>
            </a:extLst>
          </p:cNvPr>
          <p:cNvSpPr>
            <a:spLocks noGrp="1" noChangeArrowheads="1"/>
          </p:cNvSpPr>
          <p:nvPr>
            <p:ph type="ctrTitle"/>
          </p:nvPr>
        </p:nvSpPr>
        <p:spPr>
          <a:xfrm>
            <a:off x="533400" y="990600"/>
            <a:ext cx="7772400" cy="1920875"/>
          </a:xfrm>
        </p:spPr>
        <p:txBody>
          <a:bodyPr/>
          <a:lstStyle/>
          <a:p>
            <a:pPr eaLnBrk="1" hangingPunct="1">
              <a:defRPr/>
            </a:pPr>
            <a:r>
              <a:rPr lang="en-US" sz="5400" b="0">
                <a:latin typeface="Arial" charset="0"/>
              </a:rPr>
              <a:t>Outcomes in Decision Analysis: Utilities, QALYs &amp; DALYs, and Discounting</a:t>
            </a:r>
          </a:p>
        </p:txBody>
      </p:sp>
      <p:sp>
        <p:nvSpPr>
          <p:cNvPr id="4099" name="Rectangle 3">
            <a:extLst>
              <a:ext uri="{FF2B5EF4-FFF2-40B4-BE49-F238E27FC236}">
                <a16:creationId xmlns:a16="http://schemas.microsoft.com/office/drawing/2014/main" id="{8EAE2B33-B6B2-465F-9134-E67AA872E9E2}"/>
              </a:ext>
            </a:extLst>
          </p:cNvPr>
          <p:cNvSpPr>
            <a:spLocks noGrp="1" noChangeArrowheads="1"/>
          </p:cNvSpPr>
          <p:nvPr>
            <p:ph type="subTitle" idx="1"/>
          </p:nvPr>
        </p:nvSpPr>
        <p:spPr>
          <a:xfrm>
            <a:off x="990600" y="4191000"/>
            <a:ext cx="7315200" cy="2209800"/>
          </a:xfrm>
        </p:spPr>
        <p:txBody>
          <a:bodyPr/>
          <a:lstStyle/>
          <a:p>
            <a:pPr marL="514350" indent="-514350" algn="ctr" eaLnBrk="1" hangingPunct="1">
              <a:lnSpc>
                <a:spcPct val="90000"/>
              </a:lnSpc>
              <a:buFontTx/>
              <a:buNone/>
            </a:pPr>
            <a:r>
              <a:rPr lang="en-US" altLang="en-US" b="1" dirty="0">
                <a:solidFill>
                  <a:schemeClr val="tx1"/>
                </a:solidFill>
                <a:effectLst/>
                <a:latin typeface="Arial Narrow" panose="020B0606020202030204" pitchFamily="34" charset="0"/>
              </a:rPr>
              <a:t>DCEA</a:t>
            </a:r>
          </a:p>
          <a:p>
            <a:pPr marL="514350" indent="-514350" algn="ctr" eaLnBrk="1" hangingPunct="1">
              <a:lnSpc>
                <a:spcPct val="90000"/>
              </a:lnSpc>
              <a:buFontTx/>
              <a:buNone/>
            </a:pPr>
            <a:r>
              <a:rPr lang="en-US" altLang="en-US" b="1" dirty="0">
                <a:solidFill>
                  <a:schemeClr val="tx1"/>
                </a:solidFill>
                <a:effectLst/>
                <a:latin typeface="Arial Narrow" panose="020B0606020202030204" pitchFamily="34" charset="0"/>
              </a:rPr>
              <a:t>23 January 2020</a:t>
            </a:r>
          </a:p>
          <a:p>
            <a:pPr marL="514350" indent="-514350" algn="ctr" eaLnBrk="1" hangingPunct="1">
              <a:lnSpc>
                <a:spcPct val="90000"/>
              </a:lnSpc>
              <a:buFontTx/>
              <a:buNone/>
            </a:pPr>
            <a:endParaRPr lang="en-US" altLang="en-US" b="1" dirty="0">
              <a:solidFill>
                <a:schemeClr val="tx1"/>
              </a:solidFill>
              <a:effectLst/>
              <a:latin typeface="Arial Narrow" panose="020B0606020202030204" pitchFamily="34" charset="0"/>
            </a:endParaRPr>
          </a:p>
          <a:p>
            <a:pPr marL="514350" indent="-514350" algn="ctr" eaLnBrk="1" hangingPunct="1">
              <a:lnSpc>
                <a:spcPct val="90000"/>
              </a:lnSpc>
              <a:buFontTx/>
              <a:buNone/>
            </a:pPr>
            <a:r>
              <a:rPr lang="en-US" altLang="en-US" b="1" dirty="0">
                <a:solidFill>
                  <a:schemeClr val="tx1"/>
                </a:solidFill>
                <a:effectLst/>
                <a:latin typeface="Arial Narrow" panose="020B0606020202030204" pitchFamily="34" charset="0"/>
              </a:rPr>
              <a:t>Elliot Marseille</a:t>
            </a:r>
            <a:endParaRPr lang="en-US" altLang="en-US" dirty="0">
              <a:solidFill>
                <a:schemeClr val="tx1"/>
              </a:solidFill>
              <a:effectLst/>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3BCEA695-EAF5-4D1D-8BBE-7C1F6F27BDA0}"/>
              </a:ext>
            </a:extLst>
          </p:cNvPr>
          <p:cNvSpPr>
            <a:spLocks noGrp="1" noRot="1" noChangeArrowheads="1"/>
          </p:cNvSpPr>
          <p:nvPr>
            <p:ph type="title"/>
          </p:nvPr>
        </p:nvSpPr>
        <p:spPr>
          <a:xfrm>
            <a:off x="381000" y="609600"/>
            <a:ext cx="8763000" cy="1143000"/>
          </a:xfrm>
        </p:spPr>
        <p:txBody>
          <a:bodyPr/>
          <a:lstStyle/>
          <a:p>
            <a:pPr eaLnBrk="1" hangingPunct="1">
              <a:defRPr/>
            </a:pPr>
            <a:r>
              <a:rPr lang="en-US" sz="4000" b="0">
                <a:solidFill>
                  <a:schemeClr val="hlink"/>
                </a:solidFill>
                <a:latin typeface="Arial" charset="0"/>
              </a:rPr>
              <a:t>How do we incorporate quality-of-life effects into decision analysis?</a:t>
            </a:r>
          </a:p>
        </p:txBody>
      </p:sp>
      <p:sp>
        <p:nvSpPr>
          <p:cNvPr id="118787" name="Rectangle 3">
            <a:extLst>
              <a:ext uri="{FF2B5EF4-FFF2-40B4-BE49-F238E27FC236}">
                <a16:creationId xmlns:a16="http://schemas.microsoft.com/office/drawing/2014/main" id="{04109F64-2502-4516-AC18-F1E079CD7707}"/>
              </a:ext>
            </a:extLst>
          </p:cNvPr>
          <p:cNvSpPr>
            <a:spLocks noGrp="1" noChangeArrowheads="1"/>
          </p:cNvSpPr>
          <p:nvPr>
            <p:ph type="body" idx="1"/>
          </p:nvPr>
        </p:nvSpPr>
        <p:spPr>
          <a:xfrm>
            <a:off x="228600" y="2514600"/>
            <a:ext cx="8534400" cy="2819400"/>
          </a:xfrm>
        </p:spPr>
        <p:txBody>
          <a:bodyPr/>
          <a:lstStyle/>
          <a:p>
            <a:pPr eaLnBrk="1" hangingPunct="1">
              <a:defRPr/>
            </a:pPr>
            <a:r>
              <a:rPr lang="en-US">
                <a:latin typeface="Arial" charset="0"/>
              </a:rPr>
              <a:t>Measure/estimate and apply </a:t>
            </a:r>
            <a:r>
              <a:rPr lang="en-US" b="1" i="1">
                <a:solidFill>
                  <a:schemeClr val="hlink"/>
                </a:solidFill>
                <a:latin typeface="Arial" charset="0"/>
              </a:rPr>
              <a:t>health state utilities</a:t>
            </a:r>
          </a:p>
          <a:p>
            <a:pPr eaLnBrk="1" hangingPunct="1">
              <a:defRPr/>
            </a:pPr>
            <a:r>
              <a:rPr lang="en-US">
                <a:latin typeface="Arial" charset="0"/>
              </a:rPr>
              <a:t>Use utilities to quality-adjust life expectancy for decision and cost-effectiveness analysis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7454FC57-AC13-4F4B-982E-22B8284694D1}"/>
              </a:ext>
            </a:extLst>
          </p:cNvPr>
          <p:cNvSpPr>
            <a:spLocks noGrp="1" noChangeArrowheads="1"/>
          </p:cNvSpPr>
          <p:nvPr>
            <p:ph type="ctrTitle"/>
          </p:nvPr>
        </p:nvSpPr>
        <p:spPr>
          <a:xfrm>
            <a:off x="609600" y="0"/>
            <a:ext cx="8534400" cy="1616075"/>
          </a:xfrm>
        </p:spPr>
        <p:txBody>
          <a:bodyPr/>
          <a:lstStyle/>
          <a:p>
            <a:pPr eaLnBrk="1" hangingPunct="1">
              <a:defRPr/>
            </a:pPr>
            <a:br>
              <a:rPr lang="en-US" sz="5400" b="0">
                <a:latin typeface="Arial" charset="0"/>
              </a:rPr>
            </a:br>
            <a:r>
              <a:rPr lang="en-US" sz="5400" b="0">
                <a:latin typeface="Arial" charset="0"/>
              </a:rPr>
              <a:t>Preview—Where We Are Going with this Analysis?</a:t>
            </a:r>
          </a:p>
        </p:txBody>
      </p:sp>
      <p:sp>
        <p:nvSpPr>
          <p:cNvPr id="45059" name="Rectangle 3">
            <a:extLst>
              <a:ext uri="{FF2B5EF4-FFF2-40B4-BE49-F238E27FC236}">
                <a16:creationId xmlns:a16="http://schemas.microsoft.com/office/drawing/2014/main" id="{20901626-7DD0-487A-BEF5-8BA830D8D8B6}"/>
              </a:ext>
            </a:extLst>
          </p:cNvPr>
          <p:cNvSpPr>
            <a:spLocks noGrp="1" noChangeArrowheads="1"/>
          </p:cNvSpPr>
          <p:nvPr>
            <p:ph type="subTitle" idx="1"/>
          </p:nvPr>
        </p:nvSpPr>
        <p:spPr>
          <a:xfrm>
            <a:off x="228600" y="2438400"/>
            <a:ext cx="8763000" cy="4038600"/>
          </a:xfrm>
        </p:spPr>
        <p:txBody>
          <a:bodyPr/>
          <a:lstStyle/>
          <a:p>
            <a:pPr marL="628650" indent="-342900" eaLnBrk="1" hangingPunct="1">
              <a:lnSpc>
                <a:spcPct val="90000"/>
              </a:lnSpc>
              <a:buFontTx/>
              <a:buNone/>
              <a:defRPr/>
            </a:pPr>
            <a:r>
              <a:rPr lang="en-US" sz="2800" i="1">
                <a:solidFill>
                  <a:srgbClr val="66FFCC"/>
                </a:solidFill>
                <a:latin typeface="Arial" pitchFamily="-106" charset="0"/>
                <a:ea typeface="+mn-ea"/>
                <a:cs typeface="+mn-cs"/>
              </a:rPr>
              <a:t>Recall Ms. Brooks and her incidental aneurysm  -- to clip or not to clip?</a:t>
            </a:r>
          </a:p>
          <a:p>
            <a:pPr marL="628650" indent="-342900" eaLnBrk="1" hangingPunct="1">
              <a:lnSpc>
                <a:spcPct val="90000"/>
              </a:lnSpc>
              <a:buFontTx/>
              <a:buNone/>
              <a:defRPr/>
            </a:pPr>
            <a:r>
              <a:rPr lang="en-US" sz="2800" b="1">
                <a:latin typeface="Arial" pitchFamily="-106" charset="0"/>
                <a:ea typeface="+mn-ea"/>
                <a:cs typeface="+mn-cs"/>
              </a:rPr>
              <a:t>We want to: </a:t>
            </a:r>
          </a:p>
          <a:p>
            <a:pPr marL="628650" indent="-342900" eaLnBrk="1" hangingPunct="1">
              <a:lnSpc>
                <a:spcPct val="90000"/>
              </a:lnSpc>
              <a:defRPr/>
            </a:pPr>
            <a:r>
              <a:rPr lang="en-US" sz="2800">
                <a:solidFill>
                  <a:schemeClr val="tx1"/>
                </a:solidFill>
                <a:latin typeface="Arial" pitchFamily="-106" charset="0"/>
                <a:ea typeface="+mn-ea"/>
                <a:cs typeface="+mn-cs"/>
              </a:rPr>
              <a:t>Determine her utilities </a:t>
            </a:r>
          </a:p>
          <a:p>
            <a:pPr marL="628650" indent="-342900" eaLnBrk="1" hangingPunct="1">
              <a:lnSpc>
                <a:spcPct val="90000"/>
              </a:lnSpc>
              <a:defRPr/>
            </a:pPr>
            <a:r>
              <a:rPr lang="en-US" sz="2800">
                <a:solidFill>
                  <a:schemeClr val="tx1"/>
                </a:solidFill>
                <a:latin typeface="Arial" pitchFamily="-106" charset="0"/>
                <a:ea typeface="+mn-ea"/>
                <a:cs typeface="+mn-cs"/>
              </a:rPr>
              <a:t>Use them to generate QALYs </a:t>
            </a:r>
          </a:p>
          <a:p>
            <a:pPr marL="628650" indent="-342900" eaLnBrk="1" hangingPunct="1">
              <a:lnSpc>
                <a:spcPct val="90000"/>
              </a:lnSpc>
              <a:defRPr/>
            </a:pPr>
            <a:r>
              <a:rPr lang="en-US" sz="2800">
                <a:solidFill>
                  <a:schemeClr val="tx1"/>
                </a:solidFill>
                <a:latin typeface="Arial" pitchFamily="-106" charset="0"/>
                <a:ea typeface="+mn-ea"/>
                <a:cs typeface="+mn-cs"/>
              </a:rPr>
              <a:t>Evaluate incremental QALYs and cost (CEA/CUA)</a:t>
            </a:r>
          </a:p>
          <a:p>
            <a:pPr marL="628650" indent="-342900" eaLnBrk="1" hangingPunct="1">
              <a:lnSpc>
                <a:spcPct val="90000"/>
              </a:lnSpc>
              <a:defRPr/>
            </a:pPr>
            <a:r>
              <a:rPr lang="en-US" sz="2800">
                <a:solidFill>
                  <a:schemeClr val="tx1"/>
                </a:solidFill>
                <a:latin typeface="Arial" pitchFamily="-106" charset="0"/>
                <a:ea typeface="+mn-ea"/>
                <a:cs typeface="+mn-cs"/>
              </a:rPr>
              <a:t>Compare incremental cost effectiveness ratios (ICER)  to other currently accepted medical interventions</a:t>
            </a:r>
          </a:p>
        </p:txBody>
      </p:sp>
      <p:sp>
        <p:nvSpPr>
          <p:cNvPr id="21508" name="Line 4">
            <a:extLst>
              <a:ext uri="{FF2B5EF4-FFF2-40B4-BE49-F238E27FC236}">
                <a16:creationId xmlns:a16="http://schemas.microsoft.com/office/drawing/2014/main" id="{AD66771C-E9D8-4AEE-AE96-54A9213AF9D7}"/>
              </a:ext>
            </a:extLst>
          </p:cNvPr>
          <p:cNvSpPr>
            <a:spLocks noChangeShapeType="1"/>
          </p:cNvSpPr>
          <p:nvPr/>
        </p:nvSpPr>
        <p:spPr bwMode="auto">
          <a:xfrm>
            <a:off x="0" y="2133600"/>
            <a:ext cx="9144000" cy="0"/>
          </a:xfrm>
          <a:prstGeom prst="line">
            <a:avLst/>
          </a:prstGeom>
          <a:noFill/>
          <a:ln w="57150" cmpd="thinThick">
            <a:solidFill>
              <a:srgbClr val="E10B1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B5F1C4D7-CABE-4480-9ABA-5B4DD048431A}"/>
              </a:ext>
            </a:extLst>
          </p:cNvPr>
          <p:cNvSpPr>
            <a:spLocks noGrp="1" noChangeArrowheads="1"/>
          </p:cNvSpPr>
          <p:nvPr>
            <p:ph type="ctrTitle"/>
          </p:nvPr>
        </p:nvSpPr>
        <p:spPr>
          <a:xfrm>
            <a:off x="609600" y="0"/>
            <a:ext cx="7696200" cy="1219200"/>
          </a:xfrm>
        </p:spPr>
        <p:txBody>
          <a:bodyPr/>
          <a:lstStyle/>
          <a:p>
            <a:pPr eaLnBrk="1" hangingPunct="1">
              <a:defRPr/>
            </a:pPr>
            <a:r>
              <a:rPr lang="en-US" sz="5400" b="0">
                <a:latin typeface="Arial" pitchFamily="-106" charset="0"/>
                <a:ea typeface="+mj-ea"/>
                <a:cs typeface="+mj-cs"/>
              </a:rPr>
              <a:t>What is a Utility?</a:t>
            </a:r>
          </a:p>
        </p:txBody>
      </p:sp>
      <p:sp>
        <p:nvSpPr>
          <p:cNvPr id="78851" name="Rectangle 3">
            <a:extLst>
              <a:ext uri="{FF2B5EF4-FFF2-40B4-BE49-F238E27FC236}">
                <a16:creationId xmlns:a16="http://schemas.microsoft.com/office/drawing/2014/main" id="{34B97EF0-7CA1-4E46-B56A-6F4C844ED07F}"/>
              </a:ext>
            </a:extLst>
          </p:cNvPr>
          <p:cNvSpPr>
            <a:spLocks noGrp="1" noChangeArrowheads="1"/>
          </p:cNvSpPr>
          <p:nvPr>
            <p:ph type="subTitle" idx="1"/>
          </p:nvPr>
        </p:nvSpPr>
        <p:spPr>
          <a:xfrm>
            <a:off x="304800" y="1447800"/>
            <a:ext cx="8686800" cy="5105400"/>
          </a:xfrm>
        </p:spPr>
        <p:txBody>
          <a:bodyPr/>
          <a:lstStyle/>
          <a:p>
            <a:pPr eaLnBrk="1" hangingPunct="1">
              <a:lnSpc>
                <a:spcPct val="80000"/>
              </a:lnSpc>
              <a:buFontTx/>
              <a:buNone/>
              <a:defRPr/>
            </a:pPr>
            <a:r>
              <a:rPr lang="en-US" dirty="0">
                <a:latin typeface="Arial" charset="0"/>
              </a:rPr>
              <a:t>Utility</a:t>
            </a:r>
            <a:r>
              <a:rPr lang="en-US" dirty="0">
                <a:solidFill>
                  <a:schemeClr val="tx1"/>
                </a:solidFill>
                <a:latin typeface="Arial" charset="0"/>
              </a:rPr>
              <a:t> - Quantitative measure of the strength of an individual’s preference for a particular health state or outcome. </a:t>
            </a:r>
          </a:p>
          <a:p>
            <a:pPr eaLnBrk="1" hangingPunct="1">
              <a:lnSpc>
                <a:spcPct val="80000"/>
              </a:lnSpc>
              <a:buFontTx/>
              <a:buNone/>
              <a:defRPr/>
            </a:pPr>
            <a:endParaRPr lang="en-US" dirty="0">
              <a:solidFill>
                <a:schemeClr val="tx1"/>
              </a:solidFill>
              <a:latin typeface="Arial" charset="0"/>
            </a:endParaRPr>
          </a:p>
          <a:p>
            <a:pPr eaLnBrk="1" hangingPunct="1">
              <a:lnSpc>
                <a:spcPct val="80000"/>
              </a:lnSpc>
              <a:buFontTx/>
              <a:buNone/>
              <a:defRPr/>
            </a:pPr>
            <a:r>
              <a:rPr lang="en-US" dirty="0">
                <a:solidFill>
                  <a:schemeClr val="tx1"/>
                </a:solidFill>
                <a:latin typeface="Arial" charset="0"/>
              </a:rPr>
              <a:t>Utilities can be obtained for:</a:t>
            </a:r>
          </a:p>
          <a:p>
            <a:pPr eaLnBrk="1" hangingPunct="1">
              <a:lnSpc>
                <a:spcPct val="80000"/>
              </a:lnSpc>
              <a:buFontTx/>
              <a:buNone/>
              <a:defRPr/>
            </a:pPr>
            <a:r>
              <a:rPr lang="en-US" dirty="0">
                <a:solidFill>
                  <a:schemeClr val="tx1"/>
                </a:solidFill>
                <a:latin typeface="Arial" charset="0"/>
              </a:rPr>
              <a:t>	* </a:t>
            </a:r>
            <a:r>
              <a:rPr lang="en-US" dirty="0">
                <a:latin typeface="Arial" charset="0"/>
              </a:rPr>
              <a:t>Disease states</a:t>
            </a:r>
            <a:r>
              <a:rPr lang="en-US" dirty="0">
                <a:solidFill>
                  <a:schemeClr val="tx1"/>
                </a:solidFill>
                <a:latin typeface="Arial" charset="0"/>
              </a:rPr>
              <a:t> (diabetes, depression)</a:t>
            </a:r>
          </a:p>
          <a:p>
            <a:pPr lvl="2" eaLnBrk="1" hangingPunct="1">
              <a:lnSpc>
                <a:spcPct val="80000"/>
              </a:lnSpc>
              <a:buFont typeface="Arial" panose="020B0604020202020204" pitchFamily="34" charset="0"/>
              <a:buChar char="•"/>
              <a:defRPr/>
            </a:pPr>
            <a:r>
              <a:rPr lang="en-US" sz="3200" dirty="0">
                <a:solidFill>
                  <a:schemeClr val="hlink"/>
                </a:solidFill>
                <a:latin typeface="Arial" charset="0"/>
              </a:rPr>
              <a:t>Treatment effects</a:t>
            </a:r>
            <a:r>
              <a:rPr lang="en-US" sz="3200" dirty="0">
                <a:latin typeface="Arial" charset="0"/>
              </a:rPr>
              <a:t> (cure, symptom   </a:t>
            </a:r>
          </a:p>
          <a:p>
            <a:pPr marL="914400" lvl="2" indent="0" eaLnBrk="1" hangingPunct="1">
              <a:lnSpc>
                <a:spcPct val="80000"/>
              </a:lnSpc>
              <a:buFont typeface="Wingdings" panose="05000000000000000000" pitchFamily="2" charset="2"/>
              <a:buNone/>
              <a:defRPr/>
            </a:pPr>
            <a:r>
              <a:rPr lang="en-US" sz="3200" dirty="0">
                <a:latin typeface="Arial" charset="0"/>
              </a:rPr>
              <a:t>   management)</a:t>
            </a:r>
          </a:p>
          <a:p>
            <a:pPr marL="914400" lvl="2" indent="0" eaLnBrk="1" hangingPunct="1">
              <a:lnSpc>
                <a:spcPct val="80000"/>
              </a:lnSpc>
              <a:buFont typeface="Wingdings" panose="05000000000000000000" pitchFamily="2" charset="2"/>
              <a:buNone/>
              <a:defRPr/>
            </a:pPr>
            <a:r>
              <a:rPr lang="en-US" sz="3200" dirty="0">
                <a:latin typeface="Arial" charset="0"/>
              </a:rPr>
              <a:t>* </a:t>
            </a:r>
            <a:r>
              <a:rPr lang="en-US" sz="3200" dirty="0">
                <a:solidFill>
                  <a:schemeClr val="hlink"/>
                </a:solidFill>
                <a:latin typeface="Arial" charset="0"/>
              </a:rPr>
              <a:t>Side effects</a:t>
            </a:r>
            <a:r>
              <a:rPr lang="en-US" sz="3200" dirty="0">
                <a:latin typeface="Arial" charset="0"/>
              </a:rPr>
              <a:t> (impotence, dry mouth)</a:t>
            </a:r>
          </a:p>
          <a:p>
            <a:pPr lvl="2" eaLnBrk="1" hangingPunct="1">
              <a:lnSpc>
                <a:spcPct val="80000"/>
              </a:lnSpc>
              <a:buFont typeface="Arial" panose="020B0604020202020204" pitchFamily="34" charset="0"/>
              <a:buChar char="•"/>
              <a:defRPr/>
            </a:pPr>
            <a:r>
              <a:rPr lang="en-US" sz="3200" dirty="0">
                <a:solidFill>
                  <a:schemeClr val="hlink"/>
                </a:solidFill>
                <a:latin typeface="Arial" charset="0"/>
              </a:rPr>
              <a:t>Process</a:t>
            </a:r>
            <a:r>
              <a:rPr lang="en-US" sz="3200" dirty="0">
                <a:latin typeface="Arial" charset="0"/>
              </a:rPr>
              <a:t> (undergoing surgery, prenatal  </a:t>
            </a:r>
          </a:p>
          <a:p>
            <a:pPr marL="914400" lvl="2" indent="0" eaLnBrk="1" hangingPunct="1">
              <a:lnSpc>
                <a:spcPct val="80000"/>
              </a:lnSpc>
              <a:buFont typeface="Wingdings" panose="05000000000000000000" pitchFamily="2" charset="2"/>
              <a:buNone/>
              <a:defRPr/>
            </a:pPr>
            <a:r>
              <a:rPr lang="en-US" sz="3200" dirty="0">
                <a:latin typeface="Arial" charset="0"/>
              </a:rPr>
              <a:t>  diagnostic procedure) </a:t>
            </a:r>
            <a:endParaRPr lang="en-US" sz="1800" dirty="0">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CC3330A-F858-48EE-AC8F-C6E79D7C604A}"/>
              </a:ext>
            </a:extLst>
          </p:cNvPr>
          <p:cNvSpPr>
            <a:spLocks noGrp="1" noChangeArrowheads="1"/>
          </p:cNvSpPr>
          <p:nvPr>
            <p:ph type="ctrTitle"/>
          </p:nvPr>
        </p:nvSpPr>
        <p:spPr>
          <a:xfrm>
            <a:off x="609600" y="0"/>
            <a:ext cx="8153400" cy="1920875"/>
          </a:xfrm>
        </p:spPr>
        <p:txBody>
          <a:bodyPr/>
          <a:lstStyle/>
          <a:p>
            <a:pPr eaLnBrk="1" hangingPunct="1">
              <a:defRPr/>
            </a:pPr>
            <a:r>
              <a:rPr lang="en-US" sz="4800" b="0">
                <a:latin typeface="Arial" pitchFamily="-106" charset="0"/>
                <a:ea typeface="+mj-ea"/>
                <a:cs typeface="+mj-cs"/>
              </a:rPr>
              <a:t>Utilities</a:t>
            </a:r>
          </a:p>
        </p:txBody>
      </p:sp>
      <p:sp>
        <p:nvSpPr>
          <p:cNvPr id="25603" name="Rectangle 3">
            <a:extLst>
              <a:ext uri="{FF2B5EF4-FFF2-40B4-BE49-F238E27FC236}">
                <a16:creationId xmlns:a16="http://schemas.microsoft.com/office/drawing/2014/main" id="{308D0027-8C6F-4518-B278-7EC3EA733C3D}"/>
              </a:ext>
            </a:extLst>
          </p:cNvPr>
          <p:cNvSpPr>
            <a:spLocks noGrp="1" noChangeArrowheads="1"/>
          </p:cNvSpPr>
          <p:nvPr>
            <p:ph type="subTitle" idx="1"/>
          </p:nvPr>
        </p:nvSpPr>
        <p:spPr>
          <a:xfrm>
            <a:off x="685800" y="1981200"/>
            <a:ext cx="8077200" cy="4495800"/>
          </a:xfrm>
        </p:spPr>
        <p:txBody>
          <a:bodyPr/>
          <a:lstStyle/>
          <a:p>
            <a:pPr marL="800100" indent="-228600" eaLnBrk="1" hangingPunct="1">
              <a:buFontTx/>
              <a:buNone/>
            </a:pPr>
            <a:r>
              <a:rPr lang="en-US" altLang="en-US">
                <a:solidFill>
                  <a:schemeClr val="tx1"/>
                </a:solidFill>
                <a:effectLst/>
                <a:latin typeface="Arial" panose="020B0604020202020204" pitchFamily="34" charset="0"/>
              </a:rPr>
              <a:t>Utilities are the currency we use to assign values to outcomes</a:t>
            </a:r>
          </a:p>
          <a:p>
            <a:pPr marL="800100" indent="-228600" eaLnBrk="1" hangingPunct="1">
              <a:buFontTx/>
              <a:buNone/>
            </a:pPr>
            <a:endParaRPr lang="en-US" altLang="en-US">
              <a:solidFill>
                <a:schemeClr val="tx1"/>
              </a:solidFill>
              <a:effectLst/>
              <a:latin typeface="Arial" panose="020B0604020202020204" pitchFamily="34" charset="0"/>
            </a:endParaRPr>
          </a:p>
          <a:p>
            <a:pPr marL="800100" indent="-228600" eaLnBrk="1" hangingPunct="1">
              <a:buFontTx/>
              <a:buNone/>
            </a:pPr>
            <a:r>
              <a:rPr lang="en-US" altLang="en-US">
                <a:solidFill>
                  <a:schemeClr val="tx1"/>
                </a:solidFill>
                <a:effectLst/>
                <a:latin typeface="Arial" panose="020B0604020202020204" pitchFamily="34" charset="0"/>
              </a:rPr>
              <a:t>Scaled from 0 to 1</a:t>
            </a:r>
          </a:p>
          <a:p>
            <a:pPr marL="800100" indent="-228600" eaLnBrk="1" hangingPunct="1">
              <a:buFontTx/>
              <a:buNone/>
            </a:pPr>
            <a:r>
              <a:rPr lang="en-US" altLang="en-US">
                <a:solidFill>
                  <a:schemeClr val="tx1"/>
                </a:solidFill>
                <a:effectLst/>
                <a:latin typeface="Arial" panose="020B0604020202020204" pitchFamily="34" charset="0"/>
              </a:rPr>
              <a:t>1 = perfect or ideal health or … health without the condition being studied</a:t>
            </a:r>
          </a:p>
          <a:p>
            <a:pPr marL="800100" indent="-228600" eaLnBrk="1" hangingPunct="1">
              <a:buFontTx/>
              <a:buNone/>
            </a:pPr>
            <a:r>
              <a:rPr lang="en-US" altLang="en-US">
                <a:solidFill>
                  <a:schemeClr val="tx1"/>
                </a:solidFill>
                <a:effectLst/>
                <a:latin typeface="Arial" panose="020B0604020202020204" pitchFamily="34" charset="0"/>
              </a:rPr>
              <a:t>0 = death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D6F6F5AA-07E7-483D-82F9-8678AD21D7DC}"/>
              </a:ext>
            </a:extLst>
          </p:cNvPr>
          <p:cNvSpPr>
            <a:spLocks noGrp="1" noChangeArrowheads="1"/>
          </p:cNvSpPr>
          <p:nvPr>
            <p:ph type="ctrTitle"/>
          </p:nvPr>
        </p:nvSpPr>
        <p:spPr>
          <a:xfrm>
            <a:off x="304800" y="228600"/>
            <a:ext cx="8534400" cy="1920875"/>
          </a:xfrm>
        </p:spPr>
        <p:txBody>
          <a:bodyPr/>
          <a:lstStyle/>
          <a:p>
            <a:pPr eaLnBrk="1" hangingPunct="1">
              <a:defRPr/>
            </a:pPr>
            <a:r>
              <a:rPr lang="en-US" sz="4800">
                <a:latin typeface="Arial" pitchFamily="-106" charset="0"/>
                <a:ea typeface="+mj-ea"/>
                <a:cs typeface="+mj-cs"/>
              </a:rPr>
              <a:t>How are utilities measured?</a:t>
            </a:r>
          </a:p>
        </p:txBody>
      </p:sp>
      <p:sp>
        <p:nvSpPr>
          <p:cNvPr id="18435" name="Rectangle 3">
            <a:extLst>
              <a:ext uri="{FF2B5EF4-FFF2-40B4-BE49-F238E27FC236}">
                <a16:creationId xmlns:a16="http://schemas.microsoft.com/office/drawing/2014/main" id="{2FD682B1-4661-41E3-A73C-06D7C4DEED9D}"/>
              </a:ext>
            </a:extLst>
          </p:cNvPr>
          <p:cNvSpPr>
            <a:spLocks noGrp="1" noChangeArrowheads="1"/>
          </p:cNvSpPr>
          <p:nvPr>
            <p:ph type="subTitle" idx="1"/>
          </p:nvPr>
        </p:nvSpPr>
        <p:spPr>
          <a:xfrm>
            <a:off x="609600" y="2057400"/>
            <a:ext cx="8229600" cy="4343400"/>
          </a:xfrm>
        </p:spPr>
        <p:txBody>
          <a:bodyPr/>
          <a:lstStyle/>
          <a:p>
            <a:pPr marL="465138" indent="-465138" eaLnBrk="1" hangingPunct="1">
              <a:lnSpc>
                <a:spcPct val="90000"/>
              </a:lnSpc>
              <a:defRPr/>
            </a:pPr>
            <a:r>
              <a:rPr lang="en-US" dirty="0">
                <a:latin typeface="Arial" charset="0"/>
              </a:rPr>
              <a:t>Direct </a:t>
            </a:r>
            <a:r>
              <a:rPr lang="en-US" dirty="0">
                <a:solidFill>
                  <a:schemeClr val="tx1"/>
                </a:solidFill>
                <a:latin typeface="Arial" charset="0"/>
              </a:rPr>
              <a:t>– compare with 0 / 1 anchors</a:t>
            </a:r>
          </a:p>
          <a:p>
            <a:pPr marL="465138" indent="-465138" eaLnBrk="1" hangingPunct="1">
              <a:lnSpc>
                <a:spcPct val="90000"/>
              </a:lnSpc>
              <a:buFontTx/>
              <a:buNone/>
              <a:defRPr/>
            </a:pPr>
            <a:r>
              <a:rPr lang="en-US" dirty="0">
                <a:solidFill>
                  <a:schemeClr val="tx1"/>
                </a:solidFill>
                <a:latin typeface="Arial" charset="0"/>
              </a:rPr>
              <a:t>      - Visual Analog Scale</a:t>
            </a:r>
          </a:p>
          <a:p>
            <a:pPr marL="465138" indent="-465138" eaLnBrk="1" hangingPunct="1">
              <a:lnSpc>
                <a:spcPct val="90000"/>
              </a:lnSpc>
              <a:buFontTx/>
              <a:buNone/>
              <a:defRPr/>
            </a:pPr>
            <a:r>
              <a:rPr lang="en-US" dirty="0">
                <a:solidFill>
                  <a:schemeClr val="tx1"/>
                </a:solidFill>
                <a:latin typeface="Arial" charset="0"/>
              </a:rPr>
              <a:t>      - Standard Gamble</a:t>
            </a:r>
          </a:p>
          <a:p>
            <a:pPr marL="465138" indent="-465138" eaLnBrk="1" hangingPunct="1">
              <a:lnSpc>
                <a:spcPct val="90000"/>
              </a:lnSpc>
              <a:buFontTx/>
              <a:buNone/>
              <a:defRPr/>
            </a:pPr>
            <a:r>
              <a:rPr lang="en-US" dirty="0">
                <a:solidFill>
                  <a:schemeClr val="tx1"/>
                </a:solidFill>
                <a:latin typeface="Arial" charset="0"/>
              </a:rPr>
              <a:t>      - Time Trade-off</a:t>
            </a:r>
          </a:p>
          <a:p>
            <a:pPr marL="465138" indent="-465138" eaLnBrk="1" hangingPunct="1">
              <a:lnSpc>
                <a:spcPct val="90000"/>
              </a:lnSpc>
              <a:defRPr/>
            </a:pPr>
            <a:r>
              <a:rPr lang="en-US" dirty="0">
                <a:latin typeface="Arial" charset="0"/>
              </a:rPr>
              <a:t>Indirect</a:t>
            </a:r>
          </a:p>
          <a:p>
            <a:pPr marL="465138" indent="-465138" eaLnBrk="1" hangingPunct="1">
              <a:lnSpc>
                <a:spcPct val="90000"/>
              </a:lnSpc>
              <a:buFontTx/>
              <a:buNone/>
              <a:defRPr/>
            </a:pPr>
            <a:r>
              <a:rPr lang="en-US" dirty="0">
                <a:solidFill>
                  <a:schemeClr val="tx1"/>
                </a:solidFill>
                <a:latin typeface="Arial" charset="0"/>
              </a:rPr>
              <a:t>    Assess standard health domains (e.g., physical functioning, pain, and cognition) and calculate 0-1 utility with an equation.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1668C2EA-CE5C-4AA8-9CEE-F841CA89BC23}"/>
              </a:ext>
            </a:extLst>
          </p:cNvPr>
          <p:cNvSpPr>
            <a:spLocks noGrp="1" noChangeArrowheads="1"/>
          </p:cNvSpPr>
          <p:nvPr>
            <p:ph type="ctrTitle" idx="4294967295"/>
          </p:nvPr>
        </p:nvSpPr>
        <p:spPr>
          <a:xfrm>
            <a:off x="685800" y="1752600"/>
            <a:ext cx="7772400" cy="1920875"/>
          </a:xfrm>
        </p:spPr>
        <p:txBody>
          <a:bodyPr/>
          <a:lstStyle/>
          <a:p>
            <a:pPr eaLnBrk="1" hangingPunct="1">
              <a:defRPr/>
            </a:pPr>
            <a:r>
              <a:rPr lang="en-US" sz="5400" b="0">
                <a:solidFill>
                  <a:schemeClr val="hlink"/>
                </a:solidFill>
                <a:latin typeface="Arial" charset="0"/>
              </a:rPr>
              <a:t>Direct utility measurement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8AFAB9E-4F1D-42A6-BC34-FCF4D5BD68E4}"/>
              </a:ext>
            </a:extLst>
          </p:cNvPr>
          <p:cNvSpPr>
            <a:spLocks noGrp="1" noChangeArrowheads="1"/>
          </p:cNvSpPr>
          <p:nvPr>
            <p:ph type="ctrTitle"/>
          </p:nvPr>
        </p:nvSpPr>
        <p:spPr>
          <a:xfrm>
            <a:off x="609600" y="0"/>
            <a:ext cx="7772400" cy="1920875"/>
          </a:xfrm>
        </p:spPr>
        <p:txBody>
          <a:bodyPr/>
          <a:lstStyle/>
          <a:p>
            <a:pPr eaLnBrk="1" hangingPunct="1">
              <a:defRPr/>
            </a:pPr>
            <a:r>
              <a:rPr lang="en-US" sz="5400" b="0">
                <a:latin typeface="Arial" pitchFamily="-106" charset="0"/>
                <a:ea typeface="+mj-ea"/>
                <a:cs typeface="+mj-cs"/>
              </a:rPr>
              <a:t>BKA vs. AKA Example</a:t>
            </a:r>
          </a:p>
        </p:txBody>
      </p:sp>
      <p:sp>
        <p:nvSpPr>
          <p:cNvPr id="20483" name="Rectangle 3">
            <a:extLst>
              <a:ext uri="{FF2B5EF4-FFF2-40B4-BE49-F238E27FC236}">
                <a16:creationId xmlns:a16="http://schemas.microsoft.com/office/drawing/2014/main" id="{BE6A9614-0507-4212-9C2F-A9C72A3EBE78}"/>
              </a:ext>
            </a:extLst>
          </p:cNvPr>
          <p:cNvSpPr>
            <a:spLocks noGrp="1" noChangeArrowheads="1"/>
          </p:cNvSpPr>
          <p:nvPr>
            <p:ph type="subTitle" idx="1"/>
          </p:nvPr>
        </p:nvSpPr>
        <p:spPr>
          <a:xfrm>
            <a:off x="381000" y="1600200"/>
            <a:ext cx="8229600" cy="4267200"/>
          </a:xfrm>
        </p:spPr>
        <p:txBody>
          <a:bodyPr/>
          <a:lstStyle/>
          <a:p>
            <a:pPr marL="609600" indent="-609600" eaLnBrk="1" hangingPunct="1">
              <a:buFontTx/>
              <a:buNone/>
              <a:defRPr/>
            </a:pPr>
            <a:r>
              <a:rPr lang="en-US" sz="2800" dirty="0">
                <a:solidFill>
                  <a:schemeClr val="tx1"/>
                </a:solidFill>
                <a:latin typeface="Arial" charset="0"/>
              </a:rPr>
              <a:t>Patient in hospital has infection of the leg  </a:t>
            </a:r>
          </a:p>
          <a:p>
            <a:pPr marL="609600" indent="-609600" eaLnBrk="1" hangingPunct="1">
              <a:buFontTx/>
              <a:buNone/>
              <a:defRPr/>
            </a:pPr>
            <a:r>
              <a:rPr lang="en-US" sz="2800" dirty="0">
                <a:solidFill>
                  <a:schemeClr val="tx1"/>
                </a:solidFill>
                <a:latin typeface="Arial" charset="0"/>
              </a:rPr>
              <a:t>Two options: </a:t>
            </a:r>
          </a:p>
          <a:p>
            <a:pPr marL="609600" indent="-609600" eaLnBrk="1" hangingPunct="1">
              <a:buFontTx/>
              <a:buNone/>
              <a:defRPr/>
            </a:pPr>
            <a:r>
              <a:rPr lang="en-US" sz="2800" dirty="0">
                <a:solidFill>
                  <a:schemeClr val="tx1"/>
                </a:solidFill>
                <a:latin typeface="Arial" charset="0"/>
              </a:rPr>
              <a:t>1)   </a:t>
            </a:r>
            <a:r>
              <a:rPr lang="en-US" sz="2800" dirty="0">
                <a:latin typeface="Arial" charset="0"/>
              </a:rPr>
              <a:t>BKA – below knee amputation</a:t>
            </a:r>
          </a:p>
          <a:p>
            <a:pPr marL="609600" indent="-609600" eaLnBrk="1" hangingPunct="1">
              <a:buFontTx/>
              <a:buNone/>
              <a:defRPr/>
            </a:pPr>
            <a:r>
              <a:rPr lang="en-US" sz="2800" dirty="0">
                <a:solidFill>
                  <a:schemeClr val="tx1"/>
                </a:solidFill>
                <a:latin typeface="Arial" charset="0"/>
              </a:rPr>
              <a:t> 	BKA –1% mortality risk</a:t>
            </a:r>
          </a:p>
          <a:p>
            <a:pPr marL="609600" indent="-609600" eaLnBrk="1" hangingPunct="1">
              <a:buFontTx/>
              <a:buNone/>
              <a:defRPr/>
            </a:pPr>
            <a:r>
              <a:rPr lang="en-US" sz="2800" dirty="0">
                <a:solidFill>
                  <a:schemeClr val="tx1"/>
                </a:solidFill>
                <a:latin typeface="Arial" charset="0"/>
              </a:rPr>
              <a:t> 2)	</a:t>
            </a:r>
            <a:r>
              <a:rPr lang="en-US" sz="2800" dirty="0">
                <a:latin typeface="Arial" charset="0"/>
              </a:rPr>
              <a:t>Medical  management </a:t>
            </a:r>
            <a:r>
              <a:rPr lang="en-US" sz="2800" dirty="0">
                <a:solidFill>
                  <a:schemeClr val="tx1"/>
                </a:solidFill>
                <a:latin typeface="Arial" charset="0"/>
              </a:rPr>
              <a:t>– 20% chance of infection worsening and needing AKA (above the knee amputation), 10% mortality risk</a:t>
            </a:r>
          </a:p>
          <a:p>
            <a:pPr marL="609600" indent="-609600" algn="ctr" eaLnBrk="1" hangingPunct="1">
              <a:buFontTx/>
              <a:buNone/>
              <a:defRPr/>
            </a:pPr>
            <a:r>
              <a:rPr lang="en-US" sz="2800" dirty="0">
                <a:solidFill>
                  <a:schemeClr val="tx1"/>
                </a:solidFill>
                <a:latin typeface="Arial" charset="0"/>
              </a:rPr>
              <a:t>  </a:t>
            </a:r>
          </a:p>
          <a:p>
            <a:pPr marL="609600" indent="-609600" eaLnBrk="1" hangingPunct="1">
              <a:buFontTx/>
              <a:buNone/>
              <a:defRPr/>
            </a:pPr>
            <a:endParaRPr lang="en-US" sz="2800" b="1" dirty="0">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447CE907-849C-4847-BFBE-900633176FC9}"/>
              </a:ext>
            </a:extLst>
          </p:cNvPr>
          <p:cNvSpPr>
            <a:spLocks noGrp="1" noRot="1" noChangeArrowheads="1"/>
          </p:cNvSpPr>
          <p:nvPr>
            <p:ph type="title"/>
          </p:nvPr>
        </p:nvSpPr>
        <p:spPr/>
        <p:txBody>
          <a:bodyPr/>
          <a:lstStyle/>
          <a:p>
            <a:pPr eaLnBrk="1" hangingPunct="1">
              <a:defRPr/>
            </a:pPr>
            <a:r>
              <a:rPr lang="en-US" sz="4000" dirty="0">
                <a:solidFill>
                  <a:schemeClr val="hlink"/>
                </a:solidFill>
                <a:latin typeface="Arial" pitchFamily="-106" charset="0"/>
                <a:ea typeface="+mj-ea"/>
                <a:cs typeface="+mj-cs"/>
              </a:rPr>
              <a:t>For which outcomes do we need to measure utilities?</a:t>
            </a:r>
          </a:p>
        </p:txBody>
      </p:sp>
      <p:sp>
        <p:nvSpPr>
          <p:cNvPr id="120835" name="Rectangle 3">
            <a:extLst>
              <a:ext uri="{FF2B5EF4-FFF2-40B4-BE49-F238E27FC236}">
                <a16:creationId xmlns:a16="http://schemas.microsoft.com/office/drawing/2014/main" id="{94925E14-3A21-41C4-B549-44A7D464A56F}"/>
              </a:ext>
            </a:extLst>
          </p:cNvPr>
          <p:cNvSpPr>
            <a:spLocks noGrp="1" noChangeArrowheads="1"/>
          </p:cNvSpPr>
          <p:nvPr>
            <p:ph type="body" idx="1"/>
          </p:nvPr>
        </p:nvSpPr>
        <p:spPr>
          <a:xfrm>
            <a:off x="381000" y="1752600"/>
            <a:ext cx="8305800" cy="4373563"/>
          </a:xfrm>
        </p:spPr>
        <p:txBody>
          <a:bodyPr/>
          <a:lstStyle/>
          <a:p>
            <a:pPr eaLnBrk="1" hangingPunct="1">
              <a:buFont typeface="Wingdings" pitchFamily="-106" charset="2"/>
              <a:buChar char="n"/>
              <a:defRPr/>
            </a:pPr>
            <a:r>
              <a:rPr lang="en-US" sz="3600" dirty="0">
                <a:latin typeface="Arial" pitchFamily="-106" charset="0"/>
                <a:ea typeface="+mn-ea"/>
                <a:cs typeface="+mn-cs"/>
              </a:rPr>
              <a:t>Living without part of a leg (below the knee)</a:t>
            </a:r>
          </a:p>
          <a:p>
            <a:pPr eaLnBrk="1" hangingPunct="1">
              <a:buFont typeface="Wingdings" pitchFamily="-106" charset="2"/>
              <a:buChar char="n"/>
              <a:defRPr/>
            </a:pPr>
            <a:r>
              <a:rPr lang="en-US" sz="3600" dirty="0">
                <a:latin typeface="Arial" pitchFamily="-106" charset="0"/>
                <a:ea typeface="+mn-ea"/>
                <a:cs typeface="+mn-cs"/>
              </a:rPr>
              <a:t>Living without a bigger part of a leg (above the knee)</a:t>
            </a:r>
          </a:p>
          <a:p>
            <a:pPr eaLnBrk="1" hangingPunct="1">
              <a:buFont typeface="Wingdings" pitchFamily="-106" charset="2"/>
              <a:buChar char="n"/>
              <a:defRPr/>
            </a:pPr>
            <a:r>
              <a:rPr lang="en-US" sz="3600" dirty="0">
                <a:latin typeface="Arial" pitchFamily="-106" charset="0"/>
                <a:ea typeface="+mn-ea"/>
                <a:cs typeface="+mn-cs"/>
              </a:rPr>
              <a:t>Pain</a:t>
            </a:r>
          </a:p>
          <a:p>
            <a:pPr eaLnBrk="1" hangingPunct="1">
              <a:buFont typeface="Wingdings" pitchFamily="-106" charset="2"/>
              <a:buChar char="n"/>
              <a:defRPr/>
            </a:pPr>
            <a:r>
              <a:rPr lang="en-US" sz="3600" dirty="0">
                <a:latin typeface="Arial" pitchFamily="-106" charset="0"/>
                <a:ea typeface="+mn-ea"/>
                <a:cs typeface="+mn-cs"/>
              </a:rPr>
              <a:t>Worry</a:t>
            </a:r>
          </a:p>
          <a:p>
            <a:pPr eaLnBrk="1" hangingPunct="1">
              <a:buFont typeface="Wingdings" pitchFamily="-106" charset="2"/>
              <a:buChar char="n"/>
              <a:defRPr/>
            </a:pPr>
            <a:r>
              <a:rPr lang="en-US" sz="3600" dirty="0">
                <a:latin typeface="Arial" pitchFamily="-106" charset="0"/>
                <a:ea typeface="+mn-ea"/>
                <a:cs typeface="+mn-cs"/>
              </a:rPr>
              <a:t>Other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50270BD0-A029-48D4-9DA4-FCC6448A5FA6}"/>
              </a:ext>
            </a:extLst>
          </p:cNvPr>
          <p:cNvSpPr>
            <a:spLocks noChangeArrowheads="1"/>
          </p:cNvSpPr>
          <p:nvPr/>
        </p:nvSpPr>
        <p:spPr bwMode="auto">
          <a:xfrm>
            <a:off x="0" y="228600"/>
            <a:ext cx="9144000" cy="1143000"/>
          </a:xfrm>
          <a:prstGeom prst="rect">
            <a:avLst/>
          </a:prstGeom>
          <a:noFill/>
          <a:ln w="9525">
            <a:noFill/>
            <a:miter lim="800000"/>
            <a:headEnd/>
            <a:tailEnd/>
          </a:ln>
          <a:effectLst/>
        </p:spPr>
        <p:txBody>
          <a:bodyPr anchor="ctr"/>
          <a:lstStyle/>
          <a:p>
            <a:pPr algn="ctr" eaLnBrk="1" hangingPunct="1">
              <a:defRPr/>
            </a:pPr>
            <a:r>
              <a:rPr lang="en-US" sz="4800">
                <a:solidFill>
                  <a:schemeClr val="hlink"/>
                </a:solidFill>
                <a:effectLst>
                  <a:outerShdw blurRad="38100" dist="38100" dir="2700000" algn="tl">
                    <a:srgbClr val="000000"/>
                  </a:outerShdw>
                </a:effectLst>
                <a:latin typeface="Arial" charset="0"/>
              </a:rPr>
              <a:t>Visual Analog Scale</a:t>
            </a:r>
          </a:p>
        </p:txBody>
      </p:sp>
      <p:sp>
        <p:nvSpPr>
          <p:cNvPr id="35843" name="Rectangle 3">
            <a:extLst>
              <a:ext uri="{FF2B5EF4-FFF2-40B4-BE49-F238E27FC236}">
                <a16:creationId xmlns:a16="http://schemas.microsoft.com/office/drawing/2014/main" id="{0E7619A1-D7BF-418A-B958-83F58C7F4347}"/>
              </a:ext>
            </a:extLst>
          </p:cNvPr>
          <p:cNvSpPr>
            <a:spLocks noChangeArrowheads="1"/>
          </p:cNvSpPr>
          <p:nvPr/>
        </p:nvSpPr>
        <p:spPr bwMode="auto">
          <a:xfrm>
            <a:off x="990600" y="1752600"/>
            <a:ext cx="3276600" cy="41148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endParaRPr lang="en-US" altLang="en-US" sz="2400" b="1">
              <a:solidFill>
                <a:schemeClr val="hlink"/>
              </a:solidFill>
              <a:latin typeface="Times" panose="02020603050405020304" pitchFamily="18" charset="0"/>
            </a:endParaRPr>
          </a:p>
        </p:txBody>
      </p:sp>
      <p:sp>
        <p:nvSpPr>
          <p:cNvPr id="35844" name="Line 5">
            <a:extLst>
              <a:ext uri="{FF2B5EF4-FFF2-40B4-BE49-F238E27FC236}">
                <a16:creationId xmlns:a16="http://schemas.microsoft.com/office/drawing/2014/main" id="{4967C788-3C37-4B5D-AADD-36B632767096}"/>
              </a:ext>
            </a:extLst>
          </p:cNvPr>
          <p:cNvSpPr>
            <a:spLocks noChangeShapeType="1"/>
          </p:cNvSpPr>
          <p:nvPr/>
        </p:nvSpPr>
        <p:spPr bwMode="auto">
          <a:xfrm>
            <a:off x="1219200" y="3200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5" name="Line 6">
            <a:extLst>
              <a:ext uri="{FF2B5EF4-FFF2-40B4-BE49-F238E27FC236}">
                <a16:creationId xmlns:a16="http://schemas.microsoft.com/office/drawing/2014/main" id="{B404E424-F581-4ECB-BD7C-F0C6442B4318}"/>
              </a:ext>
            </a:extLst>
          </p:cNvPr>
          <p:cNvSpPr>
            <a:spLocks noChangeShapeType="1"/>
          </p:cNvSpPr>
          <p:nvPr/>
        </p:nvSpPr>
        <p:spPr bwMode="auto">
          <a:xfrm>
            <a:off x="1219200" y="2286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6" name="Line 7">
            <a:extLst>
              <a:ext uri="{FF2B5EF4-FFF2-40B4-BE49-F238E27FC236}">
                <a16:creationId xmlns:a16="http://schemas.microsoft.com/office/drawing/2014/main" id="{142EFE38-6025-4BDA-9A47-E7107AFA951F}"/>
              </a:ext>
            </a:extLst>
          </p:cNvPr>
          <p:cNvSpPr>
            <a:spLocks noChangeShapeType="1"/>
          </p:cNvSpPr>
          <p:nvPr/>
        </p:nvSpPr>
        <p:spPr bwMode="auto">
          <a:xfrm>
            <a:off x="1219200" y="2438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7" name="Line 8">
            <a:extLst>
              <a:ext uri="{FF2B5EF4-FFF2-40B4-BE49-F238E27FC236}">
                <a16:creationId xmlns:a16="http://schemas.microsoft.com/office/drawing/2014/main" id="{E5B252A2-8EEB-4F12-A466-23E3BDC8E194}"/>
              </a:ext>
            </a:extLst>
          </p:cNvPr>
          <p:cNvSpPr>
            <a:spLocks noChangeShapeType="1"/>
          </p:cNvSpPr>
          <p:nvPr/>
        </p:nvSpPr>
        <p:spPr bwMode="auto">
          <a:xfrm>
            <a:off x="1219200" y="2590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8" name="Line 9">
            <a:extLst>
              <a:ext uri="{FF2B5EF4-FFF2-40B4-BE49-F238E27FC236}">
                <a16:creationId xmlns:a16="http://schemas.microsoft.com/office/drawing/2014/main" id="{89B863F7-E71F-4E2C-B6FA-C89F35A1ECB3}"/>
              </a:ext>
            </a:extLst>
          </p:cNvPr>
          <p:cNvSpPr>
            <a:spLocks noChangeShapeType="1"/>
          </p:cNvSpPr>
          <p:nvPr/>
        </p:nvSpPr>
        <p:spPr bwMode="auto">
          <a:xfrm>
            <a:off x="1219200" y="2743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9" name="Line 10">
            <a:extLst>
              <a:ext uri="{FF2B5EF4-FFF2-40B4-BE49-F238E27FC236}">
                <a16:creationId xmlns:a16="http://schemas.microsoft.com/office/drawing/2014/main" id="{F566C775-6B34-47DB-A2CD-A037C8ED870A}"/>
              </a:ext>
            </a:extLst>
          </p:cNvPr>
          <p:cNvSpPr>
            <a:spLocks noChangeShapeType="1"/>
          </p:cNvSpPr>
          <p:nvPr/>
        </p:nvSpPr>
        <p:spPr bwMode="auto">
          <a:xfrm>
            <a:off x="1219200" y="2895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0" name="Line 11">
            <a:extLst>
              <a:ext uri="{FF2B5EF4-FFF2-40B4-BE49-F238E27FC236}">
                <a16:creationId xmlns:a16="http://schemas.microsoft.com/office/drawing/2014/main" id="{EE3DB565-DF6B-4046-A5F0-1D8F1BE54432}"/>
              </a:ext>
            </a:extLst>
          </p:cNvPr>
          <p:cNvSpPr>
            <a:spLocks noChangeShapeType="1"/>
          </p:cNvSpPr>
          <p:nvPr/>
        </p:nvSpPr>
        <p:spPr bwMode="auto">
          <a:xfrm>
            <a:off x="1219200" y="3048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1" name="Line 12">
            <a:extLst>
              <a:ext uri="{FF2B5EF4-FFF2-40B4-BE49-F238E27FC236}">
                <a16:creationId xmlns:a16="http://schemas.microsoft.com/office/drawing/2014/main" id="{7743E6B2-4179-43B0-B7E4-1059364B3D61}"/>
              </a:ext>
            </a:extLst>
          </p:cNvPr>
          <p:cNvSpPr>
            <a:spLocks noChangeShapeType="1"/>
          </p:cNvSpPr>
          <p:nvPr/>
        </p:nvSpPr>
        <p:spPr bwMode="auto">
          <a:xfrm>
            <a:off x="1219200" y="3200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2" name="Line 13">
            <a:extLst>
              <a:ext uri="{FF2B5EF4-FFF2-40B4-BE49-F238E27FC236}">
                <a16:creationId xmlns:a16="http://schemas.microsoft.com/office/drawing/2014/main" id="{B452E613-C317-4688-B014-7B6A2DC3AD04}"/>
              </a:ext>
            </a:extLst>
          </p:cNvPr>
          <p:cNvSpPr>
            <a:spLocks noChangeShapeType="1"/>
          </p:cNvSpPr>
          <p:nvPr/>
        </p:nvSpPr>
        <p:spPr bwMode="auto">
          <a:xfrm>
            <a:off x="1219200" y="3352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3" name="Line 14">
            <a:extLst>
              <a:ext uri="{FF2B5EF4-FFF2-40B4-BE49-F238E27FC236}">
                <a16:creationId xmlns:a16="http://schemas.microsoft.com/office/drawing/2014/main" id="{19BA798E-EDFD-46CA-9DFA-D7AA86E69078}"/>
              </a:ext>
            </a:extLst>
          </p:cNvPr>
          <p:cNvSpPr>
            <a:spLocks noChangeShapeType="1"/>
          </p:cNvSpPr>
          <p:nvPr/>
        </p:nvSpPr>
        <p:spPr bwMode="auto">
          <a:xfrm>
            <a:off x="1219200" y="3505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4" name="Line 15">
            <a:extLst>
              <a:ext uri="{FF2B5EF4-FFF2-40B4-BE49-F238E27FC236}">
                <a16:creationId xmlns:a16="http://schemas.microsoft.com/office/drawing/2014/main" id="{4D73A92D-0AD5-410C-A78E-BFBD9041E917}"/>
              </a:ext>
            </a:extLst>
          </p:cNvPr>
          <p:cNvSpPr>
            <a:spLocks noChangeShapeType="1"/>
          </p:cNvSpPr>
          <p:nvPr/>
        </p:nvSpPr>
        <p:spPr bwMode="auto">
          <a:xfrm>
            <a:off x="1219200" y="3657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5" name="Line 16">
            <a:extLst>
              <a:ext uri="{FF2B5EF4-FFF2-40B4-BE49-F238E27FC236}">
                <a16:creationId xmlns:a16="http://schemas.microsoft.com/office/drawing/2014/main" id="{60BD8339-1620-4C42-BF69-BB26A27EC18E}"/>
              </a:ext>
            </a:extLst>
          </p:cNvPr>
          <p:cNvSpPr>
            <a:spLocks noChangeShapeType="1"/>
          </p:cNvSpPr>
          <p:nvPr/>
        </p:nvSpPr>
        <p:spPr bwMode="auto">
          <a:xfrm>
            <a:off x="1219200" y="3810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6" name="Line 17">
            <a:extLst>
              <a:ext uri="{FF2B5EF4-FFF2-40B4-BE49-F238E27FC236}">
                <a16:creationId xmlns:a16="http://schemas.microsoft.com/office/drawing/2014/main" id="{DEC73FAB-6557-414F-A757-AFD1DC8B4A82}"/>
              </a:ext>
            </a:extLst>
          </p:cNvPr>
          <p:cNvSpPr>
            <a:spLocks noChangeShapeType="1"/>
          </p:cNvSpPr>
          <p:nvPr/>
        </p:nvSpPr>
        <p:spPr bwMode="auto">
          <a:xfrm>
            <a:off x="1219200" y="2133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7" name="Line 18">
            <a:extLst>
              <a:ext uri="{FF2B5EF4-FFF2-40B4-BE49-F238E27FC236}">
                <a16:creationId xmlns:a16="http://schemas.microsoft.com/office/drawing/2014/main" id="{9E8BA48C-DD1B-4D3C-BB07-8543400FA3A4}"/>
              </a:ext>
            </a:extLst>
          </p:cNvPr>
          <p:cNvSpPr>
            <a:spLocks noChangeShapeType="1"/>
          </p:cNvSpPr>
          <p:nvPr/>
        </p:nvSpPr>
        <p:spPr bwMode="auto">
          <a:xfrm>
            <a:off x="1219200" y="3962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8" name="Line 19">
            <a:extLst>
              <a:ext uri="{FF2B5EF4-FFF2-40B4-BE49-F238E27FC236}">
                <a16:creationId xmlns:a16="http://schemas.microsoft.com/office/drawing/2014/main" id="{E3895A41-E36E-443A-9AEC-44C316F1F603}"/>
              </a:ext>
            </a:extLst>
          </p:cNvPr>
          <p:cNvSpPr>
            <a:spLocks noChangeShapeType="1"/>
          </p:cNvSpPr>
          <p:nvPr/>
        </p:nvSpPr>
        <p:spPr bwMode="auto">
          <a:xfrm>
            <a:off x="1219200" y="4114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9" name="Line 20">
            <a:extLst>
              <a:ext uri="{FF2B5EF4-FFF2-40B4-BE49-F238E27FC236}">
                <a16:creationId xmlns:a16="http://schemas.microsoft.com/office/drawing/2014/main" id="{229890EA-0509-4325-BE98-C941565620FF}"/>
              </a:ext>
            </a:extLst>
          </p:cNvPr>
          <p:cNvSpPr>
            <a:spLocks noChangeShapeType="1"/>
          </p:cNvSpPr>
          <p:nvPr/>
        </p:nvSpPr>
        <p:spPr bwMode="auto">
          <a:xfrm>
            <a:off x="1219200" y="4267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0" name="Line 21">
            <a:extLst>
              <a:ext uri="{FF2B5EF4-FFF2-40B4-BE49-F238E27FC236}">
                <a16:creationId xmlns:a16="http://schemas.microsoft.com/office/drawing/2014/main" id="{CF0E6919-1F37-451B-B30D-9489FD02D3B5}"/>
              </a:ext>
            </a:extLst>
          </p:cNvPr>
          <p:cNvSpPr>
            <a:spLocks noChangeShapeType="1"/>
          </p:cNvSpPr>
          <p:nvPr/>
        </p:nvSpPr>
        <p:spPr bwMode="auto">
          <a:xfrm>
            <a:off x="1219200" y="4419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1" name="Line 23">
            <a:extLst>
              <a:ext uri="{FF2B5EF4-FFF2-40B4-BE49-F238E27FC236}">
                <a16:creationId xmlns:a16="http://schemas.microsoft.com/office/drawing/2014/main" id="{2BDCC8F2-8B48-42F5-A2E3-CFB35231989D}"/>
              </a:ext>
            </a:extLst>
          </p:cNvPr>
          <p:cNvSpPr>
            <a:spLocks noChangeShapeType="1"/>
          </p:cNvSpPr>
          <p:nvPr/>
        </p:nvSpPr>
        <p:spPr bwMode="auto">
          <a:xfrm>
            <a:off x="1219200" y="4572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2" name="Line 27">
            <a:extLst>
              <a:ext uri="{FF2B5EF4-FFF2-40B4-BE49-F238E27FC236}">
                <a16:creationId xmlns:a16="http://schemas.microsoft.com/office/drawing/2014/main" id="{F07339AC-9B05-4C02-B7B6-96A133AC0C82}"/>
              </a:ext>
            </a:extLst>
          </p:cNvPr>
          <p:cNvSpPr>
            <a:spLocks noChangeShapeType="1"/>
          </p:cNvSpPr>
          <p:nvPr/>
        </p:nvSpPr>
        <p:spPr bwMode="auto">
          <a:xfrm>
            <a:off x="1219200" y="4724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3" name="Line 28">
            <a:extLst>
              <a:ext uri="{FF2B5EF4-FFF2-40B4-BE49-F238E27FC236}">
                <a16:creationId xmlns:a16="http://schemas.microsoft.com/office/drawing/2014/main" id="{4192BDD7-C5F9-4C23-99CD-CF23191C668C}"/>
              </a:ext>
            </a:extLst>
          </p:cNvPr>
          <p:cNvSpPr>
            <a:spLocks noChangeShapeType="1"/>
          </p:cNvSpPr>
          <p:nvPr/>
        </p:nvSpPr>
        <p:spPr bwMode="auto">
          <a:xfrm>
            <a:off x="1219200" y="4876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4" name="Line 29">
            <a:extLst>
              <a:ext uri="{FF2B5EF4-FFF2-40B4-BE49-F238E27FC236}">
                <a16:creationId xmlns:a16="http://schemas.microsoft.com/office/drawing/2014/main" id="{59074ED8-8EB4-42AF-9DFD-84A1ECEC5EF5}"/>
              </a:ext>
            </a:extLst>
          </p:cNvPr>
          <p:cNvSpPr>
            <a:spLocks noChangeShapeType="1"/>
          </p:cNvSpPr>
          <p:nvPr/>
        </p:nvSpPr>
        <p:spPr bwMode="auto">
          <a:xfrm>
            <a:off x="1219200" y="5181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5" name="Line 30">
            <a:extLst>
              <a:ext uri="{FF2B5EF4-FFF2-40B4-BE49-F238E27FC236}">
                <a16:creationId xmlns:a16="http://schemas.microsoft.com/office/drawing/2014/main" id="{EAFE5B00-307E-47A8-A02C-BE80D71D2BDB}"/>
              </a:ext>
            </a:extLst>
          </p:cNvPr>
          <p:cNvSpPr>
            <a:spLocks noChangeShapeType="1"/>
          </p:cNvSpPr>
          <p:nvPr/>
        </p:nvSpPr>
        <p:spPr bwMode="auto">
          <a:xfrm>
            <a:off x="1219200" y="5334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6" name="Line 31">
            <a:extLst>
              <a:ext uri="{FF2B5EF4-FFF2-40B4-BE49-F238E27FC236}">
                <a16:creationId xmlns:a16="http://schemas.microsoft.com/office/drawing/2014/main" id="{F4A28FC5-A4AC-47E3-AC24-1158C176F345}"/>
              </a:ext>
            </a:extLst>
          </p:cNvPr>
          <p:cNvSpPr>
            <a:spLocks noChangeShapeType="1"/>
          </p:cNvSpPr>
          <p:nvPr/>
        </p:nvSpPr>
        <p:spPr bwMode="auto">
          <a:xfrm>
            <a:off x="1295400" y="5486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7" name="Line 33">
            <a:extLst>
              <a:ext uri="{FF2B5EF4-FFF2-40B4-BE49-F238E27FC236}">
                <a16:creationId xmlns:a16="http://schemas.microsoft.com/office/drawing/2014/main" id="{A3DBEF18-56B6-4BDE-B666-2106D1D73C10}"/>
              </a:ext>
            </a:extLst>
          </p:cNvPr>
          <p:cNvSpPr>
            <a:spLocks noChangeShapeType="1"/>
          </p:cNvSpPr>
          <p:nvPr/>
        </p:nvSpPr>
        <p:spPr bwMode="auto">
          <a:xfrm>
            <a:off x="3200400" y="3200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8" name="Line 34">
            <a:extLst>
              <a:ext uri="{FF2B5EF4-FFF2-40B4-BE49-F238E27FC236}">
                <a16:creationId xmlns:a16="http://schemas.microsoft.com/office/drawing/2014/main" id="{7E79A2A1-A1C9-4BC8-AF99-39742F5B6E98}"/>
              </a:ext>
            </a:extLst>
          </p:cNvPr>
          <p:cNvSpPr>
            <a:spLocks noChangeShapeType="1"/>
          </p:cNvSpPr>
          <p:nvPr/>
        </p:nvSpPr>
        <p:spPr bwMode="auto">
          <a:xfrm>
            <a:off x="3200400" y="2286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9" name="Line 35">
            <a:extLst>
              <a:ext uri="{FF2B5EF4-FFF2-40B4-BE49-F238E27FC236}">
                <a16:creationId xmlns:a16="http://schemas.microsoft.com/office/drawing/2014/main" id="{294375E0-B3C1-44ED-A757-8386D3053023}"/>
              </a:ext>
            </a:extLst>
          </p:cNvPr>
          <p:cNvSpPr>
            <a:spLocks noChangeShapeType="1"/>
          </p:cNvSpPr>
          <p:nvPr/>
        </p:nvSpPr>
        <p:spPr bwMode="auto">
          <a:xfrm>
            <a:off x="3200400" y="2438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0" name="Line 36">
            <a:extLst>
              <a:ext uri="{FF2B5EF4-FFF2-40B4-BE49-F238E27FC236}">
                <a16:creationId xmlns:a16="http://schemas.microsoft.com/office/drawing/2014/main" id="{F9C70F91-18E9-40B0-9E67-B15AC94232E7}"/>
              </a:ext>
            </a:extLst>
          </p:cNvPr>
          <p:cNvSpPr>
            <a:spLocks noChangeShapeType="1"/>
          </p:cNvSpPr>
          <p:nvPr/>
        </p:nvSpPr>
        <p:spPr bwMode="auto">
          <a:xfrm>
            <a:off x="3200400" y="2590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1" name="Line 37">
            <a:extLst>
              <a:ext uri="{FF2B5EF4-FFF2-40B4-BE49-F238E27FC236}">
                <a16:creationId xmlns:a16="http://schemas.microsoft.com/office/drawing/2014/main" id="{9188CA9D-24C3-4022-867C-C37153079F64}"/>
              </a:ext>
            </a:extLst>
          </p:cNvPr>
          <p:cNvSpPr>
            <a:spLocks noChangeShapeType="1"/>
          </p:cNvSpPr>
          <p:nvPr/>
        </p:nvSpPr>
        <p:spPr bwMode="auto">
          <a:xfrm>
            <a:off x="3200400" y="2743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2" name="Line 38">
            <a:extLst>
              <a:ext uri="{FF2B5EF4-FFF2-40B4-BE49-F238E27FC236}">
                <a16:creationId xmlns:a16="http://schemas.microsoft.com/office/drawing/2014/main" id="{3135AEF9-4C1B-4574-80A2-79F3B35E7F7B}"/>
              </a:ext>
            </a:extLst>
          </p:cNvPr>
          <p:cNvSpPr>
            <a:spLocks noChangeShapeType="1"/>
          </p:cNvSpPr>
          <p:nvPr/>
        </p:nvSpPr>
        <p:spPr bwMode="auto">
          <a:xfrm>
            <a:off x="3200400" y="2895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3" name="Line 39">
            <a:extLst>
              <a:ext uri="{FF2B5EF4-FFF2-40B4-BE49-F238E27FC236}">
                <a16:creationId xmlns:a16="http://schemas.microsoft.com/office/drawing/2014/main" id="{C12BB2C2-C321-4A44-8DAD-25C809A0B827}"/>
              </a:ext>
            </a:extLst>
          </p:cNvPr>
          <p:cNvSpPr>
            <a:spLocks noChangeShapeType="1"/>
          </p:cNvSpPr>
          <p:nvPr/>
        </p:nvSpPr>
        <p:spPr bwMode="auto">
          <a:xfrm>
            <a:off x="3200400" y="3048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4" name="Line 40">
            <a:extLst>
              <a:ext uri="{FF2B5EF4-FFF2-40B4-BE49-F238E27FC236}">
                <a16:creationId xmlns:a16="http://schemas.microsoft.com/office/drawing/2014/main" id="{0BDDA546-BE74-4CE0-8262-FEDEDE46786E}"/>
              </a:ext>
            </a:extLst>
          </p:cNvPr>
          <p:cNvSpPr>
            <a:spLocks noChangeShapeType="1"/>
          </p:cNvSpPr>
          <p:nvPr/>
        </p:nvSpPr>
        <p:spPr bwMode="auto">
          <a:xfrm>
            <a:off x="3200400" y="3200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5" name="Line 41">
            <a:extLst>
              <a:ext uri="{FF2B5EF4-FFF2-40B4-BE49-F238E27FC236}">
                <a16:creationId xmlns:a16="http://schemas.microsoft.com/office/drawing/2014/main" id="{6C453B24-11DD-4714-BA3C-1718BAAFA0F9}"/>
              </a:ext>
            </a:extLst>
          </p:cNvPr>
          <p:cNvSpPr>
            <a:spLocks noChangeShapeType="1"/>
          </p:cNvSpPr>
          <p:nvPr/>
        </p:nvSpPr>
        <p:spPr bwMode="auto">
          <a:xfrm>
            <a:off x="3200400" y="3352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6" name="Line 42">
            <a:extLst>
              <a:ext uri="{FF2B5EF4-FFF2-40B4-BE49-F238E27FC236}">
                <a16:creationId xmlns:a16="http://schemas.microsoft.com/office/drawing/2014/main" id="{F8220206-FE0F-4C65-B9A1-FD75DA02B698}"/>
              </a:ext>
            </a:extLst>
          </p:cNvPr>
          <p:cNvSpPr>
            <a:spLocks noChangeShapeType="1"/>
          </p:cNvSpPr>
          <p:nvPr/>
        </p:nvSpPr>
        <p:spPr bwMode="auto">
          <a:xfrm>
            <a:off x="3200400" y="3505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7" name="Line 43">
            <a:extLst>
              <a:ext uri="{FF2B5EF4-FFF2-40B4-BE49-F238E27FC236}">
                <a16:creationId xmlns:a16="http://schemas.microsoft.com/office/drawing/2014/main" id="{7657C1EF-65E5-4224-81F2-C120977E2DB4}"/>
              </a:ext>
            </a:extLst>
          </p:cNvPr>
          <p:cNvSpPr>
            <a:spLocks noChangeShapeType="1"/>
          </p:cNvSpPr>
          <p:nvPr/>
        </p:nvSpPr>
        <p:spPr bwMode="auto">
          <a:xfrm>
            <a:off x="3200400" y="3657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8" name="Line 44">
            <a:extLst>
              <a:ext uri="{FF2B5EF4-FFF2-40B4-BE49-F238E27FC236}">
                <a16:creationId xmlns:a16="http://schemas.microsoft.com/office/drawing/2014/main" id="{D3E95E18-A121-48E5-A445-0ACBBDBC4870}"/>
              </a:ext>
            </a:extLst>
          </p:cNvPr>
          <p:cNvSpPr>
            <a:spLocks noChangeShapeType="1"/>
          </p:cNvSpPr>
          <p:nvPr/>
        </p:nvSpPr>
        <p:spPr bwMode="auto">
          <a:xfrm>
            <a:off x="3200400" y="3810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9" name="Line 45">
            <a:extLst>
              <a:ext uri="{FF2B5EF4-FFF2-40B4-BE49-F238E27FC236}">
                <a16:creationId xmlns:a16="http://schemas.microsoft.com/office/drawing/2014/main" id="{6EAB9739-0893-427C-B246-1A79816B7C8F}"/>
              </a:ext>
            </a:extLst>
          </p:cNvPr>
          <p:cNvSpPr>
            <a:spLocks noChangeShapeType="1"/>
          </p:cNvSpPr>
          <p:nvPr/>
        </p:nvSpPr>
        <p:spPr bwMode="auto">
          <a:xfrm>
            <a:off x="3200400" y="2133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0" name="Line 46">
            <a:extLst>
              <a:ext uri="{FF2B5EF4-FFF2-40B4-BE49-F238E27FC236}">
                <a16:creationId xmlns:a16="http://schemas.microsoft.com/office/drawing/2014/main" id="{CCF7F8B3-B75D-4BE0-8A36-8E9CD38AB0E5}"/>
              </a:ext>
            </a:extLst>
          </p:cNvPr>
          <p:cNvSpPr>
            <a:spLocks noChangeShapeType="1"/>
          </p:cNvSpPr>
          <p:nvPr/>
        </p:nvSpPr>
        <p:spPr bwMode="auto">
          <a:xfrm>
            <a:off x="3200400" y="3962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1" name="Line 47">
            <a:extLst>
              <a:ext uri="{FF2B5EF4-FFF2-40B4-BE49-F238E27FC236}">
                <a16:creationId xmlns:a16="http://schemas.microsoft.com/office/drawing/2014/main" id="{8EBF4CED-8CB4-4F69-B42D-752C0CE16F91}"/>
              </a:ext>
            </a:extLst>
          </p:cNvPr>
          <p:cNvSpPr>
            <a:spLocks noChangeShapeType="1"/>
          </p:cNvSpPr>
          <p:nvPr/>
        </p:nvSpPr>
        <p:spPr bwMode="auto">
          <a:xfrm>
            <a:off x="3200400" y="4114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2" name="Line 48">
            <a:extLst>
              <a:ext uri="{FF2B5EF4-FFF2-40B4-BE49-F238E27FC236}">
                <a16:creationId xmlns:a16="http://schemas.microsoft.com/office/drawing/2014/main" id="{D7E4FBF1-6EA3-4492-B7FC-BEEEEC21FAAA}"/>
              </a:ext>
            </a:extLst>
          </p:cNvPr>
          <p:cNvSpPr>
            <a:spLocks noChangeShapeType="1"/>
          </p:cNvSpPr>
          <p:nvPr/>
        </p:nvSpPr>
        <p:spPr bwMode="auto">
          <a:xfrm>
            <a:off x="3200400" y="4267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3" name="Line 49">
            <a:extLst>
              <a:ext uri="{FF2B5EF4-FFF2-40B4-BE49-F238E27FC236}">
                <a16:creationId xmlns:a16="http://schemas.microsoft.com/office/drawing/2014/main" id="{C8B5D1B0-AD1B-4DFB-9BDA-D9597AB14CAF}"/>
              </a:ext>
            </a:extLst>
          </p:cNvPr>
          <p:cNvSpPr>
            <a:spLocks noChangeShapeType="1"/>
          </p:cNvSpPr>
          <p:nvPr/>
        </p:nvSpPr>
        <p:spPr bwMode="auto">
          <a:xfrm>
            <a:off x="3200400" y="4419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4" name="Line 52">
            <a:extLst>
              <a:ext uri="{FF2B5EF4-FFF2-40B4-BE49-F238E27FC236}">
                <a16:creationId xmlns:a16="http://schemas.microsoft.com/office/drawing/2014/main" id="{EAEB2E2B-C418-4C01-A363-BEC258A698C5}"/>
              </a:ext>
            </a:extLst>
          </p:cNvPr>
          <p:cNvSpPr>
            <a:spLocks noChangeShapeType="1"/>
          </p:cNvSpPr>
          <p:nvPr/>
        </p:nvSpPr>
        <p:spPr bwMode="auto">
          <a:xfrm>
            <a:off x="3200400" y="4876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5" name="Line 53">
            <a:extLst>
              <a:ext uri="{FF2B5EF4-FFF2-40B4-BE49-F238E27FC236}">
                <a16:creationId xmlns:a16="http://schemas.microsoft.com/office/drawing/2014/main" id="{1B379E5C-31C4-4407-9F15-AD83EA3F1124}"/>
              </a:ext>
            </a:extLst>
          </p:cNvPr>
          <p:cNvSpPr>
            <a:spLocks noChangeShapeType="1"/>
          </p:cNvSpPr>
          <p:nvPr/>
        </p:nvSpPr>
        <p:spPr bwMode="auto">
          <a:xfrm>
            <a:off x="3200400" y="5029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6" name="Line 54">
            <a:extLst>
              <a:ext uri="{FF2B5EF4-FFF2-40B4-BE49-F238E27FC236}">
                <a16:creationId xmlns:a16="http://schemas.microsoft.com/office/drawing/2014/main" id="{89D6D0C3-27CB-403E-8B15-0F772EBDF217}"/>
              </a:ext>
            </a:extLst>
          </p:cNvPr>
          <p:cNvSpPr>
            <a:spLocks noChangeShapeType="1"/>
          </p:cNvSpPr>
          <p:nvPr/>
        </p:nvSpPr>
        <p:spPr bwMode="auto">
          <a:xfrm>
            <a:off x="3200400" y="5181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7" name="Line 55">
            <a:extLst>
              <a:ext uri="{FF2B5EF4-FFF2-40B4-BE49-F238E27FC236}">
                <a16:creationId xmlns:a16="http://schemas.microsoft.com/office/drawing/2014/main" id="{E18A36D8-A6D3-449D-98B3-36E9B4F971B8}"/>
              </a:ext>
            </a:extLst>
          </p:cNvPr>
          <p:cNvSpPr>
            <a:spLocks noChangeShapeType="1"/>
          </p:cNvSpPr>
          <p:nvPr/>
        </p:nvSpPr>
        <p:spPr bwMode="auto">
          <a:xfrm>
            <a:off x="3200400" y="5334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8" name="Text Box 60">
            <a:extLst>
              <a:ext uri="{FF2B5EF4-FFF2-40B4-BE49-F238E27FC236}">
                <a16:creationId xmlns:a16="http://schemas.microsoft.com/office/drawing/2014/main" id="{2BD78513-9A24-4D3A-822D-23BAF6D59D64}"/>
              </a:ext>
            </a:extLst>
          </p:cNvPr>
          <p:cNvSpPr txBox="1">
            <a:spLocks noChangeArrowheads="1"/>
          </p:cNvSpPr>
          <p:nvPr/>
        </p:nvSpPr>
        <p:spPr bwMode="auto">
          <a:xfrm>
            <a:off x="2117725" y="1947863"/>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a:solidFill>
                  <a:schemeClr val="hlink"/>
                </a:solidFill>
                <a:latin typeface="Times" panose="02020603050405020304" pitchFamily="18" charset="0"/>
              </a:rPr>
              <a:t>100</a:t>
            </a:r>
            <a:endParaRPr lang="en-US" altLang="en-US" sz="1600">
              <a:solidFill>
                <a:schemeClr val="hlink"/>
              </a:solidFill>
              <a:latin typeface="Times" panose="02020603050405020304" pitchFamily="18" charset="0"/>
            </a:endParaRPr>
          </a:p>
        </p:txBody>
      </p:sp>
      <p:sp>
        <p:nvSpPr>
          <p:cNvPr id="35889" name="Text Box 61">
            <a:extLst>
              <a:ext uri="{FF2B5EF4-FFF2-40B4-BE49-F238E27FC236}">
                <a16:creationId xmlns:a16="http://schemas.microsoft.com/office/drawing/2014/main" id="{BBD93DAA-A76F-4DA4-BA23-6D80737E3A70}"/>
              </a:ext>
            </a:extLst>
          </p:cNvPr>
          <p:cNvSpPr txBox="1">
            <a:spLocks noChangeArrowheads="1"/>
          </p:cNvSpPr>
          <p:nvPr/>
        </p:nvSpPr>
        <p:spPr bwMode="auto">
          <a:xfrm>
            <a:off x="2101850" y="21336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a:solidFill>
                  <a:schemeClr val="hlink"/>
                </a:solidFill>
                <a:latin typeface="Times" panose="02020603050405020304" pitchFamily="18" charset="0"/>
              </a:rPr>
              <a:t> </a:t>
            </a:r>
            <a:r>
              <a:rPr lang="en-US" altLang="en-US" sz="1600" b="1">
                <a:solidFill>
                  <a:schemeClr val="hlink"/>
                </a:solidFill>
                <a:latin typeface="Times" panose="02020603050405020304" pitchFamily="18" charset="0"/>
              </a:rPr>
              <a:t>98</a:t>
            </a:r>
            <a:endParaRPr lang="en-US" altLang="en-US" sz="1600">
              <a:solidFill>
                <a:schemeClr val="hlink"/>
              </a:solidFill>
              <a:latin typeface="Times" panose="02020603050405020304" pitchFamily="18" charset="0"/>
            </a:endParaRPr>
          </a:p>
        </p:txBody>
      </p:sp>
      <p:sp>
        <p:nvSpPr>
          <p:cNvPr id="35890" name="Text Box 62">
            <a:extLst>
              <a:ext uri="{FF2B5EF4-FFF2-40B4-BE49-F238E27FC236}">
                <a16:creationId xmlns:a16="http://schemas.microsoft.com/office/drawing/2014/main" id="{3852E646-8C54-45BD-B8F7-7FD07960CAF4}"/>
              </a:ext>
            </a:extLst>
          </p:cNvPr>
          <p:cNvSpPr txBox="1">
            <a:spLocks noChangeArrowheads="1"/>
          </p:cNvSpPr>
          <p:nvPr/>
        </p:nvSpPr>
        <p:spPr bwMode="auto">
          <a:xfrm>
            <a:off x="2057400" y="50292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a:solidFill>
                  <a:schemeClr val="hlink"/>
                </a:solidFill>
                <a:latin typeface="Times" panose="02020603050405020304" pitchFamily="18" charset="0"/>
              </a:rPr>
              <a:t>2</a:t>
            </a:r>
            <a:endParaRPr lang="en-US" altLang="en-US" sz="1600">
              <a:solidFill>
                <a:schemeClr val="hlink"/>
              </a:solidFill>
              <a:latin typeface="Times" panose="02020603050405020304" pitchFamily="18" charset="0"/>
            </a:endParaRPr>
          </a:p>
        </p:txBody>
      </p:sp>
      <p:sp>
        <p:nvSpPr>
          <p:cNvPr id="35891" name="Text Box 63">
            <a:extLst>
              <a:ext uri="{FF2B5EF4-FFF2-40B4-BE49-F238E27FC236}">
                <a16:creationId xmlns:a16="http://schemas.microsoft.com/office/drawing/2014/main" id="{F6AE5031-B71F-4FBE-BC1D-8BE0E3C63309}"/>
              </a:ext>
            </a:extLst>
          </p:cNvPr>
          <p:cNvSpPr txBox="1">
            <a:spLocks noChangeArrowheads="1"/>
          </p:cNvSpPr>
          <p:nvPr/>
        </p:nvSpPr>
        <p:spPr bwMode="auto">
          <a:xfrm>
            <a:off x="2133600" y="5410200"/>
            <a:ext cx="2857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a:solidFill>
                  <a:schemeClr val="hlink"/>
                </a:solidFill>
                <a:latin typeface="Times" panose="02020603050405020304" pitchFamily="18" charset="0"/>
              </a:rPr>
              <a:t>0</a:t>
            </a:r>
            <a:endParaRPr lang="en-US" altLang="en-US" sz="2400">
              <a:solidFill>
                <a:schemeClr val="hlink"/>
              </a:solidFill>
              <a:latin typeface="Times" panose="02020603050405020304" pitchFamily="18" charset="0"/>
            </a:endParaRPr>
          </a:p>
        </p:txBody>
      </p:sp>
      <p:sp>
        <p:nvSpPr>
          <p:cNvPr id="35892" name="Text Box 64">
            <a:extLst>
              <a:ext uri="{FF2B5EF4-FFF2-40B4-BE49-F238E27FC236}">
                <a16:creationId xmlns:a16="http://schemas.microsoft.com/office/drawing/2014/main" id="{415B22DA-9B6D-4EFF-9573-6E32A3079A17}"/>
              </a:ext>
            </a:extLst>
          </p:cNvPr>
          <p:cNvSpPr txBox="1">
            <a:spLocks noChangeArrowheads="1"/>
          </p:cNvSpPr>
          <p:nvPr/>
        </p:nvSpPr>
        <p:spPr bwMode="auto">
          <a:xfrm>
            <a:off x="2819400" y="21336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a:solidFill>
                  <a:schemeClr val="hlink"/>
                </a:solidFill>
                <a:latin typeface="Times" panose="02020603050405020304" pitchFamily="18" charset="0"/>
              </a:rPr>
              <a:t>99</a:t>
            </a:r>
            <a:endParaRPr lang="en-US" altLang="en-US" sz="1600">
              <a:solidFill>
                <a:schemeClr val="hlink"/>
              </a:solidFill>
              <a:latin typeface="Times" panose="02020603050405020304" pitchFamily="18" charset="0"/>
            </a:endParaRPr>
          </a:p>
        </p:txBody>
      </p:sp>
      <p:sp>
        <p:nvSpPr>
          <p:cNvPr id="35893" name="Text Box 65">
            <a:extLst>
              <a:ext uri="{FF2B5EF4-FFF2-40B4-BE49-F238E27FC236}">
                <a16:creationId xmlns:a16="http://schemas.microsoft.com/office/drawing/2014/main" id="{DB21FF54-CB04-4C02-8750-E1C275D44EDD}"/>
              </a:ext>
            </a:extLst>
          </p:cNvPr>
          <p:cNvSpPr txBox="1">
            <a:spLocks noChangeArrowheads="1"/>
          </p:cNvSpPr>
          <p:nvPr/>
        </p:nvSpPr>
        <p:spPr bwMode="auto">
          <a:xfrm>
            <a:off x="2819400" y="28956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a:solidFill>
                  <a:schemeClr val="hlink"/>
                </a:solidFill>
                <a:latin typeface="Times" panose="02020603050405020304" pitchFamily="18" charset="0"/>
              </a:rPr>
              <a:t>65</a:t>
            </a:r>
            <a:endParaRPr lang="en-US" altLang="en-US" sz="1600">
              <a:solidFill>
                <a:schemeClr val="hlink"/>
              </a:solidFill>
              <a:latin typeface="Times" panose="02020603050405020304" pitchFamily="18" charset="0"/>
            </a:endParaRPr>
          </a:p>
        </p:txBody>
      </p:sp>
      <p:sp>
        <p:nvSpPr>
          <p:cNvPr id="35894" name="Text Box 66">
            <a:extLst>
              <a:ext uri="{FF2B5EF4-FFF2-40B4-BE49-F238E27FC236}">
                <a16:creationId xmlns:a16="http://schemas.microsoft.com/office/drawing/2014/main" id="{9DC154E9-8B4B-4C40-8609-A248A04D50EA}"/>
              </a:ext>
            </a:extLst>
          </p:cNvPr>
          <p:cNvSpPr txBox="1">
            <a:spLocks noChangeArrowheads="1"/>
          </p:cNvSpPr>
          <p:nvPr/>
        </p:nvSpPr>
        <p:spPr bwMode="auto">
          <a:xfrm>
            <a:off x="2819400" y="35052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a:solidFill>
                  <a:schemeClr val="hlink"/>
                </a:solidFill>
                <a:latin typeface="Times" panose="02020603050405020304" pitchFamily="18" charset="0"/>
              </a:rPr>
              <a:t>55</a:t>
            </a:r>
            <a:endParaRPr lang="en-US" altLang="en-US" sz="1600">
              <a:solidFill>
                <a:schemeClr val="hlink"/>
              </a:solidFill>
              <a:latin typeface="Times" panose="02020603050405020304" pitchFamily="18" charset="0"/>
            </a:endParaRPr>
          </a:p>
        </p:txBody>
      </p:sp>
      <p:sp>
        <p:nvSpPr>
          <p:cNvPr id="35895" name="Text Box 67">
            <a:extLst>
              <a:ext uri="{FF2B5EF4-FFF2-40B4-BE49-F238E27FC236}">
                <a16:creationId xmlns:a16="http://schemas.microsoft.com/office/drawing/2014/main" id="{CBFDD2A2-237E-4E16-827F-D9981CF57ACA}"/>
              </a:ext>
            </a:extLst>
          </p:cNvPr>
          <p:cNvSpPr txBox="1">
            <a:spLocks noChangeArrowheads="1"/>
          </p:cNvSpPr>
          <p:nvPr/>
        </p:nvSpPr>
        <p:spPr bwMode="auto">
          <a:xfrm>
            <a:off x="2743200" y="51816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a:latin typeface="Times" panose="02020603050405020304" pitchFamily="18" charset="0"/>
              </a:rPr>
              <a:t>   </a:t>
            </a:r>
            <a:r>
              <a:rPr lang="en-US" altLang="en-US" sz="1600" b="1">
                <a:solidFill>
                  <a:schemeClr val="hlink"/>
                </a:solidFill>
                <a:latin typeface="Times" panose="02020603050405020304" pitchFamily="18" charset="0"/>
              </a:rPr>
              <a:t>1</a:t>
            </a:r>
            <a:endParaRPr lang="en-US" altLang="en-US" sz="1600">
              <a:solidFill>
                <a:schemeClr val="hlink"/>
              </a:solidFill>
              <a:latin typeface="Times" panose="02020603050405020304" pitchFamily="18" charset="0"/>
            </a:endParaRPr>
          </a:p>
        </p:txBody>
      </p:sp>
      <p:sp>
        <p:nvSpPr>
          <p:cNvPr id="35896" name="Rectangle 68">
            <a:extLst>
              <a:ext uri="{FF2B5EF4-FFF2-40B4-BE49-F238E27FC236}">
                <a16:creationId xmlns:a16="http://schemas.microsoft.com/office/drawing/2014/main" id="{F95A9DE8-043F-42F1-B303-3B07219B2F87}"/>
              </a:ext>
            </a:extLst>
          </p:cNvPr>
          <p:cNvSpPr>
            <a:spLocks noChangeArrowheads="1"/>
          </p:cNvSpPr>
          <p:nvPr/>
        </p:nvSpPr>
        <p:spPr bwMode="auto">
          <a:xfrm>
            <a:off x="4876800" y="1676400"/>
            <a:ext cx="3505200" cy="6858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35897" name="Line 69">
            <a:extLst>
              <a:ext uri="{FF2B5EF4-FFF2-40B4-BE49-F238E27FC236}">
                <a16:creationId xmlns:a16="http://schemas.microsoft.com/office/drawing/2014/main" id="{5052A68F-DB32-4E4D-A849-1D83C2616C5D}"/>
              </a:ext>
            </a:extLst>
          </p:cNvPr>
          <p:cNvSpPr>
            <a:spLocks noChangeShapeType="1"/>
          </p:cNvSpPr>
          <p:nvPr/>
        </p:nvSpPr>
        <p:spPr bwMode="auto">
          <a:xfrm flipH="1">
            <a:off x="4229100" y="2057400"/>
            <a:ext cx="6858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898" name="Text Box 70">
            <a:extLst>
              <a:ext uri="{FF2B5EF4-FFF2-40B4-BE49-F238E27FC236}">
                <a16:creationId xmlns:a16="http://schemas.microsoft.com/office/drawing/2014/main" id="{8E76A3E3-F657-4163-BBBF-6435488848D1}"/>
              </a:ext>
            </a:extLst>
          </p:cNvPr>
          <p:cNvSpPr txBox="1">
            <a:spLocks noChangeArrowheads="1"/>
          </p:cNvSpPr>
          <p:nvPr/>
        </p:nvSpPr>
        <p:spPr bwMode="auto">
          <a:xfrm>
            <a:off x="4800600" y="175260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400" b="1">
                <a:solidFill>
                  <a:schemeClr val="hlink"/>
                </a:solidFill>
                <a:latin typeface="Arial" panose="020B0604020202020204" pitchFamily="34" charset="0"/>
              </a:rPr>
              <a:t>Full health: intact leg</a:t>
            </a:r>
          </a:p>
        </p:txBody>
      </p:sp>
      <p:sp>
        <p:nvSpPr>
          <p:cNvPr id="35899" name="Rectangle 71">
            <a:extLst>
              <a:ext uri="{FF2B5EF4-FFF2-40B4-BE49-F238E27FC236}">
                <a16:creationId xmlns:a16="http://schemas.microsoft.com/office/drawing/2014/main" id="{1A4115F0-A12D-4148-9F93-76700D96899B}"/>
              </a:ext>
            </a:extLst>
          </p:cNvPr>
          <p:cNvSpPr>
            <a:spLocks noChangeArrowheads="1"/>
          </p:cNvSpPr>
          <p:nvPr/>
        </p:nvSpPr>
        <p:spPr bwMode="auto">
          <a:xfrm>
            <a:off x="4953000" y="4953000"/>
            <a:ext cx="3124200" cy="7620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35900" name="Line 72">
            <a:extLst>
              <a:ext uri="{FF2B5EF4-FFF2-40B4-BE49-F238E27FC236}">
                <a16:creationId xmlns:a16="http://schemas.microsoft.com/office/drawing/2014/main" id="{2C0BA9A7-55A8-49EC-AA68-92B8546CC1A2}"/>
              </a:ext>
            </a:extLst>
          </p:cNvPr>
          <p:cNvSpPr>
            <a:spLocks noChangeShapeType="1"/>
          </p:cNvSpPr>
          <p:nvPr/>
        </p:nvSpPr>
        <p:spPr bwMode="auto">
          <a:xfrm flipH="1">
            <a:off x="4267200" y="5562600"/>
            <a:ext cx="6477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901" name="Text Box 73">
            <a:extLst>
              <a:ext uri="{FF2B5EF4-FFF2-40B4-BE49-F238E27FC236}">
                <a16:creationId xmlns:a16="http://schemas.microsoft.com/office/drawing/2014/main" id="{9EA40F15-EC6D-4520-B611-349B8EA4813C}"/>
              </a:ext>
            </a:extLst>
          </p:cNvPr>
          <p:cNvSpPr txBox="1">
            <a:spLocks noChangeArrowheads="1"/>
          </p:cNvSpPr>
          <p:nvPr/>
        </p:nvSpPr>
        <p:spPr bwMode="auto">
          <a:xfrm>
            <a:off x="5410200" y="51816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400" b="1">
                <a:solidFill>
                  <a:schemeClr val="hlink"/>
                </a:solidFill>
                <a:latin typeface="Arial" panose="020B0604020202020204" pitchFamily="34" charset="0"/>
              </a:rPr>
              <a:t>Dead</a:t>
            </a:r>
          </a:p>
        </p:txBody>
      </p:sp>
      <p:sp>
        <p:nvSpPr>
          <p:cNvPr id="35902" name="Text Box 75">
            <a:extLst>
              <a:ext uri="{FF2B5EF4-FFF2-40B4-BE49-F238E27FC236}">
                <a16:creationId xmlns:a16="http://schemas.microsoft.com/office/drawing/2014/main" id="{C1603C0E-DF68-407A-B625-9AE42ED14DBF}"/>
              </a:ext>
            </a:extLst>
          </p:cNvPr>
          <p:cNvSpPr txBox="1">
            <a:spLocks noChangeArrowheads="1"/>
          </p:cNvSpPr>
          <p:nvPr/>
        </p:nvSpPr>
        <p:spPr bwMode="auto">
          <a:xfrm>
            <a:off x="4953000" y="3048000"/>
            <a:ext cx="3276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000" b="1">
                <a:solidFill>
                  <a:schemeClr val="hlink"/>
                </a:solidFill>
                <a:latin typeface="Arial" panose="020B0604020202020204" pitchFamily="34" charset="0"/>
              </a:rPr>
              <a:t>BKA</a:t>
            </a:r>
          </a:p>
        </p:txBody>
      </p:sp>
      <p:sp>
        <p:nvSpPr>
          <p:cNvPr id="35903" name="Line 76">
            <a:extLst>
              <a:ext uri="{FF2B5EF4-FFF2-40B4-BE49-F238E27FC236}">
                <a16:creationId xmlns:a16="http://schemas.microsoft.com/office/drawing/2014/main" id="{51AF033B-B799-4D59-A85A-88CB25E58748}"/>
              </a:ext>
            </a:extLst>
          </p:cNvPr>
          <p:cNvSpPr>
            <a:spLocks noChangeShapeType="1"/>
          </p:cNvSpPr>
          <p:nvPr/>
        </p:nvSpPr>
        <p:spPr bwMode="auto">
          <a:xfrm flipH="1">
            <a:off x="4267200" y="3352800"/>
            <a:ext cx="6858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904" name="Rectangle 77">
            <a:extLst>
              <a:ext uri="{FF2B5EF4-FFF2-40B4-BE49-F238E27FC236}">
                <a16:creationId xmlns:a16="http://schemas.microsoft.com/office/drawing/2014/main" id="{7730C613-25BC-4DD6-A64D-F437D5C43C99}"/>
              </a:ext>
            </a:extLst>
          </p:cNvPr>
          <p:cNvSpPr>
            <a:spLocks noChangeArrowheads="1"/>
          </p:cNvSpPr>
          <p:nvPr/>
        </p:nvSpPr>
        <p:spPr bwMode="auto">
          <a:xfrm>
            <a:off x="5029200" y="2895600"/>
            <a:ext cx="3429000" cy="7620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79950" name="Rectangle 78">
            <a:extLst>
              <a:ext uri="{FF2B5EF4-FFF2-40B4-BE49-F238E27FC236}">
                <a16:creationId xmlns:a16="http://schemas.microsoft.com/office/drawing/2014/main" id="{A42C30BD-B098-45E0-AF7C-DB74CA341390}"/>
              </a:ext>
            </a:extLst>
          </p:cNvPr>
          <p:cNvSpPr>
            <a:spLocks noChangeArrowheads="1"/>
          </p:cNvSpPr>
          <p:nvPr/>
        </p:nvSpPr>
        <p:spPr bwMode="auto">
          <a:xfrm>
            <a:off x="533400" y="6172200"/>
            <a:ext cx="8153400" cy="311150"/>
          </a:xfrm>
          <a:prstGeom prst="rect">
            <a:avLst/>
          </a:prstGeom>
          <a:noFill/>
          <a:ln w="9525">
            <a:noFill/>
            <a:miter lim="800000"/>
            <a:headEnd/>
            <a:tailEnd/>
          </a:ln>
          <a:effectLst/>
        </p:spPr>
        <p:txBody>
          <a:bodyPr>
            <a:spAutoFit/>
          </a:bodyPr>
          <a:lstStyle/>
          <a:p>
            <a:pPr eaLnBrk="1" hangingPunct="1">
              <a:lnSpc>
                <a:spcPct val="80000"/>
              </a:lnSpc>
              <a:spcBef>
                <a:spcPct val="20000"/>
              </a:spcBef>
              <a:buClr>
                <a:schemeClr val="hlink"/>
              </a:buClr>
              <a:buSzPct val="70000"/>
              <a:defRPr/>
            </a:pPr>
            <a:r>
              <a:rPr lang="en-US" sz="1800" b="1">
                <a:solidFill>
                  <a:srgbClr val="66FFCC"/>
                </a:solidFill>
                <a:effectLst>
                  <a:outerShdw blurRad="38100" dist="38100" dir="2700000" algn="tl">
                    <a:srgbClr val="000000"/>
                  </a:outerShdw>
                </a:effectLst>
                <a:latin typeface="Arial" charset="0"/>
              </a:rPr>
              <a:t>Outcomes rated on a 0-to-100 “feeling thermometer.”</a:t>
            </a:r>
            <a:endParaRPr lang="en-US" sz="1800">
              <a:latin typeface="Arial" charset="0"/>
            </a:endParaRPr>
          </a:p>
        </p:txBody>
      </p:sp>
      <p:sp>
        <p:nvSpPr>
          <p:cNvPr id="35906" name="Rectangle 79">
            <a:extLst>
              <a:ext uri="{FF2B5EF4-FFF2-40B4-BE49-F238E27FC236}">
                <a16:creationId xmlns:a16="http://schemas.microsoft.com/office/drawing/2014/main" id="{270B5155-B58D-48CE-BBCB-3FCB99DDFB41}"/>
              </a:ext>
            </a:extLst>
          </p:cNvPr>
          <p:cNvSpPr>
            <a:spLocks noChangeArrowheads="1"/>
          </p:cNvSpPr>
          <p:nvPr/>
        </p:nvSpPr>
        <p:spPr bwMode="auto">
          <a:xfrm>
            <a:off x="5105400" y="3886200"/>
            <a:ext cx="3200400" cy="7620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35907" name="Line 80">
            <a:extLst>
              <a:ext uri="{FF2B5EF4-FFF2-40B4-BE49-F238E27FC236}">
                <a16:creationId xmlns:a16="http://schemas.microsoft.com/office/drawing/2014/main" id="{3DB70D07-1E87-4F26-9337-4974CFD6D1FB}"/>
              </a:ext>
            </a:extLst>
          </p:cNvPr>
          <p:cNvSpPr>
            <a:spLocks noChangeShapeType="1"/>
          </p:cNvSpPr>
          <p:nvPr/>
        </p:nvSpPr>
        <p:spPr bwMode="auto">
          <a:xfrm flipH="1">
            <a:off x="4343400" y="4267200"/>
            <a:ext cx="6858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908" name="Text Box 81">
            <a:extLst>
              <a:ext uri="{FF2B5EF4-FFF2-40B4-BE49-F238E27FC236}">
                <a16:creationId xmlns:a16="http://schemas.microsoft.com/office/drawing/2014/main" id="{663DEF44-9AEE-4B61-863F-BA7D85CF26DD}"/>
              </a:ext>
            </a:extLst>
          </p:cNvPr>
          <p:cNvSpPr txBox="1">
            <a:spLocks noChangeArrowheads="1"/>
          </p:cNvSpPr>
          <p:nvPr/>
        </p:nvSpPr>
        <p:spPr bwMode="auto">
          <a:xfrm>
            <a:off x="5105400" y="4038600"/>
            <a:ext cx="3276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000" b="1">
                <a:solidFill>
                  <a:schemeClr val="hlink"/>
                </a:solidFill>
                <a:latin typeface="Arial" panose="020B0604020202020204" pitchFamily="34" charset="0"/>
              </a:rPr>
              <a:t>AKA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61A1FAFF-C693-4AAB-89A5-92E75587CD7F}"/>
              </a:ext>
            </a:extLst>
          </p:cNvPr>
          <p:cNvSpPr>
            <a:spLocks noGrp="1" noChangeArrowheads="1"/>
          </p:cNvSpPr>
          <p:nvPr>
            <p:ph type="ctrTitle"/>
          </p:nvPr>
        </p:nvSpPr>
        <p:spPr>
          <a:xfrm>
            <a:off x="228600" y="228600"/>
            <a:ext cx="8458200" cy="1295400"/>
          </a:xfrm>
        </p:spPr>
        <p:txBody>
          <a:bodyPr/>
          <a:lstStyle/>
          <a:p>
            <a:pPr eaLnBrk="1" hangingPunct="1">
              <a:defRPr/>
            </a:pPr>
            <a:r>
              <a:rPr lang="en-US" sz="5400" b="0">
                <a:latin typeface="Arial" pitchFamily="-106" charset="0"/>
                <a:ea typeface="+mj-ea"/>
                <a:cs typeface="+mj-cs"/>
              </a:rPr>
              <a:t>Standard Gamble</a:t>
            </a:r>
          </a:p>
        </p:txBody>
      </p:sp>
      <p:sp>
        <p:nvSpPr>
          <p:cNvPr id="87043" name="Rectangle 3">
            <a:extLst>
              <a:ext uri="{FF2B5EF4-FFF2-40B4-BE49-F238E27FC236}">
                <a16:creationId xmlns:a16="http://schemas.microsoft.com/office/drawing/2014/main" id="{ADF58E41-A1CD-4F59-9B92-D1C54424D95B}"/>
              </a:ext>
            </a:extLst>
          </p:cNvPr>
          <p:cNvSpPr>
            <a:spLocks noGrp="1" noChangeArrowheads="1"/>
          </p:cNvSpPr>
          <p:nvPr>
            <p:ph type="subTitle" idx="1"/>
          </p:nvPr>
        </p:nvSpPr>
        <p:spPr>
          <a:xfrm>
            <a:off x="304800" y="1981200"/>
            <a:ext cx="8839200" cy="5181600"/>
          </a:xfrm>
        </p:spPr>
        <p:txBody>
          <a:bodyPr/>
          <a:lstStyle/>
          <a:p>
            <a:pPr marL="609600" indent="-609600" eaLnBrk="1" hangingPunct="1">
              <a:buFontTx/>
              <a:buNone/>
              <a:defRPr/>
            </a:pPr>
            <a:r>
              <a:rPr lang="en-US" b="1">
                <a:solidFill>
                  <a:srgbClr val="66FFCC"/>
                </a:solidFill>
                <a:latin typeface="Arial" charset="0"/>
              </a:rPr>
              <a:t>What chance of immediate death would you be willing to incur to avoid living with the outcome being assessed?</a:t>
            </a:r>
          </a:p>
          <a:p>
            <a:pPr marL="609600" indent="-609600" eaLnBrk="1" hangingPunct="1">
              <a:buFontTx/>
              <a:buNone/>
              <a:defRPr/>
            </a:pPr>
            <a:r>
              <a:rPr lang="en-US" b="1">
                <a:latin typeface="Arial" charset="0"/>
              </a:rPr>
              <a:t>Method relies on respondents choosing between:</a:t>
            </a:r>
            <a:endParaRPr lang="en-US" b="1" i="1">
              <a:latin typeface="Arial" charset="0"/>
            </a:endParaRPr>
          </a:p>
          <a:p>
            <a:pPr marL="609600" indent="-609600" eaLnBrk="1" hangingPunct="1">
              <a:buFontTx/>
              <a:buNone/>
              <a:defRPr/>
            </a:pPr>
            <a:r>
              <a:rPr lang="en-US" i="1">
                <a:latin typeface="Arial" charset="0"/>
              </a:rPr>
              <a:t>	 </a:t>
            </a:r>
            <a:r>
              <a:rPr lang="en-US">
                <a:solidFill>
                  <a:schemeClr val="tx1"/>
                </a:solidFill>
                <a:latin typeface="Arial" charset="0"/>
              </a:rPr>
              <a:t>1) a certain outcome (BKA)</a:t>
            </a:r>
          </a:p>
          <a:p>
            <a:pPr marL="609600" indent="-609600" eaLnBrk="1" hangingPunct="1">
              <a:buFontTx/>
              <a:buNone/>
              <a:defRPr/>
            </a:pPr>
            <a:r>
              <a:rPr lang="en-US">
                <a:solidFill>
                  <a:schemeClr val="tx1"/>
                </a:solidFill>
                <a:latin typeface="Arial" charset="0"/>
              </a:rPr>
              <a:t>	 2) a gamble between an ideal outcome (intact leg) and the worst outcome (dead)</a:t>
            </a:r>
            <a:endParaRPr lang="en-US">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2539BE2C-0007-4E31-8A93-1AEC46B3791F}"/>
              </a:ext>
            </a:extLst>
          </p:cNvPr>
          <p:cNvSpPr>
            <a:spLocks noGrp="1" noChangeArrowheads="1"/>
          </p:cNvSpPr>
          <p:nvPr>
            <p:ph type="ctrTitle"/>
          </p:nvPr>
        </p:nvSpPr>
        <p:spPr>
          <a:xfrm>
            <a:off x="609600" y="228600"/>
            <a:ext cx="7772400" cy="1920875"/>
          </a:xfrm>
        </p:spPr>
        <p:txBody>
          <a:bodyPr/>
          <a:lstStyle/>
          <a:p>
            <a:pPr eaLnBrk="1" hangingPunct="1">
              <a:defRPr/>
            </a:pPr>
            <a:r>
              <a:rPr lang="en-US" b="0">
                <a:latin typeface="Arial" pitchFamily="-106" charset="0"/>
                <a:ea typeface="+mj-ea"/>
                <a:cs typeface="+mj-cs"/>
              </a:rPr>
              <a:t>Overview</a:t>
            </a:r>
          </a:p>
        </p:txBody>
      </p:sp>
      <p:sp>
        <p:nvSpPr>
          <p:cNvPr id="119811" name="Rectangle 3">
            <a:extLst>
              <a:ext uri="{FF2B5EF4-FFF2-40B4-BE49-F238E27FC236}">
                <a16:creationId xmlns:a16="http://schemas.microsoft.com/office/drawing/2014/main" id="{3E04769B-35B5-4295-A411-AA887ED98A68}"/>
              </a:ext>
            </a:extLst>
          </p:cNvPr>
          <p:cNvSpPr>
            <a:spLocks noGrp="1" noChangeArrowheads="1"/>
          </p:cNvSpPr>
          <p:nvPr>
            <p:ph type="subTitle" idx="1"/>
          </p:nvPr>
        </p:nvSpPr>
        <p:spPr>
          <a:xfrm>
            <a:off x="228600" y="1905000"/>
            <a:ext cx="8915400" cy="3810000"/>
          </a:xfrm>
        </p:spPr>
        <p:txBody>
          <a:bodyPr/>
          <a:lstStyle/>
          <a:p>
            <a:pPr marL="514350" lvl="1" indent="0" eaLnBrk="1" fontAlgn="b" hangingPunct="1">
              <a:lnSpc>
                <a:spcPct val="90000"/>
              </a:lnSpc>
              <a:buFont typeface="Wingdings" panose="05000000000000000000" pitchFamily="2" charset="2"/>
              <a:buChar char="§"/>
              <a:defRPr/>
            </a:pPr>
            <a:r>
              <a:rPr lang="en-US" dirty="0">
                <a:latin typeface="Arial" charset="0"/>
              </a:rPr>
              <a:t> 	Back to the aneurysm example: </a:t>
            </a:r>
          </a:p>
          <a:p>
            <a:pPr marL="914400" lvl="2" indent="0" eaLnBrk="1" fontAlgn="b" hangingPunct="1">
              <a:lnSpc>
                <a:spcPct val="90000"/>
              </a:lnSpc>
              <a:buFont typeface="Wingdings" panose="05000000000000000000" pitchFamily="2" charset="2"/>
              <a:buChar char="§"/>
              <a:defRPr/>
            </a:pPr>
            <a:r>
              <a:rPr lang="en-US" dirty="0">
                <a:latin typeface="Arial" charset="0"/>
              </a:rPr>
              <a:t>   To Clip Or Not To Clip?  </a:t>
            </a:r>
          </a:p>
          <a:p>
            <a:pPr marL="514350" lvl="1" indent="0" eaLnBrk="1" fontAlgn="t" hangingPunct="1">
              <a:lnSpc>
                <a:spcPct val="90000"/>
              </a:lnSpc>
              <a:buFont typeface="Wingdings" panose="05000000000000000000" pitchFamily="2" charset="2"/>
              <a:buChar char="§"/>
              <a:defRPr/>
            </a:pPr>
            <a:r>
              <a:rPr lang="en-US" dirty="0">
                <a:latin typeface="Arial" charset="0"/>
              </a:rPr>
              <a:t> 	Clinical Outcomes</a:t>
            </a:r>
          </a:p>
          <a:p>
            <a:pPr marL="514350" lvl="1" indent="0" eaLnBrk="1" fontAlgn="t" hangingPunct="1">
              <a:lnSpc>
                <a:spcPct val="90000"/>
              </a:lnSpc>
              <a:buFont typeface="Wingdings" panose="05000000000000000000" pitchFamily="2" charset="2"/>
              <a:buChar char="§"/>
              <a:defRPr/>
            </a:pPr>
            <a:r>
              <a:rPr lang="en-US" dirty="0">
                <a:latin typeface="Arial" charset="0"/>
              </a:rPr>
              <a:t> 	Utilities and utility measurement</a:t>
            </a:r>
          </a:p>
          <a:p>
            <a:pPr marL="914400" lvl="2" indent="0" eaLnBrk="1" fontAlgn="t" hangingPunct="1">
              <a:lnSpc>
                <a:spcPct val="90000"/>
              </a:lnSpc>
              <a:buFont typeface="Wingdings" panose="05000000000000000000" pitchFamily="2" charset="2"/>
              <a:buChar char="§"/>
              <a:defRPr/>
            </a:pPr>
            <a:r>
              <a:rPr lang="en-US" dirty="0">
                <a:latin typeface="Arial" charset="0"/>
              </a:rPr>
              <a:t> Direct </a:t>
            </a:r>
          </a:p>
          <a:p>
            <a:pPr marL="914400" lvl="2" indent="0" eaLnBrk="1" fontAlgn="t" hangingPunct="1">
              <a:lnSpc>
                <a:spcPct val="90000"/>
              </a:lnSpc>
              <a:buFont typeface="Wingdings" panose="05000000000000000000" pitchFamily="2" charset="2"/>
              <a:buChar char="§"/>
              <a:defRPr/>
            </a:pPr>
            <a:r>
              <a:rPr lang="en-US" dirty="0">
                <a:latin typeface="Arial" charset="0"/>
              </a:rPr>
              <a:t> Indirect</a:t>
            </a:r>
          </a:p>
          <a:p>
            <a:pPr marL="514350" lvl="1" indent="0" eaLnBrk="1" fontAlgn="t" hangingPunct="1">
              <a:lnSpc>
                <a:spcPct val="90000"/>
              </a:lnSpc>
              <a:buFont typeface="Wingdings" panose="05000000000000000000" pitchFamily="2" charset="2"/>
              <a:buChar char="§"/>
              <a:defRPr/>
            </a:pPr>
            <a:r>
              <a:rPr lang="en-US" dirty="0">
                <a:latin typeface="Arial" charset="0"/>
              </a:rPr>
              <a:t> 	Disability weights</a:t>
            </a:r>
          </a:p>
          <a:p>
            <a:pPr marL="514350" lvl="1" indent="0" eaLnBrk="1" fontAlgn="t" hangingPunct="1">
              <a:lnSpc>
                <a:spcPct val="90000"/>
              </a:lnSpc>
              <a:buFont typeface="Wingdings" panose="05000000000000000000" pitchFamily="2" charset="2"/>
              <a:buChar char="§"/>
              <a:defRPr/>
            </a:pPr>
            <a:r>
              <a:rPr lang="en-US" dirty="0">
                <a:latin typeface="Arial" charset="0"/>
              </a:rPr>
              <a:t>    QALYs (&amp; DALYs)</a:t>
            </a:r>
          </a:p>
          <a:p>
            <a:pPr marL="514350" lvl="1" indent="0" eaLnBrk="1" fontAlgn="t" hangingPunct="1">
              <a:lnSpc>
                <a:spcPct val="90000"/>
              </a:lnSpc>
              <a:buFont typeface="Wingdings" panose="05000000000000000000" pitchFamily="2" charset="2"/>
              <a:buChar char="§"/>
              <a:defRPr/>
            </a:pPr>
            <a:r>
              <a:rPr lang="en-US" dirty="0">
                <a:latin typeface="Arial" charset="0"/>
              </a:rPr>
              <a:t>    Discounting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36A016D-82FF-4201-916C-14DB066F70AD}"/>
              </a:ext>
            </a:extLst>
          </p:cNvPr>
          <p:cNvSpPr>
            <a:spLocks noGrp="1" noChangeArrowheads="1"/>
          </p:cNvSpPr>
          <p:nvPr>
            <p:ph type="ctrTitle"/>
          </p:nvPr>
        </p:nvSpPr>
        <p:spPr>
          <a:xfrm>
            <a:off x="228600" y="228600"/>
            <a:ext cx="8915400" cy="1600200"/>
          </a:xfrm>
        </p:spPr>
        <p:txBody>
          <a:bodyPr/>
          <a:lstStyle/>
          <a:p>
            <a:pPr eaLnBrk="1" hangingPunct="1">
              <a:defRPr/>
            </a:pPr>
            <a:r>
              <a:rPr lang="en-US" sz="5400" b="0">
                <a:latin typeface="Arial" pitchFamily="-106" charset="0"/>
                <a:ea typeface="+mj-ea"/>
                <a:cs typeface="+mj-cs"/>
              </a:rPr>
              <a:t>Standard  Gamble Question</a:t>
            </a:r>
          </a:p>
        </p:txBody>
      </p:sp>
      <p:sp>
        <p:nvSpPr>
          <p:cNvPr id="22531" name="Rectangle 3">
            <a:extLst>
              <a:ext uri="{FF2B5EF4-FFF2-40B4-BE49-F238E27FC236}">
                <a16:creationId xmlns:a16="http://schemas.microsoft.com/office/drawing/2014/main" id="{0EEF41B6-641B-43BC-B4A9-99435059497A}"/>
              </a:ext>
            </a:extLst>
          </p:cNvPr>
          <p:cNvSpPr>
            <a:spLocks noGrp="1" noChangeArrowheads="1"/>
          </p:cNvSpPr>
          <p:nvPr>
            <p:ph type="subTitle" idx="1"/>
          </p:nvPr>
        </p:nvSpPr>
        <p:spPr>
          <a:xfrm>
            <a:off x="609600" y="2057400"/>
            <a:ext cx="8077200" cy="76200"/>
          </a:xfrm>
        </p:spPr>
        <p:txBody>
          <a:bodyPr/>
          <a:lstStyle/>
          <a:p>
            <a:pPr marL="609600" indent="-609600" eaLnBrk="1" hangingPunct="1">
              <a:lnSpc>
                <a:spcPct val="80000"/>
              </a:lnSpc>
              <a:buFontTx/>
              <a:buNone/>
              <a:defRPr/>
            </a:pPr>
            <a:r>
              <a:rPr lang="en-US" sz="800" b="1">
                <a:ea typeface="+mn-ea"/>
                <a:cs typeface="+mn-cs"/>
              </a:rPr>
              <a:t>   </a:t>
            </a:r>
          </a:p>
        </p:txBody>
      </p:sp>
      <p:pic>
        <p:nvPicPr>
          <p:cNvPr id="39940" name="Picture 4">
            <a:extLst>
              <a:ext uri="{FF2B5EF4-FFF2-40B4-BE49-F238E27FC236}">
                <a16:creationId xmlns:a16="http://schemas.microsoft.com/office/drawing/2014/main" id="{D3D8525E-747F-4B2E-91A0-42C88070DA37}"/>
              </a:ext>
            </a:extLst>
          </p:cNvPr>
          <p:cNvPicPr>
            <a:picLocks noChangeAspect="1" noChangeArrowheads="1"/>
          </p:cNvPicPr>
          <p:nvPr/>
        </p:nvPicPr>
        <p:blipFill>
          <a:blip r:embed="rId3">
            <a:grayscl/>
            <a:biLevel thresh="50000"/>
            <a:extLst>
              <a:ext uri="{28A0092B-C50C-407E-A947-70E740481C1C}">
                <a14:useLocalDpi xmlns:a14="http://schemas.microsoft.com/office/drawing/2010/main" val="0"/>
              </a:ext>
            </a:extLst>
          </a:blip>
          <a:srcRect/>
          <a:stretch>
            <a:fillRect/>
          </a:stretch>
        </p:blipFill>
        <p:spPr bwMode="auto">
          <a:xfrm>
            <a:off x="228600" y="2133600"/>
            <a:ext cx="8686800" cy="4495800"/>
          </a:xfrm>
          <a:prstGeom prst="rect">
            <a:avLst/>
          </a:prstGeom>
          <a:solidFill>
            <a:srgbClr val="FFFF00"/>
          </a:solidFill>
          <a:ln w="9525">
            <a:solidFill>
              <a:srgbClr val="000000"/>
            </a:solidFill>
            <a:miter lim="800000"/>
            <a:headEnd/>
            <a:tailEnd/>
          </a:ln>
        </p:spPr>
      </p:pic>
      <p:sp>
        <p:nvSpPr>
          <p:cNvPr id="39941" name="Text Box 6">
            <a:extLst>
              <a:ext uri="{FF2B5EF4-FFF2-40B4-BE49-F238E27FC236}">
                <a16:creationId xmlns:a16="http://schemas.microsoft.com/office/drawing/2014/main" id="{D61FCDE4-414A-4315-B4D6-8AAFC55B7896}"/>
              </a:ext>
            </a:extLst>
          </p:cNvPr>
          <p:cNvSpPr txBox="1">
            <a:spLocks noChangeArrowheads="1"/>
          </p:cNvSpPr>
          <p:nvPr/>
        </p:nvSpPr>
        <p:spPr bwMode="auto">
          <a:xfrm>
            <a:off x="5546725" y="3978275"/>
            <a:ext cx="2393950" cy="5794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chemeClr val="bg1"/>
                </a:solidFill>
                <a:latin typeface="Arial" panose="020B0604020202020204" pitchFamily="34" charset="0"/>
              </a:rPr>
              <a:t>Death      </a:t>
            </a:r>
            <a:r>
              <a:rPr lang="en-US" altLang="en-US">
                <a:latin typeface="Arial" panose="020B0604020202020204" pitchFamily="34" charset="0"/>
              </a:rPr>
              <a:t>    </a:t>
            </a:r>
          </a:p>
        </p:txBody>
      </p:sp>
      <p:sp>
        <p:nvSpPr>
          <p:cNvPr id="39942" name="Text Box 7">
            <a:extLst>
              <a:ext uri="{FF2B5EF4-FFF2-40B4-BE49-F238E27FC236}">
                <a16:creationId xmlns:a16="http://schemas.microsoft.com/office/drawing/2014/main" id="{F13E6D66-8C21-48AC-B555-EE11406E91A3}"/>
              </a:ext>
            </a:extLst>
          </p:cNvPr>
          <p:cNvSpPr txBox="1">
            <a:spLocks noChangeArrowheads="1"/>
          </p:cNvSpPr>
          <p:nvPr/>
        </p:nvSpPr>
        <p:spPr bwMode="auto">
          <a:xfrm>
            <a:off x="5562600" y="5821363"/>
            <a:ext cx="2868613" cy="5794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chemeClr val="bg1"/>
                </a:solidFill>
                <a:latin typeface="Arial" panose="020B0604020202020204" pitchFamily="34" charset="0"/>
              </a:rPr>
              <a:t>Perfect Health </a:t>
            </a:r>
            <a:endParaRPr lang="en-US" altLang="en-US">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3F0FE970-8165-4D60-BFD7-7D256DEE1C51}"/>
              </a:ext>
            </a:extLst>
          </p:cNvPr>
          <p:cNvSpPr>
            <a:spLocks noChangeArrowheads="1"/>
          </p:cNvSpPr>
          <p:nvPr/>
        </p:nvSpPr>
        <p:spPr bwMode="auto">
          <a:xfrm>
            <a:off x="533400" y="3048000"/>
            <a:ext cx="3657600" cy="144780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86019" name="Rectangle 3">
            <a:extLst>
              <a:ext uri="{FF2B5EF4-FFF2-40B4-BE49-F238E27FC236}">
                <a16:creationId xmlns:a16="http://schemas.microsoft.com/office/drawing/2014/main" id="{444A1255-026D-46E7-B4DD-DD3F7F796A2F}"/>
              </a:ext>
            </a:extLst>
          </p:cNvPr>
          <p:cNvSpPr>
            <a:spLocks noChangeArrowheads="1"/>
          </p:cNvSpPr>
          <p:nvPr/>
        </p:nvSpPr>
        <p:spPr bwMode="auto">
          <a:xfrm>
            <a:off x="0" y="228600"/>
            <a:ext cx="9144000" cy="1143000"/>
          </a:xfrm>
          <a:prstGeom prst="rect">
            <a:avLst/>
          </a:prstGeom>
          <a:noFill/>
          <a:ln w="12700">
            <a:noFill/>
            <a:miter lim="800000"/>
            <a:headEnd/>
            <a:tailEnd/>
          </a:ln>
          <a:effectLst/>
        </p:spPr>
        <p:txBody>
          <a:bodyPr lIns="90488" tIns="44450" rIns="90488" bIns="44450" anchor="ctr"/>
          <a:lstStyle/>
          <a:p>
            <a:pPr algn="ctr" eaLnBrk="1" hangingPunct="1">
              <a:defRPr/>
            </a:pPr>
            <a:r>
              <a:rPr lang="en-US" sz="4400" b="1">
                <a:latin typeface="Arial" charset="0"/>
              </a:rPr>
              <a:t>Standard Gamble E</a:t>
            </a:r>
            <a:r>
              <a:rPr lang="en-US" sz="4400" b="1">
                <a:effectLst>
                  <a:outerShdw blurRad="38100" dist="38100" dir="2700000" algn="tl">
                    <a:srgbClr val="000000"/>
                  </a:outerShdw>
                </a:effectLst>
                <a:latin typeface="Arial" charset="0"/>
              </a:rPr>
              <a:t>xercise</a:t>
            </a:r>
            <a:endParaRPr lang="en-US" sz="4400" b="1">
              <a:latin typeface="Arial" charset="0"/>
            </a:endParaRPr>
          </a:p>
        </p:txBody>
      </p:sp>
      <p:sp>
        <p:nvSpPr>
          <p:cNvPr id="41988" name="Rectangle 4">
            <a:extLst>
              <a:ext uri="{FF2B5EF4-FFF2-40B4-BE49-F238E27FC236}">
                <a16:creationId xmlns:a16="http://schemas.microsoft.com/office/drawing/2014/main" id="{56A76FD5-0679-4030-B6F7-D780B43EE9E3}"/>
              </a:ext>
            </a:extLst>
          </p:cNvPr>
          <p:cNvSpPr>
            <a:spLocks noChangeArrowheads="1"/>
          </p:cNvSpPr>
          <p:nvPr/>
        </p:nvSpPr>
        <p:spPr bwMode="auto">
          <a:xfrm>
            <a:off x="504825" y="3108325"/>
            <a:ext cx="3571875" cy="1547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Spend the rest of your life with BKA</a:t>
            </a:r>
          </a:p>
        </p:txBody>
      </p:sp>
      <p:sp>
        <p:nvSpPr>
          <p:cNvPr id="86021" name="Rectangle 5">
            <a:extLst>
              <a:ext uri="{FF2B5EF4-FFF2-40B4-BE49-F238E27FC236}">
                <a16:creationId xmlns:a16="http://schemas.microsoft.com/office/drawing/2014/main" id="{054493D1-7BBD-4EC3-912C-2504945C02CE}"/>
              </a:ext>
            </a:extLst>
          </p:cNvPr>
          <p:cNvSpPr>
            <a:spLocks noChangeArrowheads="1"/>
          </p:cNvSpPr>
          <p:nvPr/>
        </p:nvSpPr>
        <p:spPr bwMode="auto">
          <a:xfrm>
            <a:off x="4495800" y="3200400"/>
            <a:ext cx="4191000" cy="2514600"/>
          </a:xfrm>
          <a:prstGeom prst="rect">
            <a:avLst/>
          </a:prstGeom>
          <a:noFill/>
          <a:ln w="12700">
            <a:solidFill>
              <a:schemeClr val="tx1"/>
            </a:solidFill>
            <a:miter lim="800000"/>
            <a:headEnd/>
            <a:tailEnd/>
          </a:ln>
          <a:effectLst/>
        </p:spPr>
        <p:txBody>
          <a:bodyPr lIns="90488" tIns="44450" rIns="90488" bIns="44450"/>
          <a:lstStyle/>
          <a:p>
            <a:pPr algn="ctr" eaLnBrk="1" hangingPunct="1">
              <a:spcBef>
                <a:spcPct val="20000"/>
              </a:spcBef>
              <a:buClr>
                <a:schemeClr val="hlink"/>
              </a:buClr>
              <a:buSzPct val="70000"/>
              <a:buFont typeface="Wingdings" pitchFamily="2" charset="2"/>
              <a:buNone/>
              <a:defRPr/>
            </a:pPr>
            <a:r>
              <a:rPr lang="en-US" sz="2800" u="sng">
                <a:latin typeface="Arial" charset="0"/>
              </a:rPr>
              <a:t>[p</a:t>
            </a:r>
            <a:r>
              <a:rPr lang="en-US" sz="2800" u="sng">
                <a:effectLst>
                  <a:outerShdw blurRad="38100" dist="38100" dir="2700000" algn="tl">
                    <a:srgbClr val="000000"/>
                  </a:outerShdw>
                </a:effectLst>
                <a:latin typeface="Arial" charset="0"/>
              </a:rPr>
              <a:t>]</a:t>
            </a:r>
            <a:r>
              <a:rPr lang="en-US" sz="2800" u="sng">
                <a:latin typeface="Arial" charset="0"/>
              </a:rPr>
              <a:t>% chance of </a:t>
            </a:r>
            <a:r>
              <a:rPr lang="en-US" sz="2800" u="sng">
                <a:effectLst>
                  <a:outerShdw blurRad="38100" dist="38100" dir="2700000" algn="tl">
                    <a:srgbClr val="000000"/>
                  </a:outerShdw>
                </a:effectLst>
                <a:latin typeface="Arial" charset="0"/>
              </a:rPr>
              <a:t>immediate death</a:t>
            </a:r>
          </a:p>
          <a:p>
            <a:pPr algn="ctr" eaLnBrk="1" hangingPunct="1">
              <a:spcBef>
                <a:spcPct val="20000"/>
              </a:spcBef>
              <a:buClr>
                <a:schemeClr val="hlink"/>
              </a:buClr>
              <a:buSzPct val="70000"/>
              <a:buFont typeface="Wingdings" pitchFamily="2" charset="2"/>
              <a:buNone/>
              <a:defRPr/>
            </a:pPr>
            <a:r>
              <a:rPr lang="en-US" sz="2800" u="sng">
                <a:effectLst>
                  <a:outerShdw blurRad="38100" dist="38100" dir="2700000" algn="tl">
                    <a:srgbClr val="000000"/>
                  </a:outerShdw>
                </a:effectLst>
                <a:latin typeface="Arial" charset="0"/>
              </a:rPr>
              <a:t>1-[p]% chance of spending the rest of your life with an intact leg</a:t>
            </a:r>
            <a:endParaRPr lang="en-US" sz="2800">
              <a:latin typeface="Arial" charset="0"/>
            </a:endParaRPr>
          </a:p>
        </p:txBody>
      </p:sp>
      <p:sp>
        <p:nvSpPr>
          <p:cNvPr id="41990" name="Rectangle 6">
            <a:extLst>
              <a:ext uri="{FF2B5EF4-FFF2-40B4-BE49-F238E27FC236}">
                <a16:creationId xmlns:a16="http://schemas.microsoft.com/office/drawing/2014/main" id="{2925DE6B-70EE-4430-9050-1626C0770E38}"/>
              </a:ext>
            </a:extLst>
          </p:cNvPr>
          <p:cNvSpPr>
            <a:spLocks noChangeArrowheads="1"/>
          </p:cNvSpPr>
          <p:nvPr/>
        </p:nvSpPr>
        <p:spPr bwMode="auto">
          <a:xfrm>
            <a:off x="0" y="1295400"/>
            <a:ext cx="9144000"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800" u="sng">
                <a:solidFill>
                  <a:srgbClr val="66FFCC"/>
                </a:solidFill>
                <a:latin typeface="Arial" panose="020B0604020202020204" pitchFamily="34" charset="0"/>
              </a:rPr>
              <a:t>Which do you prefer, A or B?</a:t>
            </a:r>
            <a:br>
              <a:rPr lang="en-US" altLang="en-US" sz="2800" i="1">
                <a:solidFill>
                  <a:srgbClr val="66FFCC"/>
                </a:solidFill>
                <a:latin typeface="Arial" panose="020B0604020202020204" pitchFamily="34" charset="0"/>
              </a:rPr>
            </a:br>
            <a:r>
              <a:rPr lang="en-US" altLang="en-US" sz="2800" i="1">
                <a:solidFill>
                  <a:srgbClr val="66FFCC"/>
                </a:solidFill>
                <a:latin typeface="Arial" panose="020B0604020202020204" pitchFamily="34" charset="0"/>
              </a:rPr>
              <a:t>seeking probabilities (p) in Choice B where indifferent</a:t>
            </a:r>
          </a:p>
        </p:txBody>
      </p:sp>
      <p:sp>
        <p:nvSpPr>
          <p:cNvPr id="41991" name="Rectangle 7">
            <a:extLst>
              <a:ext uri="{FF2B5EF4-FFF2-40B4-BE49-F238E27FC236}">
                <a16:creationId xmlns:a16="http://schemas.microsoft.com/office/drawing/2014/main" id="{19BBAE97-8F23-4783-B035-7DD7D3B0F631}"/>
              </a:ext>
            </a:extLst>
          </p:cNvPr>
          <p:cNvSpPr>
            <a:spLocks noChangeArrowheads="1"/>
          </p:cNvSpPr>
          <p:nvPr/>
        </p:nvSpPr>
        <p:spPr bwMode="auto">
          <a:xfrm>
            <a:off x="1412875" y="2514600"/>
            <a:ext cx="19399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b="1">
                <a:solidFill>
                  <a:schemeClr val="accent2"/>
                </a:solidFill>
                <a:latin typeface="Arial" panose="020B0604020202020204" pitchFamily="34" charset="0"/>
              </a:rPr>
              <a:t>Choice A</a:t>
            </a:r>
          </a:p>
        </p:txBody>
      </p:sp>
      <p:sp>
        <p:nvSpPr>
          <p:cNvPr id="41992" name="Rectangle 8">
            <a:extLst>
              <a:ext uri="{FF2B5EF4-FFF2-40B4-BE49-F238E27FC236}">
                <a16:creationId xmlns:a16="http://schemas.microsoft.com/office/drawing/2014/main" id="{B391F7A6-C77C-4E1B-AF7D-CB37053BB24C}"/>
              </a:ext>
            </a:extLst>
          </p:cNvPr>
          <p:cNvSpPr>
            <a:spLocks noChangeArrowheads="1"/>
          </p:cNvSpPr>
          <p:nvPr/>
        </p:nvSpPr>
        <p:spPr bwMode="auto">
          <a:xfrm>
            <a:off x="5600700" y="2514600"/>
            <a:ext cx="2400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b="1">
                <a:solidFill>
                  <a:schemeClr val="accent2"/>
                </a:solidFill>
                <a:latin typeface="Arial" panose="020B0604020202020204" pitchFamily="34" charset="0"/>
              </a:rPr>
              <a:t>Choice B</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BBABD7E9-3803-4182-B14C-D1A945FAEDBE}"/>
              </a:ext>
            </a:extLst>
          </p:cNvPr>
          <p:cNvSpPr>
            <a:spLocks noChangeArrowheads="1"/>
          </p:cNvSpPr>
          <p:nvPr/>
        </p:nvSpPr>
        <p:spPr bwMode="auto">
          <a:xfrm>
            <a:off x="381000" y="228600"/>
            <a:ext cx="8229600" cy="1447800"/>
          </a:xfrm>
          <a:prstGeom prst="rect">
            <a:avLst/>
          </a:prstGeom>
          <a:noFill/>
          <a:ln w="9525">
            <a:noFill/>
            <a:miter lim="800000"/>
            <a:headEnd/>
            <a:tailEnd/>
          </a:ln>
          <a:effectLst/>
        </p:spPr>
        <p:txBody>
          <a:bodyPr anchor="ctr"/>
          <a:lstStyle/>
          <a:p>
            <a:pPr algn="ctr" eaLnBrk="1" hangingPunct="1">
              <a:defRPr/>
            </a:pPr>
            <a:r>
              <a:rPr lang="en-US" sz="4800" b="1">
                <a:solidFill>
                  <a:schemeClr val="hlink"/>
                </a:solidFill>
                <a:effectLst>
                  <a:outerShdw blurRad="38100" dist="38100" dir="2700000" algn="tl">
                    <a:srgbClr val="000000"/>
                  </a:outerShdw>
                </a:effectLst>
                <a:latin typeface="Arial" pitchFamily="-106" charset="0"/>
                <a:ea typeface="+mn-ea"/>
              </a:rPr>
              <a:t>Standard  Gamble</a:t>
            </a:r>
          </a:p>
        </p:txBody>
      </p:sp>
      <p:sp>
        <p:nvSpPr>
          <p:cNvPr id="44035" name="Rectangle 3">
            <a:extLst>
              <a:ext uri="{FF2B5EF4-FFF2-40B4-BE49-F238E27FC236}">
                <a16:creationId xmlns:a16="http://schemas.microsoft.com/office/drawing/2014/main" id="{EF102029-442A-4159-865E-1A2344BA9115}"/>
              </a:ext>
            </a:extLst>
          </p:cNvPr>
          <p:cNvSpPr>
            <a:spLocks noChangeArrowheads="1"/>
          </p:cNvSpPr>
          <p:nvPr/>
        </p:nvSpPr>
        <p:spPr bwMode="auto">
          <a:xfrm>
            <a:off x="381000" y="2057400"/>
            <a:ext cx="8153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eaLnBrk="1" hangingPunct="1">
              <a:lnSpc>
                <a:spcPct val="80000"/>
              </a:lnSpc>
              <a:buFontTx/>
              <a:buChar char="•"/>
            </a:pPr>
            <a:r>
              <a:rPr lang="en-US" altLang="en-US" sz="2400">
                <a:latin typeface="Arial" panose="020B0604020202020204" pitchFamily="34" charset="0"/>
              </a:rPr>
              <a:t>Standard gamble measurement involves questioning patients to </a:t>
            </a:r>
            <a:r>
              <a:rPr lang="en-US" altLang="en-US" sz="2400" u="sng">
                <a:latin typeface="Arial" panose="020B0604020202020204" pitchFamily="34" charset="0"/>
              </a:rPr>
              <a:t>determine the p at which the two outcomes are equivalent</a:t>
            </a:r>
            <a:r>
              <a:rPr lang="en-US" altLang="en-US" sz="2400">
                <a:latin typeface="Arial" panose="020B0604020202020204" pitchFamily="34" charset="0"/>
              </a:rPr>
              <a:t> </a:t>
            </a:r>
          </a:p>
          <a:p>
            <a:pPr eaLnBrk="1" hangingPunct="1">
              <a:lnSpc>
                <a:spcPct val="80000"/>
              </a:lnSpc>
              <a:buFontTx/>
              <a:buChar char="•"/>
            </a:pPr>
            <a:endParaRPr lang="en-US" altLang="en-US" sz="800">
              <a:latin typeface="Arial" panose="020B0604020202020204" pitchFamily="34" charset="0"/>
            </a:endParaRPr>
          </a:p>
          <a:p>
            <a:pPr eaLnBrk="1" hangingPunct="1">
              <a:lnSpc>
                <a:spcPct val="80000"/>
              </a:lnSpc>
              <a:buFontTx/>
              <a:buChar char="•"/>
            </a:pPr>
            <a:r>
              <a:rPr lang="en-US" altLang="en-US" sz="2400">
                <a:latin typeface="Arial" panose="020B0604020202020204" pitchFamily="34" charset="0"/>
              </a:rPr>
              <a:t> Using expected utilities, the </a:t>
            </a:r>
            <a:r>
              <a:rPr lang="en-US" altLang="en-US" sz="2400">
                <a:solidFill>
                  <a:schemeClr val="hlink"/>
                </a:solidFill>
                <a:latin typeface="Arial" panose="020B0604020202020204" pitchFamily="34" charset="0"/>
              </a:rPr>
              <a:t>value of p implies the utility</a:t>
            </a:r>
          </a:p>
          <a:p>
            <a:pPr eaLnBrk="1" hangingPunct="1">
              <a:lnSpc>
                <a:spcPct val="80000"/>
              </a:lnSpc>
              <a:buFontTx/>
              <a:buChar char="•"/>
            </a:pPr>
            <a:endParaRPr lang="en-US" altLang="en-US" sz="8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    </a:t>
            </a:r>
          </a:p>
          <a:p>
            <a:pPr eaLnBrk="1" hangingPunct="1">
              <a:lnSpc>
                <a:spcPct val="80000"/>
              </a:lnSpc>
              <a:buFontTx/>
              <a:buNone/>
            </a:pPr>
            <a:r>
              <a:rPr lang="en-US" altLang="en-US" sz="2800">
                <a:latin typeface="Arial" panose="020B0604020202020204" pitchFamily="34" charset="0"/>
              </a:rPr>
              <a:t>   </a:t>
            </a:r>
            <a:r>
              <a:rPr lang="en-US" altLang="en-US" sz="2000">
                <a:latin typeface="Arial" panose="020B0604020202020204" pitchFamily="34" charset="0"/>
              </a:rPr>
              <a:t>Utility (BKA) x Prob (BKA) = Utility(cure) x (1-p) + Utility(death) x (p)</a:t>
            </a:r>
          </a:p>
          <a:p>
            <a:pPr eaLnBrk="1" hangingPunct="1">
              <a:lnSpc>
                <a:spcPct val="80000"/>
              </a:lnSpc>
              <a:buFontTx/>
              <a:buNone/>
            </a:pPr>
            <a:r>
              <a:rPr lang="en-US" altLang="en-US" sz="2000">
                <a:latin typeface="Arial" panose="020B0604020202020204" pitchFamily="34" charset="0"/>
              </a:rPr>
              <a:t>                  but Prob (BKA) = 1 by definition, so</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	</a:t>
            </a:r>
            <a:r>
              <a:rPr lang="en-US" altLang="en-US" sz="2000" b="1">
                <a:solidFill>
                  <a:srgbClr val="FF0000"/>
                </a:solidFill>
                <a:latin typeface="Arial" panose="020B0604020202020204" pitchFamily="34" charset="0"/>
              </a:rPr>
              <a:t>Utility (BKA) = (Utility(cure) x (1-p) + Utility(death) x (p)</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    </a:t>
            </a:r>
            <a:r>
              <a:rPr lang="en-US" altLang="en-US" sz="2000">
                <a:latin typeface="Arial" panose="020B0604020202020204" pitchFamily="34" charset="0"/>
              </a:rPr>
              <a:t> Thus, if utility of cure = 1 and of death = 0, the </a:t>
            </a:r>
            <a:r>
              <a:rPr lang="en-US" altLang="en-US" sz="2000" b="1">
                <a:solidFill>
                  <a:srgbClr val="FF0000"/>
                </a:solidFill>
                <a:latin typeface="Arial" panose="020B0604020202020204" pitchFamily="34" charset="0"/>
              </a:rPr>
              <a:t>utility of BKA = 1-p</a:t>
            </a:r>
            <a:r>
              <a:rPr lang="en-US" altLang="en-US" sz="2000">
                <a:latin typeface="Arial" panose="020B0604020202020204" pitchFamily="34" charset="0"/>
              </a:rPr>
              <a:t>.</a:t>
            </a:r>
            <a:endParaRPr lang="en-US" altLang="en-US" sz="2400">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9DA9790E-3568-4C96-ABE6-DCA0EDF0B35D}"/>
              </a:ext>
            </a:extLst>
          </p:cNvPr>
          <p:cNvSpPr>
            <a:spLocks noGrp="1" noChangeArrowheads="1"/>
          </p:cNvSpPr>
          <p:nvPr>
            <p:ph type="ctrTitle"/>
          </p:nvPr>
        </p:nvSpPr>
        <p:spPr>
          <a:xfrm>
            <a:off x="381000" y="0"/>
            <a:ext cx="8458200" cy="1219200"/>
          </a:xfrm>
        </p:spPr>
        <p:txBody>
          <a:bodyPr/>
          <a:lstStyle/>
          <a:p>
            <a:pPr eaLnBrk="1" hangingPunct="1">
              <a:defRPr/>
            </a:pPr>
            <a:r>
              <a:rPr lang="en-US" sz="5400" b="0">
                <a:latin typeface="Arial" pitchFamily="-106" charset="0"/>
                <a:ea typeface="+mj-ea"/>
                <a:cs typeface="+mj-cs"/>
              </a:rPr>
              <a:t>Time Tradeoff</a:t>
            </a:r>
          </a:p>
        </p:txBody>
      </p:sp>
      <p:sp>
        <p:nvSpPr>
          <p:cNvPr id="88067" name="Rectangle 3">
            <a:extLst>
              <a:ext uri="{FF2B5EF4-FFF2-40B4-BE49-F238E27FC236}">
                <a16:creationId xmlns:a16="http://schemas.microsoft.com/office/drawing/2014/main" id="{6CA4D88A-B629-4064-9A35-1F530BDEFA9A}"/>
              </a:ext>
            </a:extLst>
          </p:cNvPr>
          <p:cNvSpPr>
            <a:spLocks noGrp="1" noChangeArrowheads="1"/>
          </p:cNvSpPr>
          <p:nvPr>
            <p:ph type="subTitle" idx="1"/>
          </p:nvPr>
        </p:nvSpPr>
        <p:spPr>
          <a:xfrm>
            <a:off x="381000" y="1524000"/>
            <a:ext cx="8763000" cy="4191000"/>
          </a:xfrm>
        </p:spPr>
        <p:txBody>
          <a:bodyPr/>
          <a:lstStyle/>
          <a:p>
            <a:pPr eaLnBrk="1" hangingPunct="1">
              <a:lnSpc>
                <a:spcPct val="80000"/>
              </a:lnSpc>
              <a:buFontTx/>
              <a:buNone/>
              <a:defRPr/>
            </a:pPr>
            <a:r>
              <a:rPr lang="en-US" b="1" dirty="0">
                <a:solidFill>
                  <a:srgbClr val="66FFCC"/>
                </a:solidFill>
                <a:latin typeface="Arial" pitchFamily="-106" charset="0"/>
                <a:ea typeface="+mn-ea"/>
                <a:cs typeface="+mn-cs"/>
              </a:rPr>
              <a:t>How many years of your life are you willing to give up to spend your remaining life without the health state being assessed? </a:t>
            </a:r>
          </a:p>
          <a:p>
            <a:pPr eaLnBrk="1" hangingPunct="1">
              <a:lnSpc>
                <a:spcPct val="80000"/>
              </a:lnSpc>
              <a:buFontTx/>
              <a:buNone/>
              <a:defRPr/>
            </a:pPr>
            <a:r>
              <a:rPr lang="en-US" dirty="0">
                <a:solidFill>
                  <a:schemeClr val="tx1"/>
                </a:solidFill>
                <a:latin typeface="Arial" pitchFamily="-106" charset="0"/>
                <a:ea typeface="+mn-ea"/>
                <a:cs typeface="+mn-cs"/>
              </a:rPr>
              <a:t>	</a:t>
            </a:r>
            <a:r>
              <a:rPr lang="en-US" b="1" dirty="0">
                <a:latin typeface="Arial" pitchFamily="-106" charset="0"/>
                <a:ea typeface="+mn-ea"/>
                <a:cs typeface="+mn-cs"/>
              </a:rPr>
              <a:t>Method relies on respondents choosing between:</a:t>
            </a:r>
            <a:endParaRPr lang="en-US" b="1" i="1" dirty="0">
              <a:latin typeface="Arial" pitchFamily="-106" charset="0"/>
              <a:ea typeface="+mn-ea"/>
              <a:cs typeface="+mn-cs"/>
            </a:endParaRPr>
          </a:p>
          <a:p>
            <a:pPr eaLnBrk="1" hangingPunct="1">
              <a:lnSpc>
                <a:spcPct val="80000"/>
              </a:lnSpc>
              <a:buFontTx/>
              <a:buNone/>
              <a:defRPr/>
            </a:pPr>
            <a:r>
              <a:rPr lang="en-US" i="1" dirty="0">
                <a:latin typeface="Arial" pitchFamily="-106" charset="0"/>
                <a:ea typeface="+mn-ea"/>
                <a:cs typeface="+mn-cs"/>
              </a:rPr>
              <a:t>	 </a:t>
            </a:r>
            <a:r>
              <a:rPr lang="en-US" dirty="0">
                <a:solidFill>
                  <a:schemeClr val="tx1"/>
                </a:solidFill>
                <a:latin typeface="Arial" pitchFamily="-106" charset="0"/>
                <a:ea typeface="+mn-ea"/>
                <a:cs typeface="+mn-cs"/>
              </a:rPr>
              <a:t>1) Full life expectancy with the condition/outcome being assessed (BKA)</a:t>
            </a:r>
          </a:p>
          <a:p>
            <a:pPr eaLnBrk="1" hangingPunct="1">
              <a:lnSpc>
                <a:spcPct val="80000"/>
              </a:lnSpc>
              <a:buFontTx/>
              <a:buNone/>
              <a:defRPr/>
            </a:pPr>
            <a:r>
              <a:rPr lang="en-US" dirty="0">
                <a:solidFill>
                  <a:schemeClr val="tx1"/>
                </a:solidFill>
                <a:latin typeface="Arial" pitchFamily="-106" charset="0"/>
                <a:ea typeface="+mn-ea"/>
                <a:cs typeface="+mn-cs"/>
              </a:rPr>
              <a:t>	 2) A reduced life expectancy with the ideal outcome (intact leg)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6680F5B2-20C0-4C25-B21A-C07F6A42B075}"/>
              </a:ext>
            </a:extLst>
          </p:cNvPr>
          <p:cNvSpPr>
            <a:spLocks noChangeArrowheads="1"/>
          </p:cNvSpPr>
          <p:nvPr/>
        </p:nvSpPr>
        <p:spPr bwMode="auto">
          <a:xfrm>
            <a:off x="533400" y="3048000"/>
            <a:ext cx="3657600" cy="144780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47107" name="Rectangle 3">
            <a:extLst>
              <a:ext uri="{FF2B5EF4-FFF2-40B4-BE49-F238E27FC236}">
                <a16:creationId xmlns:a16="http://schemas.microsoft.com/office/drawing/2014/main" id="{1B3C5A85-30C1-498E-9DBF-20CA4D9A3CFC}"/>
              </a:ext>
            </a:extLst>
          </p:cNvPr>
          <p:cNvSpPr>
            <a:spLocks noChangeArrowheads="1"/>
          </p:cNvSpPr>
          <p:nvPr/>
        </p:nvSpPr>
        <p:spPr bwMode="auto">
          <a:xfrm>
            <a:off x="0" y="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spcBef>
                <a:spcPct val="0"/>
              </a:spcBef>
              <a:buClrTx/>
              <a:buSzTx/>
              <a:buFontTx/>
              <a:buNone/>
            </a:pPr>
            <a:r>
              <a:rPr lang="en-US" altLang="en-US" sz="4400">
                <a:solidFill>
                  <a:srgbClr val="FFFF00"/>
                </a:solidFill>
                <a:latin typeface="Arial" panose="020B0604020202020204" pitchFamily="34" charset="0"/>
              </a:rPr>
              <a:t>Time Tradeoff Preference Elicitation</a:t>
            </a:r>
          </a:p>
        </p:txBody>
      </p:sp>
      <p:sp>
        <p:nvSpPr>
          <p:cNvPr id="47108" name="Rectangle 4">
            <a:extLst>
              <a:ext uri="{FF2B5EF4-FFF2-40B4-BE49-F238E27FC236}">
                <a16:creationId xmlns:a16="http://schemas.microsoft.com/office/drawing/2014/main" id="{8A57CB1C-D2D5-44F8-9AC9-80E686E9F945}"/>
              </a:ext>
            </a:extLst>
          </p:cNvPr>
          <p:cNvSpPr>
            <a:spLocks noChangeArrowheads="1"/>
          </p:cNvSpPr>
          <p:nvPr/>
        </p:nvSpPr>
        <p:spPr bwMode="auto">
          <a:xfrm>
            <a:off x="504825" y="3108325"/>
            <a:ext cx="3571875" cy="1547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Spend the remaining 40 years of your life with BKA</a:t>
            </a:r>
          </a:p>
        </p:txBody>
      </p:sp>
      <p:sp>
        <p:nvSpPr>
          <p:cNvPr id="47109" name="Rectangle 5">
            <a:extLst>
              <a:ext uri="{FF2B5EF4-FFF2-40B4-BE49-F238E27FC236}">
                <a16:creationId xmlns:a16="http://schemas.microsoft.com/office/drawing/2014/main" id="{4C1A0C88-1340-4FF3-97DE-D92287A2D65C}"/>
              </a:ext>
            </a:extLst>
          </p:cNvPr>
          <p:cNvSpPr>
            <a:spLocks noChangeArrowheads="1"/>
          </p:cNvSpPr>
          <p:nvPr/>
        </p:nvSpPr>
        <p:spPr bwMode="auto">
          <a:xfrm>
            <a:off x="4572000" y="3124200"/>
            <a:ext cx="4191000" cy="153193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Live 40 more years of life with an intact leg (give up 0 years of life)</a:t>
            </a:r>
          </a:p>
        </p:txBody>
      </p:sp>
      <p:sp>
        <p:nvSpPr>
          <p:cNvPr id="47110" name="Rectangle 8">
            <a:extLst>
              <a:ext uri="{FF2B5EF4-FFF2-40B4-BE49-F238E27FC236}">
                <a16:creationId xmlns:a16="http://schemas.microsoft.com/office/drawing/2014/main" id="{F2430101-12F4-43BD-BDCF-FA0474AEF952}"/>
              </a:ext>
            </a:extLst>
          </p:cNvPr>
          <p:cNvSpPr>
            <a:spLocks noChangeArrowheads="1"/>
          </p:cNvSpPr>
          <p:nvPr/>
        </p:nvSpPr>
        <p:spPr bwMode="auto">
          <a:xfrm>
            <a:off x="1412875" y="2514600"/>
            <a:ext cx="18288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A</a:t>
            </a:r>
          </a:p>
        </p:txBody>
      </p:sp>
      <p:sp>
        <p:nvSpPr>
          <p:cNvPr id="47111" name="Rectangle 9">
            <a:extLst>
              <a:ext uri="{FF2B5EF4-FFF2-40B4-BE49-F238E27FC236}">
                <a16:creationId xmlns:a16="http://schemas.microsoft.com/office/drawing/2014/main" id="{4BB4B42C-1327-4585-8772-D317BC452836}"/>
              </a:ext>
            </a:extLst>
          </p:cNvPr>
          <p:cNvSpPr>
            <a:spLocks noChangeArrowheads="1"/>
          </p:cNvSpPr>
          <p:nvPr/>
        </p:nvSpPr>
        <p:spPr bwMode="auto">
          <a:xfrm>
            <a:off x="5600700" y="2514600"/>
            <a:ext cx="2400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B</a:t>
            </a:r>
          </a:p>
        </p:txBody>
      </p:sp>
      <p:sp>
        <p:nvSpPr>
          <p:cNvPr id="47112" name="Rectangle 6">
            <a:extLst>
              <a:ext uri="{FF2B5EF4-FFF2-40B4-BE49-F238E27FC236}">
                <a16:creationId xmlns:a16="http://schemas.microsoft.com/office/drawing/2014/main" id="{6544F2D6-260C-457E-8AE9-B36434009DFF}"/>
              </a:ext>
            </a:extLst>
          </p:cNvPr>
          <p:cNvSpPr>
            <a:spLocks noChangeArrowheads="1"/>
          </p:cNvSpPr>
          <p:nvPr/>
        </p:nvSpPr>
        <p:spPr bwMode="auto">
          <a:xfrm>
            <a:off x="0" y="1131888"/>
            <a:ext cx="91440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3600">
                <a:latin typeface="Arial" panose="020B0604020202020204" pitchFamily="34" charset="0"/>
              </a:rPr>
              <a:t>Which do you prefer?</a:t>
            </a:r>
            <a:br>
              <a:rPr lang="en-US" altLang="en-US" sz="3600">
                <a:latin typeface="Arial" panose="020B0604020202020204" pitchFamily="34" charset="0"/>
              </a:rPr>
            </a:br>
            <a:r>
              <a:rPr lang="en-US" altLang="en-US" sz="2800" i="1">
                <a:latin typeface="Arial" panose="020B0604020202020204" pitchFamily="34" charset="0"/>
              </a:rPr>
              <a:t>First, the obvious inequality</a:t>
            </a:r>
            <a:endParaRPr lang="en-US" altLang="en-US" sz="3600" i="1">
              <a:latin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31EFFD10-5219-41C2-81CC-77DE1C7B6D3F}"/>
              </a:ext>
            </a:extLst>
          </p:cNvPr>
          <p:cNvSpPr>
            <a:spLocks noChangeArrowheads="1"/>
          </p:cNvSpPr>
          <p:nvPr/>
        </p:nvSpPr>
        <p:spPr bwMode="auto">
          <a:xfrm>
            <a:off x="533400" y="3048000"/>
            <a:ext cx="3657600" cy="144780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49155" name="Rectangle 3">
            <a:extLst>
              <a:ext uri="{FF2B5EF4-FFF2-40B4-BE49-F238E27FC236}">
                <a16:creationId xmlns:a16="http://schemas.microsoft.com/office/drawing/2014/main" id="{2C56B764-B100-49B4-B804-8B25F695B711}"/>
              </a:ext>
            </a:extLst>
          </p:cNvPr>
          <p:cNvSpPr>
            <a:spLocks noChangeArrowheads="1"/>
          </p:cNvSpPr>
          <p:nvPr/>
        </p:nvSpPr>
        <p:spPr bwMode="auto">
          <a:xfrm>
            <a:off x="0" y="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spcBef>
                <a:spcPct val="0"/>
              </a:spcBef>
              <a:buClrTx/>
              <a:buSzTx/>
              <a:buFontTx/>
              <a:buNone/>
            </a:pPr>
            <a:r>
              <a:rPr lang="en-US" altLang="en-US" sz="4400">
                <a:solidFill>
                  <a:srgbClr val="FFFF00"/>
                </a:solidFill>
                <a:latin typeface="Arial" panose="020B0604020202020204" pitchFamily="34" charset="0"/>
              </a:rPr>
              <a:t>Time Tradeoff Preference Elicitation</a:t>
            </a:r>
          </a:p>
        </p:txBody>
      </p:sp>
      <p:sp>
        <p:nvSpPr>
          <p:cNvPr id="49156" name="Rectangle 4">
            <a:extLst>
              <a:ext uri="{FF2B5EF4-FFF2-40B4-BE49-F238E27FC236}">
                <a16:creationId xmlns:a16="http://schemas.microsoft.com/office/drawing/2014/main" id="{C30A8B64-3C56-45C3-9893-FE5856C67585}"/>
              </a:ext>
            </a:extLst>
          </p:cNvPr>
          <p:cNvSpPr>
            <a:spLocks noChangeArrowheads="1"/>
          </p:cNvSpPr>
          <p:nvPr/>
        </p:nvSpPr>
        <p:spPr bwMode="auto">
          <a:xfrm>
            <a:off x="504825" y="3108325"/>
            <a:ext cx="3571875" cy="1547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Spend the remaining </a:t>
            </a:r>
            <a:r>
              <a:rPr lang="en-US" altLang="en-US" sz="2800" u="sng">
                <a:latin typeface="Arial" panose="020B0604020202020204" pitchFamily="34" charset="0"/>
              </a:rPr>
              <a:t>40 </a:t>
            </a:r>
            <a:r>
              <a:rPr lang="en-US" altLang="en-US" sz="2800">
                <a:latin typeface="Arial" panose="020B0604020202020204" pitchFamily="34" charset="0"/>
              </a:rPr>
              <a:t>years of your life with BKA</a:t>
            </a:r>
          </a:p>
        </p:txBody>
      </p:sp>
      <p:sp>
        <p:nvSpPr>
          <p:cNvPr id="49157" name="Rectangle 5">
            <a:extLst>
              <a:ext uri="{FF2B5EF4-FFF2-40B4-BE49-F238E27FC236}">
                <a16:creationId xmlns:a16="http://schemas.microsoft.com/office/drawing/2014/main" id="{65FCEE07-8CFC-456A-9400-5F24B7BB5A84}"/>
              </a:ext>
            </a:extLst>
          </p:cNvPr>
          <p:cNvSpPr>
            <a:spLocks noChangeArrowheads="1"/>
          </p:cNvSpPr>
          <p:nvPr/>
        </p:nvSpPr>
        <p:spPr bwMode="auto">
          <a:xfrm>
            <a:off x="4572000" y="3124200"/>
            <a:ext cx="4191000" cy="153193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Live </a:t>
            </a:r>
            <a:r>
              <a:rPr lang="en-US" altLang="en-US" sz="2800" u="sng">
                <a:latin typeface="Arial" panose="020B0604020202020204" pitchFamily="34" charset="0"/>
              </a:rPr>
              <a:t>30</a:t>
            </a:r>
            <a:r>
              <a:rPr lang="en-US" altLang="en-US" sz="2800">
                <a:latin typeface="Arial" panose="020B0604020202020204" pitchFamily="34" charset="0"/>
              </a:rPr>
              <a:t> more years of life with an intact leg (give up </a:t>
            </a:r>
            <a:r>
              <a:rPr lang="en-US" altLang="en-US" sz="2800" u="sng">
                <a:latin typeface="Arial" panose="020B0604020202020204" pitchFamily="34" charset="0"/>
              </a:rPr>
              <a:t>10</a:t>
            </a:r>
            <a:r>
              <a:rPr lang="en-US" altLang="en-US" sz="2800">
                <a:latin typeface="Arial" panose="020B0604020202020204" pitchFamily="34" charset="0"/>
              </a:rPr>
              <a:t> years of life)</a:t>
            </a:r>
          </a:p>
        </p:txBody>
      </p:sp>
      <p:sp>
        <p:nvSpPr>
          <p:cNvPr id="49158" name="Rectangle 6">
            <a:extLst>
              <a:ext uri="{FF2B5EF4-FFF2-40B4-BE49-F238E27FC236}">
                <a16:creationId xmlns:a16="http://schemas.microsoft.com/office/drawing/2014/main" id="{491F5AE9-E958-44F3-8B7D-06B34B08D43E}"/>
              </a:ext>
            </a:extLst>
          </p:cNvPr>
          <p:cNvSpPr>
            <a:spLocks noChangeArrowheads="1"/>
          </p:cNvSpPr>
          <p:nvPr/>
        </p:nvSpPr>
        <p:spPr bwMode="auto">
          <a:xfrm>
            <a:off x="0" y="1155700"/>
            <a:ext cx="9144000"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3600">
                <a:latin typeface="Arial" panose="020B0604020202020204" pitchFamily="34" charset="0"/>
              </a:rPr>
              <a:t>Which do you prefer?</a:t>
            </a:r>
            <a:br>
              <a:rPr lang="en-US" altLang="en-US" sz="3600">
                <a:latin typeface="Arial" panose="020B0604020202020204" pitchFamily="34" charset="0"/>
              </a:rPr>
            </a:br>
            <a:r>
              <a:rPr lang="en-US" altLang="en-US" sz="2800" i="1">
                <a:latin typeface="Arial" panose="020B0604020202020204" pitchFamily="34" charset="0"/>
              </a:rPr>
              <a:t>Again, aiming for indifference between A and B</a:t>
            </a:r>
            <a:endParaRPr lang="en-US" altLang="en-US" sz="3600" i="1">
              <a:latin typeface="Arial" panose="020B0604020202020204" pitchFamily="34" charset="0"/>
            </a:endParaRPr>
          </a:p>
        </p:txBody>
      </p:sp>
      <p:sp>
        <p:nvSpPr>
          <p:cNvPr id="49159" name="Rectangle 8">
            <a:extLst>
              <a:ext uri="{FF2B5EF4-FFF2-40B4-BE49-F238E27FC236}">
                <a16:creationId xmlns:a16="http://schemas.microsoft.com/office/drawing/2014/main" id="{8B066B5F-EEC3-41B9-9B26-4E2023C449A9}"/>
              </a:ext>
            </a:extLst>
          </p:cNvPr>
          <p:cNvSpPr>
            <a:spLocks noChangeArrowheads="1"/>
          </p:cNvSpPr>
          <p:nvPr/>
        </p:nvSpPr>
        <p:spPr bwMode="auto">
          <a:xfrm>
            <a:off x="1412875" y="2514600"/>
            <a:ext cx="18288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A</a:t>
            </a:r>
          </a:p>
        </p:txBody>
      </p:sp>
      <p:sp>
        <p:nvSpPr>
          <p:cNvPr id="49160" name="Rectangle 9">
            <a:extLst>
              <a:ext uri="{FF2B5EF4-FFF2-40B4-BE49-F238E27FC236}">
                <a16:creationId xmlns:a16="http://schemas.microsoft.com/office/drawing/2014/main" id="{0EE5B452-69EF-4783-BDFE-548114C47B8C}"/>
              </a:ext>
            </a:extLst>
          </p:cNvPr>
          <p:cNvSpPr>
            <a:spLocks noChangeArrowheads="1"/>
          </p:cNvSpPr>
          <p:nvPr/>
        </p:nvSpPr>
        <p:spPr bwMode="auto">
          <a:xfrm>
            <a:off x="5600700" y="2514600"/>
            <a:ext cx="2400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B</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a:extLst>
              <a:ext uri="{FF2B5EF4-FFF2-40B4-BE49-F238E27FC236}">
                <a16:creationId xmlns:a16="http://schemas.microsoft.com/office/drawing/2014/main" id="{41762EFB-63EB-415C-8C97-0A6C5B168554}"/>
              </a:ext>
            </a:extLst>
          </p:cNvPr>
          <p:cNvSpPr>
            <a:spLocks noChangeArrowheads="1"/>
          </p:cNvSpPr>
          <p:nvPr/>
        </p:nvSpPr>
        <p:spPr bwMode="auto">
          <a:xfrm>
            <a:off x="381000" y="228600"/>
            <a:ext cx="8458200" cy="1447800"/>
          </a:xfrm>
          <a:prstGeom prst="rect">
            <a:avLst/>
          </a:prstGeom>
          <a:noFill/>
          <a:ln w="9525">
            <a:noFill/>
            <a:miter lim="800000"/>
            <a:headEnd/>
            <a:tailEnd/>
          </a:ln>
          <a:effectLst/>
        </p:spPr>
        <p:txBody>
          <a:bodyPr anchor="ctr"/>
          <a:lstStyle/>
          <a:p>
            <a:pPr algn="ctr" eaLnBrk="1" hangingPunct="1">
              <a:defRPr/>
            </a:pPr>
            <a:r>
              <a:rPr lang="en-US" sz="3600" b="1" u="sng">
                <a:solidFill>
                  <a:schemeClr val="hlink"/>
                </a:solidFill>
                <a:effectLst>
                  <a:outerShdw blurRad="38100" dist="38100" dir="2700000" algn="tl">
                    <a:srgbClr val="000000"/>
                  </a:outerShdw>
                </a:effectLst>
                <a:latin typeface="Garamond" pitchFamily="18" charset="0"/>
              </a:rPr>
              <a:t>Utility Measurement – Time Trade-off</a:t>
            </a:r>
          </a:p>
        </p:txBody>
      </p:sp>
      <p:sp>
        <p:nvSpPr>
          <p:cNvPr id="51203" name="Rectangle 3">
            <a:extLst>
              <a:ext uri="{FF2B5EF4-FFF2-40B4-BE49-F238E27FC236}">
                <a16:creationId xmlns:a16="http://schemas.microsoft.com/office/drawing/2014/main" id="{32FDE99D-FAC6-4C5B-A5CB-55E9AE1D7C2E}"/>
              </a:ext>
            </a:extLst>
          </p:cNvPr>
          <p:cNvSpPr>
            <a:spLocks noChangeArrowheads="1"/>
          </p:cNvSpPr>
          <p:nvPr/>
        </p:nvSpPr>
        <p:spPr bwMode="auto">
          <a:xfrm>
            <a:off x="381000" y="1981200"/>
            <a:ext cx="8382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eaLnBrk="1" hangingPunct="1">
              <a:lnSpc>
                <a:spcPct val="80000"/>
              </a:lnSpc>
              <a:buFontTx/>
              <a:buNone/>
            </a:pPr>
            <a:r>
              <a:rPr lang="en-US" altLang="en-US" sz="2400">
                <a:latin typeface="Arial" panose="020B0604020202020204" pitchFamily="34" charset="0"/>
              </a:rPr>
              <a:t>Find years of life at which patient is </a:t>
            </a:r>
            <a:r>
              <a:rPr lang="en-US" altLang="en-US" sz="2400" u="sng">
                <a:latin typeface="Arial" panose="020B0604020202020204" pitchFamily="34" charset="0"/>
              </a:rPr>
              <a:t>indifferent</a:t>
            </a:r>
            <a:r>
              <a:rPr lang="en-US" altLang="en-US" sz="2400">
                <a:latin typeface="Arial" panose="020B0604020202020204" pitchFamily="34" charset="0"/>
              </a:rPr>
              <a:t> between Choice A (with health problem) &amp; Choice B (shorter life). </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We assume that: Time A * Utility A = Time B * Utility B</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And thus </a:t>
            </a:r>
            <a:r>
              <a:rPr lang="en-US" altLang="en-US" sz="2400" b="1">
                <a:solidFill>
                  <a:srgbClr val="FF0000"/>
                </a:solidFill>
                <a:latin typeface="Arial" panose="020B0604020202020204" pitchFamily="34" charset="0"/>
              </a:rPr>
              <a:t>Utility A = [Time B * Utility B] / Time A</a:t>
            </a:r>
          </a:p>
          <a:p>
            <a:pPr eaLnBrk="1" hangingPunct="1">
              <a:lnSpc>
                <a:spcPct val="80000"/>
              </a:lnSpc>
              <a:buFontTx/>
              <a:buNone/>
            </a:pPr>
            <a:endParaRPr lang="en-US" altLang="en-US" sz="2400">
              <a:latin typeface="Arial" panose="020B0604020202020204" pitchFamily="34" charset="0"/>
            </a:endParaRPr>
          </a:p>
          <a:p>
            <a:pPr eaLnBrk="1" hangingPunct="1">
              <a:lnSpc>
                <a:spcPct val="80000"/>
              </a:lnSpc>
              <a:buFontTx/>
              <a:buNone/>
            </a:pPr>
            <a:endParaRPr lang="en-US" altLang="en-US" sz="800">
              <a:latin typeface="Arial" panose="020B0604020202020204" pitchFamily="34" charset="0"/>
            </a:endParaRPr>
          </a:p>
          <a:p>
            <a:pPr eaLnBrk="1" hangingPunct="1">
              <a:lnSpc>
                <a:spcPct val="80000"/>
              </a:lnSpc>
              <a:buFontTx/>
              <a:buNone/>
            </a:pPr>
            <a:r>
              <a:rPr lang="en-US" altLang="en-US" sz="2400">
                <a:latin typeface="Arial" panose="020B0604020202020204" pitchFamily="34" charset="0"/>
              </a:rPr>
              <a:t>If willing to give up 4 years to avoid BKA:</a:t>
            </a:r>
          </a:p>
          <a:p>
            <a:pPr eaLnBrk="1" hangingPunct="1">
              <a:lnSpc>
                <a:spcPct val="80000"/>
              </a:lnSpc>
              <a:buFontTx/>
              <a:buNone/>
            </a:pPr>
            <a:r>
              <a:rPr lang="en-US" altLang="en-US" sz="2400">
                <a:latin typeface="Arial" panose="020B0604020202020204" pitchFamily="34" charset="0"/>
              </a:rPr>
              <a:t>    Utility of BKA = [(40-4) * 1] / 40 = 36/40 = 0.9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BBF2B1CC-6E98-411E-B02A-4BDE2D89BFAF}"/>
              </a:ext>
            </a:extLst>
          </p:cNvPr>
          <p:cNvSpPr>
            <a:spLocks noGrp="1" noChangeArrowheads="1"/>
          </p:cNvSpPr>
          <p:nvPr>
            <p:ph type="ctrTitle"/>
          </p:nvPr>
        </p:nvSpPr>
        <p:spPr>
          <a:xfrm>
            <a:off x="609600" y="228600"/>
            <a:ext cx="7772400" cy="1920875"/>
          </a:xfrm>
        </p:spPr>
        <p:txBody>
          <a:bodyPr/>
          <a:lstStyle/>
          <a:p>
            <a:pPr eaLnBrk="1" hangingPunct="1">
              <a:defRPr/>
            </a:pPr>
            <a:r>
              <a:rPr lang="en-US" sz="5400" b="0" dirty="0">
                <a:latin typeface="Arial" pitchFamily="-106" charset="0"/>
                <a:ea typeface="+mj-ea"/>
                <a:cs typeface="+mj-cs"/>
              </a:rPr>
              <a:t>Pros and Cons</a:t>
            </a:r>
            <a:br>
              <a:rPr lang="en-US" sz="5400" b="0" dirty="0">
                <a:latin typeface="Arial" pitchFamily="-106" charset="0"/>
                <a:ea typeface="+mj-ea"/>
                <a:cs typeface="+mj-cs"/>
              </a:rPr>
            </a:br>
            <a:r>
              <a:rPr lang="en-US" sz="4400" b="0" dirty="0">
                <a:latin typeface="Arial" pitchFamily="-106" charset="0"/>
                <a:ea typeface="+mj-ea"/>
                <a:cs typeface="+mj-cs"/>
              </a:rPr>
              <a:t>Visual Analog Scale</a:t>
            </a:r>
          </a:p>
        </p:txBody>
      </p:sp>
      <p:sp>
        <p:nvSpPr>
          <p:cNvPr id="46083" name="Rectangle 3">
            <a:extLst>
              <a:ext uri="{FF2B5EF4-FFF2-40B4-BE49-F238E27FC236}">
                <a16:creationId xmlns:a16="http://schemas.microsoft.com/office/drawing/2014/main" id="{46BDE012-6EF7-4F7E-94F5-918CD984A385}"/>
              </a:ext>
            </a:extLst>
          </p:cNvPr>
          <p:cNvSpPr>
            <a:spLocks noGrp="1" noChangeArrowheads="1"/>
          </p:cNvSpPr>
          <p:nvPr>
            <p:ph type="subTitle" idx="1"/>
          </p:nvPr>
        </p:nvSpPr>
        <p:spPr>
          <a:xfrm>
            <a:off x="228600" y="2209800"/>
            <a:ext cx="8763000" cy="4191000"/>
          </a:xfrm>
        </p:spPr>
        <p:txBody>
          <a:bodyPr/>
          <a:lstStyle/>
          <a:p>
            <a:pPr eaLnBrk="1" hangingPunct="1">
              <a:buFontTx/>
              <a:buNone/>
              <a:defRPr/>
            </a:pPr>
            <a:r>
              <a:rPr lang="en-US" dirty="0">
                <a:latin typeface="Arial" charset="0"/>
              </a:rPr>
              <a:t>Advantage: 	</a:t>
            </a:r>
            <a:r>
              <a:rPr lang="en-US" dirty="0">
                <a:solidFill>
                  <a:schemeClr val="tx1"/>
                </a:solidFill>
                <a:latin typeface="Arial" charset="0"/>
              </a:rPr>
              <a:t>Easy to understand</a:t>
            </a:r>
          </a:p>
          <a:p>
            <a:pPr eaLnBrk="1" hangingPunct="1">
              <a:buFontTx/>
              <a:buNone/>
              <a:defRPr/>
            </a:pPr>
            <a:r>
              <a:rPr lang="en-US" dirty="0">
                <a:solidFill>
                  <a:schemeClr val="tx1"/>
                </a:solidFill>
                <a:latin typeface="Arial" charset="0"/>
              </a:rPr>
              <a:t>			</a:t>
            </a:r>
            <a:endParaRPr lang="en-US" dirty="0">
              <a:latin typeface="Arial" charset="0"/>
            </a:endParaRPr>
          </a:p>
          <a:p>
            <a:pPr eaLnBrk="1" hangingPunct="1">
              <a:buFontTx/>
              <a:buNone/>
              <a:defRPr/>
            </a:pPr>
            <a:r>
              <a:rPr lang="en-US" dirty="0">
                <a:latin typeface="Arial" charset="0"/>
              </a:rPr>
              <a:t>Disadvantages:  </a:t>
            </a:r>
          </a:p>
          <a:p>
            <a:pPr eaLnBrk="1" hangingPunct="1">
              <a:buFontTx/>
              <a:buNone/>
              <a:defRPr/>
            </a:pPr>
            <a:r>
              <a:rPr lang="en-US" dirty="0">
                <a:solidFill>
                  <a:schemeClr val="tx1"/>
                </a:solidFill>
                <a:latin typeface="Arial" charset="0"/>
              </a:rPr>
              <a:t>Doesn’t require the respondent to: </a:t>
            </a:r>
          </a:p>
          <a:p>
            <a:pPr eaLnBrk="1" hangingPunct="1">
              <a:buFontTx/>
              <a:buNone/>
              <a:defRPr/>
            </a:pPr>
            <a:r>
              <a:rPr lang="en-US" dirty="0">
                <a:solidFill>
                  <a:schemeClr val="tx1"/>
                </a:solidFill>
                <a:latin typeface="Arial" charset="0"/>
              </a:rPr>
              <a:t>   - Think about what they’d be willing to give up</a:t>
            </a:r>
          </a:p>
          <a:p>
            <a:pPr eaLnBrk="1" hangingPunct="1">
              <a:buFontTx/>
              <a:buNone/>
              <a:defRPr/>
            </a:pPr>
            <a:r>
              <a:rPr lang="en-US" dirty="0">
                <a:solidFill>
                  <a:schemeClr val="tx1"/>
                </a:solidFill>
                <a:latin typeface="Arial" charset="0"/>
              </a:rPr>
              <a:t>   - Explore risk preference</a:t>
            </a:r>
          </a:p>
          <a:p>
            <a:pPr eaLnBrk="1" hangingPunct="1">
              <a:buFontTx/>
              <a:buNone/>
              <a:defRPr/>
            </a:pPr>
            <a:r>
              <a:rPr lang="en-US" dirty="0">
                <a:solidFill>
                  <a:schemeClr val="tx1"/>
                </a:solidFill>
                <a:latin typeface="Arial" charset="0"/>
              </a:rPr>
              <a:t>Values spread over the range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41D43124-B264-4A12-A138-B64159B0C9A1}"/>
              </a:ext>
            </a:extLst>
          </p:cNvPr>
          <p:cNvSpPr>
            <a:spLocks noGrp="1" noChangeArrowheads="1"/>
          </p:cNvSpPr>
          <p:nvPr>
            <p:ph type="ctrTitle"/>
          </p:nvPr>
        </p:nvSpPr>
        <p:spPr>
          <a:xfrm>
            <a:off x="381000" y="228600"/>
            <a:ext cx="8229600" cy="1447800"/>
          </a:xfrm>
        </p:spPr>
        <p:txBody>
          <a:bodyPr/>
          <a:lstStyle/>
          <a:p>
            <a:pPr eaLnBrk="1" hangingPunct="1">
              <a:defRPr/>
            </a:pPr>
            <a:r>
              <a:rPr lang="en-US" sz="5400" b="0" dirty="0">
                <a:latin typeface="Arial" charset="0"/>
              </a:rPr>
              <a:t>Pros and Cons </a:t>
            </a:r>
            <a:br>
              <a:rPr lang="en-US" sz="5400" b="0" dirty="0">
                <a:latin typeface="Arial" charset="0"/>
              </a:rPr>
            </a:br>
            <a:r>
              <a:rPr lang="en-US" sz="4400" b="0" dirty="0">
                <a:latin typeface="Arial" charset="0"/>
              </a:rPr>
              <a:t>Standard Gamble</a:t>
            </a:r>
            <a:endParaRPr lang="en-US" sz="5400" b="0" dirty="0">
              <a:latin typeface="Arial" charset="0"/>
            </a:endParaRPr>
          </a:p>
        </p:txBody>
      </p:sp>
      <p:sp>
        <p:nvSpPr>
          <p:cNvPr id="35843" name="Rectangle 3">
            <a:extLst>
              <a:ext uri="{FF2B5EF4-FFF2-40B4-BE49-F238E27FC236}">
                <a16:creationId xmlns:a16="http://schemas.microsoft.com/office/drawing/2014/main" id="{A868277F-DCD4-4A93-8492-AF84BA418EB8}"/>
              </a:ext>
            </a:extLst>
          </p:cNvPr>
          <p:cNvSpPr>
            <a:spLocks noGrp="1" noChangeArrowheads="1"/>
          </p:cNvSpPr>
          <p:nvPr>
            <p:ph type="subTitle" idx="1"/>
          </p:nvPr>
        </p:nvSpPr>
        <p:spPr>
          <a:xfrm>
            <a:off x="381000" y="1905000"/>
            <a:ext cx="8153400" cy="4572000"/>
          </a:xfrm>
        </p:spPr>
        <p:txBody>
          <a:bodyPr/>
          <a:lstStyle/>
          <a:p>
            <a:pPr eaLnBrk="1" hangingPunct="1">
              <a:buFontTx/>
              <a:buNone/>
              <a:defRPr/>
            </a:pPr>
            <a:r>
              <a:rPr lang="en-US" sz="2800" dirty="0">
                <a:latin typeface="Arial" pitchFamily="-106" charset="0"/>
                <a:ea typeface="+mn-ea"/>
                <a:cs typeface="+mn-cs"/>
              </a:rPr>
              <a:t>Advantages:   </a:t>
            </a:r>
            <a:r>
              <a:rPr lang="en-US" sz="2800" dirty="0">
                <a:solidFill>
                  <a:schemeClr val="tx1"/>
                </a:solidFill>
                <a:latin typeface="Arial" pitchFamily="-106" charset="0"/>
                <a:ea typeface="+mn-ea"/>
                <a:cs typeface="+mn-cs"/>
              </a:rPr>
              <a:t>Requires assessor to give something up, incorporates risk attitude</a:t>
            </a:r>
          </a:p>
          <a:p>
            <a:pPr eaLnBrk="1" hangingPunct="1">
              <a:buFontTx/>
              <a:buNone/>
              <a:defRPr/>
            </a:pPr>
            <a:endParaRPr lang="en-US" sz="2800" dirty="0">
              <a:solidFill>
                <a:schemeClr val="tx1"/>
              </a:solidFill>
              <a:latin typeface="Arial" pitchFamily="-106" charset="0"/>
              <a:ea typeface="+mn-ea"/>
              <a:cs typeface="+mn-cs"/>
            </a:endParaRPr>
          </a:p>
          <a:p>
            <a:pPr eaLnBrk="1" hangingPunct="1">
              <a:buFontTx/>
              <a:buNone/>
              <a:defRPr/>
            </a:pPr>
            <a:r>
              <a:rPr lang="en-US" sz="2800" dirty="0">
                <a:latin typeface="Arial" pitchFamily="-106" charset="0"/>
                <a:ea typeface="+mn-ea"/>
                <a:cs typeface="+mn-cs"/>
              </a:rPr>
              <a:t>Disadvantages:  </a:t>
            </a:r>
          </a:p>
          <a:p>
            <a:pPr eaLnBrk="1" hangingPunct="1">
              <a:buFontTx/>
              <a:buNone/>
              <a:defRPr/>
            </a:pPr>
            <a:r>
              <a:rPr lang="en-US" sz="2800" dirty="0">
                <a:solidFill>
                  <a:schemeClr val="tx1"/>
                </a:solidFill>
                <a:latin typeface="Arial" pitchFamily="-106" charset="0"/>
                <a:ea typeface="+mn-ea"/>
                <a:cs typeface="+mn-cs"/>
              </a:rPr>
              <a:t>Choices may be difficult to make </a:t>
            </a:r>
          </a:p>
          <a:p>
            <a:pPr eaLnBrk="1" hangingPunct="1">
              <a:buFontTx/>
              <a:buNone/>
              <a:defRPr/>
            </a:pPr>
            <a:r>
              <a:rPr lang="en-US" sz="2800" dirty="0">
                <a:solidFill>
                  <a:schemeClr val="tx1"/>
                </a:solidFill>
                <a:latin typeface="Arial" pitchFamily="-106" charset="0"/>
                <a:ea typeface="+mn-ea"/>
                <a:cs typeface="+mn-cs"/>
              </a:rPr>
              <a:t>Most confusion-prone method</a:t>
            </a:r>
          </a:p>
          <a:p>
            <a:pPr eaLnBrk="1" hangingPunct="1">
              <a:buFontTx/>
              <a:buNone/>
              <a:defRPr/>
            </a:pPr>
            <a:r>
              <a:rPr lang="en-US" sz="2800" dirty="0">
                <a:solidFill>
                  <a:schemeClr val="tx1"/>
                </a:solidFill>
                <a:latin typeface="Arial" pitchFamily="-106" charset="0"/>
                <a:ea typeface="+mn-ea"/>
                <a:cs typeface="+mn-cs"/>
              </a:rPr>
              <a:t>Lack of engagement or willingness to participate in exercise</a:t>
            </a:r>
          </a:p>
          <a:p>
            <a:pPr eaLnBrk="1" hangingPunct="1">
              <a:buFontTx/>
              <a:buNone/>
              <a:defRPr/>
            </a:pPr>
            <a:r>
              <a:rPr lang="en-US" sz="2800" dirty="0">
                <a:solidFill>
                  <a:schemeClr val="tx1"/>
                </a:solidFill>
                <a:latin typeface="Arial" pitchFamily="-106" charset="0"/>
                <a:ea typeface="+mn-ea"/>
                <a:cs typeface="+mn-cs"/>
              </a:rPr>
              <a:t>Utility values may tend to cluster near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FA5D080-6845-4E48-9E7A-48F20424A5FC}"/>
              </a:ext>
            </a:extLst>
          </p:cNvPr>
          <p:cNvSpPr>
            <a:spLocks noGrp="1" noChangeArrowheads="1"/>
          </p:cNvSpPr>
          <p:nvPr>
            <p:ph type="ctrTitle"/>
          </p:nvPr>
        </p:nvSpPr>
        <p:spPr>
          <a:xfrm>
            <a:off x="381000" y="228600"/>
            <a:ext cx="8458200" cy="1447800"/>
          </a:xfrm>
        </p:spPr>
        <p:txBody>
          <a:bodyPr/>
          <a:lstStyle/>
          <a:p>
            <a:pPr eaLnBrk="1" hangingPunct="1">
              <a:defRPr/>
            </a:pPr>
            <a:r>
              <a:rPr lang="en-US" sz="5400" b="0" dirty="0">
                <a:latin typeface="Arial" charset="0"/>
              </a:rPr>
              <a:t>Pros and Cons</a:t>
            </a:r>
            <a:br>
              <a:rPr lang="en-US" sz="5400" b="0" dirty="0">
                <a:latin typeface="Arial" charset="0"/>
              </a:rPr>
            </a:br>
            <a:r>
              <a:rPr lang="en-US" sz="4400" b="0" dirty="0">
                <a:latin typeface="Arial" charset="0"/>
              </a:rPr>
              <a:t>Time Trade-Off</a:t>
            </a:r>
            <a:endParaRPr lang="en-US" sz="5400" b="0" dirty="0">
              <a:latin typeface="Arial" charset="0"/>
            </a:endParaRPr>
          </a:p>
        </p:txBody>
      </p:sp>
      <p:sp>
        <p:nvSpPr>
          <p:cNvPr id="56323" name="Rectangle 3">
            <a:extLst>
              <a:ext uri="{FF2B5EF4-FFF2-40B4-BE49-F238E27FC236}">
                <a16:creationId xmlns:a16="http://schemas.microsoft.com/office/drawing/2014/main" id="{8CDBCB87-8D06-4E0E-854A-AF6D93E532DD}"/>
              </a:ext>
            </a:extLst>
          </p:cNvPr>
          <p:cNvSpPr>
            <a:spLocks noGrp="1" noChangeArrowheads="1"/>
          </p:cNvSpPr>
          <p:nvPr>
            <p:ph type="subTitle" idx="1"/>
          </p:nvPr>
        </p:nvSpPr>
        <p:spPr>
          <a:xfrm>
            <a:off x="381000" y="1676400"/>
            <a:ext cx="8229600" cy="3886200"/>
          </a:xfrm>
        </p:spPr>
        <p:txBody>
          <a:bodyPr/>
          <a:lstStyle/>
          <a:p>
            <a:pPr eaLnBrk="1" hangingPunct="1">
              <a:lnSpc>
                <a:spcPct val="80000"/>
              </a:lnSpc>
              <a:buFontTx/>
              <a:buNone/>
            </a:pPr>
            <a:r>
              <a:rPr lang="en-US" altLang="en-US">
                <a:effectLst/>
                <a:latin typeface="Arial" panose="020B0604020202020204" pitchFamily="34" charset="0"/>
              </a:rPr>
              <a:t>Advantages:  </a:t>
            </a:r>
          </a:p>
          <a:p>
            <a:pPr eaLnBrk="1" hangingPunct="1">
              <a:lnSpc>
                <a:spcPct val="80000"/>
              </a:lnSpc>
              <a:buFontTx/>
              <a:buNone/>
            </a:pPr>
            <a:r>
              <a:rPr lang="en-US" altLang="en-US">
                <a:solidFill>
                  <a:schemeClr val="tx1"/>
                </a:solidFill>
                <a:effectLst/>
                <a:latin typeface="Arial" panose="020B0604020202020204" pitchFamily="34" charset="0"/>
              </a:rPr>
              <a:t>Still asking assessor to give something up  Easier choices than SG. </a:t>
            </a:r>
          </a:p>
          <a:p>
            <a:pPr eaLnBrk="1" hangingPunct="1">
              <a:lnSpc>
                <a:spcPct val="80000"/>
              </a:lnSpc>
              <a:buFontTx/>
              <a:buNone/>
            </a:pPr>
            <a:r>
              <a:rPr lang="en-US" altLang="en-US">
                <a:solidFill>
                  <a:schemeClr val="tx1"/>
                </a:solidFill>
                <a:effectLst/>
                <a:latin typeface="Arial" panose="020B0604020202020204" pitchFamily="34" charset="0"/>
              </a:rPr>
              <a:t>Values not so clustered near 1</a:t>
            </a:r>
          </a:p>
          <a:p>
            <a:pPr eaLnBrk="1" hangingPunct="1">
              <a:lnSpc>
                <a:spcPct val="80000"/>
              </a:lnSpc>
              <a:buFontTx/>
              <a:buNone/>
            </a:pPr>
            <a:endParaRPr lang="en-US" altLang="en-US" sz="1000">
              <a:effectLst/>
              <a:latin typeface="Arial" panose="020B0604020202020204" pitchFamily="34" charset="0"/>
            </a:endParaRPr>
          </a:p>
          <a:p>
            <a:pPr eaLnBrk="1" hangingPunct="1">
              <a:lnSpc>
                <a:spcPct val="80000"/>
              </a:lnSpc>
              <a:buFontTx/>
              <a:buNone/>
            </a:pPr>
            <a:r>
              <a:rPr lang="en-US" altLang="en-US">
                <a:effectLst/>
                <a:latin typeface="Arial" panose="020B0604020202020204" pitchFamily="34" charset="0"/>
              </a:rPr>
              <a:t>Disadvantages:  </a:t>
            </a:r>
          </a:p>
          <a:p>
            <a:pPr eaLnBrk="1" hangingPunct="1">
              <a:lnSpc>
                <a:spcPct val="80000"/>
              </a:lnSpc>
              <a:buFontTx/>
              <a:buNone/>
            </a:pPr>
            <a:r>
              <a:rPr lang="en-US" altLang="en-US">
                <a:solidFill>
                  <a:schemeClr val="tx1"/>
                </a:solidFill>
                <a:effectLst/>
                <a:latin typeface="Arial" panose="020B0604020202020204" pitchFamily="34" charset="0"/>
              </a:rPr>
              <a:t>Fails to incorporate risk</a:t>
            </a:r>
          </a:p>
          <a:p>
            <a:pPr eaLnBrk="1" hangingPunct="1">
              <a:lnSpc>
                <a:spcPct val="80000"/>
              </a:lnSpc>
              <a:buFontTx/>
              <a:buNone/>
            </a:pPr>
            <a:r>
              <a:rPr lang="en-US" altLang="en-US">
                <a:solidFill>
                  <a:schemeClr val="tx1"/>
                </a:solidFill>
                <a:effectLst/>
                <a:latin typeface="Arial" panose="020B0604020202020204" pitchFamily="34" charset="0"/>
              </a:rPr>
              <a:t>Lack of clarity of when time traded occurs Isn’t something that one can choose to give up. (One can take on a risk of death, but not “pay with life years.”)</a:t>
            </a:r>
          </a:p>
          <a:p>
            <a:pPr eaLnBrk="1" hangingPunct="1">
              <a:lnSpc>
                <a:spcPct val="80000"/>
              </a:lnSpc>
              <a:buFontTx/>
              <a:buNone/>
            </a:pPr>
            <a:r>
              <a:rPr lang="en-US" altLang="en-US" sz="2800">
                <a:effectLst/>
                <a:latin typeface="Arial" panose="020B0604020202020204" pitchFamily="34" charset="0"/>
              </a:rPr>
              <a:t> </a:t>
            </a:r>
          </a:p>
          <a:p>
            <a:pPr eaLnBrk="1" hangingPunct="1">
              <a:lnSpc>
                <a:spcPct val="80000"/>
              </a:lnSpc>
              <a:buFontTx/>
              <a:buNone/>
            </a:pPr>
            <a:endParaRPr lang="en-US" altLang="en-US" sz="2800">
              <a:effectLst/>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A4AEF95-BDBA-4E4D-A0B8-0671E277450E}"/>
              </a:ext>
            </a:extLst>
          </p:cNvPr>
          <p:cNvSpPr>
            <a:spLocks noGrp="1" noChangeArrowheads="1"/>
          </p:cNvSpPr>
          <p:nvPr>
            <p:ph type="ctrTitle"/>
          </p:nvPr>
        </p:nvSpPr>
        <p:spPr>
          <a:xfrm>
            <a:off x="609600" y="228600"/>
            <a:ext cx="7772400" cy="1920875"/>
          </a:xfrm>
        </p:spPr>
        <p:txBody>
          <a:bodyPr/>
          <a:lstStyle/>
          <a:p>
            <a:pPr eaLnBrk="1" hangingPunct="1">
              <a:defRPr/>
            </a:pPr>
            <a:r>
              <a:rPr lang="en-US" sz="5400" b="0">
                <a:latin typeface="Arial" charset="0"/>
              </a:rPr>
              <a:t>Review—Last Lecture</a:t>
            </a:r>
          </a:p>
        </p:txBody>
      </p:sp>
      <p:sp>
        <p:nvSpPr>
          <p:cNvPr id="13315" name="Rectangle 3">
            <a:extLst>
              <a:ext uri="{FF2B5EF4-FFF2-40B4-BE49-F238E27FC236}">
                <a16:creationId xmlns:a16="http://schemas.microsoft.com/office/drawing/2014/main" id="{3234F869-F758-49F6-A28D-36BE133E068A}"/>
              </a:ext>
            </a:extLst>
          </p:cNvPr>
          <p:cNvSpPr>
            <a:spLocks noGrp="1" noChangeArrowheads="1"/>
          </p:cNvSpPr>
          <p:nvPr>
            <p:ph type="subTitle" idx="1"/>
          </p:nvPr>
        </p:nvSpPr>
        <p:spPr>
          <a:xfrm>
            <a:off x="304800" y="1752600"/>
            <a:ext cx="8839200" cy="3810000"/>
          </a:xfrm>
        </p:spPr>
        <p:txBody>
          <a:bodyPr/>
          <a:lstStyle/>
          <a:p>
            <a:pPr marL="685800" indent="-628650" eaLnBrk="1" hangingPunct="1">
              <a:buFontTx/>
              <a:buNone/>
              <a:tabLst>
                <a:tab pos="571500" algn="l"/>
              </a:tabLst>
              <a:defRPr/>
            </a:pPr>
            <a:endParaRPr lang="en-US" sz="2400" b="1" dirty="0"/>
          </a:p>
          <a:p>
            <a:pPr marL="685800" indent="-628650" eaLnBrk="1" hangingPunct="1">
              <a:tabLst>
                <a:tab pos="571500" algn="l"/>
              </a:tabLst>
              <a:defRPr/>
            </a:pPr>
            <a:r>
              <a:rPr lang="en-US" dirty="0">
                <a:solidFill>
                  <a:schemeClr val="tx1"/>
                </a:solidFill>
                <a:latin typeface="Arial" charset="0"/>
              </a:rPr>
              <a:t>Formulated an explicit question</a:t>
            </a:r>
          </a:p>
          <a:p>
            <a:pPr marL="685800" indent="-628650" eaLnBrk="1" hangingPunct="1">
              <a:buFontTx/>
              <a:buNone/>
              <a:tabLst>
                <a:tab pos="571500" algn="l"/>
              </a:tabLst>
              <a:defRPr/>
            </a:pPr>
            <a:r>
              <a:rPr lang="en-US" dirty="0">
                <a:solidFill>
                  <a:schemeClr val="tx1"/>
                </a:solidFill>
                <a:latin typeface="Arial" charset="0"/>
              </a:rPr>
              <a:t>  		“to clip or not to clip” (incidental aneurysm)</a:t>
            </a:r>
          </a:p>
          <a:p>
            <a:pPr marL="685800" indent="-628650" eaLnBrk="1" hangingPunct="1">
              <a:tabLst>
                <a:tab pos="571500" algn="l"/>
              </a:tabLst>
              <a:defRPr/>
            </a:pPr>
            <a:r>
              <a:rPr lang="en-US" dirty="0">
                <a:solidFill>
                  <a:schemeClr val="tx1"/>
                </a:solidFill>
                <a:latin typeface="Arial" charset="0"/>
              </a:rPr>
              <a:t>Made a simple decision tree</a:t>
            </a:r>
          </a:p>
          <a:p>
            <a:pPr marL="685800" indent="-628650" eaLnBrk="1" hangingPunct="1">
              <a:tabLst>
                <a:tab pos="571500" algn="l"/>
              </a:tabLst>
              <a:defRPr/>
            </a:pPr>
            <a:r>
              <a:rPr lang="en-US" dirty="0">
                <a:solidFill>
                  <a:schemeClr val="tx1"/>
                </a:solidFill>
                <a:latin typeface="Arial" charset="0"/>
              </a:rPr>
              <a:t>Conducted an expected value calculation to determine which course of action would likely yield the highest life expectancy</a:t>
            </a:r>
          </a:p>
          <a:p>
            <a:pPr marL="685800" indent="-628650" eaLnBrk="1" hangingPunct="1">
              <a:buFontTx/>
              <a:buNone/>
              <a:tabLst>
                <a:tab pos="571500" algn="l"/>
              </a:tabLst>
              <a:defRPr/>
            </a:pPr>
            <a:endParaRPr lang="en-US" sz="2800" dirty="0">
              <a:latin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3C9B0BD9-8791-4339-8192-28A053D5815A}"/>
              </a:ext>
            </a:extLst>
          </p:cNvPr>
          <p:cNvSpPr>
            <a:spLocks noGrp="1" noRot="1" noChangeArrowheads="1"/>
          </p:cNvSpPr>
          <p:nvPr>
            <p:ph type="title" idx="429496729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r>
              <a:rPr lang="en-US" sz="5400" b="0" u="sng" dirty="0">
                <a:solidFill>
                  <a:schemeClr val="hlink"/>
                </a:solidFill>
                <a:latin typeface="Arial" charset="0"/>
              </a:rPr>
              <a:t>Indirect</a:t>
            </a:r>
            <a:r>
              <a:rPr lang="en-US" sz="5400" b="0" dirty="0">
                <a:solidFill>
                  <a:schemeClr val="hlink"/>
                </a:solidFill>
                <a:latin typeface="Arial" charset="0"/>
              </a:rPr>
              <a:t> measures of utility</a:t>
            </a:r>
          </a:p>
        </p:txBody>
      </p:sp>
      <p:sp>
        <p:nvSpPr>
          <p:cNvPr id="58371" name="Rectangle 3">
            <a:extLst>
              <a:ext uri="{FF2B5EF4-FFF2-40B4-BE49-F238E27FC236}">
                <a16:creationId xmlns:a16="http://schemas.microsoft.com/office/drawing/2014/main" id="{EAC1C42A-D960-4CFE-A830-ECBEAC34E43D}"/>
              </a:ext>
            </a:extLst>
          </p:cNvPr>
          <p:cNvSpPr>
            <a:spLocks noGrp="1" noChangeArrowheads="1"/>
          </p:cNvSpPr>
          <p:nvPr>
            <p:ph type="body" idx="429496729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ffectLst/>
              </a:rPr>
              <a:t>First </a:t>
            </a:r>
            <a:r>
              <a:rPr lang="en-US" altLang="en-US">
                <a:solidFill>
                  <a:schemeClr val="hlink"/>
                </a:solidFill>
                <a:effectLst/>
              </a:rPr>
              <a:t>assess features of health using standard domains (attributes)</a:t>
            </a:r>
          </a:p>
          <a:p>
            <a:pPr lvl="1"/>
            <a:r>
              <a:rPr lang="en-US" altLang="en-US">
                <a:effectLst/>
              </a:rPr>
              <a:t>respondents complete a questionnaire</a:t>
            </a:r>
          </a:p>
          <a:p>
            <a:pPr lvl="1"/>
            <a:endParaRPr lang="en-US" altLang="en-US">
              <a:effectLst/>
            </a:endParaRPr>
          </a:p>
          <a:p>
            <a:r>
              <a:rPr lang="en-US" altLang="en-US">
                <a:effectLst/>
              </a:rPr>
              <a:t>Then </a:t>
            </a:r>
            <a:r>
              <a:rPr lang="en-US" altLang="en-US">
                <a:solidFill>
                  <a:schemeClr val="hlink"/>
                </a:solidFill>
                <a:effectLst/>
              </a:rPr>
              <a:t>calculate utility (0 - 1) with equation</a:t>
            </a:r>
            <a:r>
              <a:rPr lang="en-US" altLang="en-US">
                <a:effectLst/>
              </a:rPr>
              <a:t> </a:t>
            </a:r>
          </a:p>
          <a:p>
            <a:pPr lvl="1"/>
            <a:r>
              <a:rPr lang="en-US" altLang="en-US">
                <a:effectLst/>
              </a:rPr>
              <a:t>score using a “multi-attribute scoring function” derived from community preferences for health states defined by these attributes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a:extLst>
              <a:ext uri="{FF2B5EF4-FFF2-40B4-BE49-F238E27FC236}">
                <a16:creationId xmlns:a16="http://schemas.microsoft.com/office/drawing/2014/main" id="{ECEF6A86-4AE5-4EE6-9CC8-6933D59A336A}"/>
              </a:ext>
            </a:extLst>
          </p:cNvPr>
          <p:cNvSpPr>
            <a:spLocks noChangeArrowheads="1"/>
          </p:cNvSpPr>
          <p:nvPr/>
        </p:nvSpPr>
        <p:spPr bwMode="auto">
          <a:xfrm>
            <a:off x="1004888" y="1570038"/>
            <a:ext cx="7086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a:latin typeface="Arial" charset="0"/>
              </a:rPr>
              <a:t>http://www.healthutilities.com/hui3.htm</a:t>
            </a:r>
          </a:p>
        </p:txBody>
      </p:sp>
      <p:sp>
        <p:nvSpPr>
          <p:cNvPr id="59395" name="Rectangle 1">
            <a:extLst>
              <a:ext uri="{FF2B5EF4-FFF2-40B4-BE49-F238E27FC236}">
                <a16:creationId xmlns:a16="http://schemas.microsoft.com/office/drawing/2014/main" id="{75F04674-15E0-4D94-8A36-BB14934F32D5}"/>
              </a:ext>
            </a:extLst>
          </p:cNvPr>
          <p:cNvSpPr>
            <a:spLocks noChangeArrowheads="1"/>
          </p:cNvSpPr>
          <p:nvPr/>
        </p:nvSpPr>
        <p:spPr bwMode="auto">
          <a:xfrm>
            <a:off x="1004888" y="2895600"/>
            <a:ext cx="73914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a:latin typeface="Geneva"/>
              </a:rPr>
              <a:t>Overall utility based on specific features of health -- "HUI3 Multi-Attribute Utility Function on Dead-Healthy Scale“</a:t>
            </a:r>
          </a:p>
          <a:p>
            <a:pPr>
              <a:spcBef>
                <a:spcPct val="0"/>
              </a:spcBef>
              <a:buClrTx/>
              <a:buSzTx/>
              <a:buFontTx/>
              <a:buNone/>
            </a:pPr>
            <a:endParaRPr lang="en-US" altLang="en-US" sz="1800">
              <a:latin typeface="Geneva"/>
            </a:endParaRPr>
          </a:p>
          <a:p>
            <a:pPr>
              <a:spcBef>
                <a:spcPct val="0"/>
              </a:spcBef>
              <a:buClrTx/>
              <a:buSzTx/>
              <a:buFontTx/>
              <a:buNone/>
            </a:pPr>
            <a:r>
              <a:rPr lang="en-US" altLang="en-US" sz="1800" i="1">
                <a:latin typeface="Geneva"/>
              </a:rPr>
              <a:t>Example:</a:t>
            </a:r>
          </a:p>
          <a:p>
            <a:pPr>
              <a:spcBef>
                <a:spcPct val="0"/>
              </a:spcBef>
              <a:buClrTx/>
              <a:buSzTx/>
              <a:buFontTx/>
              <a:buNone/>
            </a:pPr>
            <a:endParaRPr lang="en-US" altLang="en-US" sz="1800">
              <a:latin typeface="Geneva"/>
            </a:endParaRPr>
          </a:p>
          <a:p>
            <a:pPr>
              <a:lnSpc>
                <a:spcPts val="1200"/>
              </a:lnSpc>
              <a:spcBef>
                <a:spcPct val="0"/>
              </a:spcBef>
              <a:buClrTx/>
              <a:buSzTx/>
              <a:buFontTx/>
              <a:buNone/>
            </a:pPr>
            <a:r>
              <a:rPr lang="en-US" altLang="en-US" sz="1800">
                <a:latin typeface="Geneva"/>
              </a:rPr>
              <a:t>For vision, the utility index varies from 1.00 to 0.61. (Below 0.75)</a:t>
            </a:r>
          </a:p>
          <a:p>
            <a:pPr>
              <a:spcBef>
                <a:spcPct val="0"/>
              </a:spcBef>
              <a:buClrTx/>
              <a:buSzTx/>
              <a:buFontTx/>
              <a:buNone/>
            </a:pPr>
            <a:r>
              <a:rPr lang="en-US" altLang="en-US" sz="1800">
                <a:latin typeface="Geneva"/>
              </a:rPr>
              <a:t>For emotion, somewhat unhappy = 0. 85.</a:t>
            </a:r>
          </a:p>
          <a:p>
            <a:pPr>
              <a:spcBef>
                <a:spcPct val="0"/>
              </a:spcBef>
              <a:buClrTx/>
              <a:buSzTx/>
              <a:buFontTx/>
              <a:buNone/>
            </a:pPr>
            <a:r>
              <a:rPr lang="en-US" altLang="en-US" sz="1800">
                <a:latin typeface="Geneva"/>
              </a:rPr>
              <a:t> </a:t>
            </a:r>
          </a:p>
          <a:p>
            <a:pPr>
              <a:spcBef>
                <a:spcPct val="0"/>
              </a:spcBef>
              <a:buClrTx/>
              <a:buSzTx/>
              <a:buFontTx/>
              <a:buNone/>
            </a:pPr>
            <a:r>
              <a:rPr lang="en-US" altLang="en-US" sz="1800">
                <a:latin typeface="Geneva"/>
              </a:rPr>
              <a:t>0.503  = 1.371*(0.75*1*1*1*1*0.85*1*1)-0.371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4">
            <a:extLst>
              <a:ext uri="{FF2B5EF4-FFF2-40B4-BE49-F238E27FC236}">
                <a16:creationId xmlns:a16="http://schemas.microsoft.com/office/drawing/2014/main" id="{93F07167-8564-4C16-A494-1EBC3D8CDE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6513" y="130175"/>
            <a:ext cx="6246812" cy="627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34819" name="Rectangle 5">
            <a:extLst>
              <a:ext uri="{FF2B5EF4-FFF2-40B4-BE49-F238E27FC236}">
                <a16:creationId xmlns:a16="http://schemas.microsoft.com/office/drawing/2014/main" id="{887F0E5C-6DAC-4AA1-9422-53101C0D80CF}"/>
              </a:ext>
            </a:extLst>
          </p:cNvPr>
          <p:cNvSpPr>
            <a:spLocks noChangeArrowheads="1"/>
          </p:cNvSpPr>
          <p:nvPr/>
        </p:nvSpPr>
        <p:spPr bwMode="auto">
          <a:xfrm>
            <a:off x="0" y="6524625"/>
            <a:ext cx="19161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30000"/>
              </a:spcBef>
              <a:buClrTx/>
              <a:buSzTx/>
              <a:buFontTx/>
              <a:buNone/>
              <a:defRPr/>
            </a:pPr>
            <a:r>
              <a:rPr lang="en-US" altLang="en-US" sz="1200">
                <a:latin typeface="Arial" charset="0"/>
              </a:rPr>
              <a:t>Source: Arnold 2009 BMJ</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57EFB-6E40-4A4D-98F2-EC62E5FF0CFF}"/>
              </a:ext>
            </a:extLst>
          </p:cNvPr>
          <p:cNvSpPr>
            <a:spLocks noGrp="1"/>
          </p:cNvSpPr>
          <p:nvPr>
            <p:ph type="title"/>
          </p:nvPr>
        </p:nvSpPr>
        <p:spPr/>
        <p:txBody>
          <a:bodyPr/>
          <a:lstStyle/>
          <a:p>
            <a:pPr>
              <a:defRPr/>
            </a:pPr>
            <a:r>
              <a:rPr lang="en-US" dirty="0">
                <a:ea typeface="ＭＳ Ｐゴシック" pitchFamily="-110" charset="-128"/>
              </a:rPr>
              <a:t>Disability weights</a:t>
            </a:r>
          </a:p>
        </p:txBody>
      </p:sp>
      <p:sp>
        <p:nvSpPr>
          <p:cNvPr id="3" name="Content Placeholder 2">
            <a:extLst>
              <a:ext uri="{FF2B5EF4-FFF2-40B4-BE49-F238E27FC236}">
                <a16:creationId xmlns:a16="http://schemas.microsoft.com/office/drawing/2014/main" id="{8F9B461C-23BE-4E05-B1F8-AEF7A6EEAB01}"/>
              </a:ext>
            </a:extLst>
          </p:cNvPr>
          <p:cNvSpPr>
            <a:spLocks noGrp="1"/>
          </p:cNvSpPr>
          <p:nvPr>
            <p:ph idx="1"/>
          </p:nvPr>
        </p:nvSpPr>
        <p:spPr>
          <a:xfrm>
            <a:off x="457200" y="1371600"/>
            <a:ext cx="8229600" cy="5029200"/>
          </a:xfrm>
        </p:spPr>
        <p:txBody>
          <a:bodyPr/>
          <a:lstStyle/>
          <a:p>
            <a:pPr>
              <a:defRPr/>
            </a:pPr>
            <a:r>
              <a:rPr lang="en-US" sz="2400" dirty="0">
                <a:effectLst/>
                <a:ea typeface="ＭＳ Ｐゴシック" pitchFamily="-110" charset="-128"/>
              </a:rPr>
              <a:t>Used with DALYs; higher value = </a:t>
            </a:r>
            <a:r>
              <a:rPr lang="en-US" sz="2400" i="1" dirty="0">
                <a:effectLst/>
                <a:ea typeface="ＭＳ Ｐゴシック" pitchFamily="-110" charset="-128"/>
              </a:rPr>
              <a:t>worse</a:t>
            </a:r>
            <a:r>
              <a:rPr lang="en-US" sz="2400" dirty="0">
                <a:effectLst/>
                <a:ea typeface="ＭＳ Ｐゴシック" pitchFamily="-110" charset="-128"/>
              </a:rPr>
              <a:t> health, as per DALY focus on burden of disease. </a:t>
            </a:r>
          </a:p>
          <a:p>
            <a:pPr>
              <a:defRPr/>
            </a:pPr>
            <a:r>
              <a:rPr lang="en-US" sz="2400" dirty="0">
                <a:effectLst/>
                <a:ea typeface="ＭＳ Ｐゴシック" pitchFamily="-110" charset="-128"/>
              </a:rPr>
              <a:t>Main uses Global Burden of Disease (GBD) project and CEA modeling, not focused on individual patients.</a:t>
            </a:r>
          </a:p>
          <a:p>
            <a:pPr>
              <a:defRPr/>
            </a:pPr>
            <a:r>
              <a:rPr lang="en-US" sz="2400" dirty="0">
                <a:effectLst/>
                <a:ea typeface="ＭＳ Ｐゴシック" pitchFamily="-110" charset="-128"/>
              </a:rPr>
              <a:t>2004 GBD: disability weights from health care professionals</a:t>
            </a:r>
          </a:p>
          <a:p>
            <a:pPr>
              <a:defRPr/>
            </a:pPr>
            <a:r>
              <a:rPr lang="en-US" sz="2400" dirty="0">
                <a:effectLst/>
                <a:ea typeface="ＭＳ Ｐゴシック" pitchFamily="-110" charset="-128"/>
              </a:rPr>
              <a:t>2010 GBD (Lancet 2012): disability weights from --</a:t>
            </a:r>
          </a:p>
          <a:p>
            <a:pPr lvl="1">
              <a:defRPr/>
            </a:pPr>
            <a:r>
              <a:rPr lang="en-US" sz="2400" dirty="0">
                <a:effectLst/>
                <a:ea typeface="ＭＳ Ｐゴシック" pitchFamily="-106" charset="-128"/>
              </a:rPr>
              <a:t>asking individuals in the general population to </a:t>
            </a:r>
            <a:r>
              <a:rPr lang="en-US" sz="2400" u="sng" dirty="0">
                <a:effectLst/>
                <a:ea typeface="ＭＳ Ｐゴシック" pitchFamily="-106" charset="-128"/>
              </a:rPr>
              <a:t>rank</a:t>
            </a:r>
            <a:r>
              <a:rPr lang="en-US" sz="2400" dirty="0">
                <a:effectLst/>
                <a:ea typeface="ＭＳ Ｐゴシック" pitchFamily="-106" charset="-128"/>
              </a:rPr>
              <a:t> two randomly chosen health states. </a:t>
            </a:r>
          </a:p>
          <a:p>
            <a:pPr lvl="1">
              <a:defRPr/>
            </a:pPr>
            <a:r>
              <a:rPr lang="en-US" sz="2400" dirty="0">
                <a:effectLst/>
                <a:ea typeface="ＭＳ Ｐゴシック" pitchFamily="-106" charset="-128"/>
              </a:rPr>
              <a:t>Complex statistics inferring distance / 0-1 placement from likelihood of frequency of observed ranks</a:t>
            </a:r>
            <a:endParaRPr lang="en-US" sz="2400" dirty="0">
              <a:ea typeface="ＭＳ Ｐゴシック" pitchFamily="-110" charset="-12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2AB8E34C-C1D0-4214-9352-8480DB7C3B5F}"/>
              </a:ext>
            </a:extLst>
          </p:cNvPr>
          <p:cNvSpPr>
            <a:spLocks noGrp="1" noChangeArrowheads="1"/>
          </p:cNvSpPr>
          <p:nvPr>
            <p:ph type="ctrTitle"/>
          </p:nvPr>
        </p:nvSpPr>
        <p:spPr>
          <a:xfrm>
            <a:off x="609600" y="228600"/>
            <a:ext cx="7772400" cy="1920875"/>
          </a:xfrm>
        </p:spPr>
        <p:txBody>
          <a:bodyPr/>
          <a:lstStyle/>
          <a:p>
            <a:pPr eaLnBrk="1" hangingPunct="1">
              <a:defRPr/>
            </a:pPr>
            <a:r>
              <a:rPr lang="en-US" b="0" dirty="0">
                <a:latin typeface="Arial" pitchFamily="-106" charset="0"/>
                <a:ea typeface="+mj-ea"/>
                <a:cs typeface="+mj-cs"/>
              </a:rPr>
              <a:t>Utilities in decision analysis</a:t>
            </a:r>
          </a:p>
        </p:txBody>
      </p:sp>
      <p:sp>
        <p:nvSpPr>
          <p:cNvPr id="41987" name="Rectangle 3">
            <a:extLst>
              <a:ext uri="{FF2B5EF4-FFF2-40B4-BE49-F238E27FC236}">
                <a16:creationId xmlns:a16="http://schemas.microsoft.com/office/drawing/2014/main" id="{290FEC2E-2BC1-4C07-B500-8F6F7BD1119F}"/>
              </a:ext>
            </a:extLst>
          </p:cNvPr>
          <p:cNvSpPr>
            <a:spLocks noGrp="1" noChangeArrowheads="1"/>
          </p:cNvSpPr>
          <p:nvPr>
            <p:ph type="subTitle" idx="1"/>
          </p:nvPr>
        </p:nvSpPr>
        <p:spPr>
          <a:xfrm>
            <a:off x="609600" y="2743200"/>
            <a:ext cx="8077200" cy="2743200"/>
          </a:xfrm>
        </p:spPr>
        <p:txBody>
          <a:bodyPr/>
          <a:lstStyle/>
          <a:p>
            <a:pPr marL="228600" indent="-228600" eaLnBrk="1" hangingPunct="1">
              <a:defRPr/>
            </a:pPr>
            <a:r>
              <a:rPr lang="en-US" dirty="0">
                <a:solidFill>
                  <a:schemeClr val="tx1"/>
                </a:solidFill>
                <a:latin typeface="Arial" charset="0"/>
              </a:rPr>
              <a:t>Utilities are used to add </a:t>
            </a:r>
            <a:r>
              <a:rPr lang="en-US" u="sng" dirty="0">
                <a:solidFill>
                  <a:schemeClr val="tx1"/>
                </a:solidFill>
                <a:latin typeface="Arial" charset="0"/>
              </a:rPr>
              <a:t>morbidity</a:t>
            </a:r>
            <a:r>
              <a:rPr lang="en-US" dirty="0">
                <a:solidFill>
                  <a:schemeClr val="tx1"/>
                </a:solidFill>
                <a:latin typeface="Arial" charset="0"/>
              </a:rPr>
              <a:t> effects to life expectancy.</a:t>
            </a:r>
            <a:br>
              <a:rPr lang="en-US" dirty="0">
                <a:solidFill>
                  <a:schemeClr val="tx1"/>
                </a:solidFill>
                <a:latin typeface="Arial" charset="0"/>
              </a:rPr>
            </a:br>
            <a:endParaRPr lang="en-US" dirty="0">
              <a:solidFill>
                <a:schemeClr val="tx1"/>
              </a:solidFill>
              <a:latin typeface="Arial" charset="0"/>
            </a:endParaRPr>
          </a:p>
          <a:p>
            <a:pPr marL="228600" indent="-228600" eaLnBrk="1" hangingPunct="1">
              <a:defRPr/>
            </a:pPr>
            <a:r>
              <a:rPr lang="en-US" dirty="0">
                <a:solidFill>
                  <a:schemeClr val="tx1"/>
                </a:solidFill>
                <a:latin typeface="Arial" charset="0"/>
              </a:rPr>
              <a:t>Quality Adjusted Life-Years (QALYs)</a:t>
            </a:r>
            <a:br>
              <a:rPr lang="en-US" dirty="0">
                <a:solidFill>
                  <a:schemeClr val="tx1"/>
                </a:solidFill>
                <a:latin typeface="Arial" charset="0"/>
              </a:rPr>
            </a:br>
            <a:r>
              <a:rPr lang="en-US" dirty="0">
                <a:solidFill>
                  <a:schemeClr val="tx1"/>
                </a:solidFill>
                <a:latin typeface="Arial" charset="0"/>
              </a:rPr>
              <a:t>   </a:t>
            </a:r>
            <a:r>
              <a:rPr lang="en-US" sz="2000" i="1" dirty="0">
                <a:solidFill>
                  <a:schemeClr val="tx1"/>
                </a:solidFill>
                <a:latin typeface="Arial" charset="0"/>
              </a:rPr>
              <a:t> (we’ll return to DALYs later)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478C79D1-6B0F-4DBD-BB40-8609D9E1E5EF}"/>
              </a:ext>
            </a:extLst>
          </p:cNvPr>
          <p:cNvSpPr>
            <a:spLocks noGrp="1" noChangeArrowheads="1"/>
          </p:cNvSpPr>
          <p:nvPr>
            <p:ph type="ctrTitle"/>
          </p:nvPr>
        </p:nvSpPr>
        <p:spPr>
          <a:xfrm>
            <a:off x="609600" y="228600"/>
            <a:ext cx="7772400" cy="1920875"/>
          </a:xfrm>
        </p:spPr>
        <p:txBody>
          <a:bodyPr/>
          <a:lstStyle/>
          <a:p>
            <a:pPr eaLnBrk="1" hangingPunct="1">
              <a:defRPr/>
            </a:pPr>
            <a:r>
              <a:rPr lang="en-US" sz="5400" b="0" dirty="0">
                <a:latin typeface="Arial" pitchFamily="-106" charset="0"/>
                <a:ea typeface="+mj-ea"/>
                <a:cs typeface="+mj-cs"/>
              </a:rPr>
              <a:t>QALYs</a:t>
            </a:r>
          </a:p>
        </p:txBody>
      </p:sp>
      <p:sp>
        <p:nvSpPr>
          <p:cNvPr id="25603" name="Rectangle 3">
            <a:extLst>
              <a:ext uri="{FF2B5EF4-FFF2-40B4-BE49-F238E27FC236}">
                <a16:creationId xmlns:a16="http://schemas.microsoft.com/office/drawing/2014/main" id="{F33B9CED-C67C-4B37-A568-0B5C1AFB7C6D}"/>
              </a:ext>
            </a:extLst>
          </p:cNvPr>
          <p:cNvSpPr>
            <a:spLocks noGrp="1" noChangeArrowheads="1"/>
          </p:cNvSpPr>
          <p:nvPr>
            <p:ph type="subTitle" idx="1"/>
          </p:nvPr>
        </p:nvSpPr>
        <p:spPr>
          <a:xfrm>
            <a:off x="685800" y="1981200"/>
            <a:ext cx="8077200" cy="4038600"/>
          </a:xfrm>
        </p:spPr>
        <p:txBody>
          <a:bodyPr/>
          <a:lstStyle/>
          <a:p>
            <a:pPr eaLnBrk="1" hangingPunct="1">
              <a:lnSpc>
                <a:spcPct val="80000"/>
              </a:lnSpc>
              <a:defRPr/>
            </a:pPr>
            <a:r>
              <a:rPr lang="en-US" sz="2800" b="1" dirty="0"/>
              <a:t> </a:t>
            </a:r>
            <a:r>
              <a:rPr lang="en-US" sz="2800" dirty="0">
                <a:solidFill>
                  <a:schemeClr val="tx1"/>
                </a:solidFill>
                <a:latin typeface="Arial" charset="0"/>
              </a:rPr>
              <a:t>QALYs are usually considered the standard unit of comparison for outcomes for CEAs in OECD</a:t>
            </a:r>
          </a:p>
          <a:p>
            <a:pPr eaLnBrk="1" hangingPunct="1">
              <a:lnSpc>
                <a:spcPct val="80000"/>
              </a:lnSpc>
              <a:defRPr/>
            </a:pPr>
            <a:endParaRPr lang="en-US" sz="2800" dirty="0">
              <a:solidFill>
                <a:schemeClr val="tx1"/>
              </a:solidFill>
              <a:latin typeface="Arial" charset="0"/>
            </a:endParaRPr>
          </a:p>
          <a:p>
            <a:pPr eaLnBrk="1" hangingPunct="1">
              <a:lnSpc>
                <a:spcPct val="80000"/>
              </a:lnSpc>
              <a:defRPr/>
            </a:pPr>
            <a:r>
              <a:rPr lang="en-US" sz="2800" dirty="0">
                <a:solidFill>
                  <a:schemeClr val="tx1"/>
                </a:solidFill>
                <a:latin typeface="Arial" charset="0"/>
              </a:rPr>
              <a:t> QALYs = time (years) x quality (utility)</a:t>
            </a:r>
          </a:p>
          <a:p>
            <a:pPr eaLnBrk="1" hangingPunct="1">
              <a:lnSpc>
                <a:spcPct val="80000"/>
              </a:lnSpc>
              <a:defRPr/>
            </a:pPr>
            <a:endParaRPr lang="en-US" sz="2800" dirty="0">
              <a:solidFill>
                <a:schemeClr val="tx1"/>
              </a:solidFill>
              <a:latin typeface="Arial" charset="0"/>
            </a:endParaRPr>
          </a:p>
          <a:p>
            <a:pPr eaLnBrk="1" hangingPunct="1">
              <a:lnSpc>
                <a:spcPct val="80000"/>
              </a:lnSpc>
              <a:defRPr/>
            </a:pPr>
            <a:r>
              <a:rPr lang="en-US" sz="2800" dirty="0">
                <a:solidFill>
                  <a:schemeClr val="tx1"/>
                </a:solidFill>
                <a:latin typeface="Arial" charset="0"/>
              </a:rPr>
              <a:t> e.g. 40 years life expectancy after AKA, </a:t>
            </a:r>
          </a:p>
          <a:p>
            <a:pPr eaLnBrk="1" hangingPunct="1">
              <a:lnSpc>
                <a:spcPct val="80000"/>
              </a:lnSpc>
              <a:defRPr/>
            </a:pPr>
            <a:r>
              <a:rPr lang="en-US" sz="2800" dirty="0">
                <a:solidFill>
                  <a:schemeClr val="tx1"/>
                </a:solidFill>
                <a:latin typeface="Arial" charset="0"/>
              </a:rPr>
              <a:t> utility (AKA) = 0.9</a:t>
            </a:r>
          </a:p>
          <a:p>
            <a:pPr eaLnBrk="1" hangingPunct="1">
              <a:lnSpc>
                <a:spcPct val="80000"/>
              </a:lnSpc>
              <a:buFontTx/>
              <a:buNone/>
              <a:defRPr/>
            </a:pPr>
            <a:r>
              <a:rPr lang="en-US" sz="2800" dirty="0">
                <a:solidFill>
                  <a:schemeClr val="tx1"/>
                </a:solidFill>
                <a:latin typeface="Arial" charset="0"/>
              </a:rPr>
              <a:t>  = 40 x 0.9 = 36 QALYs (undiscounted)</a:t>
            </a:r>
          </a:p>
          <a:p>
            <a:pPr eaLnBrk="1" hangingPunct="1">
              <a:lnSpc>
                <a:spcPct val="80000"/>
              </a:lnSpc>
              <a:buFontTx/>
              <a:buNone/>
              <a:defRPr/>
            </a:pPr>
            <a:endParaRPr lang="en-US" sz="2800" dirty="0">
              <a:solidFill>
                <a:schemeClr val="tx1"/>
              </a:solidFill>
              <a:latin typeface="Arial" charset="0"/>
            </a:endParaRPr>
          </a:p>
          <a:p>
            <a:pPr marL="457200" indent="-457200" eaLnBrk="1" hangingPunct="1">
              <a:lnSpc>
                <a:spcPct val="80000"/>
              </a:lnSpc>
              <a:defRPr/>
            </a:pPr>
            <a:r>
              <a:rPr lang="en-US" sz="2800" dirty="0">
                <a:solidFill>
                  <a:schemeClr val="tx1"/>
                </a:solidFill>
                <a:latin typeface="Arial" charset="0"/>
              </a:rPr>
              <a:t>Mortality lowers LY, morbidity lowers QA</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B93777EC-794B-4E6E-B087-52E47611A52B}"/>
              </a:ext>
            </a:extLst>
          </p:cNvPr>
          <p:cNvSpPr>
            <a:spLocks noGrp="1" noRot="1" noChangeArrowheads="1"/>
          </p:cNvSpPr>
          <p:nvPr>
            <p:ph type="title"/>
          </p:nvPr>
        </p:nvSpPr>
        <p:spPr>
          <a:xfrm>
            <a:off x="228600" y="228600"/>
            <a:ext cx="4724400" cy="762000"/>
          </a:xfrm>
        </p:spPr>
        <p:txBody>
          <a:bodyPr lIns="92075" tIns="46038" rIns="92075" bIns="46038"/>
          <a:lstStyle/>
          <a:p>
            <a:pPr eaLnBrk="1" hangingPunct="1">
              <a:defRPr/>
            </a:pPr>
            <a:r>
              <a:rPr lang="en-US" sz="4000">
                <a:solidFill>
                  <a:schemeClr val="hlink"/>
                </a:solidFill>
                <a:latin typeface="Arial" pitchFamily="-106" charset="0"/>
                <a:ea typeface="Arial" pitchFamily="-106" charset="0"/>
                <a:cs typeface="Arial" pitchFamily="-106" charset="0"/>
              </a:rPr>
              <a:t>Back to aneurysm</a:t>
            </a:r>
          </a:p>
        </p:txBody>
      </p:sp>
      <p:graphicFrame>
        <p:nvGraphicFramePr>
          <p:cNvPr id="67587" name="Object 2">
            <a:extLst>
              <a:ext uri="{FF2B5EF4-FFF2-40B4-BE49-F238E27FC236}">
                <a16:creationId xmlns:a16="http://schemas.microsoft.com/office/drawing/2014/main" id="{EF755937-20F3-48AF-AD64-5DF6210302B8}"/>
              </a:ext>
            </a:extLst>
          </p:cNvPr>
          <p:cNvGraphicFramePr>
            <a:graphicFrameLocks/>
          </p:cNvGraphicFramePr>
          <p:nvPr/>
        </p:nvGraphicFramePr>
        <p:xfrm>
          <a:off x="152400" y="857250"/>
          <a:ext cx="8775700" cy="5351463"/>
        </p:xfrm>
        <a:graphic>
          <a:graphicData uri="http://schemas.openxmlformats.org/presentationml/2006/ole">
            <mc:AlternateContent xmlns:mc="http://schemas.openxmlformats.org/markup-compatibility/2006">
              <mc:Choice xmlns:v="urn:schemas-microsoft-com:vml" Requires="v">
                <p:oleObj spid="_x0000_s67588" name="VISIO" r:id="rId4" imgW="8777288" imgH="5353050" progId="Visio.Drawing.5">
                  <p:embed/>
                </p:oleObj>
              </mc:Choice>
              <mc:Fallback>
                <p:oleObj name="VISIO" r:id="rId4" imgW="8777288" imgH="5353050" progId="Visio.Drawing.5">
                  <p:embed/>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857250"/>
                        <a:ext cx="8775700" cy="535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a:extLst>
              <a:ext uri="{FF2B5EF4-FFF2-40B4-BE49-F238E27FC236}">
                <a16:creationId xmlns:a16="http://schemas.microsoft.com/office/drawing/2014/main" id="{2A991F5A-4EA3-4E65-8513-C83DF9B2FA5F}"/>
              </a:ext>
            </a:extLst>
          </p:cNvPr>
          <p:cNvSpPr>
            <a:spLocks noChangeArrowheads="1"/>
          </p:cNvSpPr>
          <p:nvPr/>
        </p:nvSpPr>
        <p:spPr bwMode="auto">
          <a:xfrm>
            <a:off x="1219200" y="381000"/>
            <a:ext cx="6934200" cy="1311275"/>
          </a:xfrm>
          <a:prstGeom prst="rect">
            <a:avLst/>
          </a:prstGeom>
          <a:noFill/>
          <a:ln w="9525">
            <a:noFill/>
            <a:miter lim="800000"/>
            <a:headEnd/>
            <a:tailEnd/>
          </a:ln>
          <a:effectLst/>
        </p:spPr>
        <p:txBody>
          <a:bodyPr>
            <a:spAutoFit/>
          </a:bodyPr>
          <a:lstStyle/>
          <a:p>
            <a:pPr algn="ctr">
              <a:defRPr/>
            </a:pPr>
            <a:r>
              <a:rPr lang="en-US" sz="4000" dirty="0">
                <a:solidFill>
                  <a:schemeClr val="hlink"/>
                </a:solidFill>
                <a:effectLst>
                  <a:outerShdw blurRad="38100" dist="38100" dir="2700000" algn="tl">
                    <a:srgbClr val="000000"/>
                  </a:outerShdw>
                </a:effectLst>
                <a:latin typeface="Arial" pitchFamily="-106" charset="0"/>
                <a:ea typeface="+mn-ea"/>
              </a:rPr>
              <a:t>Now we want to add </a:t>
            </a:r>
            <a:r>
              <a:rPr lang="en-US" sz="4000" u="sng" dirty="0">
                <a:solidFill>
                  <a:schemeClr val="hlink"/>
                </a:solidFill>
                <a:effectLst>
                  <a:outerShdw blurRad="38100" dist="38100" dir="2700000" algn="tl">
                    <a:srgbClr val="000000"/>
                  </a:outerShdw>
                </a:effectLst>
                <a:latin typeface="Arial" pitchFamily="-106" charset="0"/>
                <a:ea typeface="+mn-ea"/>
              </a:rPr>
              <a:t>utilities</a:t>
            </a:r>
            <a:r>
              <a:rPr lang="en-US" sz="4000" dirty="0">
                <a:solidFill>
                  <a:schemeClr val="hlink"/>
                </a:solidFill>
                <a:effectLst>
                  <a:outerShdw blurRad="38100" dist="38100" dir="2700000" algn="tl">
                    <a:srgbClr val="000000"/>
                  </a:outerShdw>
                </a:effectLst>
                <a:latin typeface="Arial" pitchFamily="-106" charset="0"/>
                <a:ea typeface="+mn-ea"/>
              </a:rPr>
              <a:t> for intermediate outcomes</a:t>
            </a:r>
          </a:p>
        </p:txBody>
      </p:sp>
      <p:graphicFrame>
        <p:nvGraphicFramePr>
          <p:cNvPr id="74779" name="Group 27">
            <a:extLst>
              <a:ext uri="{FF2B5EF4-FFF2-40B4-BE49-F238E27FC236}">
                <a16:creationId xmlns:a16="http://schemas.microsoft.com/office/drawing/2014/main" id="{EEE400FF-EF5E-453D-A7EC-726AF5732F3A}"/>
              </a:ext>
            </a:extLst>
          </p:cNvPr>
          <p:cNvGraphicFramePr>
            <a:graphicFrameLocks noGrp="1"/>
          </p:cNvGraphicFramePr>
          <p:nvPr/>
        </p:nvGraphicFramePr>
        <p:xfrm>
          <a:off x="228600" y="2209800"/>
          <a:ext cx="8915400" cy="4211638"/>
        </p:xfrm>
        <a:graphic>
          <a:graphicData uri="http://schemas.openxmlformats.org/drawingml/2006/table">
            <a:tbl>
              <a:tblPr/>
              <a:tblGrid>
                <a:gridCol w="5551488">
                  <a:extLst>
                    <a:ext uri="{9D8B030D-6E8A-4147-A177-3AD203B41FA5}">
                      <a16:colId xmlns:a16="http://schemas.microsoft.com/office/drawing/2014/main" val="20000"/>
                    </a:ext>
                  </a:extLst>
                </a:gridCol>
                <a:gridCol w="3363912">
                  <a:extLst>
                    <a:ext uri="{9D8B030D-6E8A-4147-A177-3AD203B41FA5}">
                      <a16:colId xmlns:a16="http://schemas.microsoft.com/office/drawing/2014/main" val="20001"/>
                    </a:ext>
                  </a:extLst>
                </a:gridCol>
              </a:tblGrid>
              <a:tr h="685617">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Normal survival</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1.0</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66718">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Worry about possibility of aneurysm rupture</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0.95</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64251">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Stroke utility (clipping compli-cation)</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(0.76+.25)/2=0.5</a:t>
                      </a:r>
                      <a:endParaRPr kumimoji="0" lang="en-US" altLang="en-US" sz="24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4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(Ave. of two studies)</a:t>
                      </a: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 </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85617">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Survival adjmt due to stroke</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0.33</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09436">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Immediate death</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0.0</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2" name="Picture 2">
            <a:extLst>
              <a:ext uri="{FF2B5EF4-FFF2-40B4-BE49-F238E27FC236}">
                <a16:creationId xmlns:a16="http://schemas.microsoft.com/office/drawing/2014/main" id="{16253444-E56E-4B6C-813C-02F56ED23C2F}"/>
              </a:ext>
            </a:extLst>
          </p:cNvPr>
          <p:cNvPicPr>
            <a:picLocks noChangeAspect="1" noChangeArrowheads="1"/>
          </p:cNvPicPr>
          <p:nvPr>
            <p:ph type="ctrTitle"/>
          </p:nvPr>
        </p:nvPicPr>
        <p:blipFill>
          <a:blip r:embed="rId3">
            <a:extLst>
              <a:ext uri="{28A0092B-C50C-407E-A947-70E740481C1C}">
                <a14:useLocalDpi xmlns:a14="http://schemas.microsoft.com/office/drawing/2010/main" val="0"/>
              </a:ext>
            </a:extLst>
          </a:blip>
          <a:srcRect/>
          <a:stretch>
            <a:fillRect/>
          </a:stretch>
        </p:blipFill>
        <p:spPr>
          <a:xfrm>
            <a:off x="228600" y="1824038"/>
            <a:ext cx="8839200" cy="4729162"/>
          </a:xfrm>
          <a:solidFill>
            <a:srgbClr val="FFFF00"/>
          </a:solidFill>
          <a:ln>
            <a:solidFill>
              <a:schemeClr val="tx1"/>
            </a:solidFill>
          </a:ln>
        </p:spPr>
      </p:pic>
      <p:sp>
        <p:nvSpPr>
          <p:cNvPr id="89091" name="Rectangle 3">
            <a:extLst>
              <a:ext uri="{FF2B5EF4-FFF2-40B4-BE49-F238E27FC236}">
                <a16:creationId xmlns:a16="http://schemas.microsoft.com/office/drawing/2014/main" id="{241ACCC8-0392-403A-9E52-2CB93324375D}"/>
              </a:ext>
            </a:extLst>
          </p:cNvPr>
          <p:cNvSpPr>
            <a:spLocks noChangeArrowheads="1"/>
          </p:cNvSpPr>
          <p:nvPr/>
        </p:nvSpPr>
        <p:spPr bwMode="auto">
          <a:xfrm>
            <a:off x="381000" y="381000"/>
            <a:ext cx="8686800" cy="954088"/>
          </a:xfrm>
          <a:prstGeom prst="rect">
            <a:avLst/>
          </a:prstGeom>
          <a:noFill/>
          <a:ln w="9525">
            <a:noFill/>
            <a:miter lim="800000"/>
            <a:headEnd/>
            <a:tailEnd/>
          </a:ln>
          <a:effectLst/>
        </p:spPr>
        <p:txBody>
          <a:bodyPr>
            <a:spAutoFit/>
          </a:bodyPr>
          <a:lstStyle/>
          <a:p>
            <a:pPr algn="ctr">
              <a:defRPr/>
            </a:pPr>
            <a:r>
              <a:rPr lang="en-US" sz="2800" dirty="0">
                <a:solidFill>
                  <a:schemeClr val="hlink"/>
                </a:solidFill>
                <a:effectLst>
                  <a:outerShdw blurRad="38100" dist="38100" dir="2700000" algn="tl">
                    <a:srgbClr val="000000"/>
                  </a:outerShdw>
                </a:effectLst>
                <a:latin typeface="Arial" charset="0"/>
              </a:rPr>
              <a:t>With QALYs to reflect survival, including early death and disability due to surgery-induced disability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9" name="Rectangle 5">
            <a:extLst>
              <a:ext uri="{FF2B5EF4-FFF2-40B4-BE49-F238E27FC236}">
                <a16:creationId xmlns:a16="http://schemas.microsoft.com/office/drawing/2014/main" id="{988CA71B-1148-4905-B914-D5A6E764E310}"/>
              </a:ext>
            </a:extLst>
          </p:cNvPr>
          <p:cNvSpPr>
            <a:spLocks noGrp="1" noRot="1" noChangeArrowheads="1"/>
          </p:cNvSpPr>
          <p:nvPr>
            <p:ph type="title"/>
          </p:nvPr>
        </p:nvSpPr>
        <p:spPr/>
        <p:txBody>
          <a:bodyPr/>
          <a:lstStyle/>
          <a:p>
            <a:pPr eaLnBrk="1" hangingPunct="1">
              <a:defRPr/>
            </a:pPr>
            <a:r>
              <a:rPr lang="en-US" sz="3600" dirty="0">
                <a:solidFill>
                  <a:schemeClr val="hlink"/>
                </a:solidFill>
                <a:latin typeface="Arial" pitchFamily="-106" charset="0"/>
                <a:ea typeface="Arial" pitchFamily="-106" charset="0"/>
                <a:cs typeface="Arial" pitchFamily="-106" charset="0"/>
              </a:rPr>
              <a:t>Adding utility for worry =.95</a:t>
            </a:r>
            <a:br>
              <a:rPr lang="en-US" sz="3600" dirty="0">
                <a:solidFill>
                  <a:schemeClr val="hlink"/>
                </a:solidFill>
                <a:latin typeface="Arial" pitchFamily="-106" charset="0"/>
                <a:ea typeface="Arial" pitchFamily="-106" charset="0"/>
                <a:cs typeface="Arial" pitchFamily="-106" charset="0"/>
              </a:rPr>
            </a:br>
            <a:r>
              <a:rPr lang="en-US" sz="3600" dirty="0">
                <a:solidFill>
                  <a:schemeClr val="hlink"/>
                </a:solidFill>
                <a:latin typeface="Arial" pitchFamily="-106" charset="0"/>
                <a:ea typeface="Arial" pitchFamily="-106" charset="0"/>
                <a:cs typeface="Arial" pitchFamily="-106" charset="0"/>
              </a:rPr>
              <a:t>(in No surgery arm)</a:t>
            </a:r>
          </a:p>
        </p:txBody>
      </p:sp>
      <p:pic>
        <p:nvPicPr>
          <p:cNvPr id="73731" name="Picture 4">
            <a:extLst>
              <a:ext uri="{FF2B5EF4-FFF2-40B4-BE49-F238E27FC236}">
                <a16:creationId xmlns:a16="http://schemas.microsoft.com/office/drawing/2014/main" id="{904F4D9D-1AF1-436D-AB1E-3EE5973A0BE1}"/>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2400" y="1568450"/>
            <a:ext cx="8839200" cy="5137150"/>
          </a:xfrm>
          <a:solidFill>
            <a:schemeClr val="hlink"/>
          </a:solid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67" name="Rectangle 15">
            <a:extLst>
              <a:ext uri="{FF2B5EF4-FFF2-40B4-BE49-F238E27FC236}">
                <a16:creationId xmlns:a16="http://schemas.microsoft.com/office/drawing/2014/main" id="{C6FD2A20-85AE-4436-8FC9-1A1CFC745DCF}"/>
              </a:ext>
            </a:extLst>
          </p:cNvPr>
          <p:cNvSpPr>
            <a:spLocks noChangeArrowheads="1"/>
          </p:cNvSpPr>
          <p:nvPr/>
        </p:nvSpPr>
        <p:spPr bwMode="auto">
          <a:xfrm>
            <a:off x="3276600" y="3352800"/>
            <a:ext cx="5867400" cy="31242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68" name="Rectangle 16">
            <a:extLst>
              <a:ext uri="{FF2B5EF4-FFF2-40B4-BE49-F238E27FC236}">
                <a16:creationId xmlns:a16="http://schemas.microsoft.com/office/drawing/2014/main" id="{6246CBE1-234C-4D83-83F0-196615501E74}"/>
              </a:ext>
            </a:extLst>
          </p:cNvPr>
          <p:cNvSpPr>
            <a:spLocks noChangeArrowheads="1"/>
          </p:cNvSpPr>
          <p:nvPr/>
        </p:nvSpPr>
        <p:spPr bwMode="auto">
          <a:xfrm>
            <a:off x="4419600" y="914400"/>
            <a:ext cx="4724400" cy="23622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54" name="Rectangle 2">
            <a:extLst>
              <a:ext uri="{FF2B5EF4-FFF2-40B4-BE49-F238E27FC236}">
                <a16:creationId xmlns:a16="http://schemas.microsoft.com/office/drawing/2014/main" id="{91D26F2A-1D44-4DA3-BC28-A537019D9140}"/>
              </a:ext>
            </a:extLst>
          </p:cNvPr>
          <p:cNvSpPr>
            <a:spLocks noChangeArrowheads="1"/>
          </p:cNvSpPr>
          <p:nvPr/>
        </p:nvSpPr>
        <p:spPr bwMode="auto">
          <a:xfrm>
            <a:off x="228600" y="381000"/>
            <a:ext cx="8229600" cy="609600"/>
          </a:xfrm>
          <a:prstGeom prst="rect">
            <a:avLst/>
          </a:prstGeom>
          <a:noFill/>
          <a:ln w="9525">
            <a:noFill/>
            <a:miter lim="800000"/>
            <a:headEnd/>
            <a:tailEnd/>
          </a:ln>
        </p:spPr>
        <p:txBody>
          <a:bodyPr lIns="92075" tIns="46038" rIns="92075" bIns="46038" anchor="ctr"/>
          <a:lstStyle/>
          <a:p>
            <a:pPr algn="ctr" eaLnBrk="1" hangingPunct="1">
              <a:defRPr/>
            </a:pPr>
            <a:r>
              <a:rPr lang="en-US" sz="4000" b="1">
                <a:solidFill>
                  <a:schemeClr val="tx2"/>
                </a:solidFill>
                <a:effectLst>
                  <a:outerShdw blurRad="38100" dist="38100" dir="2700000" algn="tl">
                    <a:srgbClr val="000000"/>
                  </a:outerShdw>
                </a:effectLst>
                <a:latin typeface="Garamond" pitchFamily="-106" charset="0"/>
                <a:ea typeface="+mn-ea"/>
              </a:rPr>
              <a:t>To Clip or Not To Clip</a:t>
            </a:r>
          </a:p>
        </p:txBody>
      </p:sp>
      <p:graphicFrame>
        <p:nvGraphicFramePr>
          <p:cNvPr id="10245" name="Object 2">
            <a:extLst>
              <a:ext uri="{FF2B5EF4-FFF2-40B4-BE49-F238E27FC236}">
                <a16:creationId xmlns:a16="http://schemas.microsoft.com/office/drawing/2014/main" id="{5D11B065-A1F7-403C-A59C-7A75F5760D3B}"/>
              </a:ext>
            </a:extLst>
          </p:cNvPr>
          <p:cNvGraphicFramePr>
            <a:graphicFrameLocks/>
          </p:cNvGraphicFramePr>
          <p:nvPr/>
        </p:nvGraphicFramePr>
        <p:xfrm>
          <a:off x="228600" y="1066800"/>
          <a:ext cx="8394700" cy="5119688"/>
        </p:xfrm>
        <a:graphic>
          <a:graphicData uri="http://schemas.openxmlformats.org/presentationml/2006/ole">
            <mc:AlternateContent xmlns:mc="http://schemas.openxmlformats.org/markup-compatibility/2006">
              <mc:Choice xmlns:v="urn:schemas-microsoft-com:vml" Requires="v">
                <p:oleObj spid="_x0000_s10257" name="VISIO" r:id="rId4" imgW="8396288" imgH="5121275" progId="Visio.Drawing.5">
                  <p:embed/>
                </p:oleObj>
              </mc:Choice>
              <mc:Fallback>
                <p:oleObj name="VISIO" r:id="rId4" imgW="8396288" imgH="5121275" progId="Visio.Drawing.5">
                  <p:embed/>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066800"/>
                        <a:ext cx="8394700" cy="5119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49158" name="Rectangle 6">
            <a:extLst>
              <a:ext uri="{FF2B5EF4-FFF2-40B4-BE49-F238E27FC236}">
                <a16:creationId xmlns:a16="http://schemas.microsoft.com/office/drawing/2014/main" id="{61A7263F-22FF-4C56-981A-9F9FE9687A3B}"/>
              </a:ext>
            </a:extLst>
          </p:cNvPr>
          <p:cNvSpPr>
            <a:spLocks noChangeArrowheads="1"/>
          </p:cNvSpPr>
          <p:nvPr/>
        </p:nvSpPr>
        <p:spPr bwMode="auto">
          <a:xfrm>
            <a:off x="8305800" y="3505200"/>
            <a:ext cx="60007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1"/>
                </a:solidFill>
                <a:latin typeface="Times New Roman" panose="02020603050405020304" pitchFamily="18" charset="0"/>
              </a:rPr>
              <a:t>=1.0</a:t>
            </a:r>
          </a:p>
        </p:txBody>
      </p:sp>
      <p:sp>
        <p:nvSpPr>
          <p:cNvPr id="49159" name="Line 7">
            <a:extLst>
              <a:ext uri="{FF2B5EF4-FFF2-40B4-BE49-F238E27FC236}">
                <a16:creationId xmlns:a16="http://schemas.microsoft.com/office/drawing/2014/main" id="{F820D2EC-ADB8-427B-8905-0385E645B945}"/>
              </a:ext>
            </a:extLst>
          </p:cNvPr>
          <p:cNvSpPr>
            <a:spLocks noChangeShapeType="1"/>
          </p:cNvSpPr>
          <p:nvPr/>
        </p:nvSpPr>
        <p:spPr bwMode="auto">
          <a:xfrm flipH="1">
            <a:off x="5638800" y="3733800"/>
            <a:ext cx="2667000" cy="381000"/>
          </a:xfrm>
          <a:prstGeom prst="line">
            <a:avLst/>
          </a:prstGeom>
          <a:noFill/>
          <a:ln w="508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60" name="Rectangle 8">
            <a:extLst>
              <a:ext uri="{FF2B5EF4-FFF2-40B4-BE49-F238E27FC236}">
                <a16:creationId xmlns:a16="http://schemas.microsoft.com/office/drawing/2014/main" id="{37542E76-CA11-418A-B30E-99F0EAF9FBC8}"/>
              </a:ext>
            </a:extLst>
          </p:cNvPr>
          <p:cNvSpPr>
            <a:spLocks noChangeArrowheads="1"/>
          </p:cNvSpPr>
          <p:nvPr/>
        </p:nvSpPr>
        <p:spPr bwMode="auto">
          <a:xfrm>
            <a:off x="5638800" y="1600200"/>
            <a:ext cx="3048000" cy="13716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61" name="Rectangle 9">
            <a:extLst>
              <a:ext uri="{FF2B5EF4-FFF2-40B4-BE49-F238E27FC236}">
                <a16:creationId xmlns:a16="http://schemas.microsoft.com/office/drawing/2014/main" id="{58FB9671-BF0A-4D67-B1EC-503B729F4C41}"/>
              </a:ext>
            </a:extLst>
          </p:cNvPr>
          <p:cNvSpPr>
            <a:spLocks noChangeArrowheads="1"/>
          </p:cNvSpPr>
          <p:nvPr/>
        </p:nvSpPr>
        <p:spPr bwMode="auto">
          <a:xfrm>
            <a:off x="5715000" y="2057400"/>
            <a:ext cx="60007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2"/>
                </a:solidFill>
                <a:latin typeface="Times New Roman" panose="02020603050405020304" pitchFamily="18" charset="0"/>
              </a:rPr>
              <a:t>=.55</a:t>
            </a:r>
          </a:p>
        </p:txBody>
      </p:sp>
      <p:sp>
        <p:nvSpPr>
          <p:cNvPr id="49162" name="Rectangle 10">
            <a:extLst>
              <a:ext uri="{FF2B5EF4-FFF2-40B4-BE49-F238E27FC236}">
                <a16:creationId xmlns:a16="http://schemas.microsoft.com/office/drawing/2014/main" id="{6F5916C2-BAA0-433F-AD0F-CB32D4BA981C}"/>
              </a:ext>
            </a:extLst>
          </p:cNvPr>
          <p:cNvSpPr>
            <a:spLocks noChangeArrowheads="1"/>
          </p:cNvSpPr>
          <p:nvPr/>
        </p:nvSpPr>
        <p:spPr bwMode="auto">
          <a:xfrm>
            <a:off x="5638800" y="4191000"/>
            <a:ext cx="3048000" cy="14478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63" name="Rectangle 11">
            <a:extLst>
              <a:ext uri="{FF2B5EF4-FFF2-40B4-BE49-F238E27FC236}">
                <a16:creationId xmlns:a16="http://schemas.microsoft.com/office/drawing/2014/main" id="{8CAD3D4E-4A6E-49FE-8764-04EBA34FDDBB}"/>
              </a:ext>
            </a:extLst>
          </p:cNvPr>
          <p:cNvSpPr>
            <a:spLocks noChangeArrowheads="1"/>
          </p:cNvSpPr>
          <p:nvPr/>
        </p:nvSpPr>
        <p:spPr bwMode="auto">
          <a:xfrm>
            <a:off x="5791200" y="4724400"/>
            <a:ext cx="600075" cy="366713"/>
          </a:xfrm>
          <a:prstGeom prst="rect">
            <a:avLst/>
          </a:prstGeom>
          <a:solidFill>
            <a:schemeClr val="tx2"/>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92075" tIns="46038" rIns="92075" bIns="46038">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sz="1800" b="1">
                <a:solidFill>
                  <a:schemeClr val="bg2"/>
                </a:solidFill>
                <a:latin typeface="Times New Roman" charset="0"/>
              </a:rPr>
              <a:t>=.55</a:t>
            </a:r>
          </a:p>
        </p:txBody>
      </p:sp>
      <p:sp>
        <p:nvSpPr>
          <p:cNvPr id="49165" name="Line 13">
            <a:extLst>
              <a:ext uri="{FF2B5EF4-FFF2-40B4-BE49-F238E27FC236}">
                <a16:creationId xmlns:a16="http://schemas.microsoft.com/office/drawing/2014/main" id="{D034B483-977D-4EED-9B6E-88D3458EAE81}"/>
              </a:ext>
            </a:extLst>
          </p:cNvPr>
          <p:cNvSpPr>
            <a:spLocks noChangeShapeType="1"/>
          </p:cNvSpPr>
          <p:nvPr/>
        </p:nvSpPr>
        <p:spPr bwMode="auto">
          <a:xfrm flipH="1">
            <a:off x="5334000" y="5715000"/>
            <a:ext cx="2667000" cy="381000"/>
          </a:xfrm>
          <a:prstGeom prst="line">
            <a:avLst/>
          </a:prstGeom>
          <a:noFill/>
          <a:ln w="508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69" name="Rectangle 17">
            <a:extLst>
              <a:ext uri="{FF2B5EF4-FFF2-40B4-BE49-F238E27FC236}">
                <a16:creationId xmlns:a16="http://schemas.microsoft.com/office/drawing/2014/main" id="{A41F2C5A-7ACD-42A9-B400-9B834FAB2D9C}"/>
              </a:ext>
            </a:extLst>
          </p:cNvPr>
          <p:cNvSpPr>
            <a:spLocks noChangeArrowheads="1"/>
          </p:cNvSpPr>
          <p:nvPr/>
        </p:nvSpPr>
        <p:spPr bwMode="auto">
          <a:xfrm>
            <a:off x="4648200" y="1600200"/>
            <a:ext cx="82867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1"/>
                </a:solidFill>
                <a:latin typeface="Times New Roman" panose="02020603050405020304" pitchFamily="18" charset="0"/>
              </a:rPr>
              <a:t>=.9921</a:t>
            </a:r>
          </a:p>
        </p:txBody>
      </p:sp>
      <p:sp>
        <p:nvSpPr>
          <p:cNvPr id="49170" name="Rectangle 18">
            <a:extLst>
              <a:ext uri="{FF2B5EF4-FFF2-40B4-BE49-F238E27FC236}">
                <a16:creationId xmlns:a16="http://schemas.microsoft.com/office/drawing/2014/main" id="{5B8679FD-4ADC-4E47-9AE8-180753E05A6A}"/>
              </a:ext>
            </a:extLst>
          </p:cNvPr>
          <p:cNvSpPr>
            <a:spLocks noChangeArrowheads="1"/>
          </p:cNvSpPr>
          <p:nvPr/>
        </p:nvSpPr>
        <p:spPr bwMode="auto">
          <a:xfrm>
            <a:off x="3581400" y="5029200"/>
            <a:ext cx="714375" cy="366713"/>
          </a:xfrm>
          <a:prstGeom prst="rect">
            <a:avLst/>
          </a:prstGeom>
          <a:solidFill>
            <a:schemeClr val="tx2"/>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92075" tIns="46038" rIns="92075" bIns="46038">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sz="1800" b="1">
                <a:solidFill>
                  <a:schemeClr val="bg2"/>
                </a:solidFill>
                <a:latin typeface="Times New Roman" charset="0"/>
              </a:rPr>
              <a:t>=.977</a:t>
            </a:r>
          </a:p>
        </p:txBody>
      </p:sp>
      <p:sp>
        <p:nvSpPr>
          <p:cNvPr id="10255" name="Rectangle 19">
            <a:extLst>
              <a:ext uri="{FF2B5EF4-FFF2-40B4-BE49-F238E27FC236}">
                <a16:creationId xmlns:a16="http://schemas.microsoft.com/office/drawing/2014/main" id="{6E6283A2-1E96-4A2A-A794-0F9544E2B010}"/>
              </a:ext>
            </a:extLst>
          </p:cNvPr>
          <p:cNvSpPr>
            <a:spLocks noChangeArrowheads="1"/>
          </p:cNvSpPr>
          <p:nvPr/>
        </p:nvSpPr>
        <p:spPr bwMode="auto">
          <a:xfrm>
            <a:off x="1050925" y="5934075"/>
            <a:ext cx="22526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2800">
                <a:solidFill>
                  <a:schemeClr val="hlink"/>
                </a:solidFill>
                <a:latin typeface="Times New Roman" panose="02020603050405020304" pitchFamily="18" charset="0"/>
              </a:rPr>
              <a:t>Diff = -0.0151</a:t>
            </a:r>
          </a:p>
        </p:txBody>
      </p:sp>
      <p:sp>
        <p:nvSpPr>
          <p:cNvPr id="49166" name="Rectangle 14">
            <a:extLst>
              <a:ext uri="{FF2B5EF4-FFF2-40B4-BE49-F238E27FC236}">
                <a16:creationId xmlns:a16="http://schemas.microsoft.com/office/drawing/2014/main" id="{36044404-0BBD-41BE-83D4-2F00739DB8C7}"/>
              </a:ext>
            </a:extLst>
          </p:cNvPr>
          <p:cNvSpPr>
            <a:spLocks noChangeArrowheads="1"/>
          </p:cNvSpPr>
          <p:nvPr/>
        </p:nvSpPr>
        <p:spPr bwMode="auto">
          <a:xfrm>
            <a:off x="8382000" y="5943600"/>
            <a:ext cx="42862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1"/>
                </a:solidFill>
                <a:latin typeface="Times New Roman" panose="02020603050405020304" pitchFamily="18" charset="0"/>
              </a:rPr>
              <a:t>=0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9160"/>
                                        </p:tgtEl>
                                        <p:attrNameLst>
                                          <p:attrName>style.visibility</p:attrName>
                                        </p:attrNameLst>
                                      </p:cBhvr>
                                      <p:to>
                                        <p:strVal val="visible"/>
                                      </p:to>
                                    </p:set>
                                    <p:animEffect transition="in" filter="wipe(right)">
                                      <p:cBhvr>
                                        <p:cTn id="7" dur="500"/>
                                        <p:tgtEl>
                                          <p:spTgt spid="49160"/>
                                        </p:tgtEl>
                                      </p:cBhvr>
                                    </p:animEffect>
                                  </p:child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4916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49162"/>
                                        </p:tgtEl>
                                        <p:attrNameLst>
                                          <p:attrName>style.visibility</p:attrName>
                                        </p:attrNameLst>
                                      </p:cBhvr>
                                      <p:to>
                                        <p:strVal val="visible"/>
                                      </p:to>
                                    </p:set>
                                    <p:animEffect transition="in" filter="wipe(right)">
                                      <p:cBhvr>
                                        <p:cTn id="15" dur="500"/>
                                        <p:tgtEl>
                                          <p:spTgt spid="49162"/>
                                        </p:tgtEl>
                                      </p:cBhvr>
                                    </p:animEffect>
                                  </p:childTnLst>
                                </p:cTn>
                              </p:par>
                            </p:childTnLst>
                          </p:cTn>
                        </p:par>
                        <p:par>
                          <p:cTn id="16" fill="hold" nodeType="afterGroup">
                            <p:stCondLst>
                              <p:cond delay="500"/>
                            </p:stCondLst>
                            <p:childTnLst>
                              <p:par>
                                <p:cTn id="17" presetID="1" presetClass="entr" presetSubtype="0" fill="hold" grpId="0" nodeType="afterEffect">
                                  <p:stCondLst>
                                    <p:cond delay="0"/>
                                  </p:stCondLst>
                                  <p:childTnLst>
                                    <p:set>
                                      <p:cBhvr>
                                        <p:cTn id="18" dur="1" fill="hold">
                                          <p:stCondLst>
                                            <p:cond delay="499"/>
                                          </p:stCondLst>
                                        </p:cTn>
                                        <p:tgtEl>
                                          <p:spTgt spid="4916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nodeType="clickEffect">
                                  <p:stCondLst>
                                    <p:cond delay="0"/>
                                  </p:stCondLst>
                                  <p:childTnLst>
                                    <p:set>
                                      <p:cBhvr>
                                        <p:cTn id="22" dur="1" fill="hold">
                                          <p:stCondLst>
                                            <p:cond delay="0"/>
                                          </p:stCondLst>
                                        </p:cTn>
                                        <p:tgtEl>
                                          <p:spTgt spid="49159"/>
                                        </p:tgtEl>
                                        <p:attrNameLst>
                                          <p:attrName>style.visibility</p:attrName>
                                        </p:attrNameLst>
                                      </p:cBhvr>
                                      <p:to>
                                        <p:strVal val="visible"/>
                                      </p:to>
                                    </p:set>
                                    <p:animEffect transition="in" filter="wipe(up)">
                                      <p:cBhvr>
                                        <p:cTn id="23" dur="500"/>
                                        <p:tgtEl>
                                          <p:spTgt spid="49159"/>
                                        </p:tgtEl>
                                      </p:cBhvr>
                                    </p:animEffect>
                                  </p:childTnLst>
                                </p:cTn>
                              </p:par>
                            </p:childTnLst>
                          </p:cTn>
                        </p:par>
                        <p:par>
                          <p:cTn id="24" fill="hold" nodeType="afterGroup">
                            <p:stCondLst>
                              <p:cond delay="500"/>
                            </p:stCondLst>
                            <p:childTnLst>
                              <p:par>
                                <p:cTn id="25" presetID="1" presetClass="entr" presetSubtype="0" fill="hold" grpId="0" nodeType="afterEffect">
                                  <p:stCondLst>
                                    <p:cond delay="0"/>
                                  </p:stCondLst>
                                  <p:childTnLst>
                                    <p:set>
                                      <p:cBhvr>
                                        <p:cTn id="26" dur="1" fill="hold">
                                          <p:stCondLst>
                                            <p:cond delay="499"/>
                                          </p:stCondLst>
                                        </p:cTn>
                                        <p:tgtEl>
                                          <p:spTgt spid="4915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nodeType="clickEffect">
                                  <p:stCondLst>
                                    <p:cond delay="0"/>
                                  </p:stCondLst>
                                  <p:childTnLst>
                                    <p:set>
                                      <p:cBhvr>
                                        <p:cTn id="30" dur="1" fill="hold">
                                          <p:stCondLst>
                                            <p:cond delay="0"/>
                                          </p:stCondLst>
                                        </p:cTn>
                                        <p:tgtEl>
                                          <p:spTgt spid="49165"/>
                                        </p:tgtEl>
                                        <p:attrNameLst>
                                          <p:attrName>style.visibility</p:attrName>
                                        </p:attrNameLst>
                                      </p:cBhvr>
                                      <p:to>
                                        <p:strVal val="visible"/>
                                      </p:to>
                                    </p:set>
                                    <p:animEffect transition="in" filter="wipe(up)">
                                      <p:cBhvr>
                                        <p:cTn id="31" dur="500"/>
                                        <p:tgtEl>
                                          <p:spTgt spid="49165"/>
                                        </p:tgtEl>
                                      </p:cBhvr>
                                    </p:animEffect>
                                  </p:childTnLst>
                                </p:cTn>
                              </p:par>
                            </p:childTnLst>
                          </p:cTn>
                        </p:par>
                        <p:par>
                          <p:cTn id="32" fill="hold" nodeType="afterGroup">
                            <p:stCondLst>
                              <p:cond delay="500"/>
                            </p:stCondLst>
                            <p:childTnLst>
                              <p:par>
                                <p:cTn id="33" presetID="1" presetClass="entr" presetSubtype="0" fill="hold" grpId="0" nodeType="afterEffect">
                                  <p:stCondLst>
                                    <p:cond delay="0"/>
                                  </p:stCondLst>
                                  <p:childTnLst>
                                    <p:set>
                                      <p:cBhvr>
                                        <p:cTn id="34" dur="1" fill="hold">
                                          <p:stCondLst>
                                            <p:cond delay="499"/>
                                          </p:stCondLst>
                                        </p:cTn>
                                        <p:tgtEl>
                                          <p:spTgt spid="49166"/>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2" fill="hold" grpId="0" nodeType="clickEffect">
                                  <p:stCondLst>
                                    <p:cond delay="0"/>
                                  </p:stCondLst>
                                  <p:childTnLst>
                                    <p:set>
                                      <p:cBhvr>
                                        <p:cTn id="38" dur="1" fill="hold">
                                          <p:stCondLst>
                                            <p:cond delay="0"/>
                                          </p:stCondLst>
                                        </p:cTn>
                                        <p:tgtEl>
                                          <p:spTgt spid="49168"/>
                                        </p:tgtEl>
                                        <p:attrNameLst>
                                          <p:attrName>style.visibility</p:attrName>
                                        </p:attrNameLst>
                                      </p:cBhvr>
                                      <p:to>
                                        <p:strVal val="visible"/>
                                      </p:to>
                                    </p:set>
                                    <p:animEffect transition="in" filter="wipe(right)">
                                      <p:cBhvr>
                                        <p:cTn id="39" dur="500"/>
                                        <p:tgtEl>
                                          <p:spTgt spid="49168"/>
                                        </p:tgtEl>
                                      </p:cBhvr>
                                    </p:animEffect>
                                  </p:childTnLst>
                                </p:cTn>
                              </p:par>
                            </p:childTnLst>
                          </p:cTn>
                        </p:par>
                        <p:par>
                          <p:cTn id="40" fill="hold" nodeType="afterGroup">
                            <p:stCondLst>
                              <p:cond delay="500"/>
                            </p:stCondLst>
                            <p:childTnLst>
                              <p:par>
                                <p:cTn id="41" presetID="2" presetClass="entr" presetSubtype="12" fill="hold" grpId="0" nodeType="afterEffect">
                                  <p:stCondLst>
                                    <p:cond delay="0"/>
                                  </p:stCondLst>
                                  <p:childTnLst>
                                    <p:set>
                                      <p:cBhvr>
                                        <p:cTn id="42" dur="1" fill="hold">
                                          <p:stCondLst>
                                            <p:cond delay="0"/>
                                          </p:stCondLst>
                                        </p:cTn>
                                        <p:tgtEl>
                                          <p:spTgt spid="49169"/>
                                        </p:tgtEl>
                                        <p:attrNameLst>
                                          <p:attrName>style.visibility</p:attrName>
                                        </p:attrNameLst>
                                      </p:cBhvr>
                                      <p:to>
                                        <p:strVal val="visible"/>
                                      </p:to>
                                    </p:set>
                                    <p:anim calcmode="lin" valueType="num">
                                      <p:cBhvr additive="base">
                                        <p:cTn id="43" dur="500" fill="hold"/>
                                        <p:tgtEl>
                                          <p:spTgt spid="49169"/>
                                        </p:tgtEl>
                                        <p:attrNameLst>
                                          <p:attrName>ppt_x</p:attrName>
                                        </p:attrNameLst>
                                      </p:cBhvr>
                                      <p:tavLst>
                                        <p:tav tm="0">
                                          <p:val>
                                            <p:strVal val="0-#ppt_w/2"/>
                                          </p:val>
                                        </p:tav>
                                        <p:tav tm="100000">
                                          <p:val>
                                            <p:strVal val="#ppt_x"/>
                                          </p:val>
                                        </p:tav>
                                      </p:tavLst>
                                    </p:anim>
                                    <p:anim calcmode="lin" valueType="num">
                                      <p:cBhvr additive="base">
                                        <p:cTn id="44" dur="500" fill="hold"/>
                                        <p:tgtEl>
                                          <p:spTgt spid="49169"/>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2" fill="hold" grpId="0" nodeType="clickEffect">
                                  <p:stCondLst>
                                    <p:cond delay="0"/>
                                  </p:stCondLst>
                                  <p:childTnLst>
                                    <p:set>
                                      <p:cBhvr>
                                        <p:cTn id="48" dur="1" fill="hold">
                                          <p:stCondLst>
                                            <p:cond delay="0"/>
                                          </p:stCondLst>
                                        </p:cTn>
                                        <p:tgtEl>
                                          <p:spTgt spid="49167"/>
                                        </p:tgtEl>
                                        <p:attrNameLst>
                                          <p:attrName>style.visibility</p:attrName>
                                        </p:attrNameLst>
                                      </p:cBhvr>
                                      <p:to>
                                        <p:strVal val="visible"/>
                                      </p:to>
                                    </p:set>
                                    <p:animEffect transition="in" filter="wipe(right)">
                                      <p:cBhvr>
                                        <p:cTn id="49" dur="500"/>
                                        <p:tgtEl>
                                          <p:spTgt spid="49167"/>
                                        </p:tgtEl>
                                      </p:cBhvr>
                                    </p:animEffect>
                                  </p:childTnLst>
                                </p:cTn>
                              </p:par>
                            </p:childTnLst>
                          </p:cTn>
                        </p:par>
                        <p:par>
                          <p:cTn id="50" fill="hold" nodeType="afterGroup">
                            <p:stCondLst>
                              <p:cond delay="500"/>
                            </p:stCondLst>
                            <p:childTnLst>
                              <p:par>
                                <p:cTn id="51" presetID="2" presetClass="entr" presetSubtype="12" fill="hold" grpId="0" nodeType="afterEffect">
                                  <p:stCondLst>
                                    <p:cond delay="0"/>
                                  </p:stCondLst>
                                  <p:childTnLst>
                                    <p:set>
                                      <p:cBhvr>
                                        <p:cTn id="52" dur="1" fill="hold">
                                          <p:stCondLst>
                                            <p:cond delay="0"/>
                                          </p:stCondLst>
                                        </p:cTn>
                                        <p:tgtEl>
                                          <p:spTgt spid="49170"/>
                                        </p:tgtEl>
                                        <p:attrNameLst>
                                          <p:attrName>style.visibility</p:attrName>
                                        </p:attrNameLst>
                                      </p:cBhvr>
                                      <p:to>
                                        <p:strVal val="visible"/>
                                      </p:to>
                                    </p:set>
                                    <p:anim calcmode="lin" valueType="num">
                                      <p:cBhvr additive="base">
                                        <p:cTn id="53" dur="500" fill="hold"/>
                                        <p:tgtEl>
                                          <p:spTgt spid="49170"/>
                                        </p:tgtEl>
                                        <p:attrNameLst>
                                          <p:attrName>ppt_x</p:attrName>
                                        </p:attrNameLst>
                                      </p:cBhvr>
                                      <p:tavLst>
                                        <p:tav tm="0">
                                          <p:val>
                                            <p:strVal val="0-#ppt_w/2"/>
                                          </p:val>
                                        </p:tav>
                                        <p:tav tm="100000">
                                          <p:val>
                                            <p:strVal val="#ppt_x"/>
                                          </p:val>
                                        </p:tav>
                                      </p:tavLst>
                                    </p:anim>
                                    <p:anim calcmode="lin" valueType="num">
                                      <p:cBhvr additive="base">
                                        <p:cTn id="54" dur="500" fill="hold"/>
                                        <p:tgtEl>
                                          <p:spTgt spid="4917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7" grpId="0" animBg="1"/>
      <p:bldP spid="49168" grpId="0" animBg="1"/>
      <p:bldP spid="49158" grpId="0" animBg="1" autoUpdateAnimBg="0"/>
      <p:bldP spid="49160" grpId="0" animBg="1"/>
      <p:bldP spid="49161" grpId="0" animBg="1" autoUpdateAnimBg="0"/>
      <p:bldP spid="49162" grpId="0" animBg="1"/>
      <p:bldP spid="49163" grpId="0" animBg="1" autoUpdateAnimBg="0"/>
      <p:bldP spid="49169" grpId="0" animBg="1" autoUpdateAnimBg="0"/>
      <p:bldP spid="49170" grpId="0" animBg="1" autoUpdateAnimBg="0"/>
      <p:bldP spid="49166" grpId="0" animBg="1"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a:extLst>
              <a:ext uri="{FF2B5EF4-FFF2-40B4-BE49-F238E27FC236}">
                <a16:creationId xmlns:a16="http://schemas.microsoft.com/office/drawing/2014/main" id="{BA4B0EC6-3560-46DC-B349-04A6B4F584B6}"/>
              </a:ext>
            </a:extLst>
          </p:cNvPr>
          <p:cNvSpPr>
            <a:spLocks noGrp="1" noChangeArrowheads="1"/>
          </p:cNvSpPr>
          <p:nvPr>
            <p:ph type="ctrTitle"/>
          </p:nvPr>
        </p:nvSpPr>
        <p:spPr>
          <a:xfrm>
            <a:off x="609600" y="228600"/>
            <a:ext cx="7772400" cy="1295400"/>
          </a:xfrm>
        </p:spPr>
        <p:txBody>
          <a:bodyPr/>
          <a:lstStyle/>
          <a:p>
            <a:pPr eaLnBrk="1" hangingPunct="1">
              <a:defRPr/>
            </a:pPr>
            <a:r>
              <a:rPr lang="en-US" sz="4400" u="sng">
                <a:ea typeface="+mj-ea"/>
                <a:cs typeface="+mj-cs"/>
              </a:rPr>
              <a:t>Outcomes - Discounting</a:t>
            </a:r>
          </a:p>
        </p:txBody>
      </p:sp>
      <p:sp>
        <p:nvSpPr>
          <p:cNvPr id="215043" name="Rectangle 3">
            <a:extLst>
              <a:ext uri="{FF2B5EF4-FFF2-40B4-BE49-F238E27FC236}">
                <a16:creationId xmlns:a16="http://schemas.microsoft.com/office/drawing/2014/main" id="{5629B78B-620C-4B35-9490-A92D6662D981}"/>
              </a:ext>
            </a:extLst>
          </p:cNvPr>
          <p:cNvSpPr>
            <a:spLocks noGrp="1" noChangeArrowheads="1"/>
          </p:cNvSpPr>
          <p:nvPr>
            <p:ph type="subTitle" idx="1"/>
          </p:nvPr>
        </p:nvSpPr>
        <p:spPr>
          <a:xfrm>
            <a:off x="685800" y="1524000"/>
            <a:ext cx="8077200" cy="4495800"/>
          </a:xfrm>
        </p:spPr>
        <p:txBody>
          <a:bodyPr/>
          <a:lstStyle/>
          <a:p>
            <a:pPr eaLnBrk="1" hangingPunct="1">
              <a:defRPr/>
            </a:pPr>
            <a:r>
              <a:rPr lang="en-US" sz="2800" b="1" dirty="0">
                <a:solidFill>
                  <a:schemeClr val="tx1"/>
                </a:solidFill>
                <a:latin typeface="Arial" pitchFamily="-106" charset="0"/>
                <a:ea typeface="+mn-ea"/>
                <a:cs typeface="+mn-cs"/>
              </a:rPr>
              <a:t> </a:t>
            </a:r>
            <a:r>
              <a:rPr lang="en-US" sz="2800" b="1" u="sng" dirty="0">
                <a:solidFill>
                  <a:schemeClr val="tx1"/>
                </a:solidFill>
                <a:latin typeface="Arial" pitchFamily="-106" charset="0"/>
                <a:ea typeface="+mn-ea"/>
                <a:cs typeface="+mn-cs"/>
              </a:rPr>
              <a:t>Aneurysm Example</a:t>
            </a:r>
          </a:p>
          <a:p>
            <a:pPr eaLnBrk="1" hangingPunct="1">
              <a:defRPr/>
            </a:pPr>
            <a:r>
              <a:rPr lang="en-US" sz="2800" b="1" dirty="0">
                <a:solidFill>
                  <a:schemeClr val="tx1"/>
                </a:solidFill>
                <a:latin typeface="Arial" pitchFamily="-106" charset="0"/>
                <a:ea typeface="+mn-ea"/>
                <a:cs typeface="+mn-cs"/>
              </a:rPr>
              <a:t> We said since life expectancy is reduced by 2/3, so instead of 35, it is = 35 * .333 = 11.67</a:t>
            </a:r>
          </a:p>
          <a:p>
            <a:pPr eaLnBrk="1" hangingPunct="1">
              <a:defRPr/>
            </a:pPr>
            <a:endParaRPr lang="en-US" sz="2800" b="1" dirty="0">
              <a:solidFill>
                <a:schemeClr val="tx1"/>
              </a:solidFill>
              <a:latin typeface="Arial" pitchFamily="-106" charset="0"/>
              <a:ea typeface="+mn-ea"/>
              <a:cs typeface="+mn-cs"/>
            </a:endParaRPr>
          </a:p>
          <a:p>
            <a:pPr eaLnBrk="1" hangingPunct="1">
              <a:defRPr/>
            </a:pPr>
            <a:r>
              <a:rPr lang="en-US" sz="2800" b="1" dirty="0">
                <a:solidFill>
                  <a:schemeClr val="tx1"/>
                </a:solidFill>
                <a:latin typeface="Arial" pitchFamily="-106" charset="0"/>
                <a:ea typeface="+mn-ea"/>
                <a:cs typeface="+mn-cs"/>
              </a:rPr>
              <a:t> However, </a:t>
            </a:r>
            <a:r>
              <a:rPr lang="en-US" sz="2800" b="1" dirty="0">
                <a:solidFill>
                  <a:srgbClr val="FFFF00"/>
                </a:solidFill>
                <a:latin typeface="Arial" pitchFamily="-106" charset="0"/>
                <a:ea typeface="+mn-ea"/>
                <a:cs typeface="+mn-cs"/>
              </a:rPr>
              <a:t>are all years considered equal</a:t>
            </a:r>
            <a:r>
              <a:rPr lang="en-US" sz="2800" b="1" dirty="0">
                <a:solidFill>
                  <a:schemeClr val="tx1"/>
                </a:solidFill>
                <a:latin typeface="Arial" pitchFamily="-106" charset="0"/>
                <a:ea typeface="+mn-ea"/>
                <a:cs typeface="+mn-cs"/>
              </a:rPr>
              <a:t>?</a:t>
            </a:r>
          </a:p>
          <a:p>
            <a:pPr eaLnBrk="1" hangingPunct="1">
              <a:defRPr/>
            </a:pPr>
            <a:r>
              <a:rPr lang="en-US" sz="2800" b="1" dirty="0">
                <a:solidFill>
                  <a:schemeClr val="tx1"/>
                </a:solidFill>
                <a:latin typeface="Arial" pitchFamily="-106" charset="0"/>
                <a:ea typeface="+mn-ea"/>
                <a:cs typeface="+mn-cs"/>
              </a:rPr>
              <a:t> Consider: 	Favorite Meal</a:t>
            </a:r>
          </a:p>
          <a:p>
            <a:pPr marL="457200" lvl="1" indent="0" eaLnBrk="1" hangingPunct="1">
              <a:buFont typeface="Wingdings" pitchFamily="-106" charset="2"/>
              <a:buNone/>
              <a:defRPr/>
            </a:pPr>
            <a:r>
              <a:rPr lang="en-US" sz="2400" b="1" dirty="0">
                <a:latin typeface="Arial" pitchFamily="-106" charset="0"/>
                <a:ea typeface="ＭＳ Ｐゴシック" pitchFamily="-106" charset="-128"/>
              </a:rPr>
              <a:t>			Extreme Pain</a:t>
            </a:r>
          </a:p>
          <a:p>
            <a:pPr marL="457200" lvl="1" indent="0" eaLnBrk="1" hangingPunct="1">
              <a:buFont typeface="Wingdings" pitchFamily="-106" charset="2"/>
              <a:buNone/>
              <a:defRPr/>
            </a:pPr>
            <a:r>
              <a:rPr lang="en-US" sz="2400" b="1" dirty="0">
                <a:latin typeface="Arial" pitchFamily="-106" charset="0"/>
                <a:ea typeface="ＭＳ Ｐゴシック" pitchFamily="-106" charset="-128"/>
              </a:rPr>
              <a:t>			Lifetime Income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a:extLst>
              <a:ext uri="{FF2B5EF4-FFF2-40B4-BE49-F238E27FC236}">
                <a16:creationId xmlns:a16="http://schemas.microsoft.com/office/drawing/2014/main" id="{34512ED5-9585-456F-9CDA-5C06F1CC5E1F}"/>
              </a:ext>
            </a:extLst>
          </p:cNvPr>
          <p:cNvSpPr>
            <a:spLocks noGrp="1" noChangeArrowheads="1"/>
          </p:cNvSpPr>
          <p:nvPr>
            <p:ph type="ctrTitle"/>
          </p:nvPr>
        </p:nvSpPr>
        <p:spPr>
          <a:xfrm>
            <a:off x="609600" y="228600"/>
            <a:ext cx="7772400" cy="1295400"/>
          </a:xfrm>
        </p:spPr>
        <p:txBody>
          <a:bodyPr/>
          <a:lstStyle/>
          <a:p>
            <a:pPr eaLnBrk="1" hangingPunct="1">
              <a:defRPr/>
            </a:pPr>
            <a:r>
              <a:rPr lang="en-US" sz="4400" u="sng">
                <a:ea typeface="+mj-ea"/>
                <a:cs typeface="+mj-cs"/>
              </a:rPr>
              <a:t>Outcomes - Discounting</a:t>
            </a:r>
          </a:p>
        </p:txBody>
      </p:sp>
      <p:sp>
        <p:nvSpPr>
          <p:cNvPr id="203779" name="Rectangle 3">
            <a:extLst>
              <a:ext uri="{FF2B5EF4-FFF2-40B4-BE49-F238E27FC236}">
                <a16:creationId xmlns:a16="http://schemas.microsoft.com/office/drawing/2014/main" id="{6DC2694C-B45F-40FE-8099-808EF1ABEE15}"/>
              </a:ext>
            </a:extLst>
          </p:cNvPr>
          <p:cNvSpPr>
            <a:spLocks noGrp="1" noChangeArrowheads="1"/>
          </p:cNvSpPr>
          <p:nvPr>
            <p:ph type="subTitle" idx="1"/>
          </p:nvPr>
        </p:nvSpPr>
        <p:spPr>
          <a:xfrm>
            <a:off x="685800" y="1752600"/>
            <a:ext cx="8077200" cy="4267200"/>
          </a:xfrm>
        </p:spPr>
        <p:txBody>
          <a:bodyPr/>
          <a:lstStyle/>
          <a:p>
            <a:pPr eaLnBrk="1" hangingPunct="1">
              <a:lnSpc>
                <a:spcPct val="80000"/>
              </a:lnSpc>
              <a:spcBef>
                <a:spcPts val="2400"/>
              </a:spcBef>
              <a:defRPr/>
            </a:pPr>
            <a:r>
              <a:rPr lang="en-US" sz="2400" dirty="0">
                <a:solidFill>
                  <a:schemeClr val="tx1"/>
                </a:solidFill>
                <a:latin typeface="Arial" charset="0"/>
              </a:rPr>
              <a:t> Generally, value present more than future</a:t>
            </a:r>
          </a:p>
          <a:p>
            <a:pPr eaLnBrk="1" hangingPunct="1">
              <a:lnSpc>
                <a:spcPct val="80000"/>
              </a:lnSpc>
              <a:spcBef>
                <a:spcPts val="2400"/>
              </a:spcBef>
              <a:defRPr/>
            </a:pPr>
            <a:r>
              <a:rPr lang="en-US" sz="2400" dirty="0">
                <a:solidFill>
                  <a:schemeClr val="tx1"/>
                </a:solidFill>
                <a:latin typeface="Arial" charset="0"/>
              </a:rPr>
              <a:t> One way to value the different times is discounting </a:t>
            </a:r>
          </a:p>
          <a:p>
            <a:pPr eaLnBrk="1" hangingPunct="1">
              <a:lnSpc>
                <a:spcPct val="80000"/>
              </a:lnSpc>
              <a:spcBef>
                <a:spcPts val="2400"/>
              </a:spcBef>
              <a:defRPr/>
            </a:pPr>
            <a:r>
              <a:rPr lang="en-US" sz="2400" dirty="0">
                <a:solidFill>
                  <a:schemeClr val="tx1"/>
                </a:solidFill>
                <a:latin typeface="Arial" charset="0"/>
              </a:rPr>
              <a:t> Essentially this year is worth D more than next year</a:t>
            </a:r>
          </a:p>
          <a:p>
            <a:pPr eaLnBrk="1" hangingPunct="1">
              <a:lnSpc>
                <a:spcPct val="80000"/>
              </a:lnSpc>
              <a:spcBef>
                <a:spcPts val="2400"/>
              </a:spcBef>
              <a:defRPr/>
            </a:pPr>
            <a:r>
              <a:rPr lang="en-US" sz="2400" dirty="0">
                <a:solidFill>
                  <a:schemeClr val="tx1"/>
                </a:solidFill>
                <a:latin typeface="Arial" charset="0"/>
              </a:rPr>
              <a:t> D (annual discount rate) usually set at 3%</a:t>
            </a:r>
            <a:endParaRPr lang="el-GR" sz="2400" dirty="0">
              <a:solidFill>
                <a:schemeClr val="tx1"/>
              </a:solidFill>
              <a:latin typeface="Arial" charset="0"/>
            </a:endParaRPr>
          </a:p>
          <a:p>
            <a:pPr eaLnBrk="1" hangingPunct="1">
              <a:lnSpc>
                <a:spcPct val="80000"/>
              </a:lnSpc>
              <a:spcBef>
                <a:spcPts val="2400"/>
              </a:spcBef>
              <a:defRPr/>
            </a:pPr>
            <a:r>
              <a:rPr lang="en-US" sz="2400" dirty="0">
                <a:solidFill>
                  <a:schemeClr val="tx1"/>
                </a:solidFill>
                <a:latin typeface="Arial" charset="0"/>
              </a:rPr>
              <a:t> To compare values of all future times, a calculation, net present value, is often used</a:t>
            </a:r>
          </a:p>
          <a:p>
            <a:pPr eaLnBrk="1" hangingPunct="1">
              <a:lnSpc>
                <a:spcPct val="80000"/>
              </a:lnSpc>
              <a:spcBef>
                <a:spcPts val="2400"/>
              </a:spcBef>
              <a:defRPr/>
            </a:pPr>
            <a:r>
              <a:rPr lang="en-US" sz="2400" dirty="0">
                <a:solidFill>
                  <a:schemeClr val="tx1"/>
                </a:solidFill>
                <a:latin typeface="Arial" charset="0"/>
              </a:rPr>
              <a:t> NPV = 1 / (1 + D)</a:t>
            </a:r>
            <a:r>
              <a:rPr lang="en-US" sz="2400" baseline="30000" dirty="0">
                <a:solidFill>
                  <a:schemeClr val="tx1"/>
                </a:solidFill>
                <a:latin typeface="Arial" charset="0"/>
              </a:rPr>
              <a:t>t  </a:t>
            </a:r>
            <a:r>
              <a:rPr lang="en-US" sz="2400" dirty="0">
                <a:solidFill>
                  <a:schemeClr val="tx1"/>
                </a:solidFill>
                <a:latin typeface="Arial" charset="0"/>
              </a:rPr>
              <a:t>Where t is number of years in the future</a:t>
            </a:r>
          </a:p>
          <a:p>
            <a:pPr eaLnBrk="1" hangingPunct="1">
              <a:lnSpc>
                <a:spcPct val="80000"/>
              </a:lnSpc>
              <a:spcBef>
                <a:spcPts val="2400"/>
              </a:spcBef>
              <a:defRPr/>
            </a:pPr>
            <a:endParaRPr lang="en-US" sz="2400" dirty="0">
              <a:solidFill>
                <a:schemeClr val="tx1"/>
              </a:solidFill>
              <a:latin typeface="Arial"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a:extLst>
              <a:ext uri="{FF2B5EF4-FFF2-40B4-BE49-F238E27FC236}">
                <a16:creationId xmlns:a16="http://schemas.microsoft.com/office/drawing/2014/main" id="{186ABBC4-1605-4D46-9F67-FD85F5133014}"/>
              </a:ext>
            </a:extLst>
          </p:cNvPr>
          <p:cNvSpPr>
            <a:spLocks noGrp="1" noChangeArrowheads="1"/>
          </p:cNvSpPr>
          <p:nvPr>
            <p:ph type="ctrTitle"/>
          </p:nvPr>
        </p:nvSpPr>
        <p:spPr>
          <a:xfrm>
            <a:off x="609600" y="228600"/>
            <a:ext cx="7772400" cy="1295400"/>
          </a:xfrm>
        </p:spPr>
        <p:txBody>
          <a:bodyPr/>
          <a:lstStyle/>
          <a:p>
            <a:pPr eaLnBrk="1" hangingPunct="1">
              <a:defRPr/>
            </a:pPr>
            <a:r>
              <a:rPr lang="en-US" sz="4400" u="sng">
                <a:ea typeface="+mj-ea"/>
                <a:cs typeface="+mj-cs"/>
              </a:rPr>
              <a:t>Outcomes - Discounting</a:t>
            </a:r>
          </a:p>
        </p:txBody>
      </p:sp>
      <p:sp>
        <p:nvSpPr>
          <p:cNvPr id="204803" name="Rectangle 3">
            <a:extLst>
              <a:ext uri="{FF2B5EF4-FFF2-40B4-BE49-F238E27FC236}">
                <a16:creationId xmlns:a16="http://schemas.microsoft.com/office/drawing/2014/main" id="{8EB8534E-5511-43DF-9094-356D54D814CD}"/>
              </a:ext>
            </a:extLst>
          </p:cNvPr>
          <p:cNvSpPr>
            <a:spLocks noGrp="1" noChangeArrowheads="1"/>
          </p:cNvSpPr>
          <p:nvPr>
            <p:ph type="subTitle" idx="1"/>
          </p:nvPr>
        </p:nvSpPr>
        <p:spPr>
          <a:xfrm>
            <a:off x="685800" y="1524000"/>
            <a:ext cx="8077200" cy="4495800"/>
          </a:xfrm>
        </p:spPr>
        <p:txBody>
          <a:bodyPr/>
          <a:lstStyle/>
          <a:p>
            <a:pPr eaLnBrk="1" hangingPunct="1">
              <a:defRPr/>
            </a:pPr>
            <a:r>
              <a:rPr lang="en-US" sz="2800" b="1" dirty="0">
                <a:solidFill>
                  <a:schemeClr val="tx1"/>
                </a:solidFill>
              </a:rPr>
              <a:t> </a:t>
            </a:r>
            <a:r>
              <a:rPr lang="en-US" sz="2800" b="1" u="sng" dirty="0">
                <a:solidFill>
                  <a:schemeClr val="tx1"/>
                </a:solidFill>
              </a:rPr>
              <a:t>Aneurysm Example</a:t>
            </a:r>
          </a:p>
          <a:p>
            <a:pPr eaLnBrk="1" hangingPunct="1">
              <a:defRPr/>
            </a:pPr>
            <a:r>
              <a:rPr lang="en-US" sz="2800" b="1" dirty="0">
                <a:solidFill>
                  <a:schemeClr val="tx1"/>
                </a:solidFill>
              </a:rPr>
              <a:t> If utility is 0.6 and life expectancy is 3 years</a:t>
            </a:r>
          </a:p>
          <a:p>
            <a:pPr eaLnBrk="1" hangingPunct="1">
              <a:defRPr/>
            </a:pPr>
            <a:r>
              <a:rPr lang="en-US" sz="2800" b="1" dirty="0">
                <a:solidFill>
                  <a:schemeClr val="tx1"/>
                </a:solidFill>
              </a:rPr>
              <a:t> NPV would be: </a:t>
            </a:r>
            <a:r>
              <a:rPr lang="en-US" sz="2800" b="1" dirty="0">
                <a:solidFill>
                  <a:schemeClr val="tx1"/>
                </a:solidFill>
                <a:sym typeface="Symbol" pitchFamily="18" charset="2"/>
              </a:rPr>
              <a:t> </a:t>
            </a:r>
            <a:r>
              <a:rPr lang="en-US" sz="2800" b="1" dirty="0">
                <a:solidFill>
                  <a:schemeClr val="tx1"/>
                </a:solidFill>
              </a:rPr>
              <a:t>Utility / (1 + D)</a:t>
            </a:r>
            <a:r>
              <a:rPr lang="en-US" sz="2800" b="1" baseline="30000" dirty="0">
                <a:solidFill>
                  <a:schemeClr val="tx1"/>
                </a:solidFill>
              </a:rPr>
              <a:t>t</a:t>
            </a:r>
            <a:r>
              <a:rPr lang="en-US" sz="2800" b="1" dirty="0">
                <a:solidFill>
                  <a:schemeClr val="tx1"/>
                </a:solidFill>
              </a:rPr>
              <a:t> or</a:t>
            </a:r>
          </a:p>
          <a:p>
            <a:pPr marL="0" lvl="1" indent="0" algn="ctr" eaLnBrk="1" hangingPunct="1">
              <a:buFont typeface="Wingdings" panose="05000000000000000000" pitchFamily="2" charset="2"/>
              <a:buNone/>
              <a:defRPr/>
            </a:pPr>
            <a:r>
              <a:rPr lang="en-US" b="1" dirty="0"/>
              <a:t>NPV = 0.6/1  +  0.6/(1.03)</a:t>
            </a:r>
            <a:r>
              <a:rPr lang="en-US" b="1" baseline="30000" dirty="0"/>
              <a:t>1</a:t>
            </a:r>
            <a:r>
              <a:rPr lang="en-US" b="1" dirty="0"/>
              <a:t>  +  0.6/(1.03)</a:t>
            </a:r>
            <a:r>
              <a:rPr lang="en-US" b="1" baseline="30000" dirty="0"/>
              <a:t>2</a:t>
            </a:r>
          </a:p>
          <a:p>
            <a:pPr eaLnBrk="1" hangingPunct="1">
              <a:defRPr/>
            </a:pPr>
            <a:r>
              <a:rPr lang="en-US" sz="2800" b="1" dirty="0">
                <a:solidFill>
                  <a:schemeClr val="tx1"/>
                </a:solidFill>
              </a:rPr>
              <a:t> However, since events in year 1 occur on average half way through, we can use 0.5 for year 1:</a:t>
            </a:r>
          </a:p>
          <a:p>
            <a:pPr marL="0" lvl="1" indent="0" algn="ctr" eaLnBrk="1" hangingPunct="1">
              <a:buFont typeface="Wingdings" panose="05000000000000000000" pitchFamily="2" charset="2"/>
              <a:buNone/>
              <a:defRPr/>
            </a:pPr>
            <a:r>
              <a:rPr lang="en-US" b="1" dirty="0"/>
              <a:t>NPV = 0.6 / (1.03)</a:t>
            </a:r>
            <a:r>
              <a:rPr lang="en-US" b="1" baseline="30000" dirty="0"/>
              <a:t>0.5</a:t>
            </a:r>
            <a:r>
              <a:rPr lang="en-US" b="1" dirty="0"/>
              <a:t> + 0.6 / (1.03)</a:t>
            </a:r>
            <a:r>
              <a:rPr lang="en-US" b="1" baseline="30000" dirty="0"/>
              <a:t>1.5</a:t>
            </a:r>
            <a:r>
              <a:rPr lang="en-US" b="1" dirty="0"/>
              <a:t> + 0.6 / (1.03)</a:t>
            </a:r>
            <a:r>
              <a:rPr lang="en-US" b="1" baseline="30000" dirty="0"/>
              <a:t>2.5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7" name="Rectangle 3">
            <a:extLst>
              <a:ext uri="{FF2B5EF4-FFF2-40B4-BE49-F238E27FC236}">
                <a16:creationId xmlns:a16="http://schemas.microsoft.com/office/drawing/2014/main" id="{B44476B9-BE8A-45FB-85AB-9260E0B3CEDE}"/>
              </a:ext>
            </a:extLst>
          </p:cNvPr>
          <p:cNvSpPr>
            <a:spLocks noChangeArrowheads="1"/>
          </p:cNvSpPr>
          <p:nvPr/>
        </p:nvSpPr>
        <p:spPr bwMode="auto">
          <a:xfrm>
            <a:off x="838200" y="533400"/>
            <a:ext cx="7086600" cy="701675"/>
          </a:xfrm>
          <a:prstGeom prst="rect">
            <a:avLst/>
          </a:prstGeom>
          <a:noFill/>
          <a:ln w="9525">
            <a:noFill/>
            <a:miter lim="800000"/>
            <a:headEnd/>
            <a:tailEnd/>
          </a:ln>
          <a:effectLst/>
        </p:spPr>
        <p:txBody>
          <a:bodyPr>
            <a:spAutoFit/>
          </a:bodyPr>
          <a:lstStyle/>
          <a:p>
            <a:pPr algn="ctr">
              <a:defRPr/>
            </a:pPr>
            <a:r>
              <a:rPr lang="en-US" sz="4000" b="1" u="sng">
                <a:solidFill>
                  <a:schemeClr val="hlink"/>
                </a:solidFill>
                <a:effectLst>
                  <a:outerShdw blurRad="38100" dist="38100" dir="2700000" algn="tl">
                    <a:srgbClr val="000000"/>
                  </a:outerShdw>
                </a:effectLst>
                <a:latin typeface="Garamond" pitchFamily="-106" charset="0"/>
                <a:ea typeface="+mn-ea"/>
              </a:rPr>
              <a:t>Outcomes - Discounting</a:t>
            </a:r>
          </a:p>
        </p:txBody>
      </p:sp>
      <p:pic>
        <p:nvPicPr>
          <p:cNvPr id="46083" name="Picture 143">
            <a:extLst>
              <a:ext uri="{FF2B5EF4-FFF2-40B4-BE49-F238E27FC236}">
                <a16:creationId xmlns:a16="http://schemas.microsoft.com/office/drawing/2014/main" id="{23B45E67-CD76-4F80-923A-3BA175D3EA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95400"/>
            <a:ext cx="8763000" cy="4745038"/>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FF06D795-3E78-4248-8527-445D0A9EA6CD}"/>
              </a:ext>
            </a:extLst>
          </p:cNvPr>
          <p:cNvSpPr>
            <a:spLocks noGrp="1" noRot="1" noChangeArrowheads="1"/>
          </p:cNvSpPr>
          <p:nvPr>
            <p:ph type="title"/>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r>
              <a:rPr lang="en-US" sz="5400" b="0">
                <a:solidFill>
                  <a:schemeClr val="hlink"/>
                </a:solidFill>
                <a:latin typeface="Arial" charset="0"/>
              </a:rPr>
              <a:t>QALYs vs. DALYs</a:t>
            </a:r>
          </a:p>
        </p:txBody>
      </p:sp>
      <p:sp>
        <p:nvSpPr>
          <p:cNvPr id="79875" name="Rectangle 3">
            <a:extLst>
              <a:ext uri="{FF2B5EF4-FFF2-40B4-BE49-F238E27FC236}">
                <a16:creationId xmlns:a16="http://schemas.microsoft.com/office/drawing/2014/main" id="{EB7F8CA4-04A4-4838-A8FA-36C4B956F20E}"/>
              </a:ext>
            </a:extLst>
          </p:cNvPr>
          <p:cNvSpPr>
            <a:spLocks noGrp="1" noChangeArrowheads="1"/>
          </p:cNvSpPr>
          <p:nvPr>
            <p:ph type="body" idx="1"/>
          </p:nvPr>
        </p:nvSpPr>
        <p:spPr>
          <a:xfrm>
            <a:off x="457200" y="1600200"/>
            <a:ext cx="82296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en-US" altLang="en-US" sz="2400" b="1">
                <a:solidFill>
                  <a:schemeClr val="hlink"/>
                </a:solidFill>
                <a:effectLst/>
              </a:rPr>
              <a:t>“Quality Adjusted Life Years” (QALYs)</a:t>
            </a:r>
          </a:p>
          <a:p>
            <a:pPr lvl="1">
              <a:lnSpc>
                <a:spcPct val="90000"/>
              </a:lnSpc>
            </a:pPr>
            <a:r>
              <a:rPr lang="en-US" altLang="en-US" sz="2000">
                <a:effectLst/>
              </a:rPr>
              <a:t>came first; still used for CEAs in OECD</a:t>
            </a:r>
          </a:p>
          <a:p>
            <a:pPr lvl="1">
              <a:lnSpc>
                <a:spcPct val="90000"/>
              </a:lnSpc>
            </a:pPr>
            <a:r>
              <a:rPr lang="en-US" altLang="en-US" sz="2000">
                <a:effectLst/>
              </a:rPr>
              <a:t>measure of </a:t>
            </a:r>
            <a:r>
              <a:rPr lang="en-US" altLang="en-US" sz="2000" b="1" i="1">
                <a:effectLst/>
              </a:rPr>
              <a:t>health</a:t>
            </a:r>
            <a:r>
              <a:rPr lang="en-US" altLang="en-US" sz="2000">
                <a:effectLst/>
              </a:rPr>
              <a:t>. </a:t>
            </a:r>
          </a:p>
          <a:p>
            <a:pPr lvl="1">
              <a:lnSpc>
                <a:spcPct val="90000"/>
              </a:lnSpc>
            </a:pPr>
            <a:r>
              <a:rPr lang="en-US" altLang="en-US" sz="2000">
                <a:effectLst/>
              </a:rPr>
              <a:t>An illness which shortens life by 2 years and lowers “health status utility” by 20% for 5 years </a:t>
            </a:r>
            <a:r>
              <a:rPr lang="en-US" altLang="en-US" sz="2000" i="1">
                <a:effectLst/>
              </a:rPr>
              <a:t>decreases</a:t>
            </a:r>
            <a:r>
              <a:rPr lang="en-US" altLang="en-US" sz="2000">
                <a:effectLst/>
              </a:rPr>
              <a:t> QALYs by -2 - 0.2 * 5 = -3</a:t>
            </a:r>
          </a:p>
          <a:p>
            <a:pPr lvl="1">
              <a:lnSpc>
                <a:spcPct val="90000"/>
              </a:lnSpc>
            </a:pPr>
            <a:r>
              <a:rPr lang="en-US" altLang="en-US" sz="2000">
                <a:effectLst/>
              </a:rPr>
              <a:t>Interventions are designed to </a:t>
            </a:r>
            <a:r>
              <a:rPr lang="en-US" altLang="en-US" sz="2000" b="1" i="1">
                <a:effectLst/>
              </a:rPr>
              <a:t>increase QALYs</a:t>
            </a:r>
            <a:br>
              <a:rPr lang="en-US" altLang="en-US" sz="2000" b="1" i="1">
                <a:effectLst/>
              </a:rPr>
            </a:br>
            <a:endParaRPr lang="en-US" altLang="en-US" sz="2000">
              <a:effectLst/>
            </a:endParaRPr>
          </a:p>
          <a:p>
            <a:pPr>
              <a:lnSpc>
                <a:spcPct val="90000"/>
              </a:lnSpc>
            </a:pPr>
            <a:r>
              <a:rPr lang="en-US" altLang="en-US" sz="2400" b="1">
                <a:solidFill>
                  <a:schemeClr val="hlink"/>
                </a:solidFill>
                <a:effectLst/>
              </a:rPr>
              <a:t>“Disability Adjust Life Years” (DALYs)</a:t>
            </a:r>
            <a:endParaRPr lang="en-US" altLang="en-US" sz="2400">
              <a:solidFill>
                <a:schemeClr val="hlink"/>
              </a:solidFill>
              <a:effectLst/>
            </a:endParaRPr>
          </a:p>
          <a:p>
            <a:pPr lvl="1">
              <a:lnSpc>
                <a:spcPct val="90000"/>
              </a:lnSpc>
            </a:pPr>
            <a:r>
              <a:rPr lang="en-US" altLang="en-US" sz="2000">
                <a:effectLst/>
              </a:rPr>
              <a:t>most common health metric in global health. </a:t>
            </a:r>
          </a:p>
          <a:p>
            <a:pPr lvl="1">
              <a:lnSpc>
                <a:spcPct val="90000"/>
              </a:lnSpc>
            </a:pPr>
            <a:r>
              <a:rPr lang="en-US" altLang="en-US" sz="2000">
                <a:effectLst/>
              </a:rPr>
              <a:t>measure of disease </a:t>
            </a:r>
            <a:r>
              <a:rPr lang="en-US" altLang="en-US" sz="2000" b="1" i="1">
                <a:effectLst/>
              </a:rPr>
              <a:t>burden</a:t>
            </a:r>
            <a:r>
              <a:rPr lang="en-US" altLang="en-US" sz="2000">
                <a:effectLst/>
              </a:rPr>
              <a:t> – i.e., the negative of QALYs. </a:t>
            </a:r>
          </a:p>
          <a:p>
            <a:pPr lvl="1">
              <a:lnSpc>
                <a:spcPct val="90000"/>
              </a:lnSpc>
            </a:pPr>
            <a:r>
              <a:rPr lang="en-US" altLang="en-US" sz="2000">
                <a:effectLst/>
              </a:rPr>
              <a:t>An illness which shortens life by 2 years and raises “disability” by 20% for 5 years </a:t>
            </a:r>
            <a:r>
              <a:rPr lang="en-US" altLang="en-US" sz="2000" i="1">
                <a:effectLst/>
              </a:rPr>
              <a:t>increases </a:t>
            </a:r>
            <a:r>
              <a:rPr lang="en-US" altLang="en-US" sz="2000">
                <a:effectLst/>
              </a:rPr>
              <a:t>DALYs by 2 + 0.2 * 5 = 3</a:t>
            </a:r>
          </a:p>
          <a:p>
            <a:pPr lvl="1">
              <a:lnSpc>
                <a:spcPct val="90000"/>
              </a:lnSpc>
            </a:pPr>
            <a:r>
              <a:rPr lang="en-US" altLang="en-US" sz="2000">
                <a:effectLst/>
              </a:rPr>
              <a:t>Interventions are supposed to</a:t>
            </a:r>
            <a:r>
              <a:rPr lang="en-US" altLang="en-US" sz="2000" b="1" i="1">
                <a:effectLst/>
              </a:rPr>
              <a:t> avert DALYs.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5572" name="Group 100">
            <a:extLst>
              <a:ext uri="{FF2B5EF4-FFF2-40B4-BE49-F238E27FC236}">
                <a16:creationId xmlns:a16="http://schemas.microsoft.com/office/drawing/2014/main" id="{0BDE0085-E16F-4171-8BE9-9600DD8D1365}"/>
              </a:ext>
            </a:extLst>
          </p:cNvPr>
          <p:cNvGraphicFramePr>
            <a:graphicFrameLocks noGrp="1"/>
          </p:cNvGraphicFramePr>
          <p:nvPr/>
        </p:nvGraphicFramePr>
        <p:xfrm>
          <a:off x="750888" y="1143000"/>
          <a:ext cx="7402512" cy="3268663"/>
        </p:xfrm>
        <a:graphic>
          <a:graphicData uri="http://schemas.openxmlformats.org/drawingml/2006/table">
            <a:tbl>
              <a:tblPr/>
              <a:tblGrid>
                <a:gridCol w="1528762">
                  <a:extLst>
                    <a:ext uri="{9D8B030D-6E8A-4147-A177-3AD203B41FA5}">
                      <a16:colId xmlns:a16="http://schemas.microsoft.com/office/drawing/2014/main" val="20000"/>
                    </a:ext>
                  </a:extLst>
                </a:gridCol>
                <a:gridCol w="1208088">
                  <a:extLst>
                    <a:ext uri="{9D8B030D-6E8A-4147-A177-3AD203B41FA5}">
                      <a16:colId xmlns:a16="http://schemas.microsoft.com/office/drawing/2014/main" val="20001"/>
                    </a:ext>
                  </a:extLst>
                </a:gridCol>
                <a:gridCol w="1089025">
                  <a:extLst>
                    <a:ext uri="{9D8B030D-6E8A-4147-A177-3AD203B41FA5}">
                      <a16:colId xmlns:a16="http://schemas.microsoft.com/office/drawing/2014/main" val="20002"/>
                    </a:ext>
                  </a:extLst>
                </a:gridCol>
                <a:gridCol w="2643187">
                  <a:extLst>
                    <a:ext uri="{9D8B030D-6E8A-4147-A177-3AD203B41FA5}">
                      <a16:colId xmlns:a16="http://schemas.microsoft.com/office/drawing/2014/main" val="20003"/>
                    </a:ext>
                  </a:extLst>
                </a:gridCol>
                <a:gridCol w="933450">
                  <a:extLst>
                    <a:ext uri="{9D8B030D-6E8A-4147-A177-3AD203B41FA5}">
                      <a16:colId xmlns:a16="http://schemas.microsoft.com/office/drawing/2014/main" val="20004"/>
                    </a:ext>
                  </a:extLst>
                </a:gridCol>
              </a:tblGrid>
              <a:tr h="919163">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charset="2"/>
                        <a:buNone/>
                        <a:tabLst/>
                      </a:pPr>
                      <a:endParaRPr kumimoji="0" lang="en-US" altLang="en-US" sz="1400" b="0" i="0" u="none" strike="noStrike" cap="none" normalizeH="0" baseline="0">
                        <a:ln>
                          <a:noFill/>
                        </a:ln>
                        <a:solidFill>
                          <a:schemeClr val="bg1"/>
                        </a:solidFill>
                        <a:effectLst/>
                        <a:latin typeface="Garamond" charset="0"/>
                        <a:ea typeface="ＭＳ Ｐゴシック"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Geographic setting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Measures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Components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Goal is to: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1174750">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Quality-Adjusted Life Years (QALYs)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U.S., Europe, and other OECD countries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Health status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“LY” is gain in life years due to intervention.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“QA” is gain in health status utility* due to better health.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Gain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1"/>
                  </a:ext>
                </a:extLst>
              </a:tr>
              <a:tr h="1174750">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Disability-Adjusted Life Years (DALYs)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Global, and developing world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Disease burden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“LY” is life years lost due to premature death.</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“DA” is disability* due to morbidity.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Avert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2"/>
                  </a:ext>
                </a:extLst>
              </a:tr>
            </a:tbl>
          </a:graphicData>
        </a:graphic>
      </p:graphicFrame>
      <p:sp>
        <p:nvSpPr>
          <p:cNvPr id="48156" name="Rectangle 101">
            <a:extLst>
              <a:ext uri="{FF2B5EF4-FFF2-40B4-BE49-F238E27FC236}">
                <a16:creationId xmlns:a16="http://schemas.microsoft.com/office/drawing/2014/main" id="{DA983B34-0EED-4A82-A912-84FEA248CF6F}"/>
              </a:ext>
            </a:extLst>
          </p:cNvPr>
          <p:cNvSpPr>
            <a:spLocks noChangeArrowheads="1"/>
          </p:cNvSpPr>
          <p:nvPr/>
        </p:nvSpPr>
        <p:spPr bwMode="auto">
          <a:xfrm>
            <a:off x="685800" y="5049838"/>
            <a:ext cx="739140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sz="1400">
                <a:latin typeface="Arial" charset="0"/>
              </a:rPr>
              <a:t>* Utility and disability weight are, in practice, often roughly complements of each other</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4">
            <a:extLst>
              <a:ext uri="{FF2B5EF4-FFF2-40B4-BE49-F238E27FC236}">
                <a16:creationId xmlns:a16="http://schemas.microsoft.com/office/drawing/2014/main" id="{8B6ECF10-B55E-4382-B830-C643CD912967}"/>
              </a:ext>
            </a:extLst>
          </p:cNvPr>
          <p:cNvSpPr>
            <a:spLocks noChangeArrowheads="1"/>
          </p:cNvSpPr>
          <p:nvPr/>
        </p:nvSpPr>
        <p:spPr bwMode="auto">
          <a:xfrm>
            <a:off x="1752600" y="2667000"/>
            <a:ext cx="5367338"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30000"/>
              </a:spcBef>
              <a:buClrTx/>
              <a:buSzTx/>
              <a:buFontTx/>
              <a:buNone/>
              <a:defRPr/>
            </a:pPr>
            <a:r>
              <a:rPr lang="en-US" altLang="en-US">
                <a:solidFill>
                  <a:schemeClr val="hlink"/>
                </a:solidFill>
                <a:latin typeface="Arial" charset="0"/>
              </a:rPr>
              <a:t>Excel QALY-DALY workbook</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a:extLst>
              <a:ext uri="{FF2B5EF4-FFF2-40B4-BE49-F238E27FC236}">
                <a16:creationId xmlns:a16="http://schemas.microsoft.com/office/drawing/2014/main" id="{B0F9675F-65F6-45A1-AD8F-76AFB908312E}"/>
              </a:ext>
            </a:extLst>
          </p:cNvPr>
          <p:cNvSpPr>
            <a:spLocks noGrp="1" noChangeArrowheads="1"/>
          </p:cNvSpPr>
          <p:nvPr>
            <p:ph type="ctrTitle"/>
          </p:nvPr>
        </p:nvSpPr>
        <p:spPr>
          <a:xfrm>
            <a:off x="609600" y="228600"/>
            <a:ext cx="7772400" cy="1295400"/>
          </a:xfrm>
        </p:spPr>
        <p:txBody>
          <a:bodyPr/>
          <a:lstStyle/>
          <a:p>
            <a:pPr eaLnBrk="1" hangingPunct="1">
              <a:defRPr/>
            </a:pPr>
            <a:r>
              <a:rPr lang="en-US" sz="4400" u="sng">
                <a:ea typeface="+mj-ea"/>
                <a:cs typeface="+mj-cs"/>
              </a:rPr>
              <a:t>Review</a:t>
            </a:r>
            <a:endParaRPr lang="en-US" sz="4400" u="sng" dirty="0">
              <a:ea typeface="+mj-ea"/>
              <a:cs typeface="+mj-cs"/>
            </a:endParaRPr>
          </a:p>
        </p:txBody>
      </p:sp>
      <p:sp>
        <p:nvSpPr>
          <p:cNvPr id="208899" name="Rectangle 3">
            <a:extLst>
              <a:ext uri="{FF2B5EF4-FFF2-40B4-BE49-F238E27FC236}">
                <a16:creationId xmlns:a16="http://schemas.microsoft.com/office/drawing/2014/main" id="{9B197103-4006-4CAD-940D-B44B4E274659}"/>
              </a:ext>
            </a:extLst>
          </p:cNvPr>
          <p:cNvSpPr>
            <a:spLocks noGrp="1" noChangeArrowheads="1"/>
          </p:cNvSpPr>
          <p:nvPr>
            <p:ph type="subTitle" idx="1"/>
          </p:nvPr>
        </p:nvSpPr>
        <p:spPr>
          <a:xfrm>
            <a:off x="685800" y="1524000"/>
            <a:ext cx="8077200" cy="4495800"/>
          </a:xfrm>
        </p:spPr>
        <p:txBody>
          <a:bodyPr/>
          <a:lstStyle/>
          <a:p>
            <a:pPr eaLnBrk="1" hangingPunct="1">
              <a:defRPr/>
            </a:pPr>
            <a:r>
              <a:rPr lang="en-US" sz="2800" b="1" dirty="0">
                <a:solidFill>
                  <a:schemeClr val="tx1"/>
                </a:solidFill>
                <a:latin typeface="Arial" charset="0"/>
              </a:rPr>
              <a:t> Outcomes - Clinical</a:t>
            </a:r>
          </a:p>
          <a:p>
            <a:pPr marL="457200" lvl="1" indent="0" eaLnBrk="1" hangingPunct="1">
              <a:buFont typeface="Wingdings" panose="05000000000000000000" pitchFamily="2" charset="2"/>
              <a:buNone/>
              <a:defRPr/>
            </a:pPr>
            <a:r>
              <a:rPr lang="en-US" sz="2400" b="1" dirty="0">
                <a:latin typeface="Arial" charset="0"/>
              </a:rPr>
              <a:t>	</a:t>
            </a:r>
            <a:r>
              <a:rPr lang="en-US" sz="2400" dirty="0">
                <a:latin typeface="Arial" charset="0"/>
              </a:rPr>
              <a:t>Mortality - timing</a:t>
            </a:r>
          </a:p>
          <a:p>
            <a:pPr marL="457200" lvl="1" indent="0" eaLnBrk="1" hangingPunct="1">
              <a:buFont typeface="Wingdings" panose="05000000000000000000" pitchFamily="2" charset="2"/>
              <a:buNone/>
              <a:defRPr/>
            </a:pPr>
            <a:r>
              <a:rPr lang="en-US" sz="2400" dirty="0">
                <a:latin typeface="Arial" charset="0"/>
              </a:rPr>
              <a:t>	Morbidity – severity, duration, timing</a:t>
            </a:r>
          </a:p>
          <a:p>
            <a:pPr eaLnBrk="1" hangingPunct="1">
              <a:defRPr/>
            </a:pPr>
            <a:r>
              <a:rPr lang="en-US" sz="2800" b="1" dirty="0">
                <a:solidFill>
                  <a:schemeClr val="tx1"/>
                </a:solidFill>
                <a:latin typeface="Arial" charset="0"/>
              </a:rPr>
              <a:t> Measuring Utilities</a:t>
            </a:r>
          </a:p>
          <a:p>
            <a:pPr marL="457200" lvl="1" indent="0" eaLnBrk="1" hangingPunct="1">
              <a:buFont typeface="Wingdings" panose="05000000000000000000" pitchFamily="2" charset="2"/>
              <a:buNone/>
              <a:defRPr/>
            </a:pPr>
            <a:r>
              <a:rPr lang="en-US" sz="2400" b="1" dirty="0">
                <a:latin typeface="Arial" charset="0"/>
              </a:rPr>
              <a:t>	</a:t>
            </a:r>
            <a:r>
              <a:rPr lang="en-US" sz="2400" dirty="0">
                <a:latin typeface="Arial" charset="0"/>
              </a:rPr>
              <a:t>Direct – TTO most often</a:t>
            </a:r>
          </a:p>
          <a:p>
            <a:pPr marL="457200" lvl="1" indent="0" eaLnBrk="1" hangingPunct="1">
              <a:buFont typeface="Wingdings" panose="05000000000000000000" pitchFamily="2" charset="2"/>
              <a:buNone/>
              <a:defRPr/>
            </a:pPr>
            <a:r>
              <a:rPr lang="en-US" sz="2400" dirty="0">
                <a:latin typeface="Arial" charset="0"/>
              </a:rPr>
              <a:t>	Indirect – may underestimate utility</a:t>
            </a:r>
          </a:p>
          <a:p>
            <a:pPr eaLnBrk="1" hangingPunct="1">
              <a:defRPr/>
            </a:pPr>
            <a:r>
              <a:rPr lang="en-US" sz="2800" b="1" dirty="0">
                <a:solidFill>
                  <a:schemeClr val="tx1"/>
                </a:solidFill>
                <a:latin typeface="Arial" charset="0"/>
              </a:rPr>
              <a:t> Measuring disability weights</a:t>
            </a:r>
            <a:endParaRPr lang="en-US" sz="2400" b="1" dirty="0">
              <a:latin typeface="Arial" charset="0"/>
            </a:endParaRPr>
          </a:p>
          <a:p>
            <a:pPr eaLnBrk="1" hangingPunct="1">
              <a:defRPr/>
            </a:pPr>
            <a:r>
              <a:rPr lang="en-US" sz="2800" b="1" dirty="0">
                <a:solidFill>
                  <a:schemeClr val="tx1"/>
                </a:solidFill>
                <a:latin typeface="Arial" charset="0"/>
              </a:rPr>
              <a:t> QALYs - health, DALYs – disease burden</a:t>
            </a:r>
          </a:p>
          <a:p>
            <a:pPr eaLnBrk="1" hangingPunct="1">
              <a:defRPr/>
            </a:pPr>
            <a:r>
              <a:rPr lang="en-US" sz="2800" b="1" dirty="0">
                <a:solidFill>
                  <a:schemeClr val="tx1"/>
                </a:solidFill>
                <a:latin typeface="Arial" charset="0"/>
              </a:rPr>
              <a:t> Discounting </a:t>
            </a:r>
          </a:p>
          <a:p>
            <a:pPr marL="457200" lvl="1" indent="0" eaLnBrk="1" hangingPunct="1">
              <a:buFont typeface="Wingdings" panose="05000000000000000000" pitchFamily="2" charset="2"/>
              <a:buNone/>
              <a:defRPr/>
            </a:pPr>
            <a:r>
              <a:rPr lang="en-US" sz="2400" b="1" dirty="0">
                <a:latin typeface="Arial" charset="0"/>
              </a:rPr>
              <a:t>	</a:t>
            </a:r>
            <a:r>
              <a:rPr lang="en-US" sz="2400" dirty="0">
                <a:latin typeface="Arial" charset="0"/>
              </a:rPr>
              <a:t>NPV = </a:t>
            </a:r>
            <a:r>
              <a:rPr lang="en-US" sz="2400" dirty="0">
                <a:latin typeface="Arial" charset="0"/>
                <a:sym typeface="Symbol" pitchFamily="18" charset="2"/>
              </a:rPr>
              <a:t> </a:t>
            </a:r>
            <a:r>
              <a:rPr lang="en-US" sz="2400" dirty="0">
                <a:latin typeface="Arial" charset="0"/>
              </a:rPr>
              <a:t>Utility / (1 + D)</a:t>
            </a:r>
            <a:r>
              <a:rPr lang="en-US" sz="2400" baseline="30000" dirty="0">
                <a:latin typeface="Arial" charset="0"/>
              </a:rPr>
              <a:t>t </a:t>
            </a:r>
            <a:endParaRPr lang="en-US" sz="2400" dirty="0">
              <a:solidFill>
                <a:schemeClr val="hlink"/>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B76B6C27-326E-4F19-9EF1-F9041766ECF3}"/>
              </a:ext>
            </a:extLst>
          </p:cNvPr>
          <p:cNvSpPr>
            <a:spLocks noGrp="1" noRot="1" noChangeArrowheads="1"/>
          </p:cNvSpPr>
          <p:nvPr>
            <p:ph type="title"/>
          </p:nvPr>
        </p:nvSpPr>
        <p:spPr/>
        <p:txBody>
          <a:bodyPr/>
          <a:lstStyle/>
          <a:p>
            <a:pPr eaLnBrk="1" hangingPunct="1">
              <a:defRPr/>
            </a:pPr>
            <a:r>
              <a:rPr lang="en-US" sz="4800" b="0">
                <a:solidFill>
                  <a:schemeClr val="hlink"/>
                </a:solidFill>
                <a:latin typeface="Arial" pitchFamily="-106" charset="0"/>
                <a:ea typeface="+mj-ea"/>
                <a:cs typeface="+mj-cs"/>
              </a:rPr>
              <a:t>To Clip or not to Clip?</a:t>
            </a:r>
          </a:p>
        </p:txBody>
      </p:sp>
      <p:sp>
        <p:nvSpPr>
          <p:cNvPr id="117763" name="Rectangle 3">
            <a:extLst>
              <a:ext uri="{FF2B5EF4-FFF2-40B4-BE49-F238E27FC236}">
                <a16:creationId xmlns:a16="http://schemas.microsoft.com/office/drawing/2014/main" id="{6A2BC087-3A31-429C-9C4C-ACDC136EBBB6}"/>
              </a:ext>
            </a:extLst>
          </p:cNvPr>
          <p:cNvSpPr>
            <a:spLocks noGrp="1" noChangeArrowheads="1"/>
          </p:cNvSpPr>
          <p:nvPr>
            <p:ph type="body" idx="1"/>
          </p:nvPr>
        </p:nvSpPr>
        <p:spPr/>
        <p:txBody>
          <a:bodyPr/>
          <a:lstStyle/>
          <a:p>
            <a:pPr marL="628650" indent="-628650" eaLnBrk="1" hangingPunct="1">
              <a:lnSpc>
                <a:spcPct val="80000"/>
              </a:lnSpc>
              <a:buFont typeface="Wingdings" pitchFamily="-106" charset="2"/>
              <a:buChar char="n"/>
              <a:defRPr/>
            </a:pPr>
            <a:r>
              <a:rPr lang="en-US" dirty="0">
                <a:latin typeface="Arial" pitchFamily="-106" charset="0"/>
                <a:ea typeface="+mn-ea"/>
                <a:cs typeface="+mn-cs"/>
              </a:rPr>
              <a:t>Has an impact on life expectancy</a:t>
            </a:r>
          </a:p>
          <a:p>
            <a:pPr marL="628650" indent="-628650" eaLnBrk="1" hangingPunct="1">
              <a:lnSpc>
                <a:spcPct val="80000"/>
              </a:lnSpc>
              <a:buFont typeface="Wingdings" pitchFamily="-106" charset="2"/>
              <a:buNone/>
              <a:defRPr/>
            </a:pPr>
            <a:endParaRPr lang="en-US" dirty="0">
              <a:latin typeface="Arial" pitchFamily="-106" charset="0"/>
              <a:ea typeface="+mn-ea"/>
              <a:cs typeface="+mn-cs"/>
            </a:endParaRPr>
          </a:p>
          <a:p>
            <a:pPr marL="628650" indent="-628650" eaLnBrk="1" hangingPunct="1">
              <a:lnSpc>
                <a:spcPct val="80000"/>
              </a:lnSpc>
              <a:buFont typeface="Wingdings" pitchFamily="-106" charset="2"/>
              <a:buChar char="n"/>
              <a:defRPr/>
            </a:pPr>
            <a:r>
              <a:rPr lang="en-US" dirty="0">
                <a:latin typeface="Arial" pitchFamily="-106" charset="0"/>
                <a:ea typeface="+mn-ea"/>
                <a:cs typeface="+mn-cs"/>
              </a:rPr>
              <a:t>Also specific clinical outcomes:</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Surgical death</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Aneurysm rupture</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Death from aneurysm rupture</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Neurologic Injury</a:t>
            </a:r>
          </a:p>
          <a:p>
            <a:pPr marL="1771650" lvl="2" eaLnBrk="1" hangingPunct="1">
              <a:lnSpc>
                <a:spcPct val="80000"/>
              </a:lnSpc>
              <a:buFont typeface="Wingdings" pitchFamily="-106" charset="2"/>
              <a:buChar char="n"/>
              <a:defRPr/>
            </a:pPr>
            <a:r>
              <a:rPr lang="en-US" dirty="0">
                <a:latin typeface="Arial" pitchFamily="-106" charset="0"/>
                <a:ea typeface="ＭＳ Ｐゴシック" pitchFamily="-106" charset="-128"/>
              </a:rPr>
              <a:t>Major</a:t>
            </a:r>
          </a:p>
          <a:p>
            <a:pPr marL="1771650" lvl="2" eaLnBrk="1" hangingPunct="1">
              <a:lnSpc>
                <a:spcPct val="80000"/>
              </a:lnSpc>
              <a:buFont typeface="Wingdings" pitchFamily="-106" charset="2"/>
              <a:buChar char="n"/>
              <a:defRPr/>
            </a:pPr>
            <a:r>
              <a:rPr lang="en-US" dirty="0">
                <a:latin typeface="Arial" pitchFamily="-106" charset="0"/>
                <a:ea typeface="ＭＳ Ｐゴシック" pitchFamily="-106" charset="-128"/>
              </a:rPr>
              <a:t>Minor</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Fear of aneurysm rupture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7" name="Rectangle 5">
            <a:extLst>
              <a:ext uri="{FF2B5EF4-FFF2-40B4-BE49-F238E27FC236}">
                <a16:creationId xmlns:a16="http://schemas.microsoft.com/office/drawing/2014/main" id="{AE085804-11CC-42F5-A45B-9BD0E507EE20}"/>
              </a:ext>
            </a:extLst>
          </p:cNvPr>
          <p:cNvSpPr>
            <a:spLocks noChangeArrowheads="1"/>
          </p:cNvSpPr>
          <p:nvPr/>
        </p:nvSpPr>
        <p:spPr bwMode="auto">
          <a:xfrm>
            <a:off x="609600" y="228600"/>
            <a:ext cx="8534400" cy="1066800"/>
          </a:xfrm>
          <a:prstGeom prst="rect">
            <a:avLst/>
          </a:prstGeom>
          <a:noFill/>
          <a:ln w="9525">
            <a:noFill/>
            <a:miter lim="800000"/>
            <a:headEnd/>
            <a:tailEnd/>
          </a:ln>
          <a:effectLst/>
        </p:spPr>
        <p:txBody>
          <a:bodyPr anchor="ctr"/>
          <a:lstStyle/>
          <a:p>
            <a:pPr algn="ctr" eaLnBrk="1" hangingPunct="1">
              <a:defRPr/>
            </a:pPr>
            <a:r>
              <a:rPr lang="en-US" sz="4400" b="1" dirty="0">
                <a:solidFill>
                  <a:schemeClr val="hlink"/>
                </a:solidFill>
                <a:effectLst>
                  <a:outerShdw blurRad="38100" dist="38100" dir="2700000" algn="tl">
                    <a:srgbClr val="000000"/>
                  </a:outerShdw>
                </a:effectLst>
                <a:latin typeface="Arial" pitchFamily="-106" charset="0"/>
                <a:ea typeface="+mn-ea"/>
              </a:rPr>
              <a:t>Quantifying Health Outcomes</a:t>
            </a:r>
          </a:p>
        </p:txBody>
      </p:sp>
      <p:sp>
        <p:nvSpPr>
          <p:cNvPr id="14339" name="Rectangle 6">
            <a:extLst>
              <a:ext uri="{FF2B5EF4-FFF2-40B4-BE49-F238E27FC236}">
                <a16:creationId xmlns:a16="http://schemas.microsoft.com/office/drawing/2014/main" id="{203CE794-173D-4CA2-AA5E-6D0CB4EE9C90}"/>
              </a:ext>
            </a:extLst>
          </p:cNvPr>
          <p:cNvSpPr>
            <a:spLocks noChangeArrowheads="1"/>
          </p:cNvSpPr>
          <p:nvPr/>
        </p:nvSpPr>
        <p:spPr bwMode="auto">
          <a:xfrm>
            <a:off x="381000" y="1371600"/>
            <a:ext cx="84582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457200" indent="-4572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9144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13716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18288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22860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eaLnBrk="1" hangingPunct="1">
              <a:lnSpc>
                <a:spcPct val="80000"/>
              </a:lnSpc>
              <a:buFontTx/>
              <a:buChar char="•"/>
            </a:pPr>
            <a:r>
              <a:rPr lang="en-US" altLang="en-US" sz="2800">
                <a:latin typeface="Arial" panose="020B0604020202020204" pitchFamily="34" charset="0"/>
              </a:rPr>
              <a:t> </a:t>
            </a:r>
            <a:r>
              <a:rPr lang="en-US" altLang="en-US" sz="2800">
                <a:solidFill>
                  <a:schemeClr val="hlink"/>
                </a:solidFill>
                <a:latin typeface="Arial" panose="020B0604020202020204" pitchFamily="34" charset="0"/>
              </a:rPr>
              <a:t>Mortality</a:t>
            </a:r>
            <a:r>
              <a:rPr lang="en-US" altLang="en-US" sz="2800">
                <a:latin typeface="Arial" panose="020B0604020202020204" pitchFamily="34" charset="0"/>
              </a:rPr>
              <a:t> </a:t>
            </a:r>
          </a:p>
          <a:p>
            <a:pPr eaLnBrk="1" hangingPunct="1">
              <a:lnSpc>
                <a:spcPct val="80000"/>
              </a:lnSpc>
              <a:buFontTx/>
              <a:buChar char="•"/>
            </a:pPr>
            <a:r>
              <a:rPr lang="en-US" altLang="en-US" sz="2800">
                <a:latin typeface="Arial" panose="020B0604020202020204" pitchFamily="34" charset="0"/>
              </a:rPr>
              <a:t> </a:t>
            </a:r>
            <a:r>
              <a:rPr lang="en-US" altLang="en-US" sz="2800">
                <a:solidFill>
                  <a:schemeClr val="hlink"/>
                </a:solidFill>
                <a:latin typeface="Arial" panose="020B0604020202020204" pitchFamily="34" charset="0"/>
              </a:rPr>
              <a:t>Life Years</a:t>
            </a:r>
          </a:p>
          <a:p>
            <a:pPr lvl="1" eaLnBrk="1" hangingPunct="1">
              <a:lnSpc>
                <a:spcPct val="80000"/>
              </a:lnSpc>
              <a:buFont typeface="Wingdings" panose="05000000000000000000" pitchFamily="2" charset="2"/>
              <a:buNone/>
            </a:pPr>
            <a:r>
              <a:rPr lang="en-US" altLang="en-US">
                <a:latin typeface="Arial" panose="020B0604020202020204" pitchFamily="34" charset="0"/>
              </a:rPr>
              <a:t>  number of expected years of life </a:t>
            </a:r>
          </a:p>
          <a:p>
            <a:pPr eaLnBrk="1" hangingPunct="1">
              <a:lnSpc>
                <a:spcPct val="80000"/>
              </a:lnSpc>
              <a:buFontTx/>
              <a:buChar char="•"/>
            </a:pPr>
            <a:r>
              <a:rPr lang="en-US" altLang="en-US" sz="2800">
                <a:latin typeface="Arial" panose="020B0604020202020204" pitchFamily="34" charset="0"/>
              </a:rPr>
              <a:t> </a:t>
            </a:r>
            <a:r>
              <a:rPr lang="en-US" altLang="en-US" sz="2800">
                <a:solidFill>
                  <a:schemeClr val="hlink"/>
                </a:solidFill>
                <a:latin typeface="Arial" panose="020B0604020202020204" pitchFamily="34" charset="0"/>
              </a:rPr>
              <a:t>Significant Morbidity</a:t>
            </a:r>
          </a:p>
          <a:p>
            <a:pPr lvl="1" eaLnBrk="1" hangingPunct="1">
              <a:lnSpc>
                <a:spcPct val="80000"/>
              </a:lnSpc>
              <a:buFont typeface="Wingdings" panose="05000000000000000000" pitchFamily="2" charset="2"/>
              <a:buNone/>
            </a:pPr>
            <a:r>
              <a:rPr lang="en-US" altLang="en-US">
                <a:latin typeface="Arial" panose="020B0604020202020204" pitchFamily="34" charset="0"/>
              </a:rPr>
              <a:t>  Paralysis, loss of sight</a:t>
            </a:r>
          </a:p>
          <a:p>
            <a:pPr eaLnBrk="1" hangingPunct="1">
              <a:lnSpc>
                <a:spcPct val="80000"/>
              </a:lnSpc>
              <a:buFontTx/>
              <a:buChar char="•"/>
            </a:pPr>
            <a:r>
              <a:rPr lang="en-US" altLang="en-US" sz="2800">
                <a:latin typeface="Arial" panose="020B0604020202020204" pitchFamily="34" charset="0"/>
              </a:rPr>
              <a:t> </a:t>
            </a:r>
            <a:r>
              <a:rPr lang="en-US" altLang="en-US" sz="2800">
                <a:solidFill>
                  <a:schemeClr val="hlink"/>
                </a:solidFill>
                <a:latin typeface="Arial" panose="020B0604020202020204" pitchFamily="34" charset="0"/>
              </a:rPr>
              <a:t>Quality Adjusted Life Years</a:t>
            </a:r>
          </a:p>
          <a:p>
            <a:pPr lvl="1" eaLnBrk="1" hangingPunct="1">
              <a:lnSpc>
                <a:spcPct val="80000"/>
              </a:lnSpc>
              <a:buFont typeface="Wingdings" panose="05000000000000000000" pitchFamily="2" charset="2"/>
              <a:buNone/>
            </a:pPr>
            <a:r>
              <a:rPr lang="en-US" altLang="en-US">
                <a:latin typeface="Arial" panose="020B0604020202020204" pitchFamily="34" charset="0"/>
              </a:rPr>
              <a:t> Life years adjusted for value of health state</a:t>
            </a:r>
          </a:p>
          <a:p>
            <a:pPr eaLnBrk="1" hangingPunct="1">
              <a:lnSpc>
                <a:spcPct val="80000"/>
              </a:lnSpc>
              <a:buFontTx/>
              <a:buChar char="•"/>
            </a:pPr>
            <a:r>
              <a:rPr lang="en-US" altLang="en-US" sz="2800">
                <a:solidFill>
                  <a:schemeClr val="hlink"/>
                </a:solidFill>
                <a:latin typeface="Arial" panose="020B0604020202020204" pitchFamily="34" charset="0"/>
              </a:rPr>
              <a:t> Disability Adjusted Life Years</a:t>
            </a:r>
          </a:p>
          <a:p>
            <a:pPr lvl="1" eaLnBrk="1" hangingPunct="1">
              <a:lnSpc>
                <a:spcPct val="80000"/>
              </a:lnSpc>
              <a:buFont typeface="Wingdings" panose="05000000000000000000" pitchFamily="2" charset="2"/>
              <a:buNone/>
            </a:pPr>
            <a:r>
              <a:rPr lang="en-US" altLang="en-US">
                <a:latin typeface="Arial" panose="020B0604020202020204" pitchFamily="34" charset="0"/>
              </a:rPr>
              <a:t>  Disease burden – lost years + disability</a:t>
            </a:r>
          </a:p>
          <a:p>
            <a:pPr lvl="4" eaLnBrk="1" hangingPunct="1">
              <a:lnSpc>
                <a:spcPct val="80000"/>
              </a:lnSpc>
              <a:buClr>
                <a:schemeClr val="accent2"/>
              </a:buClr>
              <a:buFont typeface="Arial" panose="020B0604020202020204" pitchFamily="34" charset="0"/>
              <a:buChar char="•"/>
            </a:pPr>
            <a:r>
              <a:rPr lang="en-US" altLang="en-US" sz="2800">
                <a:solidFill>
                  <a:schemeClr val="hlink"/>
                </a:solidFill>
                <a:latin typeface="Arial" panose="020B0604020202020204" pitchFamily="34" charset="0"/>
              </a:rPr>
              <a:t>Financial Valuation of Outcomes</a:t>
            </a:r>
          </a:p>
          <a:p>
            <a:pPr lvl="1" eaLnBrk="1" hangingPunct="1">
              <a:lnSpc>
                <a:spcPct val="80000"/>
              </a:lnSpc>
              <a:buFont typeface="Wingdings" panose="05000000000000000000" pitchFamily="2" charset="2"/>
              <a:buNone/>
            </a:pPr>
            <a:r>
              <a:rPr lang="en-US" altLang="en-US">
                <a:latin typeface="Arial" panose="020B0604020202020204" pitchFamily="34" charset="0"/>
              </a:rPr>
              <a:t>  Costs to patient, payer, or society</a:t>
            </a:r>
          </a:p>
          <a:p>
            <a:pPr lvl="1" eaLnBrk="1" hangingPunct="1">
              <a:lnSpc>
                <a:spcPct val="80000"/>
              </a:lnSpc>
              <a:buFont typeface="Wingdings" panose="05000000000000000000" pitchFamily="2" charset="2"/>
              <a:buNone/>
            </a:pPr>
            <a:r>
              <a:rPr lang="en-US" altLang="en-US">
                <a:latin typeface="Arial" panose="020B0604020202020204" pitchFamily="34" charset="0"/>
              </a:rPr>
              <a:t>  Willingness to pay to avoid outcomes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a:extLst>
              <a:ext uri="{FF2B5EF4-FFF2-40B4-BE49-F238E27FC236}">
                <a16:creationId xmlns:a16="http://schemas.microsoft.com/office/drawing/2014/main" id="{B19D81F1-77F3-4557-B66A-2A2BDFE10B3B}"/>
              </a:ext>
            </a:extLst>
          </p:cNvPr>
          <p:cNvSpPr>
            <a:spLocks noChangeArrowheads="1"/>
          </p:cNvSpPr>
          <p:nvPr/>
        </p:nvSpPr>
        <p:spPr bwMode="auto">
          <a:xfrm>
            <a:off x="609600" y="228600"/>
            <a:ext cx="7772400" cy="1920875"/>
          </a:xfrm>
          <a:prstGeom prst="rect">
            <a:avLst/>
          </a:prstGeom>
          <a:noFill/>
          <a:ln w="9525">
            <a:noFill/>
            <a:miter lim="800000"/>
            <a:headEnd/>
            <a:tailEnd/>
          </a:ln>
          <a:effectLst/>
        </p:spPr>
        <p:txBody>
          <a:bodyPr anchor="ctr"/>
          <a:lstStyle/>
          <a:p>
            <a:pPr algn="ctr" eaLnBrk="1" hangingPunct="1">
              <a:defRPr/>
            </a:pPr>
            <a:r>
              <a:rPr lang="en-US" sz="4400" b="1">
                <a:solidFill>
                  <a:schemeClr val="hlink"/>
                </a:solidFill>
                <a:effectLst>
                  <a:outerShdw blurRad="38100" dist="38100" dir="2700000" algn="tl">
                    <a:srgbClr val="000000"/>
                  </a:outerShdw>
                </a:effectLst>
                <a:latin typeface="Arial" charset="0"/>
              </a:rPr>
              <a:t>Health Outcomes – Mortality</a:t>
            </a:r>
          </a:p>
        </p:txBody>
      </p:sp>
      <p:sp>
        <p:nvSpPr>
          <p:cNvPr id="193539" name="Rectangle 3">
            <a:extLst>
              <a:ext uri="{FF2B5EF4-FFF2-40B4-BE49-F238E27FC236}">
                <a16:creationId xmlns:a16="http://schemas.microsoft.com/office/drawing/2014/main" id="{9164D2BA-ED71-46B2-930B-391BF48A9D79}"/>
              </a:ext>
            </a:extLst>
          </p:cNvPr>
          <p:cNvSpPr>
            <a:spLocks noChangeArrowheads="1"/>
          </p:cNvSpPr>
          <p:nvPr/>
        </p:nvSpPr>
        <p:spPr bwMode="auto">
          <a:xfrm>
            <a:off x="838200" y="1828800"/>
            <a:ext cx="8001000" cy="39624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70000"/>
              <a:buFontTx/>
              <a:buChar char="•"/>
              <a:defRPr/>
            </a:pPr>
            <a:r>
              <a:rPr lang="en-US" b="1">
                <a:solidFill>
                  <a:schemeClr val="hlink"/>
                </a:solidFill>
                <a:effectLst>
                  <a:outerShdw blurRad="38100" dist="38100" dir="2700000" algn="tl">
                    <a:srgbClr val="000000"/>
                  </a:outerShdw>
                </a:effectLst>
                <a:latin typeface="Garamond" pitchFamily="18" charset="0"/>
              </a:rPr>
              <a:t> </a:t>
            </a:r>
            <a:r>
              <a:rPr lang="en-US">
                <a:solidFill>
                  <a:schemeClr val="hlink"/>
                </a:solidFill>
                <a:effectLst>
                  <a:outerShdw blurRad="38100" dist="38100" dir="2700000" algn="tl">
                    <a:srgbClr val="000000"/>
                  </a:outerShdw>
                </a:effectLst>
                <a:latin typeface="Arial" charset="0"/>
              </a:rPr>
              <a:t>Mortality</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Death from disease/accident/procedure</a:t>
            </a:r>
          </a:p>
          <a:p>
            <a:pPr marL="742950" lvl="1" indent="-285750" eaLnBrk="1" hangingPunct="1">
              <a:lnSpc>
                <a:spcPct val="80000"/>
              </a:lnSpc>
              <a:spcBef>
                <a:spcPct val="20000"/>
              </a:spcBef>
              <a:buClr>
                <a:schemeClr val="accent2"/>
              </a:buClr>
              <a:buSzPct val="70000"/>
              <a:buFont typeface="Wingdings" pitchFamily="2" charset="2"/>
              <a:buNone/>
              <a:defRPr/>
            </a:pPr>
            <a:endParaRPr lang="en-US" sz="800">
              <a:effectLst>
                <a:outerShdw blurRad="38100" dist="38100" dir="2700000" algn="tl">
                  <a:srgbClr val="000000"/>
                </a:outerShdw>
              </a:effectLst>
              <a:latin typeface="Arial" charset="0"/>
            </a:endParaRP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If Ms. Brooks undergoes surgery, one of the possible outcomes is mortality</a:t>
            </a:r>
          </a:p>
          <a:p>
            <a:pPr marL="742950" lvl="1" indent="-285750" eaLnBrk="1" hangingPunct="1">
              <a:lnSpc>
                <a:spcPct val="80000"/>
              </a:lnSpc>
              <a:spcBef>
                <a:spcPct val="20000"/>
              </a:spcBef>
              <a:buClr>
                <a:schemeClr val="accent2"/>
              </a:buClr>
              <a:buSzPct val="70000"/>
              <a:buFont typeface="Wingdings" pitchFamily="2" charset="2"/>
              <a:buNone/>
              <a:defRPr/>
            </a:pPr>
            <a:endParaRPr lang="en-US" sz="2400">
              <a:effectLst>
                <a:outerShdw blurRad="38100" dist="38100" dir="2700000" algn="tl">
                  <a:srgbClr val="000000"/>
                </a:outerShdw>
              </a:effectLst>
              <a:latin typeface="Arial" charset="0"/>
            </a:endParaRPr>
          </a:p>
          <a:p>
            <a:pPr marL="342900" indent="-342900" eaLnBrk="1" hangingPunct="1">
              <a:lnSpc>
                <a:spcPct val="80000"/>
              </a:lnSpc>
              <a:spcBef>
                <a:spcPct val="20000"/>
              </a:spcBef>
              <a:buClr>
                <a:schemeClr val="hlink"/>
              </a:buClr>
              <a:buSzPct val="70000"/>
              <a:buFontTx/>
              <a:buChar char="•"/>
              <a:defRPr/>
            </a:pPr>
            <a:r>
              <a:rPr lang="en-US" sz="2400">
                <a:solidFill>
                  <a:schemeClr val="hlink"/>
                </a:solidFill>
                <a:effectLst>
                  <a:outerShdw blurRad="38100" dist="38100" dir="2700000" algn="tl">
                    <a:srgbClr val="000000"/>
                  </a:outerShdw>
                </a:effectLst>
                <a:latin typeface="Arial" charset="0"/>
              </a:rPr>
              <a:t> </a:t>
            </a:r>
            <a:r>
              <a:rPr lang="en-US" sz="2800">
                <a:solidFill>
                  <a:schemeClr val="hlink"/>
                </a:solidFill>
                <a:effectLst>
                  <a:outerShdw blurRad="38100" dist="38100" dir="2700000" algn="tl">
                    <a:srgbClr val="000000"/>
                  </a:outerShdw>
                </a:effectLst>
                <a:latin typeface="Arial" charset="0"/>
              </a:rPr>
              <a:t>Life Years  </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Calculate an expected value of life years using a probabilistically weighted average of expected life </a:t>
            </a:r>
          </a:p>
          <a:p>
            <a:pPr marL="742950" lvl="1" indent="-285750" eaLnBrk="1" hangingPunct="1">
              <a:lnSpc>
                <a:spcPct val="80000"/>
              </a:lnSpc>
              <a:spcBef>
                <a:spcPct val="20000"/>
              </a:spcBef>
              <a:buClr>
                <a:schemeClr val="accent2"/>
              </a:buClr>
              <a:buSzPct val="70000"/>
              <a:buFont typeface="Wingdings" pitchFamily="2" charset="2"/>
              <a:buNone/>
              <a:defRPr/>
            </a:pPr>
            <a:endParaRPr lang="en-US" sz="800">
              <a:effectLst>
                <a:outerShdw blurRad="38100" dist="38100" dir="2700000" algn="tl">
                  <a:srgbClr val="000000"/>
                </a:outerShdw>
              </a:effectLst>
              <a:latin typeface="Arial" charset="0"/>
            </a:endParaRP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If Ms. Brooks does not undergo surgery, her life expectancy is less than if she did not have aneurysm, these outcomes are measured in expected life years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a:extLst>
              <a:ext uri="{FF2B5EF4-FFF2-40B4-BE49-F238E27FC236}">
                <a16:creationId xmlns:a16="http://schemas.microsoft.com/office/drawing/2014/main" id="{20B50965-6C6D-4F6C-95D0-4AB098B36051}"/>
              </a:ext>
            </a:extLst>
          </p:cNvPr>
          <p:cNvSpPr>
            <a:spLocks noChangeArrowheads="1"/>
          </p:cNvSpPr>
          <p:nvPr/>
        </p:nvSpPr>
        <p:spPr bwMode="auto">
          <a:xfrm>
            <a:off x="609600" y="228600"/>
            <a:ext cx="8229600" cy="1920875"/>
          </a:xfrm>
          <a:prstGeom prst="rect">
            <a:avLst/>
          </a:prstGeom>
          <a:noFill/>
          <a:ln w="9525">
            <a:noFill/>
            <a:miter lim="800000"/>
            <a:headEnd/>
            <a:tailEnd/>
          </a:ln>
          <a:effectLst/>
        </p:spPr>
        <p:txBody>
          <a:bodyPr anchor="ctr"/>
          <a:lstStyle/>
          <a:p>
            <a:pPr algn="ctr" eaLnBrk="1" hangingPunct="1">
              <a:defRPr/>
            </a:pPr>
            <a:r>
              <a:rPr lang="en-US" sz="4400" b="1">
                <a:solidFill>
                  <a:schemeClr val="hlink"/>
                </a:solidFill>
                <a:effectLst>
                  <a:outerShdw blurRad="38100" dist="38100" dir="2700000" algn="tl">
                    <a:srgbClr val="000000"/>
                  </a:outerShdw>
                </a:effectLst>
                <a:latin typeface="Arial" charset="0"/>
              </a:rPr>
              <a:t>Health Outcomes – Morbidity</a:t>
            </a:r>
          </a:p>
        </p:txBody>
      </p:sp>
      <p:sp>
        <p:nvSpPr>
          <p:cNvPr id="194563" name="Rectangle 3">
            <a:extLst>
              <a:ext uri="{FF2B5EF4-FFF2-40B4-BE49-F238E27FC236}">
                <a16:creationId xmlns:a16="http://schemas.microsoft.com/office/drawing/2014/main" id="{04D247E4-9296-4CC3-8DDD-72681B72FBB8}"/>
              </a:ext>
            </a:extLst>
          </p:cNvPr>
          <p:cNvSpPr>
            <a:spLocks noChangeArrowheads="1"/>
          </p:cNvSpPr>
          <p:nvPr/>
        </p:nvSpPr>
        <p:spPr bwMode="auto">
          <a:xfrm>
            <a:off x="1219200" y="2057400"/>
            <a:ext cx="7162800" cy="41148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70000"/>
              <a:buFontTx/>
              <a:buChar char="•"/>
              <a:defRPr/>
            </a:pPr>
            <a:r>
              <a:rPr lang="en-US" b="1">
                <a:solidFill>
                  <a:schemeClr val="hlink"/>
                </a:solidFill>
                <a:effectLst>
                  <a:outerShdw blurRad="38100" dist="38100" dir="2700000" algn="tl">
                    <a:srgbClr val="000000"/>
                  </a:outerShdw>
                </a:effectLst>
                <a:latin typeface="Garamond" pitchFamily="18" charset="0"/>
              </a:rPr>
              <a:t> </a:t>
            </a:r>
            <a:r>
              <a:rPr lang="en-US">
                <a:solidFill>
                  <a:schemeClr val="hlink"/>
                </a:solidFill>
                <a:effectLst>
                  <a:outerShdw blurRad="38100" dist="38100" dir="2700000" algn="tl">
                    <a:srgbClr val="000000"/>
                  </a:outerShdw>
                </a:effectLst>
                <a:latin typeface="Arial" charset="0"/>
              </a:rPr>
              <a:t>Morbidity</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Some health state that is less than perfect</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disability from stroke, chronic pain</a:t>
            </a:r>
          </a:p>
          <a:p>
            <a:pPr marL="742950" lvl="1" indent="-285750" eaLnBrk="1" hangingPunct="1">
              <a:lnSpc>
                <a:spcPct val="80000"/>
              </a:lnSpc>
              <a:spcBef>
                <a:spcPct val="20000"/>
              </a:spcBef>
              <a:buClr>
                <a:schemeClr val="accent2"/>
              </a:buClr>
              <a:buSzPct val="70000"/>
              <a:buFont typeface="Wingdings" pitchFamily="2" charset="2"/>
              <a:buNone/>
              <a:defRPr/>
            </a:pPr>
            <a:endParaRPr lang="en-US" sz="2400">
              <a:effectLst>
                <a:outerShdw blurRad="38100" dist="38100" dir="2700000" algn="tl">
                  <a:srgbClr val="000000"/>
                </a:outerShdw>
              </a:effectLst>
              <a:latin typeface="Arial" charset="0"/>
            </a:endParaRPr>
          </a:p>
          <a:p>
            <a:pPr marL="342900" indent="-342900" eaLnBrk="1" hangingPunct="1">
              <a:lnSpc>
                <a:spcPct val="80000"/>
              </a:lnSpc>
              <a:spcBef>
                <a:spcPct val="20000"/>
              </a:spcBef>
              <a:buClr>
                <a:schemeClr val="hlink"/>
              </a:buClr>
              <a:buSzPct val="70000"/>
              <a:buFontTx/>
              <a:buChar char="•"/>
              <a:defRPr/>
            </a:pPr>
            <a:r>
              <a:rPr lang="en-US">
                <a:effectLst>
                  <a:outerShdw blurRad="38100" dist="38100" dir="2700000" algn="tl">
                    <a:srgbClr val="000000"/>
                  </a:outerShdw>
                </a:effectLst>
                <a:latin typeface="Arial" charset="0"/>
              </a:rPr>
              <a:t> </a:t>
            </a:r>
            <a:r>
              <a:rPr lang="en-US">
                <a:solidFill>
                  <a:schemeClr val="hlink"/>
                </a:solidFill>
                <a:effectLst>
                  <a:outerShdw blurRad="38100" dist="38100" dir="2700000" algn="tl">
                    <a:srgbClr val="000000"/>
                  </a:outerShdw>
                </a:effectLst>
                <a:latin typeface="Arial" charset="0"/>
              </a:rPr>
              <a:t>Comparison of morbidities</a:t>
            </a:r>
            <a:r>
              <a:rPr lang="en-US">
                <a:effectLst>
                  <a:outerShdw blurRad="38100" dist="38100" dir="2700000" algn="tl">
                    <a:srgbClr val="000000"/>
                  </a:outerShdw>
                </a:effectLst>
                <a:latin typeface="Arial" charset="0"/>
              </a:rPr>
              <a:t>  </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Difficult – apples and oranges problem </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which is worse:</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Blind v. Deaf</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Deaf v. Paraplegia</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Paraplegia v. Blind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14B21D1B-75E0-48F9-A14A-1126C1DAA75A}"/>
              </a:ext>
            </a:extLst>
          </p:cNvPr>
          <p:cNvSpPr>
            <a:spLocks noGrp="1" noRot="1" noChangeArrowheads="1"/>
          </p:cNvSpPr>
          <p:nvPr>
            <p:ph type="title"/>
          </p:nvPr>
        </p:nvSpPr>
        <p:spPr/>
        <p:txBody>
          <a:bodyPr/>
          <a:lstStyle/>
          <a:p>
            <a:pPr eaLnBrk="1" hangingPunct="1">
              <a:defRPr/>
            </a:pPr>
            <a:r>
              <a:rPr lang="en-US" sz="4800" b="0">
                <a:solidFill>
                  <a:schemeClr val="hlink"/>
                </a:solidFill>
                <a:latin typeface="Arial" pitchFamily="-106" charset="0"/>
                <a:ea typeface="+mj-ea"/>
                <a:cs typeface="+mj-cs"/>
              </a:rPr>
              <a:t>To Clip or not to Clip?</a:t>
            </a:r>
          </a:p>
        </p:txBody>
      </p:sp>
      <p:sp>
        <p:nvSpPr>
          <p:cNvPr id="190467" name="Rectangle 3">
            <a:extLst>
              <a:ext uri="{FF2B5EF4-FFF2-40B4-BE49-F238E27FC236}">
                <a16:creationId xmlns:a16="http://schemas.microsoft.com/office/drawing/2014/main" id="{3C5B2D81-EB13-4C4C-9600-1DC47D9F812B}"/>
              </a:ext>
            </a:extLst>
          </p:cNvPr>
          <p:cNvSpPr>
            <a:spLocks noGrp="1" noChangeArrowheads="1"/>
          </p:cNvSpPr>
          <p:nvPr>
            <p:ph type="body" idx="1"/>
          </p:nvPr>
        </p:nvSpPr>
        <p:spPr>
          <a:xfrm>
            <a:off x="457200" y="1600200"/>
            <a:ext cx="8382000" cy="4525963"/>
          </a:xfrm>
        </p:spPr>
        <p:txBody>
          <a:bodyPr/>
          <a:lstStyle/>
          <a:p>
            <a:pPr marL="628650" indent="-628650" eaLnBrk="1" hangingPunct="1">
              <a:lnSpc>
                <a:spcPct val="80000"/>
              </a:lnSpc>
              <a:defRPr/>
            </a:pPr>
            <a:r>
              <a:rPr lang="en-US">
                <a:solidFill>
                  <a:schemeClr val="hlink"/>
                </a:solidFill>
                <a:latin typeface="Arial" charset="0"/>
              </a:rPr>
              <a:t>Clinical outcomes for clinician readers</a:t>
            </a:r>
          </a:p>
          <a:p>
            <a:pPr marL="628650" indent="-628650" eaLnBrk="1" hangingPunct="1">
              <a:lnSpc>
                <a:spcPct val="80000"/>
              </a:lnSpc>
              <a:buFont typeface="Wingdings" panose="05000000000000000000" pitchFamily="2" charset="2"/>
              <a:buNone/>
              <a:defRPr/>
            </a:pPr>
            <a:endParaRPr lang="en-US">
              <a:latin typeface="Arial" charset="0"/>
            </a:endParaRPr>
          </a:p>
          <a:p>
            <a:pPr marL="628650" indent="-628650" eaLnBrk="1" hangingPunct="1">
              <a:lnSpc>
                <a:spcPct val="80000"/>
              </a:lnSpc>
              <a:defRPr/>
            </a:pPr>
            <a:r>
              <a:rPr lang="en-US">
                <a:latin typeface="Arial" charset="0"/>
              </a:rPr>
              <a:t>Outcomes may affect health-related quality of life: </a:t>
            </a:r>
            <a:r>
              <a:rPr lang="en-US">
                <a:solidFill>
                  <a:schemeClr val="hlink"/>
                </a:solidFill>
                <a:latin typeface="Arial" charset="0"/>
              </a:rPr>
              <a:t>how do we compare?</a:t>
            </a:r>
          </a:p>
          <a:p>
            <a:pPr marL="1428750" lvl="1" eaLnBrk="1" hangingPunct="1">
              <a:lnSpc>
                <a:spcPct val="80000"/>
              </a:lnSpc>
              <a:defRPr/>
            </a:pPr>
            <a:r>
              <a:rPr lang="en-US">
                <a:latin typeface="Arial" charset="0"/>
              </a:rPr>
              <a:t>Neurologic injury can cause    mild/moderate disability</a:t>
            </a:r>
          </a:p>
          <a:p>
            <a:pPr marL="1428750" lvl="1" eaLnBrk="1" hangingPunct="1">
              <a:lnSpc>
                <a:spcPct val="80000"/>
              </a:lnSpc>
              <a:defRPr/>
            </a:pPr>
            <a:r>
              <a:rPr lang="en-US">
                <a:latin typeface="Arial" charset="0"/>
              </a:rPr>
              <a:t>Not clipping can cause anxiety associated with being at risk of aneurysm rupture</a:t>
            </a:r>
          </a:p>
          <a:p>
            <a:pPr marL="1428750" lvl="1" eaLnBrk="1" hangingPunct="1">
              <a:lnSpc>
                <a:spcPct val="80000"/>
              </a:lnSpc>
              <a:defRPr/>
            </a:pPr>
            <a:endParaRPr lang="en-US">
              <a:latin typeface="Arial" charset="0"/>
            </a:endParaRPr>
          </a:p>
          <a:p>
            <a:pPr marL="628650" indent="-628650" eaLnBrk="1" hangingPunct="1">
              <a:lnSpc>
                <a:spcPct val="80000"/>
              </a:lnSpc>
              <a:defRPr/>
            </a:pPr>
            <a:r>
              <a:rPr lang="en-US">
                <a:solidFill>
                  <a:schemeClr val="hlink"/>
                </a:solidFill>
                <a:latin typeface="Arial" charset="0"/>
              </a:rPr>
              <a:t>Outcomes may occur at different times</a:t>
            </a:r>
          </a:p>
        </p:txBody>
      </p:sp>
    </p:spTree>
  </p:cSld>
  <p:clrMapOvr>
    <a:masterClrMapping/>
  </p:clrMapOvr>
</p:sld>
</file>

<file path=ppt/theme/theme1.xml><?xml version="1.0" encoding="utf-8"?>
<a:theme xmlns:a="http://schemas.openxmlformats.org/drawingml/2006/main" name="Stream">
  <a:themeElements>
    <a:clrScheme name="Stream 10">
      <a:dk1>
        <a:srgbClr val="000514"/>
      </a:dk1>
      <a:lt1>
        <a:srgbClr val="FFFFFF"/>
      </a:lt1>
      <a:dk2>
        <a:srgbClr val="003399"/>
      </a:dk2>
      <a:lt2>
        <a:srgbClr val="F9FDE7"/>
      </a:lt2>
      <a:accent1>
        <a:srgbClr val="0099CC"/>
      </a:accent1>
      <a:accent2>
        <a:srgbClr val="A886E0"/>
      </a:accent2>
      <a:accent3>
        <a:srgbClr val="AAADCA"/>
      </a:accent3>
      <a:accent4>
        <a:srgbClr val="DADADA"/>
      </a:accent4>
      <a:accent5>
        <a:srgbClr val="AACAE2"/>
      </a:accent5>
      <a:accent6>
        <a:srgbClr val="9879CB"/>
      </a:accent6>
      <a:hlink>
        <a:srgbClr val="FFFF66"/>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Arial" pitchFamily="-10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Arial" pitchFamily="-106"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
      <a:clrScheme name="Stream 10">
        <a:dk1>
          <a:srgbClr val="000514"/>
        </a:dk1>
        <a:lt1>
          <a:srgbClr val="FFFFFF"/>
        </a:lt1>
        <a:dk2>
          <a:srgbClr val="003399"/>
        </a:dk2>
        <a:lt2>
          <a:srgbClr val="F9FDE7"/>
        </a:lt2>
        <a:accent1>
          <a:srgbClr val="0099CC"/>
        </a:accent1>
        <a:accent2>
          <a:srgbClr val="A886E0"/>
        </a:accent2>
        <a:accent3>
          <a:srgbClr val="AAADCA"/>
        </a:accent3>
        <a:accent4>
          <a:srgbClr val="DADADA"/>
        </a:accent4>
        <a:accent5>
          <a:srgbClr val="AACAE2"/>
        </a:accent5>
        <a:accent6>
          <a:srgbClr val="9879CB"/>
        </a:accent6>
        <a:hlink>
          <a:srgbClr val="FFFF66"/>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Stream</Template>
  <TotalTime>5638</TotalTime>
  <Words>2702</Words>
  <Application>Microsoft Office PowerPoint</Application>
  <PresentationFormat>On-screen Show (4:3)</PresentationFormat>
  <Paragraphs>376</Paragraphs>
  <Slides>47</Slides>
  <Notes>32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8" baseType="lpstr">
      <vt:lpstr>Arial</vt:lpstr>
      <vt:lpstr>ＭＳ Ｐゴシック</vt:lpstr>
      <vt:lpstr>Garamond</vt:lpstr>
      <vt:lpstr>Wingdings</vt:lpstr>
      <vt:lpstr>Arial Narrow</vt:lpstr>
      <vt:lpstr>Times New Roman</vt:lpstr>
      <vt:lpstr>Times</vt:lpstr>
      <vt:lpstr>Geneva</vt:lpstr>
      <vt:lpstr>Symbol</vt:lpstr>
      <vt:lpstr>Stream</vt:lpstr>
      <vt:lpstr>VISIO</vt:lpstr>
      <vt:lpstr>Outcomes in Decision Analysis: Utilities, QALYs &amp; DALYs, and Discounting</vt:lpstr>
      <vt:lpstr>Overview</vt:lpstr>
      <vt:lpstr>Review—Last Lecture</vt:lpstr>
      <vt:lpstr>PowerPoint Presentation</vt:lpstr>
      <vt:lpstr>To Clip or not to Clip?</vt:lpstr>
      <vt:lpstr>PowerPoint Presentation</vt:lpstr>
      <vt:lpstr>PowerPoint Presentation</vt:lpstr>
      <vt:lpstr>PowerPoint Presentation</vt:lpstr>
      <vt:lpstr>To Clip or not to Clip?</vt:lpstr>
      <vt:lpstr>How do we incorporate quality-of-life effects into decision analysis?</vt:lpstr>
      <vt:lpstr> Preview—Where We Are Going with this Analysis?</vt:lpstr>
      <vt:lpstr>What is a Utility?</vt:lpstr>
      <vt:lpstr>Utilities</vt:lpstr>
      <vt:lpstr>How are utilities measured?</vt:lpstr>
      <vt:lpstr>Direct utility measurement</vt:lpstr>
      <vt:lpstr>BKA vs. AKA Example</vt:lpstr>
      <vt:lpstr>For which outcomes do we need to measure utilities?</vt:lpstr>
      <vt:lpstr>PowerPoint Presentation</vt:lpstr>
      <vt:lpstr>Standard Gamble</vt:lpstr>
      <vt:lpstr>Standard  Gamble Question</vt:lpstr>
      <vt:lpstr>PowerPoint Presentation</vt:lpstr>
      <vt:lpstr>PowerPoint Presentation</vt:lpstr>
      <vt:lpstr>Time Tradeoff</vt:lpstr>
      <vt:lpstr>PowerPoint Presentation</vt:lpstr>
      <vt:lpstr>PowerPoint Presentation</vt:lpstr>
      <vt:lpstr>PowerPoint Presentation</vt:lpstr>
      <vt:lpstr>Pros and Cons Visual Analog Scale</vt:lpstr>
      <vt:lpstr>Pros and Cons  Standard Gamble</vt:lpstr>
      <vt:lpstr>Pros and Cons Time Trade-Off</vt:lpstr>
      <vt:lpstr>Indirect measures of utility</vt:lpstr>
      <vt:lpstr>PowerPoint Presentation</vt:lpstr>
      <vt:lpstr>PowerPoint Presentation</vt:lpstr>
      <vt:lpstr>Disability weights</vt:lpstr>
      <vt:lpstr>Utilities in decision analysis</vt:lpstr>
      <vt:lpstr>QALYs</vt:lpstr>
      <vt:lpstr>Back to aneurysm</vt:lpstr>
      <vt:lpstr>PowerPoint Presentation</vt:lpstr>
      <vt:lpstr>PowerPoint Presentation</vt:lpstr>
      <vt:lpstr>Adding utility for worry =.95 (in No surgery arm)</vt:lpstr>
      <vt:lpstr>Outcomes - Discounting</vt:lpstr>
      <vt:lpstr>Outcomes - Discounting</vt:lpstr>
      <vt:lpstr>Outcomes - Discounting</vt:lpstr>
      <vt:lpstr>PowerPoint Presentation</vt:lpstr>
      <vt:lpstr>QALYs vs. DALYs</vt:lpstr>
      <vt:lpstr>PowerPoint Presentation</vt:lpstr>
      <vt:lpstr>PowerPoint Presentation</vt:lpstr>
      <vt:lpstr>Review</vt:lpstr>
    </vt:vector>
  </TitlesOfParts>
  <Company>UCSF / UCB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Quantifying Health Outcomes</dc:title>
  <dc:creator>Aaron</dc:creator>
  <cp:lastModifiedBy>Elliot Marseille</cp:lastModifiedBy>
  <cp:revision>140</cp:revision>
  <dcterms:created xsi:type="dcterms:W3CDTF">2003-01-12T06:43:23Z</dcterms:created>
  <dcterms:modified xsi:type="dcterms:W3CDTF">2020-01-09T18:45:07Z</dcterms:modified>
</cp:coreProperties>
</file>