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1" r:id="rId6"/>
    <p:sldId id="264" r:id="rId7"/>
    <p:sldId id="266" r:id="rId8"/>
    <p:sldId id="268" r:id="rId9"/>
    <p:sldId id="270" r:id="rId10"/>
    <p:sldId id="271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311" r:id="rId20"/>
    <p:sldId id="291" r:id="rId21"/>
    <p:sldId id="293" r:id="rId22"/>
    <p:sldId id="312" r:id="rId23"/>
    <p:sldId id="313" r:id="rId24"/>
    <p:sldId id="314" r:id="rId25"/>
    <p:sldId id="294" r:id="rId26"/>
    <p:sldId id="282" r:id="rId27"/>
    <p:sldId id="315" r:id="rId28"/>
    <p:sldId id="316" r:id="rId29"/>
    <p:sldId id="283" r:id="rId30"/>
    <p:sldId id="317" r:id="rId31"/>
    <p:sldId id="318" r:id="rId32"/>
    <p:sldId id="286" r:id="rId33"/>
    <p:sldId id="319" r:id="rId34"/>
    <p:sldId id="320" r:id="rId35"/>
    <p:sldId id="321" r:id="rId36"/>
    <p:sldId id="287" r:id="rId37"/>
    <p:sldId id="322" r:id="rId38"/>
    <p:sldId id="288" r:id="rId39"/>
    <p:sldId id="323" r:id="rId40"/>
    <p:sldId id="324" r:id="rId41"/>
    <p:sldId id="296" r:id="rId42"/>
    <p:sldId id="325" r:id="rId43"/>
    <p:sldId id="298" r:id="rId44"/>
    <p:sldId id="297" r:id="rId45"/>
    <p:sldId id="299" r:id="rId46"/>
    <p:sldId id="300" r:id="rId47"/>
    <p:sldId id="301" r:id="rId48"/>
    <p:sldId id="302" r:id="rId49"/>
    <p:sldId id="326" r:id="rId50"/>
    <p:sldId id="303" r:id="rId51"/>
    <p:sldId id="304" r:id="rId52"/>
    <p:sldId id="306" r:id="rId53"/>
    <p:sldId id="307" r:id="rId54"/>
    <p:sldId id="310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FE929-E33A-4E6E-9AE1-81E3C152989E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BCE8B-021A-4983-B09D-EDCC5332B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58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81C72C-F31B-4EDA-AD93-DE6521FDFD22}" type="slidenum">
              <a:rPr lang="en-US"/>
              <a:pPr/>
              <a:t>6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655FC-351F-4759-8B25-6FF873CB020D}" type="slidenum">
              <a:rPr lang="en-US"/>
              <a:pPr/>
              <a:t>16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results reported here are actually for the default = “greater”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BCE8B-021A-4983-B09D-EDCC5332B53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119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AIC=2k-2ln(L)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EBCE8B-021A-4983-B09D-EDCC5332B53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00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6F1C8-3E0A-45FF-B3C7-B70147F1419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4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7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0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7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1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3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7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2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1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6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1B020-86D7-40BF-A14B-253D8CF13C6F}" type="datetimeFigureOut">
              <a:rPr lang="en-US" smtClean="0"/>
              <a:t>10/31/2015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0564C-7FF1-47CE-B9DD-C76DBBE8B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mathstat.helsinki.fi/openbugs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Session 7. Spatial regression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Distance based neighbors</a:t>
            </a:r>
            <a:br>
              <a:rPr lang="en-US" dirty="0" smtClean="0"/>
            </a:br>
            <a:r>
              <a:rPr lang="en-US" dirty="0" smtClean="0"/>
              <a:t>Specified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78486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cs typeface="Courier New" pitchFamily="49" charset="0"/>
              </a:rPr>
              <a:t>Can also assign neighbors based on a specified distance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dist&lt;-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unlist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nbdists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(sids_kn1,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summary(dist)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Min. 1st Qu.  Median    Mean 3rd Qu.    Max.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40100   89770   97640   96290  107200  134600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max_k1&lt;-max(dist)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&gt; sids_kd1&lt;-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dnearneigh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d1=0, d2=0.75*max_k1,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&gt; sids_kd2&lt;-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dnearneigh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d1=0, d2=1*max_k1,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&gt; sids_kd3&lt;-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dnearneigh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d1=0, d2=1.5*max_k1,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r>
              <a:rPr lang="en-US" sz="2400" dirty="0" smtClean="0">
                <a:cs typeface="Courier New" pitchFamily="49" charset="0"/>
              </a:rPr>
              <a:t>OR by raw distance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&gt; sids_ran1&lt;-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dnearneigh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, d1=0, d2=134600,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2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weights matrices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Once our list of neighbors has been created, we assign spatial weights to each relationship</a:t>
            </a:r>
          </a:p>
          <a:p>
            <a:pPr lvl="1"/>
            <a:r>
              <a:rPr lang="en-US" dirty="0" smtClean="0"/>
              <a:t>Can be binary or variable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Even when the values are binary 0/1, the issue of what to do with no-neighbor observations arises</a:t>
            </a:r>
          </a:p>
          <a:p>
            <a:endParaRPr lang="en-US" dirty="0" smtClean="0"/>
          </a:p>
          <a:p>
            <a:r>
              <a:rPr lang="en-US" dirty="0" smtClean="0"/>
              <a:t>Binary weighting will, for a target feature, assign a value of 1 to neighboring features and 0 to all other features</a:t>
            </a:r>
          </a:p>
          <a:p>
            <a:pPr lvl="1"/>
            <a:r>
              <a:rPr lang="en-US" dirty="0" smtClean="0"/>
              <a:t>Used with fixed distance, k nearest neighbors, and contiguity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18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Row-standardized weights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343400" cy="49377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sids_nbq_w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&lt;- nb2listw(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sids_nbq_w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Characteristics of weights list:</a:t>
            </a:r>
          </a:p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Neighbour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list object: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Number of regions: 100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Number of nonzero links: 490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Percentage nonzero weights: 4.9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Average number of links: 4.9 </a:t>
            </a: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Weights style: W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Weights constants summary: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n    </a:t>
            </a:r>
            <a:r>
              <a:rPr lang="en-US" sz="1500" dirty="0" err="1" smtClean="0">
                <a:latin typeface="Courier New" pitchFamily="49" charset="0"/>
                <a:cs typeface="Courier New" pitchFamily="49" charset="0"/>
              </a:rPr>
              <a:t>nn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S0       S1       S2</a:t>
            </a:r>
          </a:p>
          <a:p>
            <a:pPr>
              <a:buNone/>
            </a:pP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W 100 10000 100 44.65023 410.4746</a:t>
            </a:r>
          </a:p>
          <a:p>
            <a:pPr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130802" cy="518464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Row standardization is used to create proportional weights in cases where features have an unequal number of neighbors</a:t>
            </a:r>
          </a:p>
          <a:p>
            <a:pPr lvl="1"/>
            <a:r>
              <a:rPr lang="en-US" dirty="0" smtClean="0"/>
              <a:t>Divide each neighbor weight for a feature by the sum of all neighbor weights</a:t>
            </a:r>
          </a:p>
          <a:p>
            <a:pPr lvl="2"/>
            <a:r>
              <a:rPr lang="en-US" dirty="0" err="1" smtClean="0"/>
              <a:t>Obs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has 3 neighbors, each has a weight of 1/3</a:t>
            </a:r>
          </a:p>
          <a:p>
            <a:pPr lvl="2"/>
            <a:r>
              <a:rPr lang="en-US" dirty="0" err="1" smtClean="0"/>
              <a:t>Obs</a:t>
            </a:r>
            <a:r>
              <a:rPr lang="en-US" dirty="0" smtClean="0"/>
              <a:t> j has 2 neighbors, each has a weight of 1/2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Use is you want comparable spatial parameters across different data sets with different connectivity structures</a:t>
            </a:r>
          </a:p>
        </p:txBody>
      </p:sp>
    </p:spTree>
    <p:extLst>
      <p:ext uri="{BB962C8B-B14F-4D97-AF65-F5344CB8AC3E}">
        <p14:creationId xmlns:p14="http://schemas.microsoft.com/office/powerpoint/2010/main" val="377831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Binary weights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91000" cy="49377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sids_nbq_wb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&lt;-nb2listw(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style="B")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sids_nbq_wb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Characteristics of weights list:</a:t>
            </a:r>
          </a:p>
          <a:p>
            <a:pPr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Neighbour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list object: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Number of regions: 100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Number of nonzero links: 490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Percentage nonzero weights: 4.9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Average number of links: 4.9 </a:t>
            </a: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Weights style: B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Weights constants summary: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n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S0  S1    S2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B 100 10000 490 980 10696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Row-standardised weights increase the influence of links from observations with few neighbours</a:t>
            </a:r>
          </a:p>
          <a:p>
            <a:r>
              <a:rPr lang="en-US" smtClean="0"/>
              <a:t>Binary weights vary the influence of observations</a:t>
            </a:r>
          </a:p>
          <a:p>
            <a:pPr lvl="1"/>
            <a:r>
              <a:rPr lang="en-US" smtClean="0"/>
              <a:t>Those with many neighbours are up-weighted compared to those with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3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vs. row-standardized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binary weights matrix looks like: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row-standardized matrix it looks like: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854035"/>
              </p:ext>
            </p:extLst>
          </p:nvPr>
        </p:nvGraphicFramePr>
        <p:xfrm>
          <a:off x="6858000" y="1828800"/>
          <a:ext cx="144272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680"/>
                <a:gridCol w="360680"/>
                <a:gridCol w="360680"/>
                <a:gridCol w="360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881384"/>
              </p:ext>
            </p:extLst>
          </p:nvPr>
        </p:nvGraphicFramePr>
        <p:xfrm>
          <a:off x="6553200" y="4953000"/>
          <a:ext cx="203454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  <a:gridCol w="525780"/>
                <a:gridCol w="525780"/>
                <a:gridCol w="5257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16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Regions with no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 you ever get the following error:</a:t>
            </a:r>
          </a:p>
          <a:p>
            <a:pPr lvl="2"/>
            <a:endParaRPr lang="en-US" dirty="0" smtClean="0"/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Error in nb2listw(</a:t>
            </a:r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filename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): Empty neighbor sets found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You have some regions that have NO neighbors</a:t>
            </a:r>
          </a:p>
          <a:p>
            <a:pPr lvl="1"/>
            <a:r>
              <a:rPr lang="en-US" dirty="0" smtClean="0"/>
              <a:t>This is most likely an artifact of your GIS data (digitizing errors, slivers, etc), which you should fix in a GIS</a:t>
            </a:r>
          </a:p>
          <a:p>
            <a:pPr lvl="1"/>
            <a:r>
              <a:rPr lang="en-US" dirty="0" smtClean="0"/>
              <a:t>Also could have “true” islands (e.g., Hawaii, San </a:t>
            </a:r>
            <a:r>
              <a:rPr lang="en-US" dirty="0" err="1" smtClean="0"/>
              <a:t>Juans</a:t>
            </a:r>
            <a:r>
              <a:rPr lang="en-US" dirty="0" smtClean="0"/>
              <a:t> in WA)</a:t>
            </a:r>
          </a:p>
          <a:p>
            <a:pPr lvl="2"/>
            <a:r>
              <a:rPr lang="en-US" dirty="0" smtClean="0"/>
              <a:t>May want to use k nearest neighbors</a:t>
            </a:r>
          </a:p>
          <a:p>
            <a:pPr lvl="2"/>
            <a:r>
              <a:rPr lang="en-US" dirty="0" smtClean="0"/>
              <a:t>Or add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zero.policy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=T </a:t>
            </a:r>
            <a:r>
              <a:rPr lang="en-US" dirty="0" smtClean="0"/>
              <a:t>to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nb2listw</a:t>
            </a:r>
            <a:r>
              <a:rPr lang="en-US" dirty="0" smtClean="0"/>
              <a:t> call 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sids_nbq_w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&lt;-nb2listw(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zero.policy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=T)</a:t>
            </a:r>
          </a:p>
        </p:txBody>
      </p:sp>
    </p:spTree>
    <p:extLst>
      <p:ext uri="{BB962C8B-B14F-4D97-AF65-F5344CB8AC3E}">
        <p14:creationId xmlns:p14="http://schemas.microsoft.com/office/powerpoint/2010/main" val="357676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autocorrelation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Test for the presence of spatial autocorrelation</a:t>
            </a:r>
          </a:p>
          <a:p>
            <a:pPr lvl="1"/>
            <a:r>
              <a:rPr lang="en-US" dirty="0" smtClean="0"/>
              <a:t>Global</a:t>
            </a:r>
          </a:p>
          <a:p>
            <a:pPr lvl="2"/>
            <a:r>
              <a:rPr lang="en-US" dirty="0" smtClean="0"/>
              <a:t>Moran’s </a:t>
            </a:r>
            <a:r>
              <a:rPr lang="en-US" i="1" dirty="0" smtClean="0"/>
              <a:t>I</a:t>
            </a:r>
          </a:p>
          <a:p>
            <a:pPr lvl="2"/>
            <a:r>
              <a:rPr lang="en-US" dirty="0" smtClean="0"/>
              <a:t>Geary’s C</a:t>
            </a:r>
            <a:endParaRPr lang="en-US" dirty="0"/>
          </a:p>
          <a:p>
            <a:pPr lvl="1"/>
            <a:r>
              <a:rPr lang="en-US" dirty="0" smtClean="0"/>
              <a:t>Local (LISA </a:t>
            </a:r>
            <a:r>
              <a:rPr lang="en-US" dirty="0"/>
              <a:t>– Local Indicators of Spatial </a:t>
            </a:r>
            <a:r>
              <a:rPr lang="en-US" dirty="0" smtClean="0"/>
              <a:t>Autocorrelation)</a:t>
            </a:r>
          </a:p>
          <a:p>
            <a:pPr lvl="2"/>
            <a:r>
              <a:rPr lang="en-US" dirty="0" smtClean="0"/>
              <a:t>Local Moran’s </a:t>
            </a:r>
            <a:r>
              <a:rPr lang="en-US" i="1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Getis</a:t>
            </a:r>
            <a:r>
              <a:rPr lang="en-US" dirty="0" smtClean="0"/>
              <a:t>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*</a:t>
            </a:r>
          </a:p>
          <a:p>
            <a:endParaRPr lang="en-US" dirty="0" smtClean="0"/>
          </a:p>
          <a:p>
            <a:r>
              <a:rPr lang="en-US" dirty="0" smtClean="0"/>
              <a:t>We’ll just focus on the “industry standard” – Moran’s I</a:t>
            </a:r>
          </a:p>
          <a:p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8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Moran’s I in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moran.test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(sids_NAD$SIDR79, 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listw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sids_nbq_w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7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alternative=“</a:t>
            </a:r>
            <a:r>
              <a:rPr lang="en-US" sz="17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two.sided</a:t>
            </a:r>
            <a:r>
              <a:rPr lang="en-US" sz="17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”)</a:t>
            </a:r>
          </a:p>
          <a:p>
            <a:pPr>
              <a:buNone/>
            </a:pPr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Moran's I test under 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randomisation</a:t>
            </a:r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data:  sids_NAD$SIDR79  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weights: 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sids_nbq_w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Moran I statistic standard deviate = 2.3625, p-value =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0.009075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alternative hypothesis: greater 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sample estimates: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Moran I statistic       Expectation          Variance </a:t>
            </a:r>
          </a:p>
          <a:p>
            <a:pPr>
              <a:buNone/>
            </a:pP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7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0.142750392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-0.010101010       0.004185853 </a:t>
            </a:r>
          </a:p>
          <a:p>
            <a:pPr>
              <a:buNone/>
            </a:pPr>
            <a:endParaRPr lang="en-US" sz="17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63598" y="1921106"/>
            <a:ext cx="2499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two.sided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≠ I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“greater” </a:t>
            </a:r>
            <a:r>
              <a:rPr lang="en-US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→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&gt;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4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Moran’s I in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moran.test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(sids_NAD$SIDR79,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listw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sids_nbq_wb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Moran's I test under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randomisation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data:  sids_NAD$SIDR79 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weights: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sids_nbq_wb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Moran I statistic standard deviate = 1.9633, p-value =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0.02480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alternative hypothesis: greater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sample estimates: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Moran I statistic       Expectation          Variance 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0.110520684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-0.010101010       0.003774597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-109" dirty="0"/>
              <a:t>New</a:t>
            </a:r>
            <a:r>
              <a:rPr spc="50" dirty="0"/>
              <a:t> </a:t>
            </a:r>
            <a:r>
              <a:rPr spc="-20" dirty="0"/>
              <a:t>Y</a:t>
            </a:r>
            <a:r>
              <a:rPr spc="-208" dirty="0"/>
              <a:t>o</a:t>
            </a:r>
            <a:r>
              <a:rPr spc="-69" dirty="0"/>
              <a:t>r</a:t>
            </a:r>
            <a:r>
              <a:rPr spc="-50" dirty="0"/>
              <a:t>k</a:t>
            </a:r>
            <a:r>
              <a:rPr spc="50" dirty="0"/>
              <a:t> </a:t>
            </a:r>
            <a:r>
              <a:rPr lang="en-US" spc="-20" dirty="0" smtClean="0"/>
              <a:t>leukemia</a:t>
            </a:r>
            <a:r>
              <a:rPr spc="50" dirty="0" smtClean="0"/>
              <a:t> </a:t>
            </a:r>
            <a:r>
              <a:rPr lang="en-US" spc="-59" dirty="0" smtClean="0"/>
              <a:t>data</a:t>
            </a:r>
            <a:endParaRPr spc="-178" dirty="0"/>
          </a:p>
        </p:txBody>
      </p:sp>
      <p:sp>
        <p:nvSpPr>
          <p:cNvPr id="3" name="object 3"/>
          <p:cNvSpPr/>
          <p:nvPr/>
        </p:nvSpPr>
        <p:spPr>
          <a:xfrm>
            <a:off x="564264" y="1499343"/>
            <a:ext cx="3564397" cy="3786369"/>
          </a:xfrm>
          <a:custGeom>
            <a:avLst/>
            <a:gdLst/>
            <a:ahLst/>
            <a:cxnLst/>
            <a:rect l="l" t="t" r="r" b="b"/>
            <a:pathLst>
              <a:path w="1797050" h="1910714">
                <a:moveTo>
                  <a:pt x="0" y="1910687"/>
                </a:moveTo>
                <a:lnTo>
                  <a:pt x="1796684" y="1910687"/>
                </a:lnTo>
                <a:lnTo>
                  <a:pt x="1796684" y="0"/>
                </a:lnTo>
                <a:lnTo>
                  <a:pt x="0" y="0"/>
                </a:lnTo>
                <a:lnTo>
                  <a:pt x="0" y="1910687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4255" y="5285659"/>
            <a:ext cx="2210430" cy="0"/>
          </a:xfrm>
          <a:custGeom>
            <a:avLst/>
            <a:gdLst/>
            <a:ahLst/>
            <a:cxnLst/>
            <a:rect l="l" t="t" r="r" b="b"/>
            <a:pathLst>
              <a:path w="1114425">
                <a:moveTo>
                  <a:pt x="0" y="0"/>
                </a:moveTo>
                <a:lnTo>
                  <a:pt x="1114124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4255" y="5285659"/>
            <a:ext cx="0" cy="60401"/>
          </a:xfrm>
          <a:custGeom>
            <a:avLst/>
            <a:gdLst/>
            <a:ahLst/>
            <a:cxnLst/>
            <a:rect l="l" t="t" r="r" b="b"/>
            <a:pathLst>
              <a:path h="30480">
                <a:moveTo>
                  <a:pt x="0" y="0"/>
                </a:moveTo>
                <a:lnTo>
                  <a:pt x="0" y="3040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19234" y="5285659"/>
            <a:ext cx="0" cy="60401"/>
          </a:xfrm>
          <a:custGeom>
            <a:avLst/>
            <a:gdLst/>
            <a:ahLst/>
            <a:cxnLst/>
            <a:rect l="l" t="t" r="r" b="b"/>
            <a:pathLst>
              <a:path h="30480">
                <a:moveTo>
                  <a:pt x="0" y="0"/>
                </a:moveTo>
                <a:lnTo>
                  <a:pt x="0" y="3040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24087" y="5285659"/>
            <a:ext cx="0" cy="60401"/>
          </a:xfrm>
          <a:custGeom>
            <a:avLst/>
            <a:gdLst/>
            <a:ahLst/>
            <a:cxnLst/>
            <a:rect l="l" t="t" r="r" b="b"/>
            <a:pathLst>
              <a:path h="30480">
                <a:moveTo>
                  <a:pt x="0" y="0"/>
                </a:moveTo>
                <a:lnTo>
                  <a:pt x="0" y="3040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21484" y="5396009"/>
            <a:ext cx="386668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800" spc="-10" dirty="0">
                <a:latin typeface="Arial"/>
                <a:cs typeface="Arial"/>
              </a:rPr>
              <a:t>350000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26338" y="5396009"/>
            <a:ext cx="1491253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>
              <a:tabLst>
                <a:tab pos="1129279" algn="l"/>
              </a:tabLst>
            </a:pPr>
            <a:r>
              <a:rPr sz="800" spc="-10" dirty="0">
                <a:latin typeface="Arial"/>
                <a:cs typeface="Arial"/>
              </a:rPr>
              <a:t>400000	450000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4264" y="1828299"/>
            <a:ext cx="0" cy="3311974"/>
          </a:xfrm>
          <a:custGeom>
            <a:avLst/>
            <a:gdLst/>
            <a:ahLst/>
            <a:cxnLst/>
            <a:rect l="l" t="t" r="r" b="b"/>
            <a:pathLst>
              <a:path h="1671320">
                <a:moveTo>
                  <a:pt x="0" y="1671217"/>
                </a:moveTo>
                <a:lnTo>
                  <a:pt x="0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03966" y="5140071"/>
            <a:ext cx="60456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400" y="0"/>
                </a:moveTo>
                <a:lnTo>
                  <a:pt x="0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3966" y="4036105"/>
            <a:ext cx="60456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400" y="0"/>
                </a:moveTo>
                <a:lnTo>
                  <a:pt x="0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3966" y="2932139"/>
            <a:ext cx="60456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400" y="0"/>
                </a:moveTo>
                <a:lnTo>
                  <a:pt x="0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3966" y="1828299"/>
            <a:ext cx="60456" cy="0"/>
          </a:xfrm>
          <a:custGeom>
            <a:avLst/>
            <a:gdLst/>
            <a:ahLst/>
            <a:cxnLst/>
            <a:rect l="l" t="t" r="r" b="b"/>
            <a:pathLst>
              <a:path w="30479">
                <a:moveTo>
                  <a:pt x="30400" y="0"/>
                </a:moveTo>
                <a:lnTo>
                  <a:pt x="0" y="0"/>
                </a:lnTo>
              </a:path>
            </a:pathLst>
          </a:custGeom>
          <a:ln w="47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2923" y="4919413"/>
            <a:ext cx="123111" cy="4416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25179"/>
            <a:r>
              <a:rPr sz="800" dirty="0">
                <a:latin typeface="Arial"/>
                <a:cs typeface="Arial"/>
              </a:rPr>
              <a:t>4650000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12923" y="3815574"/>
            <a:ext cx="123111" cy="4416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25179"/>
            <a:r>
              <a:rPr sz="800" dirty="0">
                <a:latin typeface="Arial"/>
                <a:cs typeface="Arial"/>
              </a:rPr>
              <a:t>4700000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2923" y="2711608"/>
            <a:ext cx="123111" cy="4416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25179"/>
            <a:r>
              <a:rPr sz="800" dirty="0">
                <a:latin typeface="Arial"/>
                <a:cs typeface="Arial"/>
              </a:rPr>
              <a:t>4750000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2923" y="1607642"/>
            <a:ext cx="123111" cy="4416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25179"/>
            <a:r>
              <a:rPr sz="800" dirty="0">
                <a:latin typeface="Arial"/>
                <a:cs typeface="Arial"/>
              </a:rPr>
              <a:t>4800000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91696" y="1634829"/>
            <a:ext cx="2708807" cy="35153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413787" y="4804877"/>
            <a:ext cx="165750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>
              <a:lnSpc>
                <a:spcPts val="714"/>
              </a:lnSpc>
            </a:pP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Victory</a:t>
            </a:r>
            <a:r>
              <a:rPr sz="600" spc="-1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Plaza </a:t>
            </a:r>
            <a:r>
              <a:rPr sz="300" spc="-59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400" spc="-44" baseline="18518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400" baseline="18518" dirty="0">
                <a:solidFill>
                  <a:srgbClr val="8A0000"/>
                </a:solidFill>
                <a:latin typeface="Times New Roman"/>
                <a:cs typeface="Times New Roman"/>
              </a:rPr>
              <a:t>                         </a:t>
            </a:r>
            <a:r>
              <a:rPr sz="400" spc="30" baseline="18518" dirty="0">
                <a:solidFill>
                  <a:srgbClr val="8A0000"/>
                </a:solidFill>
                <a:latin typeface="Times New Roman"/>
                <a:cs typeface="Times New Roman"/>
              </a:rPr>
              <a:t> </a:t>
            </a:r>
            <a:r>
              <a:rPr sz="900" b="1" spc="-476" baseline="9259" dirty="0">
                <a:latin typeface="Arial"/>
                <a:cs typeface="Arial"/>
              </a:rPr>
              <a:t>B</a:t>
            </a:r>
            <a:r>
              <a:rPr sz="300" spc="-30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300" spc="-40" dirty="0">
                <a:solidFill>
                  <a:srgbClr val="8A0000"/>
                </a:solidFill>
                <a:latin typeface="Times New Roman"/>
                <a:cs typeface="Times New Roman"/>
              </a:rPr>
              <a:t> </a:t>
            </a:r>
            <a:r>
              <a:rPr sz="900" b="1" baseline="9259" dirty="0">
                <a:latin typeface="Arial"/>
                <a:cs typeface="Arial"/>
              </a:rPr>
              <a:t>i</a:t>
            </a:r>
            <a:r>
              <a:rPr sz="900" b="1" spc="-133" baseline="9259" dirty="0">
                <a:latin typeface="Arial"/>
                <a:cs typeface="Arial"/>
              </a:rPr>
              <a:t>n</a:t>
            </a:r>
            <a:r>
              <a:rPr sz="400" spc="-341" baseline="18518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900" b="1" spc="-44" baseline="9259" dirty="0">
                <a:latin typeface="Arial"/>
                <a:cs typeface="Arial"/>
              </a:rPr>
              <a:t>g</a:t>
            </a:r>
            <a:r>
              <a:rPr sz="900" spc="-712" baseline="9259" dirty="0">
                <a:solidFill>
                  <a:srgbClr val="8A0000"/>
                </a:solidFill>
                <a:latin typeface="Arial"/>
                <a:cs typeface="Arial"/>
              </a:rPr>
              <a:t>M</a:t>
            </a:r>
            <a:r>
              <a:rPr sz="900" b="1" baseline="9259" dirty="0">
                <a:latin typeface="Arial"/>
                <a:cs typeface="Arial"/>
              </a:rPr>
              <a:t>h</a:t>
            </a:r>
            <a:r>
              <a:rPr sz="900" b="1" spc="-341" baseline="9259" dirty="0">
                <a:latin typeface="Arial"/>
                <a:cs typeface="Arial"/>
              </a:rPr>
              <a:t>a</a:t>
            </a:r>
            <a:r>
              <a:rPr sz="900" spc="-163" baseline="9259" dirty="0">
                <a:solidFill>
                  <a:srgbClr val="8A0000"/>
                </a:solidFill>
                <a:latin typeface="Arial"/>
                <a:cs typeface="Arial"/>
              </a:rPr>
              <a:t>o</a:t>
            </a:r>
            <a:r>
              <a:rPr sz="900" b="1" spc="-638" baseline="9259" dirty="0">
                <a:latin typeface="Arial"/>
                <a:cs typeface="Arial"/>
              </a:rPr>
              <a:t>m</a:t>
            </a:r>
            <a:r>
              <a:rPr sz="900" baseline="9259" dirty="0">
                <a:solidFill>
                  <a:srgbClr val="8A0000"/>
                </a:solidFill>
                <a:latin typeface="Arial"/>
                <a:cs typeface="Arial"/>
              </a:rPr>
              <a:t>n</a:t>
            </a:r>
            <a:r>
              <a:rPr sz="900" spc="-371" baseline="9259" dirty="0">
                <a:solidFill>
                  <a:srgbClr val="8A0000"/>
                </a:solidFill>
                <a:latin typeface="Arial"/>
                <a:cs typeface="Arial"/>
              </a:rPr>
              <a:t>a</a:t>
            </a:r>
            <a:r>
              <a:rPr sz="900" b="1" spc="-192" baseline="9259" dirty="0">
                <a:latin typeface="Arial"/>
                <a:cs typeface="Arial"/>
              </a:rPr>
              <a:t>p</a:t>
            </a:r>
            <a:r>
              <a:rPr sz="900" spc="-119" baseline="9259" dirty="0">
                <a:solidFill>
                  <a:srgbClr val="8A0000"/>
                </a:solidFill>
                <a:latin typeface="Arial"/>
                <a:cs typeface="Arial"/>
              </a:rPr>
              <a:t>r</a:t>
            </a:r>
            <a:r>
              <a:rPr sz="900" b="1" spc="-192" baseline="9259" dirty="0">
                <a:latin typeface="Arial"/>
                <a:cs typeface="Arial"/>
              </a:rPr>
              <a:t>t</a:t>
            </a:r>
            <a:r>
              <a:rPr sz="900" spc="-268" baseline="9259" dirty="0">
                <a:solidFill>
                  <a:srgbClr val="8A0000"/>
                </a:solidFill>
                <a:latin typeface="Arial"/>
                <a:cs typeface="Arial"/>
              </a:rPr>
              <a:t>c</a:t>
            </a:r>
            <a:r>
              <a:rPr sz="900" b="1" spc="-297" baseline="9259" dirty="0">
                <a:latin typeface="Arial"/>
                <a:cs typeface="Arial"/>
              </a:rPr>
              <a:t>o</a:t>
            </a:r>
            <a:r>
              <a:rPr sz="900" spc="-222" baseline="9259" dirty="0">
                <a:solidFill>
                  <a:srgbClr val="8A0000"/>
                </a:solidFill>
                <a:latin typeface="Arial"/>
                <a:cs typeface="Arial"/>
              </a:rPr>
              <a:t>h</a:t>
            </a:r>
            <a:r>
              <a:rPr sz="900" b="1" spc="-87" baseline="9259" dirty="0">
                <a:latin typeface="Arial"/>
                <a:cs typeface="Arial"/>
              </a:rPr>
              <a:t>n</a:t>
            </a:r>
            <a:r>
              <a:rPr sz="900" baseline="9259" dirty="0">
                <a:solidFill>
                  <a:srgbClr val="8A0000"/>
                </a:solidFill>
                <a:latin typeface="Arial"/>
                <a:cs typeface="Arial"/>
              </a:rPr>
              <a:t>Chemicals</a:t>
            </a:r>
            <a:endParaRPr sz="900" baseline="9259">
              <a:latin typeface="Arial"/>
              <a:cs typeface="Arial"/>
            </a:endParaRPr>
          </a:p>
          <a:p>
            <a:pPr marR="190102" algn="r"/>
            <a:r>
              <a:rPr sz="900" baseline="18518" dirty="0">
                <a:solidFill>
                  <a:srgbClr val="8A0000"/>
                </a:solidFill>
                <a:latin typeface="Arial"/>
                <a:cs typeface="Arial"/>
              </a:rPr>
              <a:t>IBM</a:t>
            </a:r>
            <a:r>
              <a:rPr sz="900" spc="-14" baseline="18518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900" baseline="18518" dirty="0">
                <a:solidFill>
                  <a:srgbClr val="8A0000"/>
                </a:solidFill>
                <a:latin typeface="Arial"/>
                <a:cs typeface="Arial"/>
              </a:rPr>
              <a:t>Endicott     </a:t>
            </a:r>
            <a:r>
              <a:rPr sz="900" spc="73" baseline="18518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300" spc="-30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300" dirty="0">
                <a:solidFill>
                  <a:srgbClr val="8A0000"/>
                </a:solidFill>
                <a:latin typeface="Times New Roman"/>
                <a:cs typeface="Times New Roman"/>
              </a:rPr>
              <a:t> </a:t>
            </a:r>
            <a:r>
              <a:rPr sz="300" spc="-10" dirty="0">
                <a:solidFill>
                  <a:srgbClr val="8A0000"/>
                </a:solidFill>
                <a:latin typeface="Times New Roman"/>
                <a:cs typeface="Times New Roman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Singer</a:t>
            </a:r>
            <a:endParaRPr sz="600">
              <a:latin typeface="Arial"/>
              <a:cs typeface="Arial"/>
            </a:endParaRPr>
          </a:p>
          <a:p>
            <a:pPr marR="402864" algn="r">
              <a:lnSpc>
                <a:spcPts val="287"/>
              </a:lnSpc>
              <a:spcBef>
                <a:spcPts val="208"/>
              </a:spcBef>
            </a:pPr>
            <a:r>
              <a:rPr sz="300" spc="-30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  <a:p>
            <a:pPr marR="313479" algn="r">
              <a:lnSpc>
                <a:spcPts val="644"/>
              </a:lnSpc>
            </a:pP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Nesco</a:t>
            </a:r>
            <a:endParaRPr sz="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88038" y="3921679"/>
            <a:ext cx="61967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600" b="1" dirty="0">
                <a:latin typeface="Arial"/>
                <a:cs typeface="Arial"/>
              </a:rPr>
              <a:t>Ithaca</a:t>
            </a:r>
            <a:endParaRPr sz="600">
              <a:latin typeface="Arial"/>
              <a:cs typeface="Arial"/>
            </a:endParaRPr>
          </a:p>
          <a:p>
            <a:pPr marL="166182" indent="-54135">
              <a:buClr>
                <a:srgbClr val="8A0000"/>
              </a:buClr>
              <a:buSzPct val="50000"/>
              <a:buFont typeface="MS Gothic"/>
              <a:buChar char="●"/>
              <a:tabLst>
                <a:tab pos="167440" algn="l"/>
              </a:tabLst>
            </a:pP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Morse</a:t>
            </a:r>
            <a:r>
              <a:rPr sz="600" spc="-1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Chain</a:t>
            </a:r>
            <a:endParaRPr sz="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05104" y="3589084"/>
            <a:ext cx="643607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>
              <a:lnSpc>
                <a:spcPts val="674"/>
              </a:lnSpc>
            </a:pPr>
            <a:r>
              <a:rPr sz="600" b="1" dirty="0">
                <a:latin typeface="Arial"/>
                <a:cs typeface="Arial"/>
              </a:rPr>
              <a:t>Cortland</a:t>
            </a:r>
            <a:endParaRPr sz="600">
              <a:latin typeface="Arial"/>
              <a:cs typeface="Arial"/>
            </a:endParaRPr>
          </a:p>
          <a:p>
            <a:pPr marL="156110" indent="-54135">
              <a:lnSpc>
                <a:spcPts val="674"/>
              </a:lnSpc>
              <a:buClr>
                <a:srgbClr val="8A0000"/>
              </a:buClr>
              <a:buSzPct val="50000"/>
              <a:buFont typeface="MS Gothic"/>
              <a:buChar char="●"/>
              <a:tabLst>
                <a:tab pos="157369" algn="l"/>
              </a:tabLst>
            </a:pP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Smith</a:t>
            </a:r>
            <a:r>
              <a:rPr sz="600" spc="-1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Corona</a:t>
            </a:r>
            <a:endParaRPr sz="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48348" y="2772656"/>
            <a:ext cx="603302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900" b="1" baseline="9259" dirty="0">
                <a:latin typeface="Arial"/>
                <a:cs typeface="Arial"/>
              </a:rPr>
              <a:t>Au</a:t>
            </a:r>
            <a:r>
              <a:rPr sz="900" b="1" spc="-252" baseline="9259" dirty="0">
                <a:latin typeface="Arial"/>
                <a:cs typeface="Arial"/>
              </a:rPr>
              <a:t>b</a:t>
            </a:r>
            <a:r>
              <a:rPr sz="300" spc="-139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r>
              <a:rPr sz="900" b="1" spc="-163" baseline="9259" dirty="0">
                <a:latin typeface="Arial"/>
                <a:cs typeface="Arial"/>
              </a:rPr>
              <a:t>u</a:t>
            </a:r>
            <a:r>
              <a:rPr sz="600" spc="-357" dirty="0">
                <a:solidFill>
                  <a:srgbClr val="8A0000"/>
                </a:solidFill>
                <a:latin typeface="Arial"/>
                <a:cs typeface="Arial"/>
              </a:rPr>
              <a:t>G</a:t>
            </a:r>
            <a:r>
              <a:rPr sz="900" b="1" baseline="9259" dirty="0">
                <a:latin typeface="Arial"/>
                <a:cs typeface="Arial"/>
              </a:rPr>
              <a:t>r</a:t>
            </a:r>
            <a:r>
              <a:rPr sz="900" b="1" spc="-371" baseline="9259" dirty="0">
                <a:latin typeface="Arial"/>
                <a:cs typeface="Arial"/>
              </a:rPr>
              <a:t>n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E</a:t>
            </a:r>
            <a:r>
              <a:rPr sz="600" spc="-1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Auburn</a:t>
            </a:r>
            <a:endParaRPr sz="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860630" y="2484238"/>
            <a:ext cx="38666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600" b="1" dirty="0">
                <a:latin typeface="Arial"/>
                <a:cs typeface="Arial"/>
              </a:rPr>
              <a:t>Syracuse</a:t>
            </a:r>
            <a:endParaRPr sz="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76797" y="2393999"/>
            <a:ext cx="30606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600" b="1" dirty="0">
                <a:latin typeface="Arial"/>
                <a:cs typeface="Arial"/>
              </a:rPr>
              <a:t>Oneida</a:t>
            </a:r>
            <a:endParaRPr sz="6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09093" y="3459307"/>
            <a:ext cx="612119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8055" indent="-52876">
              <a:buClr>
                <a:srgbClr val="8A0000"/>
              </a:buClr>
              <a:buSzPct val="50000"/>
              <a:buFont typeface="MS Gothic"/>
              <a:buChar char="●"/>
              <a:tabLst>
                <a:tab pos="79314" algn="l"/>
              </a:tabLst>
            </a:pP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Solvent</a:t>
            </a:r>
            <a:r>
              <a:rPr sz="600" spc="-1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Savers</a:t>
            </a:r>
            <a:endParaRPr sz="6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83261" y="3648573"/>
            <a:ext cx="335028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Groton</a:t>
            </a:r>
            <a:r>
              <a:rPr sz="600" spc="-20" dirty="0">
                <a:solidFill>
                  <a:srgbClr val="8A0000"/>
                </a:solidFill>
                <a:latin typeface="Arial"/>
                <a:cs typeface="Arial"/>
              </a:rPr>
              <a:t> </a:t>
            </a:r>
            <a:r>
              <a:rPr sz="300" spc="-30" dirty="0">
                <a:solidFill>
                  <a:srgbClr val="8A0000"/>
                </a:solidFill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815028" y="4759443"/>
            <a:ext cx="268274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600" dirty="0">
                <a:solidFill>
                  <a:srgbClr val="8A0000"/>
                </a:solidFill>
                <a:latin typeface="Arial"/>
                <a:cs typeface="Arial"/>
              </a:rPr>
              <a:t>Hadco</a:t>
            </a:r>
            <a:endParaRPr sz="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639937" y="2693343"/>
            <a:ext cx="4107243" cy="1733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 marR="10072">
              <a:lnSpc>
                <a:spcPct val="102600"/>
              </a:lnSpc>
            </a:pPr>
            <a:r>
              <a:rPr sz="2200" spc="188" dirty="0">
                <a:latin typeface="Tahoma"/>
                <a:cs typeface="Tahoma"/>
              </a:rPr>
              <a:t>T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set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20" dirty="0">
                <a:latin typeface="Tahoma"/>
                <a:cs typeface="Tahoma"/>
              </a:rPr>
              <a:t>cl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50" dirty="0">
                <a:latin typeface="Tahoma"/>
                <a:cs typeface="Tahoma"/>
              </a:rPr>
              <a:t>j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09" dirty="0">
                <a:latin typeface="Tahoma"/>
                <a:cs typeface="Tahoma"/>
              </a:rPr>
              <a:t>sted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cou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59" dirty="0">
                <a:latin typeface="Tahoma"/>
                <a:cs typeface="Tahoma"/>
              </a:rPr>
              <a:t>ts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59" dirty="0">
                <a:latin typeface="Tahoma"/>
                <a:cs typeface="Tahoma"/>
              </a:rPr>
              <a:t>eu</a:t>
            </a:r>
            <a:r>
              <a:rPr sz="2200" spc="-99" dirty="0">
                <a:latin typeface="Tahoma"/>
                <a:cs typeface="Tahoma"/>
              </a:rPr>
              <a:t>k</a:t>
            </a:r>
            <a:r>
              <a:rPr sz="2200" spc="-109" dirty="0">
                <a:latin typeface="Tahoma"/>
                <a:cs typeface="Tahoma"/>
              </a:rPr>
              <a:t>emi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1978–1982,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59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139" dirty="0">
                <a:latin typeface="Tahoma"/>
                <a:cs typeface="Tahoma"/>
              </a:rPr>
              <a:t>ser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nu</a:t>
            </a:r>
            <a:r>
              <a:rPr sz="2200" spc="-129" dirty="0">
                <a:latin typeface="Tahoma"/>
                <a:cs typeface="Tahoma"/>
              </a:rPr>
              <a:t>m</a:t>
            </a:r>
            <a:r>
              <a:rPr sz="2200" spc="-40" dirty="0">
                <a:latin typeface="Tahoma"/>
                <a:cs typeface="Tahoma"/>
              </a:rPr>
              <a:t>b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 smtClean="0">
                <a:latin typeface="Tahoma"/>
                <a:cs typeface="Tahoma"/>
              </a:rPr>
              <a:t>oth</a:t>
            </a:r>
            <a:r>
              <a:rPr sz="2200" spc="-129" dirty="0" smtClean="0">
                <a:latin typeface="Tahoma"/>
                <a:cs typeface="Tahoma"/>
              </a:rPr>
              <a:t>er</a:t>
            </a:r>
            <a:r>
              <a:rPr lang="en-US" sz="2200" spc="-129" dirty="0" smtClean="0">
                <a:latin typeface="Tahoma"/>
                <a:cs typeface="Tahoma"/>
              </a:rPr>
              <a:t> factors including distance to</a:t>
            </a:r>
            <a:r>
              <a:rPr lang="en-US" sz="2200" dirty="0">
                <a:latin typeface="Tahoma"/>
                <a:cs typeface="Tahoma"/>
              </a:rPr>
              <a:t> </a:t>
            </a:r>
            <a:r>
              <a:rPr sz="2200" spc="-119" dirty="0" smtClean="0">
                <a:latin typeface="Tahoma"/>
                <a:cs typeface="Tahoma"/>
              </a:rPr>
              <a:t>ha</a:t>
            </a:r>
            <a:r>
              <a:rPr sz="2200" spc="-40" dirty="0" smtClean="0">
                <a:latin typeface="Tahoma"/>
                <a:cs typeface="Tahoma"/>
              </a:rPr>
              <a:t>z</a:t>
            </a:r>
            <a:r>
              <a:rPr sz="2200" spc="-178" dirty="0" smtClean="0">
                <a:latin typeface="Tahoma"/>
                <a:cs typeface="Tahoma"/>
              </a:rPr>
              <a:t>a</a:t>
            </a:r>
            <a:r>
              <a:rPr sz="2200" spc="-59" dirty="0" smtClean="0">
                <a:latin typeface="Tahoma"/>
                <a:cs typeface="Tahoma"/>
              </a:rPr>
              <a:t>r</a:t>
            </a:r>
            <a:r>
              <a:rPr sz="2200" spc="-99" dirty="0" smtClean="0">
                <a:latin typeface="Tahoma"/>
                <a:cs typeface="Tahoma"/>
              </a:rPr>
              <a:t>d</a:t>
            </a:r>
            <a:r>
              <a:rPr sz="2200" spc="-109" dirty="0" smtClean="0">
                <a:latin typeface="Tahoma"/>
                <a:cs typeface="Tahoma"/>
              </a:rPr>
              <a:t>ou</a:t>
            </a:r>
            <a:r>
              <a:rPr sz="2200" spc="-149" dirty="0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109" dirty="0">
                <a:latin typeface="Tahoma"/>
                <a:cs typeface="Tahoma"/>
              </a:rPr>
              <a:t>aste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si</a:t>
            </a:r>
            <a:r>
              <a:rPr sz="2200" spc="-99" dirty="0">
                <a:latin typeface="Tahoma"/>
                <a:cs typeface="Tahoma"/>
              </a:rPr>
              <a:t>tes</a:t>
            </a: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0127888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Brief review </a:t>
            </a:r>
            <a:r>
              <a:rPr lang="en-US" dirty="0"/>
              <a:t>g</a:t>
            </a:r>
            <a:r>
              <a:rPr lang="en-US" dirty="0" smtClean="0"/>
              <a:t>oals </a:t>
            </a:r>
            <a:r>
              <a:rPr lang="en-US" dirty="0" smtClean="0"/>
              <a:t>of regression analysis</a:t>
            </a:r>
          </a:p>
          <a:p>
            <a:r>
              <a:rPr lang="en-US" dirty="0" smtClean="0"/>
              <a:t>Why spatial autocorrelation important</a:t>
            </a:r>
          </a:p>
          <a:p>
            <a:r>
              <a:rPr lang="en-US" dirty="0" smtClean="0"/>
              <a:t>Review how to test for in a regression framework</a:t>
            </a:r>
          </a:p>
          <a:p>
            <a:r>
              <a:rPr lang="en-US" dirty="0" smtClean="0"/>
              <a:t>What to do if found- how to incorporate</a:t>
            </a:r>
          </a:p>
          <a:p>
            <a:r>
              <a:rPr lang="en-US" dirty="0" err="1" smtClean="0"/>
              <a:t>Frequentist</a:t>
            </a:r>
            <a:r>
              <a:rPr lang="en-US" dirty="0" smtClean="0"/>
              <a:t> vs Bayesian approaches to inference and prediction</a:t>
            </a:r>
          </a:p>
          <a:p>
            <a:r>
              <a:rPr lang="en-US" dirty="0" smtClean="0"/>
              <a:t>Conditional autoregressive models (CAR)</a:t>
            </a:r>
          </a:p>
          <a:p>
            <a:r>
              <a:rPr lang="en-US" dirty="0" smtClean="0"/>
              <a:t>Intro to </a:t>
            </a:r>
            <a:r>
              <a:rPr lang="en-US" dirty="0" err="1" smtClean="0"/>
              <a:t>Winbugs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72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-99" dirty="0"/>
              <a:t>Reading</a:t>
            </a:r>
            <a:r>
              <a:rPr spc="50" dirty="0"/>
              <a:t> </a:t>
            </a:r>
            <a:r>
              <a:rPr spc="69" dirty="0"/>
              <a:t>t</a:t>
            </a:r>
            <a:r>
              <a:rPr spc="-188" dirty="0"/>
              <a:t>he</a:t>
            </a:r>
            <a:r>
              <a:rPr spc="50" dirty="0"/>
              <a:t> </a:t>
            </a:r>
            <a:r>
              <a:rPr spc="149" dirty="0"/>
              <a:t>NY</a:t>
            </a:r>
            <a:r>
              <a:rPr spc="50" dirty="0"/>
              <a:t> </a:t>
            </a:r>
            <a:r>
              <a:rPr spc="-129" dirty="0"/>
              <a:t>da</a:t>
            </a:r>
            <a:r>
              <a:rPr spc="69" dirty="0"/>
              <a:t>t</a:t>
            </a:r>
            <a:r>
              <a:rPr spc="-139" dirty="0"/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9400" y="2133600"/>
            <a:ext cx="4140200" cy="29740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&gt; NY8&lt;-</a:t>
            </a:r>
            <a:r>
              <a:rPr lang="en-US" sz="1400" dirty="0" err="1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readOGR</a:t>
            </a: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("NY_data","NY8_utm18")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OGR data source with driver: ESRI 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Shapefile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 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Source: "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NY_data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", layer: "NY8_utm18"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with 281 features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It has 17 fields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 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&gt; TCE&lt;-</a:t>
            </a:r>
            <a:r>
              <a:rPr lang="en-US" sz="1400" dirty="0" err="1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readOGR</a:t>
            </a: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("</a:t>
            </a:r>
            <a:r>
              <a:rPr lang="en-US" sz="1400" dirty="0" err="1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NY_data","TCE</a:t>
            </a: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")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OGR data source with driver: ESRI 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Shapefile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 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Source: "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NY_data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", layer: "TCE"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with 11 features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It has 5 fields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 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&gt; cities&lt;-</a:t>
            </a:r>
            <a:r>
              <a:rPr lang="en-US" sz="1400" dirty="0" err="1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readOGR</a:t>
            </a:r>
            <a:r>
              <a:rPr lang="en-US" sz="1400" dirty="0">
                <a:solidFill>
                  <a:srgbClr val="0000FF"/>
                </a:solidFill>
                <a:latin typeface="Lucida Console"/>
                <a:ea typeface="Times New Roman"/>
                <a:cs typeface="Courier New"/>
              </a:rPr>
              <a:t>("NY_data","NY8cities")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OGR data source with driver: ESRI 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Shapefile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 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Source: "</a:t>
            </a:r>
            <a:r>
              <a:rPr lang="en-US" sz="1400" dirty="0" err="1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NY_data</a:t>
            </a: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", layer: "NY8cities"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with 6 features</a:t>
            </a:r>
            <a:endParaRPr lang="en-US" sz="1400" dirty="0">
              <a:ea typeface="Calibri"/>
              <a:cs typeface="Times New Roman"/>
            </a:endParaRPr>
          </a:p>
          <a:p>
            <a:pPr latinLnBrk="1">
              <a:lnSpc>
                <a:spcPts val="1125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dirty="0">
                <a:solidFill>
                  <a:srgbClr val="000000"/>
                </a:solidFill>
                <a:latin typeface="Lucida Console"/>
                <a:ea typeface="Times New Roman"/>
                <a:cs typeface="Courier New"/>
              </a:rPr>
              <a:t>It has 1 fields</a:t>
            </a:r>
            <a:endParaRPr lang="en-US" sz="1400" dirty="0">
              <a:ea typeface="Calibri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39937" y="1737298"/>
            <a:ext cx="4323878" cy="34868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 marR="10072">
              <a:lnSpc>
                <a:spcPct val="102600"/>
              </a:lnSpc>
            </a:pPr>
            <a:r>
              <a:rPr sz="2200" spc="188" dirty="0">
                <a:latin typeface="Tahoma"/>
                <a:cs typeface="Tahoma"/>
              </a:rPr>
              <a:t>T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281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cen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tr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dirty="0">
                <a:latin typeface="Tahoma"/>
                <a:cs typeface="Tahoma"/>
              </a:rPr>
              <a:t>ct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set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8</a:t>
            </a:r>
            <a:r>
              <a:rPr sz="2200" spc="-109" dirty="0">
                <a:latin typeface="Tahoma"/>
                <a:cs typeface="Tahoma"/>
              </a:rPr>
              <a:t> cen</a:t>
            </a:r>
            <a:r>
              <a:rPr sz="2200" dirty="0">
                <a:latin typeface="Tahoma"/>
                <a:cs typeface="Tahoma"/>
              </a:rPr>
              <a:t>tr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New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Y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40" dirty="0">
                <a:latin typeface="Tahoma"/>
                <a:cs typeface="Tahoma"/>
              </a:rPr>
              <a:t>k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Sta</a:t>
            </a:r>
            <a:r>
              <a:rPr sz="2200" spc="-79" dirty="0">
                <a:latin typeface="Tahoma"/>
                <a:cs typeface="Tahoma"/>
              </a:rPr>
              <a:t>te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cou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-109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-30" dirty="0">
                <a:latin typeface="Tahoma"/>
                <a:cs typeface="Tahoma"/>
              </a:rPr>
              <a:t>tu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49" dirty="0">
                <a:latin typeface="Tahoma"/>
                <a:cs typeface="Tahoma"/>
              </a:rPr>
              <a:t>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79" dirty="0">
                <a:latin typeface="Tahoma"/>
                <a:cs typeface="Tahoma"/>
              </a:rPr>
              <a:t>omi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30" dirty="0">
                <a:latin typeface="Tahoma"/>
                <a:cs typeface="Tahoma"/>
              </a:rPr>
              <a:t>tl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W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59" dirty="0">
                <a:latin typeface="Tahoma"/>
                <a:cs typeface="Tahoma"/>
              </a:rPr>
              <a:t>&amp;</a:t>
            </a:r>
            <a:r>
              <a:rPr sz="2200" spc="69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-40" dirty="0">
                <a:latin typeface="Tahoma"/>
                <a:cs typeface="Tahoma"/>
              </a:rPr>
              <a:t>o</a:t>
            </a:r>
            <a:r>
              <a:rPr sz="2200" spc="-89" dirty="0">
                <a:latin typeface="Tahoma"/>
                <a:cs typeface="Tahoma"/>
              </a:rPr>
              <a:t>t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99" dirty="0">
                <a:latin typeface="Tahoma"/>
                <a:cs typeface="Tahoma"/>
              </a:rPr>
              <a:t>2004)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49" dirty="0">
                <a:latin typeface="Tahoma"/>
                <a:cs typeface="Tahoma"/>
              </a:rPr>
              <a:t>sed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exa</a:t>
            </a:r>
            <a:r>
              <a:rPr sz="2200" spc="-109" dirty="0">
                <a:latin typeface="Tahoma"/>
                <a:cs typeface="Tahoma"/>
              </a:rPr>
              <a:t>mp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49" dirty="0">
                <a:latin typeface="Tahoma"/>
                <a:cs typeface="Tahoma"/>
              </a:rPr>
              <a:t>es,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99" dirty="0">
                <a:latin typeface="Tahoma"/>
                <a:cs typeface="Tahoma"/>
              </a:rPr>
              <a:t>pp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69" dirty="0">
                <a:latin typeface="Tahoma"/>
                <a:cs typeface="Tahoma"/>
              </a:rPr>
              <a:t>emen</a:t>
            </a:r>
            <a:r>
              <a:rPr sz="2200" spc="-89" dirty="0">
                <a:latin typeface="Tahoma"/>
                <a:cs typeface="Tahoma"/>
              </a:rPr>
              <a:t>ted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tr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dirty="0">
                <a:latin typeface="Tahoma"/>
                <a:cs typeface="Tahoma"/>
              </a:rPr>
              <a:t>ct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09" dirty="0">
                <a:latin typeface="Tahoma"/>
                <a:cs typeface="Tahoma"/>
              </a:rPr>
              <a:t>oun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29" dirty="0">
                <a:latin typeface="Tahoma"/>
                <a:cs typeface="Tahoma"/>
              </a:rPr>
              <a:t>ved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29" dirty="0">
                <a:latin typeface="Tahoma"/>
                <a:cs typeface="Tahoma"/>
              </a:rPr>
              <a:t>om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88" dirty="0">
                <a:latin typeface="Tahoma"/>
                <a:cs typeface="Tahoma"/>
              </a:rPr>
              <a:t>T</a:t>
            </a:r>
            <a:r>
              <a:rPr sz="2200" spc="-226" dirty="0">
                <a:latin typeface="Tahoma"/>
                <a:cs typeface="Tahoma"/>
              </a:rPr>
              <a:t>I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50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1992</a:t>
            </a:r>
            <a:r>
              <a:rPr sz="2200" spc="-99" dirty="0">
                <a:latin typeface="Tahoma"/>
                <a:cs typeface="Tahoma"/>
              </a:rPr>
              <a:t> 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0" dirty="0">
                <a:latin typeface="Tahoma"/>
                <a:cs typeface="Tahoma"/>
              </a:rPr>
              <a:t>str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89" dirty="0">
                <a:latin typeface="Tahoma"/>
                <a:cs typeface="Tahoma"/>
              </a:rPr>
              <a:t>ted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b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S</a:t>
            </a:r>
            <a:r>
              <a:rPr sz="2200" spc="59" dirty="0">
                <a:latin typeface="Tahoma"/>
                <a:cs typeface="Tahoma"/>
              </a:rPr>
              <a:t>E</a:t>
            </a:r>
            <a:r>
              <a:rPr sz="2200" spc="10" dirty="0">
                <a:latin typeface="Tahoma"/>
                <a:cs typeface="Tahoma"/>
              </a:rPr>
              <a:t>D</a:t>
            </a:r>
            <a:r>
              <a:rPr sz="2200" spc="69" dirty="0">
                <a:latin typeface="Tahoma"/>
                <a:cs typeface="Tahoma"/>
              </a:rPr>
              <a:t>A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149" dirty="0">
                <a:latin typeface="Tahoma"/>
                <a:cs typeface="Tahoma"/>
              </a:rPr>
              <a:t>/C</a:t>
            </a:r>
            <a:r>
              <a:rPr sz="2200" spc="-226" dirty="0">
                <a:latin typeface="Tahoma"/>
                <a:cs typeface="Tahoma"/>
              </a:rPr>
              <a:t>I</a:t>
            </a:r>
            <a:r>
              <a:rPr sz="2200" spc="20" dirty="0">
                <a:latin typeface="Tahoma"/>
                <a:cs typeface="Tahoma"/>
              </a:rPr>
              <a:t>ES</a:t>
            </a:r>
            <a:r>
              <a:rPr sz="2200" spc="-226" dirty="0">
                <a:latin typeface="Tahoma"/>
                <a:cs typeface="Tahoma"/>
              </a:rPr>
              <a:t>I</a:t>
            </a:r>
            <a:r>
              <a:rPr sz="2200" spc="-59" dirty="0">
                <a:latin typeface="Tahoma"/>
                <a:cs typeface="Tahoma"/>
              </a:rPr>
              <a:t>N;</a:t>
            </a:r>
            <a:r>
              <a:rPr sz="2200" spc="-4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09" dirty="0">
                <a:latin typeface="Tahoma"/>
                <a:cs typeface="Tahoma"/>
              </a:rPr>
              <a:t>oun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ha</a:t>
            </a:r>
            <a:r>
              <a:rPr sz="2200" spc="-149" dirty="0">
                <a:latin typeface="Tahoma"/>
                <a:cs typeface="Tahoma"/>
              </a:rPr>
              <a:t>ve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69" dirty="0">
                <a:latin typeface="Tahoma"/>
                <a:cs typeface="Tahoma"/>
              </a:rPr>
              <a:t>een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79" dirty="0">
                <a:latin typeface="Tahoma"/>
                <a:cs typeface="Tahoma"/>
              </a:rPr>
              <a:t>oj</a:t>
            </a:r>
            <a:r>
              <a:rPr sz="2200" spc="-99" dirty="0">
                <a:latin typeface="Tahoma"/>
                <a:cs typeface="Tahoma"/>
              </a:rPr>
              <a:t>ected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29" dirty="0">
                <a:latin typeface="Tahoma"/>
                <a:cs typeface="Tahoma"/>
              </a:rPr>
              <a:t>om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geogr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c</a:t>
            </a:r>
            <a:r>
              <a:rPr sz="2200" spc="-40" dirty="0">
                <a:latin typeface="Tahoma"/>
                <a:cs typeface="Tahoma"/>
              </a:rPr>
              <a:t>o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09" dirty="0">
                <a:latin typeface="Tahoma"/>
                <a:cs typeface="Tahoma"/>
              </a:rPr>
              <a:t>ates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 </a:t>
            </a:r>
            <a:r>
              <a:rPr sz="2200" spc="40" dirty="0">
                <a:latin typeface="Tahoma"/>
                <a:cs typeface="Tahoma"/>
              </a:rPr>
              <a:t>U</a:t>
            </a:r>
            <a:r>
              <a:rPr sz="2200" spc="188" dirty="0">
                <a:latin typeface="Tahoma"/>
                <a:cs typeface="Tahoma"/>
              </a:rPr>
              <a:t>T</a:t>
            </a:r>
            <a:r>
              <a:rPr sz="2200" spc="198" dirty="0">
                <a:latin typeface="Tahoma"/>
                <a:cs typeface="Tahoma"/>
              </a:rPr>
              <a:t>M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z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18</a:t>
            </a: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0990240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6875397" y="4693754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74899" y="4019778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19964" y="4747345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33436" y="4877371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3581" y="4713083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63857" y="4746592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90408" y="1515773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28975" y="1981533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80610" y="2913803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50583" y="3149758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45219" y="3609618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87109" y="3452483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110061" y="2120219"/>
            <a:ext cx="284648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0072" algn="r">
              <a:lnSpc>
                <a:spcPts val="278"/>
              </a:lnSpc>
            </a:pPr>
            <a:r>
              <a:rPr sz="300" spc="-99" dirty="0">
                <a:latin typeface="MS Gothic"/>
                <a:cs typeface="MS Gothic"/>
              </a:rPr>
              <a:t>●</a:t>
            </a:r>
            <a:r>
              <a:rPr sz="400" spc="-103" baseline="18518" dirty="0">
                <a:latin typeface="MS Gothic"/>
                <a:cs typeface="MS Gothic"/>
              </a:rPr>
              <a:t>●</a:t>
            </a:r>
            <a:endParaRPr sz="400" baseline="18518">
              <a:latin typeface="MS Gothic"/>
              <a:cs typeface="MS Gothic"/>
            </a:endParaRPr>
          </a:p>
          <a:p>
            <a:pPr marL="25179">
              <a:lnSpc>
                <a:spcPts val="278"/>
              </a:lnSpc>
            </a:pPr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22881" y="2556231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96335" y="2880544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877700" y="1871964"/>
            <a:ext cx="273312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400" spc="-103" baseline="18518" dirty="0">
                <a:latin typeface="MS Gothic"/>
                <a:cs typeface="MS Gothic"/>
              </a:rPr>
              <a:t>●</a:t>
            </a:r>
            <a:r>
              <a:rPr sz="400" spc="-103" baseline="18518" dirty="0">
                <a:latin typeface="Times New Roman"/>
                <a:cs typeface="Times New Roman"/>
              </a:rPr>
              <a:t>                </a:t>
            </a:r>
            <a:r>
              <a:rPr sz="400" spc="30" baseline="18518" dirty="0">
                <a:latin typeface="Times New Roman"/>
                <a:cs typeface="Times New Roman"/>
              </a:rPr>
              <a:t> </a:t>
            </a:r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005459" y="1973626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03441" y="2124988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43388" y="2086834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49276" y="2277983"/>
            <a:ext cx="195223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r>
              <a:rPr sz="300" spc="-69" dirty="0">
                <a:latin typeface="Times New Roman"/>
                <a:cs typeface="Times New Roman"/>
              </a:rPr>
              <a:t>         </a:t>
            </a:r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88123" y="2402737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80204" y="2794194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31076" y="4860052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28966" y="3618779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579471" y="3755959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973299" y="3689441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18034" y="3691575"/>
            <a:ext cx="80608" cy="461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300" spc="-69" dirty="0">
                <a:latin typeface="MS Gothic"/>
                <a:cs typeface="MS Gothic"/>
              </a:rPr>
              <a:t>●</a:t>
            </a:r>
            <a:endParaRPr sz="300">
              <a:latin typeface="MS Gothic"/>
              <a:cs typeface="MS Gothic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826" y="1399035"/>
            <a:ext cx="6297748" cy="4199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76200" y="2807274"/>
            <a:ext cx="4572000" cy="85767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NY8_1 &lt;- poly2nb(NY8)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NY8_2 &lt;- poly2nb(NY8,queen=F) 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4400" y="304800"/>
            <a:ext cx="6480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Queen vs. Rook neighbors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437627" y="149842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Queen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63857" y="149842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66456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84184"/>
            <a:ext cx="8609012" cy="574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83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" y="838200"/>
            <a:ext cx="9142413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152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nearest neighbors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76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k=1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45903" y="1688068"/>
            <a:ext cx="521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k=2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70103" y="1676400"/>
            <a:ext cx="521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k=3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7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0"/>
            <a:ext cx="9142413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52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Distance based neighbors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13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5156" y="1498185"/>
            <a:ext cx="7516719" cy="45334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200" spc="-226" dirty="0" smtClean="0">
                <a:latin typeface="Tahoma"/>
                <a:cs typeface="Tahoma"/>
              </a:rPr>
              <a:t>I</a:t>
            </a:r>
            <a:r>
              <a:rPr sz="2200" spc="-119" dirty="0" smtClean="0">
                <a:latin typeface="Tahoma"/>
                <a:cs typeface="Tahoma"/>
              </a:rPr>
              <a:t>n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b="1" spc="-30" dirty="0">
                <a:latin typeface="Gill Sans MT"/>
                <a:cs typeface="Gill Sans MT"/>
              </a:rPr>
              <a:t>s</a:t>
            </a:r>
            <a:r>
              <a:rPr sz="2200" b="1" spc="-10" dirty="0">
                <a:latin typeface="Gill Sans MT"/>
                <a:cs typeface="Gill Sans MT"/>
              </a:rPr>
              <a:t>p</a:t>
            </a:r>
            <a:r>
              <a:rPr sz="2200" b="1" spc="-79" dirty="0">
                <a:latin typeface="Gill Sans MT"/>
                <a:cs typeface="Gill Sans MT"/>
              </a:rPr>
              <a:t>dep</a:t>
            </a:r>
            <a:r>
              <a:rPr sz="2200" b="1" spc="109" dirty="0">
                <a:latin typeface="Gill Sans MT"/>
                <a:cs typeface="Gill Sans MT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50" dirty="0">
                <a:latin typeface="Tahoma"/>
                <a:cs typeface="Tahoma"/>
              </a:rPr>
              <a:t>c</a:t>
            </a:r>
            <a:r>
              <a:rPr sz="2200" spc="-109" dirty="0">
                <a:latin typeface="Tahoma"/>
                <a:cs typeface="Tahoma"/>
              </a:rPr>
              <a:t>k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39" dirty="0">
                <a:latin typeface="Tahoma"/>
                <a:cs typeface="Tahoma"/>
              </a:rPr>
              <a:t>ge,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ei</a:t>
            </a:r>
            <a:r>
              <a:rPr sz="2200" spc="-129" dirty="0">
                <a:latin typeface="Tahoma"/>
                <a:cs typeface="Tahoma"/>
              </a:rPr>
              <a:t>gh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09" dirty="0">
                <a:latin typeface="Tahoma"/>
                <a:cs typeface="Tahoma"/>
              </a:rPr>
              <a:t>ou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el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39" dirty="0">
                <a:latin typeface="Tahoma"/>
                <a:cs typeface="Tahoma"/>
              </a:rPr>
              <a:t>sh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99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t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169" dirty="0">
                <a:latin typeface="Tahoma"/>
                <a:cs typeface="Tahoma"/>
              </a:rPr>
              <a:t>een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248" dirty="0">
                <a:latin typeface="Lucida Sans"/>
                <a:cs typeface="Lucida Sans"/>
              </a:rPr>
              <a:t>n</a:t>
            </a:r>
            <a:endParaRPr sz="2200" dirty="0">
              <a:latin typeface="Lucida Sans"/>
              <a:cs typeface="Lucida Sans"/>
            </a:endParaRPr>
          </a:p>
          <a:p>
            <a:pPr marR="819575" algn="ctr">
              <a:spcBef>
                <a:spcPts val="69"/>
              </a:spcBef>
            </a:pP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139" dirty="0">
                <a:latin typeface="Tahoma"/>
                <a:cs typeface="Tahoma"/>
              </a:rPr>
              <a:t>ser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39" dirty="0">
                <a:latin typeface="Tahoma"/>
                <a:cs typeface="Tahoma"/>
              </a:rPr>
              <a:t>e</a:t>
            </a:r>
            <a:r>
              <a:rPr sz="2200" spc="-208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59" dirty="0">
                <a:latin typeface="Tahoma"/>
                <a:cs typeface="Tahoma"/>
              </a:rPr>
              <a:t>esen</a:t>
            </a:r>
            <a:r>
              <a:rPr sz="2200" spc="-89" dirty="0">
                <a:latin typeface="Tahoma"/>
                <a:cs typeface="Tahoma"/>
              </a:rPr>
              <a:t>ted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b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69" dirty="0">
                <a:latin typeface="Tahoma"/>
                <a:cs typeface="Tahoma"/>
              </a:rPr>
              <a:t>ject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cl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000" spc="30" dirty="0" err="1" smtClean="0">
                <a:latin typeface="MS Gothic"/>
                <a:cs typeface="MS Gothic"/>
              </a:rPr>
              <a:t>n</a:t>
            </a:r>
            <a:r>
              <a:rPr sz="2000" spc="40" dirty="0" err="1" smtClean="0">
                <a:latin typeface="MS Gothic"/>
                <a:cs typeface="MS Gothic"/>
              </a:rPr>
              <a:t>b</a:t>
            </a:r>
            <a:endParaRPr lang="en-US" sz="2000" spc="40" dirty="0" smtClean="0">
              <a:latin typeface="MS Gothic"/>
              <a:cs typeface="MS Gothic"/>
            </a:endParaRPr>
          </a:p>
          <a:p>
            <a:pPr marR="819575" algn="ctr">
              <a:spcBef>
                <a:spcPts val="69"/>
              </a:spcBef>
            </a:pPr>
            <a:endParaRPr sz="2000" dirty="0">
              <a:latin typeface="MS Gothic"/>
              <a:cs typeface="MS Gothic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sz="2200" spc="188" dirty="0" smtClean="0">
                <a:latin typeface="Tahoma"/>
                <a:cs typeface="Tahoma"/>
              </a:rPr>
              <a:t>T</a:t>
            </a:r>
            <a:r>
              <a:rPr sz="2200" spc="-119" dirty="0" smtClean="0">
                <a:latin typeface="Tahoma"/>
                <a:cs typeface="Tahoma"/>
              </a:rPr>
              <a:t>h</a:t>
            </a:r>
            <a:r>
              <a:rPr sz="2200" spc="10" dirty="0" smtClean="0">
                <a:latin typeface="Tahoma"/>
                <a:cs typeface="Tahoma"/>
              </a:rPr>
              <a:t>i</a:t>
            </a:r>
            <a:r>
              <a:rPr sz="2200" spc="-149" dirty="0" smtClean="0">
                <a:latin typeface="Tahoma"/>
                <a:cs typeface="Tahoma"/>
              </a:rPr>
              <a:t>s</a:t>
            </a:r>
            <a:r>
              <a:rPr sz="2200" spc="10" dirty="0" smtClean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 li</a:t>
            </a:r>
            <a:r>
              <a:rPr sz="2200" spc="-59" dirty="0">
                <a:latin typeface="Tahoma"/>
                <a:cs typeface="Tahoma"/>
              </a:rPr>
              <a:t>st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10" dirty="0">
                <a:latin typeface="Tahoma"/>
                <a:cs typeface="Tahoma"/>
              </a:rPr>
              <a:t> l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69" dirty="0">
                <a:latin typeface="Tahoma"/>
                <a:cs typeface="Tahoma"/>
              </a:rPr>
              <a:t>gth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i="1" spc="-248" dirty="0">
                <a:latin typeface="Lucida Sans"/>
                <a:cs typeface="Lucida Sans"/>
              </a:rPr>
              <a:t>n</a:t>
            </a:r>
            <a:r>
              <a:rPr sz="2200" i="1" spc="40" dirty="0">
                <a:latin typeface="Lucida Sans"/>
                <a:cs typeface="Lucida Sans"/>
              </a:rPr>
              <a:t> 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10" dirty="0">
                <a:latin typeface="Tahoma"/>
                <a:cs typeface="Tahoma"/>
              </a:rPr>
              <a:t> 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49" dirty="0">
                <a:latin typeface="Tahoma"/>
                <a:cs typeface="Tahoma"/>
              </a:rPr>
              <a:t>ex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nu</a:t>
            </a:r>
            <a:r>
              <a:rPr sz="2200" spc="-129" dirty="0">
                <a:latin typeface="Tahoma"/>
                <a:cs typeface="Tahoma"/>
              </a:rPr>
              <a:t>m</a:t>
            </a:r>
            <a:r>
              <a:rPr sz="2200" spc="-40" dirty="0">
                <a:latin typeface="Tahoma"/>
                <a:cs typeface="Tahoma"/>
              </a:rPr>
              <a:t>b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ei</a:t>
            </a:r>
            <a:r>
              <a:rPr sz="2200" spc="-129" dirty="0">
                <a:latin typeface="Tahoma"/>
                <a:cs typeface="Tahoma"/>
              </a:rPr>
              <a:t>gh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09" dirty="0">
                <a:latin typeface="Tahoma"/>
                <a:cs typeface="Tahoma"/>
              </a:rPr>
              <a:t>ou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-109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com</a:t>
            </a:r>
            <a:r>
              <a:rPr sz="2200" spc="-40" dirty="0">
                <a:latin typeface="Tahoma"/>
                <a:cs typeface="Tahoma"/>
              </a:rPr>
              <a:t>p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ec</a:t>
            </a:r>
            <a:r>
              <a:rPr sz="2200" spc="-198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49" dirty="0">
                <a:latin typeface="Tahoma"/>
                <a:cs typeface="Tahoma"/>
              </a:rPr>
              <a:t>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09" dirty="0">
                <a:latin typeface="Tahoma"/>
                <a:cs typeface="Tahoma"/>
              </a:rPr>
              <a:t>teger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 smtClean="0">
                <a:latin typeface="Tahoma"/>
                <a:cs typeface="Tahoma"/>
              </a:rPr>
              <a:t>vect</a:t>
            </a:r>
            <a:r>
              <a:rPr sz="2200" spc="-159" dirty="0" smtClean="0">
                <a:latin typeface="Tahoma"/>
                <a:cs typeface="Tahoma"/>
              </a:rPr>
              <a:t>o</a:t>
            </a:r>
            <a:r>
              <a:rPr sz="2200" spc="-59" dirty="0" smtClean="0">
                <a:latin typeface="Tahoma"/>
                <a:cs typeface="Tahoma"/>
              </a:rPr>
              <a:t>r</a:t>
            </a:r>
            <a:endParaRPr lang="en-US" sz="2200" spc="-59" dirty="0" smtClean="0">
              <a:latin typeface="Tahoma"/>
              <a:cs typeface="Tahoma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endParaRPr sz="2200" dirty="0">
              <a:latin typeface="Tahoma"/>
              <a:cs typeface="Tahoma"/>
            </a:endParaRPr>
          </a:p>
          <a:p>
            <a:pPr marL="327327" marR="30215" indent="-303407">
              <a:lnSpc>
                <a:spcPct val="102600"/>
              </a:lnSpc>
              <a:spcBef>
                <a:spcPts val="595"/>
              </a:spcBef>
            </a:pPr>
            <a:r>
              <a:rPr sz="2400" spc="30" baseline="6944" dirty="0" smtClean="0">
                <a:solidFill>
                  <a:srgbClr val="3333B2"/>
                </a:solidFill>
                <a:latin typeface="Arial"/>
                <a:cs typeface="Arial"/>
              </a:rPr>
              <a:t>.</a:t>
            </a:r>
            <a:r>
              <a:rPr sz="2200" spc="-226" dirty="0" smtClean="0">
                <a:latin typeface="Tahoma"/>
                <a:cs typeface="Tahoma"/>
              </a:rPr>
              <a:t>I</a:t>
            </a:r>
            <a:r>
              <a:rPr sz="2200" spc="-40" dirty="0" smtClean="0">
                <a:latin typeface="Tahoma"/>
                <a:cs typeface="Tahoma"/>
              </a:rPr>
              <a:t>f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ny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139" dirty="0">
                <a:latin typeface="Tahoma"/>
                <a:cs typeface="Tahoma"/>
              </a:rPr>
              <a:t>ser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ha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no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ei</a:t>
            </a:r>
            <a:r>
              <a:rPr sz="2200" spc="-129" dirty="0">
                <a:latin typeface="Tahoma"/>
                <a:cs typeface="Tahoma"/>
              </a:rPr>
              <a:t>gh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09" dirty="0">
                <a:latin typeface="Tahoma"/>
                <a:cs typeface="Tahoma"/>
              </a:rPr>
              <a:t>ou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09" dirty="0">
                <a:latin typeface="Tahoma"/>
                <a:cs typeface="Tahoma"/>
              </a:rPr>
              <a:t>s</a:t>
            </a:r>
            <a:r>
              <a:rPr sz="2200" spc="-10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com</a:t>
            </a:r>
            <a:r>
              <a:rPr sz="2200" spc="-40" dirty="0">
                <a:latin typeface="Tahoma"/>
                <a:cs typeface="Tahoma"/>
              </a:rPr>
              <a:t>p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con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-109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09" dirty="0">
                <a:latin typeface="Tahoma"/>
                <a:cs typeface="Tahoma"/>
              </a:rPr>
              <a:t>teger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 smtClean="0">
                <a:latin typeface="Tahoma"/>
                <a:cs typeface="Tahoma"/>
              </a:rPr>
              <a:t>z</a:t>
            </a:r>
            <a:r>
              <a:rPr sz="2200" spc="-129" dirty="0" smtClean="0">
                <a:latin typeface="Tahoma"/>
                <a:cs typeface="Tahoma"/>
              </a:rPr>
              <a:t>er</a:t>
            </a:r>
            <a:r>
              <a:rPr sz="2200" spc="-109" dirty="0" smtClean="0">
                <a:latin typeface="Tahoma"/>
                <a:cs typeface="Tahoma"/>
              </a:rPr>
              <a:t>o</a:t>
            </a:r>
            <a:endParaRPr lang="en-US" sz="2200" spc="-109" dirty="0" smtClean="0">
              <a:latin typeface="Tahoma"/>
              <a:cs typeface="Tahoma"/>
            </a:endParaRPr>
          </a:p>
          <a:p>
            <a:pPr marL="327327" marR="30215" indent="-303407">
              <a:lnSpc>
                <a:spcPct val="102600"/>
              </a:lnSpc>
              <a:spcBef>
                <a:spcPts val="595"/>
              </a:spcBef>
            </a:pPr>
            <a:endParaRPr sz="2200" dirty="0">
              <a:latin typeface="Tahoma"/>
              <a:cs typeface="Tahoma"/>
            </a:endParaRPr>
          </a:p>
          <a:p>
            <a:pPr marL="327327" marR="176253" indent="-303407">
              <a:lnSpc>
                <a:spcPct val="102600"/>
              </a:lnSpc>
              <a:spcBef>
                <a:spcPts val="595"/>
              </a:spcBef>
            </a:pPr>
            <a:r>
              <a:rPr sz="2200" spc="-226" dirty="0" smtClean="0">
                <a:latin typeface="Tahoma"/>
                <a:cs typeface="Tahoma"/>
              </a:rPr>
              <a:t>I</a:t>
            </a:r>
            <a:r>
              <a:rPr sz="2200" spc="50" dirty="0" smtClean="0">
                <a:latin typeface="Tahoma"/>
                <a:cs typeface="Tahoma"/>
              </a:rPr>
              <a:t>t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39" dirty="0">
                <a:latin typeface="Tahoma"/>
                <a:cs typeface="Tahoma"/>
              </a:rPr>
              <a:t>so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con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ttri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89" dirty="0">
                <a:latin typeface="Tahoma"/>
                <a:cs typeface="Tahoma"/>
              </a:rPr>
              <a:t>tes,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t</a:t>
            </a:r>
            <a:r>
              <a:rPr sz="2200" spc="-99" dirty="0">
                <a:latin typeface="Tahoma"/>
                <a:cs typeface="Tahoma"/>
              </a:rPr>
              <a:t>yp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vect</a:t>
            </a:r>
            <a:r>
              <a:rPr sz="2200" spc="-15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69" dirty="0">
                <a:latin typeface="Tahoma"/>
                <a:cs typeface="Tahoma"/>
              </a:rPr>
              <a:t>cter</a:t>
            </a:r>
            <a:r>
              <a:rPr sz="2200" spc="-59" dirty="0">
                <a:latin typeface="Tahoma"/>
                <a:cs typeface="Tahoma"/>
              </a:rPr>
              <a:t> r</a:t>
            </a:r>
            <a:r>
              <a:rPr sz="2200" spc="-109" dirty="0">
                <a:latin typeface="Tahoma"/>
                <a:cs typeface="Tahoma"/>
              </a:rPr>
              <a:t>egion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79" dirty="0">
                <a:latin typeface="Tahoma"/>
                <a:cs typeface="Tahoma"/>
              </a:rPr>
              <a:t>fier</a:t>
            </a:r>
            <a:r>
              <a:rPr sz="2200" spc="-109" dirty="0">
                <a:latin typeface="Tahoma"/>
                <a:cs typeface="Tahoma"/>
              </a:rPr>
              <a:t>s</a:t>
            </a:r>
            <a:r>
              <a:rPr sz="2200" spc="-10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89" dirty="0">
                <a:latin typeface="Tahoma"/>
                <a:cs typeface="Tahoma"/>
              </a:rPr>
              <a:t>ogica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39" dirty="0">
                <a:latin typeface="Tahoma"/>
                <a:cs typeface="Tahoma"/>
              </a:rPr>
              <a:t>g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wh</a:t>
            </a:r>
            <a:r>
              <a:rPr sz="2200" spc="-89" dirty="0">
                <a:latin typeface="Tahoma"/>
                <a:cs typeface="Tahoma"/>
              </a:rPr>
              <a:t>eth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el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39" dirty="0">
                <a:latin typeface="Tahoma"/>
                <a:cs typeface="Tahoma"/>
              </a:rPr>
              <a:t>sh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symmetr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9" dirty="0">
                <a:latin typeface="Tahoma"/>
                <a:cs typeface="Tahoma"/>
              </a:rPr>
              <a:t>c</a:t>
            </a: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82451082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for spatial autocorrelation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791750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4419600"/>
            <a:ext cx="7412284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2600" y="1219200"/>
            <a:ext cx="241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contiguity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2600" y="3886200"/>
            <a:ext cx="241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72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Moran’s test on regression residuals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2800"/>
            <a:ext cx="6933744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21657" y="1752600"/>
            <a:ext cx="4876800" cy="857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NY8$r&lt;-NY8$Cases/NY8$POP8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ea typeface="Calibri"/>
                <a:cs typeface="Times New Roman"/>
              </a:rPr>
              <a:t>NY8$Zi&lt;-log((1000*(NY8$Cases+1))/NY8$POP8)</a:t>
            </a:r>
          </a:p>
        </p:txBody>
      </p:sp>
    </p:spTree>
    <p:extLst>
      <p:ext uri="{BB962C8B-B14F-4D97-AF65-F5344CB8AC3E}">
        <p14:creationId xmlns:p14="http://schemas.microsoft.com/office/powerpoint/2010/main" val="410569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Weighting for population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19400"/>
            <a:ext cx="6940550" cy="216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36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covariate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8153400" cy="4300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06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review of regression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</a:p>
          <a:p>
            <a:pPr marL="457200" lvl="1" indent="0">
              <a:buNone/>
            </a:pPr>
            <a:r>
              <a:rPr lang="en-US" dirty="0" smtClean="0"/>
              <a:t>Y</a:t>
            </a:r>
            <a:r>
              <a:rPr lang="en-US" baseline="-25000" dirty="0" smtClean="0"/>
              <a:t>i</a:t>
            </a:r>
            <a:r>
              <a:rPr lang="en-US" dirty="0" smtClean="0"/>
              <a:t> = beta</a:t>
            </a:r>
            <a:r>
              <a:rPr lang="en-US" baseline="-25000" dirty="0" smtClean="0"/>
              <a:t>1 </a:t>
            </a:r>
            <a:r>
              <a:rPr lang="en-US" dirty="0" smtClean="0"/>
              <a:t>* X</a:t>
            </a:r>
            <a:r>
              <a:rPr lang="en-US" baseline="-25000" dirty="0" smtClean="0"/>
              <a:t>1i</a:t>
            </a:r>
            <a:r>
              <a:rPr lang="en-US" dirty="0" smtClean="0"/>
              <a:t> + … + </a:t>
            </a:r>
            <a:r>
              <a:rPr lang="en-US" dirty="0" err="1" smtClean="0"/>
              <a:t>beta</a:t>
            </a:r>
            <a:r>
              <a:rPr lang="en-US" baseline="-25000" dirty="0" err="1" smtClean="0"/>
              <a:t>p</a:t>
            </a:r>
            <a:r>
              <a:rPr lang="en-US" dirty="0" smtClean="0"/>
              <a:t> *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+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 ,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~(</a:t>
            </a:r>
            <a:r>
              <a:rPr lang="en-US" dirty="0" err="1" smtClean="0"/>
              <a:t>iid</a:t>
            </a:r>
            <a:r>
              <a:rPr lang="en-US" dirty="0" smtClean="0"/>
              <a:t>) N(0,theta-sqr)</a:t>
            </a:r>
          </a:p>
          <a:p>
            <a:pPr marL="457200" lvl="1" indent="0">
              <a:buNone/>
            </a:pPr>
            <a:r>
              <a:rPr lang="en-US" dirty="0" smtClean="0"/>
              <a:t>Linear: ordinary least squares, choose beta</a:t>
            </a:r>
            <a:r>
              <a:rPr lang="en-US" baseline="-25000" dirty="0" smtClean="0"/>
              <a:t>1</a:t>
            </a:r>
            <a:r>
              <a:rPr lang="en-US" dirty="0" smtClean="0"/>
              <a:t>, beta</a:t>
            </a:r>
            <a:r>
              <a:rPr lang="en-US" baseline="-25000" dirty="0" smtClean="0"/>
              <a:t>2 </a:t>
            </a:r>
            <a:r>
              <a:rPr lang="en-US" dirty="0" smtClean="0"/>
              <a:t>by minimizing sum of squares (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smtClean="0"/>
              <a:t>-(beta</a:t>
            </a:r>
            <a:r>
              <a:rPr lang="en-US" baseline="-25000" dirty="0" smtClean="0"/>
              <a:t>1 </a:t>
            </a:r>
            <a:r>
              <a:rPr lang="en-US" dirty="0" smtClean="0"/>
              <a:t>…))</a:t>
            </a:r>
            <a:r>
              <a:rPr lang="en-US" dirty="0" err="1" smtClean="0"/>
              <a:t>sqr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Estimator beta is the best linear unbiased predictor (blue) – with the smallest variance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0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Residual spatial autocorrelation?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8366476" cy="2608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6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adjusting for population variation…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2050"/>
            <a:ext cx="7733736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17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Simultaneous autoregressive model (SAR)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Uses a regression on values from other areas to account for spatial dependence</a:t>
            </a:r>
          </a:p>
          <a:p>
            <a:r>
              <a:rPr lang="en-US" dirty="0" smtClean="0"/>
              <a:t>Linear models (Gaussian) can be estimated by maximum likelihood</a:t>
            </a:r>
          </a:p>
          <a:p>
            <a:r>
              <a:rPr lang="en-US" dirty="0" smtClean="0"/>
              <a:t>Observed values= linear trend (covariates) + spatial signal + independent residuals</a:t>
            </a:r>
          </a:p>
          <a:p>
            <a:r>
              <a:rPr lang="en-US" dirty="0" smtClean="0"/>
              <a:t>Observed value is an average of neighboring observations – covariance is modeled directly based upon weights matrix</a:t>
            </a:r>
          </a:p>
          <a:p>
            <a:r>
              <a:rPr lang="en-US" dirty="0" smtClean="0"/>
              <a:t>We can examine covariate effects while controlling for spatial dependence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4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SAR model in R (</a:t>
            </a:r>
            <a:r>
              <a:rPr lang="en-US" dirty="0" err="1" smtClean="0"/>
              <a:t>spdep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3999"/>
            <a:ext cx="7420876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02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SAR model – distance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51" y="1524000"/>
            <a:ext cx="7440449" cy="463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192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SAR model – weighted by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85" y="1576388"/>
            <a:ext cx="7616629" cy="474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377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Conditional autoregressive model (CAR)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SAR but more suited to inclusion of random effects</a:t>
            </a:r>
          </a:p>
          <a:p>
            <a:r>
              <a:rPr lang="en-US" dirty="0" smtClean="0"/>
              <a:t>Each observation is conditional on the values of all other observations</a:t>
            </a:r>
          </a:p>
          <a:p>
            <a:r>
              <a:rPr lang="en-US" dirty="0" smtClean="0"/>
              <a:t>More commonly used (more flexible) and widely used in Bayesian hierarchical modeling</a:t>
            </a:r>
          </a:p>
          <a:p>
            <a:r>
              <a:rPr lang="en-US" dirty="0" smtClean="0"/>
              <a:t>Gaussian models can be done using maximum likelihood</a:t>
            </a:r>
          </a:p>
        </p:txBody>
      </p:sp>
    </p:spTree>
    <p:extLst>
      <p:ext uri="{BB962C8B-B14F-4D97-AF65-F5344CB8AC3E}">
        <p14:creationId xmlns:p14="http://schemas.microsoft.com/office/powerpoint/2010/main" val="197799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(Gaussian) CAR model in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15200" cy="4560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58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Frequentist</a:t>
            </a:r>
            <a:r>
              <a:rPr lang="en-US" dirty="0" smtClean="0"/>
              <a:t> vs. Bayesian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Classical (</a:t>
            </a:r>
            <a:r>
              <a:rPr lang="en-US" dirty="0" err="1" smtClean="0"/>
              <a:t>frequentist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Sample is the only source of information</a:t>
            </a:r>
          </a:p>
          <a:p>
            <a:r>
              <a:rPr lang="en-US" dirty="0" smtClean="0"/>
              <a:t>Bayesian (subjectivist)</a:t>
            </a:r>
          </a:p>
          <a:p>
            <a:pPr lvl="1"/>
            <a:r>
              <a:rPr lang="en-US" dirty="0" smtClean="0"/>
              <a:t>All available information is useful and must be taken into account (including prior knowledge)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Classical statistical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Classical inference draw conclusions about unknown parameters using </a:t>
            </a:r>
            <a:r>
              <a:rPr lang="en-US" i="1" dirty="0" smtClean="0"/>
              <a:t>confidence intervals </a:t>
            </a:r>
            <a:r>
              <a:rPr lang="en-US" dirty="0" smtClean="0"/>
              <a:t>and test hypotheses on the basis of </a:t>
            </a:r>
            <a:r>
              <a:rPr lang="en-US" i="1" dirty="0" smtClean="0"/>
              <a:t>p-value</a:t>
            </a:r>
          </a:p>
          <a:p>
            <a:r>
              <a:rPr lang="en-US" dirty="0" smtClean="0"/>
              <a:t>Calculation of confidence interval is based on the idea of repeated sampling from a population</a:t>
            </a:r>
          </a:p>
          <a:p>
            <a:r>
              <a:rPr lang="en-US" dirty="0" smtClean="0"/>
              <a:t>Distribution of sample proportions approximate a normal distribution</a:t>
            </a:r>
          </a:p>
          <a:p>
            <a:r>
              <a:rPr lang="en-US" dirty="0" smtClean="0"/>
              <a:t>The unobserved population proportion/value is treated as a constant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Frequentist</a:t>
            </a:r>
            <a:r>
              <a:rPr lang="en-US" dirty="0" smtClean="0"/>
              <a:t>”: probability of an event is defined as the limiting frequency of occurrence in an infinite number of trials</a:t>
            </a:r>
          </a:p>
          <a:p>
            <a:r>
              <a:rPr lang="en-US" dirty="0" err="1" smtClean="0"/>
              <a:t>Frequentist</a:t>
            </a:r>
            <a:r>
              <a:rPr lang="en-US" dirty="0" smtClean="0"/>
              <a:t>-based interpretation of probability requires repeated trials- can be meaningless for events that cannot be repeated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autocorrelation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Errors are NOT independent</a:t>
            </a:r>
          </a:p>
          <a:p>
            <a:r>
              <a:rPr lang="en-US" dirty="0" smtClean="0"/>
              <a:t>Observations more closely related based upon space</a:t>
            </a:r>
          </a:p>
          <a:p>
            <a:r>
              <a:rPr lang="en-US" dirty="0" smtClean="0"/>
              <a:t>If not accounted for, variation is </a:t>
            </a:r>
            <a:r>
              <a:rPr lang="en-US" dirty="0" err="1" smtClean="0"/>
              <a:t>UNDERestimated</a:t>
            </a:r>
            <a:endParaRPr lang="en-US" dirty="0" smtClean="0"/>
          </a:p>
          <a:p>
            <a:r>
              <a:rPr lang="en-US" dirty="0" smtClean="0"/>
              <a:t>Standard errors are too small, and too often we would reject null hypotheses (so claim ‘significance’)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1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statistical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Bayesian approach draws inference about unobservable parameters (e.g. mortality risk) or hypotheses by combining two sources of information:</a:t>
            </a:r>
          </a:p>
          <a:p>
            <a:pPr lvl="1"/>
            <a:r>
              <a:rPr lang="en-US" dirty="0" smtClean="0"/>
              <a:t>Our (prior) beliefs about these parameters formed from past evidence (</a:t>
            </a:r>
            <a:r>
              <a:rPr lang="en-US" dirty="0" err="1" smtClean="0"/>
              <a:t>eg</a:t>
            </a:r>
            <a:r>
              <a:rPr lang="en-US" dirty="0" smtClean="0"/>
              <a:t> pilot studies, similar studies, subjective judgment,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Sample data that our study generates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9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188" dirty="0"/>
              <a:t>B</a:t>
            </a:r>
            <a:r>
              <a:rPr spc="-208" dirty="0"/>
              <a:t>ay</a:t>
            </a:r>
            <a:r>
              <a:rPr spc="-139" dirty="0"/>
              <a:t>esia</a:t>
            </a:r>
            <a:r>
              <a:rPr spc="-129" dirty="0"/>
              <a:t>n</a:t>
            </a:r>
            <a:r>
              <a:rPr spc="50" dirty="0"/>
              <a:t> </a:t>
            </a:r>
            <a:r>
              <a:rPr spc="-149" dirty="0"/>
              <a:t>Infer</a:t>
            </a:r>
            <a:r>
              <a:rPr spc="-159" dirty="0"/>
              <a:t>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371600"/>
            <a:ext cx="8305800" cy="14743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327" marR="10072" indent="-303407">
              <a:lnSpc>
                <a:spcPct val="102600"/>
              </a:lnSpc>
            </a:pPr>
            <a:r>
              <a:rPr sz="2200" spc="149" dirty="0" smtClean="0">
                <a:latin typeface="Tahoma"/>
                <a:cs typeface="Tahoma"/>
              </a:rPr>
              <a:t>B</a:t>
            </a:r>
            <a:r>
              <a:rPr sz="2200" spc="-178" dirty="0" smtClean="0">
                <a:latin typeface="Tahoma"/>
                <a:cs typeface="Tahoma"/>
              </a:rPr>
              <a:t>a</a:t>
            </a:r>
            <a:r>
              <a:rPr sz="2200" spc="-159" dirty="0" smtClean="0">
                <a:latin typeface="Tahoma"/>
                <a:cs typeface="Tahoma"/>
              </a:rPr>
              <a:t>y</a:t>
            </a:r>
            <a:r>
              <a:rPr sz="2200" spc="-119" dirty="0" smtClean="0">
                <a:latin typeface="Tahoma"/>
                <a:cs typeface="Tahoma"/>
              </a:rPr>
              <a:t>esian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226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49" dirty="0">
                <a:latin typeface="Tahoma"/>
                <a:cs typeface="Tahoma"/>
              </a:rPr>
              <a:t>eren</a:t>
            </a:r>
            <a:r>
              <a:rPr sz="2200" spc="-119" dirty="0">
                <a:latin typeface="Tahoma"/>
                <a:cs typeface="Tahoma"/>
              </a:rPr>
              <a:t>ce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estima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39" dirty="0">
                <a:latin typeface="Tahoma"/>
                <a:cs typeface="Tahoma"/>
              </a:rPr>
              <a:t>g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10" dirty="0">
                <a:latin typeface="Tahoma"/>
                <a:cs typeface="Tahoma"/>
              </a:rPr>
              <a:t>ili</a:t>
            </a:r>
            <a:r>
              <a:rPr sz="2200" spc="-10" dirty="0">
                <a:latin typeface="Tahoma"/>
                <a:cs typeface="Tahoma"/>
              </a:rPr>
              <a:t>t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69" dirty="0">
                <a:latin typeface="Tahoma"/>
                <a:cs typeface="Tahoma"/>
              </a:rPr>
              <a:t>si</a:t>
            </a:r>
            <a:r>
              <a:rPr sz="2200" spc="-10" dirty="0">
                <a:latin typeface="Tahoma"/>
                <a:cs typeface="Tahoma"/>
              </a:rPr>
              <a:t>t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416" dirty="0">
                <a:latin typeface="Century Gothic"/>
                <a:cs typeface="Century Gothic"/>
              </a:rPr>
              <a:t>θ</a:t>
            </a:r>
            <a:r>
              <a:rPr sz="2200" i="1" spc="169" dirty="0">
                <a:latin typeface="Century Gothic"/>
                <a:cs typeface="Century Gothic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226" dirty="0">
                <a:latin typeface="Trebuchet MS"/>
                <a:cs typeface="Trebuchet MS"/>
              </a:rPr>
              <a:t>f</a:t>
            </a:r>
            <a:r>
              <a:rPr sz="2200" i="1" spc="-188" dirty="0">
                <a:latin typeface="Trebuchet MS"/>
                <a:cs typeface="Trebuchet MS"/>
              </a:rPr>
              <a:t>ter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-139" dirty="0">
                <a:latin typeface="Tahoma"/>
                <a:cs typeface="Tahoma"/>
              </a:rPr>
              <a:t>ser</a:t>
            </a:r>
            <a:r>
              <a:rPr sz="2200" spc="-40" dirty="0">
                <a:latin typeface="Tahoma"/>
                <a:cs typeface="Tahoma"/>
              </a:rPr>
              <a:t>vi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39" dirty="0">
                <a:latin typeface="Tahoma"/>
                <a:cs typeface="Tahoma"/>
              </a:rPr>
              <a:t>g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-6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-129" dirty="0">
                <a:latin typeface="Tahoma"/>
                <a:cs typeface="Tahoma"/>
              </a:rPr>
              <a:t>e.</a:t>
            </a:r>
            <a:r>
              <a:rPr sz="2200" spc="-6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99" dirty="0">
                <a:latin typeface="Tahoma"/>
                <a:cs typeface="Tahoma"/>
              </a:rPr>
              <a:t>ei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p</a:t>
            </a:r>
            <a:r>
              <a:rPr sz="2200" spc="-89" dirty="0">
                <a:latin typeface="Tahoma"/>
                <a:cs typeface="Tahoma"/>
              </a:rPr>
              <a:t>oster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0" dirty="0">
                <a:latin typeface="Tahoma"/>
                <a:cs typeface="Tahoma"/>
              </a:rPr>
              <a:t>str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69" dirty="0">
                <a:latin typeface="Tahoma"/>
                <a:cs typeface="Tahoma"/>
              </a:rPr>
              <a:t>s: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i="1" spc="-367" dirty="0">
                <a:latin typeface="Meiryo"/>
                <a:cs typeface="Meiryo"/>
              </a:rPr>
              <a:t>|</a:t>
            </a:r>
            <a:r>
              <a:rPr sz="2200" i="1" spc="-89" dirty="0">
                <a:latin typeface="Trebuchet MS"/>
                <a:cs typeface="Trebuchet MS"/>
              </a:rPr>
              <a:t>y</a:t>
            </a:r>
            <a:r>
              <a:rPr sz="2200" i="1" spc="-426" dirty="0">
                <a:latin typeface="Trebuchet MS"/>
                <a:cs typeface="Trebuchet MS"/>
              </a:rPr>
              <a:t> </a:t>
            </a:r>
            <a:r>
              <a:rPr sz="2200" dirty="0">
                <a:latin typeface="Tahoma"/>
                <a:cs typeface="Tahoma"/>
              </a:rPr>
              <a:t>)</a:t>
            </a:r>
          </a:p>
          <a:p>
            <a:pPr marL="25179">
              <a:spcBef>
                <a:spcPts val="654"/>
              </a:spcBef>
            </a:pPr>
            <a:r>
              <a:rPr sz="2200" i="1" spc="-40" dirty="0" smtClean="0">
                <a:latin typeface="Trebuchet MS"/>
                <a:cs typeface="Trebuchet MS"/>
              </a:rPr>
              <a:t>p</a:t>
            </a:r>
            <a:r>
              <a:rPr sz="2200" dirty="0" smtClean="0">
                <a:latin typeface="Tahoma"/>
                <a:cs typeface="Tahoma"/>
              </a:rPr>
              <a:t>(</a:t>
            </a:r>
            <a:r>
              <a:rPr sz="2200" i="1" spc="-357" dirty="0" err="1" smtClean="0">
                <a:latin typeface="Century Gothic"/>
                <a:cs typeface="Century Gothic"/>
              </a:rPr>
              <a:t>θ</a:t>
            </a:r>
            <a:r>
              <a:rPr sz="2200" i="1" spc="-367" dirty="0" err="1" smtClean="0">
                <a:latin typeface="Meiryo"/>
                <a:cs typeface="Meiryo"/>
              </a:rPr>
              <a:t>|</a:t>
            </a:r>
            <a:r>
              <a:rPr sz="2200" i="1" spc="-89" dirty="0" err="1" smtClean="0">
                <a:latin typeface="Trebuchet MS"/>
                <a:cs typeface="Trebuchet MS"/>
              </a:rPr>
              <a:t>y</a:t>
            </a:r>
            <a:r>
              <a:rPr sz="2200" i="1" spc="-426" dirty="0" smtClean="0">
                <a:latin typeface="Trebuchet MS"/>
                <a:cs typeface="Trebuchet MS"/>
              </a:rPr>
              <a:t> 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spc="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9" dirty="0">
                <a:latin typeface="Tahoma"/>
                <a:cs typeface="Tahoma"/>
              </a:rPr>
              <a:t>fficu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59" dirty="0">
                <a:latin typeface="Tahoma"/>
                <a:cs typeface="Tahoma"/>
              </a:rPr>
              <a:t>ve: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2200" y="3476732"/>
            <a:ext cx="131240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i="1" spc="-367" dirty="0">
                <a:latin typeface="Meiryo"/>
                <a:cs typeface="Meiryo"/>
              </a:rPr>
              <a:t>|</a:t>
            </a:r>
            <a:r>
              <a:rPr sz="2200" i="1" spc="-89" dirty="0">
                <a:latin typeface="Trebuchet MS"/>
                <a:cs typeface="Trebuchet MS"/>
              </a:rPr>
              <a:t>y</a:t>
            </a:r>
            <a:r>
              <a:rPr sz="2200" i="1" spc="-426" dirty="0">
                <a:latin typeface="Trebuchet MS"/>
                <a:cs typeface="Trebuchet MS"/>
              </a:rPr>
              <a:t> 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spc="-79" dirty="0">
                <a:latin typeface="Tahoma"/>
                <a:cs typeface="Tahoma"/>
              </a:rPr>
              <a:t> </a:t>
            </a:r>
            <a:r>
              <a:rPr sz="2200" spc="79" dirty="0">
                <a:latin typeface="Tahoma"/>
                <a:cs typeface="Tahoma"/>
              </a:rPr>
              <a:t>=</a:t>
            </a:r>
            <a:r>
              <a:rPr sz="2200" spc="149" dirty="0">
                <a:latin typeface="Tahoma"/>
                <a:cs typeface="Tahoma"/>
              </a:rPr>
              <a:t> </a:t>
            </a:r>
            <a:r>
              <a:rPr sz="3300" spc="44" baseline="5050" dirty="0">
                <a:latin typeface="Verdana"/>
                <a:cs typeface="Verdana"/>
              </a:rPr>
              <a:t>[</a:t>
            </a:r>
            <a:endParaRPr sz="3300" baseline="5050" dirty="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94013" y="3276600"/>
            <a:ext cx="164491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>
              <a:tabLst>
                <a:tab pos="1617752" algn="l"/>
              </a:tabLst>
            </a:pPr>
            <a:r>
              <a:rPr sz="2200" u="sng" spc="-10" dirty="0">
                <a:latin typeface="Times New Roman"/>
                <a:cs typeface="Times New Roman"/>
              </a:rPr>
              <a:t> </a:t>
            </a:r>
            <a:r>
              <a:rPr sz="2200" u="sng" spc="69" dirty="0">
                <a:latin typeface="Times New Roman"/>
                <a:cs typeface="Times New Roman"/>
              </a:rPr>
              <a:t> </a:t>
            </a:r>
            <a:r>
              <a:rPr sz="2200" i="1" u="sng" spc="-40" dirty="0">
                <a:latin typeface="Trebuchet MS"/>
                <a:cs typeface="Trebuchet MS"/>
              </a:rPr>
              <a:t>p</a:t>
            </a:r>
            <a:r>
              <a:rPr sz="2200" u="sng" dirty="0">
                <a:latin typeface="Tahoma"/>
                <a:cs typeface="Tahoma"/>
              </a:rPr>
              <a:t>(</a:t>
            </a:r>
            <a:r>
              <a:rPr sz="2200" i="1" u="sng" spc="-89" dirty="0">
                <a:latin typeface="Trebuchet MS"/>
                <a:cs typeface="Trebuchet MS"/>
              </a:rPr>
              <a:t>y</a:t>
            </a:r>
            <a:r>
              <a:rPr sz="2200" u="sng" spc="-317" dirty="0">
                <a:latin typeface="Times New Roman"/>
                <a:cs typeface="Times New Roman"/>
              </a:rPr>
              <a:t> </a:t>
            </a:r>
            <a:r>
              <a:rPr sz="2200" i="1" u="sng" spc="-367" dirty="0">
                <a:latin typeface="Meiryo"/>
                <a:cs typeface="Meiryo"/>
              </a:rPr>
              <a:t>|</a:t>
            </a:r>
            <a:r>
              <a:rPr sz="2200" u="sng" spc="-555" dirty="0">
                <a:latin typeface="Times New Roman"/>
                <a:cs typeface="Times New Roman"/>
              </a:rPr>
              <a:t> </a:t>
            </a:r>
            <a:r>
              <a:rPr sz="2200" i="1" u="sng" spc="-357" dirty="0">
                <a:latin typeface="Century Gothic"/>
                <a:cs typeface="Century Gothic"/>
              </a:rPr>
              <a:t>θ</a:t>
            </a:r>
            <a:r>
              <a:rPr sz="2200" u="sng" dirty="0">
                <a:latin typeface="Tahoma"/>
                <a:cs typeface="Tahoma"/>
              </a:rPr>
              <a:t>)</a:t>
            </a:r>
            <a:r>
              <a:rPr sz="2200" i="1" u="sng" spc="-40" dirty="0">
                <a:latin typeface="Trebuchet MS"/>
                <a:cs typeface="Trebuchet MS"/>
              </a:rPr>
              <a:t>p</a:t>
            </a:r>
            <a:r>
              <a:rPr sz="2200" u="sng" dirty="0">
                <a:latin typeface="Tahoma"/>
                <a:cs typeface="Tahoma"/>
              </a:rPr>
              <a:t>(</a:t>
            </a:r>
            <a:r>
              <a:rPr sz="2200" i="1" u="sng" spc="-357" dirty="0">
                <a:latin typeface="Century Gothic"/>
                <a:cs typeface="Century Gothic"/>
              </a:rPr>
              <a:t>θ</a:t>
            </a:r>
            <a:r>
              <a:rPr sz="2200" u="sng" dirty="0">
                <a:latin typeface="Tahoma"/>
                <a:cs typeface="Tahoma"/>
              </a:rPr>
              <a:t>)</a:t>
            </a:r>
            <a:r>
              <a:rPr sz="2200" u="sng" spc="-10" dirty="0">
                <a:latin typeface="Times New Roman"/>
                <a:cs typeface="Times New Roman"/>
              </a:rPr>
              <a:t> </a:t>
            </a:r>
            <a:r>
              <a:rPr sz="2200" u="sng" dirty="0">
                <a:latin typeface="Times New Roman"/>
                <a:cs typeface="Times New Roman"/>
              </a:rPr>
              <a:t>	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3780" y="3667698"/>
            <a:ext cx="145220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400" i="1" spc="-133" baseline="-27777" dirty="0">
                <a:latin typeface="Arial"/>
                <a:cs typeface="Arial"/>
              </a:rPr>
              <a:t>θ</a:t>
            </a:r>
            <a:r>
              <a:rPr sz="2400" i="1" spc="87" baseline="-27777" dirty="0">
                <a:latin typeface="Arial"/>
                <a:cs typeface="Arial"/>
              </a:rPr>
              <a:t> </a:t>
            </a:r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139" dirty="0">
                <a:latin typeface="Trebuchet MS"/>
                <a:cs typeface="Trebuchet MS"/>
              </a:rPr>
              <a:t>y</a:t>
            </a:r>
            <a:r>
              <a:rPr sz="2200" i="1" spc="-367" dirty="0">
                <a:latin typeface="Meiryo"/>
                <a:cs typeface="Meiryo"/>
              </a:rPr>
              <a:t>|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131918" y="3476732"/>
            <a:ext cx="157815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200" i="1" spc="-504" dirty="0">
                <a:latin typeface="Meiryo"/>
                <a:cs typeface="Meiryo"/>
              </a:rPr>
              <a:t>∝</a:t>
            </a:r>
            <a:r>
              <a:rPr sz="2200" i="1" spc="-149" dirty="0">
                <a:latin typeface="Meiryo"/>
                <a:cs typeface="Meiryo"/>
              </a:rPr>
              <a:t> </a:t>
            </a:r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139" dirty="0">
                <a:latin typeface="Trebuchet MS"/>
                <a:cs typeface="Trebuchet MS"/>
              </a:rPr>
              <a:t>y</a:t>
            </a:r>
            <a:r>
              <a:rPr sz="2200" i="1" spc="-367" dirty="0">
                <a:latin typeface="Meiryo"/>
                <a:cs typeface="Meiryo"/>
              </a:rPr>
              <a:t>|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i="1" spc="-40" dirty="0">
                <a:latin typeface="Trebuchet MS"/>
                <a:cs typeface="Trebuchet MS"/>
              </a:rPr>
              <a:t>p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i="1" spc="-357" dirty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8600" y="4572000"/>
            <a:ext cx="8686800" cy="1471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327" marR="809505" indent="-303407">
              <a:lnSpc>
                <a:spcPct val="102600"/>
              </a:lnSpc>
            </a:pPr>
            <a:r>
              <a:rPr sz="2200" i="1" spc="-40" dirty="0" smtClean="0">
                <a:latin typeface="Trebuchet MS"/>
                <a:cs typeface="Trebuchet MS"/>
              </a:rPr>
              <a:t>p</a:t>
            </a:r>
            <a:r>
              <a:rPr sz="2200" dirty="0" smtClean="0">
                <a:latin typeface="Tahoma"/>
                <a:cs typeface="Tahoma"/>
              </a:rPr>
              <a:t>(</a:t>
            </a:r>
            <a:r>
              <a:rPr sz="2200" i="1" spc="139" dirty="0" err="1" smtClean="0">
                <a:latin typeface="Trebuchet MS"/>
                <a:cs typeface="Trebuchet MS"/>
              </a:rPr>
              <a:t>y</a:t>
            </a:r>
            <a:r>
              <a:rPr sz="2200" i="1" spc="-367" dirty="0" err="1" smtClean="0">
                <a:latin typeface="Meiryo"/>
                <a:cs typeface="Meiryo"/>
              </a:rPr>
              <a:t>|</a:t>
            </a:r>
            <a:r>
              <a:rPr sz="2200" i="1" spc="-357" dirty="0" err="1" smtClean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spc="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li</a:t>
            </a:r>
            <a:r>
              <a:rPr sz="2200" spc="-99" dirty="0">
                <a:latin typeface="Tahoma"/>
                <a:cs typeface="Tahoma"/>
              </a:rPr>
              <a:t>kel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-59" dirty="0">
                <a:latin typeface="Tahoma"/>
                <a:cs typeface="Tahoma"/>
              </a:rPr>
              <a:t>oo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6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wh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89" dirty="0">
                <a:latin typeface="Tahoma"/>
                <a:cs typeface="Tahoma"/>
              </a:rPr>
              <a:t>eflects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el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39" dirty="0">
                <a:latin typeface="Tahoma"/>
                <a:cs typeface="Tahoma"/>
              </a:rPr>
              <a:t>sh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99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t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169" dirty="0">
                <a:latin typeface="Tahoma"/>
                <a:cs typeface="Tahoma"/>
              </a:rPr>
              <a:t>een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</a:t>
            </a:r>
            <a:r>
              <a:rPr sz="2200" spc="-149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327327" marR="113306" indent="-303407">
              <a:lnSpc>
                <a:spcPct val="102600"/>
              </a:lnSpc>
              <a:spcBef>
                <a:spcPts val="595"/>
              </a:spcBef>
            </a:pPr>
            <a:r>
              <a:rPr sz="2200" i="1" spc="-40" dirty="0" smtClean="0">
                <a:latin typeface="Trebuchet MS"/>
                <a:cs typeface="Trebuchet MS"/>
              </a:rPr>
              <a:t>p</a:t>
            </a:r>
            <a:r>
              <a:rPr sz="2200" dirty="0" smtClean="0">
                <a:latin typeface="Tahoma"/>
                <a:cs typeface="Tahoma"/>
              </a:rPr>
              <a:t>(</a:t>
            </a:r>
            <a:r>
              <a:rPr sz="2200" i="1" spc="-357" dirty="0" smtClean="0">
                <a:latin typeface="Century Gothic"/>
                <a:cs typeface="Century Gothic"/>
              </a:rPr>
              <a:t>θ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spc="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178" dirty="0">
                <a:latin typeface="Trebuchet MS"/>
                <a:cs typeface="Trebuchet MS"/>
              </a:rPr>
              <a:t>pr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59" dirty="0">
                <a:latin typeface="Trebuchet MS"/>
                <a:cs typeface="Trebuchet MS"/>
              </a:rPr>
              <a:t>o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0" dirty="0">
                <a:latin typeface="Tahoma"/>
                <a:cs typeface="Tahoma"/>
              </a:rPr>
              <a:t>str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meters,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wh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89" dirty="0">
                <a:latin typeface="Tahoma"/>
                <a:cs typeface="Tahoma"/>
              </a:rPr>
              <a:t>eflects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ma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 smtClean="0">
                <a:latin typeface="Tahoma"/>
                <a:cs typeface="Tahoma"/>
              </a:rPr>
              <a:t>p</a:t>
            </a:r>
            <a:r>
              <a:rPr sz="2200" spc="-178" dirty="0" smtClean="0">
                <a:latin typeface="Tahoma"/>
                <a:cs typeface="Tahoma"/>
              </a:rPr>
              <a:t>a</a:t>
            </a:r>
            <a:r>
              <a:rPr sz="2200" spc="-59" dirty="0" smtClean="0">
                <a:latin typeface="Tahoma"/>
                <a:cs typeface="Tahoma"/>
              </a:rPr>
              <a:t>r</a:t>
            </a:r>
            <a:r>
              <a:rPr sz="2200" spc="-119" dirty="0" smtClean="0">
                <a:latin typeface="Tahoma"/>
                <a:cs typeface="Tahoma"/>
              </a:rPr>
              <a:t>a</a:t>
            </a:r>
            <a:r>
              <a:rPr sz="2200" spc="-109" dirty="0" smtClean="0">
                <a:latin typeface="Tahoma"/>
                <a:cs typeface="Tahoma"/>
              </a:rPr>
              <a:t>meter</a:t>
            </a:r>
            <a:r>
              <a:rPr sz="2200" spc="-149" dirty="0" smtClean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298166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Posterior distribution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447800" y="3304825"/>
            <a:ext cx="914400" cy="1719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51951" y="272236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Prior distribution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28877" y="261232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Likelihood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710077" y="3091692"/>
            <a:ext cx="376523" cy="385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334000" y="2981660"/>
            <a:ext cx="385477" cy="409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88450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Estimation of the posterior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lang="en-US" sz="2400" spc="40" dirty="0">
                <a:latin typeface="Tahoma"/>
                <a:cs typeface="Tahoma"/>
              </a:rPr>
              <a:t>U</a:t>
            </a:r>
            <a:r>
              <a:rPr lang="en-US" sz="2400" spc="-139" dirty="0">
                <a:latin typeface="Tahoma"/>
                <a:cs typeface="Tahoma"/>
              </a:rPr>
              <a:t>su</a:t>
            </a:r>
            <a:r>
              <a:rPr lang="en-US" sz="2400" spc="-119" dirty="0">
                <a:latin typeface="Tahoma"/>
                <a:cs typeface="Tahoma"/>
              </a:rPr>
              <a:t>a</a:t>
            </a:r>
            <a:r>
              <a:rPr lang="en-US" sz="2400" spc="10" dirty="0">
                <a:latin typeface="Tahoma"/>
                <a:cs typeface="Tahoma"/>
              </a:rPr>
              <a:t>ll</a:t>
            </a:r>
            <a:r>
              <a:rPr lang="en-US" sz="2400" spc="-287" dirty="0">
                <a:latin typeface="Tahoma"/>
                <a:cs typeface="Tahoma"/>
              </a:rPr>
              <a:t>y</a:t>
            </a:r>
            <a:r>
              <a:rPr lang="en-US" sz="2400" spc="-69" dirty="0">
                <a:latin typeface="Tahoma"/>
                <a:cs typeface="Tahoma"/>
              </a:rPr>
              <a:t>,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i="1" spc="-40" dirty="0">
                <a:latin typeface="Trebuchet MS"/>
                <a:cs typeface="Trebuchet MS"/>
              </a:rPr>
              <a:t>p</a:t>
            </a:r>
            <a:r>
              <a:rPr lang="en-US" sz="2400" dirty="0">
                <a:latin typeface="Tahoma"/>
                <a:cs typeface="Tahoma"/>
              </a:rPr>
              <a:t>(</a:t>
            </a:r>
            <a:r>
              <a:rPr lang="en-US" sz="2400" i="1" spc="-357" dirty="0" err="1">
                <a:latin typeface="Century Gothic"/>
                <a:cs typeface="Century Gothic"/>
              </a:rPr>
              <a:t>θ</a:t>
            </a:r>
            <a:r>
              <a:rPr lang="en-US" sz="2400" i="1" spc="-367" dirty="0" err="1">
                <a:latin typeface="Meiryo"/>
                <a:cs typeface="Meiryo"/>
              </a:rPr>
              <a:t>|</a:t>
            </a:r>
            <a:r>
              <a:rPr lang="en-US" sz="2400" i="1" spc="-89" dirty="0" err="1">
                <a:latin typeface="Trebuchet MS"/>
                <a:cs typeface="Trebuchet MS"/>
              </a:rPr>
              <a:t>y</a:t>
            </a:r>
            <a:r>
              <a:rPr lang="en-US" sz="2400" i="1" spc="-426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ahoma"/>
                <a:cs typeface="Tahoma"/>
              </a:rPr>
              <a:t>)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10" dirty="0">
                <a:latin typeface="Tahoma"/>
                <a:cs typeface="Tahoma"/>
              </a:rPr>
              <a:t>i</a:t>
            </a:r>
            <a:r>
              <a:rPr lang="en-US" sz="2400" spc="-149" dirty="0">
                <a:latin typeface="Tahoma"/>
                <a:cs typeface="Tahoma"/>
              </a:rPr>
              <a:t>s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spc="-99" dirty="0">
                <a:latin typeface="Tahoma"/>
                <a:cs typeface="Tahoma"/>
              </a:rPr>
              <a:t>comp</a:t>
            </a:r>
            <a:r>
              <a:rPr lang="en-US" sz="2400" spc="-119" dirty="0">
                <a:latin typeface="Tahoma"/>
                <a:cs typeface="Tahoma"/>
              </a:rPr>
              <a:t>u</a:t>
            </a:r>
            <a:r>
              <a:rPr lang="en-US" sz="2400" spc="-89" dirty="0">
                <a:latin typeface="Tahoma"/>
                <a:cs typeface="Tahoma"/>
              </a:rPr>
              <a:t>ted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spc="-159" dirty="0">
                <a:latin typeface="Tahoma"/>
                <a:cs typeface="Tahoma"/>
              </a:rPr>
              <a:t>b</a:t>
            </a:r>
            <a:r>
              <a:rPr lang="en-US" sz="2400" spc="-99" dirty="0">
                <a:latin typeface="Tahoma"/>
                <a:cs typeface="Tahoma"/>
              </a:rPr>
              <a:t>y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spc="-69" dirty="0">
                <a:latin typeface="Tahoma"/>
                <a:cs typeface="Tahoma"/>
              </a:rPr>
              <a:t>si</a:t>
            </a:r>
            <a:r>
              <a:rPr lang="en-US" sz="2400" spc="-129" dirty="0">
                <a:latin typeface="Tahoma"/>
                <a:cs typeface="Tahoma"/>
              </a:rPr>
              <a:t>mu</a:t>
            </a:r>
            <a:r>
              <a:rPr lang="en-US" sz="2400" spc="10" dirty="0">
                <a:latin typeface="Tahoma"/>
                <a:cs typeface="Tahoma"/>
              </a:rPr>
              <a:t>l</a:t>
            </a:r>
            <a:r>
              <a:rPr lang="en-US" sz="2400" spc="-119" dirty="0">
                <a:latin typeface="Tahoma"/>
                <a:cs typeface="Tahoma"/>
              </a:rPr>
              <a:t>a</a:t>
            </a:r>
            <a:r>
              <a:rPr lang="en-US" sz="2400" spc="30" dirty="0">
                <a:latin typeface="Tahoma"/>
                <a:cs typeface="Tahoma"/>
              </a:rPr>
              <a:t>ti</a:t>
            </a:r>
            <a:r>
              <a:rPr lang="en-US" sz="2400" spc="-109" dirty="0">
                <a:latin typeface="Tahoma"/>
                <a:cs typeface="Tahoma"/>
              </a:rPr>
              <a:t>on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spc="-89" dirty="0">
                <a:latin typeface="Tahoma"/>
                <a:cs typeface="Tahoma"/>
              </a:rPr>
              <a:t>usin</a:t>
            </a:r>
            <a:r>
              <a:rPr lang="en-US" sz="2400" spc="-139" dirty="0">
                <a:latin typeface="Tahoma"/>
                <a:cs typeface="Tahoma"/>
              </a:rPr>
              <a:t>g</a:t>
            </a:r>
            <a:r>
              <a:rPr lang="en-US" sz="2400" spc="20" dirty="0">
                <a:latin typeface="Tahoma"/>
                <a:cs typeface="Tahoma"/>
              </a:rPr>
              <a:t> </a:t>
            </a:r>
            <a:r>
              <a:rPr lang="en-US" sz="2400" i="1" spc="59" dirty="0">
                <a:latin typeface="Trebuchet MS"/>
                <a:cs typeface="Trebuchet MS"/>
              </a:rPr>
              <a:t>M</a:t>
            </a:r>
            <a:r>
              <a:rPr lang="en-US" sz="2400" i="1" spc="-20" dirty="0">
                <a:latin typeface="Trebuchet MS"/>
                <a:cs typeface="Trebuchet MS"/>
              </a:rPr>
              <a:t>a</a:t>
            </a:r>
            <a:r>
              <a:rPr lang="en-US" sz="2400" i="1" spc="-178" dirty="0">
                <a:latin typeface="Trebuchet MS"/>
                <a:cs typeface="Trebuchet MS"/>
              </a:rPr>
              <a:t>r</a:t>
            </a:r>
            <a:r>
              <a:rPr lang="en-US" sz="2400" i="1" spc="-109" dirty="0">
                <a:latin typeface="Trebuchet MS"/>
                <a:cs typeface="Trebuchet MS"/>
              </a:rPr>
              <a:t>k</a:t>
            </a:r>
            <a:r>
              <a:rPr lang="en-US" sz="2400" i="1" spc="-99" dirty="0">
                <a:latin typeface="Trebuchet MS"/>
                <a:cs typeface="Trebuchet MS"/>
              </a:rPr>
              <a:t>ov</a:t>
            </a:r>
            <a:r>
              <a:rPr lang="en-US" sz="2400" i="1" spc="50" dirty="0">
                <a:latin typeface="Trebuchet MS"/>
                <a:cs typeface="Trebuchet MS"/>
              </a:rPr>
              <a:t> </a:t>
            </a:r>
            <a:r>
              <a:rPr lang="en-US" sz="2400" i="1" spc="59" dirty="0">
                <a:latin typeface="Trebuchet MS"/>
                <a:cs typeface="Trebuchet MS"/>
              </a:rPr>
              <a:t>C</a:t>
            </a:r>
            <a:r>
              <a:rPr lang="en-US" sz="2400" i="1" spc="-119" dirty="0">
                <a:latin typeface="Trebuchet MS"/>
                <a:cs typeface="Trebuchet MS"/>
              </a:rPr>
              <a:t>ha</a:t>
            </a:r>
            <a:r>
              <a:rPr lang="en-US" sz="2400" i="1" spc="-169" dirty="0">
                <a:latin typeface="Trebuchet MS"/>
                <a:cs typeface="Trebuchet MS"/>
              </a:rPr>
              <a:t>i</a:t>
            </a:r>
            <a:r>
              <a:rPr lang="en-US" sz="2400" i="1" spc="-89" dirty="0">
                <a:latin typeface="Trebuchet MS"/>
                <a:cs typeface="Trebuchet MS"/>
              </a:rPr>
              <a:t>n</a:t>
            </a:r>
            <a:r>
              <a:rPr lang="en-US" sz="2400" i="1" spc="-50" dirty="0">
                <a:latin typeface="Trebuchet MS"/>
                <a:cs typeface="Trebuchet MS"/>
              </a:rPr>
              <a:t> </a:t>
            </a:r>
            <a:r>
              <a:rPr lang="en-US" sz="2400" i="1" spc="10" dirty="0">
                <a:latin typeface="Trebuchet MS"/>
                <a:cs typeface="Trebuchet MS"/>
              </a:rPr>
              <a:t>Mon</a:t>
            </a:r>
            <a:r>
              <a:rPr lang="en-US" sz="2400" i="1" spc="-178" dirty="0">
                <a:latin typeface="Trebuchet MS"/>
                <a:cs typeface="Trebuchet MS"/>
              </a:rPr>
              <a:t>te</a:t>
            </a:r>
            <a:r>
              <a:rPr lang="en-US" sz="2400" i="1" spc="59" dirty="0">
                <a:latin typeface="Trebuchet MS"/>
                <a:cs typeface="Trebuchet MS"/>
              </a:rPr>
              <a:t> C</a:t>
            </a:r>
            <a:r>
              <a:rPr lang="en-US" sz="2400" i="1" spc="-178" dirty="0">
                <a:latin typeface="Trebuchet MS"/>
                <a:cs typeface="Trebuchet MS"/>
              </a:rPr>
              <a:t>ar</a:t>
            </a:r>
            <a:r>
              <a:rPr lang="en-US" sz="2400" i="1" spc="-188" dirty="0">
                <a:latin typeface="Trebuchet MS"/>
                <a:cs typeface="Trebuchet MS"/>
              </a:rPr>
              <a:t>l</a:t>
            </a:r>
            <a:r>
              <a:rPr lang="en-US" sz="2400" i="1" spc="-99" dirty="0">
                <a:latin typeface="Trebuchet MS"/>
                <a:cs typeface="Trebuchet MS"/>
              </a:rPr>
              <a:t>o</a:t>
            </a:r>
            <a:r>
              <a:rPr lang="en-US" sz="2400" i="1" spc="59" dirty="0">
                <a:latin typeface="Trebuchet MS"/>
                <a:cs typeface="Trebuchet MS"/>
              </a:rPr>
              <a:t> </a:t>
            </a:r>
            <a:r>
              <a:rPr lang="en-US" sz="2400" spc="-79" dirty="0">
                <a:latin typeface="Tahoma"/>
                <a:cs typeface="Tahoma"/>
              </a:rPr>
              <a:t>tech</a:t>
            </a:r>
            <a:r>
              <a:rPr lang="en-US" sz="2400" spc="-119" dirty="0">
                <a:latin typeface="Tahoma"/>
                <a:cs typeface="Tahoma"/>
              </a:rPr>
              <a:t>n</a:t>
            </a:r>
            <a:r>
              <a:rPr lang="en-US" sz="2400" spc="10" dirty="0">
                <a:latin typeface="Tahoma"/>
                <a:cs typeface="Tahoma"/>
              </a:rPr>
              <a:t>i</a:t>
            </a:r>
            <a:r>
              <a:rPr lang="en-US" sz="2400" spc="-99" dirty="0">
                <a:latin typeface="Tahoma"/>
                <a:cs typeface="Tahoma"/>
              </a:rPr>
              <a:t>q</a:t>
            </a:r>
            <a:r>
              <a:rPr lang="en-US" sz="2400" spc="-119" dirty="0">
                <a:latin typeface="Tahoma"/>
                <a:cs typeface="Tahoma"/>
              </a:rPr>
              <a:t>u</a:t>
            </a:r>
            <a:r>
              <a:rPr lang="en-US" sz="2400" spc="-178" dirty="0">
                <a:latin typeface="Tahoma"/>
                <a:cs typeface="Tahoma"/>
              </a:rPr>
              <a:t>es</a:t>
            </a:r>
            <a:endParaRPr lang="en-US" sz="24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lang="en-US" sz="2400" spc="30" dirty="0" err="1">
                <a:latin typeface="Tahoma"/>
                <a:cs typeface="Tahoma"/>
              </a:rPr>
              <a:t>Wi</a:t>
            </a:r>
            <a:r>
              <a:rPr lang="en-US" sz="2400" spc="-119" dirty="0" err="1">
                <a:latin typeface="Tahoma"/>
                <a:cs typeface="Tahoma"/>
              </a:rPr>
              <a:t>n</a:t>
            </a:r>
            <a:r>
              <a:rPr lang="en-US" sz="2400" spc="149" dirty="0" err="1">
                <a:latin typeface="Tahoma"/>
                <a:cs typeface="Tahoma"/>
              </a:rPr>
              <a:t>B</a:t>
            </a:r>
            <a:r>
              <a:rPr lang="en-US" sz="2400" spc="40" dirty="0" err="1">
                <a:latin typeface="Tahoma"/>
                <a:cs typeface="Tahoma"/>
              </a:rPr>
              <a:t>U</a:t>
            </a:r>
            <a:r>
              <a:rPr lang="en-US" sz="2400" spc="-20" dirty="0" err="1">
                <a:latin typeface="Tahoma"/>
                <a:cs typeface="Tahoma"/>
              </a:rPr>
              <a:t>G</a:t>
            </a:r>
            <a:r>
              <a:rPr lang="en-US" sz="2400" spc="-30" dirty="0" err="1">
                <a:latin typeface="Tahoma"/>
                <a:cs typeface="Tahoma"/>
              </a:rPr>
              <a:t>S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10" dirty="0" smtClean="0">
                <a:latin typeface="Tahoma"/>
                <a:cs typeface="Tahoma"/>
              </a:rPr>
              <a:t>i</a:t>
            </a:r>
            <a:r>
              <a:rPr lang="en-US" sz="2400" spc="-119" dirty="0" smtClean="0">
                <a:latin typeface="Tahoma"/>
                <a:cs typeface="Tahoma"/>
              </a:rPr>
              <a:t>s</a:t>
            </a:r>
            <a:r>
              <a:rPr lang="en-US" sz="2400" spc="30" dirty="0" smtClean="0">
                <a:latin typeface="Tahoma"/>
                <a:cs typeface="Tahoma"/>
              </a:rPr>
              <a:t> </a:t>
            </a:r>
            <a:r>
              <a:rPr lang="en-US" sz="2400" spc="-119" dirty="0">
                <a:latin typeface="Tahoma"/>
                <a:cs typeface="Tahoma"/>
              </a:rPr>
              <a:t>a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149" dirty="0">
                <a:latin typeface="Tahoma"/>
                <a:cs typeface="Tahoma"/>
              </a:rPr>
              <a:t>gen</a:t>
            </a:r>
            <a:r>
              <a:rPr lang="en-US" sz="2400" spc="-129" dirty="0">
                <a:latin typeface="Tahoma"/>
                <a:cs typeface="Tahoma"/>
              </a:rPr>
              <a:t>er</a:t>
            </a:r>
            <a:r>
              <a:rPr lang="en-US" sz="2400" spc="10" dirty="0">
                <a:latin typeface="Tahoma"/>
                <a:cs typeface="Tahoma"/>
              </a:rPr>
              <a:t>i</a:t>
            </a:r>
            <a:r>
              <a:rPr lang="en-US" sz="2400" spc="-59" dirty="0">
                <a:latin typeface="Tahoma"/>
                <a:cs typeface="Tahoma"/>
              </a:rPr>
              <a:t>c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99" dirty="0">
                <a:latin typeface="Tahoma"/>
                <a:cs typeface="Tahoma"/>
              </a:rPr>
              <a:t>sof</a:t>
            </a:r>
            <a:r>
              <a:rPr lang="en-US" sz="2400" spc="-10" dirty="0">
                <a:latin typeface="Tahoma"/>
                <a:cs typeface="Tahoma"/>
              </a:rPr>
              <a:t>t</a:t>
            </a:r>
            <a:r>
              <a:rPr lang="en-US" sz="2400" spc="-208" dirty="0">
                <a:latin typeface="Tahoma"/>
                <a:cs typeface="Tahoma"/>
              </a:rPr>
              <a:t>w</a:t>
            </a:r>
            <a:r>
              <a:rPr lang="en-US" sz="2400" spc="-178" dirty="0">
                <a:latin typeface="Tahoma"/>
                <a:cs typeface="Tahoma"/>
              </a:rPr>
              <a:t>a</a:t>
            </a:r>
            <a:r>
              <a:rPr lang="en-US" sz="2400" spc="-59" dirty="0">
                <a:latin typeface="Tahoma"/>
                <a:cs typeface="Tahoma"/>
              </a:rPr>
              <a:t>r</a:t>
            </a:r>
            <a:r>
              <a:rPr lang="en-US" sz="2400" spc="-198" dirty="0">
                <a:latin typeface="Tahoma"/>
                <a:cs typeface="Tahoma"/>
              </a:rPr>
              <a:t>e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30" dirty="0">
                <a:latin typeface="Tahoma"/>
                <a:cs typeface="Tahoma"/>
              </a:rPr>
              <a:t>to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dirty="0">
                <a:latin typeface="Tahoma"/>
                <a:cs typeface="Tahoma"/>
              </a:rPr>
              <a:t>fit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119" dirty="0">
                <a:latin typeface="Tahoma"/>
                <a:cs typeface="Tahoma"/>
              </a:rPr>
              <a:t>a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69" dirty="0">
                <a:latin typeface="Tahoma"/>
                <a:cs typeface="Tahoma"/>
              </a:rPr>
              <a:t>wi</a:t>
            </a:r>
            <a:r>
              <a:rPr lang="en-US" sz="2400" spc="-99" dirty="0">
                <a:latin typeface="Tahoma"/>
                <a:cs typeface="Tahoma"/>
              </a:rPr>
              <a:t>d</a:t>
            </a:r>
            <a:r>
              <a:rPr lang="en-US" sz="2400" spc="-198" dirty="0">
                <a:latin typeface="Tahoma"/>
                <a:cs typeface="Tahoma"/>
              </a:rPr>
              <a:t>e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59" dirty="0">
                <a:latin typeface="Tahoma"/>
                <a:cs typeface="Tahoma"/>
              </a:rPr>
              <a:t>r</a:t>
            </a:r>
            <a:r>
              <a:rPr lang="en-US" sz="2400" spc="-119" dirty="0">
                <a:latin typeface="Tahoma"/>
                <a:cs typeface="Tahoma"/>
              </a:rPr>
              <a:t>an</a:t>
            </a:r>
            <a:r>
              <a:rPr lang="en-US" sz="2400" spc="-169" dirty="0">
                <a:latin typeface="Tahoma"/>
                <a:cs typeface="Tahoma"/>
              </a:rPr>
              <a:t>ge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79" dirty="0">
                <a:latin typeface="Tahoma"/>
                <a:cs typeface="Tahoma"/>
              </a:rPr>
              <a:t>of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149" dirty="0">
                <a:latin typeface="Tahoma"/>
                <a:cs typeface="Tahoma"/>
              </a:rPr>
              <a:t>m</a:t>
            </a:r>
            <a:r>
              <a:rPr lang="en-US" sz="2400" spc="-50" dirty="0">
                <a:latin typeface="Tahoma"/>
                <a:cs typeface="Tahoma"/>
              </a:rPr>
              <a:t>o</a:t>
            </a:r>
            <a:r>
              <a:rPr lang="en-US" sz="2400" spc="-99" dirty="0">
                <a:latin typeface="Tahoma"/>
                <a:cs typeface="Tahoma"/>
              </a:rPr>
              <a:t>del</a:t>
            </a:r>
            <a:r>
              <a:rPr lang="en-US" sz="2400" spc="-109" dirty="0">
                <a:latin typeface="Tahoma"/>
                <a:cs typeface="Tahoma"/>
              </a:rPr>
              <a:t>s.</a:t>
            </a:r>
            <a:endParaRPr lang="en-US" sz="2400" dirty="0">
              <a:latin typeface="Tahoma"/>
              <a:cs typeface="Tahoma"/>
            </a:endParaRPr>
          </a:p>
          <a:p>
            <a:pPr marL="327327">
              <a:spcBef>
                <a:spcPts val="69"/>
              </a:spcBef>
            </a:pPr>
            <a:r>
              <a:rPr lang="en-US" sz="2400" spc="-226" dirty="0">
                <a:latin typeface="Tahoma"/>
                <a:cs typeface="Tahoma"/>
              </a:rPr>
              <a:t>I</a:t>
            </a:r>
            <a:r>
              <a:rPr lang="en-US" sz="2400" spc="50" dirty="0">
                <a:latin typeface="Tahoma"/>
                <a:cs typeface="Tahoma"/>
              </a:rPr>
              <a:t>t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119" dirty="0">
                <a:latin typeface="Tahoma"/>
                <a:cs typeface="Tahoma"/>
              </a:rPr>
              <a:t>u</a:t>
            </a:r>
            <a:r>
              <a:rPr lang="en-US" sz="2400" spc="-169" dirty="0">
                <a:latin typeface="Tahoma"/>
                <a:cs typeface="Tahoma"/>
              </a:rPr>
              <a:t>ses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30" dirty="0">
                <a:latin typeface="Tahoma"/>
                <a:cs typeface="Tahoma"/>
              </a:rPr>
              <a:t>th</a:t>
            </a:r>
            <a:r>
              <a:rPr lang="en-US" sz="2400" spc="-198" dirty="0">
                <a:latin typeface="Tahoma"/>
                <a:cs typeface="Tahoma"/>
              </a:rPr>
              <a:t>e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20" dirty="0">
                <a:latin typeface="Tahoma"/>
                <a:cs typeface="Tahoma"/>
              </a:rPr>
              <a:t>G</a:t>
            </a:r>
            <a:r>
              <a:rPr lang="en-US" sz="2400" spc="10" dirty="0">
                <a:latin typeface="Tahoma"/>
                <a:cs typeface="Tahoma"/>
              </a:rPr>
              <a:t>i</a:t>
            </a:r>
            <a:r>
              <a:rPr lang="en-US" sz="2400" spc="-99" dirty="0">
                <a:latin typeface="Tahoma"/>
                <a:cs typeface="Tahoma"/>
              </a:rPr>
              <a:t>bb</a:t>
            </a:r>
            <a:r>
              <a:rPr lang="en-US" sz="2400" spc="-149" dirty="0">
                <a:latin typeface="Tahoma"/>
                <a:cs typeface="Tahoma"/>
              </a:rPr>
              <a:t>s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129" dirty="0">
                <a:latin typeface="Tahoma"/>
                <a:cs typeface="Tahoma"/>
              </a:rPr>
              <a:t>sa</a:t>
            </a:r>
            <a:r>
              <a:rPr lang="en-US" sz="2400" spc="-109" dirty="0">
                <a:latin typeface="Tahoma"/>
                <a:cs typeface="Tahoma"/>
              </a:rPr>
              <a:t>mp</a:t>
            </a:r>
            <a:r>
              <a:rPr lang="en-US" sz="2400" spc="10" dirty="0">
                <a:latin typeface="Tahoma"/>
                <a:cs typeface="Tahoma"/>
              </a:rPr>
              <a:t>l</a:t>
            </a:r>
            <a:r>
              <a:rPr lang="en-US" sz="2400" spc="-129" dirty="0">
                <a:latin typeface="Tahoma"/>
                <a:cs typeface="Tahoma"/>
              </a:rPr>
              <a:t>er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40" dirty="0">
                <a:latin typeface="Tahoma"/>
                <a:cs typeface="Tahoma"/>
              </a:rPr>
              <a:t>f</a:t>
            </a:r>
            <a:r>
              <a:rPr lang="en-US" sz="2400" spc="-169" dirty="0">
                <a:latin typeface="Tahoma"/>
                <a:cs typeface="Tahoma"/>
              </a:rPr>
              <a:t>o</a:t>
            </a:r>
            <a:r>
              <a:rPr lang="en-US" sz="2400" spc="-59" dirty="0">
                <a:latin typeface="Tahoma"/>
                <a:cs typeface="Tahoma"/>
              </a:rPr>
              <a:t>r</a:t>
            </a:r>
            <a:r>
              <a:rPr lang="en-US" sz="2400" spc="30" dirty="0">
                <a:latin typeface="Tahoma"/>
                <a:cs typeface="Tahoma"/>
              </a:rPr>
              <a:t> </a:t>
            </a:r>
            <a:r>
              <a:rPr lang="en-US" sz="2400" spc="-30" dirty="0">
                <a:latin typeface="Tahoma"/>
                <a:cs typeface="Tahoma"/>
              </a:rPr>
              <a:t>th</a:t>
            </a:r>
            <a:r>
              <a:rPr lang="en-US" sz="2400" spc="-119" dirty="0">
                <a:latin typeface="Tahoma"/>
                <a:cs typeface="Tahoma"/>
              </a:rPr>
              <a:t>a</a:t>
            </a:r>
            <a:r>
              <a:rPr lang="en-US" sz="2400" spc="-10" dirty="0">
                <a:latin typeface="Tahoma"/>
                <a:cs typeface="Tahoma"/>
              </a:rPr>
              <a:t>t.</a:t>
            </a:r>
            <a:endParaRPr lang="en-US" sz="2400" dirty="0">
              <a:latin typeface="Tahoma"/>
              <a:cs typeface="Tahom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69030"/>
            <a:ext cx="8229600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248" dirty="0"/>
              <a:t>M</a:t>
            </a:r>
            <a:r>
              <a:rPr spc="-218" dirty="0"/>
              <a:t>a</a:t>
            </a:r>
            <a:r>
              <a:rPr spc="-69" dirty="0"/>
              <a:t>r</a:t>
            </a:r>
            <a:r>
              <a:rPr spc="-129" dirty="0"/>
              <a:t>kov</a:t>
            </a:r>
            <a:r>
              <a:rPr spc="50" dirty="0"/>
              <a:t> </a:t>
            </a:r>
            <a:r>
              <a:rPr spc="99" dirty="0"/>
              <a:t>C</a:t>
            </a:r>
            <a:r>
              <a:rPr spc="-139" dirty="0"/>
              <a:t>ha</a:t>
            </a:r>
            <a:r>
              <a:rPr spc="-59" dirty="0"/>
              <a:t>in</a:t>
            </a:r>
            <a:r>
              <a:rPr spc="50" dirty="0"/>
              <a:t> </a:t>
            </a:r>
            <a:r>
              <a:rPr spc="248" dirty="0"/>
              <a:t>M</a:t>
            </a:r>
            <a:r>
              <a:rPr spc="-129" dirty="0"/>
              <a:t>o</a:t>
            </a:r>
            <a:r>
              <a:rPr spc="-30" dirty="0"/>
              <a:t>nt</a:t>
            </a:r>
            <a:r>
              <a:rPr spc="-238" dirty="0"/>
              <a:t>e</a:t>
            </a:r>
            <a:r>
              <a:rPr spc="50" dirty="0"/>
              <a:t> </a:t>
            </a:r>
            <a:r>
              <a:rPr spc="99" dirty="0"/>
              <a:t>C</a:t>
            </a:r>
            <a:r>
              <a:rPr spc="-218" dirty="0"/>
              <a:t>a</a:t>
            </a:r>
            <a:r>
              <a:rPr spc="-69" dirty="0"/>
              <a:t>r</a:t>
            </a:r>
            <a:r>
              <a:rPr spc="-59" dirty="0"/>
              <a:t>lo</a:t>
            </a:r>
            <a:r>
              <a:rPr spc="327" dirty="0"/>
              <a:t>/</a:t>
            </a:r>
            <a:r>
              <a:rPr dirty="0"/>
              <a:t>G</a:t>
            </a:r>
            <a:r>
              <a:rPr spc="-99" dirty="0"/>
              <a:t>ibbs</a:t>
            </a:r>
            <a:r>
              <a:rPr spc="50" dirty="0"/>
              <a:t> </a:t>
            </a:r>
            <a:r>
              <a:rPr spc="-169" dirty="0"/>
              <a:t>sa</a:t>
            </a:r>
            <a:r>
              <a:rPr spc="-119" dirty="0"/>
              <a:t>mpler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2600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 marR="10072">
              <a:lnSpc>
                <a:spcPct val="102600"/>
              </a:lnSpc>
            </a:pPr>
            <a:r>
              <a:rPr sz="2400" spc="129" dirty="0"/>
              <a:t>MCMC</a:t>
            </a:r>
            <a:r>
              <a:rPr sz="2400" spc="30" dirty="0"/>
              <a:t> </a:t>
            </a:r>
            <a:r>
              <a:rPr sz="2400" spc="-119" dirty="0"/>
              <a:t>a</a:t>
            </a:r>
            <a:r>
              <a:rPr sz="2400" spc="10" dirty="0"/>
              <a:t>i</a:t>
            </a:r>
            <a:r>
              <a:rPr sz="2400" spc="-149" dirty="0"/>
              <a:t>ms</a:t>
            </a:r>
            <a:r>
              <a:rPr sz="2400" spc="30" dirty="0"/>
              <a:t> </a:t>
            </a:r>
            <a:r>
              <a:rPr sz="2400" spc="-119" dirty="0"/>
              <a:t>a</a:t>
            </a:r>
            <a:r>
              <a:rPr sz="2400" spc="50" dirty="0"/>
              <a:t>t</a:t>
            </a:r>
            <a:r>
              <a:rPr sz="2400" spc="30" dirty="0"/>
              <a:t> </a:t>
            </a:r>
            <a:r>
              <a:rPr sz="2400" spc="-69" dirty="0"/>
              <a:t>si</a:t>
            </a:r>
            <a:r>
              <a:rPr sz="2400" spc="-129" dirty="0"/>
              <a:t>mu</a:t>
            </a:r>
            <a:r>
              <a:rPr sz="2400" spc="10" dirty="0"/>
              <a:t>l</a:t>
            </a:r>
            <a:r>
              <a:rPr sz="2400" spc="-119" dirty="0"/>
              <a:t>a</a:t>
            </a:r>
            <a:r>
              <a:rPr sz="2400" spc="30" dirty="0"/>
              <a:t>ti</a:t>
            </a:r>
            <a:r>
              <a:rPr sz="2400" spc="-119" dirty="0"/>
              <a:t>n</a:t>
            </a:r>
            <a:r>
              <a:rPr sz="2400" spc="-139" dirty="0"/>
              <a:t>g</a:t>
            </a:r>
            <a:r>
              <a:rPr sz="2400" spc="30" dirty="0"/>
              <a:t> </a:t>
            </a:r>
            <a:r>
              <a:rPr sz="2400" spc="-119" dirty="0"/>
              <a:t>a</a:t>
            </a:r>
            <a:r>
              <a:rPr sz="2400" spc="30" dirty="0"/>
              <a:t> </a:t>
            </a:r>
            <a:r>
              <a:rPr sz="2400" spc="-139" dirty="0"/>
              <a:t>ser</a:t>
            </a:r>
            <a:r>
              <a:rPr sz="2400" spc="10" dirty="0"/>
              <a:t>i</a:t>
            </a:r>
            <a:r>
              <a:rPr sz="2400" spc="-178" dirty="0"/>
              <a:t>es</a:t>
            </a:r>
            <a:r>
              <a:rPr sz="2400" spc="30" dirty="0"/>
              <a:t> </a:t>
            </a:r>
            <a:r>
              <a:rPr sz="2400" spc="-79" dirty="0"/>
              <a:t>of</a:t>
            </a:r>
            <a:r>
              <a:rPr sz="2400" spc="30" dirty="0"/>
              <a:t> </a:t>
            </a:r>
            <a:r>
              <a:rPr sz="2400" spc="-109" dirty="0"/>
              <a:t>va</a:t>
            </a:r>
            <a:r>
              <a:rPr sz="2400" spc="10" dirty="0"/>
              <a:t>l</a:t>
            </a:r>
            <a:r>
              <a:rPr sz="2400" spc="-119" dirty="0"/>
              <a:t>u</a:t>
            </a:r>
            <a:r>
              <a:rPr sz="2400" spc="-178" dirty="0"/>
              <a:t>es</a:t>
            </a:r>
            <a:r>
              <a:rPr sz="2400" spc="30" dirty="0"/>
              <a:t> </a:t>
            </a:r>
            <a:r>
              <a:rPr sz="2400" spc="-40" dirty="0"/>
              <a:t>f</a:t>
            </a:r>
            <a:r>
              <a:rPr sz="2400" spc="-169" dirty="0"/>
              <a:t>o</a:t>
            </a:r>
            <a:r>
              <a:rPr sz="2400" spc="-59" dirty="0"/>
              <a:t>r</a:t>
            </a:r>
            <a:r>
              <a:rPr sz="2400" spc="30" dirty="0"/>
              <a:t> </a:t>
            </a:r>
            <a:r>
              <a:rPr sz="2400" spc="-30" dirty="0"/>
              <a:t>th</a:t>
            </a:r>
            <a:r>
              <a:rPr sz="2400" spc="-198" dirty="0"/>
              <a:t>e</a:t>
            </a:r>
            <a:r>
              <a:rPr sz="2400" spc="30" dirty="0"/>
              <a:t> </a:t>
            </a:r>
            <a:r>
              <a:rPr sz="2400" spc="-99" dirty="0"/>
              <a:t>p</a:t>
            </a:r>
            <a:r>
              <a:rPr sz="2400" spc="-178" dirty="0"/>
              <a:t>a</a:t>
            </a:r>
            <a:r>
              <a:rPr sz="2400" spc="-59" dirty="0"/>
              <a:t>r</a:t>
            </a:r>
            <a:r>
              <a:rPr sz="2400" spc="-119" dirty="0"/>
              <a:t>a</a:t>
            </a:r>
            <a:r>
              <a:rPr sz="2400" spc="-109" dirty="0"/>
              <a:t>meter</a:t>
            </a:r>
            <a:r>
              <a:rPr sz="2400" spc="-149" dirty="0"/>
              <a:t>s</a:t>
            </a:r>
            <a:r>
              <a:rPr sz="2400" spc="30" dirty="0"/>
              <a:t> </a:t>
            </a:r>
            <a:r>
              <a:rPr sz="2400" spc="10" dirty="0"/>
              <a:t>i</a:t>
            </a:r>
            <a:r>
              <a:rPr sz="2400" spc="-119" dirty="0"/>
              <a:t>n</a:t>
            </a:r>
            <a:r>
              <a:rPr sz="2400" spc="-69" dirty="0"/>
              <a:t> </a:t>
            </a:r>
            <a:r>
              <a:rPr sz="2400" spc="-30" dirty="0"/>
              <a:t>th</a:t>
            </a:r>
            <a:r>
              <a:rPr sz="2400" spc="-198" dirty="0"/>
              <a:t>e</a:t>
            </a:r>
            <a:r>
              <a:rPr sz="2400" spc="30" dirty="0"/>
              <a:t> </a:t>
            </a:r>
            <a:r>
              <a:rPr sz="2400" spc="-149" dirty="0"/>
              <a:t>m</a:t>
            </a:r>
            <a:r>
              <a:rPr sz="2400" spc="-50" dirty="0"/>
              <a:t>o</a:t>
            </a:r>
            <a:r>
              <a:rPr sz="2400" spc="-99" dirty="0"/>
              <a:t>del</a:t>
            </a:r>
            <a:r>
              <a:rPr sz="2400" spc="-69" dirty="0"/>
              <a:t>,</a:t>
            </a:r>
            <a:r>
              <a:rPr sz="2400" spc="30" dirty="0"/>
              <a:t> </a:t>
            </a:r>
            <a:r>
              <a:rPr sz="2400" spc="-139" dirty="0"/>
              <a:t>so</a:t>
            </a:r>
            <a:r>
              <a:rPr sz="2400" spc="30" dirty="0"/>
              <a:t> </a:t>
            </a:r>
            <a:r>
              <a:rPr sz="2400" spc="-30" dirty="0"/>
              <a:t>th</a:t>
            </a:r>
            <a:r>
              <a:rPr sz="2400" spc="-119" dirty="0"/>
              <a:t>a</a:t>
            </a:r>
            <a:r>
              <a:rPr sz="2400" spc="-10" dirty="0"/>
              <a:t>t,</a:t>
            </a:r>
            <a:r>
              <a:rPr sz="2400" spc="30" dirty="0"/>
              <a:t> </a:t>
            </a:r>
            <a:r>
              <a:rPr sz="2400" spc="10" dirty="0"/>
              <a:t>i</a:t>
            </a:r>
            <a:r>
              <a:rPr sz="2400" spc="-119" dirty="0"/>
              <a:t>n</a:t>
            </a:r>
            <a:r>
              <a:rPr sz="2400" spc="30" dirty="0"/>
              <a:t> </a:t>
            </a:r>
            <a:r>
              <a:rPr sz="2400" spc="-30" dirty="0"/>
              <a:t>th</a:t>
            </a:r>
            <a:r>
              <a:rPr sz="2400" spc="-198" dirty="0"/>
              <a:t>e</a:t>
            </a:r>
            <a:r>
              <a:rPr sz="2400" spc="30" dirty="0"/>
              <a:t> </a:t>
            </a:r>
            <a:r>
              <a:rPr sz="2400" spc="-159" dirty="0"/>
              <a:t>en</a:t>
            </a:r>
            <a:r>
              <a:rPr sz="2400" spc="-99" dirty="0"/>
              <a:t>d</a:t>
            </a:r>
            <a:r>
              <a:rPr sz="2400" spc="-69" dirty="0"/>
              <a:t>,</a:t>
            </a:r>
            <a:r>
              <a:rPr sz="2400" spc="30" dirty="0"/>
              <a:t> </a:t>
            </a:r>
            <a:r>
              <a:rPr sz="2400" spc="-30" dirty="0"/>
              <a:t>th</a:t>
            </a:r>
            <a:r>
              <a:rPr sz="2400" spc="-178" dirty="0"/>
              <a:t>ese</a:t>
            </a:r>
            <a:r>
              <a:rPr sz="2400" spc="30" dirty="0"/>
              <a:t> </a:t>
            </a:r>
            <a:r>
              <a:rPr sz="2400" spc="-109" dirty="0"/>
              <a:t>va</a:t>
            </a:r>
            <a:r>
              <a:rPr sz="2400" spc="10" dirty="0"/>
              <a:t>l</a:t>
            </a:r>
            <a:r>
              <a:rPr sz="2400" spc="-119" dirty="0"/>
              <a:t>u</a:t>
            </a:r>
            <a:r>
              <a:rPr sz="2400" spc="-178" dirty="0"/>
              <a:t>es</a:t>
            </a:r>
            <a:r>
              <a:rPr sz="2400" spc="30" dirty="0"/>
              <a:t> </a:t>
            </a:r>
            <a:r>
              <a:rPr sz="2400" spc="-69" dirty="0"/>
              <a:t>wi</a:t>
            </a:r>
            <a:r>
              <a:rPr sz="2400" spc="10" dirty="0"/>
              <a:t>ll</a:t>
            </a:r>
            <a:r>
              <a:rPr sz="2400" spc="30" dirty="0"/>
              <a:t> </a:t>
            </a:r>
            <a:r>
              <a:rPr sz="2400" spc="-50" dirty="0"/>
              <a:t>b</a:t>
            </a:r>
            <a:r>
              <a:rPr sz="2400" spc="-198" dirty="0"/>
              <a:t>e</a:t>
            </a:r>
            <a:r>
              <a:rPr sz="2400" spc="30" dirty="0"/>
              <a:t> </a:t>
            </a:r>
            <a:r>
              <a:rPr sz="2400" spc="-99" dirty="0"/>
              <a:t>d</a:t>
            </a:r>
            <a:r>
              <a:rPr sz="2400" spc="-59" dirty="0"/>
              <a:t>r</a:t>
            </a:r>
            <a:r>
              <a:rPr sz="2400" spc="-178" dirty="0"/>
              <a:t>a</a:t>
            </a:r>
            <a:r>
              <a:rPr sz="2400" spc="-159" dirty="0"/>
              <a:t>ws</a:t>
            </a:r>
            <a:r>
              <a:rPr sz="2400" spc="30" dirty="0"/>
              <a:t> </a:t>
            </a:r>
            <a:r>
              <a:rPr sz="2400" spc="-40" dirty="0"/>
              <a:t>f</a:t>
            </a:r>
            <a:r>
              <a:rPr sz="2400" spc="-59" dirty="0"/>
              <a:t>r</a:t>
            </a:r>
            <a:r>
              <a:rPr sz="2400" spc="-129" dirty="0"/>
              <a:t>om</a:t>
            </a:r>
            <a:r>
              <a:rPr sz="2400" spc="30" dirty="0"/>
              <a:t> </a:t>
            </a:r>
            <a:r>
              <a:rPr sz="2400" spc="-30" dirty="0"/>
              <a:t>th</a:t>
            </a:r>
            <a:r>
              <a:rPr sz="2400" spc="-198" dirty="0"/>
              <a:t>e</a:t>
            </a:r>
            <a:r>
              <a:rPr sz="2400" spc="-119" dirty="0"/>
              <a:t> </a:t>
            </a:r>
            <a:r>
              <a:rPr sz="2400" spc="-50" dirty="0"/>
              <a:t>p</a:t>
            </a:r>
            <a:r>
              <a:rPr sz="2400" spc="-89" dirty="0"/>
              <a:t>oster</a:t>
            </a:r>
            <a:r>
              <a:rPr sz="2400" spc="10" dirty="0"/>
              <a:t>i</a:t>
            </a:r>
            <a:r>
              <a:rPr sz="2400" spc="-169" dirty="0"/>
              <a:t>o</a:t>
            </a:r>
            <a:r>
              <a:rPr sz="2400" spc="-59" dirty="0"/>
              <a:t>r</a:t>
            </a:r>
            <a:r>
              <a:rPr sz="2400" spc="30" dirty="0"/>
              <a:t> </a:t>
            </a:r>
            <a:r>
              <a:rPr sz="2400" spc="-99" dirty="0"/>
              <a:t>d</a:t>
            </a:r>
            <a:r>
              <a:rPr sz="2400" spc="10" dirty="0"/>
              <a:t>i</a:t>
            </a:r>
            <a:r>
              <a:rPr sz="2400" spc="-50" dirty="0"/>
              <a:t>str</a:t>
            </a:r>
            <a:r>
              <a:rPr sz="2400" spc="10" dirty="0"/>
              <a:t>i</a:t>
            </a:r>
            <a:r>
              <a:rPr sz="2400" spc="-99" dirty="0"/>
              <a:t>b</a:t>
            </a:r>
            <a:r>
              <a:rPr sz="2400" spc="-119" dirty="0"/>
              <a:t>u</a:t>
            </a:r>
            <a:r>
              <a:rPr sz="2400" spc="30" dirty="0"/>
              <a:t>ti</a:t>
            </a:r>
            <a:r>
              <a:rPr sz="2400" spc="-109" dirty="0"/>
              <a:t>on</a:t>
            </a:r>
            <a:r>
              <a:rPr sz="2400" spc="-69" dirty="0"/>
              <a:t>.</a:t>
            </a:r>
          </a:p>
          <a:p>
            <a:pPr marL="574082" marR="462035" indent="-303407">
              <a:lnSpc>
                <a:spcPct val="102600"/>
              </a:lnSpc>
              <a:spcBef>
                <a:spcPts val="1180"/>
              </a:spcBef>
            </a:pPr>
            <a:r>
              <a:rPr sz="2000" spc="129" dirty="0" smtClean="0"/>
              <a:t>A</a:t>
            </a:r>
            <a:r>
              <a:rPr sz="2000" spc="-99" dirty="0" smtClean="0"/>
              <a:t>ssi</a:t>
            </a:r>
            <a:r>
              <a:rPr sz="2000" spc="-129" dirty="0" smtClean="0"/>
              <a:t>gn</a:t>
            </a:r>
            <a:r>
              <a:rPr sz="2000" spc="30" dirty="0" smtClean="0"/>
              <a:t> </a:t>
            </a:r>
            <a:r>
              <a:rPr sz="2000" spc="10" dirty="0"/>
              <a:t>i</a:t>
            </a:r>
            <a:r>
              <a:rPr sz="2000" spc="-119" dirty="0"/>
              <a:t>n</a:t>
            </a:r>
            <a:r>
              <a:rPr sz="2000" spc="10" dirty="0"/>
              <a:t>i</a:t>
            </a:r>
            <a:r>
              <a:rPr sz="2000" spc="30" dirty="0"/>
              <a:t>ti</a:t>
            </a:r>
            <a:r>
              <a:rPr sz="2000" spc="-119" dirty="0"/>
              <a:t>a</a:t>
            </a:r>
            <a:r>
              <a:rPr sz="2000" spc="10" dirty="0"/>
              <a:t>l</a:t>
            </a:r>
            <a:r>
              <a:rPr sz="2000" spc="30" dirty="0"/>
              <a:t> </a:t>
            </a:r>
            <a:r>
              <a:rPr sz="2000" spc="-109" dirty="0"/>
              <a:t>va</a:t>
            </a:r>
            <a:r>
              <a:rPr sz="2000" spc="10" dirty="0"/>
              <a:t>l</a:t>
            </a:r>
            <a:r>
              <a:rPr sz="2000" spc="-119" dirty="0"/>
              <a:t>u</a:t>
            </a:r>
            <a:r>
              <a:rPr sz="2000" spc="-178" dirty="0"/>
              <a:t>es</a:t>
            </a:r>
            <a:r>
              <a:rPr sz="2000" spc="30" dirty="0"/>
              <a:t> </a:t>
            </a:r>
            <a:r>
              <a:rPr sz="2000" spc="-30" dirty="0"/>
              <a:t>to</a:t>
            </a:r>
            <a:r>
              <a:rPr sz="2000" spc="30" dirty="0"/>
              <a:t> </a:t>
            </a:r>
            <a:r>
              <a:rPr sz="2000" spc="-139" dirty="0"/>
              <a:t>ever</a:t>
            </a:r>
            <a:r>
              <a:rPr sz="2000" spc="-99" dirty="0"/>
              <a:t>y</a:t>
            </a:r>
            <a:r>
              <a:rPr sz="2000" spc="30" dirty="0"/>
              <a:t> </a:t>
            </a:r>
            <a:r>
              <a:rPr sz="2000" spc="-99" dirty="0"/>
              <a:t>p</a:t>
            </a:r>
            <a:r>
              <a:rPr sz="2000" spc="-178" dirty="0"/>
              <a:t>a</a:t>
            </a:r>
            <a:r>
              <a:rPr sz="2000" spc="-59" dirty="0"/>
              <a:t>r</a:t>
            </a:r>
            <a:r>
              <a:rPr sz="2000" spc="-119" dirty="0"/>
              <a:t>a</a:t>
            </a:r>
            <a:r>
              <a:rPr sz="2000" spc="-109" dirty="0"/>
              <a:t>meter</a:t>
            </a:r>
            <a:r>
              <a:rPr sz="2000" spc="30" dirty="0"/>
              <a:t> </a:t>
            </a:r>
            <a:r>
              <a:rPr sz="2000" spc="10" dirty="0"/>
              <a:t>i</a:t>
            </a:r>
            <a:r>
              <a:rPr sz="2000" spc="-119" dirty="0"/>
              <a:t>n</a:t>
            </a:r>
            <a:r>
              <a:rPr sz="2000" spc="30" dirty="0"/>
              <a:t> </a:t>
            </a:r>
            <a:r>
              <a:rPr sz="2000" spc="-30" dirty="0"/>
              <a:t>th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149" dirty="0"/>
              <a:t>m</a:t>
            </a:r>
            <a:r>
              <a:rPr sz="2000" spc="-50" dirty="0"/>
              <a:t>o</a:t>
            </a:r>
            <a:r>
              <a:rPr sz="2000" spc="-99" dirty="0"/>
              <a:t>del</a:t>
            </a:r>
            <a:r>
              <a:rPr sz="2000" spc="30" dirty="0"/>
              <a:t> </a:t>
            </a:r>
            <a:r>
              <a:rPr sz="2000" dirty="0"/>
              <a:t>(</a:t>
            </a:r>
            <a:r>
              <a:rPr sz="2000" spc="-119" dirty="0"/>
              <a:t>an</a:t>
            </a:r>
            <a:r>
              <a:rPr sz="2000" spc="-99" dirty="0"/>
              <a:t>d</a:t>
            </a:r>
            <a:r>
              <a:rPr sz="2000" spc="-59" dirty="0"/>
              <a:t> mi</a:t>
            </a:r>
            <a:r>
              <a:rPr sz="2000" spc="-99" dirty="0"/>
              <a:t>ssi</a:t>
            </a:r>
            <a:r>
              <a:rPr sz="2000" spc="-119" dirty="0"/>
              <a:t>n</a:t>
            </a:r>
            <a:r>
              <a:rPr sz="2000" spc="-139" dirty="0"/>
              <a:t>g</a:t>
            </a:r>
            <a:r>
              <a:rPr sz="2000" spc="30" dirty="0"/>
              <a:t> </a:t>
            </a:r>
            <a:r>
              <a:rPr sz="2000" spc="-109" dirty="0"/>
              <a:t>va</a:t>
            </a:r>
            <a:r>
              <a:rPr sz="2000" spc="10" dirty="0"/>
              <a:t>l</a:t>
            </a:r>
            <a:r>
              <a:rPr sz="2000" spc="-119" dirty="0"/>
              <a:t>ues)</a:t>
            </a:r>
            <a:endParaRPr sz="2000" dirty="0">
              <a:latin typeface="Arial"/>
              <a:cs typeface="Arial"/>
            </a:endParaRPr>
          </a:p>
          <a:p>
            <a:pPr marL="574082" marR="1145645" indent="-303407">
              <a:lnSpc>
                <a:spcPct val="102600"/>
              </a:lnSpc>
              <a:spcBef>
                <a:spcPts val="595"/>
              </a:spcBef>
            </a:pPr>
            <a:r>
              <a:rPr sz="2000" spc="69" dirty="0" smtClean="0"/>
              <a:t>A</a:t>
            </a:r>
            <a:r>
              <a:rPr sz="2000" spc="50" dirty="0" smtClean="0"/>
              <a:t>t</a:t>
            </a:r>
            <a:r>
              <a:rPr sz="2000" spc="30" dirty="0" smtClean="0"/>
              <a:t> </a:t>
            </a:r>
            <a:r>
              <a:rPr sz="2000" spc="-139" dirty="0"/>
              <a:t>ever</a:t>
            </a:r>
            <a:r>
              <a:rPr sz="2000" spc="-99" dirty="0"/>
              <a:t>y</a:t>
            </a:r>
            <a:r>
              <a:rPr sz="2000" spc="30" dirty="0"/>
              <a:t> </a:t>
            </a:r>
            <a:r>
              <a:rPr sz="2000" spc="-99" dirty="0"/>
              <a:t>step,</a:t>
            </a:r>
            <a:r>
              <a:rPr sz="2000" spc="30" dirty="0"/>
              <a:t> </a:t>
            </a:r>
            <a:r>
              <a:rPr sz="2000" spc="-20" dirty="0"/>
              <a:t>G</a:t>
            </a:r>
            <a:r>
              <a:rPr sz="2000" spc="10" dirty="0"/>
              <a:t>i</a:t>
            </a:r>
            <a:r>
              <a:rPr sz="2000" spc="-99" dirty="0"/>
              <a:t>bb</a:t>
            </a:r>
            <a:r>
              <a:rPr sz="2000" spc="-149" dirty="0"/>
              <a:t>s</a:t>
            </a:r>
            <a:r>
              <a:rPr sz="2000" spc="30" dirty="0"/>
              <a:t> </a:t>
            </a:r>
            <a:r>
              <a:rPr sz="2000" spc="-129" dirty="0"/>
              <a:t>sa</a:t>
            </a:r>
            <a:r>
              <a:rPr sz="2000" spc="-109" dirty="0"/>
              <a:t>mp</a:t>
            </a:r>
            <a:r>
              <a:rPr sz="2000" spc="10" dirty="0"/>
              <a:t>l</a:t>
            </a:r>
            <a:r>
              <a:rPr sz="2000" spc="-129" dirty="0"/>
              <a:t>er</a:t>
            </a:r>
            <a:r>
              <a:rPr sz="2000" spc="30" dirty="0"/>
              <a:t> </a:t>
            </a:r>
            <a:r>
              <a:rPr sz="2000" spc="-69" dirty="0"/>
              <a:t>si</a:t>
            </a:r>
            <a:r>
              <a:rPr sz="2000" spc="-129" dirty="0"/>
              <a:t>mu</a:t>
            </a:r>
            <a:r>
              <a:rPr sz="2000" spc="10" dirty="0"/>
              <a:t>l</a:t>
            </a:r>
            <a:r>
              <a:rPr sz="2000" spc="-109" dirty="0"/>
              <a:t>ates</a:t>
            </a:r>
            <a:r>
              <a:rPr sz="2000" spc="30" dirty="0"/>
              <a:t> </a:t>
            </a:r>
            <a:r>
              <a:rPr sz="2000" spc="-40" dirty="0"/>
              <a:t>f</a:t>
            </a:r>
            <a:r>
              <a:rPr sz="2000" spc="-59" dirty="0"/>
              <a:t>r</a:t>
            </a:r>
            <a:r>
              <a:rPr sz="2000" spc="-129" dirty="0"/>
              <a:t>om</a:t>
            </a:r>
            <a:r>
              <a:rPr sz="2000" spc="30" dirty="0"/>
              <a:t> </a:t>
            </a:r>
            <a:r>
              <a:rPr sz="2000" spc="-30" dirty="0"/>
              <a:t>th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40" dirty="0"/>
              <a:t>f</a:t>
            </a:r>
            <a:r>
              <a:rPr sz="2000" spc="-119" dirty="0"/>
              <a:t>u</a:t>
            </a:r>
            <a:r>
              <a:rPr sz="2000" spc="10" dirty="0"/>
              <a:t>ll</a:t>
            </a:r>
            <a:r>
              <a:rPr sz="2000" spc="20" dirty="0"/>
              <a:t> </a:t>
            </a:r>
            <a:r>
              <a:rPr sz="2000" spc="-99" dirty="0"/>
              <a:t>cond</a:t>
            </a:r>
            <a:r>
              <a:rPr sz="2000" spc="10" dirty="0"/>
              <a:t>i</a:t>
            </a:r>
            <a:r>
              <a:rPr sz="2000" spc="30" dirty="0"/>
              <a:t>ti</a:t>
            </a:r>
            <a:r>
              <a:rPr sz="2000" spc="-109" dirty="0"/>
              <a:t>on</a:t>
            </a:r>
            <a:r>
              <a:rPr sz="2000" spc="-119" dirty="0"/>
              <a:t>a</a:t>
            </a:r>
            <a:r>
              <a:rPr sz="2000" spc="10" dirty="0"/>
              <a:t>l</a:t>
            </a:r>
            <a:r>
              <a:rPr sz="2000" spc="30" dirty="0"/>
              <a:t> </a:t>
            </a:r>
            <a:r>
              <a:rPr sz="2000" spc="-99" dirty="0"/>
              <a:t>d</a:t>
            </a:r>
            <a:r>
              <a:rPr sz="2000" spc="10" dirty="0"/>
              <a:t>i</a:t>
            </a:r>
            <a:r>
              <a:rPr sz="2000" spc="-50" dirty="0"/>
              <a:t>str</a:t>
            </a:r>
            <a:r>
              <a:rPr sz="2000" spc="10" dirty="0"/>
              <a:t>i</a:t>
            </a:r>
            <a:r>
              <a:rPr sz="2000" spc="-99" dirty="0"/>
              <a:t>b</a:t>
            </a:r>
            <a:r>
              <a:rPr sz="2000" spc="-119" dirty="0"/>
              <a:t>u</a:t>
            </a:r>
            <a:r>
              <a:rPr sz="2000" spc="30" dirty="0"/>
              <a:t>ti</a:t>
            </a:r>
            <a:r>
              <a:rPr sz="2000" spc="-109" dirty="0"/>
              <a:t>on</a:t>
            </a:r>
            <a:r>
              <a:rPr sz="2000" spc="-178" dirty="0"/>
              <a:t>:</a:t>
            </a:r>
            <a:endParaRPr sz="2000" dirty="0">
              <a:latin typeface="Arial"/>
              <a:cs typeface="Arial"/>
            </a:endParaRPr>
          </a:p>
          <a:p>
            <a:pPr>
              <a:spcBef>
                <a:spcPts val="18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609332" algn="ctr"/>
            <a:r>
              <a:rPr sz="2000" i="1" spc="-40" dirty="0">
                <a:latin typeface="Trebuchet MS"/>
                <a:cs typeface="Trebuchet MS"/>
              </a:rPr>
              <a:t>p</a:t>
            </a:r>
            <a:r>
              <a:rPr sz="2000" dirty="0"/>
              <a:t>(</a:t>
            </a:r>
            <a:r>
              <a:rPr sz="2000" i="1" spc="-416" dirty="0">
                <a:latin typeface="Century Gothic"/>
                <a:cs typeface="Century Gothic"/>
              </a:rPr>
              <a:t>θ</a:t>
            </a:r>
            <a:r>
              <a:rPr sz="2000" i="1" spc="44" baseline="-10416" dirty="0">
                <a:latin typeface="Calibri"/>
                <a:cs typeface="Calibri"/>
              </a:rPr>
              <a:t>i</a:t>
            </a:r>
            <a:r>
              <a:rPr sz="2000" i="1" spc="-163" baseline="-10416" dirty="0">
                <a:latin typeface="Calibri"/>
                <a:cs typeface="Calibri"/>
              </a:rPr>
              <a:t> </a:t>
            </a:r>
            <a:r>
              <a:rPr sz="2000" i="1" spc="-367" dirty="0">
                <a:latin typeface="Meiryo"/>
                <a:cs typeface="Meiryo"/>
              </a:rPr>
              <a:t>|</a:t>
            </a:r>
            <a:r>
              <a:rPr sz="2000" i="1" spc="-416" dirty="0">
                <a:latin typeface="Century Gothic"/>
                <a:cs typeface="Century Gothic"/>
              </a:rPr>
              <a:t>θ</a:t>
            </a:r>
            <a:r>
              <a:rPr sz="2000" i="1" spc="30" baseline="-10416" dirty="0">
                <a:latin typeface="Meiryo"/>
                <a:cs typeface="Meiryo"/>
              </a:rPr>
              <a:t>−</a:t>
            </a:r>
            <a:r>
              <a:rPr sz="2000" i="1" spc="44" baseline="-10416" dirty="0">
                <a:latin typeface="Calibri"/>
                <a:cs typeface="Calibri"/>
              </a:rPr>
              <a:t>i</a:t>
            </a:r>
            <a:r>
              <a:rPr sz="2000" i="1" spc="-163" baseline="-10416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entury Gothic"/>
                <a:cs typeface="Century Gothic"/>
              </a:rPr>
              <a:t>,</a:t>
            </a:r>
            <a:r>
              <a:rPr sz="2000" i="1" spc="-248" dirty="0">
                <a:latin typeface="Century Gothic"/>
                <a:cs typeface="Century Gothic"/>
              </a:rPr>
              <a:t> </a:t>
            </a:r>
            <a:r>
              <a:rPr sz="2000" i="1" spc="-89" dirty="0">
                <a:latin typeface="Trebuchet MS"/>
                <a:cs typeface="Trebuchet MS"/>
              </a:rPr>
              <a:t>y</a:t>
            </a:r>
            <a:r>
              <a:rPr sz="2000" i="1" spc="-426" dirty="0">
                <a:latin typeface="Trebuchet MS"/>
                <a:cs typeface="Trebuchet MS"/>
              </a:rPr>
              <a:t> </a:t>
            </a:r>
            <a:r>
              <a:rPr sz="2000" dirty="0"/>
              <a:t>)</a:t>
            </a:r>
            <a:endParaRPr sz="2000" dirty="0">
              <a:latin typeface="Trebuchet MS"/>
              <a:cs typeface="Trebuchet MS"/>
            </a:endParaRPr>
          </a:p>
          <a:p>
            <a:pPr marL="574082" marR="289559" indent="-303407">
              <a:lnSpc>
                <a:spcPct val="102600"/>
              </a:lnSpc>
              <a:spcBef>
                <a:spcPts val="1279"/>
              </a:spcBef>
            </a:pPr>
            <a:r>
              <a:rPr sz="2000" spc="129" dirty="0" smtClean="0"/>
              <a:t>A</a:t>
            </a:r>
            <a:r>
              <a:rPr sz="2000" spc="-40" dirty="0" smtClean="0"/>
              <a:t>f</a:t>
            </a:r>
            <a:r>
              <a:rPr sz="2000" spc="-69" dirty="0" smtClean="0"/>
              <a:t>ter</a:t>
            </a:r>
            <a:r>
              <a:rPr sz="2000" spc="30" dirty="0" smtClean="0"/>
              <a:t> </a:t>
            </a:r>
            <a:r>
              <a:rPr sz="2000" spc="-119" dirty="0"/>
              <a:t>a</a:t>
            </a:r>
            <a:r>
              <a:rPr sz="2000" spc="30" dirty="0"/>
              <a:t> </a:t>
            </a:r>
            <a:r>
              <a:rPr sz="2000" i="1" spc="-119" dirty="0">
                <a:latin typeface="Trebuchet MS"/>
                <a:cs typeface="Trebuchet MS"/>
              </a:rPr>
              <a:t>bu</a:t>
            </a:r>
            <a:r>
              <a:rPr sz="2000" i="1" spc="-178" dirty="0">
                <a:latin typeface="Trebuchet MS"/>
                <a:cs typeface="Trebuchet MS"/>
              </a:rPr>
              <a:t>r</a:t>
            </a:r>
            <a:r>
              <a:rPr sz="2000" i="1" spc="-89" dirty="0">
                <a:latin typeface="Trebuchet MS"/>
                <a:cs typeface="Trebuchet MS"/>
              </a:rPr>
              <a:t>n</a:t>
            </a:r>
            <a:r>
              <a:rPr sz="2000" i="1" spc="59" dirty="0">
                <a:latin typeface="Trebuchet MS"/>
                <a:cs typeface="Trebuchet MS"/>
              </a:rPr>
              <a:t> </a:t>
            </a:r>
            <a:r>
              <a:rPr sz="2000" i="1" spc="-169" dirty="0">
                <a:latin typeface="Trebuchet MS"/>
                <a:cs typeface="Trebuchet MS"/>
              </a:rPr>
              <a:t>i</a:t>
            </a:r>
            <a:r>
              <a:rPr sz="2000" i="1" spc="-89" dirty="0">
                <a:latin typeface="Trebuchet MS"/>
                <a:cs typeface="Trebuchet MS"/>
              </a:rPr>
              <a:t>n</a:t>
            </a:r>
            <a:r>
              <a:rPr sz="2000" i="1" spc="59" dirty="0">
                <a:latin typeface="Trebuchet MS"/>
                <a:cs typeface="Trebuchet MS"/>
              </a:rPr>
              <a:t> </a:t>
            </a:r>
            <a:r>
              <a:rPr sz="2000" spc="-50" dirty="0"/>
              <a:t>p</a:t>
            </a:r>
            <a:r>
              <a:rPr sz="2000" spc="-129" dirty="0"/>
              <a:t>er</a:t>
            </a:r>
            <a:r>
              <a:rPr sz="2000" spc="10" dirty="0"/>
              <a:t>i</a:t>
            </a:r>
            <a:r>
              <a:rPr sz="2000" spc="-59" dirty="0"/>
              <a:t>o</a:t>
            </a:r>
            <a:r>
              <a:rPr sz="2000" spc="-99" dirty="0"/>
              <a:t>d</a:t>
            </a:r>
            <a:r>
              <a:rPr sz="2000" spc="-69" dirty="0"/>
              <a:t>,</a:t>
            </a:r>
            <a:r>
              <a:rPr sz="2000" spc="30" dirty="0"/>
              <a:t> </a:t>
            </a:r>
            <a:r>
              <a:rPr sz="2000" spc="-30" dirty="0"/>
              <a:t>th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69" dirty="0"/>
              <a:t>si</a:t>
            </a:r>
            <a:r>
              <a:rPr sz="2000" spc="-129" dirty="0"/>
              <a:t>mu</a:t>
            </a:r>
            <a:r>
              <a:rPr sz="2000" spc="10" dirty="0"/>
              <a:t>l</a:t>
            </a:r>
            <a:r>
              <a:rPr sz="2000" spc="-119" dirty="0"/>
              <a:t>a</a:t>
            </a:r>
            <a:r>
              <a:rPr sz="2000" spc="-89" dirty="0"/>
              <a:t>ted</a:t>
            </a:r>
            <a:r>
              <a:rPr sz="2000" spc="30" dirty="0"/>
              <a:t> </a:t>
            </a:r>
            <a:r>
              <a:rPr sz="2000" spc="-109" dirty="0"/>
              <a:t>va</a:t>
            </a:r>
            <a:r>
              <a:rPr sz="2000" spc="10" dirty="0"/>
              <a:t>l</a:t>
            </a:r>
            <a:r>
              <a:rPr sz="2000" spc="-119" dirty="0"/>
              <a:t>u</a:t>
            </a:r>
            <a:r>
              <a:rPr sz="2000" spc="-178" dirty="0"/>
              <a:t>es</a:t>
            </a:r>
            <a:r>
              <a:rPr sz="2000" spc="30" dirty="0"/>
              <a:t> </a:t>
            </a:r>
            <a:r>
              <a:rPr sz="2000" spc="-178" dirty="0"/>
              <a:t>a</a:t>
            </a:r>
            <a:r>
              <a:rPr sz="2000" spc="-59" dirty="0"/>
              <a:t>r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99" dirty="0"/>
              <a:t>d</a:t>
            </a:r>
            <a:r>
              <a:rPr sz="2000" spc="-59" dirty="0"/>
              <a:t>r</a:t>
            </a:r>
            <a:r>
              <a:rPr sz="2000" spc="-178" dirty="0"/>
              <a:t>a</a:t>
            </a:r>
            <a:r>
              <a:rPr sz="2000" spc="-159" dirty="0"/>
              <a:t>ws</a:t>
            </a:r>
            <a:r>
              <a:rPr sz="2000" spc="30" dirty="0"/>
              <a:t> </a:t>
            </a:r>
            <a:r>
              <a:rPr sz="2000" spc="-40" dirty="0"/>
              <a:t>f</a:t>
            </a:r>
            <a:r>
              <a:rPr sz="2000" spc="-59" dirty="0"/>
              <a:t>r</a:t>
            </a:r>
            <a:r>
              <a:rPr sz="2000" spc="-129" dirty="0"/>
              <a:t>om</a:t>
            </a:r>
            <a:r>
              <a:rPr sz="2000" spc="-59" dirty="0"/>
              <a:t> </a:t>
            </a:r>
            <a:r>
              <a:rPr sz="2000" spc="-30" dirty="0"/>
              <a:t>th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50" dirty="0"/>
              <a:t>p</a:t>
            </a:r>
            <a:r>
              <a:rPr sz="2000" spc="-89" dirty="0"/>
              <a:t>oster</a:t>
            </a:r>
            <a:r>
              <a:rPr sz="2000" spc="10" dirty="0"/>
              <a:t>i</a:t>
            </a:r>
            <a:r>
              <a:rPr sz="2000" spc="-169" dirty="0"/>
              <a:t>o</a:t>
            </a:r>
            <a:r>
              <a:rPr sz="2000" spc="-59" dirty="0"/>
              <a:t>r</a:t>
            </a:r>
            <a:r>
              <a:rPr sz="2000" spc="30" dirty="0"/>
              <a:t> </a:t>
            </a:r>
            <a:r>
              <a:rPr sz="2000" i="1" spc="-40" dirty="0">
                <a:latin typeface="Trebuchet MS"/>
                <a:cs typeface="Trebuchet MS"/>
              </a:rPr>
              <a:t>p</a:t>
            </a:r>
            <a:r>
              <a:rPr sz="2000" dirty="0"/>
              <a:t>(</a:t>
            </a:r>
            <a:r>
              <a:rPr sz="2000" i="1" spc="-357" dirty="0">
                <a:latin typeface="Century Gothic"/>
                <a:cs typeface="Century Gothic"/>
              </a:rPr>
              <a:t>θ</a:t>
            </a:r>
            <a:r>
              <a:rPr sz="2000" i="1" spc="-367" dirty="0">
                <a:latin typeface="Meiryo"/>
                <a:cs typeface="Meiryo"/>
              </a:rPr>
              <a:t>|</a:t>
            </a:r>
            <a:r>
              <a:rPr sz="2000" i="1" spc="-89" dirty="0">
                <a:latin typeface="Trebuchet MS"/>
                <a:cs typeface="Trebuchet MS"/>
              </a:rPr>
              <a:t>y</a:t>
            </a:r>
            <a:r>
              <a:rPr sz="2000" i="1" spc="-426" dirty="0">
                <a:latin typeface="Trebuchet MS"/>
                <a:cs typeface="Trebuchet MS"/>
              </a:rPr>
              <a:t> </a:t>
            </a:r>
            <a:r>
              <a:rPr sz="2000" dirty="0"/>
              <a:t>)</a:t>
            </a:r>
            <a:endParaRPr sz="2000" dirty="0">
              <a:latin typeface="Trebuchet MS"/>
              <a:cs typeface="Trebuchet MS"/>
            </a:endParaRPr>
          </a:p>
          <a:p>
            <a:pPr marL="270674">
              <a:spcBef>
                <a:spcPts val="654"/>
              </a:spcBef>
            </a:pPr>
            <a:r>
              <a:rPr sz="2000" spc="59" dirty="0" smtClean="0"/>
              <a:t>C</a:t>
            </a:r>
            <a:r>
              <a:rPr sz="2000" spc="-109" dirty="0" smtClean="0"/>
              <a:t>on</a:t>
            </a:r>
            <a:r>
              <a:rPr sz="2000" spc="-119" dirty="0" smtClean="0"/>
              <a:t>ver</a:t>
            </a:r>
            <a:r>
              <a:rPr sz="2000" spc="-149" dirty="0" smtClean="0"/>
              <a:t>gen</a:t>
            </a:r>
            <a:r>
              <a:rPr sz="2000" spc="-119" dirty="0" smtClean="0"/>
              <a:t>ce</a:t>
            </a:r>
            <a:r>
              <a:rPr sz="2000" spc="30" dirty="0" smtClean="0"/>
              <a:t> </a:t>
            </a:r>
            <a:r>
              <a:rPr sz="2000" spc="-79" dirty="0"/>
              <a:t>of</a:t>
            </a:r>
            <a:r>
              <a:rPr sz="2000" spc="30" dirty="0"/>
              <a:t> </a:t>
            </a:r>
            <a:r>
              <a:rPr sz="2000" spc="-30" dirty="0"/>
              <a:t>th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69" dirty="0"/>
              <a:t>si</a:t>
            </a:r>
            <a:r>
              <a:rPr sz="2000" spc="-129" dirty="0"/>
              <a:t>mu</a:t>
            </a:r>
            <a:r>
              <a:rPr sz="2000" spc="10" dirty="0"/>
              <a:t>l</a:t>
            </a:r>
            <a:r>
              <a:rPr sz="2000" spc="-119" dirty="0"/>
              <a:t>a</a:t>
            </a:r>
            <a:r>
              <a:rPr sz="2000" spc="-89" dirty="0"/>
              <a:t>ted</a:t>
            </a:r>
            <a:r>
              <a:rPr sz="2000" spc="30" dirty="0"/>
              <a:t> </a:t>
            </a:r>
            <a:r>
              <a:rPr sz="2000" spc="-109" dirty="0"/>
              <a:t>va</a:t>
            </a:r>
            <a:r>
              <a:rPr sz="2000" spc="10" dirty="0"/>
              <a:t>l</a:t>
            </a:r>
            <a:r>
              <a:rPr sz="2000" spc="-119" dirty="0"/>
              <a:t>u</a:t>
            </a:r>
            <a:r>
              <a:rPr sz="2000" spc="-178" dirty="0"/>
              <a:t>es</a:t>
            </a:r>
            <a:r>
              <a:rPr sz="2000" spc="30" dirty="0"/>
              <a:t> </a:t>
            </a:r>
            <a:r>
              <a:rPr sz="2000" spc="-139" dirty="0"/>
              <a:t>sh</a:t>
            </a:r>
            <a:r>
              <a:rPr sz="2000" spc="-109" dirty="0"/>
              <a:t>ou</a:t>
            </a:r>
            <a:r>
              <a:rPr sz="2000" spc="10" dirty="0"/>
              <a:t>l</a:t>
            </a:r>
            <a:r>
              <a:rPr sz="2000" spc="-99" dirty="0"/>
              <a:t>d</a:t>
            </a:r>
            <a:r>
              <a:rPr sz="2000" spc="30" dirty="0"/>
              <a:t> </a:t>
            </a:r>
            <a:r>
              <a:rPr sz="2000" spc="-50" dirty="0"/>
              <a:t>b</a:t>
            </a:r>
            <a:r>
              <a:rPr sz="2000" spc="-198" dirty="0"/>
              <a:t>e</a:t>
            </a:r>
            <a:r>
              <a:rPr sz="2000" spc="30" dirty="0"/>
              <a:t> </a:t>
            </a:r>
            <a:r>
              <a:rPr sz="2000" spc="-119" dirty="0"/>
              <a:t>a</a:t>
            </a:r>
            <a:r>
              <a:rPr sz="2000" spc="-159" dirty="0"/>
              <a:t>ssessed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353527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188" dirty="0"/>
              <a:t>B</a:t>
            </a:r>
            <a:r>
              <a:rPr spc="-99" dirty="0"/>
              <a:t>enefit</a:t>
            </a:r>
            <a:r>
              <a:rPr spc="-178" dirty="0"/>
              <a:t>s</a:t>
            </a:r>
            <a:r>
              <a:rPr spc="50" dirty="0"/>
              <a:t> </a:t>
            </a:r>
            <a:r>
              <a:rPr spc="-129" dirty="0"/>
              <a:t>o</a:t>
            </a:r>
            <a:r>
              <a:rPr spc="-40" dirty="0"/>
              <a:t>f</a:t>
            </a:r>
            <a:r>
              <a:rPr spc="50" dirty="0"/>
              <a:t> </a:t>
            </a:r>
            <a:r>
              <a:rPr spc="188" dirty="0"/>
              <a:t>B</a:t>
            </a:r>
            <a:r>
              <a:rPr spc="-208" dirty="0"/>
              <a:t>ay</a:t>
            </a:r>
            <a:r>
              <a:rPr spc="-139" dirty="0"/>
              <a:t>esia</a:t>
            </a:r>
            <a:r>
              <a:rPr spc="-129" dirty="0"/>
              <a:t>n</a:t>
            </a:r>
            <a:r>
              <a:rPr spc="50" dirty="0"/>
              <a:t> </a:t>
            </a:r>
            <a:r>
              <a:rPr spc="-149" dirty="0"/>
              <a:t>Infer</a:t>
            </a:r>
            <a:r>
              <a:rPr spc="-159" dirty="0"/>
              <a:t>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9685" y="1524000"/>
            <a:ext cx="8153400" cy="5064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200" spc="-30" dirty="0" smtClean="0">
                <a:latin typeface="Tahoma"/>
                <a:cs typeface="Tahoma"/>
              </a:rPr>
              <a:t>S</a:t>
            </a:r>
            <a:r>
              <a:rPr sz="2200" spc="-119" dirty="0" smtClean="0">
                <a:latin typeface="Tahoma"/>
                <a:cs typeface="Tahoma"/>
              </a:rPr>
              <a:t>u</a:t>
            </a:r>
            <a:r>
              <a:rPr sz="2200" spc="10" dirty="0" smtClean="0">
                <a:latin typeface="Tahoma"/>
                <a:cs typeface="Tahoma"/>
              </a:rPr>
              <a:t>i</a:t>
            </a:r>
            <a:r>
              <a:rPr sz="2200" spc="-30" dirty="0" smtClean="0">
                <a:latin typeface="Tahoma"/>
                <a:cs typeface="Tahoma"/>
              </a:rPr>
              <a:t>ta</a:t>
            </a:r>
            <a:r>
              <a:rPr sz="2200" spc="-99" dirty="0" smtClean="0">
                <a:latin typeface="Tahoma"/>
                <a:cs typeface="Tahoma"/>
              </a:rPr>
              <a:t>b</a:t>
            </a:r>
            <a:r>
              <a:rPr sz="2200" spc="10" dirty="0" smtClean="0">
                <a:latin typeface="Tahoma"/>
                <a:cs typeface="Tahoma"/>
              </a:rPr>
              <a:t>l</a:t>
            </a:r>
            <a:r>
              <a:rPr sz="2200" spc="-198" dirty="0" smtClean="0">
                <a:latin typeface="Tahoma"/>
                <a:cs typeface="Tahoma"/>
              </a:rPr>
              <a:t>e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39" dirty="0">
                <a:latin typeface="Tahoma"/>
                <a:cs typeface="Tahoma"/>
              </a:rPr>
              <a:t>ame</a:t>
            </a:r>
            <a:r>
              <a:rPr sz="2200" spc="-226" dirty="0">
                <a:latin typeface="Tahoma"/>
                <a:cs typeface="Tahoma"/>
              </a:rPr>
              <a:t>w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40" dirty="0">
                <a:latin typeface="Tahoma"/>
                <a:cs typeface="Tahoma"/>
              </a:rPr>
              <a:t>k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69" dirty="0">
                <a:latin typeface="Tahoma"/>
                <a:cs typeface="Tahoma"/>
              </a:rPr>
              <a:t>ge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nu</a:t>
            </a:r>
            <a:r>
              <a:rPr sz="2200" spc="-129" dirty="0">
                <a:latin typeface="Tahoma"/>
                <a:cs typeface="Tahoma"/>
              </a:rPr>
              <a:t>m</a:t>
            </a:r>
            <a:r>
              <a:rPr sz="2200" spc="-40" dirty="0">
                <a:latin typeface="Tahoma"/>
                <a:cs typeface="Tahoma"/>
              </a:rPr>
              <a:t>b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09" dirty="0">
                <a:latin typeface="Tahoma"/>
                <a:cs typeface="Tahoma"/>
              </a:rPr>
              <a:t>ob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59" dirty="0">
                <a:latin typeface="Tahoma"/>
                <a:cs typeface="Tahoma"/>
              </a:rPr>
              <a:t>ems</a:t>
            </a:r>
            <a:endParaRPr sz="2200" dirty="0">
              <a:latin typeface="Tahoma"/>
              <a:cs typeface="Tahoma"/>
            </a:endParaRPr>
          </a:p>
          <a:p>
            <a:pPr marL="327327" marR="660949" indent="-303407">
              <a:lnSpc>
                <a:spcPct val="102600"/>
              </a:lnSpc>
              <a:spcBef>
                <a:spcPts val="595"/>
              </a:spcBef>
            </a:pPr>
            <a:r>
              <a:rPr sz="2200" spc="159" dirty="0" smtClean="0">
                <a:latin typeface="Tahoma"/>
                <a:cs typeface="Tahoma"/>
              </a:rPr>
              <a:t>P</a:t>
            </a:r>
            <a:r>
              <a:rPr sz="2200" spc="-59" dirty="0" smtClean="0">
                <a:latin typeface="Tahoma"/>
                <a:cs typeface="Tahoma"/>
              </a:rPr>
              <a:t>r</a:t>
            </a:r>
            <a:r>
              <a:rPr sz="2200" spc="10" dirty="0" smtClean="0">
                <a:latin typeface="Tahoma"/>
                <a:cs typeface="Tahoma"/>
              </a:rPr>
              <a:t>i</a:t>
            </a:r>
            <a:r>
              <a:rPr sz="2200" spc="-169" dirty="0" smtClean="0">
                <a:latin typeface="Tahoma"/>
                <a:cs typeface="Tahoma"/>
              </a:rPr>
              <a:t>o</a:t>
            </a:r>
            <a:r>
              <a:rPr sz="2200" spc="-59" dirty="0" smtClean="0">
                <a:latin typeface="Tahoma"/>
                <a:cs typeface="Tahoma"/>
              </a:rPr>
              <a:t>r</a:t>
            </a:r>
            <a:r>
              <a:rPr sz="2200" spc="-149" dirty="0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49" dirty="0">
                <a:latin typeface="Tahoma"/>
                <a:cs typeface="Tahoma"/>
              </a:rPr>
              <a:t>sed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79" dirty="0">
                <a:latin typeface="Tahoma"/>
                <a:cs typeface="Tahoma"/>
              </a:rPr>
              <a:t>ccou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ma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50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exa</a:t>
            </a:r>
            <a:r>
              <a:rPr sz="2200" spc="-109" dirty="0">
                <a:latin typeface="Tahoma"/>
                <a:cs typeface="Tahoma"/>
              </a:rPr>
              <a:t>mp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29" dirty="0">
                <a:latin typeface="Tahoma"/>
                <a:cs typeface="Tahoma"/>
              </a:rPr>
              <a:t>e,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sp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39" dirty="0">
                <a:latin typeface="Tahoma"/>
                <a:cs typeface="Tahoma"/>
              </a:rPr>
              <a:t>e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89" dirty="0">
                <a:latin typeface="Tahoma"/>
                <a:cs typeface="Tahoma"/>
              </a:rPr>
              <a:t>ce)</a:t>
            </a:r>
            <a:endParaRPr sz="2200" dirty="0">
              <a:latin typeface="Tahoma"/>
              <a:cs typeface="Tahoma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sz="2200" spc="-226" dirty="0" smtClean="0">
                <a:latin typeface="Tahoma"/>
                <a:cs typeface="Tahoma"/>
              </a:rPr>
              <a:t>I</a:t>
            </a:r>
            <a:r>
              <a:rPr sz="2200" spc="-40" dirty="0" smtClean="0">
                <a:latin typeface="Tahoma"/>
                <a:cs typeface="Tahoma"/>
              </a:rPr>
              <a:t>f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no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ma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10" dirty="0">
                <a:latin typeface="Tahoma"/>
                <a:cs typeface="Tahoma"/>
              </a:rPr>
              <a:t>il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29" dirty="0">
                <a:latin typeface="Tahoma"/>
                <a:cs typeface="Tahoma"/>
              </a:rPr>
              <a:t>e,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-129" dirty="0">
                <a:latin typeface="Tahoma"/>
                <a:cs typeface="Tahoma"/>
              </a:rPr>
              <a:t>gu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non</a:t>
            </a:r>
            <a:r>
              <a:rPr sz="2200" spc="-40" dirty="0">
                <a:latin typeface="Tahoma"/>
                <a:cs typeface="Tahoma"/>
              </a:rPr>
              <a:t>-i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ma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99" dirty="0">
                <a:latin typeface="Tahoma"/>
                <a:cs typeface="Tahoma"/>
              </a:rPr>
              <a:t>ve)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p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49" dirty="0">
                <a:latin typeface="Tahoma"/>
                <a:cs typeface="Tahoma"/>
              </a:rPr>
              <a:t>sed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so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p</a:t>
            </a:r>
            <a:r>
              <a:rPr sz="2200" spc="-89" dirty="0">
                <a:latin typeface="Tahoma"/>
                <a:cs typeface="Tahoma"/>
              </a:rPr>
              <a:t>oster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0" dirty="0">
                <a:latin typeface="Tahoma"/>
                <a:cs typeface="Tahoma"/>
              </a:rPr>
              <a:t>str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169" dirty="0">
                <a:latin typeface="Trebuchet MS"/>
                <a:cs typeface="Trebuchet MS"/>
              </a:rPr>
              <a:t>wi</a:t>
            </a:r>
            <a:r>
              <a:rPr sz="2200" i="1" spc="-188" dirty="0">
                <a:latin typeface="Trebuchet MS"/>
                <a:cs typeface="Trebuchet MS"/>
              </a:rPr>
              <a:t>ll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89" dirty="0">
                <a:latin typeface="Trebuchet MS"/>
                <a:cs typeface="Trebuchet MS"/>
              </a:rPr>
              <a:t>on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89" dirty="0">
                <a:latin typeface="Trebuchet MS"/>
                <a:cs typeface="Trebuchet MS"/>
              </a:rPr>
              <a:t>y</a:t>
            </a:r>
            <a:r>
              <a:rPr sz="2200" i="1" spc="-59" dirty="0">
                <a:latin typeface="Trebuchet MS"/>
                <a:cs typeface="Trebuchet MS"/>
              </a:rPr>
              <a:t> </a:t>
            </a:r>
            <a:r>
              <a:rPr sz="2200" i="1" spc="-119" dirty="0">
                <a:latin typeface="Trebuchet MS"/>
                <a:cs typeface="Trebuchet MS"/>
              </a:rPr>
              <a:t>d</a:t>
            </a:r>
            <a:r>
              <a:rPr sz="2200" i="1" spc="-159" dirty="0">
                <a:latin typeface="Trebuchet MS"/>
                <a:cs typeface="Trebuchet MS"/>
              </a:rPr>
              <a:t>e</a:t>
            </a:r>
            <a:r>
              <a:rPr sz="2200" i="1" spc="-109" dirty="0">
                <a:latin typeface="Trebuchet MS"/>
                <a:cs typeface="Trebuchet MS"/>
              </a:rPr>
              <a:t>p</a:t>
            </a:r>
            <a:r>
              <a:rPr sz="2200" i="1" spc="-159" dirty="0">
                <a:latin typeface="Trebuchet MS"/>
                <a:cs typeface="Trebuchet MS"/>
              </a:rPr>
              <a:t>en</a:t>
            </a:r>
            <a:r>
              <a:rPr sz="2200" i="1" spc="-119" dirty="0">
                <a:latin typeface="Trebuchet MS"/>
                <a:cs typeface="Trebuchet MS"/>
              </a:rPr>
              <a:t>d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69" dirty="0">
                <a:latin typeface="Tahoma"/>
                <a:cs typeface="Tahoma"/>
              </a:rPr>
              <a:t>.</a:t>
            </a:r>
            <a:endParaRPr sz="22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sz="2200" spc="30" dirty="0" smtClean="0">
                <a:latin typeface="Tahoma"/>
                <a:cs typeface="Tahoma"/>
              </a:rPr>
              <a:t>Multi</a:t>
            </a:r>
            <a:r>
              <a:rPr sz="2200" spc="10" dirty="0" smtClean="0">
                <a:latin typeface="Tahoma"/>
                <a:cs typeface="Tahoma"/>
              </a:rPr>
              <a:t>l</a:t>
            </a:r>
            <a:r>
              <a:rPr sz="2200" spc="-119" dirty="0" smtClean="0">
                <a:latin typeface="Tahoma"/>
                <a:cs typeface="Tahoma"/>
              </a:rPr>
              <a:t>evel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49" dirty="0">
                <a:latin typeface="Tahoma"/>
                <a:cs typeface="Tahoma"/>
              </a:rPr>
              <a:t>sed</a:t>
            </a:r>
            <a:r>
              <a:rPr sz="2200" spc="-178" dirty="0">
                <a:latin typeface="Tahoma"/>
                <a:cs typeface="Tahoma"/>
              </a:rPr>
              <a:t>: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159" dirty="0">
                <a:latin typeface="Tahoma"/>
                <a:cs typeface="Tahoma"/>
              </a:rPr>
              <a:t>y</a:t>
            </a:r>
            <a:r>
              <a:rPr sz="2200" spc="-119" dirty="0">
                <a:latin typeface="Tahoma"/>
                <a:cs typeface="Tahoma"/>
              </a:rPr>
              <a:t>esian</a:t>
            </a:r>
            <a:r>
              <a:rPr sz="2200" spc="30" dirty="0">
                <a:latin typeface="Tahoma"/>
                <a:cs typeface="Tahoma"/>
              </a:rPr>
              <a:t> Hi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79" dirty="0">
                <a:latin typeface="Tahoma"/>
                <a:cs typeface="Tahoma"/>
              </a:rPr>
              <a:t>rch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0" dirty="0">
                <a:latin typeface="Tahoma"/>
                <a:cs typeface="Tahoma"/>
              </a:rPr>
              <a:t>M</a:t>
            </a:r>
            <a:r>
              <a:rPr sz="2200" spc="79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149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327327" marR="11331" indent="-303407">
              <a:lnSpc>
                <a:spcPct val="102600"/>
              </a:lnSpc>
              <a:spcBef>
                <a:spcPts val="595"/>
              </a:spcBef>
            </a:pPr>
            <a:r>
              <a:rPr sz="2200" spc="59" dirty="0" smtClean="0">
                <a:latin typeface="Tahoma"/>
                <a:cs typeface="Tahoma"/>
              </a:rPr>
              <a:t>C</a:t>
            </a:r>
            <a:r>
              <a:rPr sz="2200" spc="-119" dirty="0" smtClean="0">
                <a:latin typeface="Tahoma"/>
                <a:cs typeface="Tahoma"/>
              </a:rPr>
              <a:t>omp</a:t>
            </a:r>
            <a:r>
              <a:rPr sz="2200" spc="10" dirty="0" smtClean="0">
                <a:latin typeface="Tahoma"/>
                <a:cs typeface="Tahoma"/>
              </a:rPr>
              <a:t>l</a:t>
            </a:r>
            <a:r>
              <a:rPr sz="2200" spc="-149" dirty="0" smtClean="0">
                <a:latin typeface="Tahoma"/>
                <a:cs typeface="Tahoma"/>
              </a:rPr>
              <a:t>ex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effects,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sp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50" dirty="0">
                <a:latin typeface="Tahoma"/>
                <a:cs typeface="Tahoma"/>
              </a:rPr>
              <a:t>/</a:t>
            </a:r>
            <a:r>
              <a:rPr sz="2200" spc="20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tem</a:t>
            </a:r>
            <a:r>
              <a:rPr sz="2200" spc="-40" dirty="0">
                <a:latin typeface="Tahoma"/>
                <a:cs typeface="Tahoma"/>
              </a:rPr>
              <a:t>p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39" dirty="0">
                <a:latin typeface="Tahoma"/>
                <a:cs typeface="Tahoma"/>
              </a:rPr>
              <a:t>e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-109" dirty="0">
                <a:latin typeface="Tahoma"/>
                <a:cs typeface="Tahoma"/>
              </a:rPr>
              <a:t>ce,</a:t>
            </a:r>
            <a:r>
              <a:rPr sz="2200" spc="-79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149" dirty="0">
                <a:latin typeface="Tahoma"/>
                <a:cs typeface="Tahoma"/>
              </a:rPr>
              <a:t>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-69" dirty="0">
                <a:latin typeface="Tahoma"/>
                <a:cs typeface="Tahoma"/>
              </a:rPr>
              <a:t>si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99" dirty="0">
                <a:latin typeface="Tahoma"/>
                <a:cs typeface="Tahoma"/>
              </a:rPr>
              <a:t>y</a:t>
            </a:r>
            <a:endParaRPr sz="2200" dirty="0">
              <a:latin typeface="Tahoma"/>
              <a:cs typeface="Tahoma"/>
            </a:endParaRPr>
          </a:p>
          <a:p>
            <a:pPr marL="327327" marR="242978" indent="-303407">
              <a:lnSpc>
                <a:spcPct val="102600"/>
              </a:lnSpc>
              <a:spcBef>
                <a:spcPts val="595"/>
              </a:spcBef>
            </a:pPr>
            <a:r>
              <a:rPr sz="2200" spc="109" dirty="0" smtClean="0">
                <a:latin typeface="Tahoma"/>
                <a:cs typeface="Tahoma"/>
              </a:rPr>
              <a:t>Mi</a:t>
            </a:r>
            <a:r>
              <a:rPr sz="2200" spc="-99" dirty="0" smtClean="0">
                <a:latin typeface="Tahoma"/>
                <a:cs typeface="Tahoma"/>
              </a:rPr>
              <a:t>ssi</a:t>
            </a:r>
            <a:r>
              <a:rPr sz="2200" spc="-119" dirty="0" smtClean="0">
                <a:latin typeface="Tahoma"/>
                <a:cs typeface="Tahoma"/>
              </a:rPr>
              <a:t>n</a:t>
            </a:r>
            <a:r>
              <a:rPr sz="2200" spc="-139" dirty="0" smtClean="0">
                <a:latin typeface="Tahoma"/>
                <a:cs typeface="Tahoma"/>
              </a:rPr>
              <a:t>g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tr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-89" dirty="0">
                <a:latin typeface="Tahoma"/>
                <a:cs typeface="Tahoma"/>
              </a:rPr>
              <a:t>ted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si</a:t>
            </a:r>
            <a:r>
              <a:rPr sz="2200" spc="-59" dirty="0">
                <a:latin typeface="Tahoma"/>
                <a:cs typeface="Tahoma"/>
              </a:rPr>
              <a:t>mi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-119" dirty="0">
                <a:latin typeface="Tahoma"/>
                <a:cs typeface="Tahoma"/>
              </a:rPr>
              <a:t> </a:t>
            </a:r>
            <a:r>
              <a:rPr sz="2200" spc="-149" dirty="0" smtClean="0">
                <a:latin typeface="Tahoma"/>
                <a:cs typeface="Tahoma"/>
              </a:rPr>
              <a:t>m</a:t>
            </a:r>
            <a:r>
              <a:rPr sz="2200" spc="-50" dirty="0" smtClean="0">
                <a:latin typeface="Tahoma"/>
                <a:cs typeface="Tahoma"/>
              </a:rPr>
              <a:t>o</a:t>
            </a:r>
            <a:r>
              <a:rPr sz="2200" spc="-99" dirty="0" smtClean="0">
                <a:latin typeface="Tahoma"/>
                <a:cs typeface="Tahoma"/>
              </a:rPr>
              <a:t>del</a:t>
            </a:r>
            <a:endParaRPr lang="en-US" sz="2200" spc="-99" dirty="0" smtClean="0">
              <a:latin typeface="Tahoma"/>
              <a:cs typeface="Tahoma"/>
            </a:endParaRPr>
          </a:p>
          <a:p>
            <a:pPr marL="327327" marR="242978" indent="-303407">
              <a:lnSpc>
                <a:spcPct val="102600"/>
              </a:lnSpc>
              <a:spcBef>
                <a:spcPts val="595"/>
              </a:spcBef>
            </a:pPr>
            <a:r>
              <a:rPr lang="en-US" sz="22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2200" spc="-17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2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esian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</a:t>
            </a:r>
            <a:r>
              <a:rPr lang="en-US" sz="2200" spc="-10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</a:t>
            </a:r>
            <a:r>
              <a:rPr lang="en-US" sz="22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sea</a:t>
            </a:r>
            <a:r>
              <a:rPr lang="en-US" sz="2200" spc="-17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</a:t>
            </a:r>
            <a:r>
              <a:rPr lang="en-US" sz="22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pp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200" spc="-13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</a:t>
            </a:r>
            <a:r>
              <a:rPr lang="en-US" sz="22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2200" spc="-1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een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0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lang="en-US" sz="22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7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22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en-US" sz="22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</a:t>
            </a:r>
            <a:r>
              <a:rPr lang="en-US" sz="22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200" spc="-13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2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</a:t>
            </a:r>
            <a:r>
              <a:rPr lang="en-US" sz="22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</a:t>
            </a:r>
            <a:r>
              <a:rPr lang="en-US" sz="22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22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2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en-US" sz="22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</a:t>
            </a:r>
            <a:r>
              <a:rPr lang="en-US" sz="2200" spc="-20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22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en-US" sz="22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27327" marR="242978" indent="-303407">
              <a:lnSpc>
                <a:spcPct val="102600"/>
              </a:lnSpc>
              <a:spcBef>
                <a:spcPts val="595"/>
              </a:spcBef>
            </a:pP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7170179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99" dirty="0"/>
              <a:t>W</a:t>
            </a:r>
            <a:r>
              <a:rPr spc="20" dirty="0"/>
              <a:t>inB</a:t>
            </a:r>
            <a:r>
              <a:rPr spc="69" dirty="0"/>
              <a:t>UG</a:t>
            </a:r>
            <a:r>
              <a:rPr spc="-20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600" y="1416413"/>
            <a:ext cx="8153400" cy="4454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2200" spc="149" dirty="0" smtClean="0">
                <a:latin typeface="Tahoma"/>
                <a:cs typeface="Tahoma"/>
              </a:rPr>
              <a:t>B</a:t>
            </a:r>
            <a:r>
              <a:rPr sz="2200" spc="40" dirty="0" smtClean="0">
                <a:latin typeface="Tahoma"/>
                <a:cs typeface="Tahoma"/>
              </a:rPr>
              <a:t>U</a:t>
            </a:r>
            <a:r>
              <a:rPr sz="2200" spc="-20" dirty="0" smtClean="0">
                <a:latin typeface="Tahoma"/>
                <a:cs typeface="Tahoma"/>
              </a:rPr>
              <a:t>G</a:t>
            </a:r>
            <a:r>
              <a:rPr sz="2200" spc="-30" dirty="0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sta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6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188" dirty="0">
                <a:latin typeface="Trebuchet MS"/>
                <a:cs typeface="Trebuchet MS"/>
              </a:rPr>
              <a:t>B</a:t>
            </a:r>
            <a:r>
              <a:rPr sz="2200" i="1" spc="-178" dirty="0">
                <a:latin typeface="Trebuchet MS"/>
                <a:cs typeface="Trebuchet MS"/>
              </a:rPr>
              <a:t>a</a:t>
            </a:r>
            <a:r>
              <a:rPr sz="2200" i="1" spc="-149" dirty="0">
                <a:latin typeface="Trebuchet MS"/>
                <a:cs typeface="Trebuchet MS"/>
              </a:rPr>
              <a:t>yesi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226" dirty="0">
                <a:latin typeface="Trebuchet MS"/>
                <a:cs typeface="Trebuchet MS"/>
              </a:rPr>
              <a:t>f</a:t>
            </a:r>
            <a:r>
              <a:rPr sz="2200" i="1" spc="-198" dirty="0">
                <a:latin typeface="Trebuchet MS"/>
                <a:cs typeface="Trebuchet MS"/>
              </a:rPr>
              <a:t>er</a:t>
            </a:r>
            <a:r>
              <a:rPr sz="2200" i="1" spc="-159" dirty="0">
                <a:latin typeface="Trebuchet MS"/>
                <a:cs typeface="Trebuchet MS"/>
              </a:rPr>
              <a:t>en</a:t>
            </a:r>
            <a:r>
              <a:rPr sz="2200" i="1" spc="-139" dirty="0">
                <a:latin typeface="Trebuchet MS"/>
                <a:cs typeface="Trebuchet MS"/>
              </a:rPr>
              <a:t>ce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69" dirty="0">
                <a:latin typeface="Trebuchet MS"/>
                <a:cs typeface="Trebuchet MS"/>
              </a:rPr>
              <a:t>U</a:t>
            </a:r>
            <a:r>
              <a:rPr sz="2200" i="1" spc="-109" dirty="0">
                <a:latin typeface="Trebuchet MS"/>
                <a:cs typeface="Trebuchet MS"/>
              </a:rPr>
              <a:t>si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30" dirty="0">
                <a:latin typeface="Trebuchet MS"/>
                <a:cs typeface="Trebuchet MS"/>
              </a:rPr>
              <a:t>g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50" dirty="0">
                <a:latin typeface="Trebuchet MS"/>
                <a:cs typeface="Trebuchet MS"/>
              </a:rPr>
              <a:t>G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19" dirty="0">
                <a:latin typeface="Trebuchet MS"/>
                <a:cs typeface="Trebuchet MS"/>
              </a:rPr>
              <a:t>bb</a:t>
            </a:r>
            <a:r>
              <a:rPr sz="2200" i="1" spc="-69" dirty="0">
                <a:latin typeface="Trebuchet MS"/>
                <a:cs typeface="Trebuchet MS"/>
              </a:rPr>
              <a:t>s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09" dirty="0">
                <a:latin typeface="Trebuchet MS"/>
                <a:cs typeface="Trebuchet MS"/>
              </a:rPr>
              <a:t>mp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98" dirty="0">
                <a:latin typeface="Trebuchet MS"/>
                <a:cs typeface="Trebuchet MS"/>
              </a:rPr>
              <a:t>er</a:t>
            </a:r>
            <a:endParaRPr sz="2200" dirty="0">
              <a:latin typeface="Trebuchet MS"/>
              <a:cs typeface="Trebuchet MS"/>
            </a:endParaRPr>
          </a:p>
          <a:p>
            <a:pPr marL="25179">
              <a:spcBef>
                <a:spcPts val="654"/>
              </a:spcBef>
            </a:pPr>
            <a:r>
              <a:rPr sz="2200" spc="-79" dirty="0" smtClean="0">
                <a:latin typeface="Tahoma"/>
                <a:cs typeface="Tahoma"/>
              </a:rPr>
              <a:t>Devel</a:t>
            </a:r>
            <a:r>
              <a:rPr sz="2200" spc="-109" dirty="0" smtClean="0">
                <a:latin typeface="Tahoma"/>
                <a:cs typeface="Tahoma"/>
              </a:rPr>
              <a:t>o</a:t>
            </a:r>
            <a:r>
              <a:rPr sz="2200" spc="-59" dirty="0" smtClean="0">
                <a:latin typeface="Tahoma"/>
                <a:cs typeface="Tahoma"/>
              </a:rPr>
              <a:t>p</a:t>
            </a:r>
            <a:r>
              <a:rPr sz="2200" spc="-149" dirty="0" smtClean="0">
                <a:latin typeface="Tahoma"/>
                <a:cs typeface="Tahoma"/>
              </a:rPr>
              <a:t>ed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19" dirty="0">
                <a:latin typeface="Tahoma"/>
                <a:cs typeface="Tahoma"/>
              </a:rPr>
              <a:t>MR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26" dirty="0">
                <a:latin typeface="Tahoma"/>
                <a:cs typeface="Tahoma"/>
              </a:rPr>
              <a:t>I</a:t>
            </a:r>
            <a:r>
              <a:rPr sz="2200" spc="-129" dirty="0">
                <a:latin typeface="Tahoma"/>
                <a:cs typeface="Tahoma"/>
              </a:rPr>
              <a:t>m</a:t>
            </a:r>
            <a:r>
              <a:rPr sz="2200" spc="-40" dirty="0">
                <a:latin typeface="Tahoma"/>
                <a:cs typeface="Tahoma"/>
              </a:rPr>
              <a:t>p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59" dirty="0">
                <a:latin typeface="Tahoma"/>
                <a:cs typeface="Tahoma"/>
              </a:rPr>
              <a:t>ol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78" dirty="0">
                <a:latin typeface="Tahoma"/>
                <a:cs typeface="Tahoma"/>
              </a:rPr>
              <a:t>ege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69" dirty="0">
                <a:latin typeface="Tahoma"/>
                <a:cs typeface="Tahoma"/>
              </a:rPr>
              <a:t>L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09" dirty="0">
                <a:latin typeface="Tahoma"/>
                <a:cs typeface="Tahoma"/>
              </a:rPr>
              <a:t>on</a:t>
            </a:r>
            <a:endParaRPr sz="22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sz="2200" spc="159" dirty="0" smtClean="0">
                <a:latin typeface="Tahoma"/>
                <a:cs typeface="Tahoma"/>
              </a:rPr>
              <a:t>P</a:t>
            </a:r>
            <a:r>
              <a:rPr sz="2200" spc="-69" dirty="0" smtClean="0">
                <a:latin typeface="Tahoma"/>
                <a:cs typeface="Tahoma"/>
              </a:rPr>
              <a:t>rovi</a:t>
            </a:r>
            <a:r>
              <a:rPr sz="2200" spc="-99" dirty="0" smtClean="0">
                <a:latin typeface="Tahoma"/>
                <a:cs typeface="Tahoma"/>
              </a:rPr>
              <a:t>d</a:t>
            </a:r>
            <a:r>
              <a:rPr sz="2200" spc="-178" dirty="0" smtClean="0">
                <a:latin typeface="Tahoma"/>
                <a:cs typeface="Tahoma"/>
              </a:rPr>
              <a:t>es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gen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9" dirty="0">
                <a:latin typeface="Tahoma"/>
                <a:cs typeface="Tahoma"/>
              </a:rPr>
              <a:t>c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19" dirty="0">
                <a:latin typeface="Tahoma"/>
                <a:cs typeface="Tahoma"/>
              </a:rPr>
              <a:t>angua</a:t>
            </a:r>
            <a:r>
              <a:rPr sz="2200" spc="-169" dirty="0">
                <a:latin typeface="Tahoma"/>
                <a:cs typeface="Tahoma"/>
              </a:rPr>
              <a:t>ge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159" dirty="0">
                <a:latin typeface="Tahoma"/>
                <a:cs typeface="Tahoma"/>
              </a:rPr>
              <a:t>y</a:t>
            </a:r>
            <a:r>
              <a:rPr sz="2200" spc="-119" dirty="0">
                <a:latin typeface="Tahoma"/>
                <a:cs typeface="Tahoma"/>
              </a:rPr>
              <a:t>esian</a:t>
            </a:r>
            <a:r>
              <a:rPr sz="2200" spc="30" dirty="0">
                <a:latin typeface="Tahoma"/>
                <a:cs typeface="Tahoma"/>
              </a:rPr>
              <a:t> Hi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79" dirty="0">
                <a:latin typeface="Tahoma"/>
                <a:cs typeface="Tahoma"/>
              </a:rPr>
              <a:t>rch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149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sz="2200" spc="50" dirty="0" smtClean="0">
                <a:latin typeface="Tahoma"/>
                <a:cs typeface="Tahoma"/>
              </a:rPr>
              <a:t>M</a:t>
            </a:r>
            <a:r>
              <a:rPr sz="2200" spc="79" dirty="0" smtClean="0">
                <a:latin typeface="Tahoma"/>
                <a:cs typeface="Tahoma"/>
              </a:rPr>
              <a:t>o</a:t>
            </a:r>
            <a:r>
              <a:rPr sz="2200" spc="-99" dirty="0" smtClean="0">
                <a:latin typeface="Tahoma"/>
                <a:cs typeface="Tahoma"/>
              </a:rPr>
              <a:t>del</a:t>
            </a:r>
            <a:r>
              <a:rPr sz="2200" spc="-149" dirty="0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s</a:t>
            </a:r>
            <a:r>
              <a:rPr sz="2200" spc="-89" dirty="0">
                <a:latin typeface="Tahoma"/>
                <a:cs typeface="Tahoma"/>
              </a:rPr>
              <a:t>pecified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gr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99" dirty="0">
                <a:latin typeface="Tahoma"/>
                <a:cs typeface="Tahoma"/>
              </a:rPr>
              <a:t>el</a:t>
            </a:r>
            <a:r>
              <a:rPr sz="2200" spc="10" dirty="0">
                <a:latin typeface="Tahoma"/>
                <a:cs typeface="Tahoma"/>
              </a:rPr>
              <a:t>l</a:t>
            </a:r>
            <a:endParaRPr sz="2200" dirty="0">
              <a:latin typeface="Tahoma"/>
              <a:cs typeface="Tahoma"/>
            </a:endParaRPr>
          </a:p>
          <a:p>
            <a:pPr marL="327327" marR="229129" indent="-303407">
              <a:lnSpc>
                <a:spcPct val="102600"/>
              </a:lnSpc>
              <a:spcBef>
                <a:spcPts val="595"/>
              </a:spcBef>
            </a:pPr>
            <a:r>
              <a:rPr sz="2200" spc="-30" dirty="0" smtClean="0">
                <a:latin typeface="Tahoma"/>
                <a:cs typeface="Tahoma"/>
              </a:rPr>
              <a:t>S</a:t>
            </a:r>
            <a:r>
              <a:rPr sz="2200" spc="-139" dirty="0" smtClean="0">
                <a:latin typeface="Tahoma"/>
                <a:cs typeface="Tahoma"/>
              </a:rPr>
              <a:t>ever</a:t>
            </a:r>
            <a:r>
              <a:rPr sz="2200" spc="-119" dirty="0" smtClean="0">
                <a:latin typeface="Tahoma"/>
                <a:cs typeface="Tahoma"/>
              </a:rPr>
              <a:t>a</a:t>
            </a:r>
            <a:r>
              <a:rPr sz="2200" spc="10" dirty="0" smtClean="0">
                <a:latin typeface="Tahoma"/>
                <a:cs typeface="Tahoma"/>
              </a:rPr>
              <a:t>l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10" dirty="0">
                <a:latin typeface="Tahoma"/>
                <a:cs typeface="Tahoma"/>
              </a:rPr>
              <a:t>li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69" dirty="0">
                <a:latin typeface="Tahoma"/>
                <a:cs typeface="Tahoma"/>
              </a:rPr>
              <a:t>ssess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con</a:t>
            </a:r>
            <a:r>
              <a:rPr sz="2200" spc="-119" dirty="0">
                <a:latin typeface="Tahoma"/>
                <a:cs typeface="Tahoma"/>
              </a:rPr>
              <a:t>ver</a:t>
            </a:r>
            <a:r>
              <a:rPr sz="2200" spc="-149" dirty="0">
                <a:latin typeface="Tahoma"/>
                <a:cs typeface="Tahoma"/>
              </a:rPr>
              <a:t>gen</a:t>
            </a:r>
            <a:r>
              <a:rPr sz="2200" spc="-119" dirty="0">
                <a:latin typeface="Tahoma"/>
                <a:cs typeface="Tahoma"/>
              </a:rPr>
              <a:t>ce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ch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79" dirty="0">
                <a:latin typeface="Tahoma"/>
                <a:cs typeface="Tahoma"/>
              </a:rPr>
              <a:t> d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29" dirty="0">
                <a:latin typeface="Tahoma"/>
                <a:cs typeface="Tahoma"/>
              </a:rPr>
              <a:t>sp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49" dirty="0">
                <a:latin typeface="Tahoma"/>
                <a:cs typeface="Tahoma"/>
              </a:rPr>
              <a:t>esu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59" dirty="0">
                <a:latin typeface="Tahoma"/>
                <a:cs typeface="Tahoma"/>
              </a:rPr>
              <a:t>ts</a:t>
            </a:r>
            <a:endParaRPr sz="2200" dirty="0">
              <a:latin typeface="Tahoma"/>
              <a:cs typeface="Tahoma"/>
            </a:endParaRPr>
          </a:p>
          <a:p>
            <a:pPr marL="327327" marR="337399" indent="-303407">
              <a:lnSpc>
                <a:spcPct val="102600"/>
              </a:lnSpc>
              <a:spcBef>
                <a:spcPts val="595"/>
              </a:spcBef>
            </a:pPr>
            <a:r>
              <a:rPr sz="2200" spc="-20" dirty="0" err="1" smtClean="0">
                <a:latin typeface="Tahoma"/>
                <a:cs typeface="Tahoma"/>
              </a:rPr>
              <a:t>G</a:t>
            </a:r>
            <a:r>
              <a:rPr sz="2200" spc="-50" dirty="0" err="1" smtClean="0">
                <a:latin typeface="Tahoma"/>
                <a:cs typeface="Tahoma"/>
              </a:rPr>
              <a:t>eoB</a:t>
            </a:r>
            <a:r>
              <a:rPr sz="2200" spc="40" dirty="0" err="1" smtClean="0">
                <a:latin typeface="Tahoma"/>
                <a:cs typeface="Tahoma"/>
              </a:rPr>
              <a:t>U</a:t>
            </a:r>
            <a:r>
              <a:rPr sz="2200" spc="-20" dirty="0" err="1" smtClean="0">
                <a:latin typeface="Tahoma"/>
                <a:cs typeface="Tahoma"/>
              </a:rPr>
              <a:t>G</a:t>
            </a:r>
            <a:r>
              <a:rPr sz="2200" spc="-30" dirty="0" err="1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exten</a:t>
            </a:r>
            <a:r>
              <a:rPr sz="2200" spc="-89" dirty="0">
                <a:latin typeface="Tahoma"/>
                <a:cs typeface="Tahoma"/>
              </a:rPr>
              <a:t>sion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sp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 map</a:t>
            </a:r>
            <a:r>
              <a:rPr sz="2200" spc="-149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sz="2200" spc="129" dirty="0" smtClean="0">
                <a:latin typeface="Tahoma"/>
                <a:cs typeface="Tahoma"/>
              </a:rPr>
              <a:t>A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evel</a:t>
            </a:r>
            <a:r>
              <a:rPr sz="2200" spc="-109" dirty="0">
                <a:latin typeface="Tahoma"/>
                <a:cs typeface="Tahoma"/>
              </a:rPr>
              <a:t>o</a:t>
            </a:r>
            <a:r>
              <a:rPr sz="2200" spc="-59" dirty="0">
                <a:latin typeface="Tahoma"/>
                <a:cs typeface="Tahoma"/>
              </a:rPr>
              <a:t>p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69" dirty="0">
                <a:latin typeface="Tahoma"/>
                <a:cs typeface="Tahoma"/>
              </a:rPr>
              <a:t>ter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19" dirty="0">
                <a:latin typeface="Tahoma"/>
                <a:cs typeface="Tahoma"/>
              </a:rPr>
              <a:t>ace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ha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b</a:t>
            </a:r>
            <a:r>
              <a:rPr sz="2200" spc="-169" dirty="0">
                <a:latin typeface="Tahoma"/>
                <a:cs typeface="Tahoma"/>
              </a:rPr>
              <a:t>een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20" dirty="0">
                <a:latin typeface="Tahoma"/>
                <a:cs typeface="Tahoma"/>
              </a:rPr>
              <a:t>cl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49" dirty="0">
                <a:latin typeface="Tahoma"/>
                <a:cs typeface="Tahoma"/>
              </a:rPr>
              <a:t>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39" dirty="0">
                <a:latin typeface="Tahoma"/>
                <a:cs typeface="Tahoma"/>
              </a:rPr>
              <a:t>so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39" dirty="0">
                <a:latin typeface="Tahoma"/>
                <a:cs typeface="Tahoma"/>
              </a:rPr>
              <a:t>ser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89" dirty="0">
                <a:latin typeface="Tahoma"/>
                <a:cs typeface="Tahoma"/>
              </a:rPr>
              <a:t>ca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69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exten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169" dirty="0">
                <a:latin typeface="Tahoma"/>
                <a:cs typeface="Tahoma"/>
              </a:rPr>
              <a:t>ge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19" dirty="0">
                <a:latin typeface="Tahoma"/>
                <a:cs typeface="Tahoma"/>
              </a:rPr>
              <a:t>un</a:t>
            </a:r>
            <a:r>
              <a:rPr sz="2200" dirty="0">
                <a:latin typeface="Tahoma"/>
                <a:cs typeface="Tahoma"/>
              </a:rPr>
              <a:t>cti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10" dirty="0">
                <a:latin typeface="Tahoma"/>
                <a:cs typeface="Tahoma"/>
              </a:rPr>
              <a:t>il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98" dirty="0">
                <a:latin typeface="Tahoma"/>
                <a:cs typeface="Tahoma"/>
              </a:rPr>
              <a:t>e</a:t>
            </a:r>
            <a:endParaRPr sz="22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sz="2200" spc="-40" dirty="0" err="1" smtClean="0">
                <a:latin typeface="Tahoma"/>
                <a:cs typeface="Tahoma"/>
              </a:rPr>
              <a:t>O</a:t>
            </a:r>
            <a:r>
              <a:rPr sz="2200" spc="20" dirty="0" err="1" smtClean="0">
                <a:latin typeface="Tahoma"/>
                <a:cs typeface="Tahoma"/>
              </a:rPr>
              <a:t>p</a:t>
            </a:r>
            <a:r>
              <a:rPr sz="2200" spc="-159" dirty="0" err="1" smtClean="0">
                <a:latin typeface="Tahoma"/>
                <a:cs typeface="Tahoma"/>
              </a:rPr>
              <a:t>en</a:t>
            </a:r>
            <a:r>
              <a:rPr sz="2200" spc="149" dirty="0" err="1" smtClean="0">
                <a:latin typeface="Tahoma"/>
                <a:cs typeface="Tahoma"/>
              </a:rPr>
              <a:t>B</a:t>
            </a:r>
            <a:r>
              <a:rPr sz="2200" spc="40" dirty="0" err="1" smtClean="0">
                <a:latin typeface="Tahoma"/>
                <a:cs typeface="Tahoma"/>
              </a:rPr>
              <a:t>U</a:t>
            </a:r>
            <a:r>
              <a:rPr sz="2200" spc="-20" dirty="0" err="1" smtClean="0">
                <a:latin typeface="Tahoma"/>
                <a:cs typeface="Tahoma"/>
              </a:rPr>
              <a:t>G</a:t>
            </a:r>
            <a:r>
              <a:rPr sz="2200" spc="-30" dirty="0" err="1" smtClean="0">
                <a:latin typeface="Tahoma"/>
                <a:cs typeface="Tahoma"/>
              </a:rPr>
              <a:t>S</a:t>
            </a:r>
            <a:r>
              <a:rPr sz="2200" spc="30" dirty="0" smtClean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99" dirty="0">
                <a:latin typeface="Trebuchet MS"/>
                <a:cs typeface="Trebuchet MS"/>
              </a:rPr>
              <a:t>o</a:t>
            </a:r>
            <a:r>
              <a:rPr sz="2200" i="1" spc="-50" dirty="0">
                <a:latin typeface="Trebuchet MS"/>
                <a:cs typeface="Trebuchet MS"/>
              </a:rPr>
              <a:t>p</a:t>
            </a:r>
            <a:r>
              <a:rPr sz="2200" i="1" spc="-159" dirty="0">
                <a:latin typeface="Trebuchet MS"/>
                <a:cs typeface="Trebuchet MS"/>
              </a:rPr>
              <a:t>en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89" dirty="0">
                <a:latin typeface="Trebuchet MS"/>
                <a:cs typeface="Trebuchet MS"/>
              </a:rPr>
              <a:t>sou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-139" dirty="0">
                <a:latin typeface="Trebuchet MS"/>
                <a:cs typeface="Trebuchet MS"/>
              </a:rPr>
              <a:t>ce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119" dirty="0">
                <a:latin typeface="Tahoma"/>
                <a:cs typeface="Tahoma"/>
              </a:rPr>
              <a:t>ver</a:t>
            </a:r>
            <a:r>
              <a:rPr sz="2200" spc="-89" dirty="0">
                <a:latin typeface="Tahoma"/>
                <a:cs typeface="Tahoma"/>
              </a:rPr>
              <a:t>sion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30" dirty="0" err="1" smtClean="0">
                <a:latin typeface="Tahoma"/>
                <a:cs typeface="Tahoma"/>
              </a:rPr>
              <a:t>Wi</a:t>
            </a:r>
            <a:r>
              <a:rPr sz="2200" spc="-119" dirty="0" err="1" smtClean="0">
                <a:latin typeface="Tahoma"/>
                <a:cs typeface="Tahoma"/>
              </a:rPr>
              <a:t>n</a:t>
            </a:r>
            <a:r>
              <a:rPr sz="2200" spc="149" dirty="0" err="1" smtClean="0">
                <a:latin typeface="Tahoma"/>
                <a:cs typeface="Tahoma"/>
              </a:rPr>
              <a:t>B</a:t>
            </a:r>
            <a:r>
              <a:rPr sz="2200" spc="40" dirty="0" err="1" smtClean="0">
                <a:latin typeface="Tahoma"/>
                <a:cs typeface="Tahoma"/>
              </a:rPr>
              <a:t>U</a:t>
            </a:r>
            <a:r>
              <a:rPr sz="2200" spc="-20" dirty="0" err="1" smtClean="0">
                <a:latin typeface="Tahoma"/>
                <a:cs typeface="Tahoma"/>
              </a:rPr>
              <a:t>G</a:t>
            </a:r>
            <a:r>
              <a:rPr sz="2200" spc="-30" dirty="0" err="1" smtClean="0">
                <a:latin typeface="Tahoma"/>
                <a:cs typeface="Tahoma"/>
              </a:rPr>
              <a:t>S</a:t>
            </a:r>
            <a:endParaRPr lang="en-US" sz="2200" spc="-30" dirty="0" smtClean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lang="en-US" sz="2200" spc="-30" dirty="0" smtClean="0">
                <a:latin typeface="Tahoma"/>
                <a:cs typeface="Tahoma"/>
              </a:rPr>
              <a:t>JAGS is a more recent tool</a:t>
            </a: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99737576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99" dirty="0"/>
              <a:t>C</a:t>
            </a:r>
            <a:r>
              <a:rPr spc="-139" dirty="0"/>
              <a:t>a</a:t>
            </a:r>
            <a:r>
              <a:rPr spc="-59" dirty="0"/>
              <a:t>lling</a:t>
            </a:r>
            <a:r>
              <a:rPr spc="50" dirty="0"/>
              <a:t> </a:t>
            </a:r>
            <a:r>
              <a:rPr spc="99" dirty="0" err="1"/>
              <a:t>W</a:t>
            </a:r>
            <a:r>
              <a:rPr spc="20" dirty="0" err="1"/>
              <a:t>inB</a:t>
            </a:r>
            <a:r>
              <a:rPr spc="69" dirty="0" err="1"/>
              <a:t>U</a:t>
            </a:r>
            <a:r>
              <a:rPr dirty="0" err="1"/>
              <a:t>G</a:t>
            </a:r>
            <a:r>
              <a:rPr spc="-20" dirty="0" err="1"/>
              <a:t>S</a:t>
            </a:r>
            <a:r>
              <a:rPr spc="50" dirty="0"/>
              <a:t> </a:t>
            </a:r>
            <a:r>
              <a:rPr spc="-50" dirty="0"/>
              <a:t>fr</a:t>
            </a:r>
            <a:r>
              <a:rPr spc="-129" dirty="0"/>
              <a:t>o</a:t>
            </a:r>
            <a:r>
              <a:rPr spc="-149" dirty="0"/>
              <a:t>m</a:t>
            </a:r>
            <a:r>
              <a:rPr spc="50" dirty="0"/>
              <a:t> </a:t>
            </a:r>
            <a:r>
              <a:rPr spc="40" dirty="0">
                <a:cs typeface="MS Gothic"/>
              </a:rPr>
              <a:t>R</a:t>
            </a:r>
            <a:endParaRPr dirty="0">
              <a:cs typeface="MS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494890"/>
            <a:ext cx="8056455" cy="32742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327" marR="538831" indent="-303407">
              <a:lnSpc>
                <a:spcPct val="102600"/>
              </a:lnSpc>
            </a:pPr>
            <a:r>
              <a:rPr sz="2400" spc="99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sz="2400" spc="-119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spc="-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sz="2400" spc="-109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2400" spc="-119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spc="-159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</a:t>
            </a:r>
            <a:r>
              <a:rPr sz="2400" spc="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R2WinBUG</a:t>
            </a:r>
            <a:r>
              <a:rPr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400" spc="-27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sz="2400" spc="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BRUG</a:t>
            </a:r>
            <a:r>
              <a:rPr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R2OpenBUGS</a:t>
            </a:r>
            <a:r>
              <a:rPr sz="2400" spc="-27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400" spc="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sz="24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sz="24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spc="-12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sz="2400" spc="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R2WinBUG</a:t>
            </a:r>
            <a:r>
              <a:rPr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-27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</a:t>
            </a:r>
            <a:r>
              <a:rPr sz="24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</a:t>
            </a:r>
            <a:r>
              <a:rPr sz="2400" spc="-13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sz="24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-13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angua</a:t>
            </a:r>
            <a:r>
              <a:rPr sz="2400" spc="-1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sz="24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sz="24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sz="24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0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tp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-12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</a:t>
            </a:r>
            <a:r>
              <a:rPr sz="24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27327" marR="728933" indent="-303407">
              <a:lnSpc>
                <a:spcPct val="102600"/>
              </a:lnSpc>
              <a:spcBef>
                <a:spcPts val="595"/>
              </a:spcBef>
            </a:pPr>
            <a:r>
              <a:rPr sz="2400" spc="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BRUG</a:t>
            </a:r>
            <a:r>
              <a:rPr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-27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-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</a:t>
            </a:r>
            <a:r>
              <a:rPr sz="2400" spc="-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sz="2400" spc="-19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spc="-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ctu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400" spc="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sz="2400" spc="-1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sz="24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sz="2400" spc="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</a:t>
            </a:r>
            <a:r>
              <a:rPr sz="2400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spc="-10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-17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27327" marR="1013456" indent="-303407">
              <a:lnSpc>
                <a:spcPct val="102600"/>
              </a:lnSpc>
              <a:spcBef>
                <a:spcPts val="595"/>
              </a:spcBef>
            </a:pPr>
            <a:r>
              <a:rPr sz="2400" spc="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R2WinBUG</a:t>
            </a:r>
            <a:r>
              <a:rPr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2400" spc="4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/R2OpenBUGS</a:t>
            </a:r>
            <a:r>
              <a:rPr sz="2400" spc="-278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8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0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13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tf</a:t>
            </a:r>
            <a:r>
              <a:rPr sz="2400" spc="-1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400" spc="-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spc="-14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ms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-9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sz="2400" spc="-1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400" spc="-12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ws,</a:t>
            </a:r>
            <a:r>
              <a:rPr sz="2400" spc="-7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6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</a:t>
            </a:r>
            <a:r>
              <a:rPr sz="2400" spc="5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x/U</a:t>
            </a:r>
            <a:r>
              <a:rPr sz="2400" spc="-11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2400" spc="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spc="-7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x,</a:t>
            </a:r>
            <a:r>
              <a:rPr sz="2400" spc="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400" spc="4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</a:t>
            </a:r>
            <a:r>
              <a:rPr sz="2400" spc="-3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sz="2400" spc="-3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4046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109" dirty="0"/>
              <a:t>L</a:t>
            </a:r>
            <a:r>
              <a:rPr spc="-139" dirty="0"/>
              <a:t>eu</a:t>
            </a:r>
            <a:r>
              <a:rPr spc="-208" dirty="0"/>
              <a:t>k</a:t>
            </a:r>
            <a:r>
              <a:rPr spc="-119" dirty="0"/>
              <a:t>emia</a:t>
            </a:r>
            <a:r>
              <a:rPr spc="50" dirty="0"/>
              <a:t> </a:t>
            </a:r>
            <a:r>
              <a:rPr spc="99" dirty="0"/>
              <a:t>C</a:t>
            </a:r>
            <a:r>
              <a:rPr spc="-129" dirty="0"/>
              <a:t>ancer</a:t>
            </a:r>
            <a:r>
              <a:rPr spc="50" dirty="0"/>
              <a:t> </a:t>
            </a:r>
            <a:r>
              <a:rPr spc="-20" dirty="0"/>
              <a:t>Da</a:t>
            </a:r>
            <a:r>
              <a:rPr spc="69" dirty="0"/>
              <a:t>t</a:t>
            </a:r>
            <a:r>
              <a:rPr spc="-139" dirty="0"/>
              <a:t>a</a:t>
            </a:r>
            <a:r>
              <a:rPr spc="50" dirty="0"/>
              <a:t> </a:t>
            </a:r>
            <a:r>
              <a:rPr spc="-69" dirty="0"/>
              <a:t>r</a:t>
            </a:r>
            <a:r>
              <a:rPr spc="-178" dirty="0"/>
              <a:t>ev</a:t>
            </a:r>
            <a:r>
              <a:rPr spc="-20" dirty="0"/>
              <a:t>isit</a:t>
            </a:r>
            <a:r>
              <a:rPr spc="-188" dirty="0"/>
              <a:t>ed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967927"/>
          </a:xfrm>
          <a:prstGeom prst="rect">
            <a:avLst/>
          </a:prstGeom>
        </p:spPr>
        <p:txBody>
          <a:bodyPr vert="horz" wrap="square" lIns="0" tIns="572180" rIns="0" bIns="0" rtlCol="0">
            <a:spAutoFit/>
          </a:bodyPr>
          <a:lstStyle/>
          <a:p>
            <a:pPr marL="25179"/>
            <a:r>
              <a:rPr spc="-10" dirty="0"/>
              <a:t>W</a:t>
            </a:r>
            <a:r>
              <a:rPr spc="-198" dirty="0"/>
              <a:t>e</a:t>
            </a:r>
            <a:r>
              <a:rPr spc="30" dirty="0"/>
              <a:t> </a:t>
            </a:r>
            <a:r>
              <a:rPr spc="-119" dirty="0"/>
              <a:t>n</a:t>
            </a:r>
            <a:r>
              <a:rPr spc="-169" dirty="0"/>
              <a:t>eed</a:t>
            </a:r>
            <a:r>
              <a:rPr spc="-69" dirty="0"/>
              <a:t>...</a:t>
            </a:r>
          </a:p>
          <a:p>
            <a:pPr marL="270674">
              <a:spcBef>
                <a:spcPts val="1249"/>
              </a:spcBef>
            </a:pPr>
            <a:r>
              <a:rPr sz="2200" spc="50" dirty="0" smtClean="0"/>
              <a:t>M</a:t>
            </a:r>
            <a:r>
              <a:rPr sz="2200" spc="79" dirty="0" smtClean="0"/>
              <a:t>o</a:t>
            </a:r>
            <a:r>
              <a:rPr sz="2200" spc="-99" dirty="0" smtClean="0"/>
              <a:t>del</a:t>
            </a:r>
            <a:r>
              <a:rPr sz="2200" spc="30" dirty="0" smtClean="0"/>
              <a:t> </a:t>
            </a:r>
            <a:r>
              <a:rPr sz="2200" spc="-109" dirty="0"/>
              <a:t>s</a:t>
            </a:r>
            <a:r>
              <a:rPr sz="2200" spc="-89" dirty="0"/>
              <a:t>peci</a:t>
            </a:r>
            <a:r>
              <a:rPr sz="2200" spc="-59" dirty="0"/>
              <a:t>fica</a:t>
            </a:r>
            <a:r>
              <a:rPr sz="2200" spc="30" dirty="0"/>
              <a:t>ti</a:t>
            </a:r>
            <a:r>
              <a:rPr sz="2200" spc="-109" dirty="0"/>
              <a:t>on</a:t>
            </a:r>
            <a:r>
              <a:rPr sz="2200" spc="30" dirty="0"/>
              <a:t> </a:t>
            </a:r>
            <a:r>
              <a:rPr sz="2200" dirty="0"/>
              <a:t>(</a:t>
            </a:r>
            <a:r>
              <a:rPr sz="2200" spc="-89" dirty="0"/>
              <a:t>usin</a:t>
            </a:r>
            <a:r>
              <a:rPr sz="2200" spc="-139" dirty="0"/>
              <a:t>g</a:t>
            </a:r>
            <a:r>
              <a:rPr sz="2200" spc="30" dirty="0"/>
              <a:t> </a:t>
            </a:r>
            <a:r>
              <a:rPr sz="2200" spc="-30" dirty="0"/>
              <a:t>th</a:t>
            </a:r>
            <a:r>
              <a:rPr sz="2200" spc="-198" dirty="0"/>
              <a:t>e</a:t>
            </a:r>
            <a:r>
              <a:rPr sz="2200" spc="30" dirty="0"/>
              <a:t> </a:t>
            </a:r>
            <a:r>
              <a:rPr sz="2200" spc="149" dirty="0"/>
              <a:t>B</a:t>
            </a:r>
            <a:r>
              <a:rPr sz="2200" spc="40" dirty="0"/>
              <a:t>U</a:t>
            </a:r>
            <a:r>
              <a:rPr sz="2200" spc="-20" dirty="0"/>
              <a:t>G</a:t>
            </a:r>
            <a:r>
              <a:rPr sz="2200" spc="-30" dirty="0"/>
              <a:t>S</a:t>
            </a:r>
            <a:r>
              <a:rPr sz="2200" spc="30" dirty="0"/>
              <a:t> </a:t>
            </a:r>
            <a:r>
              <a:rPr sz="2200" spc="10" dirty="0"/>
              <a:t>l</a:t>
            </a:r>
            <a:r>
              <a:rPr sz="2200" spc="-119" dirty="0"/>
              <a:t>anguage)</a:t>
            </a:r>
            <a:endParaRPr sz="2200" dirty="0">
              <a:latin typeface="Arial"/>
              <a:cs typeface="Arial"/>
            </a:endParaRPr>
          </a:p>
          <a:p>
            <a:pPr marL="270674">
              <a:spcBef>
                <a:spcPts val="654"/>
              </a:spcBef>
            </a:pPr>
            <a:r>
              <a:rPr sz="2200" spc="50" dirty="0" smtClean="0"/>
              <a:t>M</a:t>
            </a:r>
            <a:r>
              <a:rPr sz="2200" spc="-30" dirty="0" smtClean="0"/>
              <a:t>o</a:t>
            </a:r>
            <a:r>
              <a:rPr sz="2200" spc="-59" dirty="0" smtClean="0"/>
              <a:t>r</a:t>
            </a:r>
            <a:r>
              <a:rPr sz="2200" spc="-30" dirty="0" smtClean="0"/>
              <a:t>ta</a:t>
            </a:r>
            <a:r>
              <a:rPr sz="2200" spc="10" dirty="0" smtClean="0"/>
              <a:t>li</a:t>
            </a:r>
            <a:r>
              <a:rPr sz="2200" spc="-10" dirty="0" smtClean="0"/>
              <a:t>t</a:t>
            </a:r>
            <a:r>
              <a:rPr sz="2200" spc="-99" dirty="0" smtClean="0"/>
              <a:t>y</a:t>
            </a:r>
            <a:r>
              <a:rPr sz="2200" spc="30" dirty="0" smtClean="0"/>
              <a:t> </a:t>
            </a:r>
            <a:r>
              <a:rPr sz="2200" spc="-20" dirty="0"/>
              <a:t>Da</a:t>
            </a:r>
            <a:r>
              <a:rPr sz="2200" spc="-30" dirty="0"/>
              <a:t>ta</a:t>
            </a:r>
            <a:r>
              <a:rPr sz="2200" spc="30" dirty="0"/>
              <a:t> </a:t>
            </a:r>
            <a:r>
              <a:rPr sz="2200" dirty="0"/>
              <a:t>(</a:t>
            </a:r>
            <a:r>
              <a:rPr sz="2200" spc="10" dirty="0"/>
              <a:t>i</a:t>
            </a:r>
            <a:r>
              <a:rPr sz="2200" spc="-119" dirty="0"/>
              <a:t>n</a:t>
            </a:r>
            <a:r>
              <a:rPr sz="2200" spc="30" dirty="0"/>
              <a:t> </a:t>
            </a:r>
            <a:r>
              <a:rPr sz="2200" spc="-119" dirty="0"/>
              <a:t>a</a:t>
            </a:r>
            <a:r>
              <a:rPr sz="2200" spc="30" dirty="0"/>
              <a:t> </a:t>
            </a:r>
            <a:r>
              <a:rPr sz="2000" spc="30" dirty="0">
                <a:latin typeface="MS Gothic"/>
                <a:cs typeface="MS Gothic"/>
              </a:rPr>
              <a:t>list</a:t>
            </a:r>
            <a:r>
              <a:rPr sz="2200" dirty="0"/>
              <a:t>)</a:t>
            </a:r>
            <a:endParaRPr sz="2200" dirty="0">
              <a:latin typeface="MS Gothic"/>
              <a:cs typeface="MS Gothic"/>
            </a:endParaRPr>
          </a:p>
          <a:p>
            <a:pPr marL="574082" marR="537572" indent="-303407">
              <a:lnSpc>
                <a:spcPct val="102600"/>
              </a:lnSpc>
              <a:spcBef>
                <a:spcPts val="595"/>
              </a:spcBef>
            </a:pPr>
            <a:r>
              <a:rPr sz="2200" spc="-30" dirty="0" smtClean="0"/>
              <a:t>S</a:t>
            </a:r>
            <a:r>
              <a:rPr sz="2200" spc="-99" dirty="0" smtClean="0"/>
              <a:t>p</a:t>
            </a:r>
            <a:r>
              <a:rPr sz="2200" spc="-119" dirty="0" smtClean="0"/>
              <a:t>a</a:t>
            </a:r>
            <a:r>
              <a:rPr sz="2200" spc="30" dirty="0" smtClean="0"/>
              <a:t>ti</a:t>
            </a:r>
            <a:r>
              <a:rPr sz="2200" spc="-119" dirty="0" smtClean="0"/>
              <a:t>a</a:t>
            </a:r>
            <a:r>
              <a:rPr sz="2200" spc="10" dirty="0" smtClean="0"/>
              <a:t>l</a:t>
            </a:r>
            <a:r>
              <a:rPr sz="2200" spc="30" dirty="0" smtClean="0"/>
              <a:t> </a:t>
            </a:r>
            <a:r>
              <a:rPr sz="2200" spc="-99" dirty="0"/>
              <a:t>d</a:t>
            </a:r>
            <a:r>
              <a:rPr sz="2200" spc="-119" dirty="0"/>
              <a:t>a</a:t>
            </a:r>
            <a:r>
              <a:rPr sz="2200" spc="-30" dirty="0"/>
              <a:t>ta</a:t>
            </a:r>
            <a:r>
              <a:rPr sz="2200" spc="30" dirty="0"/>
              <a:t> </a:t>
            </a:r>
            <a:r>
              <a:rPr sz="2200" spc="-99" dirty="0"/>
              <a:t>d</a:t>
            </a:r>
            <a:r>
              <a:rPr sz="2200" spc="-109" dirty="0"/>
              <a:t>escr</a:t>
            </a:r>
            <a:r>
              <a:rPr sz="2200" spc="10" dirty="0"/>
              <a:t>i</a:t>
            </a:r>
            <a:r>
              <a:rPr sz="2200" spc="-99" dirty="0"/>
              <a:t>b</a:t>
            </a:r>
            <a:r>
              <a:rPr sz="2200" spc="10" dirty="0"/>
              <a:t>i</a:t>
            </a:r>
            <a:r>
              <a:rPr sz="2200" spc="-119" dirty="0"/>
              <a:t>n</a:t>
            </a:r>
            <a:r>
              <a:rPr sz="2200" spc="-139" dirty="0"/>
              <a:t>g</a:t>
            </a:r>
            <a:r>
              <a:rPr sz="2200" spc="30" dirty="0"/>
              <a:t> </a:t>
            </a:r>
            <a:r>
              <a:rPr sz="2200" spc="-30" dirty="0"/>
              <a:t>th</a:t>
            </a:r>
            <a:r>
              <a:rPr sz="2200" spc="-198" dirty="0"/>
              <a:t>e</a:t>
            </a:r>
            <a:r>
              <a:rPr sz="2200" spc="30" dirty="0"/>
              <a:t> </a:t>
            </a:r>
            <a:r>
              <a:rPr sz="2200" spc="-119" dirty="0"/>
              <a:t>n</a:t>
            </a:r>
            <a:r>
              <a:rPr sz="2200" spc="-99" dirty="0"/>
              <a:t>ei</a:t>
            </a:r>
            <a:r>
              <a:rPr sz="2200" spc="-129" dirty="0"/>
              <a:t>gh</a:t>
            </a:r>
            <a:r>
              <a:rPr sz="2200" spc="-50" dirty="0"/>
              <a:t>b</a:t>
            </a:r>
            <a:r>
              <a:rPr sz="2200" spc="-109" dirty="0"/>
              <a:t>ou</a:t>
            </a:r>
            <a:r>
              <a:rPr sz="2200" spc="-59" dirty="0"/>
              <a:t>r</a:t>
            </a:r>
            <a:r>
              <a:rPr sz="2200" spc="-119" dirty="0"/>
              <a:t>h</a:t>
            </a:r>
            <a:r>
              <a:rPr sz="2200" spc="-59" dirty="0"/>
              <a:t>oo</a:t>
            </a:r>
            <a:r>
              <a:rPr sz="2200" spc="-99" dirty="0"/>
              <a:t>d</a:t>
            </a:r>
            <a:r>
              <a:rPr sz="2200" spc="30" dirty="0"/>
              <a:t> </a:t>
            </a:r>
            <a:r>
              <a:rPr sz="2200" spc="-50" dirty="0"/>
              <a:t>str</a:t>
            </a:r>
            <a:r>
              <a:rPr sz="2200" spc="-119" dirty="0"/>
              <a:t>u</a:t>
            </a:r>
            <a:r>
              <a:rPr sz="2200" spc="-40" dirty="0"/>
              <a:t>ctu</a:t>
            </a:r>
            <a:r>
              <a:rPr sz="2200" spc="-59" dirty="0"/>
              <a:t>r</a:t>
            </a:r>
            <a:r>
              <a:rPr sz="2200" spc="-129" dirty="0"/>
              <a:t>e,</a:t>
            </a:r>
            <a:r>
              <a:rPr sz="2200" spc="30" dirty="0"/>
              <a:t> </a:t>
            </a:r>
            <a:r>
              <a:rPr sz="2200" spc="10" dirty="0"/>
              <a:t>i</a:t>
            </a:r>
            <a:r>
              <a:rPr sz="2200" spc="-119" dirty="0"/>
              <a:t>n</a:t>
            </a:r>
            <a:r>
              <a:rPr sz="2200" spc="30" dirty="0"/>
              <a:t> </a:t>
            </a:r>
            <a:r>
              <a:rPr sz="2200" spc="-119" dirty="0"/>
              <a:t>a</a:t>
            </a:r>
            <a:r>
              <a:rPr sz="2200" spc="-69" dirty="0"/>
              <a:t> </a:t>
            </a:r>
            <a:r>
              <a:rPr sz="2200" spc="-109" dirty="0"/>
              <a:t>s</a:t>
            </a:r>
            <a:r>
              <a:rPr sz="2200" spc="-89" dirty="0"/>
              <a:t>peci</a:t>
            </a:r>
            <a:r>
              <a:rPr sz="2200" spc="-30" dirty="0"/>
              <a:t>fic</a:t>
            </a:r>
            <a:r>
              <a:rPr sz="2200" spc="30" dirty="0"/>
              <a:t> </a:t>
            </a:r>
            <a:r>
              <a:rPr sz="2200" spc="-40" dirty="0"/>
              <a:t>f</a:t>
            </a:r>
            <a:r>
              <a:rPr sz="2200" spc="-169" dirty="0"/>
              <a:t>o</a:t>
            </a:r>
            <a:r>
              <a:rPr sz="2200" spc="-59" dirty="0"/>
              <a:t>r</a:t>
            </a:r>
            <a:r>
              <a:rPr sz="2200" spc="-119" dirty="0"/>
              <a:t>ma</a:t>
            </a:r>
            <a:r>
              <a:rPr sz="2200" spc="50" dirty="0"/>
              <a:t>t</a:t>
            </a:r>
            <a:endParaRPr sz="2200" dirty="0">
              <a:latin typeface="Arial"/>
              <a:cs typeface="Arial"/>
            </a:endParaRPr>
          </a:p>
          <a:p>
            <a:pPr marL="270674">
              <a:spcBef>
                <a:spcPts val="654"/>
              </a:spcBef>
            </a:pPr>
            <a:r>
              <a:rPr sz="2200" spc="-226" dirty="0" smtClean="0"/>
              <a:t>I</a:t>
            </a:r>
            <a:r>
              <a:rPr sz="2200" spc="-119" dirty="0" smtClean="0"/>
              <a:t>n</a:t>
            </a:r>
            <a:r>
              <a:rPr sz="2200" spc="10" dirty="0" smtClean="0"/>
              <a:t>i</a:t>
            </a:r>
            <a:r>
              <a:rPr sz="2200" spc="30" dirty="0" smtClean="0"/>
              <a:t>ti</a:t>
            </a:r>
            <a:r>
              <a:rPr sz="2200" spc="-119" dirty="0" smtClean="0"/>
              <a:t>a</a:t>
            </a:r>
            <a:r>
              <a:rPr sz="2200" spc="10" dirty="0" smtClean="0"/>
              <a:t>l</a:t>
            </a:r>
            <a:r>
              <a:rPr sz="2200" spc="30" dirty="0" smtClean="0"/>
              <a:t> </a:t>
            </a:r>
            <a:r>
              <a:rPr sz="2200" spc="-109" dirty="0"/>
              <a:t>va</a:t>
            </a:r>
            <a:r>
              <a:rPr sz="2200" spc="10" dirty="0"/>
              <a:t>l</a:t>
            </a:r>
            <a:r>
              <a:rPr sz="2200" spc="-119" dirty="0"/>
              <a:t>u</a:t>
            </a:r>
            <a:r>
              <a:rPr sz="2200" spc="-178" dirty="0"/>
              <a:t>es</a:t>
            </a:r>
            <a:r>
              <a:rPr sz="2200" spc="30" dirty="0"/>
              <a:t> </a:t>
            </a:r>
            <a:r>
              <a:rPr sz="2200" spc="-79" dirty="0"/>
              <a:t>of</a:t>
            </a:r>
            <a:r>
              <a:rPr sz="2200" spc="30" dirty="0"/>
              <a:t> </a:t>
            </a:r>
            <a:r>
              <a:rPr sz="2200" spc="-30" dirty="0"/>
              <a:t>th</a:t>
            </a:r>
            <a:r>
              <a:rPr sz="2200" spc="-198" dirty="0"/>
              <a:t>e</a:t>
            </a:r>
            <a:r>
              <a:rPr sz="2200" spc="30" dirty="0"/>
              <a:t> </a:t>
            </a:r>
            <a:r>
              <a:rPr sz="2200" spc="-99" dirty="0"/>
              <a:t>p</a:t>
            </a:r>
            <a:r>
              <a:rPr sz="2200" spc="-178" dirty="0"/>
              <a:t>a</a:t>
            </a:r>
            <a:r>
              <a:rPr sz="2200" spc="-59" dirty="0"/>
              <a:t>r</a:t>
            </a:r>
            <a:r>
              <a:rPr sz="2200" spc="-119" dirty="0"/>
              <a:t>a</a:t>
            </a:r>
            <a:r>
              <a:rPr sz="2200" spc="-109" dirty="0"/>
              <a:t>meter</a:t>
            </a:r>
            <a:r>
              <a:rPr sz="2200" spc="-149" dirty="0"/>
              <a:t>s</a:t>
            </a:r>
            <a:endParaRPr sz="2200" dirty="0">
              <a:latin typeface="Arial"/>
              <a:cs typeface="Arial"/>
            </a:endParaRPr>
          </a:p>
          <a:p>
            <a:pPr marL="574082" marR="10072" indent="-303407">
              <a:lnSpc>
                <a:spcPct val="102600"/>
              </a:lnSpc>
              <a:spcBef>
                <a:spcPts val="595"/>
              </a:spcBef>
            </a:pPr>
            <a:r>
              <a:rPr sz="2400" spc="30" baseline="6944" dirty="0" smtClean="0">
                <a:solidFill>
                  <a:srgbClr val="3333B2"/>
                </a:solidFill>
                <a:latin typeface="Arial"/>
                <a:cs typeface="Arial"/>
              </a:rPr>
              <a:t>.</a:t>
            </a:r>
            <a:r>
              <a:rPr sz="2200" spc="-30" dirty="0" smtClean="0"/>
              <a:t>Op</a:t>
            </a:r>
            <a:r>
              <a:rPr sz="2200" spc="30" dirty="0" smtClean="0"/>
              <a:t>ti</a:t>
            </a:r>
            <a:r>
              <a:rPr sz="2200" spc="-109" dirty="0" smtClean="0"/>
              <a:t>on</a:t>
            </a:r>
            <a:r>
              <a:rPr sz="2200" spc="-119" dirty="0" smtClean="0"/>
              <a:t>a</a:t>
            </a:r>
            <a:r>
              <a:rPr sz="2200" spc="10" dirty="0" smtClean="0"/>
              <a:t>ll</a:t>
            </a:r>
            <a:r>
              <a:rPr sz="2200" spc="-287" dirty="0" smtClean="0"/>
              <a:t>y</a:t>
            </a:r>
            <a:r>
              <a:rPr sz="2200" spc="-69" dirty="0"/>
              <a:t>,</a:t>
            </a:r>
            <a:r>
              <a:rPr sz="2200" spc="30" dirty="0"/>
              <a:t> </a:t>
            </a:r>
            <a:r>
              <a:rPr sz="2200" spc="-208" dirty="0"/>
              <a:t>w</a:t>
            </a:r>
            <a:r>
              <a:rPr sz="2200" spc="-198" dirty="0"/>
              <a:t>e</a:t>
            </a:r>
            <a:r>
              <a:rPr sz="2200" spc="30" dirty="0"/>
              <a:t> </a:t>
            </a:r>
            <a:r>
              <a:rPr sz="2200" spc="-149" dirty="0"/>
              <a:t>m</a:t>
            </a:r>
            <a:r>
              <a:rPr sz="2200" spc="-159" dirty="0"/>
              <a:t>a</a:t>
            </a:r>
            <a:r>
              <a:rPr sz="2200" spc="-99" dirty="0"/>
              <a:t>y</a:t>
            </a:r>
            <a:r>
              <a:rPr sz="2200" spc="30" dirty="0"/>
              <a:t> </a:t>
            </a:r>
            <a:r>
              <a:rPr sz="2200" spc="-208" dirty="0"/>
              <a:t>w</a:t>
            </a:r>
            <a:r>
              <a:rPr sz="2200" spc="-119" dirty="0"/>
              <a:t>an</a:t>
            </a:r>
            <a:r>
              <a:rPr sz="2200" spc="50" dirty="0"/>
              <a:t>t</a:t>
            </a:r>
            <a:r>
              <a:rPr sz="2200" spc="30" dirty="0"/>
              <a:t> </a:t>
            </a:r>
            <a:r>
              <a:rPr sz="2200" spc="-30" dirty="0"/>
              <a:t>to</a:t>
            </a:r>
            <a:r>
              <a:rPr sz="2200" spc="30" dirty="0"/>
              <a:t> </a:t>
            </a:r>
            <a:r>
              <a:rPr sz="2200" spc="-129" dirty="0"/>
              <a:t>ex</a:t>
            </a:r>
            <a:r>
              <a:rPr sz="2200" spc="-89" dirty="0"/>
              <a:t>p</a:t>
            </a:r>
            <a:r>
              <a:rPr sz="2200" spc="-169" dirty="0"/>
              <a:t>o</a:t>
            </a:r>
            <a:r>
              <a:rPr sz="2200" spc="-59" dirty="0"/>
              <a:t>r</a:t>
            </a:r>
            <a:r>
              <a:rPr sz="2200" spc="50" dirty="0"/>
              <a:t>t</a:t>
            </a:r>
            <a:r>
              <a:rPr sz="2200" spc="30" dirty="0"/>
              <a:t> </a:t>
            </a:r>
            <a:r>
              <a:rPr sz="2200" spc="-30" dirty="0"/>
              <a:t>th</a:t>
            </a:r>
            <a:r>
              <a:rPr sz="2200" spc="-198" dirty="0"/>
              <a:t>e</a:t>
            </a:r>
            <a:r>
              <a:rPr sz="2200" spc="30" dirty="0"/>
              <a:t> </a:t>
            </a:r>
            <a:r>
              <a:rPr sz="2200" spc="-119" dirty="0"/>
              <a:t>map</a:t>
            </a:r>
            <a:r>
              <a:rPr sz="2200" spc="30" dirty="0"/>
              <a:t> </a:t>
            </a:r>
            <a:r>
              <a:rPr sz="2200" spc="10" dirty="0"/>
              <a:t>i</a:t>
            </a:r>
            <a:r>
              <a:rPr sz="2200" spc="-119" dirty="0"/>
              <a:t>n</a:t>
            </a:r>
            <a:r>
              <a:rPr sz="2200" spc="-40" dirty="0"/>
              <a:t>f</a:t>
            </a:r>
            <a:r>
              <a:rPr sz="2200" spc="-169" dirty="0"/>
              <a:t>o</a:t>
            </a:r>
            <a:r>
              <a:rPr sz="2200" spc="-59" dirty="0"/>
              <a:t>r</a:t>
            </a:r>
            <a:r>
              <a:rPr sz="2200" spc="-119" dirty="0"/>
              <a:t>ma</a:t>
            </a:r>
            <a:r>
              <a:rPr sz="2200" spc="30" dirty="0"/>
              <a:t>ti</a:t>
            </a:r>
            <a:r>
              <a:rPr sz="2200" spc="-109" dirty="0"/>
              <a:t>on</a:t>
            </a:r>
            <a:r>
              <a:rPr sz="2200" spc="30" dirty="0"/>
              <a:t> </a:t>
            </a:r>
            <a:r>
              <a:rPr sz="2200" spc="-30" dirty="0"/>
              <a:t>to</a:t>
            </a:r>
            <a:r>
              <a:rPr sz="2200" spc="30" dirty="0"/>
              <a:t> </a:t>
            </a:r>
            <a:r>
              <a:rPr sz="2200" spc="-50" dirty="0"/>
              <a:t>b</a:t>
            </a:r>
            <a:r>
              <a:rPr sz="2200" spc="-198" dirty="0"/>
              <a:t>e</a:t>
            </a:r>
            <a:r>
              <a:rPr sz="2200" spc="-119" dirty="0"/>
              <a:t> u</a:t>
            </a:r>
            <a:r>
              <a:rPr sz="2200" spc="-149" dirty="0"/>
              <a:t>sed</a:t>
            </a:r>
            <a:r>
              <a:rPr sz="2200" spc="30" dirty="0"/>
              <a:t> </a:t>
            </a:r>
            <a:r>
              <a:rPr sz="2200" spc="-69" dirty="0"/>
              <a:t>wi</a:t>
            </a:r>
            <a:r>
              <a:rPr sz="2200" spc="-30" dirty="0"/>
              <a:t>th</a:t>
            </a:r>
            <a:r>
              <a:rPr sz="2200" spc="10" dirty="0"/>
              <a:t>i</a:t>
            </a:r>
            <a:r>
              <a:rPr sz="2200" spc="-119" dirty="0"/>
              <a:t>n</a:t>
            </a:r>
            <a:r>
              <a:rPr sz="2200" spc="30" dirty="0"/>
              <a:t> </a:t>
            </a:r>
            <a:r>
              <a:rPr sz="2200" spc="30" dirty="0"/>
              <a:t>Wi</a:t>
            </a:r>
            <a:r>
              <a:rPr sz="2200" spc="-119" dirty="0"/>
              <a:t>n</a:t>
            </a:r>
            <a:r>
              <a:rPr sz="2200" spc="149" dirty="0"/>
              <a:t>B</a:t>
            </a:r>
            <a:r>
              <a:rPr sz="2200" spc="40" dirty="0"/>
              <a:t>U</a:t>
            </a:r>
            <a:r>
              <a:rPr sz="2200" spc="-20" dirty="0"/>
              <a:t>G</a:t>
            </a:r>
            <a:r>
              <a:rPr sz="2200" spc="-30" dirty="0"/>
              <a:t>S</a:t>
            </a:r>
            <a:endParaRPr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408820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69030"/>
            <a:ext cx="8229600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248" dirty="0"/>
              <a:t>M</a:t>
            </a:r>
            <a:r>
              <a:rPr spc="-59" dirty="0"/>
              <a:t>o</a:t>
            </a:r>
            <a:r>
              <a:rPr spc="-109" dirty="0"/>
              <a:t>del</a:t>
            </a:r>
            <a:r>
              <a:rPr spc="50" dirty="0"/>
              <a:t> </a:t>
            </a:r>
            <a:r>
              <a:rPr spc="-139" dirty="0"/>
              <a:t>s</a:t>
            </a:r>
            <a:r>
              <a:rPr spc="-109" dirty="0"/>
              <a:t>p</a:t>
            </a:r>
            <a:r>
              <a:rPr spc="-69" dirty="0"/>
              <a:t>ecifica</a:t>
            </a:r>
            <a:r>
              <a:rPr spc="69" dirty="0"/>
              <a:t>t</a:t>
            </a:r>
            <a:r>
              <a:rPr spc="-59" dirty="0"/>
              <a:t>io</a:t>
            </a:r>
            <a:r>
              <a:rPr spc="-129" dirty="0"/>
              <a:t>n</a:t>
            </a:r>
            <a:r>
              <a:rPr spc="50" dirty="0"/>
              <a:t> </a:t>
            </a:r>
            <a:r>
              <a:rPr spc="-119" dirty="0"/>
              <a:t>using</a:t>
            </a:r>
            <a:r>
              <a:rPr spc="50" dirty="0"/>
              <a:t> </a:t>
            </a:r>
            <a:r>
              <a:rPr spc="69" dirty="0"/>
              <a:t>t</a:t>
            </a:r>
            <a:r>
              <a:rPr spc="-188" dirty="0"/>
              <a:t>he</a:t>
            </a:r>
            <a:r>
              <a:rPr spc="50" dirty="0"/>
              <a:t> </a:t>
            </a:r>
            <a:r>
              <a:rPr spc="188" dirty="0"/>
              <a:t>B</a:t>
            </a:r>
            <a:r>
              <a:rPr spc="69" dirty="0"/>
              <a:t>U</a:t>
            </a:r>
            <a:r>
              <a:rPr dirty="0"/>
              <a:t>G</a:t>
            </a:r>
            <a:r>
              <a:rPr spc="-20" dirty="0"/>
              <a:t>S</a:t>
            </a:r>
            <a:r>
              <a:rPr spc="50" dirty="0"/>
              <a:t> </a:t>
            </a:r>
            <a:r>
              <a:rPr spc="-69" dirty="0"/>
              <a:t>la</a:t>
            </a:r>
            <a:r>
              <a:rPr spc="-139" dirty="0"/>
              <a:t>ngua</a:t>
            </a:r>
            <a:r>
              <a:rPr spc="-159" dirty="0"/>
              <a:t>g</a:t>
            </a:r>
            <a:r>
              <a:rPr spc="-238" dirty="0"/>
              <a:t>e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990600"/>
            <a:ext cx="7467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model</a:t>
            </a:r>
          </a:p>
          <a:p>
            <a:r>
              <a:rPr lang="en-US" sz="1400" dirty="0"/>
              <a:t>{</a:t>
            </a:r>
          </a:p>
          <a:p>
            <a:endParaRPr lang="en-US" sz="1400" dirty="0"/>
          </a:p>
          <a:p>
            <a:r>
              <a:rPr lang="en-US" sz="1400" dirty="0"/>
              <a:t>  for(</a:t>
            </a:r>
            <a:r>
              <a:rPr lang="en-US" sz="1400" dirty="0" err="1"/>
              <a:t>i</a:t>
            </a:r>
            <a:r>
              <a:rPr lang="en-US" sz="1400" dirty="0"/>
              <a:t> in 1:N)</a:t>
            </a:r>
          </a:p>
          <a:p>
            <a:r>
              <a:rPr lang="en-US" sz="1400" dirty="0"/>
              <a:t>  {</a:t>
            </a:r>
          </a:p>
          <a:p>
            <a:r>
              <a:rPr lang="en-US" sz="1400" dirty="0"/>
              <a:t>     O[</a:t>
            </a:r>
            <a:r>
              <a:rPr lang="en-US" sz="1400" dirty="0" err="1"/>
              <a:t>i</a:t>
            </a:r>
            <a:r>
              <a:rPr lang="en-US" sz="1400" dirty="0"/>
              <a:t>] ~ </a:t>
            </a:r>
            <a:r>
              <a:rPr lang="en-US" sz="1400" dirty="0" err="1"/>
              <a:t>dpois</a:t>
            </a:r>
            <a:r>
              <a:rPr lang="en-US" sz="1400" dirty="0"/>
              <a:t>(mu[</a:t>
            </a:r>
            <a:r>
              <a:rPr lang="en-US" sz="1400" dirty="0" err="1"/>
              <a:t>i</a:t>
            </a:r>
            <a:r>
              <a:rPr lang="en-US" sz="1400" dirty="0"/>
              <a:t>])</a:t>
            </a:r>
          </a:p>
          <a:p>
            <a:r>
              <a:rPr lang="en-US" sz="1400" dirty="0"/>
              <a:t>     mu[</a:t>
            </a:r>
            <a:r>
              <a:rPr lang="en-US" sz="1400" dirty="0" err="1"/>
              <a:t>i</a:t>
            </a:r>
            <a:r>
              <a:rPr lang="en-US" sz="1400" dirty="0"/>
              <a:t>]&lt;-theta[</a:t>
            </a:r>
            <a:r>
              <a:rPr lang="en-US" sz="1400" dirty="0" err="1"/>
              <a:t>i</a:t>
            </a:r>
            <a:r>
              <a:rPr lang="en-US" sz="1400" dirty="0"/>
              <a:t>]*E[</a:t>
            </a:r>
            <a:r>
              <a:rPr lang="en-US" sz="1400" dirty="0" err="1"/>
              <a:t>i</a:t>
            </a:r>
            <a:r>
              <a:rPr lang="en-US" sz="1400" dirty="0"/>
              <a:t>]</a:t>
            </a:r>
          </a:p>
          <a:p>
            <a:r>
              <a:rPr lang="en-US" sz="1400" dirty="0"/>
              <a:t>     log(theta[</a:t>
            </a:r>
            <a:r>
              <a:rPr lang="en-US" sz="1400" dirty="0" err="1"/>
              <a:t>i</a:t>
            </a:r>
            <a:r>
              <a:rPr lang="en-US" sz="1400" dirty="0"/>
              <a:t>]) &lt;-  alpha + beta[1]*PCTAGE65P[</a:t>
            </a:r>
            <a:r>
              <a:rPr lang="en-US" sz="1400" dirty="0" err="1"/>
              <a:t>i</a:t>
            </a:r>
            <a:r>
              <a:rPr lang="en-US" sz="1400" dirty="0"/>
              <a:t>] + </a:t>
            </a:r>
          </a:p>
          <a:p>
            <a:r>
              <a:rPr lang="en-US" sz="1400" dirty="0"/>
              <a:t>	beta[2]*PCTOWNHOME[</a:t>
            </a:r>
            <a:r>
              <a:rPr lang="en-US" sz="1400" dirty="0" err="1"/>
              <a:t>i</a:t>
            </a:r>
            <a:r>
              <a:rPr lang="en-US" sz="1400" dirty="0"/>
              <a:t>] + beta[3]*AVGIDIST[</a:t>
            </a:r>
            <a:r>
              <a:rPr lang="en-US" sz="1400" dirty="0" err="1"/>
              <a:t>i</a:t>
            </a:r>
            <a:r>
              <a:rPr lang="en-US" sz="1400" dirty="0"/>
              <a:t>] + u[</a:t>
            </a:r>
            <a:r>
              <a:rPr lang="en-US" sz="1400" dirty="0" err="1"/>
              <a:t>i</a:t>
            </a:r>
            <a:r>
              <a:rPr lang="en-US" sz="1400" dirty="0"/>
              <a:t>] + v[</a:t>
            </a:r>
            <a:r>
              <a:rPr lang="en-US" sz="1400" dirty="0" err="1"/>
              <a:t>i</a:t>
            </a:r>
            <a:r>
              <a:rPr lang="en-US" sz="1400" dirty="0"/>
              <a:t>] </a:t>
            </a:r>
          </a:p>
          <a:p>
            <a:endParaRPr lang="en-US" sz="1400" dirty="0"/>
          </a:p>
          <a:p>
            <a:r>
              <a:rPr lang="en-US" sz="1400" dirty="0"/>
              <a:t>     u[</a:t>
            </a:r>
            <a:r>
              <a:rPr lang="en-US" sz="1400" dirty="0" err="1"/>
              <a:t>i</a:t>
            </a:r>
            <a:r>
              <a:rPr lang="en-US" sz="1400" dirty="0"/>
              <a:t>] ~ </a:t>
            </a:r>
            <a:r>
              <a:rPr lang="en-US" sz="1400" dirty="0" err="1"/>
              <a:t>dnorm</a:t>
            </a:r>
            <a:r>
              <a:rPr lang="en-US" sz="1400" dirty="0"/>
              <a:t>(0, </a:t>
            </a:r>
            <a:r>
              <a:rPr lang="en-US" sz="1400" dirty="0" err="1"/>
              <a:t>precu</a:t>
            </a:r>
            <a:r>
              <a:rPr lang="en-US" sz="1400" dirty="0"/>
              <a:t>)</a:t>
            </a:r>
          </a:p>
          <a:p>
            <a:endParaRPr lang="en-US" sz="1400" dirty="0"/>
          </a:p>
          <a:p>
            <a:r>
              <a:rPr lang="en-US" sz="1400" dirty="0"/>
              <a:t>     SMR[</a:t>
            </a:r>
            <a:r>
              <a:rPr lang="en-US" sz="1400" dirty="0" err="1"/>
              <a:t>i</a:t>
            </a:r>
            <a:r>
              <a:rPr lang="en-US" sz="1400" dirty="0"/>
              <a:t>]&lt;-O[</a:t>
            </a:r>
            <a:r>
              <a:rPr lang="en-US" sz="1400" dirty="0" err="1"/>
              <a:t>i</a:t>
            </a:r>
            <a:r>
              <a:rPr lang="en-US" sz="1400" dirty="0"/>
              <a:t>]/E[</a:t>
            </a:r>
            <a:r>
              <a:rPr lang="en-US" sz="1400" dirty="0" err="1"/>
              <a:t>i</a:t>
            </a:r>
            <a:r>
              <a:rPr lang="en-US" sz="1400" dirty="0"/>
              <a:t>]</a:t>
            </a:r>
          </a:p>
          <a:p>
            <a:r>
              <a:rPr lang="en-US" sz="1400" dirty="0"/>
              <a:t>     </a:t>
            </a:r>
            <a:r>
              <a:rPr lang="en-US" sz="1400" dirty="0" err="1"/>
              <a:t>prob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]&lt;-step(theta[</a:t>
            </a:r>
            <a:r>
              <a:rPr lang="en-US" sz="1400" dirty="0" err="1"/>
              <a:t>i</a:t>
            </a:r>
            <a:r>
              <a:rPr lang="en-US" sz="1400" dirty="0"/>
              <a:t>]-1)</a:t>
            </a:r>
          </a:p>
          <a:p>
            <a:r>
              <a:rPr lang="en-US" sz="1400" dirty="0"/>
              <a:t>  }</a:t>
            </a:r>
          </a:p>
          <a:p>
            <a:endParaRPr lang="en-US" sz="1400" dirty="0"/>
          </a:p>
          <a:p>
            <a:r>
              <a:rPr lang="en-US" sz="1400" dirty="0"/>
              <a:t>  v[1:N] ~ </a:t>
            </a:r>
            <a:r>
              <a:rPr lang="en-US" sz="1400" dirty="0" err="1"/>
              <a:t>car.normal</a:t>
            </a:r>
            <a:r>
              <a:rPr lang="en-US" sz="1400" dirty="0"/>
              <a:t>(</a:t>
            </a:r>
            <a:r>
              <a:rPr lang="en-US" sz="1400" dirty="0" err="1"/>
              <a:t>adj</a:t>
            </a:r>
            <a:r>
              <a:rPr lang="en-US" sz="1400" dirty="0"/>
              <a:t>[], weights[], </a:t>
            </a:r>
            <a:r>
              <a:rPr lang="en-US" sz="1400" dirty="0" err="1"/>
              <a:t>num</a:t>
            </a:r>
            <a:r>
              <a:rPr lang="en-US" sz="1400" dirty="0"/>
              <a:t>[], </a:t>
            </a:r>
            <a:r>
              <a:rPr lang="en-US" sz="1400" dirty="0" err="1"/>
              <a:t>precv</a:t>
            </a:r>
            <a:r>
              <a:rPr lang="en-US" sz="1400" dirty="0"/>
              <a:t>)</a:t>
            </a:r>
          </a:p>
          <a:p>
            <a:endParaRPr lang="en-US" sz="1400" dirty="0"/>
          </a:p>
          <a:p>
            <a:r>
              <a:rPr lang="en-US" sz="1400" dirty="0"/>
              <a:t>  alpha ~ </a:t>
            </a:r>
            <a:r>
              <a:rPr lang="en-US" sz="1400" dirty="0" err="1"/>
              <a:t>dflat</a:t>
            </a:r>
            <a:r>
              <a:rPr lang="en-US" sz="1400" dirty="0"/>
              <a:t>()</a:t>
            </a:r>
          </a:p>
          <a:p>
            <a:r>
              <a:rPr lang="en-US" sz="1400" dirty="0"/>
              <a:t>  for(</a:t>
            </a:r>
            <a:r>
              <a:rPr lang="en-US" sz="1400" dirty="0" err="1"/>
              <a:t>i</a:t>
            </a:r>
            <a:r>
              <a:rPr lang="en-US" sz="1400" dirty="0"/>
              <a:t> in 1:3) {beta[</a:t>
            </a:r>
            <a:r>
              <a:rPr lang="en-US" sz="1400" dirty="0" err="1"/>
              <a:t>i</a:t>
            </a:r>
            <a:r>
              <a:rPr lang="en-US" sz="1400" dirty="0"/>
              <a:t>] ~ </a:t>
            </a:r>
            <a:r>
              <a:rPr lang="en-US" sz="1400" dirty="0" err="1"/>
              <a:t>dnorm</a:t>
            </a:r>
            <a:r>
              <a:rPr lang="en-US" sz="1400" dirty="0"/>
              <a:t>(0,1.0E-5)}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precu</a:t>
            </a:r>
            <a:r>
              <a:rPr lang="en-US" sz="1400" dirty="0"/>
              <a:t> ~ </a:t>
            </a:r>
            <a:r>
              <a:rPr lang="en-US" sz="1400" dirty="0" err="1"/>
              <a:t>dgamma</a:t>
            </a:r>
            <a:r>
              <a:rPr lang="en-US" sz="1400" dirty="0"/>
              <a:t>(0.001, 0.001)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precv</a:t>
            </a:r>
            <a:r>
              <a:rPr lang="en-US" sz="1400" dirty="0"/>
              <a:t> ~ </a:t>
            </a:r>
            <a:r>
              <a:rPr lang="en-US" sz="1400" dirty="0" err="1"/>
              <a:t>dgamma</a:t>
            </a:r>
            <a:r>
              <a:rPr lang="en-US" sz="1400" dirty="0"/>
              <a:t>(0.1, 0.1)</a:t>
            </a:r>
          </a:p>
          <a:p>
            <a:endParaRPr lang="en-US" sz="1400" dirty="0"/>
          </a:p>
          <a:p>
            <a:r>
              <a:rPr lang="en-US" sz="1400" dirty="0"/>
              <a:t>  </a:t>
            </a:r>
            <a:r>
              <a:rPr lang="en-US" sz="1400" dirty="0" err="1"/>
              <a:t>sigmau</a:t>
            </a:r>
            <a:r>
              <a:rPr lang="en-US" sz="1400" dirty="0"/>
              <a:t>&lt;-1/</a:t>
            </a:r>
            <a:r>
              <a:rPr lang="en-US" sz="1400" dirty="0" err="1"/>
              <a:t>precu</a:t>
            </a:r>
            <a:endParaRPr lang="en-US" sz="1400" dirty="0"/>
          </a:p>
          <a:p>
            <a:r>
              <a:rPr lang="en-US" sz="1400" dirty="0"/>
              <a:t>  </a:t>
            </a:r>
            <a:r>
              <a:rPr lang="en-US" sz="1400" dirty="0" err="1"/>
              <a:t>sigmav</a:t>
            </a:r>
            <a:r>
              <a:rPr lang="en-US" sz="1400" dirty="0"/>
              <a:t>&lt;-1/</a:t>
            </a:r>
            <a:r>
              <a:rPr lang="en-US" sz="1400" dirty="0" err="1"/>
              <a:t>precv</a:t>
            </a:r>
            <a:endParaRPr lang="en-US" sz="1400" dirty="0"/>
          </a:p>
          <a:p>
            <a:r>
              <a:rPr lang="en-US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41327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brief intro to specifying distributions  and priors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Normal ~</a:t>
            </a:r>
            <a:r>
              <a:rPr lang="en-US" dirty="0" err="1" smtClean="0"/>
              <a:t>dnorm</a:t>
            </a:r>
            <a:r>
              <a:rPr lang="en-US" dirty="0" smtClean="0"/>
              <a:t>(</a:t>
            </a:r>
            <a:r>
              <a:rPr lang="en-US" dirty="0" err="1" smtClean="0"/>
              <a:t>mean,precision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Precision=1/variance</a:t>
            </a:r>
          </a:p>
          <a:p>
            <a:r>
              <a:rPr lang="en-US" dirty="0" smtClean="0"/>
              <a:t>So ~</a:t>
            </a:r>
            <a:r>
              <a:rPr lang="en-US" dirty="0" err="1" smtClean="0"/>
              <a:t>dnorm</a:t>
            </a:r>
            <a:r>
              <a:rPr lang="en-US" dirty="0" smtClean="0"/>
              <a:t>(0,.0001) is the same as a Normal distribution with mean of 0 and variance of 100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Essentially </a:t>
            </a:r>
            <a:r>
              <a:rPr lang="en-US" dirty="0" err="1" smtClean="0"/>
              <a:t>noninformative</a:t>
            </a:r>
            <a:r>
              <a:rPr lang="en-US" dirty="0" smtClean="0"/>
              <a:t> priors: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dflat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unif</a:t>
            </a:r>
            <a:r>
              <a:rPr lang="en-US" dirty="0" smtClean="0"/>
              <a:t>(-100,100)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dnorm</a:t>
            </a:r>
            <a:r>
              <a:rPr lang="en-US" dirty="0" smtClean="0"/>
              <a:t>(0,.00001)</a:t>
            </a:r>
          </a:p>
          <a:p>
            <a:r>
              <a:rPr lang="en-US" dirty="0" smtClean="0"/>
              <a:t>Priors for random effect variance:</a:t>
            </a:r>
          </a:p>
          <a:p>
            <a:r>
              <a:rPr lang="en-US" dirty="0" smtClean="0"/>
              <a:t>~</a:t>
            </a:r>
            <a:r>
              <a:rPr lang="en-US" dirty="0" err="1" smtClean="0"/>
              <a:t>dgamma</a:t>
            </a:r>
            <a:r>
              <a:rPr lang="en-US" dirty="0" smtClean="0"/>
              <a:t>(0.001,0.001)</a:t>
            </a:r>
          </a:p>
          <a:p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07550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do if we find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covariates- do they  explain it?</a:t>
            </a:r>
          </a:p>
          <a:p>
            <a:r>
              <a:rPr lang="en-US" dirty="0" smtClean="0"/>
              <a:t>How do we incorporate correlated errors?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226" dirty="0"/>
              <a:t>P</a:t>
            </a:r>
            <a:r>
              <a:rPr spc="-69" dirty="0"/>
              <a:t>r</a:t>
            </a:r>
            <a:r>
              <a:rPr spc="-169" dirty="0"/>
              <a:t>ep</a:t>
            </a:r>
            <a:r>
              <a:rPr spc="-248" dirty="0"/>
              <a:t>a</a:t>
            </a:r>
            <a:r>
              <a:rPr spc="-69" dirty="0"/>
              <a:t>r</a:t>
            </a:r>
            <a:r>
              <a:rPr spc="-89" dirty="0"/>
              <a:t>ing</a:t>
            </a:r>
            <a:r>
              <a:rPr spc="50" dirty="0"/>
              <a:t> </a:t>
            </a:r>
            <a:r>
              <a:rPr spc="-129" dirty="0"/>
              <a:t>da</a:t>
            </a:r>
            <a:r>
              <a:rPr spc="69" dirty="0"/>
              <a:t>t</a:t>
            </a:r>
            <a:r>
              <a:rPr spc="-99" dirty="0"/>
              <a:t>a...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858" y="1081343"/>
            <a:ext cx="7693141" cy="37189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1600" spc="-89" dirty="0">
                <a:latin typeface="Arial"/>
                <a:cs typeface="Arial"/>
              </a:rPr>
              <a:t>1</a:t>
            </a:r>
            <a:r>
              <a:rPr sz="1600" spc="10" dirty="0">
                <a:latin typeface="Arial"/>
                <a:cs typeface="Arial"/>
              </a:rPr>
              <a:t>.-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119" dirty="0">
                <a:latin typeface="Arial"/>
                <a:cs typeface="Arial"/>
              </a:rPr>
              <a:t>R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59" dirty="0">
                <a:latin typeface="Arial"/>
                <a:cs typeface="Arial"/>
              </a:rPr>
              <a:t>d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89" dirty="0">
                <a:latin typeface="Arial"/>
                <a:cs typeface="Arial"/>
              </a:rPr>
              <a:t>ma</a:t>
            </a:r>
            <a:r>
              <a:rPr sz="1600" spc="-59" dirty="0">
                <a:latin typeface="Arial"/>
                <a:cs typeface="Arial"/>
              </a:rPr>
              <a:t>p</a:t>
            </a:r>
            <a:r>
              <a:rPr sz="1600" spc="-198" dirty="0">
                <a:latin typeface="Arial"/>
                <a:cs typeface="Arial"/>
              </a:rPr>
              <a:t>s</a:t>
            </a:r>
            <a:endParaRPr sz="1600" dirty="0">
              <a:latin typeface="Arial"/>
              <a:cs typeface="Arial"/>
            </a:endParaRPr>
          </a:p>
          <a:p>
            <a:pPr marL="25179">
              <a:spcBef>
                <a:spcPts val="1408"/>
              </a:spcBef>
            </a:pPr>
            <a:r>
              <a:rPr sz="1600" spc="-89" dirty="0" smtClean="0">
                <a:latin typeface="Arial"/>
                <a:cs typeface="Arial"/>
              </a:rPr>
              <a:t>2</a:t>
            </a:r>
            <a:r>
              <a:rPr sz="1600" spc="10" dirty="0">
                <a:latin typeface="Arial"/>
                <a:cs typeface="Arial"/>
              </a:rPr>
              <a:t>.-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99" dirty="0">
                <a:latin typeface="Arial"/>
                <a:cs typeface="Arial"/>
              </a:rPr>
              <a:t>Cre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20" dirty="0">
                <a:latin typeface="Arial"/>
                <a:cs typeface="Arial"/>
              </a:rPr>
              <a:t>te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40" dirty="0">
                <a:latin typeface="Arial"/>
                <a:cs typeface="Arial"/>
              </a:rPr>
              <a:t>lis</a:t>
            </a:r>
            <a:r>
              <a:rPr sz="1600" spc="159" dirty="0">
                <a:latin typeface="Arial"/>
                <a:cs typeface="Arial"/>
              </a:rPr>
              <a:t>t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89" dirty="0">
                <a:latin typeface="Arial"/>
                <a:cs typeface="Arial"/>
              </a:rPr>
              <a:t>o</a:t>
            </a:r>
            <a:r>
              <a:rPr sz="1600" spc="59" dirty="0">
                <a:latin typeface="Arial"/>
                <a:cs typeface="Arial"/>
              </a:rPr>
              <a:t>f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89" dirty="0">
                <a:latin typeface="Arial"/>
                <a:cs typeface="Arial"/>
              </a:rPr>
              <a:t>o</a:t>
            </a:r>
            <a:r>
              <a:rPr sz="1600" spc="-59" dirty="0">
                <a:latin typeface="Arial"/>
                <a:cs typeface="Arial"/>
              </a:rPr>
              <a:t>b</a:t>
            </a:r>
            <a:r>
              <a:rPr sz="1600" spc="-198" dirty="0">
                <a:latin typeface="Arial"/>
                <a:cs typeface="Arial"/>
              </a:rPr>
              <a:t>s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20" dirty="0">
                <a:latin typeface="Arial"/>
                <a:cs typeface="Arial"/>
              </a:rPr>
              <a:t>rv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59" dirty="0">
                <a:latin typeface="Arial"/>
                <a:cs typeface="Arial"/>
              </a:rPr>
              <a:t>d</a:t>
            </a:r>
            <a:r>
              <a:rPr sz="1600" spc="10" dirty="0">
                <a:latin typeface="Arial"/>
                <a:cs typeface="Arial"/>
              </a:rPr>
              <a:t>,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59" dirty="0">
                <a:latin typeface="Arial"/>
                <a:cs typeface="Arial"/>
              </a:rPr>
              <a:t>x</a:t>
            </a:r>
            <a:r>
              <a:rPr sz="1600" spc="-10" dirty="0">
                <a:latin typeface="Arial"/>
                <a:cs typeface="Arial"/>
              </a:rPr>
              <a:t>p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89" dirty="0">
                <a:latin typeface="Arial"/>
                <a:cs typeface="Arial"/>
              </a:rPr>
              <a:t>c</a:t>
            </a:r>
            <a:r>
              <a:rPr sz="1600" spc="-20" dirty="0">
                <a:latin typeface="Arial"/>
                <a:cs typeface="Arial"/>
              </a:rPr>
              <a:t>te</a:t>
            </a:r>
            <a:r>
              <a:rPr sz="1600" spc="-59" dirty="0">
                <a:latin typeface="Arial"/>
                <a:cs typeface="Arial"/>
              </a:rPr>
              <a:t>d</a:t>
            </a:r>
            <a:endParaRPr sz="1600" dirty="0">
              <a:latin typeface="Arial"/>
              <a:cs typeface="Arial"/>
            </a:endParaRPr>
          </a:p>
          <a:p>
            <a:pPr marL="25179">
              <a:spcBef>
                <a:spcPts val="1408"/>
              </a:spcBef>
            </a:pPr>
            <a:r>
              <a:rPr sz="1600" spc="-119" dirty="0">
                <a:latin typeface="Arial"/>
                <a:cs typeface="Arial"/>
              </a:rPr>
              <a:t>&gt; </a:t>
            </a:r>
            <a:r>
              <a:rPr sz="1600" spc="-69" dirty="0">
                <a:latin typeface="Arial"/>
                <a:cs typeface="Arial"/>
              </a:rPr>
              <a:t> </a:t>
            </a:r>
            <a:r>
              <a:rPr lang="en-US" sz="1600" spc="-69" dirty="0">
                <a:latin typeface="Arial"/>
                <a:cs typeface="Arial"/>
              </a:rPr>
              <a:t>NY8$EXP&lt;-NY8$POP8*(sum(NY8$Cases)/sum(NY8$POP8</a:t>
            </a:r>
            <a:r>
              <a:rPr lang="en-US" sz="1600" spc="-69" dirty="0" smtClean="0">
                <a:latin typeface="Arial"/>
                <a:cs typeface="Arial"/>
              </a:rPr>
              <a:t>)</a:t>
            </a:r>
            <a:r>
              <a:rPr sz="1600" spc="337" dirty="0" smtClean="0"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  <a:p>
            <a:pPr marL="25179">
              <a:spcBef>
                <a:spcPts val="1408"/>
              </a:spcBef>
            </a:pPr>
            <a:r>
              <a:rPr sz="1600" spc="-89" dirty="0">
                <a:latin typeface="Arial"/>
                <a:cs typeface="Arial"/>
              </a:rPr>
              <a:t>3</a:t>
            </a:r>
            <a:r>
              <a:rPr sz="1600" spc="10" dirty="0">
                <a:latin typeface="Arial"/>
                <a:cs typeface="Arial"/>
              </a:rPr>
              <a:t>.-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99" dirty="0">
                <a:latin typeface="Arial"/>
                <a:cs typeface="Arial"/>
              </a:rPr>
              <a:t>Cre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20" dirty="0">
                <a:latin typeface="Arial"/>
                <a:cs typeface="Arial"/>
              </a:rPr>
              <a:t>te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59" dirty="0">
                <a:latin typeface="Arial"/>
                <a:cs typeface="Arial"/>
              </a:rPr>
              <a:t>d</a:t>
            </a:r>
            <a:r>
              <a:rPr sz="1600" spc="79" dirty="0">
                <a:latin typeface="Arial"/>
                <a:cs typeface="Arial"/>
              </a:rPr>
              <a:t>j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89" dirty="0">
                <a:latin typeface="Arial"/>
                <a:cs typeface="Arial"/>
              </a:rPr>
              <a:t>c</a:t>
            </a:r>
            <a:r>
              <a:rPr sz="1600" spc="-188" dirty="0">
                <a:latin typeface="Arial"/>
                <a:cs typeface="Arial"/>
              </a:rPr>
              <a:t>e</a:t>
            </a:r>
            <a:r>
              <a:rPr sz="1600" spc="-59" dirty="0">
                <a:latin typeface="Arial"/>
                <a:cs typeface="Arial"/>
              </a:rPr>
              <a:t>n</a:t>
            </a:r>
            <a:r>
              <a:rPr sz="1600" spc="-89" dirty="0">
                <a:latin typeface="Arial"/>
                <a:cs typeface="Arial"/>
              </a:rPr>
              <a:t>c</a:t>
            </a:r>
            <a:r>
              <a:rPr sz="1600" spc="-59" dirty="0">
                <a:latin typeface="Arial"/>
                <a:cs typeface="Arial"/>
              </a:rPr>
              <a:t>y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89" dirty="0" smtClean="0">
                <a:latin typeface="Arial"/>
                <a:cs typeface="Arial"/>
              </a:rPr>
              <a:t>ma</a:t>
            </a:r>
            <a:r>
              <a:rPr sz="1600" spc="40" dirty="0" smtClean="0">
                <a:latin typeface="Arial"/>
                <a:cs typeface="Arial"/>
              </a:rPr>
              <a:t>trix</a:t>
            </a:r>
            <a:r>
              <a:rPr lang="en-US" sz="1600" spc="40" dirty="0" smtClean="0">
                <a:latin typeface="Arial"/>
                <a:cs typeface="Arial"/>
              </a:rPr>
              <a:t> and weights</a:t>
            </a:r>
          </a:p>
          <a:p>
            <a:pPr marL="25179">
              <a:spcBef>
                <a:spcPts val="1408"/>
              </a:spcBef>
            </a:pPr>
            <a:r>
              <a:rPr lang="en-US" sz="1600" dirty="0" err="1">
                <a:latin typeface="Arial"/>
                <a:cs typeface="Arial"/>
              </a:rPr>
              <a:t>NY_nb</a:t>
            </a:r>
            <a:r>
              <a:rPr lang="en-US" sz="1600" dirty="0">
                <a:latin typeface="Arial"/>
                <a:cs typeface="Arial"/>
              </a:rPr>
              <a:t>&lt;-poly2nb(NY8)</a:t>
            </a:r>
          </a:p>
          <a:p>
            <a:pPr marL="25179">
              <a:spcBef>
                <a:spcPts val="1408"/>
              </a:spcBef>
            </a:pPr>
            <a:r>
              <a:rPr lang="en-US" sz="1600" dirty="0" err="1">
                <a:latin typeface="Arial"/>
                <a:cs typeface="Arial"/>
              </a:rPr>
              <a:t>NY_nb_wb</a:t>
            </a:r>
            <a:r>
              <a:rPr lang="en-US" sz="1600" dirty="0">
                <a:latin typeface="Arial"/>
                <a:cs typeface="Arial"/>
              </a:rPr>
              <a:t>&lt;-nb2WB(</a:t>
            </a:r>
            <a:r>
              <a:rPr lang="en-US" sz="1600" dirty="0" err="1">
                <a:latin typeface="Arial"/>
                <a:cs typeface="Arial"/>
              </a:rPr>
              <a:t>NY_nb</a:t>
            </a:r>
            <a:r>
              <a:rPr lang="en-US" sz="1600" dirty="0"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  <a:p>
            <a:pPr marL="25179">
              <a:spcBef>
                <a:spcPts val="1408"/>
              </a:spcBef>
            </a:pPr>
            <a:r>
              <a:rPr sz="1600" spc="-89" dirty="0" smtClean="0">
                <a:latin typeface="Arial"/>
                <a:cs typeface="Arial"/>
              </a:rPr>
              <a:t>4</a:t>
            </a:r>
            <a:r>
              <a:rPr sz="1600" spc="10" dirty="0">
                <a:latin typeface="Arial"/>
                <a:cs typeface="Arial"/>
              </a:rPr>
              <a:t>.-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99" dirty="0">
                <a:latin typeface="Arial"/>
                <a:cs typeface="Arial"/>
              </a:rPr>
              <a:t>Cre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-20" dirty="0">
                <a:latin typeface="Arial"/>
                <a:cs typeface="Arial"/>
              </a:rPr>
              <a:t>te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lang="en-US" sz="1600" spc="-119" dirty="0" smtClean="0">
                <a:latin typeface="Arial"/>
                <a:cs typeface="Arial"/>
              </a:rPr>
              <a:t>data list</a:t>
            </a:r>
          </a:p>
          <a:p>
            <a:pPr marL="25179">
              <a:spcBef>
                <a:spcPts val="1408"/>
              </a:spcBef>
            </a:pPr>
            <a:r>
              <a:rPr lang="en-US" sz="1600" dirty="0" smtClean="0">
                <a:latin typeface="Arial"/>
                <a:cs typeface="Arial"/>
              </a:rPr>
              <a:t>d&lt;-c(list(O=NY8$Cases,E=NY8$EXP</a:t>
            </a:r>
            <a:r>
              <a:rPr lang="en-US" sz="1600" dirty="0">
                <a:latin typeface="Arial"/>
                <a:cs typeface="Arial"/>
              </a:rPr>
              <a:t>),</a:t>
            </a:r>
            <a:r>
              <a:rPr lang="en-US" sz="1600" dirty="0" smtClean="0">
                <a:latin typeface="Arial"/>
                <a:cs typeface="Arial"/>
              </a:rPr>
              <a:t>N=281,list(PCTAGE65P=NY8$PCTAGE65P,PCTOWNHOME=NY8$PCTOWNHOME, AVGIDIST=NY8$AVGIDIST</a:t>
            </a:r>
            <a:r>
              <a:rPr lang="en-US" sz="1600" dirty="0">
                <a:latin typeface="Arial"/>
                <a:cs typeface="Arial"/>
              </a:rPr>
              <a:t>))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99128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07" y="389692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99" dirty="0"/>
              <a:t>C</a:t>
            </a:r>
            <a:r>
              <a:rPr spc="-139" dirty="0"/>
              <a:t>a</a:t>
            </a:r>
            <a:r>
              <a:rPr spc="-59" dirty="0"/>
              <a:t>lling</a:t>
            </a:r>
            <a:r>
              <a:rPr spc="50" dirty="0"/>
              <a:t> </a:t>
            </a:r>
            <a:r>
              <a:rPr spc="99" dirty="0" err="1"/>
              <a:t>W</a:t>
            </a:r>
            <a:r>
              <a:rPr spc="20" dirty="0" err="1"/>
              <a:t>inB</a:t>
            </a:r>
            <a:r>
              <a:rPr spc="69" dirty="0" err="1"/>
              <a:t>U</a:t>
            </a:r>
            <a:r>
              <a:rPr dirty="0" err="1"/>
              <a:t>G</a:t>
            </a:r>
            <a:r>
              <a:rPr spc="-20" dirty="0" err="1"/>
              <a:t>S</a:t>
            </a:r>
            <a:r>
              <a:rPr spc="50" dirty="0"/>
              <a:t> </a:t>
            </a:r>
            <a:r>
              <a:rPr sz="4000" spc="-119" dirty="0"/>
              <a:t>using</a:t>
            </a:r>
            <a:r>
              <a:rPr sz="4000" spc="89" dirty="0"/>
              <a:t> </a:t>
            </a:r>
            <a:r>
              <a:rPr sz="4000" spc="30" dirty="0">
                <a:latin typeface="Calibri" panose="020F0502020204030204" pitchFamily="34" charset="0"/>
                <a:cs typeface="MS Gothic"/>
              </a:rPr>
              <a:t>R2WinBUG</a:t>
            </a:r>
            <a:r>
              <a:rPr sz="4000" spc="40" dirty="0">
                <a:latin typeface="Calibri" panose="020F0502020204030204" pitchFamily="34" charset="0"/>
                <a:cs typeface="MS Gothic"/>
              </a:rPr>
              <a:t>S</a:t>
            </a:r>
            <a:endParaRPr sz="4000" dirty="0">
              <a:latin typeface="Calibri" panose="020F0502020204030204" pitchFamily="34" charset="0"/>
              <a:cs typeface="MS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858" y="1314936"/>
            <a:ext cx="7626298" cy="44319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z="1600" spc="-89" dirty="0">
                <a:latin typeface="Arial"/>
                <a:cs typeface="Arial"/>
              </a:rPr>
              <a:t>5</a:t>
            </a:r>
            <a:r>
              <a:rPr sz="1600" spc="10" dirty="0">
                <a:latin typeface="Arial"/>
                <a:cs typeface="Arial"/>
              </a:rPr>
              <a:t>.-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-129" dirty="0">
                <a:latin typeface="Arial"/>
                <a:cs typeface="Arial"/>
              </a:rPr>
              <a:t>C</a:t>
            </a:r>
            <a:r>
              <a:rPr sz="1600" spc="-119" dirty="0">
                <a:latin typeface="Arial"/>
                <a:cs typeface="Arial"/>
              </a:rPr>
              <a:t>a</a:t>
            </a:r>
            <a:r>
              <a:rPr sz="1600" spc="30" dirty="0">
                <a:latin typeface="Arial"/>
                <a:cs typeface="Arial"/>
              </a:rPr>
              <a:t>ll</a:t>
            </a:r>
            <a:r>
              <a:rPr sz="1600" spc="109" dirty="0">
                <a:latin typeface="Arial"/>
                <a:cs typeface="Arial"/>
              </a:rPr>
              <a:t> </a:t>
            </a:r>
            <a:r>
              <a:rPr sz="1600" spc="10" dirty="0" err="1" smtClean="0">
                <a:latin typeface="Arial"/>
                <a:cs typeface="Arial"/>
              </a:rPr>
              <a:t>Win</a:t>
            </a:r>
            <a:r>
              <a:rPr sz="1600" spc="20" dirty="0" err="1" smtClean="0">
                <a:latin typeface="Arial"/>
                <a:cs typeface="Arial"/>
              </a:rPr>
              <a:t>B</a:t>
            </a:r>
            <a:r>
              <a:rPr sz="1600" spc="-40" dirty="0" err="1" smtClean="0">
                <a:latin typeface="Arial"/>
                <a:cs typeface="Arial"/>
              </a:rPr>
              <a:t>U</a:t>
            </a:r>
            <a:r>
              <a:rPr sz="1600" spc="-188" dirty="0" err="1" smtClean="0">
                <a:latin typeface="Arial"/>
                <a:cs typeface="Arial"/>
              </a:rPr>
              <a:t>GS</a:t>
            </a:r>
            <a:endParaRPr lang="en-US" sz="1600" spc="-188" dirty="0" smtClean="0">
              <a:latin typeface="Arial"/>
              <a:cs typeface="Arial"/>
            </a:endParaRPr>
          </a:p>
          <a:p>
            <a:pPr marL="25179"/>
            <a:endParaRPr lang="en-US" sz="1600" spc="-188" dirty="0">
              <a:latin typeface="Arial"/>
              <a:cs typeface="Arial"/>
            </a:endParaRPr>
          </a:p>
          <a:p>
            <a:pPr marL="25179"/>
            <a:r>
              <a:rPr lang="en-US" sz="1600" dirty="0" err="1">
                <a:latin typeface="Arial"/>
                <a:cs typeface="Arial"/>
              </a:rPr>
              <a:t>BUGSDir</a:t>
            </a:r>
            <a:r>
              <a:rPr lang="en-US" sz="1600" dirty="0">
                <a:latin typeface="Arial"/>
                <a:cs typeface="Arial"/>
              </a:rPr>
              <a:t>&lt;-"C:\\Users\\BennettA2\\Documents\\Teaching\\Spatial </a:t>
            </a:r>
            <a:r>
              <a:rPr lang="en-US" sz="1600" dirty="0" err="1">
                <a:latin typeface="Arial"/>
                <a:cs typeface="Arial"/>
              </a:rPr>
              <a:t>Epi</a:t>
            </a:r>
            <a:r>
              <a:rPr lang="en-US" sz="1600" dirty="0">
                <a:latin typeface="Arial"/>
                <a:cs typeface="Arial"/>
              </a:rPr>
              <a:t>\\winbugs14\\WinBUGS14"</a:t>
            </a:r>
          </a:p>
          <a:p>
            <a:pPr marL="25179"/>
            <a:endParaRPr lang="en-US" sz="1600" dirty="0">
              <a:latin typeface="Arial"/>
              <a:cs typeface="Arial"/>
            </a:endParaRPr>
          </a:p>
          <a:p>
            <a:pPr marL="25179"/>
            <a:r>
              <a:rPr lang="en-US" sz="1600" dirty="0" err="1">
                <a:latin typeface="Arial"/>
                <a:cs typeface="Arial"/>
              </a:rPr>
              <a:t>mfile</a:t>
            </a:r>
            <a:r>
              <a:rPr lang="en-US" sz="1600" dirty="0">
                <a:latin typeface="Arial"/>
                <a:cs typeface="Arial"/>
              </a:rPr>
              <a:t>&lt;-paste(</a:t>
            </a:r>
            <a:r>
              <a:rPr lang="en-US" sz="1600" dirty="0" err="1">
                <a:latin typeface="Arial"/>
                <a:cs typeface="Arial"/>
              </a:rPr>
              <a:t>getwd</a:t>
            </a:r>
            <a:r>
              <a:rPr lang="en-US" sz="1600" dirty="0">
                <a:latin typeface="Arial"/>
                <a:cs typeface="Arial"/>
              </a:rPr>
              <a:t>(),"/NY_BYM.txt",</a:t>
            </a:r>
            <a:r>
              <a:rPr lang="en-US" sz="1600" dirty="0" err="1">
                <a:latin typeface="Arial"/>
                <a:cs typeface="Arial"/>
              </a:rPr>
              <a:t>sep</a:t>
            </a:r>
            <a:r>
              <a:rPr lang="en-US" sz="1600" dirty="0">
                <a:latin typeface="Arial"/>
                <a:cs typeface="Arial"/>
              </a:rPr>
              <a:t>="",collapse="")</a:t>
            </a:r>
          </a:p>
          <a:p>
            <a:pPr marL="25179"/>
            <a:r>
              <a:rPr lang="en-US" sz="1600" dirty="0" err="1">
                <a:latin typeface="Arial"/>
                <a:cs typeface="Arial"/>
              </a:rPr>
              <a:t>tdir</a:t>
            </a:r>
            <a:r>
              <a:rPr lang="en-US" sz="1600" dirty="0">
                <a:latin typeface="Arial"/>
                <a:cs typeface="Arial"/>
              </a:rPr>
              <a:t>&lt;-paste(</a:t>
            </a:r>
            <a:r>
              <a:rPr lang="en-US" sz="1600" dirty="0" err="1">
                <a:latin typeface="Arial"/>
                <a:cs typeface="Arial"/>
              </a:rPr>
              <a:t>getwd</a:t>
            </a:r>
            <a:r>
              <a:rPr lang="en-US" sz="1600" dirty="0">
                <a:latin typeface="Arial"/>
                <a:cs typeface="Arial"/>
              </a:rPr>
              <a:t>(),"/</a:t>
            </a:r>
            <a:r>
              <a:rPr lang="en-US" sz="1600" dirty="0" err="1">
                <a:latin typeface="Arial"/>
                <a:cs typeface="Arial"/>
              </a:rPr>
              <a:t>NYoutput</a:t>
            </a:r>
            <a:r>
              <a:rPr lang="en-US" sz="1600" dirty="0">
                <a:latin typeface="Arial"/>
                <a:cs typeface="Arial"/>
              </a:rPr>
              <a:t>",</a:t>
            </a:r>
            <a:r>
              <a:rPr lang="en-US" sz="1600" dirty="0" err="1">
                <a:latin typeface="Arial"/>
                <a:cs typeface="Arial"/>
              </a:rPr>
              <a:t>sep</a:t>
            </a:r>
            <a:r>
              <a:rPr lang="en-US" sz="1600" dirty="0">
                <a:latin typeface="Arial"/>
                <a:cs typeface="Arial"/>
              </a:rPr>
              <a:t>="",collapse="")</a:t>
            </a:r>
          </a:p>
          <a:p>
            <a:pPr marL="25179"/>
            <a:r>
              <a:rPr lang="en-US" sz="1600" dirty="0" err="1">
                <a:latin typeface="Arial"/>
                <a:cs typeface="Arial"/>
              </a:rPr>
              <a:t>dir.create</a:t>
            </a:r>
            <a:r>
              <a:rPr lang="en-US" sz="1600" dirty="0">
                <a:latin typeface="Arial"/>
                <a:cs typeface="Arial"/>
              </a:rPr>
              <a:t>(</a:t>
            </a:r>
            <a:r>
              <a:rPr lang="en-US" sz="1600" dirty="0" err="1">
                <a:latin typeface="Arial"/>
                <a:cs typeface="Arial"/>
              </a:rPr>
              <a:t>tdir</a:t>
            </a:r>
            <a:r>
              <a:rPr lang="en-US" sz="1600" dirty="0" smtClean="0">
                <a:latin typeface="Arial"/>
                <a:cs typeface="Arial"/>
              </a:rPr>
              <a:t>)</a:t>
            </a:r>
          </a:p>
          <a:p>
            <a:pPr marL="25179"/>
            <a:endParaRPr lang="en-US" sz="1600" dirty="0">
              <a:latin typeface="Arial"/>
              <a:cs typeface="Arial"/>
            </a:endParaRPr>
          </a:p>
          <a:p>
            <a:pPr marL="25179"/>
            <a:r>
              <a:rPr lang="en-US" sz="1600" dirty="0">
                <a:latin typeface="Arial"/>
                <a:cs typeface="Arial"/>
              </a:rPr>
              <a:t>inits1&lt;-list(alpha=1,beta=c(0,0,0),u=rep(0,281),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             v=rep(0,281),</a:t>
            </a:r>
            <a:r>
              <a:rPr lang="en-US" sz="1600" dirty="0" err="1">
                <a:latin typeface="Arial"/>
                <a:cs typeface="Arial"/>
              </a:rPr>
              <a:t>precu</a:t>
            </a:r>
            <a:r>
              <a:rPr lang="en-US" sz="1600" dirty="0">
                <a:latin typeface="Arial"/>
                <a:cs typeface="Arial"/>
              </a:rPr>
              <a:t>=1,precv=1)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inits2&lt;-list(alpha=10,beta=c(1,1,1),u=rep(1,281),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             v=rep(1,281),</a:t>
            </a:r>
            <a:r>
              <a:rPr lang="en-US" sz="1600" dirty="0" err="1">
                <a:latin typeface="Arial"/>
                <a:cs typeface="Arial"/>
              </a:rPr>
              <a:t>precu</a:t>
            </a:r>
            <a:r>
              <a:rPr lang="en-US" sz="1600" dirty="0">
                <a:latin typeface="Arial"/>
                <a:cs typeface="Arial"/>
              </a:rPr>
              <a:t>=0.1,precv=0.1</a:t>
            </a:r>
            <a:r>
              <a:rPr lang="en-US" sz="1600" dirty="0" smtClean="0">
                <a:latin typeface="Arial"/>
                <a:cs typeface="Arial"/>
              </a:rPr>
              <a:t>)</a:t>
            </a:r>
          </a:p>
          <a:p>
            <a:pPr marL="25179"/>
            <a:endParaRPr lang="en-US" sz="1600" dirty="0">
              <a:latin typeface="Arial"/>
              <a:cs typeface="Arial"/>
            </a:endParaRPr>
          </a:p>
          <a:p>
            <a:pPr marL="25179"/>
            <a:r>
              <a:rPr lang="en-US" sz="1600" dirty="0">
                <a:latin typeface="Arial"/>
                <a:cs typeface="Arial"/>
              </a:rPr>
              <a:t>res&lt;-bugs(data=c(</a:t>
            </a:r>
            <a:r>
              <a:rPr lang="en-US" sz="1600" dirty="0" err="1">
                <a:latin typeface="Arial"/>
                <a:cs typeface="Arial"/>
              </a:rPr>
              <a:t>d,NY_nb_wb</a:t>
            </a:r>
            <a:r>
              <a:rPr lang="en-US" sz="1600" dirty="0">
                <a:latin typeface="Arial"/>
                <a:cs typeface="Arial"/>
              </a:rPr>
              <a:t>),</a:t>
            </a:r>
            <a:r>
              <a:rPr lang="en-US" sz="1600" dirty="0" err="1">
                <a:latin typeface="Arial"/>
                <a:cs typeface="Arial"/>
              </a:rPr>
              <a:t>inits</a:t>
            </a:r>
            <a:r>
              <a:rPr lang="en-US" sz="1600" dirty="0">
                <a:latin typeface="Arial"/>
                <a:cs typeface="Arial"/>
              </a:rPr>
              <a:t>=list(inits1,inits2),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          </a:t>
            </a:r>
            <a:r>
              <a:rPr lang="en-US" sz="1600" dirty="0" err="1">
                <a:latin typeface="Arial"/>
                <a:cs typeface="Arial"/>
              </a:rPr>
              <a:t>parameters.to.save</a:t>
            </a:r>
            <a:r>
              <a:rPr lang="en-US" sz="1600" dirty="0">
                <a:latin typeface="Arial"/>
                <a:cs typeface="Arial"/>
              </a:rPr>
              <a:t>=c("</a:t>
            </a:r>
            <a:r>
              <a:rPr lang="en-US" sz="1600" dirty="0" err="1">
                <a:latin typeface="Arial"/>
                <a:cs typeface="Arial"/>
              </a:rPr>
              <a:t>sigmau</a:t>
            </a:r>
            <a:r>
              <a:rPr lang="en-US" sz="1600" dirty="0">
                <a:latin typeface="Arial"/>
                <a:cs typeface="Arial"/>
              </a:rPr>
              <a:t>","</a:t>
            </a:r>
            <a:r>
              <a:rPr lang="en-US" sz="1600" dirty="0" err="1">
                <a:latin typeface="Arial"/>
                <a:cs typeface="Arial"/>
              </a:rPr>
              <a:t>sigmav</a:t>
            </a:r>
            <a:r>
              <a:rPr lang="en-US" sz="1600" dirty="0">
                <a:latin typeface="Arial"/>
                <a:cs typeface="Arial"/>
              </a:rPr>
              <a:t>","beta"),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          </a:t>
            </a:r>
            <a:r>
              <a:rPr lang="en-US" sz="1600" dirty="0" err="1">
                <a:latin typeface="Arial"/>
                <a:cs typeface="Arial"/>
              </a:rPr>
              <a:t>model.file</a:t>
            </a:r>
            <a:r>
              <a:rPr lang="en-US" sz="1600" dirty="0">
                <a:latin typeface="Arial"/>
                <a:cs typeface="Arial"/>
              </a:rPr>
              <a:t>=</a:t>
            </a:r>
            <a:r>
              <a:rPr lang="en-US" sz="1600" dirty="0" err="1">
                <a:latin typeface="Arial"/>
                <a:cs typeface="Arial"/>
              </a:rPr>
              <a:t>mfile,working.directory</a:t>
            </a:r>
            <a:r>
              <a:rPr lang="en-US" sz="1600" dirty="0">
                <a:latin typeface="Arial"/>
                <a:cs typeface="Arial"/>
              </a:rPr>
              <a:t>=</a:t>
            </a:r>
            <a:r>
              <a:rPr lang="en-US" sz="1600" dirty="0" err="1">
                <a:latin typeface="Arial"/>
                <a:cs typeface="Arial"/>
              </a:rPr>
              <a:t>tdir,n.thin</a:t>
            </a:r>
            <a:r>
              <a:rPr lang="en-US" sz="1600" dirty="0">
                <a:latin typeface="Arial"/>
                <a:cs typeface="Arial"/>
              </a:rPr>
              <a:t>=3,n.chains=2,</a:t>
            </a:r>
          </a:p>
          <a:p>
            <a:pPr marL="25179"/>
            <a:r>
              <a:rPr lang="en-US" sz="1600" dirty="0">
                <a:latin typeface="Arial"/>
                <a:cs typeface="Arial"/>
              </a:rPr>
              <a:t>          </a:t>
            </a:r>
            <a:r>
              <a:rPr lang="en-US" sz="1600" dirty="0" err="1">
                <a:latin typeface="Arial"/>
                <a:cs typeface="Arial"/>
              </a:rPr>
              <a:t>bugs.directory</a:t>
            </a:r>
            <a:r>
              <a:rPr lang="en-US" sz="1600" dirty="0">
                <a:latin typeface="Arial"/>
                <a:cs typeface="Arial"/>
              </a:rPr>
              <a:t>=</a:t>
            </a:r>
            <a:r>
              <a:rPr lang="en-US" sz="1600" dirty="0" err="1">
                <a:latin typeface="Arial"/>
                <a:cs typeface="Arial"/>
              </a:rPr>
              <a:t>BUGSDir,n.iter</a:t>
            </a:r>
            <a:r>
              <a:rPr lang="en-US" sz="1600" dirty="0">
                <a:latin typeface="Arial"/>
                <a:cs typeface="Arial"/>
              </a:rPr>
              <a:t>=6000,n.burnin=3000,debug=T)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98975" y="2830821"/>
            <a:ext cx="6087183" cy="233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 marR="10072">
              <a:lnSpc>
                <a:spcPct val="101499"/>
              </a:lnSpc>
            </a:pPr>
            <a:r>
              <a:rPr sz="1600" i="1" spc="337" dirty="0" smtClean="0">
                <a:latin typeface="Arial"/>
                <a:cs typeface="Arial"/>
              </a:rPr>
              <a:t>)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707951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-89" dirty="0"/>
              <a:t>Running</a:t>
            </a:r>
            <a:r>
              <a:rPr spc="50" dirty="0"/>
              <a:t> </a:t>
            </a:r>
            <a:r>
              <a:rPr spc="99" dirty="0"/>
              <a:t>W</a:t>
            </a:r>
            <a:r>
              <a:rPr spc="20" dirty="0"/>
              <a:t>inB</a:t>
            </a:r>
            <a:r>
              <a:rPr spc="69" dirty="0"/>
              <a:t>U</a:t>
            </a:r>
            <a:r>
              <a:rPr dirty="0"/>
              <a:t>G</a:t>
            </a:r>
            <a:r>
              <a:rPr spc="-20" dirty="0"/>
              <a:t>S</a:t>
            </a:r>
            <a:r>
              <a:rPr spc="50" dirty="0"/>
              <a:t> </a:t>
            </a:r>
            <a:r>
              <a:rPr spc="-59" dirty="0"/>
              <a:t>dir</a:t>
            </a:r>
            <a:r>
              <a:rPr spc="-79" dirty="0"/>
              <a:t>ect</a:t>
            </a:r>
            <a:r>
              <a:rPr spc="-59" dirty="0"/>
              <a:t>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0143" y="1597744"/>
            <a:ext cx="7022995" cy="41934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2393" indent="-349988"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spc="-40" dirty="0">
                <a:latin typeface="Tahoma"/>
                <a:cs typeface="Tahoma"/>
              </a:rPr>
              <a:t>O</a:t>
            </a:r>
            <a:r>
              <a:rPr sz="2200" spc="20" dirty="0">
                <a:latin typeface="Tahoma"/>
                <a:cs typeface="Tahoma"/>
              </a:rPr>
              <a:t>p</a:t>
            </a:r>
            <a:r>
              <a:rPr sz="2200" spc="-159" dirty="0">
                <a:latin typeface="Tahoma"/>
                <a:cs typeface="Tahoma"/>
              </a:rPr>
              <a:t>en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169" dirty="0">
                <a:latin typeface="Tahoma"/>
                <a:cs typeface="Tahoma"/>
              </a:rPr>
              <a:t>eed</a:t>
            </a:r>
            <a:r>
              <a:rPr sz="2200" spc="-149" dirty="0">
                <a:latin typeface="Tahoma"/>
                <a:cs typeface="Tahoma"/>
              </a:rPr>
              <a:t>ed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fil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Wi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40" dirty="0">
                <a:latin typeface="Tahoma"/>
                <a:cs typeface="Tahoma"/>
              </a:rPr>
              <a:t>U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-30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59" dirty="0">
                <a:latin typeface="Trebuchet MS"/>
                <a:cs typeface="Trebuchet MS"/>
              </a:rPr>
              <a:t>C</a:t>
            </a:r>
            <a:r>
              <a:rPr sz="2200" i="1" spc="-119" dirty="0">
                <a:latin typeface="Trebuchet MS"/>
                <a:cs typeface="Trebuchet MS"/>
              </a:rPr>
              <a:t>h</a:t>
            </a:r>
            <a:r>
              <a:rPr sz="2200" i="1" spc="-109" dirty="0">
                <a:latin typeface="Trebuchet MS"/>
                <a:cs typeface="Trebuchet MS"/>
              </a:rPr>
              <a:t>eck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syn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-89" dirty="0">
                <a:latin typeface="Tahoma"/>
                <a:cs typeface="Tahoma"/>
              </a:rPr>
              <a:t>x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59" dirty="0">
                <a:latin typeface="Trebuchet MS"/>
                <a:cs typeface="Trebuchet MS"/>
              </a:rPr>
              <a:t>L</a:t>
            </a:r>
            <a:r>
              <a:rPr sz="2200" i="1" spc="-109" dirty="0">
                <a:latin typeface="Trebuchet MS"/>
                <a:cs typeface="Trebuchet MS"/>
              </a:rPr>
              <a:t>oad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119" dirty="0">
                <a:latin typeface="Tahoma"/>
                <a:cs typeface="Tahoma"/>
              </a:rPr>
              <a:t>h</a:t>
            </a:r>
            <a:r>
              <a:rPr sz="2200" spc="-159" dirty="0">
                <a:latin typeface="Tahoma"/>
                <a:cs typeface="Tahoma"/>
              </a:rPr>
              <a:t>ea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29" dirty="0">
                <a:latin typeface="Tahoma"/>
                <a:cs typeface="Tahoma"/>
              </a:rPr>
              <a:t>sp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dirty="0">
                <a:latin typeface="Tahoma"/>
                <a:cs typeface="Tahoma"/>
              </a:rPr>
              <a:t>)</a:t>
            </a: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59" dirty="0">
                <a:latin typeface="Trebuchet MS"/>
                <a:cs typeface="Trebuchet MS"/>
              </a:rPr>
              <a:t>C</a:t>
            </a:r>
            <a:r>
              <a:rPr sz="2200" i="1" spc="-99" dirty="0">
                <a:latin typeface="Trebuchet MS"/>
                <a:cs typeface="Trebuchet MS"/>
              </a:rPr>
              <a:t>omp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226" dirty="0">
                <a:latin typeface="Trebuchet MS"/>
                <a:cs typeface="Trebuchet MS"/>
              </a:rPr>
              <a:t>e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59" dirty="0">
                <a:latin typeface="Trebuchet MS"/>
                <a:cs typeface="Trebuchet MS"/>
              </a:rPr>
              <a:t>L</a:t>
            </a:r>
            <a:r>
              <a:rPr sz="2200" i="1" spc="-109" dirty="0">
                <a:latin typeface="Trebuchet MS"/>
                <a:cs typeface="Trebuchet MS"/>
              </a:rPr>
              <a:t>oad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30" dirty="0">
                <a:latin typeface="Tahoma"/>
                <a:cs typeface="Tahoma"/>
              </a:rPr>
              <a:t>ta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va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178" dirty="0">
                <a:latin typeface="Tahoma"/>
                <a:cs typeface="Tahoma"/>
              </a:rPr>
              <a:t>es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109" dirty="0">
                <a:latin typeface="Trebuchet MS"/>
                <a:cs typeface="Trebuchet MS"/>
              </a:rPr>
              <a:t>R</a:t>
            </a:r>
            <a:r>
              <a:rPr sz="2200" i="1" spc="-119" dirty="0">
                <a:latin typeface="Trebuchet MS"/>
                <a:cs typeface="Trebuchet MS"/>
              </a:rPr>
              <a:t>u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9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50" dirty="0">
                <a:latin typeface="Tahoma"/>
                <a:cs typeface="Tahoma"/>
              </a:rPr>
              <a:t>p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59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dirty="0">
                <a:latin typeface="Tahoma"/>
                <a:cs typeface="Tahoma"/>
              </a:rPr>
              <a:t>)</a:t>
            </a: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10" dirty="0">
                <a:latin typeface="Trebuchet MS"/>
                <a:cs typeface="Trebuchet MS"/>
              </a:rPr>
              <a:t>Mon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09" dirty="0">
                <a:latin typeface="Trebuchet MS"/>
                <a:cs typeface="Trebuchet MS"/>
              </a:rPr>
              <a:t>t</a:t>
            </a:r>
            <a:r>
              <a:rPr sz="2200" i="1" spc="-188" dirty="0">
                <a:latin typeface="Trebuchet MS"/>
                <a:cs typeface="Trebuchet MS"/>
              </a:rPr>
              <a:t>o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69" dirty="0">
                <a:latin typeface="Tahoma"/>
                <a:cs typeface="Tahoma"/>
              </a:rPr>
              <a:t>ter</a:t>
            </a:r>
            <a:r>
              <a:rPr sz="2200" spc="-99" dirty="0">
                <a:latin typeface="Tahoma"/>
                <a:cs typeface="Tahoma"/>
              </a:rPr>
              <a:t>est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DI</a:t>
            </a:r>
            <a:r>
              <a:rPr sz="2200" spc="59" dirty="0">
                <a:latin typeface="Tahoma"/>
                <a:cs typeface="Tahoma"/>
              </a:rPr>
              <a:t>C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109" dirty="0">
                <a:latin typeface="Trebuchet MS"/>
                <a:cs typeface="Trebuchet MS"/>
              </a:rPr>
              <a:t>R</a:t>
            </a:r>
            <a:r>
              <a:rPr sz="2200" i="1" spc="-198" dirty="0">
                <a:latin typeface="Trebuchet MS"/>
                <a:cs typeface="Trebuchet MS"/>
              </a:rPr>
              <a:t>er</a:t>
            </a:r>
            <a:r>
              <a:rPr sz="2200" i="1" spc="-119" dirty="0">
                <a:latin typeface="Trebuchet MS"/>
                <a:cs typeface="Trebuchet MS"/>
              </a:rPr>
              <a:t>u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>
                <a:latin typeface="Tahoma"/>
                <a:cs typeface="Tahoma"/>
              </a:rPr>
              <a:t>m</a:t>
            </a:r>
            <a:r>
              <a:rPr sz="2200" spc="-50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endParaRPr sz="2200" dirty="0">
              <a:latin typeface="Tahoma"/>
              <a:cs typeface="Tahoma"/>
            </a:endParaRPr>
          </a:p>
          <a:p>
            <a:pPr marL="512393" indent="-349988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99" dirty="0">
                <a:latin typeface="Trebuchet MS"/>
                <a:cs typeface="Trebuchet MS"/>
              </a:rPr>
              <a:t>A</a:t>
            </a:r>
            <a:r>
              <a:rPr sz="2200" i="1" spc="-99" dirty="0">
                <a:latin typeface="Trebuchet MS"/>
                <a:cs typeface="Trebuchet MS"/>
              </a:rPr>
              <a:t>ssess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99" dirty="0">
                <a:latin typeface="Tahoma"/>
                <a:cs typeface="Tahoma"/>
              </a:rPr>
              <a:t>con</a:t>
            </a:r>
            <a:r>
              <a:rPr sz="2200" spc="-119" dirty="0">
                <a:latin typeface="Tahoma"/>
                <a:cs typeface="Tahoma"/>
              </a:rPr>
              <a:t>ver</a:t>
            </a:r>
            <a:r>
              <a:rPr sz="2200" spc="-149" dirty="0">
                <a:latin typeface="Tahoma"/>
                <a:cs typeface="Tahoma"/>
              </a:rPr>
              <a:t>gen</a:t>
            </a:r>
            <a:r>
              <a:rPr sz="2200" spc="-119" dirty="0">
                <a:latin typeface="Tahoma"/>
                <a:cs typeface="Tahoma"/>
              </a:rPr>
              <a:t>ce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si</a:t>
            </a:r>
            <a:r>
              <a:rPr sz="2200" spc="-129" dirty="0">
                <a:latin typeface="Tahoma"/>
                <a:cs typeface="Tahoma"/>
              </a:rPr>
              <a:t>mu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spc="-149" dirty="0">
                <a:latin typeface="Tahoma"/>
                <a:cs typeface="Tahoma"/>
              </a:rPr>
              <a:t>s</a:t>
            </a:r>
            <a:endParaRPr sz="2200" dirty="0">
              <a:latin typeface="Tahoma"/>
              <a:cs typeface="Tahoma"/>
            </a:endParaRPr>
          </a:p>
          <a:p>
            <a:pPr marL="512393" indent="-487214">
              <a:spcBef>
                <a:spcPts val="654"/>
              </a:spcBef>
              <a:buClr>
                <a:srgbClr val="3333B2"/>
              </a:buClr>
              <a:buFont typeface="Tahoma"/>
              <a:buAutoNum type="arabicPeriod"/>
              <a:tabLst>
                <a:tab pos="513650" algn="l"/>
              </a:tabLst>
            </a:pP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19" dirty="0">
                <a:latin typeface="Trebuchet MS"/>
                <a:cs typeface="Trebuchet MS"/>
              </a:rPr>
              <a:t>h</a:t>
            </a:r>
            <a:r>
              <a:rPr sz="2200" i="1" spc="-159" dirty="0">
                <a:latin typeface="Trebuchet MS"/>
                <a:cs typeface="Trebuchet MS"/>
              </a:rPr>
              <a:t>o</a:t>
            </a:r>
            <a:r>
              <a:rPr sz="2200" i="1" spc="-149" dirty="0">
                <a:latin typeface="Trebuchet MS"/>
                <a:cs typeface="Trebuchet MS"/>
              </a:rPr>
              <a:t>w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129" dirty="0">
                <a:latin typeface="Tahoma"/>
                <a:cs typeface="Tahoma"/>
              </a:rPr>
              <a:t>mm</a:t>
            </a:r>
            <a:r>
              <a:rPr sz="2200" spc="-149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69" dirty="0">
                <a:latin typeface="Tahoma"/>
                <a:cs typeface="Tahoma"/>
              </a:rPr>
              <a:t>sta</a:t>
            </a:r>
            <a:r>
              <a:rPr sz="2200" spc="30" dirty="0">
                <a:latin typeface="Tahoma"/>
                <a:cs typeface="Tahoma"/>
              </a:rPr>
              <a:t>ti</a:t>
            </a:r>
            <a:r>
              <a:rPr sz="2200" spc="-30" dirty="0">
                <a:latin typeface="Tahoma"/>
                <a:cs typeface="Tahoma"/>
              </a:rPr>
              <a:t>sti</a:t>
            </a:r>
            <a:r>
              <a:rPr sz="2200" spc="-99" dirty="0">
                <a:latin typeface="Tahoma"/>
                <a:cs typeface="Tahoma"/>
              </a:rPr>
              <a:t>cs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-109" dirty="0">
                <a:latin typeface="Tahoma"/>
                <a:cs typeface="Tahoma"/>
              </a:rPr>
              <a:t>meter</a:t>
            </a:r>
            <a:r>
              <a:rPr sz="2200" spc="-149" dirty="0">
                <a:latin typeface="Tahoma"/>
                <a:cs typeface="Tahoma"/>
              </a:rPr>
              <a:t>s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49" dirty="0" smtClean="0">
                <a:latin typeface="Tahoma"/>
                <a:cs typeface="Tahoma"/>
              </a:rPr>
              <a:t>m</a:t>
            </a:r>
            <a:r>
              <a:rPr sz="2200" spc="-50" dirty="0" smtClean="0">
                <a:latin typeface="Tahoma"/>
                <a:cs typeface="Tahoma"/>
              </a:rPr>
              <a:t>o</a:t>
            </a:r>
            <a:r>
              <a:rPr sz="2200" spc="-99" dirty="0" smtClean="0">
                <a:latin typeface="Tahoma"/>
                <a:cs typeface="Tahoma"/>
              </a:rPr>
              <a:t>del</a:t>
            </a:r>
            <a:endParaRPr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5774763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07584"/>
            <a:ext cx="82296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179"/>
            <a:r>
              <a:rPr spc="50" dirty="0"/>
              <a:t>F</a:t>
            </a:r>
            <a:r>
              <a:rPr spc="-89" dirty="0"/>
              <a:t>ur</a:t>
            </a:r>
            <a:r>
              <a:rPr spc="69" dirty="0"/>
              <a:t>t</a:t>
            </a:r>
            <a:r>
              <a:rPr spc="-139" dirty="0"/>
              <a:t>her</a:t>
            </a:r>
            <a:r>
              <a:rPr spc="50" dirty="0"/>
              <a:t> </a:t>
            </a:r>
            <a:r>
              <a:rPr spc="-69" dirty="0"/>
              <a:t>r</a:t>
            </a:r>
            <a:r>
              <a:rPr spc="-159" dirty="0"/>
              <a:t>eferences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5146" y="1332994"/>
            <a:ext cx="7516719" cy="3371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7327" marR="25179" indent="-303407">
              <a:lnSpc>
                <a:spcPct val="102600"/>
              </a:lnSpc>
            </a:pPr>
            <a:r>
              <a:rPr sz="2200" spc="-30" dirty="0" smtClean="0">
                <a:latin typeface="Tahoma"/>
                <a:cs typeface="Tahoma"/>
              </a:rPr>
              <a:t>S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-50" dirty="0">
                <a:latin typeface="Tahoma"/>
                <a:cs typeface="Tahoma"/>
              </a:rPr>
              <a:t>j</a:t>
            </a:r>
            <a:r>
              <a:rPr sz="2200" spc="-149" dirty="0">
                <a:latin typeface="Tahoma"/>
                <a:cs typeface="Tahoma"/>
              </a:rPr>
              <a:t>ee,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-30" dirty="0">
                <a:latin typeface="Tahoma"/>
                <a:cs typeface="Tahoma"/>
              </a:rPr>
              <a:t>P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li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29" dirty="0">
                <a:latin typeface="Tahoma"/>
                <a:cs typeface="Tahoma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dirty="0">
                <a:latin typeface="Tahoma"/>
                <a:cs typeface="Tahoma"/>
              </a:rPr>
              <a:t>E.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-99" dirty="0">
                <a:latin typeface="Tahoma"/>
                <a:cs typeface="Tahoma"/>
              </a:rPr>
              <a:t>el</a:t>
            </a:r>
            <a:r>
              <a:rPr sz="2200" spc="-40" dirty="0">
                <a:latin typeface="Tahoma"/>
                <a:cs typeface="Tahoma"/>
              </a:rPr>
              <a:t>f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99" dirty="0">
                <a:latin typeface="Tahoma"/>
                <a:cs typeface="Tahoma"/>
              </a:rPr>
              <a:t>2003)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40" dirty="0">
                <a:latin typeface="Trebuchet MS"/>
                <a:cs typeface="Trebuchet MS"/>
              </a:rPr>
              <a:t>Hi</a:t>
            </a:r>
            <a:r>
              <a:rPr sz="2200" i="1" spc="-198" dirty="0">
                <a:latin typeface="Trebuchet MS"/>
                <a:cs typeface="Trebuchet MS"/>
              </a:rPr>
              <a:t>er</a:t>
            </a:r>
            <a:r>
              <a:rPr sz="2200" i="1" spc="-178" dirty="0">
                <a:latin typeface="Trebuchet MS"/>
                <a:cs typeface="Trebuchet MS"/>
              </a:rPr>
              <a:t>ar</a:t>
            </a:r>
            <a:r>
              <a:rPr sz="2200" i="1" spc="-79" dirty="0">
                <a:latin typeface="Trebuchet MS"/>
                <a:cs typeface="Trebuchet MS"/>
              </a:rPr>
              <a:t>ch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79" dirty="0">
                <a:latin typeface="Trebuchet MS"/>
                <a:cs typeface="Trebuchet MS"/>
              </a:rPr>
              <a:t>ca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78" dirty="0">
                <a:latin typeface="Trebuchet MS"/>
                <a:cs typeface="Trebuchet MS"/>
              </a:rPr>
              <a:t> </a:t>
            </a:r>
            <a:r>
              <a:rPr sz="2200" i="1" spc="79" dirty="0">
                <a:latin typeface="Trebuchet MS"/>
                <a:cs typeface="Trebuchet MS"/>
              </a:rPr>
              <a:t>M</a:t>
            </a:r>
            <a:r>
              <a:rPr sz="2200" i="1" spc="99" dirty="0">
                <a:latin typeface="Trebuchet MS"/>
                <a:cs typeface="Trebuchet MS"/>
              </a:rPr>
              <a:t>o</a:t>
            </a:r>
            <a:r>
              <a:rPr sz="2200" i="1" spc="-119" dirty="0">
                <a:latin typeface="Trebuchet MS"/>
                <a:cs typeface="Trebuchet MS"/>
              </a:rPr>
              <a:t>d</a:t>
            </a:r>
            <a:r>
              <a:rPr sz="2200" i="1" spc="-208" dirty="0">
                <a:latin typeface="Trebuchet MS"/>
                <a:cs typeface="Trebuchet MS"/>
              </a:rPr>
              <a:t>el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30" dirty="0">
                <a:latin typeface="Trebuchet MS"/>
                <a:cs typeface="Trebuchet MS"/>
              </a:rPr>
              <a:t>g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119" dirty="0">
                <a:latin typeface="Trebuchet MS"/>
                <a:cs typeface="Trebuchet MS"/>
              </a:rPr>
              <a:t>d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99" dirty="0">
                <a:latin typeface="Trebuchet MS"/>
                <a:cs typeface="Trebuchet MS"/>
              </a:rPr>
              <a:t>A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99" dirty="0">
                <a:latin typeface="Trebuchet MS"/>
                <a:cs typeface="Trebuchet MS"/>
              </a:rPr>
              <a:t>ysi</a:t>
            </a:r>
            <a:r>
              <a:rPr sz="2200" i="1" spc="-69" dirty="0">
                <a:latin typeface="Trebuchet MS"/>
                <a:cs typeface="Trebuchet MS"/>
              </a:rPr>
              <a:t>s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226" dirty="0">
                <a:latin typeface="Trebuchet MS"/>
                <a:cs typeface="Trebuchet MS"/>
              </a:rPr>
              <a:t>f</a:t>
            </a:r>
            <a:r>
              <a:rPr sz="2200" i="1" spc="-159" dirty="0">
                <a:latin typeface="Trebuchet MS"/>
                <a:cs typeface="Trebuchet MS"/>
              </a:rPr>
              <a:t>o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19" dirty="0">
                <a:latin typeface="Trebuchet MS"/>
                <a:cs typeface="Trebuchet MS"/>
              </a:rPr>
              <a:t>pa</a:t>
            </a:r>
            <a:r>
              <a:rPr sz="2200" i="1" spc="-159" dirty="0">
                <a:latin typeface="Trebuchet MS"/>
                <a:cs typeface="Trebuchet MS"/>
              </a:rPr>
              <a:t>ti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50" dirty="0">
                <a:latin typeface="Trebuchet MS"/>
                <a:cs typeface="Trebuchet MS"/>
              </a:rPr>
              <a:t>Da</a:t>
            </a:r>
            <a:r>
              <a:rPr sz="2200" i="1" spc="-119" dirty="0">
                <a:latin typeface="Trebuchet MS"/>
                <a:cs typeface="Trebuchet MS"/>
              </a:rPr>
              <a:t>t</a:t>
            </a:r>
            <a:r>
              <a:rPr sz="2200" i="1" spc="-149" dirty="0">
                <a:latin typeface="Trebuchet MS"/>
                <a:cs typeface="Trebuchet MS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119" dirty="0">
                <a:latin typeface="Tahoma"/>
                <a:cs typeface="Tahoma"/>
              </a:rPr>
              <a:t>hapman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59" dirty="0">
                <a:latin typeface="Tahoma"/>
                <a:cs typeface="Tahoma"/>
              </a:rPr>
              <a:t>&amp;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Ha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69" dirty="0">
                <a:latin typeface="Tahoma"/>
                <a:cs typeface="Tahoma"/>
              </a:rPr>
              <a:t>.</a:t>
            </a:r>
            <a:endParaRPr sz="2200" dirty="0">
              <a:latin typeface="Tahoma"/>
              <a:cs typeface="Tahoma"/>
            </a:endParaRPr>
          </a:p>
          <a:p>
            <a:pPr marL="25179">
              <a:spcBef>
                <a:spcPts val="654"/>
              </a:spcBef>
            </a:pPr>
            <a:r>
              <a:rPr sz="2200" spc="-40" dirty="0" err="1" smtClean="0">
                <a:latin typeface="Tahoma"/>
                <a:cs typeface="Tahoma"/>
              </a:rPr>
              <a:t>O</a:t>
            </a:r>
            <a:r>
              <a:rPr sz="2200" spc="20" dirty="0" err="1" smtClean="0">
                <a:latin typeface="Tahoma"/>
                <a:cs typeface="Tahoma"/>
              </a:rPr>
              <a:t>p</a:t>
            </a:r>
            <a:r>
              <a:rPr sz="2200" spc="-159" dirty="0" err="1" smtClean="0">
                <a:latin typeface="Tahoma"/>
                <a:cs typeface="Tahoma"/>
              </a:rPr>
              <a:t>en</a:t>
            </a:r>
            <a:r>
              <a:rPr sz="2200" spc="149" dirty="0" err="1" smtClean="0">
                <a:latin typeface="Tahoma"/>
                <a:cs typeface="Tahoma"/>
              </a:rPr>
              <a:t>B</a:t>
            </a:r>
            <a:r>
              <a:rPr sz="2200" spc="40" dirty="0" err="1" smtClean="0">
                <a:latin typeface="Tahoma"/>
                <a:cs typeface="Tahoma"/>
              </a:rPr>
              <a:t>U</a:t>
            </a:r>
            <a:r>
              <a:rPr sz="2200" spc="-20" dirty="0" err="1" smtClean="0">
                <a:latin typeface="Tahoma"/>
                <a:cs typeface="Tahoma"/>
              </a:rPr>
              <a:t>G</a:t>
            </a:r>
            <a:r>
              <a:rPr sz="2200" spc="-30" dirty="0" err="1" smtClean="0">
                <a:latin typeface="Tahoma"/>
                <a:cs typeface="Tahoma"/>
              </a:rPr>
              <a:t>S</a:t>
            </a:r>
            <a:r>
              <a:rPr sz="2200" spc="-178" dirty="0">
                <a:latin typeface="Tahoma"/>
                <a:cs typeface="Tahoma"/>
              </a:rPr>
              <a:t>: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30" dirty="0">
                <a:latin typeface="MS Gothic"/>
                <a:cs typeface="MS Gothic"/>
                <a:hlinkClick r:id="rId3"/>
              </a:rPr>
              <a:t>http://mathstat.helsinki.fi/openbugs</a:t>
            </a:r>
            <a:r>
              <a:rPr sz="2200" spc="40" dirty="0">
                <a:latin typeface="MS Gothic"/>
                <a:cs typeface="MS Gothic"/>
                <a:hlinkClick r:id="rId3"/>
              </a:rPr>
              <a:t>/</a:t>
            </a:r>
            <a:endParaRPr sz="2200" dirty="0">
              <a:latin typeface="MS Gothic"/>
              <a:cs typeface="MS Gothic"/>
            </a:endParaRPr>
          </a:p>
          <a:p>
            <a:pPr marL="327327" marR="10072" indent="-303407">
              <a:lnSpc>
                <a:spcPct val="102600"/>
              </a:lnSpc>
              <a:spcBef>
                <a:spcPts val="595"/>
              </a:spcBef>
            </a:pPr>
            <a:r>
              <a:rPr sz="2200" dirty="0" smtClean="0">
                <a:latin typeface="Tahoma"/>
                <a:cs typeface="Tahoma"/>
              </a:rPr>
              <a:t>D.</a:t>
            </a:r>
            <a:r>
              <a:rPr sz="2200" spc="20" dirty="0" smtClean="0">
                <a:latin typeface="Tahoma"/>
                <a:cs typeface="Tahoma"/>
              </a:rPr>
              <a:t>J</a:t>
            </a:r>
            <a:r>
              <a:rPr sz="2200" spc="20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S</a:t>
            </a:r>
            <a:r>
              <a:rPr sz="2200" spc="-99" dirty="0">
                <a:latin typeface="Tahoma"/>
                <a:cs typeface="Tahoma"/>
              </a:rPr>
              <a:t>p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39" dirty="0">
                <a:latin typeface="Tahoma"/>
                <a:cs typeface="Tahoma"/>
              </a:rPr>
              <a:t>egel</a:t>
            </a:r>
            <a:r>
              <a:rPr sz="2200" spc="-119" dirty="0">
                <a:latin typeface="Tahoma"/>
                <a:cs typeface="Tahoma"/>
              </a:rPr>
              <a:t>ha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69" dirty="0">
                <a:latin typeface="Tahoma"/>
                <a:cs typeface="Tahoma"/>
              </a:rPr>
              <a:t>ter,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N.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89" dirty="0">
                <a:latin typeface="Tahoma"/>
                <a:cs typeface="Tahoma"/>
              </a:rPr>
              <a:t>est,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-30" dirty="0">
                <a:latin typeface="Tahoma"/>
                <a:cs typeface="Tahoma"/>
              </a:rPr>
              <a:t>P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10" dirty="0">
                <a:latin typeface="Tahoma"/>
                <a:cs typeface="Tahoma"/>
              </a:rPr>
              <a:t>li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29" dirty="0">
                <a:latin typeface="Tahoma"/>
                <a:cs typeface="Tahoma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69" dirty="0">
                <a:latin typeface="Tahoma"/>
                <a:cs typeface="Tahoma"/>
              </a:rPr>
              <a:t>V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-89" dirty="0">
                <a:latin typeface="Tahoma"/>
                <a:cs typeface="Tahoma"/>
              </a:rPr>
              <a:t> </a:t>
            </a:r>
            <a:r>
              <a:rPr sz="2200" spc="69" dirty="0">
                <a:latin typeface="Tahoma"/>
                <a:cs typeface="Tahoma"/>
              </a:rPr>
              <a:t>L</a:t>
            </a:r>
            <a:r>
              <a:rPr sz="2200" spc="10" dirty="0">
                <a:latin typeface="Tahoma"/>
                <a:cs typeface="Tahoma"/>
              </a:rPr>
              <a:t>i</a:t>
            </a:r>
            <a:r>
              <a:rPr sz="2200" spc="-119" dirty="0">
                <a:latin typeface="Tahoma"/>
                <a:cs typeface="Tahoma"/>
              </a:rPr>
              <a:t>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-198" dirty="0">
                <a:latin typeface="Tahoma"/>
                <a:cs typeface="Tahoma"/>
              </a:rPr>
              <a:t>e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99" dirty="0">
                <a:latin typeface="Tahoma"/>
                <a:cs typeface="Tahoma"/>
              </a:rPr>
              <a:t>2002)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149" dirty="0">
                <a:latin typeface="Tahoma"/>
                <a:cs typeface="Tahoma"/>
              </a:rPr>
              <a:t>B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159" dirty="0">
                <a:latin typeface="Tahoma"/>
                <a:cs typeface="Tahoma"/>
              </a:rPr>
              <a:t>y</a:t>
            </a:r>
            <a:r>
              <a:rPr sz="2200" spc="-119" dirty="0">
                <a:latin typeface="Tahoma"/>
                <a:cs typeface="Tahoma"/>
              </a:rPr>
              <a:t>esian</a:t>
            </a:r>
            <a:r>
              <a:rPr sz="2200" dirty="0">
                <a:latin typeface="Tahoma"/>
                <a:cs typeface="Tahoma"/>
              </a:rPr>
              <a:t> </a:t>
            </a:r>
            <a:r>
              <a:rPr sz="2200" spc="-40" dirty="0">
                <a:latin typeface="Tahoma"/>
                <a:cs typeface="Tahoma"/>
              </a:rPr>
              <a:t>Mea</a:t>
            </a:r>
            <a:r>
              <a:rPr sz="2200" spc="-139" dirty="0">
                <a:latin typeface="Tahoma"/>
                <a:cs typeface="Tahoma"/>
              </a:rPr>
              <a:t>su</a:t>
            </a:r>
            <a:r>
              <a:rPr sz="2200" spc="-59" dirty="0">
                <a:latin typeface="Tahoma"/>
                <a:cs typeface="Tahoma"/>
              </a:rPr>
              <a:t>r</a:t>
            </a:r>
            <a:r>
              <a:rPr sz="2200" spc="-178" dirty="0">
                <a:latin typeface="Tahoma"/>
                <a:cs typeface="Tahoma"/>
              </a:rPr>
              <a:t>es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79" dirty="0">
                <a:latin typeface="Tahoma"/>
                <a:cs typeface="Tahoma"/>
              </a:rPr>
              <a:t>of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50" dirty="0">
                <a:latin typeface="Tahoma"/>
                <a:cs typeface="Tahoma"/>
              </a:rPr>
              <a:t>M</a:t>
            </a:r>
            <a:r>
              <a:rPr sz="2200" spc="79" dirty="0">
                <a:latin typeface="Tahoma"/>
                <a:cs typeface="Tahoma"/>
              </a:rPr>
              <a:t>o</a:t>
            </a:r>
            <a:r>
              <a:rPr sz="2200" spc="-99" dirty="0">
                <a:latin typeface="Tahoma"/>
                <a:cs typeface="Tahoma"/>
              </a:rPr>
              <a:t>del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119" dirty="0">
                <a:latin typeface="Tahoma"/>
                <a:cs typeface="Tahoma"/>
              </a:rPr>
              <a:t>omp</a:t>
            </a:r>
            <a:r>
              <a:rPr sz="2200" spc="10" dirty="0">
                <a:latin typeface="Tahoma"/>
                <a:cs typeface="Tahoma"/>
              </a:rPr>
              <a:t>l</a:t>
            </a:r>
            <a:r>
              <a:rPr sz="2200" spc="-208" dirty="0">
                <a:latin typeface="Tahoma"/>
                <a:cs typeface="Tahoma"/>
              </a:rPr>
              <a:t>e</a:t>
            </a:r>
            <a:r>
              <a:rPr sz="2200" spc="-40" dirty="0">
                <a:latin typeface="Tahoma"/>
                <a:cs typeface="Tahoma"/>
              </a:rPr>
              <a:t>xi</a:t>
            </a:r>
            <a:r>
              <a:rPr sz="2200" spc="-10" dirty="0">
                <a:latin typeface="Tahoma"/>
                <a:cs typeface="Tahoma"/>
              </a:rPr>
              <a:t>t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10" dirty="0">
                <a:latin typeface="Tahoma"/>
                <a:cs typeface="Tahoma"/>
              </a:rPr>
              <a:t> </a:t>
            </a:r>
            <a:r>
              <a:rPr sz="2200" spc="40" dirty="0">
                <a:latin typeface="Tahoma"/>
                <a:cs typeface="Tahoma"/>
              </a:rPr>
              <a:t>Fi</a:t>
            </a:r>
            <a:r>
              <a:rPr sz="2200" spc="50" dirty="0">
                <a:latin typeface="Tahoma"/>
                <a:cs typeface="Tahoma"/>
              </a:rPr>
              <a:t>t</a:t>
            </a:r>
            <a:r>
              <a:rPr sz="2200" spc="4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69" dirty="0">
                <a:latin typeface="Tahoma"/>
                <a:cs typeface="Tahoma"/>
              </a:rPr>
              <a:t>wi</a:t>
            </a:r>
            <a:r>
              <a:rPr sz="2200" spc="-30" dirty="0">
                <a:latin typeface="Tahoma"/>
                <a:cs typeface="Tahoma"/>
              </a:rPr>
              <a:t>th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40" dirty="0">
                <a:latin typeface="Tahoma"/>
                <a:cs typeface="Tahoma"/>
              </a:rPr>
              <a:t>Di</a:t>
            </a:r>
            <a:r>
              <a:rPr sz="2200" spc="-109" dirty="0">
                <a:latin typeface="Tahoma"/>
                <a:cs typeface="Tahoma"/>
              </a:rPr>
              <a:t>scu</a:t>
            </a:r>
            <a:r>
              <a:rPr sz="2200" spc="-99" dirty="0">
                <a:latin typeface="Tahoma"/>
                <a:cs typeface="Tahoma"/>
              </a:rPr>
              <a:t>ssi</a:t>
            </a:r>
            <a:r>
              <a:rPr sz="2200" spc="-109" dirty="0">
                <a:latin typeface="Tahoma"/>
                <a:cs typeface="Tahoma"/>
              </a:rPr>
              <a:t>on</a:t>
            </a:r>
            <a:r>
              <a:rPr sz="2200" dirty="0">
                <a:latin typeface="Tahoma"/>
                <a:cs typeface="Tahoma"/>
              </a:rPr>
              <a:t>)</a:t>
            </a:r>
            <a:r>
              <a:rPr sz="2200" spc="-6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-89" dirty="0">
                <a:latin typeface="Trebuchet MS"/>
                <a:cs typeface="Trebuchet MS"/>
              </a:rPr>
              <a:t>Jou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-89" dirty="0">
                <a:latin typeface="Trebuchet MS"/>
                <a:cs typeface="Trebuchet MS"/>
              </a:rPr>
              <a:t>n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159" dirty="0">
                <a:latin typeface="Trebuchet MS"/>
                <a:cs typeface="Trebuchet MS"/>
              </a:rPr>
              <a:t>of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119" dirty="0">
                <a:latin typeface="Trebuchet MS"/>
                <a:cs typeface="Trebuchet MS"/>
              </a:rPr>
              <a:t>th</a:t>
            </a:r>
            <a:r>
              <a:rPr sz="2200" i="1" spc="-226" dirty="0">
                <a:latin typeface="Trebuchet MS"/>
                <a:cs typeface="Trebuchet MS"/>
              </a:rPr>
              <a:t>e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09" dirty="0">
                <a:latin typeface="Trebuchet MS"/>
                <a:cs typeface="Trebuchet MS"/>
              </a:rPr>
              <a:t>R</a:t>
            </a:r>
            <a:r>
              <a:rPr sz="2200" i="1" spc="-159" dirty="0">
                <a:latin typeface="Trebuchet MS"/>
                <a:cs typeface="Trebuchet MS"/>
              </a:rPr>
              <a:t>oy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29" dirty="0">
                <a:latin typeface="Trebuchet MS"/>
                <a:cs typeface="Trebuchet MS"/>
              </a:rPr>
              <a:t>ta</a:t>
            </a:r>
            <a:r>
              <a:rPr sz="2200" i="1" spc="-159" dirty="0">
                <a:latin typeface="Trebuchet MS"/>
                <a:cs typeface="Trebuchet MS"/>
              </a:rPr>
              <a:t>ti</a:t>
            </a:r>
            <a:r>
              <a:rPr sz="2200" i="1" spc="-119" dirty="0">
                <a:latin typeface="Trebuchet MS"/>
                <a:cs typeface="Trebuchet MS"/>
              </a:rPr>
              <a:t>sti</a:t>
            </a:r>
            <a:r>
              <a:rPr sz="2200" i="1" spc="-79" dirty="0">
                <a:latin typeface="Trebuchet MS"/>
                <a:cs typeface="Trebuchet MS"/>
              </a:rPr>
              <a:t>ca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50" dirty="0">
                <a:latin typeface="Trebuchet MS"/>
                <a:cs typeface="Trebuchet MS"/>
              </a:rPr>
              <a:t>o</a:t>
            </a:r>
            <a:r>
              <a:rPr sz="2200" i="1" spc="-109" dirty="0">
                <a:latin typeface="Trebuchet MS"/>
                <a:cs typeface="Trebuchet MS"/>
              </a:rPr>
              <a:t>ci</a:t>
            </a:r>
            <a:r>
              <a:rPr sz="2200" i="1" spc="-208" dirty="0">
                <a:latin typeface="Trebuchet MS"/>
                <a:cs typeface="Trebuchet MS"/>
              </a:rPr>
              <a:t>e</a:t>
            </a:r>
            <a:r>
              <a:rPr sz="2200" i="1" spc="-218" dirty="0">
                <a:latin typeface="Trebuchet MS"/>
                <a:cs typeface="Trebuchet MS"/>
              </a:rPr>
              <a:t>t</a:t>
            </a:r>
            <a:r>
              <a:rPr sz="2200" i="1" spc="-278" dirty="0">
                <a:latin typeface="Trebuchet MS"/>
                <a:cs typeface="Trebuchet MS"/>
              </a:rPr>
              <a:t>y</a:t>
            </a:r>
            <a:r>
              <a:rPr sz="2200" i="1" spc="-208" dirty="0">
                <a:latin typeface="Trebuchet MS"/>
                <a:cs typeface="Trebuchet MS"/>
              </a:rPr>
              <a:t>,</a:t>
            </a:r>
            <a:r>
              <a:rPr sz="2200" i="1" spc="-178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98" dirty="0">
                <a:latin typeface="Trebuchet MS"/>
                <a:cs typeface="Trebuchet MS"/>
              </a:rPr>
              <a:t>er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39" dirty="0">
                <a:latin typeface="Trebuchet MS"/>
                <a:cs typeface="Trebuchet MS"/>
              </a:rPr>
              <a:t>es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88" dirty="0">
                <a:latin typeface="Trebuchet MS"/>
                <a:cs typeface="Trebuchet MS"/>
              </a:rPr>
              <a:t>B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b="1" spc="10" dirty="0">
                <a:latin typeface="Gill Sans MT"/>
                <a:cs typeface="Gill Sans MT"/>
              </a:rPr>
              <a:t>64(</a:t>
            </a:r>
            <a:r>
              <a:rPr sz="2200" b="1" spc="30" dirty="0">
                <a:latin typeface="Gill Sans MT"/>
                <a:cs typeface="Gill Sans MT"/>
              </a:rPr>
              <a:t>4)</a:t>
            </a:r>
            <a:r>
              <a:rPr sz="2200" spc="-69" dirty="0">
                <a:latin typeface="Tahoma"/>
                <a:cs typeface="Tahoma"/>
              </a:rPr>
              <a:t>,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9" dirty="0">
                <a:latin typeface="Tahoma"/>
                <a:cs typeface="Tahoma"/>
              </a:rPr>
              <a:t>583-616.</a:t>
            </a:r>
            <a:endParaRPr sz="2200" dirty="0">
              <a:latin typeface="Tahoma"/>
              <a:cs typeface="Tahoma"/>
            </a:endParaRPr>
          </a:p>
          <a:p>
            <a:pPr marL="327327" marR="1058778" indent="-303407">
              <a:lnSpc>
                <a:spcPct val="102600"/>
              </a:lnSpc>
              <a:spcBef>
                <a:spcPts val="595"/>
              </a:spcBef>
            </a:pPr>
            <a:r>
              <a:rPr sz="2200" spc="69" dirty="0" smtClean="0">
                <a:latin typeface="Tahoma"/>
                <a:cs typeface="Tahoma"/>
              </a:rPr>
              <a:t>L</a:t>
            </a:r>
            <a:r>
              <a:rPr sz="2200" spc="-69" dirty="0" smtClean="0">
                <a:latin typeface="Tahoma"/>
                <a:cs typeface="Tahoma"/>
              </a:rPr>
              <a:t>.</a:t>
            </a:r>
            <a:r>
              <a:rPr sz="2200" spc="129" dirty="0" smtClean="0">
                <a:latin typeface="Tahoma"/>
                <a:cs typeface="Tahoma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W</a:t>
            </a:r>
            <a:r>
              <a:rPr sz="2200" spc="-119" dirty="0">
                <a:latin typeface="Tahoma"/>
                <a:cs typeface="Tahoma"/>
              </a:rPr>
              <a:t>a</a:t>
            </a:r>
            <a:r>
              <a:rPr sz="2200" spc="10" dirty="0">
                <a:latin typeface="Tahoma"/>
                <a:cs typeface="Tahoma"/>
              </a:rPr>
              <a:t>ll</a:t>
            </a:r>
            <a:r>
              <a:rPr sz="2200" spc="-129" dirty="0">
                <a:latin typeface="Tahoma"/>
                <a:cs typeface="Tahoma"/>
              </a:rPr>
              <a:t>er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119" dirty="0">
                <a:latin typeface="Tahoma"/>
                <a:cs typeface="Tahoma"/>
              </a:rPr>
              <a:t>an</a:t>
            </a:r>
            <a:r>
              <a:rPr sz="2200" spc="-99" dirty="0">
                <a:latin typeface="Tahoma"/>
                <a:cs typeface="Tahoma"/>
              </a:rPr>
              <a:t>d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59" dirty="0">
                <a:latin typeface="Tahoma"/>
                <a:cs typeface="Tahoma"/>
              </a:rPr>
              <a:t>C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129" dirty="0">
                <a:latin typeface="Tahoma"/>
                <a:cs typeface="Tahoma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G</a:t>
            </a:r>
            <a:r>
              <a:rPr sz="2200" spc="-40" dirty="0">
                <a:latin typeface="Tahoma"/>
                <a:cs typeface="Tahoma"/>
              </a:rPr>
              <a:t>o</a:t>
            </a:r>
            <a:r>
              <a:rPr sz="2200" spc="-89" dirty="0">
                <a:latin typeface="Tahoma"/>
                <a:cs typeface="Tahoma"/>
              </a:rPr>
              <a:t>t</a:t>
            </a:r>
            <a:r>
              <a:rPr sz="2200" spc="-208" dirty="0">
                <a:latin typeface="Tahoma"/>
                <a:cs typeface="Tahoma"/>
              </a:rPr>
              <a:t>w</a:t>
            </a:r>
            <a:r>
              <a:rPr sz="2200" spc="-178" dirty="0">
                <a:latin typeface="Tahoma"/>
                <a:cs typeface="Tahoma"/>
              </a:rPr>
              <a:t>a</a:t>
            </a:r>
            <a:r>
              <a:rPr sz="2200" spc="-99" dirty="0">
                <a:latin typeface="Tahoma"/>
                <a:cs typeface="Tahoma"/>
              </a:rPr>
              <a:t>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(</a:t>
            </a:r>
            <a:r>
              <a:rPr sz="2200" spc="-99" dirty="0">
                <a:latin typeface="Tahoma"/>
                <a:cs typeface="Tahoma"/>
              </a:rPr>
              <a:t>2004)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i="1" spc="99" dirty="0">
                <a:latin typeface="Trebuchet MS"/>
                <a:cs typeface="Trebuchet MS"/>
              </a:rPr>
              <a:t>A</a:t>
            </a:r>
            <a:r>
              <a:rPr sz="2200" i="1" spc="-119" dirty="0">
                <a:latin typeface="Trebuchet MS"/>
                <a:cs typeface="Trebuchet MS"/>
              </a:rPr>
              <a:t>pp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159" dirty="0">
                <a:latin typeface="Trebuchet MS"/>
                <a:cs typeface="Trebuchet MS"/>
              </a:rPr>
              <a:t>ed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19" dirty="0">
                <a:latin typeface="Trebuchet MS"/>
                <a:cs typeface="Trebuchet MS"/>
              </a:rPr>
              <a:t>pa</a:t>
            </a:r>
            <a:r>
              <a:rPr sz="2200" i="1" spc="-159" dirty="0">
                <a:latin typeface="Trebuchet MS"/>
                <a:cs typeface="Trebuchet MS"/>
              </a:rPr>
              <a:t>ti</a:t>
            </a:r>
            <a:r>
              <a:rPr sz="2200" i="1" spc="-119" dirty="0">
                <a:latin typeface="Trebuchet MS"/>
                <a:cs typeface="Trebuchet MS"/>
              </a:rPr>
              <a:t>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78" dirty="0">
                <a:latin typeface="Trebuchet MS"/>
                <a:cs typeface="Trebuchet MS"/>
              </a:rPr>
              <a:t> </a:t>
            </a:r>
            <a:r>
              <a:rPr sz="2200" i="1" spc="139" dirty="0">
                <a:latin typeface="Trebuchet MS"/>
                <a:cs typeface="Trebuchet MS"/>
              </a:rPr>
              <a:t>S</a:t>
            </a:r>
            <a:r>
              <a:rPr sz="2200" i="1" spc="-129" dirty="0">
                <a:latin typeface="Trebuchet MS"/>
                <a:cs typeface="Trebuchet MS"/>
              </a:rPr>
              <a:t>ta</a:t>
            </a:r>
            <a:r>
              <a:rPr sz="2200" i="1" spc="-159" dirty="0">
                <a:latin typeface="Trebuchet MS"/>
                <a:cs typeface="Trebuchet MS"/>
              </a:rPr>
              <a:t>ti</a:t>
            </a:r>
            <a:r>
              <a:rPr sz="2200" i="1" spc="-119" dirty="0">
                <a:latin typeface="Trebuchet MS"/>
                <a:cs typeface="Trebuchet MS"/>
              </a:rPr>
              <a:t>sti</a:t>
            </a:r>
            <a:r>
              <a:rPr sz="2200" i="1" spc="-59" dirty="0">
                <a:latin typeface="Trebuchet MS"/>
                <a:cs typeface="Trebuchet MS"/>
              </a:rPr>
              <a:t>cs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226" dirty="0">
                <a:latin typeface="Trebuchet MS"/>
                <a:cs typeface="Trebuchet MS"/>
              </a:rPr>
              <a:t>f</a:t>
            </a:r>
            <a:r>
              <a:rPr sz="2200" i="1" spc="-159" dirty="0">
                <a:latin typeface="Trebuchet MS"/>
                <a:cs typeface="Trebuchet MS"/>
              </a:rPr>
              <a:t>o</a:t>
            </a:r>
            <a:r>
              <a:rPr sz="2200" i="1" spc="-178" dirty="0">
                <a:latin typeface="Trebuchet MS"/>
                <a:cs typeface="Trebuchet MS"/>
              </a:rPr>
              <a:t>r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188" dirty="0">
                <a:latin typeface="Trebuchet MS"/>
                <a:cs typeface="Trebuchet MS"/>
              </a:rPr>
              <a:t>P</a:t>
            </a:r>
            <a:r>
              <a:rPr sz="2200" i="1" spc="-119" dirty="0">
                <a:latin typeface="Trebuchet MS"/>
                <a:cs typeface="Trebuchet MS"/>
              </a:rPr>
              <a:t>ub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69" dirty="0">
                <a:latin typeface="Trebuchet MS"/>
                <a:cs typeface="Trebuchet MS"/>
              </a:rPr>
              <a:t>i</a:t>
            </a:r>
            <a:r>
              <a:rPr sz="2200" i="1" spc="-59" dirty="0">
                <a:latin typeface="Trebuchet MS"/>
                <a:cs typeface="Trebuchet MS"/>
              </a:rPr>
              <a:t>c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-79" dirty="0">
                <a:latin typeface="Trebuchet MS"/>
                <a:cs typeface="Trebuchet MS"/>
              </a:rPr>
              <a:t>Hea</a:t>
            </a:r>
            <a:r>
              <a:rPr sz="2200" i="1" spc="-188" dirty="0">
                <a:latin typeface="Trebuchet MS"/>
                <a:cs typeface="Trebuchet MS"/>
              </a:rPr>
              <a:t>l</a:t>
            </a:r>
            <a:r>
              <a:rPr sz="2200" i="1" spc="-119" dirty="0">
                <a:latin typeface="Trebuchet MS"/>
                <a:cs typeface="Trebuchet MS"/>
              </a:rPr>
              <a:t>th</a:t>
            </a:r>
            <a:r>
              <a:rPr sz="2200" i="1" spc="59" dirty="0">
                <a:latin typeface="Trebuchet MS"/>
                <a:cs typeface="Trebuchet MS"/>
              </a:rPr>
              <a:t> </a:t>
            </a:r>
            <a:r>
              <a:rPr sz="2200" i="1" spc="50" dirty="0">
                <a:latin typeface="Trebuchet MS"/>
                <a:cs typeface="Trebuchet MS"/>
              </a:rPr>
              <a:t>Da</a:t>
            </a:r>
            <a:r>
              <a:rPr sz="2200" i="1" spc="-119" dirty="0">
                <a:latin typeface="Trebuchet MS"/>
                <a:cs typeface="Trebuchet MS"/>
              </a:rPr>
              <a:t>t</a:t>
            </a:r>
            <a:r>
              <a:rPr sz="2200" i="1" spc="-149" dirty="0">
                <a:latin typeface="Trebuchet MS"/>
                <a:cs typeface="Trebuchet MS"/>
              </a:rPr>
              <a:t>a</a:t>
            </a:r>
            <a:r>
              <a:rPr sz="2200" spc="-69" dirty="0">
                <a:latin typeface="Tahoma"/>
                <a:cs typeface="Tahoma"/>
              </a:rPr>
              <a:t>.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30" dirty="0">
                <a:latin typeface="Tahoma"/>
                <a:cs typeface="Tahoma"/>
              </a:rPr>
              <a:t>Wil</a:t>
            </a:r>
            <a:r>
              <a:rPr sz="2200" spc="-149" dirty="0">
                <a:latin typeface="Tahoma"/>
                <a:cs typeface="Tahoma"/>
              </a:rPr>
              <a:t>ey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159" dirty="0">
                <a:latin typeface="Tahoma"/>
                <a:cs typeface="Tahoma"/>
              </a:rPr>
              <a:t>&amp;</a:t>
            </a:r>
            <a:r>
              <a:rPr sz="2200" spc="30" dirty="0">
                <a:latin typeface="Tahoma"/>
                <a:cs typeface="Tahoma"/>
              </a:rPr>
              <a:t> </a:t>
            </a:r>
            <a:r>
              <a:rPr sz="2200" spc="-30" dirty="0">
                <a:latin typeface="Tahoma"/>
                <a:cs typeface="Tahoma"/>
              </a:rPr>
              <a:t>S</a:t>
            </a:r>
            <a:r>
              <a:rPr sz="2200" spc="-109" dirty="0">
                <a:latin typeface="Tahoma"/>
                <a:cs typeface="Tahoma"/>
              </a:rPr>
              <a:t>ons.</a:t>
            </a:r>
            <a:endParaRPr sz="2200" dirty="0">
              <a:latin typeface="Tahoma"/>
              <a:cs typeface="Tahoma"/>
            </a:endParaRPr>
          </a:p>
        </p:txBody>
      </p:sp>
      <p:pic>
        <p:nvPicPr>
          <p:cNvPr id="16386" name="Picture 2" descr="https://images.tandf.co.uk/common/jackets/amazon/978146650/978146650481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516042"/>
            <a:ext cx="1447800" cy="2260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://t3.gstatic.com/images?q=tbn:ANd9GcTtYAUtyrEkB0tdp_v1zMU9tp1Ejrz7c_7KKr18ts71b7v2S0HX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16" y="4635161"/>
            <a:ext cx="1403859" cy="219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87822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Scottish lip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Observed vs. Expected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4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regression</a:t>
            </a:r>
            <a:endParaRPr lang="en-U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Steps in determining the extent of spatial autocorrelation in your data and running a spatial regression: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Choose a neighborhood criterion</a:t>
            </a:r>
          </a:p>
          <a:p>
            <a:pPr marL="1062990" lvl="2" indent="-514350"/>
            <a:r>
              <a:rPr lang="en-US" dirty="0" smtClean="0"/>
              <a:t>Which areas are linked?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Assign weights to the areas that are linked</a:t>
            </a:r>
          </a:p>
          <a:p>
            <a:pPr marL="1005840" lvl="2" indent="-457200"/>
            <a:r>
              <a:rPr lang="en-US" dirty="0" smtClean="0"/>
              <a:t>Create a spatial weights matrix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statistical test to examine spatial autocorrelation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a OLS regression</a:t>
            </a:r>
          </a:p>
          <a:p>
            <a:pPr marL="1005840" lvl="2" indent="-457200"/>
            <a:r>
              <a:rPr lang="en-US" dirty="0" smtClean="0"/>
              <a:t>Determine what type of spatial regression to run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a spatial regression</a:t>
            </a:r>
          </a:p>
          <a:p>
            <a:pPr marL="1005840" lvl="2" indent="-457200"/>
            <a:r>
              <a:rPr lang="en-US" dirty="0" smtClean="0"/>
              <a:t>Apply weights matrix</a:t>
            </a:r>
          </a:p>
        </p:txBody>
      </p:sp>
    </p:spTree>
    <p:extLst>
      <p:ext uri="{BB962C8B-B14F-4D97-AF65-F5344CB8AC3E}">
        <p14:creationId xmlns:p14="http://schemas.microsoft.com/office/powerpoint/2010/main" val="37509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weights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8357" y="1368449"/>
            <a:ext cx="7924800" cy="3428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Neighborhoods can be defined in a number of ways</a:t>
            </a:r>
          </a:p>
          <a:p>
            <a:pPr lvl="1"/>
            <a:r>
              <a:rPr lang="en-US" dirty="0" smtClean="0"/>
              <a:t>Contiguity (common boundary)</a:t>
            </a:r>
          </a:p>
          <a:p>
            <a:pPr lvl="2"/>
            <a:r>
              <a:rPr lang="en-US" dirty="0" smtClean="0"/>
              <a:t>What is a “shared” boundary?</a:t>
            </a:r>
          </a:p>
          <a:p>
            <a:pPr lvl="1"/>
            <a:r>
              <a:rPr lang="en-US" dirty="0" smtClean="0"/>
              <a:t>Distance (distance band, K-nearest neighbors)</a:t>
            </a:r>
          </a:p>
          <a:p>
            <a:pPr lvl="2"/>
            <a:r>
              <a:rPr lang="en-US" dirty="0" smtClean="0"/>
              <a:t>How many “neighbors” to include, what distance do we use?</a:t>
            </a:r>
          </a:p>
          <a:p>
            <a:pPr lvl="1"/>
            <a:r>
              <a:rPr lang="en-US" dirty="0" smtClean="0"/>
              <a:t>General weights (social distance, distance decay)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8" descr="LP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797448"/>
            <a:ext cx="5768715" cy="17176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40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Contiguity based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Areas sharing any boundary point (QUEEN) are taken as neighbors, using the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poly2nb</a:t>
            </a:r>
            <a:r>
              <a:rPr lang="en-US" dirty="0" smtClean="0"/>
              <a:t> function, which accepts a </a:t>
            </a:r>
            <a:r>
              <a:rPr lang="en-US" sz="1900" dirty="0" err="1" smtClean="0">
                <a:latin typeface="Courier New" pitchFamily="49" charset="0"/>
                <a:cs typeface="Courier New" pitchFamily="49" charset="0"/>
              </a:rPr>
              <a:t>SpatialPolygonsDataFrame</a:t>
            </a:r>
            <a:endParaRPr lang="en-US" sz="1900" dirty="0" smtClean="0"/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library(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spdep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&lt;-poly2nb(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contiguity is defined as areas sharing more than one boundary point (ROOK), the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queen=</a:t>
            </a:r>
            <a:r>
              <a:rPr lang="en-US" sz="2200" dirty="0" smtClean="0"/>
              <a:t> </a:t>
            </a:r>
            <a:r>
              <a:rPr lang="en-US" dirty="0" smtClean="0"/>
              <a:t>argument is set to FALSE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&lt;-poly2nb(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queen=FALSE)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&lt;-coordinates(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plot(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plot(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sids_nbq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add=T)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08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Distance based neighbors</a:t>
            </a:r>
            <a:br>
              <a:rPr lang="en-US" dirty="0" smtClean="0"/>
            </a:br>
            <a:r>
              <a:rPr lang="en-US" dirty="0" smtClean="0"/>
              <a:t>k nearest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93520"/>
            <a:ext cx="7620000" cy="39925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cs typeface="Courier New" pitchFamily="49" charset="0"/>
              </a:rPr>
              <a:t>Can also choose the k nearest points as neighbors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&lt;-coordinates(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sids_SP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IDs&lt;-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(as(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sids_SP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data.frame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"))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sids_kn1&lt;-knn2nb(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knearneigh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k=1),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sids_kn2&lt;-knn2nb(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knearneigh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k=2),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sids_kn4&lt;-knn2nb(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knearneigh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k=4),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row.names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=IDs)</a:t>
            </a:r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plot(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sids_SP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plot(sids_kn2,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coords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, add=T)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5486400" y="4343400"/>
            <a:ext cx="2590800" cy="1905000"/>
            <a:chOff x="5486400" y="4343400"/>
            <a:chExt cx="2590800" cy="1905000"/>
          </a:xfrm>
        </p:grpSpPr>
        <p:cxnSp>
          <p:nvCxnSpPr>
            <p:cNvPr id="6" name="Elbow Connector 5"/>
            <p:cNvCxnSpPr/>
            <p:nvPr/>
          </p:nvCxnSpPr>
          <p:spPr>
            <a:xfrm>
              <a:off x="5486400" y="4343400"/>
              <a:ext cx="2590800" cy="1905000"/>
            </a:xfrm>
            <a:prstGeom prst="bentConnector3">
              <a:avLst>
                <a:gd name="adj1" fmla="val -44"/>
              </a:avLst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6172200" y="55626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400800" y="48768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934200" y="54102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086600" y="45720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543800" y="49530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467600" y="57150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6705600" y="59436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715000" y="5029200"/>
              <a:ext cx="76200" cy="76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4" idx="5"/>
              <a:endCxn id="16" idx="0"/>
            </p:cNvCxnSpPr>
            <p:nvPr/>
          </p:nvCxnSpPr>
          <p:spPr>
            <a:xfrm rot="16200000" flipH="1">
              <a:off x="6789691" y="5227590"/>
              <a:ext cx="163559" cy="20165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" idx="7"/>
              <a:endCxn id="15" idx="6"/>
            </p:cNvCxnSpPr>
            <p:nvPr/>
          </p:nvCxnSpPr>
          <p:spPr>
            <a:xfrm rot="16200000" flipV="1">
              <a:off x="6484892" y="4907009"/>
              <a:ext cx="277859" cy="29364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4" idx="5"/>
              <a:endCxn id="14" idx="7"/>
            </p:cNvCxnSpPr>
            <p:nvPr/>
          </p:nvCxnSpPr>
          <p:spPr>
            <a:xfrm rot="5400000">
              <a:off x="6340382" y="5143500"/>
              <a:ext cx="327118" cy="5334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6705600" y="518160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922258" y="5146344"/>
              <a:ext cx="5453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k=1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32074" y="4648200"/>
              <a:ext cx="5453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k=2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750256" y="5296764"/>
              <a:ext cx="5453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k=3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9905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5740</TotalTime>
  <Words>2794</Words>
  <Application>Microsoft Office PowerPoint</Application>
  <PresentationFormat>On-screen Show (4:3)</PresentationFormat>
  <Paragraphs>498</Paragraphs>
  <Slides>54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Session 7. Spatial regression analysis</vt:lpstr>
      <vt:lpstr>Today’s session</vt:lpstr>
      <vt:lpstr>Basic review of regression analysis</vt:lpstr>
      <vt:lpstr>Spatial autocorrelation</vt:lpstr>
      <vt:lpstr>What do we do if we find it?</vt:lpstr>
      <vt:lpstr>Spatial regression</vt:lpstr>
      <vt:lpstr>Spatial weights matrices</vt:lpstr>
      <vt:lpstr>Contiguity based neighbors</vt:lpstr>
      <vt:lpstr>Distance based neighbors k nearest neighbors</vt:lpstr>
      <vt:lpstr>Distance based neighbors Specified distance</vt:lpstr>
      <vt:lpstr>Spatial weights matrices</vt:lpstr>
      <vt:lpstr>Row-standardized weights matrix</vt:lpstr>
      <vt:lpstr>Binary weights</vt:lpstr>
      <vt:lpstr>Binary vs. row-standardized</vt:lpstr>
      <vt:lpstr>Regions with no neighbors</vt:lpstr>
      <vt:lpstr>Spatial autocorrelation</vt:lpstr>
      <vt:lpstr>Moran’s I in R</vt:lpstr>
      <vt:lpstr>Moran’s I in R</vt:lpstr>
      <vt:lpstr>New York leukemia data</vt:lpstr>
      <vt:lpstr>Reading the NY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Testing for spatial autocorrelation</vt:lpstr>
      <vt:lpstr>Moran’s test on regression residuals</vt:lpstr>
      <vt:lpstr>Weighting for population variation</vt:lpstr>
      <vt:lpstr>Adding a covariate</vt:lpstr>
      <vt:lpstr>Residual spatial autocorrelation?</vt:lpstr>
      <vt:lpstr>After adjusting for population variation…</vt:lpstr>
      <vt:lpstr>Simultaneous autoregressive model (SAR)</vt:lpstr>
      <vt:lpstr>SAR model in R (spdep)</vt:lpstr>
      <vt:lpstr>SAR model – distance neighbors</vt:lpstr>
      <vt:lpstr>SAR model – weighted by population</vt:lpstr>
      <vt:lpstr>Conditional autoregressive model (CAR)</vt:lpstr>
      <vt:lpstr>(Gaussian) CAR model in R</vt:lpstr>
      <vt:lpstr>Frequentist vs. Bayesian</vt:lpstr>
      <vt:lpstr>Classical statistical inference</vt:lpstr>
      <vt:lpstr>Bayesian statistical inference</vt:lpstr>
      <vt:lpstr>Bayesian Inference</vt:lpstr>
      <vt:lpstr>Estimation of the posterior distribution</vt:lpstr>
      <vt:lpstr>Markov Chain Monte Carlo/Gibbs sampler</vt:lpstr>
      <vt:lpstr>Benefits of Bayesian Inference</vt:lpstr>
      <vt:lpstr>WinBUGS</vt:lpstr>
      <vt:lpstr>Calling WinBUGS from R</vt:lpstr>
      <vt:lpstr>Leukemia Cancer Data revisited</vt:lpstr>
      <vt:lpstr>Model specification using the BUGS language</vt:lpstr>
      <vt:lpstr>A brief intro to specifying distributions  and priors</vt:lpstr>
      <vt:lpstr>Preparing data...</vt:lpstr>
      <vt:lpstr>Calling WinBUGS using R2WinBUGS</vt:lpstr>
      <vt:lpstr>Running WinBUGS directly</vt:lpstr>
      <vt:lpstr>Further references</vt:lpstr>
      <vt:lpstr>Scottish lip cancer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7. Spatial regression analysis</dc:title>
  <dc:creator>Bennett, Adam</dc:creator>
  <cp:lastModifiedBy>Bennett, Adam</cp:lastModifiedBy>
  <cp:revision>73</cp:revision>
  <dcterms:created xsi:type="dcterms:W3CDTF">2015-10-31T01:40:31Z</dcterms:created>
  <dcterms:modified xsi:type="dcterms:W3CDTF">2015-11-04T19:39:15Z</dcterms:modified>
</cp:coreProperties>
</file>