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1" r:id="rId1"/>
  </p:sldMasterIdLst>
  <p:notesMasterIdLst>
    <p:notesMasterId r:id="rId15"/>
  </p:notesMasterIdLst>
  <p:handoutMasterIdLst>
    <p:handoutMasterId r:id="rId16"/>
  </p:handoutMasterIdLst>
  <p:sldIdLst>
    <p:sldId id="455" r:id="rId2"/>
    <p:sldId id="456" r:id="rId3"/>
    <p:sldId id="458" r:id="rId4"/>
    <p:sldId id="459" r:id="rId5"/>
    <p:sldId id="457" r:id="rId6"/>
    <p:sldId id="273" r:id="rId7"/>
    <p:sldId id="433" r:id="rId8"/>
    <p:sldId id="434" r:id="rId9"/>
    <p:sldId id="452" r:id="rId10"/>
    <p:sldId id="451" r:id="rId11"/>
    <p:sldId id="453" r:id="rId12"/>
    <p:sldId id="454" r:id="rId13"/>
    <p:sldId id="449" r:id="rId14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69" autoAdjust="0"/>
    <p:restoredTop sz="84936" autoAdjust="0"/>
  </p:normalViewPr>
  <p:slideViewPr>
    <p:cSldViewPr>
      <p:cViewPr varScale="1">
        <p:scale>
          <a:sx n="62" d="100"/>
          <a:sy n="62" d="100"/>
        </p:scale>
        <p:origin x="-159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30" y="-102"/>
      </p:cViewPr>
      <p:guideLst>
        <p:guide orient="horz" pos="2924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6" tIns="46513" rIns="93026" bIns="46513" numCol="1" anchor="t" anchorCtr="0" compatLnSpc="1">
            <a:prstTxWarp prst="textNoShape">
              <a:avLst/>
            </a:prstTxWarp>
          </a:bodyPr>
          <a:lstStyle>
            <a:lvl1pPr defTabSz="929311">
              <a:defRPr sz="1200"/>
            </a:lvl1pPr>
          </a:lstStyle>
          <a:p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6" y="1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6" tIns="46513" rIns="93026" bIns="46513" numCol="1" anchor="t" anchorCtr="0" compatLnSpc="1">
            <a:prstTxWarp prst="textNoShape">
              <a:avLst/>
            </a:prstTxWarp>
          </a:bodyPr>
          <a:lstStyle>
            <a:lvl1pPr algn="r" defTabSz="929311">
              <a:defRPr sz="1200"/>
            </a:lvl1pPr>
          </a:lstStyle>
          <a:p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8819517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6" tIns="46513" rIns="93026" bIns="46513" numCol="1" anchor="b" anchorCtr="0" compatLnSpc="1">
            <a:prstTxWarp prst="textNoShape">
              <a:avLst/>
            </a:prstTxWarp>
          </a:bodyPr>
          <a:lstStyle>
            <a:lvl1pPr defTabSz="929311">
              <a:defRPr sz="1200"/>
            </a:lvl1pPr>
          </a:lstStyle>
          <a:p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6" y="8819517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6" tIns="46513" rIns="93026" bIns="46513" numCol="1" anchor="b" anchorCtr="0" compatLnSpc="1">
            <a:prstTxWarp prst="textNoShape">
              <a:avLst/>
            </a:prstTxWarp>
          </a:bodyPr>
          <a:lstStyle>
            <a:lvl1pPr algn="r" defTabSz="929311">
              <a:defRPr sz="1200"/>
            </a:lvl1pPr>
          </a:lstStyle>
          <a:p>
            <a:fld id="{686B5FDE-BAFF-40F6-AF95-9C075D9F7E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6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2" tIns="45751" rIns="91502" bIns="45751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90" y="1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2" tIns="45751" rIns="91502" bIns="4575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8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38675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90" y="4409759"/>
            <a:ext cx="5597525" cy="4177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2" tIns="45751" rIns="91502" bIns="457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817928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2" tIns="45751" rIns="91502" bIns="45751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90" y="8817928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2" tIns="45751" rIns="91502" bIns="4575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98DC337-269A-4BB5-AAA9-186AF1BE57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34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DC337-269A-4BB5-AAA9-186AF1BE57E4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6913"/>
            <a:ext cx="4638675" cy="3479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DC337-269A-4BB5-AAA9-186AF1BE57E4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6913"/>
            <a:ext cx="4638675" cy="3479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3618EB-3BD4-4082-99B3-39E0D5039F71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6913"/>
            <a:ext cx="4638675" cy="3479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32547" indent="-232547"/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3618EB-3BD4-4082-99B3-39E0D5039F71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6913"/>
            <a:ext cx="4638675" cy="3479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3618EB-3BD4-4082-99B3-39E0D5039F71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6913"/>
            <a:ext cx="4638675" cy="3479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3618EB-3BD4-4082-99B3-39E0D5039F71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6913"/>
            <a:ext cx="4638675" cy="3479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3618EB-3BD4-4082-99B3-39E0D5039F71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6913"/>
            <a:ext cx="4638675" cy="3479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3618EB-3BD4-4082-99B3-39E0D5039F71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6913"/>
            <a:ext cx="4638675" cy="3479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3618EB-3BD4-4082-99B3-39E0D5039F71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297180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554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548" name="Text Box 12"/>
          <p:cNvSpPr txBox="1">
            <a:spLocks noChangeArrowheads="1"/>
          </p:cNvSpPr>
          <p:nvPr userDrawn="1"/>
        </p:nvSpPr>
        <p:spPr bwMode="auto">
          <a:xfrm>
            <a:off x="0" y="6400801"/>
            <a:ext cx="9144000" cy="46166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5550" name="Text Box 14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5551" name="Text Box 15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46166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09600" y="1219201"/>
            <a:ext cx="8001000" cy="5105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50224"/>
            <a:ext cx="9144000" cy="307777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219201"/>
            <a:ext cx="8001000" cy="5105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50224"/>
            <a:ext cx="9144000" cy="307777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19201"/>
            <a:ext cx="39243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1"/>
            <a:ext cx="39243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0" y="1"/>
            <a:ext cx="9144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19201"/>
            <a:ext cx="8001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452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50224"/>
            <a:ext cx="9144000" cy="30777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4526" name="Text Box 14"/>
          <p:cNvSpPr txBox="1">
            <a:spLocks noChangeArrowheads="1"/>
          </p:cNvSpPr>
          <p:nvPr userDrawn="1"/>
        </p:nvSpPr>
        <p:spPr bwMode="auto">
          <a:xfrm>
            <a:off x="-92074" y="762001"/>
            <a:ext cx="92360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27" name="Text Box 15"/>
          <p:cNvSpPr txBox="1">
            <a:spLocks noChangeArrowheads="1"/>
          </p:cNvSpPr>
          <p:nvPr userDrawn="1"/>
        </p:nvSpPr>
        <p:spPr bwMode="auto">
          <a:xfrm>
            <a:off x="8650859" y="6613526"/>
            <a:ext cx="34176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fld id="{1FB1867C-3260-4668-AFDA-11FD68CB92BC}" type="slidenum">
              <a:rPr lang="en-US" sz="1000">
                <a:latin typeface="Arial" charset="0"/>
              </a:rPr>
              <a:pPr algn="ctr"/>
              <a:t>‹#›</a:t>
            </a:fld>
            <a:endParaRPr lang="en-US" sz="1000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r>
              <a:rPr lang="en-US" sz="3600" dirty="0" smtClean="0"/>
              <a:t>Course Schedule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6669287"/>
              </p:ext>
            </p:extLst>
          </p:nvPr>
        </p:nvGraphicFramePr>
        <p:xfrm>
          <a:off x="76200" y="960120"/>
          <a:ext cx="9067800" cy="5623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8290"/>
                <a:gridCol w="1821110"/>
                <a:gridCol w="6248400"/>
              </a:tblGrid>
              <a:tr h="140990"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Instructor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Topic</a:t>
                      </a:r>
                      <a:endParaRPr lang="en-US" dirty="0"/>
                    </a:p>
                  </a:txBody>
                  <a:tcPr/>
                </a:tc>
              </a:tr>
              <a:tr h="400069">
                <a:tc>
                  <a:txBody>
                    <a:bodyPr/>
                    <a:lstStyle/>
                    <a:p>
                      <a:r>
                        <a:rPr lang="en-US" dirty="0" smtClean="0"/>
                        <a:t>01/07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M. Kelsh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Class logistics, Intro</a:t>
                      </a:r>
                    </a:p>
                    <a:p>
                      <a:r>
                        <a:rPr lang="en-US" dirty="0" smtClean="0"/>
                        <a:t>History of </a:t>
                      </a:r>
                      <a:r>
                        <a:rPr lang="en-US" baseline="0" dirty="0" smtClean="0"/>
                        <a:t>Pharmacoepidemiology</a:t>
                      </a:r>
                      <a:endParaRPr lang="en-US" dirty="0"/>
                    </a:p>
                  </a:txBody>
                  <a:tcPr/>
                </a:tc>
              </a:tr>
              <a:tr h="400069">
                <a:tc>
                  <a:txBody>
                    <a:bodyPr/>
                    <a:lstStyle/>
                    <a:p>
                      <a:r>
                        <a:rPr lang="en-US" dirty="0" smtClean="0"/>
                        <a:t>01/14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M. Kelsh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Study Design in Pharmacoepidemiology </a:t>
                      </a:r>
                      <a:endParaRPr lang="en-US" dirty="0"/>
                    </a:p>
                  </a:txBody>
                  <a:tcPr/>
                </a:tc>
              </a:tr>
              <a:tr h="400069">
                <a:tc>
                  <a:txBody>
                    <a:bodyPr/>
                    <a:lstStyle/>
                    <a:p>
                      <a:r>
                        <a:rPr lang="en-US" dirty="0" smtClean="0"/>
                        <a:t>01/21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D. Kim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Pharmacoepidemiology: Data sources </a:t>
                      </a:r>
                      <a:endParaRPr lang="en-US" dirty="0"/>
                    </a:p>
                  </a:txBody>
                  <a:tcPr/>
                </a:tc>
              </a:tr>
              <a:tr h="457124">
                <a:tc>
                  <a:txBody>
                    <a:bodyPr/>
                    <a:lstStyle/>
                    <a:p>
                      <a:r>
                        <a:rPr lang="en-US" dirty="0" smtClean="0"/>
                        <a:t>01/28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M. Sprafka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Pharmacoepidemiology and Drug Safety </a:t>
                      </a:r>
                      <a:endParaRPr lang="en-US" dirty="0"/>
                    </a:p>
                  </a:txBody>
                  <a:tcPr/>
                </a:tc>
              </a:tr>
              <a:tr h="400069">
                <a:tc>
                  <a:txBody>
                    <a:bodyPr/>
                    <a:lstStyle/>
                    <a:p>
                      <a:r>
                        <a:rPr lang="en-US" dirty="0" smtClean="0"/>
                        <a:t>02/04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F. Xue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Advanced Methods/Analytical Approaches </a:t>
                      </a:r>
                      <a:endParaRPr lang="en-US" dirty="0"/>
                    </a:p>
                  </a:txBody>
                  <a:tcPr/>
                </a:tc>
              </a:tr>
              <a:tr h="426720">
                <a:tc>
                  <a:txBody>
                    <a:bodyPr/>
                    <a:lstStyle/>
                    <a:p>
                      <a:r>
                        <a:rPr lang="en-US" dirty="0" smtClean="0"/>
                        <a:t>02/11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F.</a:t>
                      </a:r>
                      <a:r>
                        <a:rPr lang="en-US" baseline="0" dirty="0" smtClean="0"/>
                        <a:t> Callaghan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M. Kelsh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Advanced Methods (cont.):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Quantitative Bias Analyses, </a:t>
                      </a:r>
                      <a:r>
                        <a:rPr lang="en-US" dirty="0" err="1" smtClean="0"/>
                        <a:t>MetaAnalysis</a:t>
                      </a:r>
                      <a:r>
                        <a:rPr lang="en-US" dirty="0" smtClean="0"/>
                        <a:t> </a:t>
                      </a:r>
                    </a:p>
                  </a:txBody>
                  <a:tcPr/>
                </a:tc>
              </a:tr>
              <a:tr h="433401">
                <a:tc>
                  <a:txBody>
                    <a:bodyPr/>
                    <a:lstStyle/>
                    <a:p>
                      <a:r>
                        <a:rPr lang="en-US" dirty="0" smtClean="0"/>
                        <a:t>02/18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M. Smith </a:t>
                      </a:r>
                      <a:endParaRPr lang="en-US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en-US" dirty="0" smtClean="0"/>
                        <a:t>M</a:t>
                      </a:r>
                      <a:r>
                        <a:rPr lang="en-US" dirty="0" smtClean="0"/>
                        <a:t>. </a:t>
                      </a:r>
                      <a:r>
                        <a:rPr lang="en-US" dirty="0" err="1" smtClean="0"/>
                        <a:t>Pinco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Benefit-Risk 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Analyses: A Primer for </a:t>
                      </a:r>
                      <a:r>
                        <a:rPr lang="en-US" dirty="0" err="1" smtClean="0">
                          <a:solidFill>
                            <a:srgbClr val="C00000"/>
                          </a:solidFill>
                        </a:rPr>
                        <a:t>Pharmacoepidemiology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endParaRPr lang="en-US" dirty="0" smtClean="0">
                        <a:solidFill>
                          <a:srgbClr val="C0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Safety Data Systems</a:t>
                      </a:r>
                    </a:p>
                  </a:txBody>
                  <a:tcPr/>
                </a:tc>
              </a:tr>
              <a:tr h="40006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02/25</a:t>
                      </a:r>
                      <a:endParaRPr lang="en-US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M. Woolley</a:t>
                      </a:r>
                      <a:endParaRPr lang="en-US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Health Economics </a:t>
                      </a:r>
                      <a:endParaRPr lang="en-US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0006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03/03</a:t>
                      </a:r>
                      <a:endParaRPr lang="en-US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D. Cher </a:t>
                      </a:r>
                      <a:endParaRPr lang="en-US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Medical Devices, Pharmacoepidemiology and Regulatory Processes 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03/10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A. Liede</a:t>
                      </a:r>
                    </a:p>
                    <a:p>
                      <a:r>
                        <a:rPr lang="en-US" dirty="0" smtClean="0"/>
                        <a:t>M. Kelsh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Ethics in </a:t>
                      </a:r>
                      <a:r>
                        <a:rPr lang="en-US" dirty="0" err="1" smtClean="0"/>
                        <a:t>Pharmacoepidemiologic</a:t>
                      </a:r>
                      <a:r>
                        <a:rPr lang="en-US" dirty="0" smtClean="0"/>
                        <a:t> Research </a:t>
                      </a:r>
                    </a:p>
                    <a:p>
                      <a:r>
                        <a:rPr lang="en-US" baseline="0" dirty="0" smtClean="0"/>
                        <a:t>Class Summary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6334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Identifying Immortal Time Bias (Levesque 2010)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Was treatment status determined after the start of follow-up, or defined using follow-up time?</a:t>
            </a:r>
          </a:p>
          <a:p>
            <a:r>
              <a:rPr lang="en-US" dirty="0" smtClean="0"/>
              <a:t>Was the start of follow-up different for treated and untreated (comparator) groups? </a:t>
            </a:r>
          </a:p>
          <a:p>
            <a:r>
              <a:rPr lang="en-US" dirty="0" smtClean="0"/>
              <a:t>Were treatment groups identified hierarchically (one group before the other)? </a:t>
            </a:r>
          </a:p>
          <a:p>
            <a:r>
              <a:rPr lang="en-US" dirty="0" smtClean="0"/>
              <a:t>Were subjects excluded on the bases of </a:t>
            </a:r>
            <a:r>
              <a:rPr lang="en-US" dirty="0" err="1" smtClean="0"/>
              <a:t>treatement</a:t>
            </a:r>
            <a:r>
              <a:rPr lang="en-US" dirty="0" smtClean="0"/>
              <a:t> identified during follow-up </a:t>
            </a:r>
          </a:p>
          <a:p>
            <a:r>
              <a:rPr lang="en-US" dirty="0" smtClean="0"/>
              <a:t>Was a fixed time analysis used?</a:t>
            </a:r>
          </a:p>
          <a:p>
            <a:pPr lvl="1"/>
            <a:r>
              <a:rPr lang="en-US" dirty="0" smtClean="0"/>
              <a:t>Fixed time refers to classifying exposed and unexposed time only in one group, cannot change over time  </a:t>
            </a:r>
          </a:p>
          <a:p>
            <a:pPr>
              <a:buNone/>
            </a:pPr>
            <a:r>
              <a:rPr lang="en-US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6015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Immortal Time Bias – Examples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Statin use and reduction of the risk of diabetes progression (Levesque, 2010)</a:t>
            </a:r>
          </a:p>
          <a:p>
            <a:pPr lvl="1"/>
            <a:r>
              <a:rPr lang="en-US" dirty="0" smtClean="0"/>
              <a:t>Looked at  time between statin use and initiation of insulin treatment</a:t>
            </a:r>
          </a:p>
          <a:p>
            <a:r>
              <a:rPr lang="en-US" dirty="0" smtClean="0"/>
              <a:t>Use of </a:t>
            </a:r>
            <a:r>
              <a:rPr lang="en-US" dirty="0" err="1" smtClean="0"/>
              <a:t>corticosteriods</a:t>
            </a:r>
            <a:r>
              <a:rPr lang="en-US" dirty="0" smtClean="0"/>
              <a:t> to prevent mortality due to  COPD compared with use of bronchodilators    </a:t>
            </a:r>
          </a:p>
          <a:p>
            <a:pPr lvl="1"/>
            <a:r>
              <a:rPr lang="en-US" dirty="0" smtClean="0"/>
              <a:t>More time between diagnosis of COPD and </a:t>
            </a:r>
            <a:r>
              <a:rPr lang="en-US" dirty="0" err="1" smtClean="0"/>
              <a:t>corticosteriod</a:t>
            </a:r>
            <a:r>
              <a:rPr lang="en-US" dirty="0" smtClean="0"/>
              <a:t> use than diagnosis of COPD and bronchodilator use.</a:t>
            </a:r>
          </a:p>
          <a:p>
            <a:pPr lvl="1"/>
            <a:r>
              <a:rPr lang="en-US" dirty="0" smtClean="0"/>
              <a:t>Also – hierarchal example - </a:t>
            </a:r>
            <a:r>
              <a:rPr lang="en-US" dirty="0" err="1" smtClean="0"/>
              <a:t>corticosteriod</a:t>
            </a:r>
            <a:r>
              <a:rPr lang="en-US" dirty="0" smtClean="0"/>
              <a:t> use often followed bronchodilator use, from time of diagnosis, there is immortal time for </a:t>
            </a:r>
            <a:r>
              <a:rPr lang="en-US" dirty="0" err="1" smtClean="0"/>
              <a:t>corticosteriod</a:t>
            </a:r>
            <a:r>
              <a:rPr lang="en-US" dirty="0" smtClean="0"/>
              <a:t> use </a:t>
            </a:r>
          </a:p>
          <a:p>
            <a:r>
              <a:rPr lang="en-US" dirty="0" smtClean="0"/>
              <a:t>Survival of heart transplant patients vs non-transplant patients</a:t>
            </a:r>
          </a:p>
          <a:p>
            <a:pPr lvl="1"/>
            <a:r>
              <a:rPr lang="en-US" dirty="0" smtClean="0"/>
              <a:t>similarly hematopoietic stem cell transplant patients</a:t>
            </a:r>
          </a:p>
        </p:txBody>
      </p:sp>
    </p:spTree>
    <p:extLst>
      <p:ext uri="{BB962C8B-B14F-4D97-AF65-F5344CB8AC3E}">
        <p14:creationId xmlns:p14="http://schemas.microsoft.com/office/powerpoint/2010/main" val="314886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5720" y="0"/>
            <a:ext cx="9220200" cy="990600"/>
          </a:xfrm>
        </p:spPr>
        <p:txBody>
          <a:bodyPr>
            <a:noAutofit/>
          </a:bodyPr>
          <a:lstStyle/>
          <a:p>
            <a:r>
              <a:rPr lang="en-US" sz="3200" dirty="0" smtClean="0"/>
              <a:t>Analytical and Design Methods to Deal with Immortal Time Bias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Time Dependent analyses: </a:t>
            </a:r>
          </a:p>
          <a:p>
            <a:pPr lvl="1"/>
            <a:r>
              <a:rPr lang="en-US" dirty="0" smtClean="0"/>
              <a:t>Classify treatment time accurately </a:t>
            </a:r>
          </a:p>
          <a:p>
            <a:pPr lvl="1"/>
            <a:r>
              <a:rPr lang="en-US" dirty="0" smtClean="0"/>
              <a:t>Cox regression</a:t>
            </a:r>
          </a:p>
          <a:p>
            <a:pPr lvl="1"/>
            <a:r>
              <a:rPr lang="en-US" dirty="0" smtClean="0"/>
              <a:t>Other statistical techniques – Mantel </a:t>
            </a:r>
            <a:r>
              <a:rPr lang="en-US" dirty="0" err="1" smtClean="0"/>
              <a:t>Byar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Time-matched nested case-control studies within a cohort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14886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2" descr="simp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85799"/>
            <a:ext cx="8049492" cy="559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925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Home </a:t>
            </a:r>
            <a:r>
              <a:rPr lang="en-US" dirty="0" err="1" smtClean="0"/>
              <a:t>Quizes</a:t>
            </a:r>
            <a:r>
              <a:rPr lang="en-US" dirty="0" smtClean="0"/>
              <a:t>/Class Paper - </a:t>
            </a:r>
            <a:r>
              <a:rPr lang="en-US" dirty="0"/>
              <a:t>Schedule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Date	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Thursday February </a:t>
            </a:r>
            <a:r>
              <a:rPr lang="en-US" dirty="0" smtClean="0"/>
              <a:t>11</a:t>
            </a:r>
          </a:p>
          <a:p>
            <a:r>
              <a:rPr lang="en-US" dirty="0"/>
              <a:t>Thursday February </a:t>
            </a:r>
            <a:r>
              <a:rPr lang="en-US" dirty="0" smtClean="0"/>
              <a:t>11</a:t>
            </a:r>
          </a:p>
          <a:p>
            <a:r>
              <a:rPr lang="en-US" dirty="0"/>
              <a:t>Monday February </a:t>
            </a:r>
            <a:r>
              <a:rPr lang="en-US" dirty="0" smtClean="0"/>
              <a:t>15</a:t>
            </a:r>
          </a:p>
          <a:p>
            <a:r>
              <a:rPr lang="en-US" dirty="0"/>
              <a:t>Thursday March </a:t>
            </a:r>
            <a:r>
              <a:rPr lang="en-US" dirty="0" smtClean="0"/>
              <a:t>10</a:t>
            </a:r>
          </a:p>
          <a:p>
            <a:r>
              <a:rPr lang="en-US" dirty="0"/>
              <a:t>Wednesday March </a:t>
            </a:r>
            <a:r>
              <a:rPr lang="en-US" dirty="0" smtClean="0"/>
              <a:t>16</a:t>
            </a:r>
          </a:p>
          <a:p>
            <a:r>
              <a:rPr lang="en-US" dirty="0"/>
              <a:t>Friday </a:t>
            </a:r>
            <a:r>
              <a:rPr lang="en-US" dirty="0" smtClean="0"/>
              <a:t>March </a:t>
            </a:r>
            <a:r>
              <a:rPr lang="en-US" dirty="0"/>
              <a:t>18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Topic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Midterm take-home Quiz</a:t>
            </a:r>
          </a:p>
          <a:p>
            <a:r>
              <a:rPr lang="en-US" dirty="0" smtClean="0"/>
              <a:t>Paper Topics submitted</a:t>
            </a:r>
          </a:p>
          <a:p>
            <a:r>
              <a:rPr lang="en-US" dirty="0" smtClean="0"/>
              <a:t>Turn in Midterm Quiz</a:t>
            </a:r>
          </a:p>
          <a:p>
            <a:r>
              <a:rPr lang="en-US" dirty="0" smtClean="0"/>
              <a:t>Final take-home Quiz </a:t>
            </a:r>
          </a:p>
          <a:p>
            <a:r>
              <a:rPr lang="en-US" dirty="0" smtClean="0"/>
              <a:t>Turn in Final Quiz</a:t>
            </a:r>
          </a:p>
          <a:p>
            <a:r>
              <a:rPr lang="en-US" dirty="0" smtClean="0"/>
              <a:t>Paper due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36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3277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089900" y="6646863"/>
            <a:ext cx="914400" cy="173037"/>
          </a:xfrm>
          <a:prstGeom prst="rect">
            <a:avLst/>
          </a:prstGeom>
        </p:spPr>
        <p:txBody>
          <a:bodyPr/>
          <a:lstStyle/>
          <a:p>
            <a:endParaRPr lang="en-US" altLang="en-US" dirty="0"/>
          </a:p>
        </p:txBody>
      </p:sp>
      <p:sp>
        <p:nvSpPr>
          <p:cNvPr id="192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Risk </a:t>
            </a:r>
            <a:r>
              <a:rPr lang="en-US" altLang="en-US" dirty="0"/>
              <a:t>Measures  </a:t>
            </a:r>
          </a:p>
        </p:txBody>
      </p:sp>
      <p:sp>
        <p:nvSpPr>
          <p:cNvPr id="192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3363" indent="-233363">
              <a:lnSpc>
                <a:spcPct val="90000"/>
              </a:lnSpc>
            </a:pPr>
            <a:r>
              <a:rPr lang="en-US" altLang="en-US" sz="2200" dirty="0"/>
              <a:t>Ratio of observed events to expected events</a:t>
            </a:r>
          </a:p>
          <a:p>
            <a:pPr marL="233363" indent="-233363">
              <a:lnSpc>
                <a:spcPct val="90000"/>
              </a:lnSpc>
            </a:pPr>
            <a:r>
              <a:rPr lang="en-US" altLang="en-US" sz="2200" dirty="0"/>
              <a:t>Ratio of disease rate in exposed  group compared to disease rate in unexposed group</a:t>
            </a:r>
          </a:p>
          <a:p>
            <a:pPr marL="233363" indent="-233363">
              <a:lnSpc>
                <a:spcPct val="90000"/>
              </a:lnSpc>
            </a:pPr>
            <a:r>
              <a:rPr lang="en-US" altLang="en-US" sz="2200" dirty="0"/>
              <a:t>Many names: </a:t>
            </a:r>
          </a:p>
          <a:p>
            <a:pPr marL="633413" lvl="1" indent="-285750">
              <a:lnSpc>
                <a:spcPct val="90000"/>
              </a:lnSpc>
            </a:pPr>
            <a:r>
              <a:rPr lang="en-US" altLang="en-US" sz="1800" dirty="0"/>
              <a:t>Odds ratio</a:t>
            </a:r>
          </a:p>
          <a:p>
            <a:pPr marL="633413" lvl="1" indent="-285750">
              <a:lnSpc>
                <a:spcPct val="90000"/>
              </a:lnSpc>
            </a:pPr>
            <a:r>
              <a:rPr lang="en-US" altLang="en-US" sz="1800" dirty="0"/>
              <a:t>Rate ratio </a:t>
            </a:r>
          </a:p>
          <a:p>
            <a:pPr marL="633413" lvl="1" indent="-285750">
              <a:lnSpc>
                <a:spcPct val="90000"/>
              </a:lnSpc>
            </a:pPr>
            <a:r>
              <a:rPr lang="en-US" altLang="en-US" sz="1800" dirty="0"/>
              <a:t>Risk ratio</a:t>
            </a:r>
          </a:p>
          <a:p>
            <a:pPr marL="633413" lvl="1" indent="-285750">
              <a:lnSpc>
                <a:spcPct val="90000"/>
              </a:lnSpc>
            </a:pPr>
            <a:r>
              <a:rPr lang="en-US" altLang="en-US" sz="1800" dirty="0"/>
              <a:t>SMR, SIR</a:t>
            </a:r>
          </a:p>
          <a:p>
            <a:pPr marL="633413" lvl="1" indent="-285750">
              <a:lnSpc>
                <a:spcPct val="90000"/>
              </a:lnSpc>
            </a:pPr>
            <a:r>
              <a:rPr lang="en-US" altLang="en-US" sz="1800" dirty="0"/>
              <a:t>PMR, PIR</a:t>
            </a:r>
          </a:p>
          <a:p>
            <a:pPr marL="633413" lvl="1" indent="-285750">
              <a:lnSpc>
                <a:spcPct val="90000"/>
              </a:lnSpc>
            </a:pPr>
            <a:r>
              <a:rPr lang="en-US" altLang="en-US" sz="1800" dirty="0"/>
              <a:t>Prevalence ratio, incidence ratio  </a:t>
            </a:r>
            <a:endParaRPr lang="en-US" altLang="en-US" sz="1800" dirty="0" smtClean="0"/>
          </a:p>
          <a:p>
            <a:pPr marL="233363" indent="-285750">
              <a:lnSpc>
                <a:spcPct val="90000"/>
              </a:lnSpc>
            </a:pPr>
            <a:r>
              <a:rPr lang="en-US" altLang="en-US" sz="2200" dirty="0" smtClean="0"/>
              <a:t>Difference measures: 	</a:t>
            </a:r>
          </a:p>
          <a:p>
            <a:pPr marL="633413" lvl="1">
              <a:lnSpc>
                <a:spcPct val="90000"/>
              </a:lnSpc>
            </a:pPr>
            <a:r>
              <a:rPr lang="en-US" altLang="en-US" sz="1800" dirty="0" smtClean="0"/>
              <a:t>Absolute risk </a:t>
            </a:r>
          </a:p>
          <a:p>
            <a:pPr marL="633413" lvl="1">
              <a:lnSpc>
                <a:spcPct val="90000"/>
              </a:lnSpc>
            </a:pPr>
            <a:r>
              <a:rPr lang="en-US" altLang="en-US" sz="1800" dirty="0" smtClean="0"/>
              <a:t>Risk difference</a:t>
            </a:r>
          </a:p>
          <a:p>
            <a:pPr marL="633413" lvl="1">
              <a:lnSpc>
                <a:spcPct val="90000"/>
              </a:lnSpc>
            </a:pPr>
            <a:r>
              <a:rPr lang="en-US" altLang="en-US" sz="1800" dirty="0" smtClean="0"/>
              <a:t>Attributable risk  </a:t>
            </a: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4269268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399"/>
          </a:xfrm>
        </p:spPr>
        <p:txBody>
          <a:bodyPr/>
          <a:lstStyle/>
          <a:p>
            <a:r>
              <a:rPr lang="en-US" dirty="0" smtClean="0"/>
              <a:t>Multiple sources of systematic error (bias) in </a:t>
            </a:r>
            <a:r>
              <a:rPr lang="en-US" dirty="0" err="1" smtClean="0"/>
              <a:t>pharmacoepi</a:t>
            </a:r>
            <a:r>
              <a:rPr lang="en-US" dirty="0" smtClean="0"/>
              <a:t> studies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599"/>
            <a:ext cx="3924300" cy="4953001"/>
          </a:xfrm>
        </p:spPr>
        <p:txBody>
          <a:bodyPr/>
          <a:lstStyle/>
          <a:p>
            <a:r>
              <a:rPr lang="en-US" sz="3200" u="sng" dirty="0" smtClean="0"/>
              <a:t>Selection Bias</a:t>
            </a:r>
          </a:p>
          <a:p>
            <a:pPr lvl="1"/>
            <a:r>
              <a:rPr lang="en-US" sz="3200" dirty="0" smtClean="0"/>
              <a:t>Referral Bias</a:t>
            </a:r>
          </a:p>
          <a:p>
            <a:pPr lvl="1"/>
            <a:r>
              <a:rPr lang="en-US" sz="3200" dirty="0" smtClean="0"/>
              <a:t>Self-Selection Bias</a:t>
            </a:r>
          </a:p>
          <a:p>
            <a:pPr lvl="1"/>
            <a:r>
              <a:rPr lang="en-US" sz="3200" dirty="0" smtClean="0"/>
              <a:t>Prevalence Bias</a:t>
            </a:r>
          </a:p>
          <a:p>
            <a:pPr lvl="1"/>
            <a:r>
              <a:rPr lang="en-US" sz="3200" dirty="0" err="1" smtClean="0"/>
              <a:t>Protopathic</a:t>
            </a:r>
            <a:r>
              <a:rPr lang="en-US" sz="3200" dirty="0" smtClean="0"/>
              <a:t> Bias</a:t>
            </a:r>
          </a:p>
          <a:p>
            <a:endParaRPr lang="en-US" sz="3200" dirty="0" smtClean="0"/>
          </a:p>
        </p:txBody>
      </p:sp>
      <p:sp>
        <p:nvSpPr>
          <p:cNvPr id="23556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343400" cy="4830763"/>
          </a:xfrm>
        </p:spPr>
        <p:txBody>
          <a:bodyPr/>
          <a:lstStyle/>
          <a:p>
            <a:r>
              <a:rPr lang="en-US" sz="3200" u="sng" dirty="0" smtClean="0"/>
              <a:t>Misclassification</a:t>
            </a:r>
          </a:p>
          <a:p>
            <a:pPr lvl="1"/>
            <a:r>
              <a:rPr lang="en-US" sz="3200" dirty="0" smtClean="0"/>
              <a:t>Recall bias</a:t>
            </a:r>
          </a:p>
          <a:p>
            <a:pPr lvl="1"/>
            <a:r>
              <a:rPr lang="en-US" sz="3200" dirty="0" smtClean="0"/>
              <a:t>Detection bias</a:t>
            </a:r>
          </a:p>
          <a:p>
            <a:pPr lvl="1"/>
            <a:r>
              <a:rPr lang="en-US" sz="3200" dirty="0" smtClean="0"/>
              <a:t>Immortal time bias</a:t>
            </a:r>
          </a:p>
          <a:p>
            <a:r>
              <a:rPr lang="en-US" sz="3200" u="sng" dirty="0" smtClean="0"/>
              <a:t>Confounding</a:t>
            </a:r>
          </a:p>
          <a:p>
            <a:pPr lvl="1"/>
            <a:r>
              <a:rPr lang="en-US" sz="3200" dirty="0" smtClean="0"/>
              <a:t>By indication</a:t>
            </a:r>
          </a:p>
          <a:p>
            <a:pPr lvl="1"/>
            <a:r>
              <a:rPr lang="en-US" sz="3200" dirty="0" smtClean="0"/>
              <a:t>By co-medication</a:t>
            </a:r>
          </a:p>
        </p:txBody>
      </p:sp>
    </p:spTree>
    <p:extLst>
      <p:ext uri="{BB962C8B-B14F-4D97-AF65-F5344CB8AC3E}">
        <p14:creationId xmlns:p14="http://schemas.microsoft.com/office/powerpoint/2010/main" val="256283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38200"/>
            <a:ext cx="9144000" cy="16002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3200" dirty="0" smtClean="0">
                <a:cs typeface="Times New Roman" pitchFamily="18" charset="0"/>
              </a:rPr>
              <a:t>EPI 262:</a:t>
            </a:r>
            <a:br>
              <a:rPr lang="en-US" sz="3200" dirty="0" smtClean="0">
                <a:cs typeface="Times New Roman" pitchFamily="18" charset="0"/>
              </a:rPr>
            </a:br>
            <a:r>
              <a:rPr lang="en-US" sz="3200" dirty="0" smtClean="0">
                <a:cs typeface="Times New Roman" pitchFamily="18" charset="0"/>
              </a:rPr>
              <a:t>Immortal Time Bias – Further Comments</a:t>
            </a:r>
            <a:br>
              <a:rPr lang="en-US" sz="3200" dirty="0" smtClean="0"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886200"/>
            <a:ext cx="8229600" cy="2438400"/>
          </a:xfrm>
        </p:spPr>
        <p:txBody>
          <a:bodyPr/>
          <a:lstStyle/>
          <a:p>
            <a:pPr algn="ctr">
              <a:lnSpc>
                <a:spcPct val="110000"/>
              </a:lnSpc>
            </a:pPr>
            <a:endParaRPr lang="en-US" sz="2400" dirty="0" smtClean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 smtClean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 smtClean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 smtClean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 smtClean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r>
              <a:rPr lang="en-US" sz="2400" dirty="0" smtClean="0">
                <a:cs typeface="Times New Roman" pitchFamily="18" charset="0"/>
              </a:rPr>
              <a:t>Course Director:  Michael A. Kelsh, MPH, PhD</a:t>
            </a:r>
            <a:endParaRPr lang="en-US" sz="2400" dirty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r>
              <a:rPr lang="en-US" sz="2000" dirty="0" smtClean="0">
                <a:cs typeface="Times New Roman" pitchFamily="18" charset="0"/>
              </a:rPr>
              <a:t>Center for Observational Research, Amgen</a:t>
            </a:r>
            <a:r>
              <a:rPr lang="en-US" sz="2000" dirty="0">
                <a:cs typeface="Times New Roman" pitchFamily="18" charset="0"/>
              </a:rPr>
              <a:t>, Inc</a:t>
            </a:r>
            <a:r>
              <a:rPr lang="en-US" sz="2000" dirty="0" smtClean="0">
                <a:cs typeface="Times New Roman" pitchFamily="18" charset="0"/>
              </a:rPr>
              <a:t>.</a:t>
            </a:r>
          </a:p>
          <a:p>
            <a:pPr algn="ctr">
              <a:lnSpc>
                <a:spcPct val="110000"/>
              </a:lnSpc>
            </a:pPr>
            <a:r>
              <a:rPr lang="en-US" sz="2000" dirty="0" smtClean="0">
                <a:cs typeface="Times New Roman" pitchFamily="18" charset="0"/>
              </a:rPr>
              <a:t>Department of Epidemiology and Biostatistics, UCSF</a:t>
            </a:r>
            <a:r>
              <a:rPr lang="en-US" sz="2400" dirty="0" smtClean="0">
                <a:cs typeface="Times New Roman" pitchFamily="18" charset="0"/>
              </a:rPr>
              <a:t/>
            </a:r>
            <a:br>
              <a:rPr lang="en-US" sz="2400" dirty="0" smtClean="0">
                <a:cs typeface="Times New Roman" pitchFamily="18" charset="0"/>
              </a:rPr>
            </a:br>
            <a:r>
              <a:rPr lang="en-US" sz="2400" dirty="0" smtClean="0">
                <a:cs typeface="Times New Roman" pitchFamily="18" charset="0"/>
              </a:rPr>
              <a:t/>
            </a:r>
            <a:br>
              <a:rPr lang="en-US" sz="2400" dirty="0" smtClean="0">
                <a:cs typeface="Times New Roman" pitchFamily="18" charset="0"/>
              </a:rPr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79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Important Bias in PE Studies:</a:t>
            </a:r>
            <a:br>
              <a:rPr lang="en-US" sz="3200" dirty="0" smtClean="0"/>
            </a:br>
            <a:r>
              <a:rPr lang="en-US" sz="3200" dirty="0" smtClean="0"/>
              <a:t>Immortal Person Time Bias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“Span of cohort follow-up or observation time, which because of exposure definition, the study outcome or death cannot occur” – (</a:t>
            </a:r>
            <a:r>
              <a:rPr lang="en-US" dirty="0" err="1" smtClean="0"/>
              <a:t>Suissa</a:t>
            </a:r>
            <a:r>
              <a:rPr lang="en-US" dirty="0" smtClean="0"/>
              <a:t> 2008) </a:t>
            </a:r>
          </a:p>
          <a:p>
            <a:r>
              <a:rPr lang="en-US" dirty="0" smtClean="0"/>
              <a:t>“Immortal time” – a period of follow-up during which by design, death or study outcome cannot occur  (Levesque 2010)</a:t>
            </a:r>
          </a:p>
          <a:p>
            <a:r>
              <a:rPr lang="en-US" dirty="0" smtClean="0"/>
              <a:t>In pharmacoepidemiology – happens when individual’s treatment status involves a delay or wait period (e.g. waiting for prescription after discharge)</a:t>
            </a:r>
          </a:p>
          <a:p>
            <a:r>
              <a:rPr lang="en-US" dirty="0" smtClean="0"/>
              <a:t>Can be quite common in cohort studies of drug effects (</a:t>
            </a:r>
            <a:r>
              <a:rPr lang="en-US" dirty="0" err="1" smtClean="0"/>
              <a:t>Suissa</a:t>
            </a:r>
            <a:r>
              <a:rPr lang="en-US" dirty="0" smtClean="0"/>
              <a:t>, 2008)</a:t>
            </a: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7070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8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9564" y="180976"/>
            <a:ext cx="8524875" cy="6496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928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Immortal Person Time Bias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</a:t>
            </a:r>
            <a:r>
              <a:rPr lang="en-US" b="1" i="1" dirty="0" smtClean="0"/>
              <a:t>misclassification bias</a:t>
            </a:r>
            <a:r>
              <a:rPr lang="en-US" dirty="0" smtClean="0"/>
              <a:t> when classifying the immortal time as treatment follow-up time – inflates the denominator – biases risk estimate towards the null</a:t>
            </a:r>
          </a:p>
          <a:p>
            <a:r>
              <a:rPr lang="en-US" dirty="0" smtClean="0"/>
              <a:t>A </a:t>
            </a:r>
            <a:r>
              <a:rPr lang="en-US" b="1" i="1" dirty="0" smtClean="0"/>
              <a:t>selection bias </a:t>
            </a:r>
            <a:r>
              <a:rPr lang="en-US" dirty="0" smtClean="0"/>
              <a:t>when excluded immortal time leads to excluding individuals who do not receive treatment – bias could go in either direction </a:t>
            </a:r>
          </a:p>
          <a:p>
            <a:endParaRPr lang="en-US" dirty="0"/>
          </a:p>
          <a:p>
            <a:r>
              <a:rPr lang="en-US" dirty="0" smtClean="0"/>
              <a:t>The amount of bias on the effect measures (e.g. HR) – will be dependent on the amount of immortal time misclassified </a:t>
            </a:r>
          </a:p>
          <a:p>
            <a:pPr lvl="1"/>
            <a:r>
              <a:rPr lang="en-US" dirty="0" smtClean="0"/>
              <a:t>Less impact on acute events  </a:t>
            </a:r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6378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psules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Designs\Capsules.pot</Template>
  <TotalTime>4460</TotalTime>
  <Words>671</Words>
  <Application>Microsoft Office PowerPoint</Application>
  <PresentationFormat>On-screen Show (4:3)</PresentationFormat>
  <Paragraphs>140</Paragraphs>
  <Slides>13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Capsules</vt:lpstr>
      <vt:lpstr>Course Schedule</vt:lpstr>
      <vt:lpstr>Take Home Quizes/Class Paper - Schedule </vt:lpstr>
      <vt:lpstr>PowerPoint Presentation</vt:lpstr>
      <vt:lpstr>Risk Measures  </vt:lpstr>
      <vt:lpstr>Multiple sources of systematic error (bias) in pharmacoepi studies</vt:lpstr>
      <vt:lpstr>EPI 262: Immortal Time Bias – Further Comments </vt:lpstr>
      <vt:lpstr>Important Bias in PE Studies: Immortal Person Time Bias</vt:lpstr>
      <vt:lpstr>PowerPoint Presentation</vt:lpstr>
      <vt:lpstr>Immortal Person Time Bias</vt:lpstr>
      <vt:lpstr>Identifying Immortal Time Bias (Levesque 2010)</vt:lpstr>
      <vt:lpstr>Immortal Time Bias – Examples </vt:lpstr>
      <vt:lpstr>Analytical and Design Methods to Deal with Immortal Time Bias</vt:lpstr>
      <vt:lpstr>PowerPoint Presentation</vt:lpstr>
    </vt:vector>
  </TitlesOfParts>
  <Company>Amgen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Predictors of Early Mortality</dc:title>
  <dc:creator>Administrator</dc:creator>
  <cp:lastModifiedBy>Kelsh, Mike</cp:lastModifiedBy>
  <cp:revision>235</cp:revision>
  <cp:lastPrinted>2015-01-14T06:34:46Z</cp:lastPrinted>
  <dcterms:created xsi:type="dcterms:W3CDTF">2005-08-17T16:35:31Z</dcterms:created>
  <dcterms:modified xsi:type="dcterms:W3CDTF">2016-02-04T03:01:28Z</dcterms:modified>
</cp:coreProperties>
</file>