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sldIdLst>
    <p:sldId id="256" r:id="rId2"/>
    <p:sldId id="257" r:id="rId3"/>
    <p:sldId id="258" r:id="rId4"/>
    <p:sldId id="259" r:id="rId5"/>
    <p:sldId id="260" r:id="rId6"/>
    <p:sldId id="263" r:id="rId7"/>
    <p:sldId id="270" r:id="rId8"/>
    <p:sldId id="273" r:id="rId9"/>
    <p:sldId id="274" r:id="rId10"/>
    <p:sldId id="265" r:id="rId11"/>
    <p:sldId id="271" r:id="rId12"/>
    <p:sldId id="272" r:id="rId13"/>
    <p:sldId id="264" r:id="rId14"/>
    <p:sldId id="261" r:id="rId15"/>
    <p:sldId id="262" r:id="rId16"/>
    <p:sldId id="266" r:id="rId17"/>
    <p:sldId id="268" r:id="rId18"/>
    <p:sldId id="267" r:id="rId19"/>
    <p:sldId id="269" r:id="rId20"/>
    <p:sldId id="275"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44" autoAdjust="0"/>
  </p:normalViewPr>
  <p:slideViewPr>
    <p:cSldViewPr snapToGrid="0" snapToObjects="1">
      <p:cViewPr>
        <p:scale>
          <a:sx n="63" d="100"/>
          <a:sy n="63" d="100"/>
        </p:scale>
        <p:origin x="-264" y="-6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9A5B71-EA97-F54F-B683-335813A5A7C4}" type="datetimeFigureOut">
              <a:rPr lang="en-US" smtClean="0"/>
              <a:t>7/26/16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B5276B-6149-0940-AAE8-932F13541541}" type="slidenum">
              <a:rPr lang="en-US" smtClean="0"/>
              <a:t>‹#›</a:t>
            </a:fld>
            <a:endParaRPr lang="en-US"/>
          </a:p>
        </p:txBody>
      </p:sp>
    </p:spTree>
    <p:extLst>
      <p:ext uri="{BB962C8B-B14F-4D97-AF65-F5344CB8AC3E}">
        <p14:creationId xmlns:p14="http://schemas.microsoft.com/office/powerpoint/2010/main" val="270924119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start with some very basic definitions</a:t>
            </a:r>
            <a:r>
              <a:rPr lang="en-US" baseline="0" dirty="0" smtClean="0"/>
              <a:t> – a sample size is essentially an estimate of how many subjects you will need in your study to answer a particular research question.</a:t>
            </a:r>
          </a:p>
          <a:p>
            <a:endParaRPr lang="en-US" baseline="0" dirty="0" smtClean="0"/>
          </a:p>
          <a:p>
            <a:r>
              <a:rPr lang="en-US" dirty="0" smtClean="0"/>
              <a:t>You will go through this more in your DCR course in the next few weeks I’m sure, but just as</a:t>
            </a:r>
            <a:r>
              <a:rPr lang="en-US" baseline="0" dirty="0" smtClean="0"/>
              <a:t> a teaser t</a:t>
            </a:r>
            <a:r>
              <a:rPr lang="en-US" dirty="0" smtClean="0"/>
              <a:t>he way a sample size is calculated depends on a few things – the type of variable</a:t>
            </a:r>
            <a:r>
              <a:rPr lang="en-US" baseline="0" dirty="0" smtClean="0"/>
              <a:t> your predictors and outcomes are (like if they are continuous, categorical, </a:t>
            </a:r>
            <a:r>
              <a:rPr lang="en-US" baseline="0" dirty="0" err="1" smtClean="0"/>
              <a:t>etc</a:t>
            </a:r>
            <a:r>
              <a:rPr lang="en-US" baseline="0" dirty="0" smtClean="0"/>
              <a:t>), the variance or proportions in each group and what difference you are trying to prove or compare between the groups in your study (or the “effect size”). Generally, the higher the difference or effect size between groups the smaller the sample size and the more feasible a study will be to do.</a:t>
            </a:r>
          </a:p>
          <a:p>
            <a:endParaRPr lang="en-US" baseline="0" dirty="0" smtClean="0"/>
          </a:p>
          <a:p>
            <a:r>
              <a:rPr lang="en-US" baseline="0" dirty="0" smtClean="0"/>
              <a:t>Power is the probability of detecting an effect or difference between groups given the effect is really there and power analysis using different levels of power to determine sample size estimates at varying levels of power. The higher your power, the higher the sample size needed. A typical power used by many researchers is 0.8 or 80% power, although some use higher power depending on their studies. Power analysis can also be helpful for you to know how much power you have retrospectively with an already existing number of patients and effect size at a </a:t>
            </a:r>
            <a:r>
              <a:rPr lang="en-US" baseline="0" dirty="0" err="1" smtClean="0"/>
              <a:t>prespecified</a:t>
            </a:r>
            <a:r>
              <a:rPr lang="en-US" baseline="0" dirty="0" smtClean="0"/>
              <a:t> level of significance, which is commonly 0.05.</a:t>
            </a:r>
            <a:endParaRPr lang="en-US" dirty="0" smtClean="0"/>
          </a:p>
          <a:p>
            <a:endParaRPr lang="en-US" dirty="0" smtClean="0"/>
          </a:p>
          <a:p>
            <a:r>
              <a:rPr lang="en-US" dirty="0" smtClean="0"/>
              <a:t>Sample size planning and power analysis are a</a:t>
            </a:r>
            <a:r>
              <a:rPr lang="en-US" baseline="0" dirty="0" smtClean="0"/>
              <a:t> mathematical way of making a ballpark estimate of what you need. It helps you know if your study design and research question is feasible, or if you may need different predictors and outcomes if not feasible.</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2</a:t>
            </a:fld>
            <a:endParaRPr lang="en-US"/>
          </a:p>
        </p:txBody>
      </p:sp>
    </p:spTree>
    <p:extLst>
      <p:ext uri="{BB962C8B-B14F-4D97-AF65-F5344CB8AC3E}">
        <p14:creationId xmlns:p14="http://schemas.microsoft.com/office/powerpoint/2010/main" val="1972266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here is the</a:t>
            </a:r>
            <a:r>
              <a:rPr lang="en-US" baseline="0" dirty="0" smtClean="0"/>
              <a:t> </a:t>
            </a:r>
            <a:r>
              <a:rPr lang="en-US" baseline="0" dirty="0" err="1" smtClean="0"/>
              <a:t>stata</a:t>
            </a:r>
            <a:r>
              <a:rPr lang="en-US" baseline="0" dirty="0" smtClean="0"/>
              <a:t> output using the information from our abstract example. Remember our p1 and p2 were 0.5 and 0.9 respectively, and the total sample size is 40.</a:t>
            </a:r>
          </a:p>
          <a:p>
            <a:endParaRPr lang="en-US" baseline="0" dirty="0" smtClean="0"/>
          </a:p>
          <a:p>
            <a:r>
              <a:rPr lang="en-US" baseline="0" dirty="0" smtClean="0"/>
              <a:t>Here is the </a:t>
            </a:r>
            <a:r>
              <a:rPr lang="en-US" baseline="0" dirty="0" err="1" smtClean="0"/>
              <a:t>stata</a:t>
            </a:r>
            <a:r>
              <a:rPr lang="en-US" baseline="0" dirty="0" smtClean="0"/>
              <a:t> code specifying this information</a:t>
            </a:r>
          </a:p>
          <a:p>
            <a:r>
              <a:rPr lang="en-US" baseline="0" dirty="0" smtClean="0"/>
              <a:t>Here are the study parameters that we identified in this code, and again this uses the default alpha of 0.05</a:t>
            </a:r>
          </a:p>
          <a:p>
            <a:r>
              <a:rPr lang="en-US" baseline="0" dirty="0" smtClean="0"/>
              <a:t>And here is the estimated power of about 0.81 with these parameters</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11</a:t>
            </a:fld>
            <a:endParaRPr lang="en-US"/>
          </a:p>
        </p:txBody>
      </p:sp>
    </p:spTree>
    <p:extLst>
      <p:ext uri="{BB962C8B-B14F-4D97-AF65-F5344CB8AC3E}">
        <p14:creationId xmlns:p14="http://schemas.microsoft.com/office/powerpoint/2010/main" val="2839957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Similarly to what we did for the proportions for group 2, we</a:t>
            </a:r>
            <a:r>
              <a:rPr lang="en-US" baseline="0" dirty="0" smtClean="0"/>
              <a:t> can also see what level of power we can achieve at different sample sizes based on fixed proportions</a:t>
            </a:r>
          </a:p>
          <a:p>
            <a:endParaRPr lang="en-US" baseline="0" dirty="0" smtClean="0"/>
          </a:p>
          <a:p>
            <a:r>
              <a:rPr lang="en-US" baseline="0" dirty="0" smtClean="0"/>
              <a:t>Let’s use our same proportions from the abstract, and evaluate varying sample sizes from 30 to 50 in increments of 5</a:t>
            </a:r>
          </a:p>
          <a:p>
            <a:endParaRPr lang="en-US" baseline="0" dirty="0" smtClean="0"/>
          </a:p>
          <a:p>
            <a:r>
              <a:rPr lang="en-US" baseline="0" dirty="0" smtClean="0"/>
              <a:t>Here is the </a:t>
            </a:r>
            <a:r>
              <a:rPr lang="en-US" baseline="0" dirty="0" err="1" smtClean="0"/>
              <a:t>stata</a:t>
            </a:r>
            <a:r>
              <a:rPr lang="en-US" baseline="0" dirty="0" smtClean="0"/>
              <a:t> code for that, similar in structure to the last example of this but just changing the sample size notation - starting with the lower number (30), the increment in parentheses that you want to increase by (5) and the higher number as your endpoint for sample size.</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12</a:t>
            </a:fld>
            <a:endParaRPr lang="en-US"/>
          </a:p>
        </p:txBody>
      </p:sp>
    </p:spTree>
    <p:extLst>
      <p:ext uri="{BB962C8B-B14F-4D97-AF65-F5344CB8AC3E}">
        <p14:creationId xmlns:p14="http://schemas.microsoft.com/office/powerpoint/2010/main" val="1424771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what</a:t>
            </a:r>
            <a:r>
              <a:rPr lang="en-US" baseline="0" dirty="0" smtClean="0"/>
              <a:t> this looks like on the graph and you can see the varying sample sizes on the x axis and how the power changes on the y axis.</a:t>
            </a:r>
          </a:p>
          <a:p>
            <a:endParaRPr lang="en-US" baseline="0" dirty="0" smtClean="0"/>
          </a:p>
          <a:p>
            <a:r>
              <a:rPr lang="en-US" baseline="0" dirty="0" smtClean="0"/>
              <a:t>And again here is our example with a total sample size at n=40 with a power of 0.8.</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13</a:t>
            </a:fld>
            <a:endParaRPr lang="en-US"/>
          </a:p>
        </p:txBody>
      </p:sp>
    </p:spTree>
    <p:extLst>
      <p:ext uri="{BB962C8B-B14F-4D97-AF65-F5344CB8AC3E}">
        <p14:creationId xmlns:p14="http://schemas.microsoft.com/office/powerpoint/2010/main" val="15523990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the other power commands for different types of comparisons that you may need depending on the data you have and the analyses you are doing. It</a:t>
            </a:r>
            <a:r>
              <a:rPr lang="en-US" baseline="0" dirty="0" smtClean="0"/>
              <a:t> would take too long to go through this, but these are here for your reference and you can use the </a:t>
            </a:r>
            <a:r>
              <a:rPr lang="en-US" baseline="0" dirty="0" err="1" smtClean="0"/>
              <a:t>stata</a:t>
            </a:r>
            <a:r>
              <a:rPr lang="en-US" baseline="0" dirty="0" smtClean="0"/>
              <a:t> manual to read more about the code and uses of these.</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14</a:t>
            </a:fld>
            <a:endParaRPr lang="en-US"/>
          </a:p>
        </p:txBody>
      </p:sp>
    </p:spTree>
    <p:extLst>
      <p:ext uri="{BB962C8B-B14F-4D97-AF65-F5344CB8AC3E}">
        <p14:creationId xmlns:p14="http://schemas.microsoft.com/office/powerpoint/2010/main" val="35066344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 are now going to</a:t>
            </a:r>
            <a:r>
              <a:rPr lang="en-US" baseline="0" dirty="0" smtClean="0"/>
              <a:t> do 2 mini-exercises on these concepts. The first will be using </a:t>
            </a:r>
            <a:r>
              <a:rPr lang="en-US" baseline="0" dirty="0" err="1" smtClean="0"/>
              <a:t>stata</a:t>
            </a:r>
            <a:r>
              <a:rPr lang="en-US" baseline="0" dirty="0" smtClean="0"/>
              <a:t> to calculate a sample size.</a:t>
            </a:r>
          </a:p>
          <a:p>
            <a:endParaRPr lang="en-US" baseline="0" dirty="0" smtClean="0"/>
          </a:p>
          <a:p>
            <a:r>
              <a:rPr lang="en-US" baseline="0" dirty="0" smtClean="0"/>
              <a:t>Let’s say we want to do an RCT looking at </a:t>
            </a:r>
            <a:r>
              <a:rPr lang="en-US" baseline="0" dirty="0" smtClean="0"/>
              <a:t>rates </a:t>
            </a:r>
            <a:r>
              <a:rPr lang="en-US" baseline="0" dirty="0" smtClean="0"/>
              <a:t>of IUD use at 6 months after placement comparing between women who have them placed in the delayed postpartum period, which is at 6 weeks and this is the control group, and for those who have them placed right </a:t>
            </a:r>
            <a:r>
              <a:rPr lang="en-US" baseline="0" dirty="0" smtClean="0"/>
              <a:t>birth, </a:t>
            </a:r>
            <a:r>
              <a:rPr lang="en-US" baseline="0" dirty="0" smtClean="0"/>
              <a:t>which will be the experimental group.</a:t>
            </a:r>
          </a:p>
          <a:p>
            <a:endParaRPr lang="en-US" baseline="0" dirty="0" smtClean="0"/>
          </a:p>
          <a:p>
            <a:r>
              <a:rPr lang="en-US" baseline="0" dirty="0" smtClean="0"/>
              <a:t>Our estimated proportion of use at 6 months for the control group is 0.45, and our estimated effect size is 0.4, meaning that the proportion of the immediate group is </a:t>
            </a:r>
            <a:r>
              <a:rPr lang="en-US" baseline="0" dirty="0" smtClean="0"/>
              <a:t>0.85. </a:t>
            </a:r>
            <a:r>
              <a:rPr lang="en-US" baseline="0" dirty="0" smtClean="0"/>
              <a:t>We will use the standard power and significance levels.</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16</a:t>
            </a:fld>
            <a:endParaRPr lang="en-US"/>
          </a:p>
        </p:txBody>
      </p:sp>
    </p:spTree>
    <p:extLst>
      <p:ext uri="{BB962C8B-B14F-4D97-AF65-F5344CB8AC3E}">
        <p14:creationId xmlns:p14="http://schemas.microsoft.com/office/powerpoint/2010/main" val="19426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 see</a:t>
            </a:r>
            <a:r>
              <a:rPr lang="en-US" baseline="0" dirty="0" smtClean="0"/>
              <a:t> that the total sample size is 44, with 22 in each group</a:t>
            </a:r>
          </a:p>
          <a:p>
            <a:endParaRPr lang="en-US" baseline="0" dirty="0" smtClean="0"/>
          </a:p>
          <a:p>
            <a:r>
              <a:rPr lang="en-US" baseline="0" dirty="0" smtClean="0"/>
              <a:t>You can use 2 different </a:t>
            </a:r>
            <a:r>
              <a:rPr lang="en-US" baseline="0" dirty="0" err="1" smtClean="0"/>
              <a:t>stata</a:t>
            </a:r>
            <a:r>
              <a:rPr lang="en-US" baseline="0" dirty="0" smtClean="0"/>
              <a:t> codes for this one – one that uses the proportion of group one and the effect size. The other that just uses the proportions of both groups. Both will get you to the same answer.</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17</a:t>
            </a:fld>
            <a:endParaRPr lang="en-US"/>
          </a:p>
        </p:txBody>
      </p:sp>
    </p:spTree>
    <p:extLst>
      <p:ext uri="{BB962C8B-B14F-4D97-AF65-F5344CB8AC3E}">
        <p14:creationId xmlns:p14="http://schemas.microsoft.com/office/powerpoint/2010/main" val="21635173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our next and last practice problem, we are going to do a power analysis of some data we have from an RCT that we want to do a secondary analysis on. We want to see if 6</a:t>
            </a:r>
            <a:r>
              <a:rPr lang="en-US" baseline="0" dirty="0" smtClean="0"/>
              <a:t> month breastfeeding rates are different between those women who have an IUD placed immediately after the placenta is delivered at the time of birth versus those women who have an IUD placed at the standard time of 6 weeks postpartum.</a:t>
            </a:r>
          </a:p>
          <a:p>
            <a:endParaRPr lang="en-US" baseline="0" dirty="0" smtClean="0"/>
          </a:p>
          <a:p>
            <a:r>
              <a:rPr lang="en-US" baseline="0" dirty="0" smtClean="0"/>
              <a:t>We have 32 women in the immediate group, with 47% of them initiating breastfeeding, and 27 women in the delayed group with 59% of them initiating breastfeeding, so this makes our effect size 12%.</a:t>
            </a:r>
          </a:p>
          <a:p>
            <a:endParaRPr lang="en-US" baseline="0" dirty="0" smtClean="0"/>
          </a:p>
          <a:p>
            <a:r>
              <a:rPr lang="en-US" baseline="0" dirty="0" smtClean="0"/>
              <a:t>So we want to know if we have the “power” at this sample size and effect size to reach statistical significance</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18</a:t>
            </a:fld>
            <a:endParaRPr lang="en-US"/>
          </a:p>
        </p:txBody>
      </p:sp>
    </p:spTree>
    <p:extLst>
      <p:ext uri="{BB962C8B-B14F-4D97-AF65-F5344CB8AC3E}">
        <p14:creationId xmlns:p14="http://schemas.microsoft.com/office/powerpoint/2010/main" val="38644023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was a little tricky, because we have been assuming equal group sizes up until now, but the groups we outlined </a:t>
            </a:r>
            <a:r>
              <a:rPr lang="en-US" dirty="0" err="1" smtClean="0"/>
              <a:t>didn</a:t>
            </a:r>
            <a:r>
              <a:rPr lang="fr-FR" dirty="0" smtClean="0"/>
              <a:t>’</a:t>
            </a:r>
            <a:r>
              <a:rPr lang="en-US" dirty="0" smtClean="0"/>
              <a:t>t have equal group sizes, so this is the </a:t>
            </a:r>
            <a:r>
              <a:rPr lang="en-US" dirty="0" err="1" smtClean="0"/>
              <a:t>stata</a:t>
            </a:r>
            <a:r>
              <a:rPr lang="en-US" dirty="0" smtClean="0"/>
              <a:t> code you would use to identify</a:t>
            </a:r>
            <a:r>
              <a:rPr lang="en-US" baseline="0" dirty="0" smtClean="0"/>
              <a:t> different group sizes, and the power you get is 0.1489</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19</a:t>
            </a:fld>
            <a:endParaRPr lang="en-US"/>
          </a:p>
        </p:txBody>
      </p:sp>
    </p:spTree>
    <p:extLst>
      <p:ext uri="{BB962C8B-B14F-4D97-AF65-F5344CB8AC3E}">
        <p14:creationId xmlns:p14="http://schemas.microsoft.com/office/powerpoint/2010/main" val="35197703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Turns out for this particular example, it doesn’t change the power much even if you entered in the information as a total sample</a:t>
            </a:r>
            <a:r>
              <a:rPr lang="en-US" baseline="0" dirty="0" smtClean="0"/>
              <a:t> size instead of the separate different group sizes because the differences between groups here is so small, but with larger differences and smaller sample sizes this may make a difference.</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20</a:t>
            </a:fld>
            <a:endParaRPr lang="en-US"/>
          </a:p>
        </p:txBody>
      </p:sp>
    </p:spTree>
    <p:extLst>
      <p:ext uri="{BB962C8B-B14F-4D97-AF65-F5344CB8AC3E}">
        <p14:creationId xmlns:p14="http://schemas.microsoft.com/office/powerpoint/2010/main" val="3556516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 will use an example</a:t>
            </a:r>
            <a:r>
              <a:rPr lang="en-US" baseline="0" dirty="0" smtClean="0"/>
              <a:t> from current literature to work through sample size calculation and power analysis using </a:t>
            </a:r>
            <a:r>
              <a:rPr lang="en-US" baseline="0" dirty="0" err="1" smtClean="0"/>
              <a:t>stata</a:t>
            </a:r>
            <a:r>
              <a:rPr lang="en-US" baseline="0" dirty="0" smtClean="0"/>
              <a:t>.</a:t>
            </a:r>
          </a:p>
          <a:p>
            <a:endParaRPr lang="en-US" baseline="0" dirty="0" smtClean="0"/>
          </a:p>
          <a:p>
            <a:r>
              <a:rPr lang="en-US" baseline="0" dirty="0" smtClean="0"/>
              <a:t>This is an abstract from a randomized controlled trial done comparing home versus office insertion of a hormonal implant. Their primary outcome was successful insertion of the implant and their predictor was place of insertion. They estimated their effect size to be a 40% difference between groups. </a:t>
            </a:r>
          </a:p>
        </p:txBody>
      </p:sp>
      <p:sp>
        <p:nvSpPr>
          <p:cNvPr id="4" name="Slide Number Placeholder 3"/>
          <p:cNvSpPr>
            <a:spLocks noGrp="1"/>
          </p:cNvSpPr>
          <p:nvPr>
            <p:ph type="sldNum" sz="quarter" idx="10"/>
          </p:nvPr>
        </p:nvSpPr>
        <p:spPr/>
        <p:txBody>
          <a:bodyPr/>
          <a:lstStyle/>
          <a:p>
            <a:fld id="{EBB5276B-6149-0940-AAE8-932F13541541}" type="slidenum">
              <a:rPr lang="en-US" smtClean="0"/>
              <a:t>3</a:t>
            </a:fld>
            <a:endParaRPr lang="en-US"/>
          </a:p>
        </p:txBody>
      </p:sp>
    </p:spTree>
    <p:extLst>
      <p:ext uri="{BB962C8B-B14F-4D97-AF65-F5344CB8AC3E}">
        <p14:creationId xmlns:p14="http://schemas.microsoft.com/office/powerpoint/2010/main" val="740003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exact way in which a sample size is calculated depends on the nature of your data – whether it’s continuous</a:t>
            </a:r>
            <a:r>
              <a:rPr lang="en-US" baseline="0" dirty="0" smtClean="0"/>
              <a:t> or categorical. For simplicity sake, we will focus on calculating a sample size and conducting power analysis for a difference in 2 proportions.</a:t>
            </a:r>
          </a:p>
          <a:p>
            <a:endParaRPr lang="en-US" baseline="0" dirty="0" smtClean="0"/>
          </a:p>
          <a:p>
            <a:r>
              <a:rPr lang="en-US" baseline="0" dirty="0" smtClean="0"/>
              <a:t>The information needed to calculate a sample size for a difference in 2 proportions is…</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4</a:t>
            </a:fld>
            <a:endParaRPr lang="en-US"/>
          </a:p>
        </p:txBody>
      </p:sp>
    </p:spTree>
    <p:extLst>
      <p:ext uri="{BB962C8B-B14F-4D97-AF65-F5344CB8AC3E}">
        <p14:creationId xmlns:p14="http://schemas.microsoft.com/office/powerpoint/2010/main" val="1012688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the </a:t>
            </a:r>
            <a:r>
              <a:rPr lang="en-US" dirty="0" err="1" smtClean="0"/>
              <a:t>stata</a:t>
            </a:r>
            <a:r>
              <a:rPr lang="en-US" dirty="0" smtClean="0"/>
              <a:t> command</a:t>
            </a:r>
            <a:r>
              <a:rPr lang="en-US" baseline="0" dirty="0" smtClean="0"/>
              <a:t> for calculating a sample size for a difference in 2 proportions.</a:t>
            </a:r>
          </a:p>
          <a:p>
            <a:endParaRPr lang="en-US" baseline="0" dirty="0" smtClean="0"/>
          </a:p>
          <a:p>
            <a:r>
              <a:rPr lang="en-US" baseline="0" dirty="0" smtClean="0"/>
              <a:t>P1 is the control group proportion, P2 is the experimental group proportion, and this command if left without the stuff in the brackets operates with a default power of 0.8 and default significance of 0.05.</a:t>
            </a:r>
          </a:p>
          <a:p>
            <a:endParaRPr lang="en-US" baseline="0" dirty="0" smtClean="0"/>
          </a:p>
        </p:txBody>
      </p:sp>
      <p:sp>
        <p:nvSpPr>
          <p:cNvPr id="4" name="Slide Number Placeholder 3"/>
          <p:cNvSpPr>
            <a:spLocks noGrp="1"/>
          </p:cNvSpPr>
          <p:nvPr>
            <p:ph type="sldNum" sz="quarter" idx="10"/>
          </p:nvPr>
        </p:nvSpPr>
        <p:spPr/>
        <p:txBody>
          <a:bodyPr/>
          <a:lstStyle/>
          <a:p>
            <a:fld id="{EBB5276B-6149-0940-AAE8-932F13541541}" type="slidenum">
              <a:rPr lang="en-US" smtClean="0"/>
              <a:t>5</a:t>
            </a:fld>
            <a:endParaRPr lang="en-US"/>
          </a:p>
        </p:txBody>
      </p:sp>
    </p:spTree>
    <p:extLst>
      <p:ext uri="{BB962C8B-B14F-4D97-AF65-F5344CB8AC3E}">
        <p14:creationId xmlns:p14="http://schemas.microsoft.com/office/powerpoint/2010/main" val="260211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if we use the data from our abstract, which told us the</a:t>
            </a:r>
            <a:r>
              <a:rPr lang="en-US" baseline="0" dirty="0" smtClean="0"/>
              <a:t> proportion of implant users in the control group was 50%, the proportion in the experimental group was 90% and the effect size if 40% we can calculate our sample size</a:t>
            </a:r>
          </a:p>
          <a:p>
            <a:endParaRPr lang="en-US" baseline="0" dirty="0" smtClean="0"/>
          </a:p>
          <a:p>
            <a:r>
              <a:rPr lang="en-US" baseline="0" dirty="0" smtClean="0"/>
              <a:t>This is the </a:t>
            </a:r>
            <a:r>
              <a:rPr lang="en-US" baseline="0" dirty="0" err="1" smtClean="0"/>
              <a:t>stata</a:t>
            </a:r>
            <a:r>
              <a:rPr lang="en-US" baseline="0" dirty="0" smtClean="0"/>
              <a:t> output for this calculation</a:t>
            </a:r>
          </a:p>
          <a:p>
            <a:endParaRPr lang="en-US" baseline="0" dirty="0" smtClean="0"/>
          </a:p>
          <a:p>
            <a:r>
              <a:rPr lang="en-US" baseline="0" dirty="0" smtClean="0"/>
              <a:t>This is the command here, and here are the study parameters that we told the command to have – the default power and alpha, the delta or the effect size or difference between groups, and the different proportions in each group</a:t>
            </a:r>
          </a:p>
          <a:p>
            <a:endParaRPr lang="en-US" baseline="0" dirty="0" smtClean="0"/>
          </a:p>
          <a:p>
            <a:r>
              <a:rPr lang="en-US" baseline="0" dirty="0" smtClean="0"/>
              <a:t>It then at the end gives you the calculated sample size, total and then the number per group, which is exactly what the authors of the abstract had set to use.</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6</a:t>
            </a:fld>
            <a:endParaRPr lang="en-US"/>
          </a:p>
        </p:txBody>
      </p:sp>
    </p:spTree>
    <p:extLst>
      <p:ext uri="{BB962C8B-B14F-4D97-AF65-F5344CB8AC3E}">
        <p14:creationId xmlns:p14="http://schemas.microsoft.com/office/powerpoint/2010/main" val="2617473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are some different variations of the </a:t>
            </a:r>
            <a:r>
              <a:rPr lang="en-US" baseline="0" dirty="0" err="1" smtClean="0"/>
              <a:t>stata</a:t>
            </a:r>
            <a:r>
              <a:rPr lang="en-US" baseline="0" dirty="0" smtClean="0"/>
              <a:t> command for calculating a sample size for two proportions.</a:t>
            </a:r>
          </a:p>
          <a:p>
            <a:endParaRPr lang="en-US" baseline="0" dirty="0" smtClean="0"/>
          </a:p>
          <a:p>
            <a:r>
              <a:rPr lang="en-US" baseline="0" dirty="0" smtClean="0"/>
              <a:t>In the first one, you can just put the proportion of group 1 and the effect size or the difference between group 2 and group 1 proportions by using the notation “diff”</a:t>
            </a:r>
          </a:p>
          <a:p>
            <a:endParaRPr lang="en-US" baseline="0" dirty="0" smtClean="0"/>
          </a:p>
          <a:p>
            <a:r>
              <a:rPr lang="en-US" baseline="0" dirty="0" smtClean="0"/>
              <a:t>In these next 2, you can change your power and your alpha to be different than the default</a:t>
            </a:r>
          </a:p>
          <a:p>
            <a:endParaRPr lang="en-US" baseline="0" dirty="0" smtClean="0"/>
          </a:p>
          <a:p>
            <a:r>
              <a:rPr lang="en-US" baseline="0" dirty="0" smtClean="0"/>
              <a:t>And here is a list of a couple of the common options that you may want to use with the command. There is a long list of many other options, but these are the most relevant for an introductory lesson. We just covered the alpha and power – the a and p are underlined because these are shortcuts in the </a:t>
            </a:r>
            <a:r>
              <a:rPr lang="en-US" baseline="0" dirty="0" err="1" smtClean="0"/>
              <a:t>stata</a:t>
            </a:r>
            <a:r>
              <a:rPr lang="en-US" baseline="0" dirty="0" smtClean="0"/>
              <a:t> code where you don</a:t>
            </a:r>
            <a:r>
              <a:rPr lang="fr-FR" baseline="0" dirty="0" smtClean="0"/>
              <a:t>’</a:t>
            </a:r>
            <a:r>
              <a:rPr lang="en-US" baseline="0" dirty="0" smtClean="0"/>
              <a:t>t have to write out the entire word “alpha”, you can just put “a” instead</a:t>
            </a:r>
          </a:p>
          <a:p>
            <a:endParaRPr lang="en-US" baseline="0" dirty="0" smtClean="0"/>
          </a:p>
          <a:p>
            <a:r>
              <a:rPr lang="en-US" baseline="0" dirty="0" smtClean="0"/>
              <a:t>The other useful one is if you want to specify the statistical test to use in comparing the 2 proportions. The default is to use a chi2 test, but you can specify for other tests like the likelihood ratio test or a fisher’s exact test. That is the beyond the scope of this exercise.</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7</a:t>
            </a:fld>
            <a:endParaRPr lang="en-US"/>
          </a:p>
        </p:txBody>
      </p:sp>
    </p:spTree>
    <p:extLst>
      <p:ext uri="{BB962C8B-B14F-4D97-AF65-F5344CB8AC3E}">
        <p14:creationId xmlns:p14="http://schemas.microsoft.com/office/powerpoint/2010/main" val="3051927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can also see what level of power we can achieve at different proportions of group 2 based on a fixed proportion of group 1 and total sample size</a:t>
            </a:r>
          </a:p>
          <a:p>
            <a:endParaRPr lang="en-US" baseline="0" dirty="0" smtClean="0"/>
          </a:p>
          <a:p>
            <a:r>
              <a:rPr lang="en-US" baseline="0" dirty="0" smtClean="0"/>
              <a:t>Let’s use our same proportions from the abstract, and evaluate varying proportions from 0.6 to 0.9 in increments of 0.1</a:t>
            </a:r>
          </a:p>
          <a:p>
            <a:endParaRPr lang="en-US" baseline="0" dirty="0" smtClean="0"/>
          </a:p>
          <a:p>
            <a:r>
              <a:rPr lang="en-US" baseline="0" dirty="0" smtClean="0"/>
              <a:t>Here is the </a:t>
            </a:r>
            <a:r>
              <a:rPr lang="en-US" baseline="0" dirty="0" err="1" smtClean="0"/>
              <a:t>stata</a:t>
            </a:r>
            <a:r>
              <a:rPr lang="en-US" baseline="0" dirty="0" smtClean="0"/>
              <a:t> code for that, and we can write the code for the varying proportions like this – start with the lower number (0.6), the increment in parentheses that you want to increase by (0.1) and the higher number as your endpoint for proportions.</a:t>
            </a:r>
            <a:endParaRPr lang="en-US" dirty="0" smtClean="0"/>
          </a:p>
          <a:p>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8</a:t>
            </a:fld>
            <a:endParaRPr lang="en-US"/>
          </a:p>
        </p:txBody>
      </p:sp>
    </p:spTree>
    <p:extLst>
      <p:ext uri="{BB962C8B-B14F-4D97-AF65-F5344CB8AC3E}">
        <p14:creationId xmlns:p14="http://schemas.microsoft.com/office/powerpoint/2010/main" val="28438713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what</a:t>
            </a:r>
            <a:r>
              <a:rPr lang="en-US" baseline="0" dirty="0" smtClean="0"/>
              <a:t> this looks like on the graph and you can see the varying proportions for group 2 on the x axis and how the power changes on the y axis.</a:t>
            </a:r>
          </a:p>
          <a:p>
            <a:endParaRPr lang="en-US" baseline="0" dirty="0" smtClean="0"/>
          </a:p>
          <a:p>
            <a:r>
              <a:rPr lang="en-US" baseline="0" dirty="0" smtClean="0"/>
              <a:t>And here is our example with a proportion of 0.9 and with a power of 0.8.</a:t>
            </a:r>
            <a:endParaRPr lang="en-US" dirty="0" smtClean="0"/>
          </a:p>
          <a:p>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9</a:t>
            </a:fld>
            <a:endParaRPr lang="en-US"/>
          </a:p>
        </p:txBody>
      </p:sp>
    </p:spTree>
    <p:extLst>
      <p:ext uri="{BB962C8B-B14F-4D97-AF65-F5344CB8AC3E}">
        <p14:creationId xmlns:p14="http://schemas.microsoft.com/office/powerpoint/2010/main" val="1880617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also calculate the power</a:t>
            </a:r>
            <a:r>
              <a:rPr lang="en-US" baseline="0" dirty="0" smtClean="0"/>
              <a:t> we would have based on our proportions in both groups at a fixed sample size, and this is the </a:t>
            </a:r>
            <a:r>
              <a:rPr lang="en-US" baseline="0" dirty="0" err="1" smtClean="0"/>
              <a:t>stata</a:t>
            </a:r>
            <a:r>
              <a:rPr lang="en-US" baseline="0" dirty="0" smtClean="0"/>
              <a:t> code to do that.</a:t>
            </a:r>
          </a:p>
          <a:p>
            <a:endParaRPr lang="en-US" baseline="0" dirty="0" smtClean="0"/>
          </a:p>
          <a:p>
            <a:r>
              <a:rPr lang="en-US" baseline="0" dirty="0" smtClean="0"/>
              <a:t>Again P1 and P2 are the proportions for the control and experimental groups respectively, and n is the total sample size</a:t>
            </a:r>
            <a:endParaRPr lang="en-US" dirty="0"/>
          </a:p>
        </p:txBody>
      </p:sp>
      <p:sp>
        <p:nvSpPr>
          <p:cNvPr id="4" name="Slide Number Placeholder 3"/>
          <p:cNvSpPr>
            <a:spLocks noGrp="1"/>
          </p:cNvSpPr>
          <p:nvPr>
            <p:ph type="sldNum" sz="quarter" idx="10"/>
          </p:nvPr>
        </p:nvSpPr>
        <p:spPr/>
        <p:txBody>
          <a:bodyPr/>
          <a:lstStyle/>
          <a:p>
            <a:fld id="{EBB5276B-6149-0940-AAE8-932F13541541}" type="slidenum">
              <a:rPr lang="en-US" smtClean="0"/>
              <a:t>10</a:t>
            </a:fld>
            <a:endParaRPr lang="en-US"/>
          </a:p>
        </p:txBody>
      </p:sp>
    </p:spTree>
    <p:extLst>
      <p:ext uri="{BB962C8B-B14F-4D97-AF65-F5344CB8AC3E}">
        <p14:creationId xmlns:p14="http://schemas.microsoft.com/office/powerpoint/2010/main" val="3607719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FBB44D5F-AD26-1F49-B85D-721D700D1C49}"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BB44D5F-AD26-1F49-B85D-721D700D1C4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BB44D5F-AD26-1F49-B85D-721D700D1C4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BB44D5F-AD26-1F49-B85D-721D700D1C4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BB44D5F-AD26-1F49-B85D-721D700D1C49}"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BB44D5F-AD26-1F49-B85D-721D700D1C4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BB44D5F-AD26-1F49-B85D-721D700D1C4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BB44D5F-AD26-1F49-B85D-721D700D1C4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BB44D5F-AD26-1F49-B85D-721D700D1C49}"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BB44D5F-AD26-1F49-B85D-721D700D1C4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5214184-4CCA-804D-8D81-727D25FA143C}" type="datetimeFigureOut">
              <a:rPr lang="en-US" smtClean="0"/>
              <a:t>7/26/16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BB44D5F-AD26-1F49-B85D-721D700D1C49}"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5214184-4CCA-804D-8D81-727D25FA143C}" type="datetimeFigureOut">
              <a:rPr lang="en-US" smtClean="0"/>
              <a:t>7/26/16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BB44D5F-AD26-1F49-B85D-721D700D1C49}"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6.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stata.com/manuals14/pss.pdf"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1908098"/>
            <a:ext cx="7406640" cy="1472184"/>
          </a:xfrm>
        </p:spPr>
        <p:txBody>
          <a:bodyPr/>
          <a:lstStyle/>
          <a:p>
            <a:r>
              <a:rPr lang="en-US" dirty="0" smtClean="0"/>
              <a:t>Sample Size Calculations, Power Analysis and </a:t>
            </a:r>
            <a:r>
              <a:rPr lang="en-US" dirty="0" err="1" smtClean="0"/>
              <a:t>Stata</a:t>
            </a:r>
            <a:endParaRPr lang="en-US" dirty="0"/>
          </a:p>
        </p:txBody>
      </p:sp>
      <p:sp>
        <p:nvSpPr>
          <p:cNvPr id="3" name="Subtitle 2"/>
          <p:cNvSpPr>
            <a:spLocks noGrp="1"/>
          </p:cNvSpPr>
          <p:nvPr>
            <p:ph type="subTitle" idx="1"/>
          </p:nvPr>
        </p:nvSpPr>
        <p:spPr>
          <a:xfrm>
            <a:off x="1432560" y="3602663"/>
            <a:ext cx="7406640" cy="2358865"/>
          </a:xfrm>
        </p:spPr>
        <p:txBody>
          <a:bodyPr>
            <a:normAutofit/>
          </a:bodyPr>
          <a:lstStyle/>
          <a:p>
            <a:r>
              <a:rPr lang="en-US" dirty="0" smtClean="0"/>
              <a:t>Biftu Mengesha MD</a:t>
            </a:r>
          </a:p>
          <a:p>
            <a:endParaRPr lang="en-US" dirty="0" smtClean="0"/>
          </a:p>
          <a:p>
            <a:endParaRPr lang="en-US" dirty="0"/>
          </a:p>
          <a:p>
            <a:r>
              <a:rPr lang="en-US" dirty="0" err="1" smtClean="0"/>
              <a:t>Biostat</a:t>
            </a:r>
            <a:r>
              <a:rPr lang="en-US" dirty="0" smtClean="0"/>
              <a:t> 212: Summer 2016</a:t>
            </a:r>
          </a:p>
          <a:p>
            <a:r>
              <a:rPr lang="en-US" dirty="0" smtClean="0"/>
              <a:t>Mini-lecture</a:t>
            </a:r>
            <a:endParaRPr lang="en-US" dirty="0"/>
          </a:p>
        </p:txBody>
      </p:sp>
    </p:spTree>
    <p:extLst>
      <p:ext uri="{BB962C8B-B14F-4D97-AF65-F5344CB8AC3E}">
        <p14:creationId xmlns:p14="http://schemas.microsoft.com/office/powerpoint/2010/main" val="209084470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Analysis</a:t>
            </a:r>
            <a:endParaRPr lang="en-US" dirty="0"/>
          </a:p>
        </p:txBody>
      </p:sp>
      <p:sp>
        <p:nvSpPr>
          <p:cNvPr id="3" name="Content Placeholder 2"/>
          <p:cNvSpPr>
            <a:spLocks noGrp="1"/>
          </p:cNvSpPr>
          <p:nvPr>
            <p:ph idx="1"/>
          </p:nvPr>
        </p:nvSpPr>
        <p:spPr/>
        <p:txBody>
          <a:bodyPr/>
          <a:lstStyle/>
          <a:p>
            <a:pPr marL="82296" indent="0">
              <a:buNone/>
            </a:pPr>
            <a:r>
              <a:rPr lang="en-US" sz="2200" dirty="0">
                <a:latin typeface="Courier New"/>
                <a:cs typeface="Courier New"/>
              </a:rPr>
              <a:t>power </a:t>
            </a:r>
            <a:r>
              <a:rPr lang="en-US" sz="2200" dirty="0" err="1">
                <a:latin typeface="Courier New"/>
                <a:cs typeface="Courier New"/>
              </a:rPr>
              <a:t>twoproportions</a:t>
            </a:r>
            <a:r>
              <a:rPr lang="en-US" sz="2200" dirty="0">
                <a:latin typeface="Courier New"/>
                <a:cs typeface="Courier New"/>
              </a:rPr>
              <a:t> </a:t>
            </a:r>
            <a:r>
              <a:rPr lang="en-US" sz="2200" i="1" dirty="0">
                <a:solidFill>
                  <a:srgbClr val="3366FF"/>
                </a:solidFill>
                <a:latin typeface="Courier New"/>
                <a:cs typeface="Courier New"/>
              </a:rPr>
              <a:t>p1</a:t>
            </a:r>
            <a:r>
              <a:rPr lang="en-US" sz="2200" dirty="0">
                <a:solidFill>
                  <a:srgbClr val="3366FF"/>
                </a:solidFill>
                <a:latin typeface="Courier New"/>
                <a:cs typeface="Courier New"/>
              </a:rPr>
              <a:t> </a:t>
            </a:r>
            <a:r>
              <a:rPr lang="en-US" sz="2200" i="1" dirty="0">
                <a:solidFill>
                  <a:srgbClr val="3366FF"/>
                </a:solidFill>
                <a:latin typeface="Courier New"/>
                <a:cs typeface="Courier New"/>
              </a:rPr>
              <a:t>p2 </a:t>
            </a:r>
            <a:r>
              <a:rPr lang="en-US" sz="2200" i="1" dirty="0" smtClean="0">
                <a:latin typeface="Courier New"/>
                <a:cs typeface="Courier New"/>
              </a:rPr>
              <a:t>, </a:t>
            </a:r>
            <a:r>
              <a:rPr lang="en-US" sz="2200" i="1" dirty="0">
                <a:latin typeface="Courier New"/>
                <a:cs typeface="Courier New"/>
              </a:rPr>
              <a:t>n</a:t>
            </a:r>
            <a:r>
              <a:rPr lang="en-US" sz="2200" i="1" dirty="0" smtClean="0">
                <a:latin typeface="Courier New"/>
                <a:cs typeface="Courier New"/>
              </a:rPr>
              <a:t>(</a:t>
            </a:r>
            <a:r>
              <a:rPr lang="en-US" sz="2200" i="1" dirty="0" smtClean="0">
                <a:solidFill>
                  <a:srgbClr val="3366FF"/>
                </a:solidFill>
                <a:latin typeface="Courier New"/>
                <a:cs typeface="Courier New"/>
              </a:rPr>
              <a:t>#</a:t>
            </a:r>
            <a:r>
              <a:rPr lang="en-US" sz="2200" i="1" dirty="0" smtClean="0">
                <a:latin typeface="Courier New"/>
                <a:cs typeface="Courier New"/>
              </a:rPr>
              <a:t>) [</a:t>
            </a:r>
            <a:r>
              <a:rPr lang="en-US" sz="2200" i="1" dirty="0" smtClean="0">
                <a:solidFill>
                  <a:srgbClr val="3366FF"/>
                </a:solidFill>
                <a:latin typeface="Courier New"/>
                <a:cs typeface="Courier New"/>
              </a:rPr>
              <a:t>options</a:t>
            </a:r>
            <a:r>
              <a:rPr lang="en-US" sz="2200" i="1" dirty="0">
                <a:latin typeface="Courier New"/>
                <a:cs typeface="Courier New"/>
              </a:rPr>
              <a:t>]</a:t>
            </a:r>
          </a:p>
          <a:p>
            <a:pPr marL="82296" indent="0">
              <a:buNone/>
            </a:pPr>
            <a:endParaRPr lang="en-US" dirty="0" smtClean="0"/>
          </a:p>
          <a:p>
            <a:pPr marL="82296" indent="0">
              <a:buNone/>
            </a:pPr>
            <a:r>
              <a:rPr lang="en-US" sz="2400" dirty="0"/>
              <a:t>p1 = control group </a:t>
            </a:r>
            <a:r>
              <a:rPr lang="en-US" sz="2400" dirty="0" smtClean="0"/>
              <a:t>proportion</a:t>
            </a:r>
            <a:endParaRPr lang="en-US" sz="2400" dirty="0"/>
          </a:p>
          <a:p>
            <a:pPr marL="82296" indent="0">
              <a:buNone/>
            </a:pPr>
            <a:r>
              <a:rPr lang="en-US" sz="2400" dirty="0"/>
              <a:t>p2 = experimental group </a:t>
            </a:r>
            <a:r>
              <a:rPr lang="en-US" sz="2400" dirty="0" smtClean="0"/>
              <a:t>proportion</a:t>
            </a:r>
          </a:p>
          <a:p>
            <a:pPr marL="82296" indent="0">
              <a:buNone/>
            </a:pPr>
            <a:r>
              <a:rPr lang="en-US" sz="2400" dirty="0" smtClean="0"/>
              <a:t>n = total sample size</a:t>
            </a:r>
            <a:endParaRPr lang="en-US" sz="2400" dirty="0"/>
          </a:p>
          <a:p>
            <a:pPr marL="82296" indent="0">
              <a:buNone/>
            </a:pPr>
            <a:endParaRPr lang="en-US" dirty="0"/>
          </a:p>
        </p:txBody>
      </p:sp>
    </p:spTree>
    <p:extLst>
      <p:ext uri="{BB962C8B-B14F-4D97-AF65-F5344CB8AC3E}">
        <p14:creationId xmlns:p14="http://schemas.microsoft.com/office/powerpoint/2010/main" val="235007259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Stata</a:t>
            </a:r>
            <a:r>
              <a:rPr lang="en-US" dirty="0" smtClean="0"/>
              <a:t> Output</a:t>
            </a:r>
            <a:endParaRPr lang="en-US" dirty="0"/>
          </a:p>
        </p:txBody>
      </p:sp>
      <p:sp>
        <p:nvSpPr>
          <p:cNvPr id="3" name="Content Placeholder 2"/>
          <p:cNvSpPr>
            <a:spLocks noGrp="1"/>
          </p:cNvSpPr>
          <p:nvPr>
            <p:ph idx="1"/>
          </p:nvPr>
        </p:nvSpPr>
        <p:spPr/>
        <p:txBody>
          <a:bodyPr/>
          <a:lstStyle/>
          <a:p>
            <a:r>
              <a:rPr lang="en-US" dirty="0"/>
              <a:t>From our abstract example</a:t>
            </a:r>
          </a:p>
          <a:p>
            <a:pPr lvl="1"/>
            <a:r>
              <a:rPr lang="en-US" dirty="0"/>
              <a:t>p1 = 50%, p2 = 90%, </a:t>
            </a:r>
            <a:r>
              <a:rPr lang="en-US" dirty="0" smtClean="0"/>
              <a:t>total n = 40</a:t>
            </a:r>
            <a:endParaRPr lang="en-US" dirty="0"/>
          </a:p>
          <a:p>
            <a:pPr marL="82296" indent="0">
              <a:buNone/>
            </a:pPr>
            <a:endParaRPr lang="en-US" dirty="0" smtClean="0"/>
          </a:p>
          <a:p>
            <a:pPr marL="82296" indent="0">
              <a:buNone/>
            </a:pPr>
            <a:endParaRPr lang="en-US" dirty="0"/>
          </a:p>
        </p:txBody>
      </p:sp>
      <p:pic>
        <p:nvPicPr>
          <p:cNvPr id="4" name="Picture 3" descr="Screen Shot 2016-07-20 at 11.56.5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13725" y="2667373"/>
            <a:ext cx="5616627" cy="3947289"/>
          </a:xfrm>
          <a:prstGeom prst="rect">
            <a:avLst/>
          </a:prstGeom>
        </p:spPr>
      </p:pic>
      <p:sp>
        <p:nvSpPr>
          <p:cNvPr id="5" name="Rectangle 4"/>
          <p:cNvSpPr/>
          <p:nvPr/>
        </p:nvSpPr>
        <p:spPr>
          <a:xfrm>
            <a:off x="1913725" y="2667373"/>
            <a:ext cx="4525922" cy="410509"/>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1913725" y="4004235"/>
            <a:ext cx="4525922" cy="1763059"/>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1913725" y="5901765"/>
            <a:ext cx="2957099" cy="712897"/>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2241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6"/>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Analysis </a:t>
            </a:r>
            <a:endParaRPr lang="en-US" dirty="0"/>
          </a:p>
        </p:txBody>
      </p:sp>
      <p:sp>
        <p:nvSpPr>
          <p:cNvPr id="3" name="Content Placeholder 2"/>
          <p:cNvSpPr>
            <a:spLocks noGrp="1"/>
          </p:cNvSpPr>
          <p:nvPr>
            <p:ph idx="1"/>
          </p:nvPr>
        </p:nvSpPr>
        <p:spPr/>
        <p:txBody>
          <a:bodyPr>
            <a:normAutofit fontScale="92500" lnSpcReduction="10000"/>
          </a:bodyPr>
          <a:lstStyle/>
          <a:p>
            <a:r>
              <a:rPr lang="en-US" sz="3500" dirty="0" smtClean="0"/>
              <a:t>Can also evaluate level of power at varying sample sizes based on proportions in a graph</a:t>
            </a:r>
          </a:p>
          <a:p>
            <a:pPr marL="82296" indent="0">
              <a:buNone/>
            </a:pPr>
            <a:endParaRPr lang="en-US" dirty="0" smtClean="0"/>
          </a:p>
          <a:p>
            <a:r>
              <a:rPr lang="en-US" sz="3500" dirty="0" smtClean="0"/>
              <a:t>Example</a:t>
            </a:r>
          </a:p>
          <a:p>
            <a:pPr lvl="1"/>
            <a:r>
              <a:rPr lang="en-US" sz="3000" dirty="0"/>
              <a:t>p</a:t>
            </a:r>
            <a:r>
              <a:rPr lang="en-US" sz="3000" dirty="0" smtClean="0"/>
              <a:t>1 = 0.5, p2 = 0.9</a:t>
            </a:r>
          </a:p>
          <a:p>
            <a:pPr lvl="1"/>
            <a:r>
              <a:rPr lang="en-US" sz="3000" dirty="0" smtClean="0"/>
              <a:t>Total n increasing by increments of 5 from 30-50 (n=30, n=35, n=40, n=45, n=50)</a:t>
            </a:r>
          </a:p>
          <a:p>
            <a:pPr marL="82296" indent="0">
              <a:buNone/>
            </a:pPr>
            <a:endParaRPr lang="en-US" dirty="0" smtClean="0"/>
          </a:p>
          <a:p>
            <a:pPr marL="82296" indent="0">
              <a:buNone/>
            </a:pPr>
            <a:r>
              <a:rPr lang="en-US" sz="2200" dirty="0">
                <a:latin typeface="Courier New"/>
                <a:cs typeface="Courier New"/>
              </a:rPr>
              <a:t>power </a:t>
            </a:r>
            <a:r>
              <a:rPr lang="en-US" sz="2200" dirty="0" err="1">
                <a:latin typeface="Courier New"/>
                <a:cs typeface="Courier New"/>
              </a:rPr>
              <a:t>twoproportions</a:t>
            </a:r>
            <a:r>
              <a:rPr lang="en-US" sz="2200" dirty="0">
                <a:latin typeface="Courier New"/>
                <a:cs typeface="Courier New"/>
              </a:rPr>
              <a:t> </a:t>
            </a:r>
            <a:r>
              <a:rPr lang="en-US" sz="2200" i="1" dirty="0" smtClean="0">
                <a:latin typeface="Courier New"/>
                <a:cs typeface="Courier New"/>
              </a:rPr>
              <a:t>0.5</a:t>
            </a:r>
            <a:r>
              <a:rPr lang="en-US" sz="2200" dirty="0" smtClean="0">
                <a:latin typeface="Courier New"/>
                <a:cs typeface="Courier New"/>
              </a:rPr>
              <a:t> </a:t>
            </a:r>
            <a:r>
              <a:rPr lang="en-US" sz="2200" i="1" dirty="0" smtClean="0">
                <a:latin typeface="Courier New"/>
                <a:cs typeface="Courier New"/>
              </a:rPr>
              <a:t>0.9 </a:t>
            </a:r>
            <a:r>
              <a:rPr lang="en-US" sz="2200" i="1" dirty="0">
                <a:latin typeface="Courier New"/>
                <a:cs typeface="Courier New"/>
              </a:rPr>
              <a:t>, n</a:t>
            </a:r>
            <a:r>
              <a:rPr lang="en-US" sz="2200" i="1" dirty="0" smtClean="0">
                <a:latin typeface="Courier New"/>
                <a:cs typeface="Courier New"/>
              </a:rPr>
              <a:t>(30(5)50) graph </a:t>
            </a:r>
            <a:endParaRPr lang="en-US" sz="2200" dirty="0">
              <a:latin typeface="Courier New"/>
              <a:cs typeface="Courier New"/>
            </a:endParaRPr>
          </a:p>
          <a:p>
            <a:pPr marL="82296" indent="0">
              <a:buNone/>
            </a:pPr>
            <a:endParaRPr lang="en-US" dirty="0"/>
          </a:p>
        </p:txBody>
      </p:sp>
    </p:spTree>
    <p:extLst>
      <p:ext uri="{BB962C8B-B14F-4D97-AF65-F5344CB8AC3E}">
        <p14:creationId xmlns:p14="http://schemas.microsoft.com/office/powerpoint/2010/main" val="222002250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Graphical Representation</a:t>
            </a:r>
            <a:endParaRPr lang="en-US" dirty="0"/>
          </a:p>
        </p:txBody>
      </p:sp>
      <p:sp>
        <p:nvSpPr>
          <p:cNvPr id="5" name="Rectangle 4"/>
          <p:cNvSpPr/>
          <p:nvPr/>
        </p:nvSpPr>
        <p:spPr>
          <a:xfrm>
            <a:off x="1435607" y="1417638"/>
            <a:ext cx="7319921" cy="369332"/>
          </a:xfrm>
          <a:prstGeom prst="rect">
            <a:avLst/>
          </a:prstGeom>
        </p:spPr>
        <p:txBody>
          <a:bodyPr wrap="square">
            <a:spAutoFit/>
          </a:bodyPr>
          <a:lstStyle/>
          <a:p>
            <a:pPr marL="82296" indent="0">
              <a:buNone/>
            </a:pPr>
            <a:r>
              <a:rPr lang="en-US" dirty="0">
                <a:latin typeface="Courier New"/>
                <a:cs typeface="Courier New"/>
              </a:rPr>
              <a:t>power </a:t>
            </a:r>
            <a:r>
              <a:rPr lang="en-US" dirty="0" err="1">
                <a:latin typeface="Courier New"/>
                <a:cs typeface="Courier New"/>
              </a:rPr>
              <a:t>twoproportions</a:t>
            </a:r>
            <a:r>
              <a:rPr lang="en-US" dirty="0">
                <a:latin typeface="Courier New"/>
                <a:cs typeface="Courier New"/>
              </a:rPr>
              <a:t> </a:t>
            </a:r>
            <a:r>
              <a:rPr lang="en-US" i="1" dirty="0">
                <a:latin typeface="Courier New"/>
                <a:cs typeface="Courier New"/>
              </a:rPr>
              <a:t>0.5</a:t>
            </a:r>
            <a:r>
              <a:rPr lang="en-US" dirty="0">
                <a:latin typeface="Courier New"/>
                <a:cs typeface="Courier New"/>
              </a:rPr>
              <a:t> </a:t>
            </a:r>
            <a:r>
              <a:rPr lang="en-US" i="1" dirty="0">
                <a:latin typeface="Courier New"/>
                <a:cs typeface="Courier New"/>
              </a:rPr>
              <a:t>0.9 , n</a:t>
            </a:r>
            <a:r>
              <a:rPr lang="en-US" i="1" dirty="0" smtClean="0">
                <a:latin typeface="Courier New"/>
                <a:cs typeface="Courier New"/>
              </a:rPr>
              <a:t>(30(</a:t>
            </a:r>
            <a:r>
              <a:rPr lang="en-US" i="1" dirty="0">
                <a:latin typeface="Courier New"/>
                <a:cs typeface="Courier New"/>
              </a:rPr>
              <a:t>5</a:t>
            </a:r>
            <a:r>
              <a:rPr lang="en-US" i="1" dirty="0" smtClean="0">
                <a:latin typeface="Courier New"/>
                <a:cs typeface="Courier New"/>
              </a:rPr>
              <a:t>)50) </a:t>
            </a:r>
            <a:r>
              <a:rPr lang="en-US" i="1" dirty="0">
                <a:latin typeface="Courier New"/>
                <a:cs typeface="Courier New"/>
              </a:rPr>
              <a:t>graph </a:t>
            </a:r>
            <a:endParaRPr lang="en-US" dirty="0">
              <a:latin typeface="Courier New"/>
              <a:cs typeface="Courier New"/>
            </a:endParaRPr>
          </a:p>
        </p:txBody>
      </p:sp>
      <p:pic>
        <p:nvPicPr>
          <p:cNvPr id="6" name="Picture 5"/>
          <p:cNvPicPr>
            <a:picLocks noChangeAspect="1"/>
          </p:cNvPicPr>
          <p:nvPr/>
        </p:nvPicPr>
        <p:blipFill>
          <a:blip r:embed="rId3"/>
          <a:stretch>
            <a:fillRect/>
          </a:stretch>
        </p:blipFill>
        <p:spPr>
          <a:xfrm>
            <a:off x="1848223" y="2063376"/>
            <a:ext cx="6220011" cy="4523644"/>
          </a:xfrm>
          <a:prstGeom prst="rect">
            <a:avLst/>
          </a:prstGeom>
        </p:spPr>
      </p:pic>
      <p:sp>
        <p:nvSpPr>
          <p:cNvPr id="7" name="Oval 6"/>
          <p:cNvSpPr/>
          <p:nvPr/>
        </p:nvSpPr>
        <p:spPr>
          <a:xfrm>
            <a:off x="5035177" y="3809999"/>
            <a:ext cx="537883" cy="418353"/>
          </a:xfrm>
          <a:prstGeom prst="ellipse">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47480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Related Commands</a:t>
            </a:r>
            <a:endParaRPr lang="en-US" dirty="0"/>
          </a:p>
        </p:txBody>
      </p:sp>
      <p:sp>
        <p:nvSpPr>
          <p:cNvPr id="3" name="Content Placeholder 2"/>
          <p:cNvSpPr>
            <a:spLocks noGrp="1"/>
          </p:cNvSpPr>
          <p:nvPr>
            <p:ph idx="1"/>
          </p:nvPr>
        </p:nvSpPr>
        <p:spPr/>
        <p:txBody>
          <a:bodyPr>
            <a:normAutofit lnSpcReduction="10000"/>
          </a:bodyPr>
          <a:lstStyle/>
          <a:p>
            <a:r>
              <a:rPr lang="en-US" dirty="0" smtClean="0"/>
              <a:t>Power </a:t>
            </a:r>
            <a:r>
              <a:rPr lang="en-US" dirty="0" err="1" smtClean="0"/>
              <a:t>twomeans</a:t>
            </a:r>
            <a:endParaRPr lang="en-US" dirty="0" smtClean="0"/>
          </a:p>
          <a:p>
            <a:r>
              <a:rPr lang="en-US" dirty="0" smtClean="0"/>
              <a:t>Power </a:t>
            </a:r>
            <a:r>
              <a:rPr lang="en-US" dirty="0" err="1" smtClean="0"/>
              <a:t>onemean</a:t>
            </a:r>
            <a:endParaRPr lang="en-US" dirty="0" smtClean="0"/>
          </a:p>
          <a:p>
            <a:r>
              <a:rPr lang="en-US" dirty="0" smtClean="0"/>
              <a:t>Power </a:t>
            </a:r>
            <a:r>
              <a:rPr lang="en-US" dirty="0" err="1" smtClean="0"/>
              <a:t>pairedmeans</a:t>
            </a:r>
            <a:endParaRPr lang="en-US" dirty="0" smtClean="0"/>
          </a:p>
          <a:p>
            <a:r>
              <a:rPr lang="en-US" dirty="0" smtClean="0"/>
              <a:t>Power </a:t>
            </a:r>
            <a:r>
              <a:rPr lang="en-US" dirty="0" err="1" smtClean="0"/>
              <a:t>oneproportion</a:t>
            </a:r>
            <a:endParaRPr lang="en-US" dirty="0" smtClean="0"/>
          </a:p>
          <a:p>
            <a:r>
              <a:rPr lang="en-US" dirty="0" smtClean="0"/>
              <a:t>Power </a:t>
            </a:r>
            <a:r>
              <a:rPr lang="en-US" dirty="0" err="1" smtClean="0"/>
              <a:t>twoway</a:t>
            </a:r>
            <a:endParaRPr lang="en-US" dirty="0" smtClean="0"/>
          </a:p>
          <a:p>
            <a:r>
              <a:rPr lang="en-US" dirty="0" smtClean="0"/>
              <a:t>Power mcc</a:t>
            </a:r>
          </a:p>
          <a:p>
            <a:r>
              <a:rPr lang="en-US" dirty="0" smtClean="0"/>
              <a:t>Power trend</a:t>
            </a:r>
          </a:p>
          <a:p>
            <a:r>
              <a:rPr lang="en-US" dirty="0" smtClean="0"/>
              <a:t>Power cox</a:t>
            </a:r>
          </a:p>
          <a:p>
            <a:r>
              <a:rPr lang="en-US" dirty="0" smtClean="0"/>
              <a:t>Power </a:t>
            </a:r>
            <a:r>
              <a:rPr lang="en-US" dirty="0" err="1" smtClean="0"/>
              <a:t>logrank</a:t>
            </a:r>
            <a:endParaRPr lang="en-US" dirty="0"/>
          </a:p>
        </p:txBody>
      </p:sp>
    </p:spTree>
    <p:extLst>
      <p:ext uri="{BB962C8B-B14F-4D97-AF65-F5344CB8AC3E}">
        <p14:creationId xmlns:p14="http://schemas.microsoft.com/office/powerpoint/2010/main" val="63820783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p:txBody>
          <a:bodyPr/>
          <a:lstStyle/>
          <a:p>
            <a:r>
              <a:rPr lang="en-US" dirty="0" err="1" smtClean="0"/>
              <a:t>Stata</a:t>
            </a:r>
            <a:r>
              <a:rPr lang="en-US" dirty="0" smtClean="0"/>
              <a:t> Resources</a:t>
            </a:r>
          </a:p>
          <a:p>
            <a:pPr lvl="1"/>
            <a:r>
              <a:rPr lang="en-US" dirty="0" smtClean="0">
                <a:hlinkClick r:id="rId2"/>
              </a:rPr>
              <a:t>www.stata.com/manuals14/pss.pdf</a:t>
            </a:r>
            <a:endParaRPr lang="en-US" dirty="0" smtClean="0"/>
          </a:p>
          <a:p>
            <a:pPr lvl="1"/>
            <a:r>
              <a:rPr lang="en-US" dirty="0" smtClean="0"/>
              <a:t>Command line</a:t>
            </a:r>
          </a:p>
          <a:p>
            <a:pPr lvl="2"/>
            <a:r>
              <a:rPr lang="en-US" dirty="0">
                <a:latin typeface="Courier New"/>
                <a:cs typeface="Courier New"/>
              </a:rPr>
              <a:t>h</a:t>
            </a:r>
            <a:r>
              <a:rPr lang="en-US" dirty="0" smtClean="0">
                <a:latin typeface="Courier New"/>
                <a:cs typeface="Courier New"/>
              </a:rPr>
              <a:t>elp power</a:t>
            </a:r>
          </a:p>
          <a:p>
            <a:r>
              <a:rPr lang="en-US" dirty="0" smtClean="0"/>
              <a:t>Designing Clinical Research textbook</a:t>
            </a:r>
          </a:p>
          <a:p>
            <a:r>
              <a:rPr lang="en-US" dirty="0" smtClean="0"/>
              <a:t>UCSF CTSI website</a:t>
            </a:r>
          </a:p>
          <a:p>
            <a:pPr lvl="1"/>
            <a:r>
              <a:rPr lang="en-US" dirty="0"/>
              <a:t>http://</a:t>
            </a:r>
            <a:r>
              <a:rPr lang="en-US" dirty="0" err="1"/>
              <a:t>www.sample-size.net</a:t>
            </a:r>
            <a:r>
              <a:rPr lang="en-US" dirty="0"/>
              <a:t>/</a:t>
            </a:r>
          </a:p>
        </p:txBody>
      </p:sp>
    </p:spTree>
    <p:extLst>
      <p:ext uri="{BB962C8B-B14F-4D97-AF65-F5344CB8AC3E}">
        <p14:creationId xmlns:p14="http://schemas.microsoft.com/office/powerpoint/2010/main" val="97256644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Practice!</a:t>
            </a:r>
            <a:br>
              <a:rPr lang="en-US" dirty="0" smtClean="0"/>
            </a:br>
            <a:r>
              <a:rPr lang="en-US" dirty="0" smtClean="0"/>
              <a:t>Sample Size Calculation</a:t>
            </a:r>
            <a:endParaRPr lang="en-US" dirty="0"/>
          </a:p>
        </p:txBody>
      </p:sp>
      <p:sp>
        <p:nvSpPr>
          <p:cNvPr id="3" name="Content Placeholder 2"/>
          <p:cNvSpPr>
            <a:spLocks noGrp="1"/>
          </p:cNvSpPr>
          <p:nvPr>
            <p:ph idx="1"/>
          </p:nvPr>
        </p:nvSpPr>
        <p:spPr/>
        <p:txBody>
          <a:bodyPr>
            <a:normAutofit/>
          </a:bodyPr>
          <a:lstStyle/>
          <a:p>
            <a:r>
              <a:rPr lang="en-US" dirty="0" smtClean="0"/>
              <a:t>Want to do an RCT looking at continuation rates at 6 months of IUDs for women who have them placed immediately after placental delivery versus at 6 weeks postpartum</a:t>
            </a:r>
          </a:p>
          <a:p>
            <a:pPr marL="82296" indent="0">
              <a:buNone/>
            </a:pPr>
            <a:endParaRPr lang="en-US" dirty="0" smtClean="0"/>
          </a:p>
          <a:p>
            <a:r>
              <a:rPr lang="en-US" dirty="0" smtClean="0"/>
              <a:t>Estimated effect size = 0.4</a:t>
            </a:r>
          </a:p>
          <a:p>
            <a:r>
              <a:rPr lang="en-US" dirty="0" smtClean="0"/>
              <a:t>Proportion of delayed group (p1) = 0.45</a:t>
            </a:r>
          </a:p>
          <a:p>
            <a:r>
              <a:rPr lang="en-US" dirty="0" smtClean="0"/>
              <a:t>Power 0.8, significance 0.05</a:t>
            </a:r>
            <a:endParaRPr lang="en-US" dirty="0"/>
          </a:p>
        </p:txBody>
      </p:sp>
    </p:spTree>
    <p:extLst>
      <p:ext uri="{BB962C8B-B14F-4D97-AF65-F5344CB8AC3E}">
        <p14:creationId xmlns:p14="http://schemas.microsoft.com/office/powerpoint/2010/main" val="323570875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Total N = 44, 22 per group</a:t>
            </a:r>
          </a:p>
          <a:p>
            <a:r>
              <a:rPr lang="en-US" dirty="0" err="1" smtClean="0"/>
              <a:t>Stata</a:t>
            </a:r>
            <a:r>
              <a:rPr lang="en-US" dirty="0" smtClean="0"/>
              <a:t> code</a:t>
            </a:r>
            <a:endParaRPr lang="en-US" dirty="0"/>
          </a:p>
        </p:txBody>
      </p:sp>
      <p:pic>
        <p:nvPicPr>
          <p:cNvPr id="4" name="Picture 3" descr="Screen Shot 2016-07-21 at 12.53.10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8431" y="2734234"/>
            <a:ext cx="5990157" cy="3864617"/>
          </a:xfrm>
          <a:prstGeom prst="rect">
            <a:avLst/>
          </a:prstGeom>
        </p:spPr>
      </p:pic>
      <p:sp>
        <p:nvSpPr>
          <p:cNvPr id="5" name="Rectangle 4"/>
          <p:cNvSpPr/>
          <p:nvPr/>
        </p:nvSpPr>
        <p:spPr>
          <a:xfrm>
            <a:off x="1988431" y="5662706"/>
            <a:ext cx="2912275" cy="936145"/>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5120035" y="2117785"/>
            <a:ext cx="4023964" cy="615553"/>
          </a:xfrm>
          <a:prstGeom prst="rect">
            <a:avLst/>
          </a:prstGeom>
          <a:noFill/>
          <a:ln>
            <a:solidFill>
              <a:srgbClr val="0000FF"/>
            </a:solidFill>
          </a:ln>
        </p:spPr>
        <p:txBody>
          <a:bodyPr wrap="square" rtlCol="0">
            <a:spAutoFit/>
          </a:bodyPr>
          <a:lstStyle/>
          <a:p>
            <a:r>
              <a:rPr lang="en-US" dirty="0" smtClean="0"/>
              <a:t>Alternative code:</a:t>
            </a:r>
          </a:p>
          <a:p>
            <a:r>
              <a:rPr lang="en-US" sz="1600" dirty="0">
                <a:latin typeface="Courier New"/>
                <a:cs typeface="Courier New"/>
              </a:rPr>
              <a:t>p</a:t>
            </a:r>
            <a:r>
              <a:rPr lang="en-US" sz="1600" dirty="0" smtClean="0">
                <a:latin typeface="Courier New"/>
                <a:cs typeface="Courier New"/>
              </a:rPr>
              <a:t>ower </a:t>
            </a:r>
            <a:r>
              <a:rPr lang="en-US" sz="1600" dirty="0" err="1" smtClean="0">
                <a:latin typeface="Courier New"/>
                <a:cs typeface="Courier New"/>
              </a:rPr>
              <a:t>twoproportions</a:t>
            </a:r>
            <a:r>
              <a:rPr lang="en-US" sz="1600" dirty="0" smtClean="0">
                <a:latin typeface="Courier New"/>
                <a:cs typeface="Courier New"/>
              </a:rPr>
              <a:t> 0.45 </a:t>
            </a:r>
            <a:r>
              <a:rPr lang="en-US" sz="1600" dirty="0" smtClean="0">
                <a:latin typeface="Courier New"/>
                <a:cs typeface="Courier New"/>
              </a:rPr>
              <a:t>0.85</a:t>
            </a:r>
            <a:endParaRPr lang="en-US" sz="1600" dirty="0">
              <a:latin typeface="Courier New"/>
              <a:cs typeface="Courier New"/>
            </a:endParaRPr>
          </a:p>
        </p:txBody>
      </p:sp>
    </p:spTree>
    <p:extLst>
      <p:ext uri="{BB962C8B-B14F-4D97-AF65-F5344CB8AC3E}">
        <p14:creationId xmlns:p14="http://schemas.microsoft.com/office/powerpoint/2010/main" val="287423639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Practice part 2!</a:t>
            </a:r>
            <a:br>
              <a:rPr lang="en-US" dirty="0" smtClean="0"/>
            </a:br>
            <a:r>
              <a:rPr lang="en-US" dirty="0" smtClean="0"/>
              <a:t>Power Analysis</a:t>
            </a:r>
            <a:endParaRPr lang="en-US" dirty="0"/>
          </a:p>
        </p:txBody>
      </p:sp>
      <p:sp>
        <p:nvSpPr>
          <p:cNvPr id="3" name="Content Placeholder 2"/>
          <p:cNvSpPr>
            <a:spLocks noGrp="1"/>
          </p:cNvSpPr>
          <p:nvPr>
            <p:ph idx="1"/>
          </p:nvPr>
        </p:nvSpPr>
        <p:spPr/>
        <p:txBody>
          <a:bodyPr/>
          <a:lstStyle/>
          <a:p>
            <a:r>
              <a:rPr lang="en-US" dirty="0" smtClean="0"/>
              <a:t>Doing a secondary analysis of RCT data on breastfeeding initiation rates for women who had an immediate </a:t>
            </a:r>
            <a:r>
              <a:rPr lang="en-US" dirty="0" err="1" smtClean="0"/>
              <a:t>postplacental</a:t>
            </a:r>
            <a:r>
              <a:rPr lang="en-US" dirty="0" smtClean="0"/>
              <a:t> IUD versus IUD at 6 weeks postpartum</a:t>
            </a:r>
          </a:p>
          <a:p>
            <a:pPr marL="82296" indent="0">
              <a:buNone/>
            </a:pPr>
            <a:endParaRPr lang="en-US" dirty="0"/>
          </a:p>
        </p:txBody>
      </p:sp>
      <p:sp>
        <p:nvSpPr>
          <p:cNvPr id="4" name="TextBox 3"/>
          <p:cNvSpPr txBox="1"/>
          <p:nvPr/>
        </p:nvSpPr>
        <p:spPr>
          <a:xfrm>
            <a:off x="2167727" y="4225970"/>
            <a:ext cx="1911216" cy="369332"/>
          </a:xfrm>
          <a:prstGeom prst="rect">
            <a:avLst/>
          </a:prstGeom>
          <a:noFill/>
          <a:ln w="28575" cmpd="sng">
            <a:solidFill>
              <a:srgbClr val="FF0000"/>
            </a:solidFill>
          </a:ln>
        </p:spPr>
        <p:txBody>
          <a:bodyPr wrap="square" rtlCol="0">
            <a:spAutoFit/>
          </a:bodyPr>
          <a:lstStyle/>
          <a:p>
            <a:r>
              <a:rPr lang="en-US" dirty="0" smtClean="0"/>
              <a:t>Immediate Group</a:t>
            </a:r>
            <a:endParaRPr lang="en-US" dirty="0"/>
          </a:p>
        </p:txBody>
      </p:sp>
      <p:sp>
        <p:nvSpPr>
          <p:cNvPr id="5" name="TextBox 4"/>
          <p:cNvSpPr txBox="1"/>
          <p:nvPr/>
        </p:nvSpPr>
        <p:spPr>
          <a:xfrm>
            <a:off x="5965774" y="4228959"/>
            <a:ext cx="1911216" cy="369332"/>
          </a:xfrm>
          <a:prstGeom prst="rect">
            <a:avLst/>
          </a:prstGeom>
          <a:noFill/>
          <a:ln w="28575" cmpd="sng">
            <a:solidFill>
              <a:srgbClr val="FF0000"/>
            </a:solidFill>
          </a:ln>
        </p:spPr>
        <p:txBody>
          <a:bodyPr wrap="square" rtlCol="0">
            <a:spAutoFit/>
          </a:bodyPr>
          <a:lstStyle/>
          <a:p>
            <a:r>
              <a:rPr lang="en-US" dirty="0" smtClean="0"/>
              <a:t>Delayed Group</a:t>
            </a:r>
            <a:endParaRPr lang="en-US" dirty="0"/>
          </a:p>
        </p:txBody>
      </p:sp>
      <p:sp>
        <p:nvSpPr>
          <p:cNvPr id="6" name="TextBox 5"/>
          <p:cNvSpPr txBox="1"/>
          <p:nvPr/>
        </p:nvSpPr>
        <p:spPr>
          <a:xfrm>
            <a:off x="2167727" y="4689145"/>
            <a:ext cx="2151529" cy="369332"/>
          </a:xfrm>
          <a:prstGeom prst="rect">
            <a:avLst/>
          </a:prstGeom>
          <a:noFill/>
        </p:spPr>
        <p:txBody>
          <a:bodyPr wrap="square" rtlCol="0">
            <a:spAutoFit/>
          </a:bodyPr>
          <a:lstStyle/>
          <a:p>
            <a:r>
              <a:rPr lang="en-US" dirty="0" smtClean="0"/>
              <a:t>32 women – 47% </a:t>
            </a:r>
            <a:endParaRPr lang="en-US" dirty="0"/>
          </a:p>
        </p:txBody>
      </p:sp>
      <p:sp>
        <p:nvSpPr>
          <p:cNvPr id="7" name="TextBox 6"/>
          <p:cNvSpPr txBox="1"/>
          <p:nvPr/>
        </p:nvSpPr>
        <p:spPr>
          <a:xfrm>
            <a:off x="5965774" y="4707074"/>
            <a:ext cx="1990403" cy="369332"/>
          </a:xfrm>
          <a:prstGeom prst="rect">
            <a:avLst/>
          </a:prstGeom>
          <a:noFill/>
        </p:spPr>
        <p:txBody>
          <a:bodyPr wrap="square" rtlCol="0">
            <a:spAutoFit/>
          </a:bodyPr>
          <a:lstStyle/>
          <a:p>
            <a:r>
              <a:rPr lang="en-US" dirty="0" smtClean="0"/>
              <a:t>27 women – 59%</a:t>
            </a:r>
            <a:endParaRPr lang="en-US" dirty="0"/>
          </a:p>
        </p:txBody>
      </p:sp>
      <p:sp>
        <p:nvSpPr>
          <p:cNvPr id="8" name="TextBox 7"/>
          <p:cNvSpPr txBox="1"/>
          <p:nvPr/>
        </p:nvSpPr>
        <p:spPr>
          <a:xfrm>
            <a:off x="4078943" y="5348941"/>
            <a:ext cx="1777999" cy="369332"/>
          </a:xfrm>
          <a:prstGeom prst="rect">
            <a:avLst/>
          </a:prstGeom>
          <a:noFill/>
          <a:ln w="28575" cmpd="sng">
            <a:solidFill>
              <a:srgbClr val="0000FF"/>
            </a:solidFill>
          </a:ln>
        </p:spPr>
        <p:txBody>
          <a:bodyPr wrap="square" rtlCol="0">
            <a:spAutoFit/>
          </a:bodyPr>
          <a:lstStyle/>
          <a:p>
            <a:r>
              <a:rPr lang="en-US" dirty="0" smtClean="0"/>
              <a:t>Effect size = 12% </a:t>
            </a:r>
            <a:endParaRPr lang="en-US" dirty="0"/>
          </a:p>
        </p:txBody>
      </p:sp>
      <p:sp>
        <p:nvSpPr>
          <p:cNvPr id="9" name="TextBox 8"/>
          <p:cNvSpPr txBox="1"/>
          <p:nvPr/>
        </p:nvSpPr>
        <p:spPr>
          <a:xfrm>
            <a:off x="2750434" y="6140824"/>
            <a:ext cx="4675332" cy="369332"/>
          </a:xfrm>
          <a:prstGeom prst="rect">
            <a:avLst/>
          </a:prstGeom>
          <a:noFill/>
        </p:spPr>
        <p:txBody>
          <a:bodyPr wrap="square" rtlCol="0">
            <a:spAutoFit/>
          </a:bodyPr>
          <a:lstStyle/>
          <a:p>
            <a:r>
              <a:rPr lang="en-US" b="1" dirty="0" smtClean="0"/>
              <a:t>What is the level of power in this analysis?</a:t>
            </a:r>
            <a:endParaRPr lang="en-US" b="1" dirty="0"/>
          </a:p>
        </p:txBody>
      </p:sp>
    </p:spTree>
    <p:extLst>
      <p:ext uri="{BB962C8B-B14F-4D97-AF65-F5344CB8AC3E}">
        <p14:creationId xmlns:p14="http://schemas.microsoft.com/office/powerpoint/2010/main" val="425794954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Power = 0.1489</a:t>
            </a:r>
          </a:p>
          <a:p>
            <a:r>
              <a:rPr lang="en-US" dirty="0" err="1" smtClean="0"/>
              <a:t>Stata</a:t>
            </a:r>
            <a:r>
              <a:rPr lang="en-US" dirty="0" smtClean="0"/>
              <a:t> output</a:t>
            </a:r>
            <a:endParaRPr lang="en-US" dirty="0"/>
          </a:p>
        </p:txBody>
      </p:sp>
      <p:pic>
        <p:nvPicPr>
          <p:cNvPr id="4" name="Picture 3" descr="Screen Shot 2016-07-21 at 12.35.31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5411" y="2700085"/>
            <a:ext cx="5304117" cy="3988729"/>
          </a:xfrm>
          <a:prstGeom prst="rect">
            <a:avLst/>
          </a:prstGeom>
        </p:spPr>
      </p:pic>
      <p:sp>
        <p:nvSpPr>
          <p:cNvPr id="5" name="Rectangle 4"/>
          <p:cNvSpPr/>
          <p:nvPr/>
        </p:nvSpPr>
        <p:spPr>
          <a:xfrm>
            <a:off x="6021294" y="2700085"/>
            <a:ext cx="1583765" cy="288150"/>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3122706" y="6248400"/>
            <a:ext cx="2151529" cy="440414"/>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669368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Definitions</a:t>
            </a:r>
            <a:endParaRPr lang="en-US" dirty="0"/>
          </a:p>
        </p:txBody>
      </p:sp>
      <p:sp>
        <p:nvSpPr>
          <p:cNvPr id="3" name="Content Placeholder 2"/>
          <p:cNvSpPr>
            <a:spLocks noGrp="1"/>
          </p:cNvSpPr>
          <p:nvPr>
            <p:ph idx="1"/>
          </p:nvPr>
        </p:nvSpPr>
        <p:spPr/>
        <p:txBody>
          <a:bodyPr>
            <a:normAutofit/>
          </a:bodyPr>
          <a:lstStyle/>
          <a:p>
            <a:pPr marL="82296" indent="0">
              <a:buNone/>
            </a:pPr>
            <a:r>
              <a:rPr lang="en-US" u="sng" dirty="0" smtClean="0"/>
              <a:t>Sample size: </a:t>
            </a:r>
            <a:r>
              <a:rPr lang="en-US" dirty="0" smtClean="0"/>
              <a:t>How many subjects to sample or study for a particular research question</a:t>
            </a:r>
          </a:p>
          <a:p>
            <a:pPr marL="82296" indent="0">
              <a:buNone/>
            </a:pPr>
            <a:endParaRPr lang="en-US" dirty="0" smtClean="0"/>
          </a:p>
          <a:p>
            <a:pPr marL="82296" indent="0">
              <a:buNone/>
            </a:pPr>
            <a:r>
              <a:rPr lang="en-US" u="sng" dirty="0" smtClean="0"/>
              <a:t>Power: </a:t>
            </a:r>
            <a:r>
              <a:rPr lang="en-US" dirty="0" smtClean="0"/>
              <a:t>Probability of detecting a difference between groups given the effect is real</a:t>
            </a:r>
          </a:p>
          <a:p>
            <a:pPr marL="82296" indent="0">
              <a:buNone/>
            </a:pPr>
            <a:endParaRPr lang="en-US" dirty="0"/>
          </a:p>
          <a:p>
            <a:pPr marL="82296" indent="0">
              <a:buNone/>
            </a:pPr>
            <a:r>
              <a:rPr lang="en-US" u="sng" dirty="0" smtClean="0"/>
              <a:t>Power analysis: </a:t>
            </a:r>
            <a:r>
              <a:rPr lang="en-US" dirty="0" smtClean="0"/>
              <a:t>Evaluating statistical power at a given effect size for a fixed sample size and level of significance</a:t>
            </a:r>
            <a:endParaRPr lang="en-US" dirty="0"/>
          </a:p>
        </p:txBody>
      </p:sp>
    </p:spTree>
    <p:extLst>
      <p:ext uri="{BB962C8B-B14F-4D97-AF65-F5344CB8AC3E}">
        <p14:creationId xmlns:p14="http://schemas.microsoft.com/office/powerpoint/2010/main" val="377099190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a:t>
            </a:r>
            <a:endParaRPr lang="en-US" dirty="0"/>
          </a:p>
        </p:txBody>
      </p:sp>
      <p:pic>
        <p:nvPicPr>
          <p:cNvPr id="4" name="Picture 3" descr="Screen Shot 2016-07-21 at 12.36.35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8241" y="1417638"/>
            <a:ext cx="5105400" cy="5359400"/>
          </a:xfrm>
          <a:prstGeom prst="rect">
            <a:avLst/>
          </a:prstGeom>
        </p:spPr>
      </p:pic>
      <p:sp>
        <p:nvSpPr>
          <p:cNvPr id="5" name="Rectangle 4"/>
          <p:cNvSpPr/>
          <p:nvPr/>
        </p:nvSpPr>
        <p:spPr>
          <a:xfrm>
            <a:off x="5662706" y="1417638"/>
            <a:ext cx="762000" cy="345421"/>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2823882" y="6394824"/>
            <a:ext cx="2300942" cy="382214"/>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407565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 Example</a:t>
            </a:r>
            <a:endParaRPr lang="en-US" dirty="0"/>
          </a:p>
        </p:txBody>
      </p:sp>
      <p:pic>
        <p:nvPicPr>
          <p:cNvPr id="5" name="Picture 4" descr="Screen Shot 2016-07-19 at 11.18.23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188" y="1796989"/>
            <a:ext cx="8572500" cy="3742335"/>
          </a:xfrm>
          <a:prstGeom prst="rect">
            <a:avLst/>
          </a:prstGeom>
        </p:spPr>
      </p:pic>
      <p:sp>
        <p:nvSpPr>
          <p:cNvPr id="6" name="Rectangle 5"/>
          <p:cNvSpPr/>
          <p:nvPr/>
        </p:nvSpPr>
        <p:spPr>
          <a:xfrm>
            <a:off x="361188" y="2954880"/>
            <a:ext cx="8572500" cy="457920"/>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TextBox 6"/>
          <p:cNvSpPr txBox="1"/>
          <p:nvPr/>
        </p:nvSpPr>
        <p:spPr>
          <a:xfrm>
            <a:off x="1284940" y="5991412"/>
            <a:ext cx="6409765" cy="646331"/>
          </a:xfrm>
          <a:prstGeom prst="rect">
            <a:avLst/>
          </a:prstGeom>
          <a:noFill/>
        </p:spPr>
        <p:txBody>
          <a:bodyPr wrap="square" rtlCol="0">
            <a:spAutoFit/>
          </a:bodyPr>
          <a:lstStyle/>
          <a:p>
            <a:pPr algn="ctr"/>
            <a:r>
              <a:rPr lang="en-US" dirty="0" smtClean="0"/>
              <a:t>Not included in abstract: proportion of office implant insertion at baseline is 50%</a:t>
            </a:r>
            <a:endParaRPr lang="en-US" dirty="0"/>
          </a:p>
        </p:txBody>
      </p:sp>
    </p:spTree>
    <p:extLst>
      <p:ext uri="{BB962C8B-B14F-4D97-AF65-F5344CB8AC3E}">
        <p14:creationId xmlns:p14="http://schemas.microsoft.com/office/powerpoint/2010/main" val="295899351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Needed to Do These</a:t>
            </a:r>
            <a:endParaRPr lang="en-US" dirty="0"/>
          </a:p>
        </p:txBody>
      </p:sp>
      <p:sp>
        <p:nvSpPr>
          <p:cNvPr id="3" name="Content Placeholder 2"/>
          <p:cNvSpPr>
            <a:spLocks noGrp="1"/>
          </p:cNvSpPr>
          <p:nvPr>
            <p:ph idx="1"/>
          </p:nvPr>
        </p:nvSpPr>
        <p:spPr/>
        <p:txBody>
          <a:bodyPr/>
          <a:lstStyle/>
          <a:p>
            <a:r>
              <a:rPr lang="en-US" dirty="0" smtClean="0"/>
              <a:t>We’ll focus on calculating sample size for a difference in 2 proportions</a:t>
            </a:r>
          </a:p>
          <a:p>
            <a:r>
              <a:rPr lang="en-US" dirty="0" smtClean="0"/>
              <a:t>Information needed</a:t>
            </a:r>
          </a:p>
          <a:p>
            <a:pPr lvl="1"/>
            <a:r>
              <a:rPr lang="en-US" dirty="0" smtClean="0"/>
              <a:t>Proportion of group 1</a:t>
            </a:r>
          </a:p>
          <a:p>
            <a:pPr lvl="1"/>
            <a:r>
              <a:rPr lang="en-US" dirty="0" smtClean="0"/>
              <a:t>Proportion of group 2</a:t>
            </a:r>
          </a:p>
          <a:p>
            <a:pPr lvl="1"/>
            <a:r>
              <a:rPr lang="en-US" dirty="0" smtClean="0"/>
              <a:t>Effect size (proportion group 2 – proportion group 1)</a:t>
            </a:r>
          </a:p>
          <a:p>
            <a:pPr lvl="1"/>
            <a:r>
              <a:rPr lang="en-US" dirty="0" smtClean="0"/>
              <a:t>Level of statistical significance (alpha)</a:t>
            </a:r>
          </a:p>
          <a:p>
            <a:pPr lvl="1"/>
            <a:r>
              <a:rPr lang="en-US" dirty="0" smtClean="0"/>
              <a:t>Power (1-beta)</a:t>
            </a:r>
            <a:endParaRPr lang="en-US" dirty="0"/>
          </a:p>
        </p:txBody>
      </p:sp>
    </p:spTree>
    <p:extLst>
      <p:ext uri="{BB962C8B-B14F-4D97-AF65-F5344CB8AC3E}">
        <p14:creationId xmlns:p14="http://schemas.microsoft.com/office/powerpoint/2010/main" val="137522224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Stata</a:t>
            </a:r>
            <a:r>
              <a:rPr lang="en-US" dirty="0" smtClean="0"/>
              <a:t> Command for Sample Size</a:t>
            </a:r>
            <a:endParaRPr lang="en-US" dirty="0"/>
          </a:p>
        </p:txBody>
      </p:sp>
      <p:sp>
        <p:nvSpPr>
          <p:cNvPr id="3" name="Content Placeholder 2"/>
          <p:cNvSpPr>
            <a:spLocks noGrp="1"/>
          </p:cNvSpPr>
          <p:nvPr>
            <p:ph idx="1"/>
          </p:nvPr>
        </p:nvSpPr>
        <p:spPr/>
        <p:txBody>
          <a:bodyPr>
            <a:normAutofit/>
          </a:bodyPr>
          <a:lstStyle/>
          <a:p>
            <a:pPr marL="82296" indent="0">
              <a:buNone/>
            </a:pPr>
            <a:endParaRPr lang="en-US" dirty="0" smtClean="0"/>
          </a:p>
          <a:p>
            <a:pPr marL="82296" indent="0">
              <a:buNone/>
            </a:pPr>
            <a:r>
              <a:rPr lang="en-US" sz="2000" dirty="0">
                <a:latin typeface="Courier New"/>
                <a:cs typeface="Courier New"/>
              </a:rPr>
              <a:t>p</a:t>
            </a:r>
            <a:r>
              <a:rPr lang="en-US" sz="2000" dirty="0" smtClean="0">
                <a:latin typeface="Courier New"/>
                <a:cs typeface="Courier New"/>
              </a:rPr>
              <a:t>ower </a:t>
            </a:r>
            <a:r>
              <a:rPr lang="en-US" sz="2000" dirty="0" err="1" smtClean="0">
                <a:latin typeface="Courier New"/>
                <a:cs typeface="Courier New"/>
              </a:rPr>
              <a:t>twoproportions</a:t>
            </a:r>
            <a:r>
              <a:rPr lang="en-US" sz="2000" dirty="0" smtClean="0">
                <a:latin typeface="Courier New"/>
                <a:cs typeface="Courier New"/>
              </a:rPr>
              <a:t> </a:t>
            </a:r>
            <a:r>
              <a:rPr lang="en-US" sz="2000" i="1" dirty="0" smtClean="0">
                <a:solidFill>
                  <a:srgbClr val="3366FF"/>
                </a:solidFill>
                <a:latin typeface="Courier New"/>
                <a:cs typeface="Courier New"/>
              </a:rPr>
              <a:t>p1</a:t>
            </a:r>
            <a:r>
              <a:rPr lang="en-US" sz="2000" dirty="0" smtClean="0">
                <a:solidFill>
                  <a:srgbClr val="3366FF"/>
                </a:solidFill>
                <a:latin typeface="Courier New"/>
                <a:cs typeface="Courier New"/>
              </a:rPr>
              <a:t> </a:t>
            </a:r>
            <a:r>
              <a:rPr lang="en-US" sz="2000" i="1" dirty="0" smtClean="0">
                <a:solidFill>
                  <a:srgbClr val="3366FF"/>
                </a:solidFill>
                <a:latin typeface="Courier New"/>
                <a:cs typeface="Courier New"/>
              </a:rPr>
              <a:t>p2</a:t>
            </a:r>
            <a:r>
              <a:rPr lang="en-US" sz="2000" i="1" dirty="0" smtClean="0">
                <a:latin typeface="Courier New"/>
                <a:cs typeface="Courier New"/>
              </a:rPr>
              <a:t> [, power(</a:t>
            </a:r>
            <a:r>
              <a:rPr lang="en-US" sz="2000" i="1" dirty="0" smtClean="0">
                <a:solidFill>
                  <a:srgbClr val="3366FF"/>
                </a:solidFill>
                <a:latin typeface="Courier New"/>
                <a:cs typeface="Courier New"/>
              </a:rPr>
              <a:t>#</a:t>
            </a:r>
            <a:r>
              <a:rPr lang="en-US" sz="2000" i="1" dirty="0" smtClean="0">
                <a:latin typeface="Courier New"/>
                <a:cs typeface="Courier New"/>
              </a:rPr>
              <a:t>) </a:t>
            </a:r>
            <a:r>
              <a:rPr lang="en-US" sz="2000" i="1" dirty="0" smtClean="0">
                <a:solidFill>
                  <a:srgbClr val="3366FF"/>
                </a:solidFill>
                <a:latin typeface="Courier New"/>
                <a:cs typeface="Courier New"/>
              </a:rPr>
              <a:t>options</a:t>
            </a:r>
            <a:r>
              <a:rPr lang="en-US" sz="2000" i="1" dirty="0" smtClean="0">
                <a:latin typeface="Courier New"/>
                <a:cs typeface="Courier New"/>
              </a:rPr>
              <a:t>]</a:t>
            </a:r>
          </a:p>
          <a:p>
            <a:pPr marL="82296" indent="0">
              <a:buNone/>
            </a:pPr>
            <a:endParaRPr lang="en-US" dirty="0"/>
          </a:p>
          <a:p>
            <a:pPr marL="82296" indent="0">
              <a:buNone/>
            </a:pPr>
            <a:r>
              <a:rPr lang="en-US" sz="2400" dirty="0" smtClean="0"/>
              <a:t>p1 = control group proportion</a:t>
            </a:r>
          </a:p>
          <a:p>
            <a:pPr marL="82296" indent="0">
              <a:buNone/>
            </a:pPr>
            <a:r>
              <a:rPr lang="en-US" sz="2400" dirty="0" smtClean="0"/>
              <a:t>p2 = experimental group proportion</a:t>
            </a:r>
          </a:p>
          <a:p>
            <a:pPr marL="82296" indent="0">
              <a:buNone/>
            </a:pPr>
            <a:endParaRPr lang="en-US" sz="2400" dirty="0"/>
          </a:p>
          <a:p>
            <a:pPr marL="82296" indent="0">
              <a:buNone/>
            </a:pPr>
            <a:r>
              <a:rPr lang="en-US" sz="2400" dirty="0" smtClean="0"/>
              <a:t>Default power 0.8</a:t>
            </a:r>
          </a:p>
          <a:p>
            <a:pPr marL="82296" indent="0">
              <a:buNone/>
            </a:pPr>
            <a:r>
              <a:rPr lang="en-US" sz="2400" dirty="0" smtClean="0"/>
              <a:t>Default significance 0.05</a:t>
            </a:r>
          </a:p>
        </p:txBody>
      </p:sp>
    </p:spTree>
    <p:extLst>
      <p:ext uri="{BB962C8B-B14F-4D97-AF65-F5344CB8AC3E}">
        <p14:creationId xmlns:p14="http://schemas.microsoft.com/office/powerpoint/2010/main" val="356852056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Stata</a:t>
            </a:r>
            <a:r>
              <a:rPr lang="en-US" dirty="0" smtClean="0"/>
              <a:t> Output</a:t>
            </a:r>
            <a:endParaRPr lang="en-US" dirty="0"/>
          </a:p>
        </p:txBody>
      </p:sp>
      <p:sp>
        <p:nvSpPr>
          <p:cNvPr id="3" name="Content Placeholder 2"/>
          <p:cNvSpPr>
            <a:spLocks noGrp="1"/>
          </p:cNvSpPr>
          <p:nvPr>
            <p:ph idx="1"/>
          </p:nvPr>
        </p:nvSpPr>
        <p:spPr/>
        <p:txBody>
          <a:bodyPr/>
          <a:lstStyle/>
          <a:p>
            <a:r>
              <a:rPr lang="en-US" dirty="0" smtClean="0"/>
              <a:t>From our abstract example</a:t>
            </a:r>
          </a:p>
          <a:p>
            <a:pPr lvl="1"/>
            <a:r>
              <a:rPr lang="en-US" dirty="0"/>
              <a:t>p</a:t>
            </a:r>
            <a:r>
              <a:rPr lang="en-US" dirty="0" smtClean="0"/>
              <a:t>1 = 50%, p2 = 90%, effect size = 40%</a:t>
            </a:r>
            <a:endParaRPr lang="en-US" dirty="0"/>
          </a:p>
          <a:p>
            <a:pPr marL="402336" lvl="1" indent="0">
              <a:buNone/>
            </a:pPr>
            <a:endParaRPr lang="en-US" dirty="0" smtClean="0"/>
          </a:p>
        </p:txBody>
      </p:sp>
      <p:pic>
        <p:nvPicPr>
          <p:cNvPr id="4" name="Picture 3" descr="Screen Shot 2016-07-20 at 11.30.4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8902" y="2800723"/>
            <a:ext cx="6139568" cy="3730582"/>
          </a:xfrm>
          <a:prstGeom prst="rect">
            <a:avLst/>
          </a:prstGeom>
        </p:spPr>
      </p:pic>
      <p:sp>
        <p:nvSpPr>
          <p:cNvPr id="5" name="Rectangle 4"/>
          <p:cNvSpPr/>
          <p:nvPr/>
        </p:nvSpPr>
        <p:spPr>
          <a:xfrm>
            <a:off x="1868902" y="2800723"/>
            <a:ext cx="3465098" cy="307042"/>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2734235" y="4377765"/>
            <a:ext cx="3436471" cy="1150470"/>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1868902" y="5647765"/>
            <a:ext cx="2957098" cy="883540"/>
          </a:xfrm>
          <a:prstGeom prst="rect">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88422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6"/>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Alternative </a:t>
            </a:r>
            <a:r>
              <a:rPr lang="en-US" dirty="0" err="1" smtClean="0"/>
              <a:t>Stata</a:t>
            </a:r>
            <a:r>
              <a:rPr lang="en-US" dirty="0" smtClean="0"/>
              <a:t> Commands and Options</a:t>
            </a:r>
            <a:endParaRPr lang="en-US" dirty="0"/>
          </a:p>
        </p:txBody>
      </p:sp>
      <p:sp>
        <p:nvSpPr>
          <p:cNvPr id="3" name="Content Placeholder 2"/>
          <p:cNvSpPr>
            <a:spLocks noGrp="1"/>
          </p:cNvSpPr>
          <p:nvPr>
            <p:ph idx="1"/>
          </p:nvPr>
        </p:nvSpPr>
        <p:spPr/>
        <p:txBody>
          <a:bodyPr>
            <a:normAutofit fontScale="85000" lnSpcReduction="10000"/>
          </a:bodyPr>
          <a:lstStyle/>
          <a:p>
            <a:pPr marL="82296" indent="0">
              <a:buNone/>
            </a:pPr>
            <a:r>
              <a:rPr lang="en-US" dirty="0">
                <a:latin typeface="Courier New"/>
                <a:cs typeface="Courier New"/>
              </a:rPr>
              <a:t>power </a:t>
            </a:r>
            <a:r>
              <a:rPr lang="en-US" dirty="0" err="1">
                <a:latin typeface="Courier New"/>
                <a:cs typeface="Courier New"/>
              </a:rPr>
              <a:t>twoproportions</a:t>
            </a:r>
            <a:r>
              <a:rPr lang="en-US" dirty="0">
                <a:latin typeface="Courier New"/>
                <a:cs typeface="Courier New"/>
              </a:rPr>
              <a:t> </a:t>
            </a:r>
            <a:r>
              <a:rPr lang="en-US" i="1" dirty="0" smtClean="0">
                <a:solidFill>
                  <a:srgbClr val="3366FF"/>
                </a:solidFill>
                <a:latin typeface="Courier New"/>
                <a:cs typeface="Courier New"/>
              </a:rPr>
              <a:t>p1</a:t>
            </a:r>
            <a:r>
              <a:rPr lang="en-US" dirty="0" smtClean="0">
                <a:latin typeface="Courier New"/>
                <a:cs typeface="Courier New"/>
              </a:rPr>
              <a:t>, diff(</a:t>
            </a:r>
            <a:r>
              <a:rPr lang="en-US" dirty="0" smtClean="0">
                <a:solidFill>
                  <a:srgbClr val="3366FF"/>
                </a:solidFill>
                <a:latin typeface="Courier New"/>
                <a:cs typeface="Courier New"/>
              </a:rPr>
              <a:t>#</a:t>
            </a:r>
            <a:r>
              <a:rPr lang="en-US" dirty="0" smtClean="0">
                <a:latin typeface="Courier New"/>
                <a:cs typeface="Courier New"/>
              </a:rPr>
              <a:t>)</a:t>
            </a:r>
          </a:p>
          <a:p>
            <a:pPr marL="82296" indent="0">
              <a:buNone/>
            </a:pPr>
            <a:r>
              <a:rPr lang="en-US" dirty="0"/>
              <a:t>	</a:t>
            </a:r>
            <a:r>
              <a:rPr lang="en-US" sz="3100" dirty="0" smtClean="0"/>
              <a:t>diff = p2-p1</a:t>
            </a:r>
          </a:p>
          <a:p>
            <a:pPr marL="82296" indent="0">
              <a:buNone/>
            </a:pPr>
            <a:endParaRPr lang="en-US" sz="2600" dirty="0" smtClean="0"/>
          </a:p>
          <a:p>
            <a:pPr marL="82296" indent="0">
              <a:buNone/>
            </a:pPr>
            <a:r>
              <a:rPr lang="en-US" sz="2800" dirty="0">
                <a:latin typeface="Courier New"/>
                <a:cs typeface="Courier New"/>
              </a:rPr>
              <a:t>power </a:t>
            </a:r>
            <a:r>
              <a:rPr lang="en-US" sz="2800" dirty="0" err="1">
                <a:latin typeface="Courier New"/>
                <a:cs typeface="Courier New"/>
              </a:rPr>
              <a:t>twoproportions</a:t>
            </a:r>
            <a:r>
              <a:rPr lang="en-US" sz="2800" dirty="0">
                <a:latin typeface="Courier New"/>
                <a:cs typeface="Courier New"/>
              </a:rPr>
              <a:t> </a:t>
            </a:r>
            <a:r>
              <a:rPr lang="en-US" sz="2800" dirty="0">
                <a:solidFill>
                  <a:srgbClr val="3366FF"/>
                </a:solidFill>
                <a:latin typeface="Courier New"/>
                <a:cs typeface="Courier New"/>
              </a:rPr>
              <a:t>p1 p2 </a:t>
            </a:r>
            <a:r>
              <a:rPr lang="en-US" sz="2800" dirty="0" smtClean="0">
                <a:latin typeface="Courier New"/>
                <a:cs typeface="Courier New"/>
              </a:rPr>
              <a:t>, </a:t>
            </a:r>
            <a:r>
              <a:rPr lang="en-US" sz="2800" dirty="0">
                <a:latin typeface="Courier New"/>
                <a:cs typeface="Courier New"/>
              </a:rPr>
              <a:t>power</a:t>
            </a:r>
            <a:r>
              <a:rPr lang="en-US" sz="2800" dirty="0" smtClean="0">
                <a:latin typeface="Courier New"/>
                <a:cs typeface="Courier New"/>
              </a:rPr>
              <a:t>(</a:t>
            </a:r>
            <a:r>
              <a:rPr lang="en-US" sz="2800" dirty="0" smtClean="0">
                <a:solidFill>
                  <a:srgbClr val="3366FF"/>
                </a:solidFill>
                <a:latin typeface="Courier New"/>
                <a:cs typeface="Courier New"/>
              </a:rPr>
              <a:t>#</a:t>
            </a:r>
            <a:r>
              <a:rPr lang="en-US" sz="2800" dirty="0" smtClean="0">
                <a:latin typeface="Courier New"/>
                <a:cs typeface="Courier New"/>
              </a:rPr>
              <a:t>)</a:t>
            </a:r>
          </a:p>
          <a:p>
            <a:pPr marL="82296" indent="0">
              <a:buNone/>
            </a:pPr>
            <a:endParaRPr lang="en-US" dirty="0" smtClean="0"/>
          </a:p>
          <a:p>
            <a:pPr marL="82296" indent="0">
              <a:buNone/>
            </a:pPr>
            <a:r>
              <a:rPr lang="en-US" sz="2800" dirty="0">
                <a:latin typeface="Courier New"/>
                <a:cs typeface="Courier New"/>
              </a:rPr>
              <a:t>p</a:t>
            </a:r>
            <a:r>
              <a:rPr lang="en-US" sz="2800" dirty="0" smtClean="0">
                <a:latin typeface="Courier New"/>
                <a:cs typeface="Courier New"/>
              </a:rPr>
              <a:t>ower </a:t>
            </a:r>
            <a:r>
              <a:rPr lang="en-US" sz="2800" dirty="0" err="1" smtClean="0">
                <a:latin typeface="Courier New"/>
                <a:cs typeface="Courier New"/>
              </a:rPr>
              <a:t>twoproportions</a:t>
            </a:r>
            <a:r>
              <a:rPr lang="en-US" sz="2800" dirty="0" smtClean="0">
                <a:latin typeface="Courier New"/>
                <a:cs typeface="Courier New"/>
              </a:rPr>
              <a:t> </a:t>
            </a:r>
            <a:r>
              <a:rPr lang="en-US" sz="2800" dirty="0" smtClean="0">
                <a:solidFill>
                  <a:srgbClr val="3366FF"/>
                </a:solidFill>
                <a:latin typeface="Courier New"/>
                <a:cs typeface="Courier New"/>
              </a:rPr>
              <a:t>p1 p2</a:t>
            </a:r>
            <a:r>
              <a:rPr lang="en-US" sz="2800" dirty="0" smtClean="0">
                <a:latin typeface="Courier New"/>
                <a:cs typeface="Courier New"/>
              </a:rPr>
              <a:t>, alpha(</a:t>
            </a:r>
            <a:r>
              <a:rPr lang="en-US" sz="2800" dirty="0" smtClean="0">
                <a:solidFill>
                  <a:srgbClr val="3366FF"/>
                </a:solidFill>
                <a:latin typeface="Courier New"/>
                <a:cs typeface="Courier New"/>
              </a:rPr>
              <a:t>#</a:t>
            </a:r>
            <a:r>
              <a:rPr lang="en-US" sz="2800" dirty="0" smtClean="0">
                <a:latin typeface="Courier New"/>
                <a:cs typeface="Courier New"/>
              </a:rPr>
              <a:t>)</a:t>
            </a:r>
          </a:p>
          <a:p>
            <a:pPr marL="82296" indent="0">
              <a:buNone/>
            </a:pPr>
            <a:endParaRPr lang="en-US" dirty="0" smtClean="0"/>
          </a:p>
          <a:p>
            <a:pPr marL="82296" indent="0">
              <a:buNone/>
            </a:pPr>
            <a:r>
              <a:rPr lang="en-US" sz="2800" dirty="0" smtClean="0"/>
              <a:t>Options:</a:t>
            </a:r>
          </a:p>
          <a:p>
            <a:pPr marL="82296" indent="0">
              <a:buNone/>
            </a:pPr>
            <a:r>
              <a:rPr lang="en-US" sz="2400" dirty="0">
                <a:latin typeface="Courier New"/>
                <a:cs typeface="Courier New"/>
              </a:rPr>
              <a:t>t</a:t>
            </a:r>
            <a:r>
              <a:rPr lang="en-US" sz="2400" dirty="0" smtClean="0">
                <a:latin typeface="Courier New"/>
                <a:cs typeface="Courier New"/>
              </a:rPr>
              <a:t>est(test)</a:t>
            </a:r>
            <a:r>
              <a:rPr lang="en-US" sz="2800" dirty="0" smtClean="0"/>
              <a:t>- specify statistical test to use, default is chi2</a:t>
            </a:r>
          </a:p>
          <a:p>
            <a:pPr marL="82296" indent="0">
              <a:buNone/>
            </a:pPr>
            <a:r>
              <a:rPr lang="en-US" sz="2400" u="sng" dirty="0">
                <a:latin typeface="Courier New"/>
                <a:cs typeface="Courier New"/>
              </a:rPr>
              <a:t>a</a:t>
            </a:r>
            <a:r>
              <a:rPr lang="en-US" sz="2400" dirty="0" smtClean="0">
                <a:latin typeface="Courier New"/>
                <a:cs typeface="Courier New"/>
              </a:rPr>
              <a:t>lpha(</a:t>
            </a:r>
            <a:r>
              <a:rPr lang="en-US" sz="2400" dirty="0" smtClean="0">
                <a:solidFill>
                  <a:srgbClr val="3366FF"/>
                </a:solidFill>
                <a:latin typeface="Courier New"/>
                <a:cs typeface="Courier New"/>
              </a:rPr>
              <a:t>#</a:t>
            </a:r>
            <a:r>
              <a:rPr lang="en-US" sz="2400" dirty="0" smtClean="0">
                <a:latin typeface="Courier New"/>
                <a:cs typeface="Courier New"/>
              </a:rPr>
              <a:t>) </a:t>
            </a:r>
            <a:r>
              <a:rPr lang="en-US" sz="2800" dirty="0" smtClean="0"/>
              <a:t>– specify alpha (if different from 0.05)</a:t>
            </a:r>
          </a:p>
          <a:p>
            <a:pPr marL="82296" indent="0">
              <a:buNone/>
            </a:pPr>
            <a:r>
              <a:rPr lang="en-US" sz="2400" u="sng" dirty="0" smtClean="0">
                <a:latin typeface="Courier New"/>
                <a:cs typeface="Courier New"/>
              </a:rPr>
              <a:t>p</a:t>
            </a:r>
            <a:r>
              <a:rPr lang="en-US" sz="2400" dirty="0" smtClean="0">
                <a:latin typeface="Courier New"/>
                <a:cs typeface="Courier New"/>
              </a:rPr>
              <a:t>ower(</a:t>
            </a:r>
            <a:r>
              <a:rPr lang="en-US" sz="2400" dirty="0" smtClean="0">
                <a:solidFill>
                  <a:srgbClr val="3366FF"/>
                </a:solidFill>
                <a:latin typeface="Courier New"/>
                <a:cs typeface="Courier New"/>
              </a:rPr>
              <a:t>#</a:t>
            </a:r>
            <a:r>
              <a:rPr lang="en-US" sz="2400" dirty="0" smtClean="0">
                <a:latin typeface="Courier New"/>
                <a:cs typeface="Courier New"/>
              </a:rPr>
              <a:t>) </a:t>
            </a:r>
            <a:r>
              <a:rPr lang="en-US" sz="2800" dirty="0" smtClean="0"/>
              <a:t>– specify power (if different from 0.8)</a:t>
            </a:r>
            <a:endParaRPr lang="en-US" sz="2800" dirty="0"/>
          </a:p>
        </p:txBody>
      </p:sp>
    </p:spTree>
    <p:extLst>
      <p:ext uri="{BB962C8B-B14F-4D97-AF65-F5344CB8AC3E}">
        <p14:creationId xmlns:p14="http://schemas.microsoft.com/office/powerpoint/2010/main" val="90618756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Size</a:t>
            </a:r>
            <a:endParaRPr lang="en-US" dirty="0"/>
          </a:p>
        </p:txBody>
      </p:sp>
      <p:sp>
        <p:nvSpPr>
          <p:cNvPr id="3" name="Content Placeholder 2"/>
          <p:cNvSpPr>
            <a:spLocks noGrp="1"/>
          </p:cNvSpPr>
          <p:nvPr>
            <p:ph idx="1"/>
          </p:nvPr>
        </p:nvSpPr>
        <p:spPr/>
        <p:txBody>
          <a:bodyPr>
            <a:normAutofit lnSpcReduction="10000"/>
          </a:bodyPr>
          <a:lstStyle/>
          <a:p>
            <a:r>
              <a:rPr lang="en-US" dirty="0" smtClean="0"/>
              <a:t>Can also evaluate power at varying p2 proportion at a fixed p1 and total sample size graphically</a:t>
            </a:r>
          </a:p>
          <a:p>
            <a:pPr marL="82296" indent="0">
              <a:buNone/>
            </a:pPr>
            <a:endParaRPr lang="en-US" dirty="0" smtClean="0"/>
          </a:p>
          <a:p>
            <a:r>
              <a:rPr lang="en-US" dirty="0" smtClean="0"/>
              <a:t>Example</a:t>
            </a:r>
          </a:p>
          <a:p>
            <a:pPr lvl="1"/>
            <a:r>
              <a:rPr lang="en-US" dirty="0"/>
              <a:t>p</a:t>
            </a:r>
            <a:r>
              <a:rPr lang="en-US" dirty="0" smtClean="0"/>
              <a:t>1 = 0.5, total n=40</a:t>
            </a:r>
          </a:p>
          <a:p>
            <a:pPr lvl="1"/>
            <a:r>
              <a:rPr lang="en-US" dirty="0" smtClean="0"/>
              <a:t>Varying p2 from 0.6 – 0.9 by increments of 0.1 (0.6, 0.7, 0.8, 0.9)</a:t>
            </a:r>
          </a:p>
          <a:p>
            <a:pPr marL="402336" lvl="1" indent="0">
              <a:buNone/>
            </a:pPr>
            <a:endParaRPr lang="en-US" sz="2200" dirty="0" smtClean="0">
              <a:latin typeface="Courier New"/>
              <a:cs typeface="Courier New"/>
            </a:endParaRPr>
          </a:p>
          <a:p>
            <a:pPr marL="402336" lvl="1" indent="0">
              <a:buNone/>
            </a:pPr>
            <a:r>
              <a:rPr lang="en-US" sz="1700" dirty="0" smtClean="0">
                <a:latin typeface="Courier New"/>
                <a:cs typeface="Courier New"/>
              </a:rPr>
              <a:t>power </a:t>
            </a:r>
            <a:r>
              <a:rPr lang="en-US" sz="1700" dirty="0" err="1" smtClean="0">
                <a:latin typeface="Courier New"/>
                <a:cs typeface="Courier New"/>
              </a:rPr>
              <a:t>twoproportions</a:t>
            </a:r>
            <a:r>
              <a:rPr lang="en-US" sz="1700" dirty="0" smtClean="0">
                <a:latin typeface="Courier New"/>
                <a:cs typeface="Courier New"/>
              </a:rPr>
              <a:t> 0.5 (0.6(0.1)0.9), n(40) graph</a:t>
            </a:r>
          </a:p>
        </p:txBody>
      </p:sp>
    </p:spTree>
    <p:extLst>
      <p:ext uri="{BB962C8B-B14F-4D97-AF65-F5344CB8AC3E}">
        <p14:creationId xmlns:p14="http://schemas.microsoft.com/office/powerpoint/2010/main" val="404896040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Graphical Representation</a:t>
            </a:r>
            <a:endParaRPr lang="en-US" dirty="0"/>
          </a:p>
        </p:txBody>
      </p:sp>
      <p:sp>
        <p:nvSpPr>
          <p:cNvPr id="3" name="Content Placeholder 2"/>
          <p:cNvSpPr>
            <a:spLocks noGrp="1"/>
          </p:cNvSpPr>
          <p:nvPr>
            <p:ph idx="1"/>
          </p:nvPr>
        </p:nvSpPr>
        <p:spPr/>
        <p:txBody>
          <a:bodyPr/>
          <a:lstStyle/>
          <a:p>
            <a:pPr marL="82296" lvl="1" indent="0">
              <a:spcBef>
                <a:spcPts val="600"/>
              </a:spcBef>
              <a:buSzPct val="80000"/>
              <a:buNone/>
            </a:pPr>
            <a:r>
              <a:rPr lang="en-US" sz="1700" dirty="0">
                <a:latin typeface="Courier New"/>
                <a:cs typeface="Courier New"/>
              </a:rPr>
              <a:t>power </a:t>
            </a:r>
            <a:r>
              <a:rPr lang="en-US" sz="1700" dirty="0" err="1">
                <a:latin typeface="Courier New"/>
                <a:cs typeface="Courier New"/>
              </a:rPr>
              <a:t>twoproportions</a:t>
            </a:r>
            <a:r>
              <a:rPr lang="en-US" sz="1700" dirty="0">
                <a:latin typeface="Courier New"/>
                <a:cs typeface="Courier New"/>
              </a:rPr>
              <a:t> 0.5 (0.6(0.1)0.9), n(40) graph</a:t>
            </a:r>
          </a:p>
          <a:p>
            <a:pPr marL="82296" indent="0">
              <a:buNone/>
            </a:pPr>
            <a:endParaRPr lang="en-US" dirty="0" smtClean="0"/>
          </a:p>
          <a:p>
            <a:pPr marL="82296" indent="0">
              <a:buNone/>
            </a:pPr>
            <a:endParaRPr lang="en-US" dirty="0"/>
          </a:p>
        </p:txBody>
      </p:sp>
      <p:pic>
        <p:nvPicPr>
          <p:cNvPr id="4" name="Picture 3"/>
          <p:cNvPicPr>
            <a:picLocks noChangeAspect="1"/>
          </p:cNvPicPr>
          <p:nvPr/>
        </p:nvPicPr>
        <p:blipFill>
          <a:blip r:embed="rId3"/>
          <a:stretch>
            <a:fillRect/>
          </a:stretch>
        </p:blipFill>
        <p:spPr>
          <a:xfrm>
            <a:off x="1883842" y="2011451"/>
            <a:ext cx="6400939" cy="4655228"/>
          </a:xfrm>
          <a:prstGeom prst="rect">
            <a:avLst/>
          </a:prstGeom>
        </p:spPr>
      </p:pic>
      <p:sp>
        <p:nvSpPr>
          <p:cNvPr id="5" name="Oval 4"/>
          <p:cNvSpPr/>
          <p:nvPr/>
        </p:nvSpPr>
        <p:spPr>
          <a:xfrm>
            <a:off x="7851487" y="2868706"/>
            <a:ext cx="433294" cy="268941"/>
          </a:xfrm>
          <a:prstGeom prst="ellipse">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41083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2512</TotalTime>
  <Words>2420</Words>
  <Application>Microsoft Macintosh PowerPoint</Application>
  <PresentationFormat>On-screen Show (4:3)</PresentationFormat>
  <Paragraphs>206</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Solstice</vt:lpstr>
      <vt:lpstr>Sample Size Calculations, Power Analysis and Stata</vt:lpstr>
      <vt:lpstr>Definitions</vt:lpstr>
      <vt:lpstr>Abstract Example</vt:lpstr>
      <vt:lpstr>What’s Needed to Do These</vt:lpstr>
      <vt:lpstr>Stata Command for Sample Size</vt:lpstr>
      <vt:lpstr>Stata Output</vt:lpstr>
      <vt:lpstr>Alternative Stata Commands and Options</vt:lpstr>
      <vt:lpstr>Sample Size</vt:lpstr>
      <vt:lpstr>Graphical Representation</vt:lpstr>
      <vt:lpstr>Power Analysis</vt:lpstr>
      <vt:lpstr>Stata Output</vt:lpstr>
      <vt:lpstr>Power Analysis </vt:lpstr>
      <vt:lpstr>Graphical Representation</vt:lpstr>
      <vt:lpstr>Other Related Commands</vt:lpstr>
      <vt:lpstr>Additional Resources</vt:lpstr>
      <vt:lpstr>Practice! Sample Size Calculation</vt:lpstr>
      <vt:lpstr>Answer</vt:lpstr>
      <vt:lpstr>Practice part 2! Power Analysis</vt:lpstr>
      <vt:lpstr>Answer</vt:lpstr>
      <vt:lpstr>Alternative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Size Calculations, Power Analysis and Stata</dc:title>
  <dc:creator>Biftu Mengesha</dc:creator>
  <cp:lastModifiedBy>Biftu Mengesha</cp:lastModifiedBy>
  <cp:revision>80</cp:revision>
  <dcterms:created xsi:type="dcterms:W3CDTF">2016-07-14T06:59:56Z</dcterms:created>
  <dcterms:modified xsi:type="dcterms:W3CDTF">2016-07-26T20:14:48Z</dcterms:modified>
</cp:coreProperties>
</file>