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323" r:id="rId2"/>
    <p:sldId id="262" r:id="rId3"/>
    <p:sldId id="344" r:id="rId4"/>
    <p:sldId id="324" r:id="rId5"/>
    <p:sldId id="333" r:id="rId6"/>
    <p:sldId id="325" r:id="rId7"/>
    <p:sldId id="326" r:id="rId8"/>
    <p:sldId id="268" r:id="rId9"/>
    <p:sldId id="328" r:id="rId10"/>
    <p:sldId id="327" r:id="rId11"/>
    <p:sldId id="329" r:id="rId12"/>
    <p:sldId id="316" r:id="rId13"/>
    <p:sldId id="330" r:id="rId14"/>
    <p:sldId id="289" r:id="rId15"/>
    <p:sldId id="336" r:id="rId16"/>
    <p:sldId id="337" r:id="rId17"/>
    <p:sldId id="338" r:id="rId18"/>
    <p:sldId id="331" r:id="rId19"/>
    <p:sldId id="304" r:id="rId20"/>
    <p:sldId id="305" r:id="rId21"/>
    <p:sldId id="306" r:id="rId22"/>
    <p:sldId id="291" r:id="rId23"/>
    <p:sldId id="293" r:id="rId24"/>
    <p:sldId id="348" r:id="rId25"/>
    <p:sldId id="308" r:id="rId26"/>
    <p:sldId id="309" r:id="rId27"/>
    <p:sldId id="310" r:id="rId28"/>
    <p:sldId id="332" r:id="rId29"/>
    <p:sldId id="312" r:id="rId30"/>
    <p:sldId id="313" r:id="rId31"/>
    <p:sldId id="297" r:id="rId32"/>
    <p:sldId id="314" r:id="rId33"/>
    <p:sldId id="315" r:id="rId34"/>
    <p:sldId id="317" r:id="rId35"/>
    <p:sldId id="346" r:id="rId36"/>
    <p:sldId id="300" r:id="rId37"/>
    <p:sldId id="318" r:id="rId38"/>
    <p:sldId id="319" r:id="rId39"/>
    <p:sldId id="320" r:id="rId40"/>
    <p:sldId id="271" r:id="rId41"/>
    <p:sldId id="287" r:id="rId42"/>
    <p:sldId id="321" r:id="rId43"/>
    <p:sldId id="301" r:id="rId44"/>
    <p:sldId id="347" r:id="rId45"/>
    <p:sldId id="302" r:id="rId46"/>
    <p:sldId id="345" r:id="rId47"/>
    <p:sldId id="342" r:id="rId4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660066"/>
    <a:srgbClr val="003366"/>
    <a:srgbClr val="DB010B"/>
    <a:srgbClr val="00003C"/>
    <a:srgbClr val="000066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7966" autoAdjust="0"/>
  </p:normalViewPr>
  <p:slideViewPr>
    <p:cSldViewPr>
      <p:cViewPr varScale="1">
        <p:scale>
          <a:sx n="86" d="100"/>
          <a:sy n="86" d="100"/>
        </p:scale>
        <p:origin x="1614" y="90"/>
      </p:cViewPr>
      <p:guideLst>
        <p:guide orient="horz" pos="26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badi MT Condensed Extra Bold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badi MT Condensed Extra Bold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badi MT Condensed Extra Bold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badi MT Condensed Extra Bold" pitchFamily="-84" charset="0"/>
              </a:defRPr>
            </a:lvl1pPr>
          </a:lstStyle>
          <a:p>
            <a:fld id="{5FF32C45-6B57-4F31-B26F-A730818F279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8094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badi MT Condensed Extra Bold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badi MT Condensed Extra Bold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29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badi MT Condensed Extra Bold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badi MT Condensed Extra Bold" pitchFamily="-84" charset="0"/>
              </a:defRPr>
            </a:lvl1pPr>
          </a:lstStyle>
          <a:p>
            <a:fld id="{AC3D2BA8-886E-48E5-A884-153D3D8227C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6086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3838" indent="-223838"/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Formulate explicit, answerable question. </a:t>
            </a:r>
          </a:p>
          <a:p>
            <a:pPr marL="223838" indent="-223838"/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- May require modification as analysis progresses. </a:t>
            </a:r>
          </a:p>
          <a:p>
            <a:pPr marL="223838" indent="-223838">
              <a:buFontTx/>
              <a:buChar char="-"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The simpler the question, without losing important detail, the easier and better the decision analysis.</a:t>
            </a:r>
          </a:p>
          <a:p>
            <a:pPr marL="223838" indent="-223838">
              <a:buFontTx/>
              <a:buChar char="-"/>
            </a:pP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pPr marL="223838" indent="-223838">
              <a:buFontTx/>
              <a:buChar char="-"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In the aneurysm example, our interest is in determining what</a:t>
            </a:r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’</a:t>
            </a: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s best for Ms. Brooks so we'll take her perspective. We will begin with the following question:</a:t>
            </a:r>
          </a:p>
          <a:p>
            <a:pPr marL="223838" indent="-223838">
              <a:buFontTx/>
              <a:buChar char="-"/>
            </a:pP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pPr marL="223838" indent="-223838"/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Provide a reasonably complete depiction of the problem.</a:t>
            </a:r>
          </a:p>
          <a:p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Best is one </a:t>
            </a:r>
            <a:r>
              <a:rPr lang="en-US" altLang="en-US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decision node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 (on the left, at the beginning of the tree). </a:t>
            </a:r>
          </a:p>
          <a:p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Branches of each </a:t>
            </a:r>
            <a:r>
              <a:rPr lang="en-US" altLang="en-US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chance node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 --  </a:t>
            </a:r>
            <a:r>
              <a:rPr lang="en-US" alt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exhaustive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 and </a:t>
            </a:r>
            <a:r>
              <a:rPr lang="en-US" alt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mutually exclusive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. </a:t>
            </a:r>
          </a:p>
          <a:p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Proceed incrementally. Begin simple.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Lateral vs longitudinal extrapolation 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As teaching tool to discourage dogmatism and to demonstrate rigorously the need to involve patients in decisions</a:t>
            </a:r>
            <a:r>
              <a:rPr lang="en-US" dirty="0"/>
              <a:t>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1863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1863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1863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1863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DBA4093D-FD67-4F1B-BC64-63EC66460A34}" type="slidenum">
              <a:rPr lang="en-US" altLang="en-US" sz="1200">
                <a:latin typeface="Abadi MT Condensed Extra Bold" pitchFamily="-84" charset="0"/>
              </a:rPr>
              <a:pPr/>
              <a:t>6</a:t>
            </a:fld>
            <a:endParaRPr lang="en-US" altLang="en-US" sz="1200" dirty="0">
              <a:latin typeface="Abadi MT Condensed Extra Bold" pitchFamily="-8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 Narrow" pitchFamily="34" charset="0"/>
                <a:ea typeface="MS PGothic" pitchFamily="34" charset="-128"/>
              </a:rPr>
              <a:t>(more restrictive use in the next lecture).</a:t>
            </a:r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 Narrow" pitchFamily="34" charset="0"/>
                <a:ea typeface="MS PGothic" pitchFamily="34" charset="-128"/>
              </a:rPr>
              <a:t>Simple arithmetic calculations</a:t>
            </a:r>
          </a:p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itchFamily="18" charset="0"/>
                <a:ea typeface="MS PGothic" pitchFamily="34" charset="-128"/>
              </a:rPr>
              <a:t>How do you interpret this number?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Folding back: Start from the right and work toward the left, i.e., to the decision node.</a:t>
            </a:r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Folding forward: Start from the decision node and work toward the right, i.e., to the terminal nodes.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3D2BA8-886E-48E5-A884-153D3D8227C2}" type="slidenum">
              <a:rPr lang="en-US" altLang="en-US" smtClean="0"/>
              <a:pPr/>
              <a:t>44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17459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3D2BA8-886E-48E5-A884-153D3D8227C2}" type="slidenum">
              <a:rPr lang="en-US" altLang="en-US" smtClean="0"/>
              <a:pPr/>
              <a:t>47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7575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3838" indent="-223838"/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Formulate explicit, answerable question. </a:t>
            </a:r>
          </a:p>
          <a:p>
            <a:pPr marL="223838" indent="-223838"/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- May require modification as analysis progresses. </a:t>
            </a:r>
          </a:p>
          <a:p>
            <a:pPr marL="223838" indent="-223838">
              <a:buFontTx/>
              <a:buChar char="-"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The simpler the question, without losing important detail, the easier and better the decision analysis.</a:t>
            </a:r>
          </a:p>
          <a:p>
            <a:pPr marL="223838" indent="-223838">
              <a:buFontTx/>
              <a:buChar char="-"/>
            </a:pP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pPr marL="223838" indent="-223838">
              <a:buFontTx/>
              <a:buChar char="-"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In the aneurysm example, our interest is in determining what</a:t>
            </a:r>
            <a:r>
              <a:rPr lang="ja-JP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’</a:t>
            </a: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s best for Ms. Brooks so we'll take her perspective. We will begin with the following question:</a:t>
            </a:r>
          </a:p>
          <a:p>
            <a:pPr marL="223838" indent="-223838">
              <a:buFontTx/>
              <a:buChar char="-"/>
            </a:pP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pPr marL="223838" indent="-223838"/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3838" indent="-223838"/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Formulate explicit, answerable question. </a:t>
            </a:r>
          </a:p>
          <a:p>
            <a:pPr marL="223838" indent="-223838"/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- May require modification as analysis progresses. </a:t>
            </a:r>
          </a:p>
          <a:p>
            <a:pPr marL="223838" indent="-223838">
              <a:buFontTx/>
              <a:buChar char="-"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The simpler the question, without losing important detail, the easier and better the decision analysis.</a:t>
            </a:r>
          </a:p>
          <a:p>
            <a:pPr marL="223838" indent="-223838">
              <a:buFontTx/>
              <a:buChar char="-"/>
            </a:pP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pPr marL="223838" indent="-223838">
              <a:buFontTx/>
              <a:buChar char="-"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In the aneurysm example, our interest is in determining what</a:t>
            </a:r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’</a:t>
            </a: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s best for Ms. Brooks so we'll take her perspective. We will begin with the following question:</a:t>
            </a:r>
          </a:p>
          <a:p>
            <a:pPr marL="223838" indent="-223838">
              <a:buFontTx/>
              <a:buChar char="-"/>
            </a:pP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pPr marL="223838" indent="-223838"/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latin typeface="Arial Narrow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98A14ACE-4DD4-4168-AEDF-A3C27684A02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4346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6AB792-6068-451B-91C6-3DC354B98612}" type="datetimeFigureOut">
              <a:rPr lang="en-US" altLang="en-US"/>
              <a:pPr/>
              <a:t>1/5/2022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CCB0D0FC-0466-467E-BD41-401646C69A8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0733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2E90DE-5CED-4EC4-802E-CFBA0FEFE97C}" type="datetimeFigureOut">
              <a:rPr lang="en-US" altLang="en-US"/>
              <a:pPr/>
              <a:t>1/5/2022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E722F619-541B-4EA8-AB26-CD809D9A5AF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138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3E62F0-AB6F-4852-BCD4-A0923D01EDAD}" type="datetimeFigureOut">
              <a:rPr lang="en-US" altLang="en-US"/>
              <a:pPr/>
              <a:t>1/5/2022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831A33D8-1FB7-4995-9624-9981D49B90F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3894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9A847C-8D4F-4C7C-B949-F1C5CA80EE3C}" type="datetimeFigureOut">
              <a:rPr lang="en-US" altLang="en-US"/>
              <a:pPr/>
              <a:t>1/5/2022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B2E24177-A6CF-44E5-B54D-07BF06E1091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692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DB107A-4EA5-4808-B6E1-05A106020ED7}" type="datetimeFigureOut">
              <a:rPr lang="en-US" altLang="en-US"/>
              <a:pPr/>
              <a:t>1/5/2022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4B4ADAC2-F166-47A1-A870-F4AED5274B0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746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DBFBC4-8CAD-4984-93DE-5217342E2A66}" type="datetimeFigureOut">
              <a:rPr lang="en-US" altLang="en-US"/>
              <a:pPr/>
              <a:t>1/5/2022</a:t>
            </a:fld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BE33C04D-9871-4718-B2CF-2D991C497B3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7180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7FA72F-BC24-4E3A-9822-B2B13792DEB7}" type="datetimeFigureOut">
              <a:rPr lang="en-US" altLang="en-US"/>
              <a:pPr/>
              <a:t>1/5/2022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143B99CA-961A-47C6-8F92-CCCB5B71CB3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8815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14B567-D7F7-4D4B-B688-8C3BD41D07F4}" type="datetimeFigureOut">
              <a:rPr lang="en-US" altLang="en-US"/>
              <a:pPr/>
              <a:t>1/5/2022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BAB2D528-FAE2-4CE4-BBA2-FA93F0C4458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7880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7FF12B-BD6D-4B29-A287-C71A4E88BD0A}" type="datetimeFigureOut">
              <a:rPr lang="en-US" altLang="en-US"/>
              <a:pPr/>
              <a:t>1/5/2022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17D3A517-1874-409F-9BA3-F0A30F375AA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1903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A29AD9-2082-4A68-A1FA-3F8FF280E3DE}" type="datetimeFigureOut">
              <a:rPr lang="en-US" altLang="en-US"/>
              <a:pPr/>
              <a:t>1/5/2022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B69F69DC-9B15-4213-BA0C-BD66FD8CE7E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3352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1923" name="Title Placeholder 1"/>
          <p:cNvSpPr>
            <a:spLocks noGrp="1"/>
          </p:cNvSpPr>
          <p:nvPr>
            <p:ph type="title"/>
          </p:nvPr>
        </p:nvSpPr>
        <p:spPr bwMode="auto">
          <a:xfrm>
            <a:off x="1752600" y="274638"/>
            <a:ext cx="693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52600" y="1600200"/>
            <a:ext cx="6934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656C8CD-CB46-4752-97E5-4AB0F697A278}" type="datetimeFigureOut">
              <a:rPr lang="en-US" altLang="en-US"/>
              <a:pPr/>
              <a:t>1/5/2022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grpSp>
        <p:nvGrpSpPr>
          <p:cNvPr id="81927" name="Group 11"/>
          <p:cNvGrpSpPr>
            <a:grpSpLocks/>
          </p:cNvGrpSpPr>
          <p:nvPr userDrawn="1"/>
        </p:nvGrpSpPr>
        <p:grpSpPr bwMode="auto">
          <a:xfrm>
            <a:off x="0" y="5715000"/>
            <a:ext cx="9144000" cy="838200"/>
            <a:chOff x="0" y="5715000"/>
            <a:chExt cx="9144000" cy="838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6164263"/>
              <a:ext cx="9144000" cy="46037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04800" y="5715000"/>
              <a:ext cx="914400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dirty="0" smtClean="0">
                <a:solidFill>
                  <a:srgbClr val="C00000"/>
                </a:solidFill>
                <a:latin typeface="Arial Narrow" pitchFamily="34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dirty="0"/>
              <a:t>Jan 10, 2013</a:t>
            </a:r>
            <a:endParaRPr lang="en-US" b="0" dirty="0">
              <a:solidFill>
                <a:schemeClr val="tx1">
                  <a:tint val="75000"/>
                </a:schemeClr>
              </a:solidFill>
              <a:latin typeface="Times New Roman" charset="0"/>
            </a:endParaRPr>
          </a:p>
        </p:txBody>
      </p:sp>
      <p:pic>
        <p:nvPicPr>
          <p:cNvPr id="81929" name="Picture 12" descr="UC Seal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5749925"/>
            <a:ext cx="77946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 Narrow" pitchFamily="34" charset="0"/>
          <a:ea typeface="MS PGothic" pitchFamily="34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ea typeface="MS PGothic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ea typeface="MS PGothic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ea typeface="MS PGothic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 Narrow" pitchFamily="34" charset="0"/>
          <a:ea typeface="MS PGothic" pitchFamily="34" charset="-128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–"/>
        <a:defRPr sz="2400" kern="1200">
          <a:solidFill>
            <a:schemeClr val="tx1"/>
          </a:solidFill>
          <a:latin typeface="Arial Narrow" pitchFamily="34" charset="0"/>
          <a:ea typeface="MS PGothic" pitchFamily="3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 Narrow" pitchFamily="34" charset="0"/>
          <a:ea typeface="MS PGothic" pitchFamily="3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Arial Narrow" pitchFamily="34" charset="0"/>
          <a:ea typeface="MS PGothic" pitchFamily="3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 kern="1200">
          <a:solidFill>
            <a:schemeClr val="tx1"/>
          </a:solidFill>
          <a:latin typeface="Arial Narrow" pitchFamily="34" charset="0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7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8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9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0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2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3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4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ctrTitle"/>
          </p:nvPr>
        </p:nvSpPr>
        <p:spPr>
          <a:xfrm>
            <a:off x="1022195" y="1295400"/>
            <a:ext cx="6477000" cy="1470025"/>
          </a:xfrm>
        </p:spPr>
        <p:txBody>
          <a:bodyPr>
            <a:noAutofit/>
          </a:bodyPr>
          <a:lstStyle/>
          <a:p>
            <a:pPr algn="ctr"/>
            <a:br>
              <a:rPr lang="en-US" altLang="en-US" sz="5400" b="1" dirty="0">
                <a:solidFill>
                  <a:srgbClr val="FFFF00"/>
                </a:solidFill>
              </a:rPr>
            </a:br>
            <a:r>
              <a:rPr lang="en-US" altLang="en-US" sz="5400" b="1" dirty="0">
                <a:solidFill>
                  <a:srgbClr val="FFFF00"/>
                </a:solidFill>
              </a:rPr>
              <a:t>Decision Analysis: </a:t>
            </a:r>
            <a:br>
              <a:rPr lang="en-US" altLang="en-US" sz="5400" b="1" dirty="0">
                <a:solidFill>
                  <a:srgbClr val="FFFF00"/>
                </a:solidFill>
              </a:rPr>
            </a:br>
            <a:br>
              <a:rPr lang="en-US" altLang="en-US" sz="5400" b="1" dirty="0">
                <a:solidFill>
                  <a:srgbClr val="FFFF00"/>
                </a:solidFill>
              </a:rPr>
            </a:br>
            <a:r>
              <a:rPr lang="en-US" altLang="en-US" sz="4800" b="1" dirty="0">
                <a:solidFill>
                  <a:srgbClr val="FFFF00"/>
                </a:solidFill>
              </a:rPr>
              <a:t>What? Why? How?</a:t>
            </a:r>
            <a:br>
              <a:rPr lang="en-US" altLang="en-US" sz="4800" b="1" dirty="0">
                <a:solidFill>
                  <a:srgbClr val="FFFF00"/>
                </a:solidFill>
              </a:rPr>
            </a:br>
            <a:br>
              <a:rPr lang="en-US" altLang="en-US" sz="4800" b="1" dirty="0">
                <a:solidFill>
                  <a:srgbClr val="FFFF00"/>
                </a:solidFill>
              </a:rPr>
            </a:br>
            <a:endParaRPr lang="en-US" altLang="en-US" sz="4800" b="1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5A3F96-CCED-4644-917E-A50724094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195" y="3733800"/>
            <a:ext cx="7315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ea typeface="MS PGothic" pitchFamily="34" charset="-128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ea typeface="MS PGothic" pitchFamily="34" charset="-128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ea typeface="MS PGothic" pitchFamily="34" charset="-128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ea typeface="MS PGothic" pitchFamily="34" charset="-128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ea typeface="MS PGothic" pitchFamily="34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lnSpc>
                <a:spcPct val="90000"/>
              </a:lnSpc>
              <a:buFontTx/>
              <a:buNone/>
            </a:pPr>
            <a:r>
              <a:rPr lang="en-US" altLang="en-US" sz="3200" b="1" dirty="0">
                <a:solidFill>
                  <a:schemeClr val="bg1"/>
                </a:solidFill>
              </a:rPr>
              <a:t>DCEA</a:t>
            </a:r>
          </a:p>
          <a:p>
            <a:pPr marL="514350" indent="-514350" eaLnBrk="1" hangingPunct="1">
              <a:lnSpc>
                <a:spcPct val="90000"/>
              </a:lnSpc>
              <a:buFontTx/>
              <a:buNone/>
            </a:pPr>
            <a:endParaRPr lang="en-US" altLang="en-US" sz="3200" b="1" dirty="0">
              <a:solidFill>
                <a:schemeClr val="bg1"/>
              </a:solidFill>
            </a:endParaRPr>
          </a:p>
          <a:p>
            <a:pPr marL="514350" indent="-514350" eaLnBrk="1" hangingPunct="1">
              <a:lnSpc>
                <a:spcPct val="90000"/>
              </a:lnSpc>
              <a:buFontTx/>
              <a:buNone/>
            </a:pPr>
            <a:r>
              <a:rPr lang="en-US" altLang="en-US" sz="3200" b="1" dirty="0">
                <a:solidFill>
                  <a:schemeClr val="bg1"/>
                </a:solidFill>
              </a:rPr>
              <a:t>Elliot Marseille</a:t>
            </a:r>
            <a:endParaRPr lang="en-US" altLang="en-US" sz="3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086600" cy="1143000"/>
          </a:xfrm>
        </p:spPr>
        <p:txBody>
          <a:bodyPr/>
          <a:lstStyle/>
          <a:p>
            <a:pPr algn="ctr"/>
            <a:r>
              <a:rPr lang="en-US" altLang="en-US" sz="4400" dirty="0">
                <a:solidFill>
                  <a:srgbClr val="FFFF00"/>
                </a:solidFill>
              </a:rPr>
              <a:t>Case – Ms Brook</a:t>
            </a:r>
            <a:endParaRPr lang="en-US" altLang="en-US" sz="4400" b="1" dirty="0">
              <a:solidFill>
                <a:srgbClr val="FFFF00"/>
              </a:solidFill>
            </a:endParaRPr>
          </a:p>
        </p:txBody>
      </p:sp>
      <p:sp>
        <p:nvSpPr>
          <p:cNvPr id="8194" name="Rectangle 4"/>
          <p:cNvSpPr>
            <a:spLocks noGrp="1" noChangeArrowheads="1"/>
          </p:cNvSpPr>
          <p:nvPr>
            <p:ph idx="1"/>
          </p:nvPr>
        </p:nvSpPr>
        <p:spPr>
          <a:xfrm>
            <a:off x="292100" y="1981200"/>
            <a:ext cx="5194300" cy="3806825"/>
          </a:xfrm>
          <a:noFill/>
        </p:spPr>
        <p:txBody>
          <a:bodyPr/>
          <a:lstStyle/>
          <a:p>
            <a:pPr marL="114300" lvl="1" indent="0">
              <a:buFontTx/>
              <a:buNone/>
            </a:pPr>
            <a:r>
              <a:rPr lang="en-US" altLang="en-US" sz="3200" dirty="0">
                <a:solidFill>
                  <a:schemeClr val="bg1"/>
                </a:solidFill>
              </a:rPr>
              <a:t>Her MRI showed a left posterior communicating artery aneurysm,</a:t>
            </a:r>
          </a:p>
          <a:p>
            <a:pPr marL="114300" lvl="1" indent="0">
              <a:buFontTx/>
              <a:buNone/>
            </a:pPr>
            <a:r>
              <a:rPr lang="en-US" altLang="en-US" sz="3200" dirty="0">
                <a:solidFill>
                  <a:schemeClr val="bg1"/>
                </a:solidFill>
              </a:rPr>
              <a:t>and a subsequent cerebral angiogram confirmed a </a:t>
            </a:r>
          </a:p>
          <a:p>
            <a:pPr marL="114300" lvl="1" indent="0">
              <a:buFontTx/>
              <a:buNone/>
            </a:pPr>
            <a:r>
              <a:rPr lang="en-US" altLang="en-US" sz="3200" dirty="0">
                <a:solidFill>
                  <a:schemeClr val="bg1"/>
                </a:solidFill>
              </a:rPr>
              <a:t>6 mm berry aneurysm</a:t>
            </a:r>
            <a:r>
              <a:rPr lang="en-US" altLang="en-US" sz="2800" dirty="0">
                <a:solidFill>
                  <a:schemeClr val="bg1"/>
                </a:solidFill>
              </a:rPr>
              <a:t>.</a:t>
            </a:r>
          </a:p>
          <a:p>
            <a:pPr marL="114300" lvl="1" indent="0">
              <a:buFontTx/>
              <a:buNone/>
            </a:pPr>
            <a:endParaRPr lang="en-US" altLang="en-US" dirty="0"/>
          </a:p>
        </p:txBody>
      </p:sp>
      <p:pic>
        <p:nvPicPr>
          <p:cNvPr id="819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053" y="2133600"/>
            <a:ext cx="3309847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086600" cy="1143000"/>
          </a:xfrm>
        </p:spPr>
        <p:txBody>
          <a:bodyPr/>
          <a:lstStyle/>
          <a:p>
            <a:pPr algn="ctr"/>
            <a:r>
              <a:rPr lang="en-US" altLang="en-US" sz="4400" dirty="0">
                <a:solidFill>
                  <a:srgbClr val="FFFF00"/>
                </a:solidFill>
              </a:rPr>
              <a:t>Case – Ms Brook</a:t>
            </a:r>
            <a:endParaRPr lang="en-US" altLang="en-US" sz="4400" b="1" dirty="0">
              <a:solidFill>
                <a:srgbClr val="FFFF00"/>
              </a:solidFill>
            </a:endParaRPr>
          </a:p>
        </p:txBody>
      </p:sp>
      <p:sp>
        <p:nvSpPr>
          <p:cNvPr id="10242" name="Rectangle 4"/>
          <p:cNvSpPr>
            <a:spLocks noGrp="1" noChangeArrowheads="1"/>
          </p:cNvSpPr>
          <p:nvPr>
            <p:ph idx="1"/>
          </p:nvPr>
        </p:nvSpPr>
        <p:spPr>
          <a:xfrm>
            <a:off x="762000" y="1295400"/>
            <a:ext cx="7620000" cy="3352800"/>
          </a:xfrm>
          <a:noFill/>
        </p:spPr>
        <p:txBody>
          <a:bodyPr/>
          <a:lstStyle/>
          <a:p>
            <a:pPr marL="114300" lvl="1" indent="0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chemeClr val="bg1"/>
                </a:solidFill>
              </a:rPr>
              <a:t>Past medical history is remarkable only for 35 pack-years of cigarette smoking. </a:t>
            </a:r>
          </a:p>
          <a:p>
            <a:pPr marL="114300" lvl="1" indent="0">
              <a:spcBef>
                <a:spcPct val="0"/>
              </a:spcBef>
              <a:buFontTx/>
              <a:buNone/>
            </a:pPr>
            <a:endParaRPr lang="en-US" altLang="en-US" sz="3200" dirty="0">
              <a:solidFill>
                <a:schemeClr val="bg1"/>
              </a:solidFill>
            </a:endParaRPr>
          </a:p>
          <a:p>
            <a:pPr marL="114300" lvl="1" indent="0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chemeClr val="bg1"/>
                </a:solidFill>
              </a:rPr>
              <a:t>Physical exam is unremarkable. </a:t>
            </a:r>
          </a:p>
          <a:p>
            <a:pPr marL="114300" lvl="1" indent="0">
              <a:spcBef>
                <a:spcPct val="0"/>
              </a:spcBef>
              <a:buFontTx/>
              <a:buNone/>
            </a:pPr>
            <a:endParaRPr lang="en-US" altLang="en-US" sz="3200" dirty="0">
              <a:solidFill>
                <a:schemeClr val="bg1"/>
              </a:solidFill>
            </a:endParaRPr>
          </a:p>
          <a:p>
            <a:pPr marL="114300" lvl="1" indent="0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chemeClr val="bg1"/>
                </a:solidFill>
              </a:rPr>
              <a:t>Ms. Brooks: </a:t>
            </a:r>
            <a:r>
              <a:rPr lang="ja-JP" altLang="en-US" sz="3200" dirty="0">
                <a:solidFill>
                  <a:schemeClr val="bg1"/>
                </a:solidFill>
              </a:rPr>
              <a:t>“</a:t>
            </a:r>
            <a:r>
              <a:rPr lang="en-US" altLang="ja-JP" sz="3200" dirty="0">
                <a:solidFill>
                  <a:schemeClr val="bg1"/>
                </a:solidFill>
              </a:rPr>
              <a:t>I don</a:t>
            </a:r>
            <a:r>
              <a:rPr lang="ja-JP" altLang="en-US" sz="3200" dirty="0">
                <a:solidFill>
                  <a:schemeClr val="bg1"/>
                </a:solidFill>
              </a:rPr>
              <a:t>’</a:t>
            </a:r>
            <a:r>
              <a:rPr lang="en-US" altLang="ja-JP" sz="3200" dirty="0">
                <a:solidFill>
                  <a:schemeClr val="bg1"/>
                </a:solidFill>
              </a:rPr>
              <a:t>t want to die before my time.</a:t>
            </a:r>
            <a:r>
              <a:rPr lang="ja-JP" altLang="en-US" sz="3200" dirty="0">
                <a:solidFill>
                  <a:schemeClr val="bg1"/>
                </a:solidFill>
              </a:rPr>
              <a:t>”</a:t>
            </a:r>
            <a:r>
              <a:rPr lang="en-US" altLang="ja-JP" sz="3200" dirty="0">
                <a:solidFill>
                  <a:schemeClr val="bg1"/>
                </a:solidFill>
              </a:rPr>
              <a:t> </a:t>
            </a:r>
          </a:p>
          <a:p>
            <a:pPr marL="114300" lvl="1" indent="0" algn="ctr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FFFF00"/>
                </a:solidFill>
              </a:rPr>
              <a:t>Alternatives </a:t>
            </a:r>
          </a:p>
          <a:p>
            <a:pPr marL="571500" lvl="1" indent="-45720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bg1"/>
                </a:solidFill>
              </a:rPr>
              <a:t>Do nothing  </a:t>
            </a:r>
          </a:p>
          <a:p>
            <a:pPr marL="571500" lvl="1" indent="-45720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bg1"/>
                </a:solidFill>
              </a:rPr>
              <a:t>Surgical Clipping of the Aneurysm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864220" y="457200"/>
            <a:ext cx="7694613" cy="838200"/>
          </a:xfrm>
        </p:spPr>
        <p:txBody>
          <a:bodyPr/>
          <a:lstStyle/>
          <a:p>
            <a:pPr algn="ctr"/>
            <a:r>
              <a:rPr lang="en-US" altLang="en-US" sz="4400" dirty="0">
                <a:solidFill>
                  <a:srgbClr val="FFFF00"/>
                </a:solidFill>
              </a:rPr>
              <a:t>There are many ways of dealing with uncertainty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52600"/>
            <a:ext cx="7848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FFFF00"/>
                </a:solidFill>
              </a:rPr>
              <a:t>Dogmatism.  </a:t>
            </a:r>
            <a:r>
              <a:rPr lang="en-US" altLang="en-US" sz="2800" i="1" dirty="0"/>
              <a:t>All aneurysms should be surgically clipped.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FFFF00"/>
                </a:solidFill>
              </a:rPr>
              <a:t>Policy.  	  </a:t>
            </a:r>
            <a:r>
              <a:rPr lang="en-US" altLang="en-US" sz="2800" i="1" dirty="0"/>
              <a:t>At UCSF we clip all aneurysms.</a:t>
            </a: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FFFF00"/>
                </a:solidFill>
              </a:rPr>
              <a:t>Experience.</a:t>
            </a:r>
            <a:r>
              <a:rPr lang="en-US" altLang="en-US" sz="2800" dirty="0">
                <a:solidFill>
                  <a:srgbClr val="DB010B"/>
                </a:solidFill>
              </a:rPr>
              <a:t>. </a:t>
            </a:r>
            <a:r>
              <a:rPr lang="en-US" altLang="en-US" sz="2800" i="1" dirty="0"/>
              <a:t>I’</a:t>
            </a:r>
            <a:r>
              <a:rPr lang="en-US" altLang="ja-JP" sz="2800" i="1" dirty="0"/>
              <a:t>ve referred a number of aneurysm 			  patients for surgery and they have done 			  well.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FFFF00"/>
                </a:solidFill>
              </a:rPr>
              <a:t>Whim.  	 </a:t>
            </a:r>
            <a:r>
              <a:rPr lang="en-US" altLang="en-US" sz="2800" i="1" dirty="0"/>
              <a:t>Let</a:t>
            </a:r>
            <a:r>
              <a:rPr lang="ja-JP" altLang="en-US" sz="2800" i="1" dirty="0"/>
              <a:t>’</a:t>
            </a:r>
            <a:r>
              <a:rPr lang="en-US" altLang="ja-JP" sz="2800" i="1" dirty="0"/>
              <a:t>s clip this one.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FFFF00"/>
                </a:solidFill>
              </a:rPr>
              <a:t>Nihilism.</a:t>
            </a:r>
            <a:r>
              <a:rPr lang="en-US" altLang="en-US" sz="2800" dirty="0">
                <a:solidFill>
                  <a:srgbClr val="DB010B"/>
                </a:solidFill>
              </a:rPr>
              <a:t>.     </a:t>
            </a:r>
            <a:r>
              <a:rPr lang="en-US" altLang="en-US" sz="2800" i="1" dirty="0"/>
              <a:t>It really doesn't matter.</a:t>
            </a: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FFFF00"/>
                </a:solidFill>
              </a:rPr>
              <a:t>Defer to experts.  	</a:t>
            </a:r>
            <a:r>
              <a:rPr lang="en-US" altLang="en-US" sz="2800" i="1" dirty="0"/>
              <a:t>Vascular neurosurgeons say, “clip</a:t>
            </a:r>
            <a:r>
              <a:rPr lang="en-US" altLang="en-US" sz="2800" dirty="0"/>
              <a:t>.”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FFFF00"/>
                </a:solidFill>
              </a:rPr>
              <a:t>Defer to patients</a:t>
            </a:r>
            <a:r>
              <a:rPr lang="en-US" altLang="en-US" sz="2800" dirty="0">
                <a:solidFill>
                  <a:srgbClr val="DB010B"/>
                </a:solidFill>
              </a:rPr>
              <a:t>.  </a:t>
            </a:r>
            <a:r>
              <a:rPr lang="en-US" altLang="en-US" sz="2800" i="1" dirty="0"/>
              <a:t>Would you rather have surgery or live 			with your aneurysm untreated?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09600"/>
            <a:ext cx="8305800" cy="17526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6000" i="1" dirty="0">
                <a:solidFill>
                  <a:srgbClr val="FFFF00"/>
                </a:solidFill>
              </a:rPr>
              <a:t>Or  . . . 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9BC0D0-29CA-4A4C-A42A-4EECE8BBBECF}"/>
              </a:ext>
            </a:extLst>
          </p:cNvPr>
          <p:cNvSpPr txBox="1"/>
          <p:nvPr/>
        </p:nvSpPr>
        <p:spPr>
          <a:xfrm>
            <a:off x="914400" y="2502592"/>
            <a:ext cx="6934200" cy="253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6600" i="1" dirty="0">
                <a:solidFill>
                  <a:srgbClr val="FFFF00"/>
                </a:solidFill>
              </a:rPr>
              <a:t>Perform a 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6600" i="1" dirty="0">
                <a:solidFill>
                  <a:srgbClr val="FFFF00"/>
                </a:solidFill>
              </a:rPr>
              <a:t>Decision Analysis!</a:t>
            </a: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rgbClr val="FFFF00"/>
                </a:solidFill>
              </a:rPr>
              <a:t>1. </a:t>
            </a:r>
            <a:r>
              <a:rPr lang="en-US" altLang="en-US" sz="4800" dirty="0">
                <a:solidFill>
                  <a:srgbClr val="FFFF00"/>
                </a:solidFill>
              </a:rPr>
              <a:t>Formulate An Explicit Question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838200" y="1391618"/>
            <a:ext cx="7162800" cy="21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bg1"/>
                </a:solidFill>
                <a:latin typeface="Arial Narrow"/>
                <a:ea typeface="ＭＳ Ｐゴシック" charset="0"/>
                <a:cs typeface="ＭＳ Ｐゴシック" charset="0"/>
              </a:rPr>
              <a:t>Clear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bg1"/>
                </a:solidFill>
                <a:latin typeface="Arial Narrow"/>
                <a:ea typeface="ＭＳ Ｐゴシック" charset="0"/>
                <a:cs typeface="ＭＳ Ｐゴシック" charset="0"/>
              </a:rPr>
              <a:t>Meaningful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bg1"/>
                </a:solidFill>
                <a:latin typeface="Arial Narrow"/>
                <a:ea typeface="ＭＳ Ｐゴシック" charset="0"/>
                <a:cs typeface="ＭＳ Ｐゴシック" charset="0"/>
              </a:rPr>
              <a:t>Feasible</a:t>
            </a:r>
          </a:p>
          <a:p>
            <a:pPr>
              <a:defRPr/>
            </a:pPr>
            <a:endParaRPr lang="en-US" sz="2400" dirty="0">
              <a:latin typeface="Arial Narrow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420687" y="3655443"/>
            <a:ext cx="8378825" cy="1754969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600" dirty="0">
                <a:latin typeface="Arial Narrow" pitchFamily="34" charset="0"/>
              </a:rPr>
              <a:t>From Ms. Brooks’ perspective, which treatment strategy produces the greatest (expected) longevity: surgical clipping or observation?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pPr algn="ctr"/>
            <a:r>
              <a:rPr lang="en-US" altLang="en-US" sz="4400" dirty="0">
                <a:solidFill>
                  <a:srgbClr val="FFFF00"/>
                </a:solidFill>
              </a:rPr>
              <a:t>Define the Perspective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219200" y="1524000"/>
            <a:ext cx="7162800" cy="452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3600" dirty="0">
                <a:latin typeface="Arial Narrow"/>
                <a:ea typeface="ＭＳ Ｐゴシック" charset="0"/>
                <a:cs typeface="ＭＳ Ｐゴシック" charset="0"/>
              </a:rPr>
              <a:t>What does the surgery mean to: </a:t>
            </a:r>
          </a:p>
          <a:p>
            <a:pPr marL="342900" indent="-342900">
              <a:buFontTx/>
              <a:buChar char="-"/>
              <a:defRPr/>
            </a:pPr>
            <a:r>
              <a:rPr lang="en-US" sz="3600" b="1" dirty="0">
                <a:latin typeface="Arial Narrow"/>
                <a:ea typeface="ＭＳ Ｐゴシック" charset="0"/>
                <a:cs typeface="ＭＳ Ｐゴシック" charset="0"/>
              </a:rPr>
              <a:t>Ms. Brooks (the patient)</a:t>
            </a:r>
          </a:p>
          <a:p>
            <a:pPr marL="342900" indent="-342900">
              <a:buFontTx/>
              <a:buChar char="-"/>
              <a:defRPr/>
            </a:pPr>
            <a:r>
              <a:rPr lang="en-US" sz="3600" dirty="0">
                <a:latin typeface="Arial Narrow"/>
                <a:ea typeface="ＭＳ Ｐゴシック" charset="0"/>
                <a:cs typeface="ＭＳ Ｐゴシック" charset="0"/>
              </a:rPr>
              <a:t>Her doctor</a:t>
            </a:r>
          </a:p>
          <a:p>
            <a:pPr marL="342900" indent="-342900">
              <a:buFontTx/>
              <a:buChar char="-"/>
              <a:defRPr/>
            </a:pPr>
            <a:r>
              <a:rPr lang="en-US" sz="3600" dirty="0">
                <a:latin typeface="Arial Narrow"/>
                <a:ea typeface="ＭＳ Ｐゴシック" charset="0"/>
                <a:cs typeface="ＭＳ Ｐゴシック" charset="0"/>
              </a:rPr>
              <a:t>The hospital</a:t>
            </a:r>
          </a:p>
          <a:p>
            <a:pPr marL="342900" indent="-342900">
              <a:buFontTx/>
              <a:buChar char="-"/>
              <a:defRPr/>
            </a:pPr>
            <a:r>
              <a:rPr lang="en-US" sz="3600" dirty="0">
                <a:latin typeface="Arial Narrow"/>
                <a:ea typeface="ＭＳ Ｐゴシック" charset="0"/>
                <a:cs typeface="ＭＳ Ｐゴシック" charset="0"/>
              </a:rPr>
              <a:t>The clinic</a:t>
            </a:r>
          </a:p>
          <a:p>
            <a:pPr marL="342900" indent="-342900">
              <a:buFontTx/>
              <a:buChar char="-"/>
              <a:defRPr/>
            </a:pPr>
            <a:r>
              <a:rPr lang="en-US" sz="3600" dirty="0">
                <a:latin typeface="Arial Narrow"/>
                <a:ea typeface="ＭＳ Ｐゴシック" charset="0"/>
                <a:cs typeface="ＭＳ Ｐゴシック" charset="0"/>
              </a:rPr>
              <a:t>The radiology center</a:t>
            </a:r>
          </a:p>
          <a:p>
            <a:pPr marL="342900" indent="-342900">
              <a:buFontTx/>
              <a:buChar char="-"/>
              <a:defRPr/>
            </a:pPr>
            <a:r>
              <a:rPr lang="en-US" sz="3600" dirty="0">
                <a:latin typeface="Arial Narrow"/>
                <a:ea typeface="ＭＳ Ｐゴシック" charset="0"/>
                <a:cs typeface="ＭＳ Ｐゴシック" charset="0"/>
              </a:rPr>
              <a:t>Her insurance company</a:t>
            </a:r>
          </a:p>
          <a:p>
            <a:pPr marL="342900" indent="-342900">
              <a:buFontTx/>
              <a:buChar char="-"/>
              <a:defRPr/>
            </a:pPr>
            <a:r>
              <a:rPr lang="en-US" sz="3600" dirty="0">
                <a:latin typeface="Arial Narrow"/>
                <a:ea typeface="ＭＳ Ｐゴシック" charset="0"/>
                <a:cs typeface="ＭＳ Ｐゴシック" charset="0"/>
              </a:rPr>
              <a:t>Society</a:t>
            </a:r>
            <a:endParaRPr lang="en-US" sz="3200" dirty="0">
              <a:latin typeface="Arial Narrow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pPr algn="ctr"/>
            <a:r>
              <a:rPr lang="en-US" altLang="en-US" sz="4400" dirty="0">
                <a:solidFill>
                  <a:srgbClr val="FFFF00"/>
                </a:solidFill>
              </a:rPr>
              <a:t>What’s the Best Analytic Horizon?</a:t>
            </a:r>
          </a:p>
        </p:txBody>
      </p:sp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1295400" y="1524000"/>
            <a:ext cx="7162800" cy="286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buFontTx/>
              <a:buChar char="-"/>
            </a:pPr>
            <a:r>
              <a:rPr lang="en-US" altLang="en-US" sz="3600" dirty="0">
                <a:latin typeface="Arial Narrow" pitchFamily="34" charset="0"/>
              </a:rPr>
              <a:t>30 days?</a:t>
            </a:r>
          </a:p>
          <a:p>
            <a:pPr>
              <a:buFontTx/>
              <a:buChar char="-"/>
            </a:pPr>
            <a:r>
              <a:rPr lang="en-US" altLang="en-US" sz="3600" dirty="0">
                <a:latin typeface="Arial Narrow" pitchFamily="34" charset="0"/>
              </a:rPr>
              <a:t>1 year?</a:t>
            </a:r>
          </a:p>
          <a:p>
            <a:pPr>
              <a:buFontTx/>
              <a:buChar char="-"/>
            </a:pPr>
            <a:r>
              <a:rPr lang="en-US" altLang="en-US" sz="3600" dirty="0">
                <a:latin typeface="Arial Narrow" pitchFamily="34" charset="0"/>
              </a:rPr>
              <a:t>5 years?</a:t>
            </a:r>
          </a:p>
          <a:p>
            <a:pPr>
              <a:buFontTx/>
              <a:buChar char="-"/>
            </a:pPr>
            <a:r>
              <a:rPr lang="en-US" altLang="en-US" sz="3600" dirty="0">
                <a:latin typeface="Arial Narrow" pitchFamily="34" charset="0"/>
              </a:rPr>
              <a:t>10 years?</a:t>
            </a:r>
          </a:p>
          <a:p>
            <a:pPr>
              <a:buFontTx/>
              <a:buChar char="-"/>
            </a:pPr>
            <a:r>
              <a:rPr lang="en-US" altLang="en-US" sz="3600" dirty="0">
                <a:latin typeface="Arial Narrow" pitchFamily="34" charset="0"/>
              </a:rPr>
              <a:t>Lifetime?</a:t>
            </a:r>
            <a:endParaRPr lang="en-US" altLang="en-US" sz="2400" dirty="0">
              <a:latin typeface="Arial Narrow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BB0C6E-4B8E-428C-AF08-CB14DE85B122}"/>
              </a:ext>
            </a:extLst>
          </p:cNvPr>
          <p:cNvSpPr txBox="1"/>
          <p:nvPr/>
        </p:nvSpPr>
        <p:spPr>
          <a:xfrm>
            <a:off x="1219200" y="48768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Oh my - How is a poor decision analyst to choose?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>
          <a:xfrm>
            <a:off x="1676400" y="136410"/>
            <a:ext cx="5029200" cy="1143000"/>
          </a:xfrm>
        </p:spPr>
        <p:txBody>
          <a:bodyPr/>
          <a:lstStyle/>
          <a:p>
            <a:pPr algn="ctr"/>
            <a:r>
              <a:rPr lang="en-US" altLang="en-US" sz="4400" dirty="0">
                <a:solidFill>
                  <a:srgbClr val="FFFF00"/>
                </a:solidFill>
              </a:rPr>
              <a:t>Analytic Time 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3779838" y="2438400"/>
            <a:ext cx="533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138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57" y="1279410"/>
            <a:ext cx="8892231" cy="512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pPr algn="ctr"/>
            <a:r>
              <a:rPr lang="en-US" altLang="en-US" sz="4400" dirty="0">
                <a:solidFill>
                  <a:srgbClr val="FFFF00"/>
                </a:solidFill>
              </a:rPr>
              <a:t>2. Design A Decision Tree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028700" y="1295400"/>
            <a:ext cx="7162800" cy="243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latin typeface="Arial Narrow"/>
                <a:ea typeface="ＭＳ Ｐゴシック" charset="0"/>
                <a:cs typeface="ＭＳ Ｐゴシック" charset="0"/>
              </a:rPr>
              <a:t>(Structure the problem)</a:t>
            </a:r>
          </a:p>
          <a:p>
            <a:pPr marL="342900" indent="-342900">
              <a:buFontTx/>
              <a:buChar char="-"/>
              <a:defRPr/>
            </a:pPr>
            <a:r>
              <a:rPr lang="en-US" sz="3200" dirty="0">
                <a:solidFill>
                  <a:schemeClr val="bg1"/>
                </a:solidFill>
                <a:latin typeface="Arial Narrow"/>
                <a:ea typeface="ＭＳ Ｐゴシック" charset="0"/>
                <a:cs typeface="ＭＳ Ｐゴシック" charset="0"/>
              </a:rPr>
              <a:t>Complete</a:t>
            </a:r>
          </a:p>
          <a:p>
            <a:pPr marL="342900" indent="-342900">
              <a:buFontTx/>
              <a:buChar char="-"/>
              <a:defRPr/>
            </a:pPr>
            <a:r>
              <a:rPr lang="en-US" sz="3200" dirty="0">
                <a:solidFill>
                  <a:schemeClr val="bg1"/>
                </a:solidFill>
                <a:latin typeface="Arial Narrow"/>
                <a:ea typeface="ＭＳ Ｐゴシック" charset="0"/>
                <a:cs typeface="ＭＳ Ｐゴシック" charset="0"/>
              </a:rPr>
              <a:t>Simple</a:t>
            </a:r>
          </a:p>
          <a:p>
            <a:pPr marL="342900" indent="-342900">
              <a:buFontTx/>
              <a:buChar char="-"/>
              <a:defRPr/>
            </a:pPr>
            <a:r>
              <a:rPr lang="en-US" sz="3200" dirty="0">
                <a:solidFill>
                  <a:schemeClr val="bg1"/>
                </a:solidFill>
                <a:latin typeface="Arial Narrow"/>
                <a:ea typeface="ＭＳ Ｐゴシック" charset="0"/>
                <a:cs typeface="ＭＳ Ｐゴシック" charset="0"/>
              </a:rPr>
              <a:t>Decision vs. Chance nodes</a:t>
            </a:r>
          </a:p>
          <a:p>
            <a:pPr>
              <a:defRPr/>
            </a:pPr>
            <a:endParaRPr lang="en-US" sz="2400" dirty="0">
              <a:latin typeface="Arial Narrow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731721" y="3727477"/>
            <a:ext cx="8378825" cy="2062162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altLang="en-US" sz="3200" dirty="0">
                <a:solidFill>
                  <a:schemeClr val="bg1"/>
                </a:solidFill>
                <a:latin typeface="Arial Narrow" pitchFamily="34" charset="0"/>
              </a:rPr>
              <a:t>Branches at a decision node – two or more diagnostic or therapeutic alternatives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3200" dirty="0">
                <a:solidFill>
                  <a:schemeClr val="bg1"/>
                </a:solidFill>
                <a:latin typeface="Arial Narrow" pitchFamily="34" charset="0"/>
              </a:rPr>
              <a:t>Branches at a chance node – exhaustive and mutually exclusive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990600"/>
          </a:xfrm>
        </p:spPr>
        <p:txBody>
          <a:bodyPr/>
          <a:lstStyle/>
          <a:p>
            <a:r>
              <a:rPr lang="en-US" altLang="en-US" sz="4400" dirty="0">
                <a:solidFill>
                  <a:srgbClr val="FFFF00"/>
                </a:solidFill>
              </a:rPr>
              <a:t>Start Simple</a:t>
            </a:r>
          </a:p>
        </p:txBody>
      </p:sp>
      <p:graphicFrame>
        <p:nvGraphicFramePr>
          <p:cNvPr id="26627" name="Object 2"/>
          <p:cNvGraphicFramePr>
            <a:graphicFrameLocks/>
          </p:cNvGraphicFramePr>
          <p:nvPr/>
        </p:nvGraphicFramePr>
        <p:xfrm>
          <a:off x="1524000" y="685800"/>
          <a:ext cx="6759575" cy="514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VISIO" r:id="rId4" imgW="6761163" imgH="5148263" progId="Visio.Drawing.5">
                  <p:embed/>
                </p:oleObj>
              </mc:Choice>
              <mc:Fallback>
                <p:oleObj name="VISIO" r:id="rId4" imgW="6761163" imgH="5148263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685800"/>
                        <a:ext cx="6759575" cy="514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69342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4900" dirty="0">
                <a:solidFill>
                  <a:srgbClr val="FFFF00"/>
                </a:solidFill>
                <a:latin typeface=""/>
                <a:ea typeface="ＭＳ Ｐゴシック" charset="0"/>
                <a:cs typeface="ＭＳ Ｐゴシック" charset="0"/>
              </a:rPr>
              <a:t>Objectives</a:t>
            </a:r>
            <a:endParaRPr lang="en-US" sz="4000" dirty="0">
              <a:solidFill>
                <a:srgbClr val="FFFF00"/>
              </a:solidFill>
              <a:latin typeface=""/>
              <a:ea typeface="ＭＳ Ｐゴシック" charset="0"/>
              <a:cs typeface="ＭＳ Ｐゴシック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7772400" cy="3505200"/>
          </a:xfrm>
        </p:spPr>
        <p:txBody>
          <a:bodyPr/>
          <a:lstStyle/>
          <a:p>
            <a:pPr lvl="2">
              <a:buFont typeface="Wingdings" pitchFamily="2" charset="2"/>
              <a:buChar char="§"/>
            </a:pPr>
            <a:r>
              <a:rPr lang="en-US" altLang="en-US" sz="3600" dirty="0">
                <a:solidFill>
                  <a:schemeClr val="bg1"/>
                </a:solidFill>
              </a:rPr>
              <a:t>What is decision analysis?</a:t>
            </a:r>
          </a:p>
          <a:p>
            <a:pPr lvl="2">
              <a:buFont typeface="Wingdings" pitchFamily="2" charset="2"/>
              <a:buChar char="§"/>
            </a:pPr>
            <a:endParaRPr lang="en-US" altLang="en-US" sz="3600" dirty="0">
              <a:solidFill>
                <a:schemeClr val="bg1"/>
              </a:solidFill>
            </a:endParaRPr>
          </a:p>
          <a:p>
            <a:pPr lvl="2">
              <a:buFont typeface="Wingdings" pitchFamily="2" charset="2"/>
              <a:buChar char="§"/>
            </a:pPr>
            <a:r>
              <a:rPr lang="en-US" altLang="en-US" sz="3600" dirty="0">
                <a:solidFill>
                  <a:schemeClr val="bg1"/>
                </a:solidFill>
              </a:rPr>
              <a:t>Why do we use decision analysis?</a:t>
            </a:r>
          </a:p>
          <a:p>
            <a:pPr lvl="2">
              <a:buFont typeface="Wingdings" pitchFamily="2" charset="2"/>
              <a:buChar char="§"/>
            </a:pPr>
            <a:endParaRPr lang="en-US" altLang="en-US" sz="3600" dirty="0">
              <a:solidFill>
                <a:schemeClr val="bg1"/>
              </a:solidFill>
            </a:endParaRPr>
          </a:p>
          <a:p>
            <a:pPr lvl="2">
              <a:buFont typeface="Wingdings" pitchFamily="2" charset="2"/>
              <a:buChar char="§"/>
            </a:pPr>
            <a:r>
              <a:rPr lang="en-US" altLang="en-US" sz="3600" dirty="0">
                <a:solidFill>
                  <a:schemeClr val="bg1"/>
                </a:solidFill>
              </a:rPr>
              <a:t>How does one implement a decision analysis?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</a:rPr>
              <a:t>	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5257800" cy="990600"/>
          </a:xfrm>
        </p:spPr>
        <p:txBody>
          <a:bodyPr/>
          <a:lstStyle/>
          <a:p>
            <a:r>
              <a:rPr lang="en-US" altLang="en-US" sz="4400" dirty="0">
                <a:solidFill>
                  <a:srgbClr val="FFFF00"/>
                </a:solidFill>
              </a:rPr>
              <a:t>… to Less Simple…</a:t>
            </a:r>
          </a:p>
        </p:txBody>
      </p:sp>
      <p:graphicFrame>
        <p:nvGraphicFramePr>
          <p:cNvPr id="28675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8545070"/>
              </p:ext>
            </p:extLst>
          </p:nvPr>
        </p:nvGraphicFramePr>
        <p:xfrm>
          <a:off x="317500" y="990600"/>
          <a:ext cx="8509000" cy="514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VISIO" r:id="rId4" imgW="8510588" imgH="5141913" progId="Visio.Drawing.5">
                  <p:embed/>
                </p:oleObj>
              </mc:Choice>
              <mc:Fallback>
                <p:oleObj name="VISIO" r:id="rId4" imgW="8510588" imgH="5141913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990600"/>
                        <a:ext cx="8509000" cy="514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328" y="156195"/>
            <a:ext cx="4191000" cy="990600"/>
          </a:xfrm>
        </p:spPr>
        <p:txBody>
          <a:bodyPr/>
          <a:lstStyle/>
          <a:p>
            <a:r>
              <a:rPr lang="en-US" altLang="en-US" sz="4400" dirty="0">
                <a:solidFill>
                  <a:srgbClr val="FFFF00"/>
                </a:solidFill>
              </a:rPr>
              <a:t>…to Complex</a:t>
            </a:r>
          </a:p>
        </p:txBody>
      </p:sp>
      <p:graphicFrame>
        <p:nvGraphicFramePr>
          <p:cNvPr id="30723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5894171"/>
              </p:ext>
            </p:extLst>
          </p:nvPr>
        </p:nvGraphicFramePr>
        <p:xfrm>
          <a:off x="298450" y="1157946"/>
          <a:ext cx="8547100" cy="543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VISIO" r:id="rId4" imgW="8548688" imgH="5434013" progId="Visio.Drawing.5">
                  <p:embed/>
                </p:oleObj>
              </mc:Choice>
              <mc:Fallback>
                <p:oleObj name="VISIO" r:id="rId4" imgW="8548688" imgH="5434013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" y="1157946"/>
                        <a:ext cx="8547100" cy="543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69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9398644"/>
              </p:ext>
            </p:extLst>
          </p:nvPr>
        </p:nvGraphicFramePr>
        <p:xfrm>
          <a:off x="450850" y="1376363"/>
          <a:ext cx="82423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Document" r:id="rId4" imgW="7862888" imgH="4513263" progId="Word.Document.8">
                  <p:embed/>
                </p:oleObj>
              </mc:Choice>
              <mc:Fallback>
                <p:oleObj name="Document" r:id="rId4" imgW="7862888" imgH="4513263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1376363"/>
                        <a:ext cx="824230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685800" y="457200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/>
              <a:t>Figure 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6553200" cy="1143000"/>
          </a:xfrm>
        </p:spPr>
        <p:txBody>
          <a:bodyPr/>
          <a:lstStyle/>
          <a:p>
            <a:pPr algn="ctr"/>
            <a:r>
              <a:rPr lang="en-US" altLang="en-US" sz="4400" dirty="0">
                <a:solidFill>
                  <a:srgbClr val="FFFF00"/>
                </a:solidFill>
              </a:rPr>
              <a:t>3. Estimate Probabilities 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52600"/>
            <a:ext cx="7772400" cy="4114800"/>
          </a:xfrm>
        </p:spPr>
        <p:txBody>
          <a:bodyPr/>
          <a:lstStyle/>
          <a:p>
            <a:pPr marL="908050" indent="-908050">
              <a:buFontTx/>
              <a:buNone/>
            </a:pPr>
            <a:r>
              <a:rPr lang="en-US" altLang="en-US" sz="3600" dirty="0">
                <a:solidFill>
                  <a:schemeClr val="bg1">
                    <a:lumMod val="95000"/>
                  </a:schemeClr>
                </a:solidFill>
              </a:rPr>
              <a:t>Data sources: Valid, Relevant</a:t>
            </a:r>
          </a:p>
          <a:p>
            <a:pPr marL="908050" indent="-908050">
              <a:buFontTx/>
              <a:buNone/>
            </a:pPr>
            <a:r>
              <a:rPr lang="en-US" altLang="en-US" sz="3600" dirty="0">
                <a:solidFill>
                  <a:schemeClr val="bg1">
                    <a:lumMod val="95000"/>
                  </a:schemeClr>
                </a:solidFill>
              </a:rPr>
              <a:t>Standard hierarchies of data quality </a:t>
            </a:r>
          </a:p>
          <a:p>
            <a:pPr marL="908050" indent="-908050">
              <a:buFontTx/>
              <a:buNone/>
            </a:pPr>
            <a:r>
              <a:rPr lang="en-US" altLang="en-US" sz="3600" dirty="0">
                <a:solidFill>
                  <a:schemeClr val="bg1">
                    <a:lumMod val="95000"/>
                  </a:schemeClr>
                </a:solidFill>
              </a:rPr>
              <a:t>	Definitive trials &gt; Meta-analysis of trials &gt; Systematic review &gt; Smaller trials &gt; Large cohort studies &gt; Small cohort studies &gt; Case-control studies &gt; Case series &gt; Expert opinion</a:t>
            </a:r>
          </a:p>
          <a:p>
            <a:pPr marL="908050" indent="-908050">
              <a:buFontTx/>
              <a:buNone/>
            </a:pPr>
            <a:endParaRPr lang="en-US" altLang="en-US" dirty="0">
              <a:solidFill>
                <a:schemeClr val="bg1">
                  <a:lumMod val="95000"/>
                </a:schemeClr>
              </a:solidFill>
              <a:latin typeface="Times New Roman" pitchFamily="18" charset="0"/>
            </a:endParaRPr>
          </a:p>
          <a:p>
            <a:pPr marL="908050" indent="-908050">
              <a:buFontTx/>
              <a:buNone/>
            </a:pPr>
            <a:endParaRPr lang="en-US" altLang="en-US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>
          <a:xfrm>
            <a:off x="1353740" y="-217370"/>
            <a:ext cx="6934200" cy="1143000"/>
          </a:xfrm>
        </p:spPr>
        <p:txBody>
          <a:bodyPr/>
          <a:lstStyle/>
          <a:p>
            <a:pPr algn="ctr"/>
            <a:r>
              <a:rPr lang="en-US" altLang="en-US" sz="4400" dirty="0">
                <a:solidFill>
                  <a:srgbClr val="FFFF00"/>
                </a:solidFill>
              </a:rPr>
              <a:t>Estimating probabilities 	</a:t>
            </a:r>
          </a:p>
        </p:txBody>
      </p:sp>
      <p:sp>
        <p:nvSpPr>
          <p:cNvPr id="10" name="Oval 9"/>
          <p:cNvSpPr/>
          <p:nvPr/>
        </p:nvSpPr>
        <p:spPr>
          <a:xfrm>
            <a:off x="2782888" y="323373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967038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786063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4466" name="TextBox 26"/>
          <p:cNvSpPr txBox="1">
            <a:spLocks noChangeArrowheads="1"/>
          </p:cNvSpPr>
          <p:nvPr/>
        </p:nvSpPr>
        <p:spPr bwMode="auto">
          <a:xfrm>
            <a:off x="3438525" y="6388100"/>
            <a:ext cx="5324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2400" dirty="0">
                <a:solidFill>
                  <a:schemeClr val="bg1"/>
                </a:solidFill>
              </a:rPr>
              <a:t>Harsha Pulletikurti, 2015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F44A92-B1E6-4CE6-8691-5A19DA93D656}"/>
              </a:ext>
            </a:extLst>
          </p:cNvPr>
          <p:cNvSpPr/>
          <p:nvPr/>
        </p:nvSpPr>
        <p:spPr>
          <a:xfrm>
            <a:off x="1353740" y="5847512"/>
            <a:ext cx="6436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FFFF00"/>
                </a:solidFill>
              </a:rPr>
              <a:t>Bias – different population or question (or method)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3EC420-7BC7-4AA3-8753-0936EDFC9FA3}"/>
              </a:ext>
            </a:extLst>
          </p:cNvPr>
          <p:cNvSpPr txBox="1"/>
          <p:nvPr/>
        </p:nvSpPr>
        <p:spPr>
          <a:xfrm>
            <a:off x="1353740" y="546727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Precision vs. Accuracy (Bias-Variance Trade-off</a:t>
            </a:r>
            <a:r>
              <a:rPr lang="en-US" dirty="0">
                <a:solidFill>
                  <a:srgbClr val="FFFF00"/>
                </a:solidFill>
              </a:rPr>
              <a:t>)</a:t>
            </a:r>
            <a:br>
              <a:rPr lang="en-US" sz="4800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A86444A-19B2-4BC8-83F4-0AE0183E1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196" y="1234245"/>
            <a:ext cx="4559804" cy="443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8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101" y="189996"/>
            <a:ext cx="6934200" cy="1143000"/>
          </a:xfrm>
        </p:spPr>
        <p:txBody>
          <a:bodyPr/>
          <a:lstStyle/>
          <a:p>
            <a:pPr algn="ctr"/>
            <a:r>
              <a:rPr lang="en-US" altLang="en-US" sz="4400" dirty="0">
                <a:solidFill>
                  <a:srgbClr val="FFFF00"/>
                </a:solidFill>
              </a:rPr>
              <a:t>No treatment node</a:t>
            </a:r>
          </a:p>
        </p:txBody>
      </p:sp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914401" y="1600200"/>
            <a:ext cx="7467600" cy="507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marL="457200" indent="-457200">
              <a:buFont typeface="Wingdings" charset="2"/>
              <a:buChar char="§"/>
              <a:defRPr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 Narrow"/>
                <a:ea typeface="MS PGothic" charset="0"/>
                <a:cs typeface="Arial Narrow"/>
              </a:rPr>
              <a:t>Lifetime rate of rupture = Expected life span * Rupture/year </a:t>
            </a:r>
          </a:p>
          <a:p>
            <a:pPr lvl="1">
              <a:defRPr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 Narrow"/>
                <a:ea typeface="MS PGothic" charset="0"/>
                <a:cs typeface="Arial Narrow"/>
              </a:rPr>
              <a:t>	Expected life span (US life tables) = 35 years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 Narrow"/>
                <a:ea typeface="MS PGothic" charset="0"/>
                <a:cs typeface="Arial Narrow"/>
              </a:rPr>
              <a:t>	Berry aneurysm rupture (cohort study) = 0.05 	per 100 patients per year for &lt;10 mm</a:t>
            </a:r>
          </a:p>
          <a:p>
            <a:pPr>
              <a:defRPr/>
            </a:pPr>
            <a:endParaRPr lang="en-US" dirty="0">
              <a:solidFill>
                <a:schemeClr val="bg1">
                  <a:lumMod val="95000"/>
                </a:schemeClr>
              </a:solidFill>
              <a:latin typeface="Arial Narrow"/>
              <a:ea typeface="MS PGothic" charset="0"/>
              <a:cs typeface="Arial Narrow"/>
            </a:endParaRPr>
          </a:p>
          <a:p>
            <a:pPr lvl="1">
              <a:defRPr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 Narrow"/>
                <a:ea typeface="MS PGothic" charset="0"/>
                <a:cs typeface="Arial Narrow"/>
              </a:rPr>
              <a:t>Lifetime rate of rupture = 0.05 x 35 y = 1.75 per 100 patients</a:t>
            </a:r>
          </a:p>
          <a:p>
            <a:pPr marL="457200" indent="-457200">
              <a:buFont typeface="Wingdings" charset="2"/>
              <a:buChar char="§"/>
              <a:defRPr/>
            </a:pPr>
            <a:endParaRPr lang="en-US" dirty="0">
              <a:solidFill>
                <a:schemeClr val="bg1">
                  <a:lumMod val="95000"/>
                </a:schemeClr>
              </a:solidFill>
              <a:latin typeface="Arial Narrow"/>
              <a:ea typeface="MS PGothic" charset="0"/>
              <a:cs typeface="Arial Narrow"/>
            </a:endParaRPr>
          </a:p>
          <a:p>
            <a:pPr marL="457200" indent="-457200">
              <a:buFont typeface="Wingdings" charset="2"/>
              <a:buChar char="§"/>
              <a:defRPr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 Narrow"/>
                <a:ea typeface="MS PGothic" charset="0"/>
                <a:cs typeface="Arial Narrow"/>
              </a:rPr>
              <a:t>Case fatality of rupture = 45% (meta-analysis)</a:t>
            </a:r>
          </a:p>
          <a:p>
            <a:pPr>
              <a:defRPr/>
            </a:pPr>
            <a:endParaRPr lang="en-US" sz="2400" dirty="0">
              <a:solidFill>
                <a:schemeClr val="bg1">
                  <a:lumMod val="95000"/>
                </a:schemeClr>
              </a:solidFill>
              <a:latin typeface="Times New Roman" charset="0"/>
              <a:ea typeface="MS PGothic" charset="0"/>
              <a:cs typeface="MS PGothic" charset="0"/>
            </a:endParaRPr>
          </a:p>
          <a:p>
            <a:pPr>
              <a:defRPr/>
            </a:pPr>
            <a:endParaRPr lang="en-US" sz="2000" dirty="0">
              <a:latin typeface="Times New Roman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84150"/>
            <a:ext cx="5867400" cy="762000"/>
          </a:xfrm>
        </p:spPr>
        <p:txBody>
          <a:bodyPr/>
          <a:lstStyle/>
          <a:p>
            <a:pPr algn="ctr"/>
            <a:r>
              <a:rPr lang="en-US" altLang="en-US" sz="4400" dirty="0">
                <a:solidFill>
                  <a:srgbClr val="FFFF00"/>
                </a:solidFill>
              </a:rPr>
              <a:t>3.  </a:t>
            </a:r>
            <a:r>
              <a:rPr lang="en-US" altLang="en-US" sz="4800" dirty="0">
                <a:solidFill>
                  <a:srgbClr val="FFFF00"/>
                </a:solidFill>
              </a:rPr>
              <a:t>Estimate probabilities</a:t>
            </a:r>
            <a:endParaRPr lang="en-US" altLang="en-US" sz="4400" dirty="0">
              <a:solidFill>
                <a:srgbClr val="FFFF00"/>
              </a:solidFill>
            </a:endParaRPr>
          </a:p>
        </p:txBody>
      </p:sp>
      <p:graphicFrame>
        <p:nvGraphicFramePr>
          <p:cNvPr id="38915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1253061"/>
              </p:ext>
            </p:extLst>
          </p:nvPr>
        </p:nvGraphicFramePr>
        <p:xfrm>
          <a:off x="228600" y="1219200"/>
          <a:ext cx="8699500" cy="530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" name="VISIO" r:id="rId4" imgW="8701088" imgH="5303838" progId="Visio.Drawing.5">
                  <p:embed/>
                </p:oleObj>
              </mc:Choice>
              <mc:Fallback>
                <p:oleObj name="VISIO" r:id="rId4" imgW="8701088" imgH="5303838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19200"/>
                        <a:ext cx="8699500" cy="530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514600" y="3124200"/>
            <a:ext cx="6553200" cy="35496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467600" cy="1143000"/>
          </a:xfrm>
        </p:spPr>
        <p:txBody>
          <a:bodyPr/>
          <a:lstStyle/>
          <a:p>
            <a:pPr algn="ctr"/>
            <a:r>
              <a:rPr lang="en-US" altLang="en-US" sz="4400" dirty="0">
                <a:solidFill>
                  <a:srgbClr val="FFFF00"/>
                </a:solidFill>
              </a:rPr>
              <a:t>Surgery node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096963" y="1676400"/>
            <a:ext cx="7132637" cy="507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marL="342900" indent="-342900">
              <a:buFont typeface="Wingdings" charset="2"/>
              <a:buChar char="§"/>
              <a:defRPr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/>
                <a:ea typeface="MS PGothic" charset="0"/>
                <a:cs typeface="Arial Narrow"/>
              </a:rPr>
              <a:t>Probability of rupture of a treated aneurysm:  </a:t>
            </a:r>
          </a:p>
          <a:p>
            <a:pPr lvl="1">
              <a:defRPr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/>
                <a:ea typeface="MS PGothic" charset="0"/>
                <a:cs typeface="Arial Narrow"/>
              </a:rPr>
              <a:t>	No data, but probably very small </a:t>
            </a:r>
          </a:p>
          <a:p>
            <a:pPr lvl="1">
              <a:defRPr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/>
                <a:ea typeface="MS PGothic" charset="0"/>
                <a:cs typeface="Arial Narrow"/>
              </a:rPr>
              <a:t>	~ 0 (expert opinion)</a:t>
            </a:r>
          </a:p>
          <a:p>
            <a:pPr marL="342900" indent="-342900">
              <a:buFont typeface="Wingdings" charset="2"/>
              <a:buChar char="§"/>
              <a:defRPr/>
            </a:pPr>
            <a:endParaRPr lang="en-US" sz="3200" dirty="0">
              <a:solidFill>
                <a:schemeClr val="bg1">
                  <a:lumMod val="95000"/>
                </a:schemeClr>
              </a:solidFill>
              <a:latin typeface="Arial Narrow"/>
              <a:ea typeface="MS PGothic" charset="0"/>
              <a:cs typeface="Arial Narrow"/>
            </a:endParaRPr>
          </a:p>
          <a:p>
            <a:pPr marL="342900" indent="-342900">
              <a:buFont typeface="Wingdings" charset="2"/>
              <a:buChar char="§"/>
              <a:defRPr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/>
                <a:ea typeface="MS PGothic" charset="0"/>
                <a:cs typeface="Arial Narrow"/>
              </a:rPr>
              <a:t>Surgical mortality:</a:t>
            </a:r>
          </a:p>
          <a:p>
            <a:pPr>
              <a:defRPr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/>
                <a:ea typeface="MS PGothic" charset="0"/>
                <a:cs typeface="Arial Narrow"/>
              </a:rPr>
              <a:t>	Meta-analysis of case series: 2.6%</a:t>
            </a:r>
          </a:p>
          <a:p>
            <a:pPr lvl="2">
              <a:defRPr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/>
                <a:ea typeface="MS PGothic" charset="0"/>
                <a:cs typeface="Arial Narrow"/>
              </a:rPr>
              <a:t>Clinical databases:  2.3%</a:t>
            </a:r>
          </a:p>
          <a:p>
            <a:pPr lvl="2">
              <a:defRPr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/>
                <a:ea typeface="MS PGothic" charset="0"/>
                <a:cs typeface="Arial Narrow"/>
              </a:rPr>
              <a:t>UCSF experience:  2.3%</a:t>
            </a:r>
          </a:p>
          <a:p>
            <a:pPr lvl="2">
              <a:defRPr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imes New Roman" charset="0"/>
                <a:ea typeface="MS PGothic" charset="0"/>
                <a:cs typeface="MS PGothic" charset="0"/>
              </a:rPr>
              <a:t>	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Times New Roman" charset="0"/>
              <a:ea typeface="MS PGothic" charset="0"/>
              <a:cs typeface="MS PGothic" charset="0"/>
            </a:endParaRPr>
          </a:p>
          <a:p>
            <a:pPr>
              <a:defRPr/>
            </a:pPr>
            <a:endParaRPr lang="en-US" sz="1800" dirty="0">
              <a:solidFill>
                <a:schemeClr val="bg1">
                  <a:lumMod val="95000"/>
                </a:schemeClr>
              </a:solidFill>
              <a:latin typeface="Times New Roman" charset="0"/>
              <a:ea typeface="MS PGothic" charset="0"/>
              <a:cs typeface="MS PGothic" charset="0"/>
            </a:endParaRPr>
          </a:p>
          <a:p>
            <a:pPr>
              <a:defRPr/>
            </a:pPr>
            <a:endParaRPr lang="en-US" sz="1800" dirty="0">
              <a:latin typeface="Times New Roman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5867400" cy="762000"/>
          </a:xfrm>
        </p:spPr>
        <p:txBody>
          <a:bodyPr/>
          <a:lstStyle/>
          <a:p>
            <a:pPr algn="ctr"/>
            <a:r>
              <a:rPr lang="en-US" altLang="en-US" sz="4400" dirty="0">
                <a:solidFill>
                  <a:srgbClr val="FFFF00"/>
                </a:solidFill>
              </a:rPr>
              <a:t>3.  Estimate Probabilities</a:t>
            </a:r>
          </a:p>
        </p:txBody>
      </p:sp>
      <p:graphicFrame>
        <p:nvGraphicFramePr>
          <p:cNvPr id="4301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747249"/>
              </p:ext>
            </p:extLst>
          </p:nvPr>
        </p:nvGraphicFramePr>
        <p:xfrm>
          <a:off x="222250" y="1066800"/>
          <a:ext cx="8699500" cy="530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" name="VISIO" r:id="rId4" imgW="8701088" imgH="5303838" progId="Visio.Drawing.5">
                  <p:embed/>
                </p:oleObj>
              </mc:Choice>
              <mc:Fallback>
                <p:oleObj name="VISIO" r:id="rId4" imgW="8701088" imgH="5303838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" y="1066800"/>
                        <a:ext cx="8699500" cy="530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60337"/>
            <a:ext cx="6934200" cy="1143000"/>
          </a:xfrm>
        </p:spPr>
        <p:txBody>
          <a:bodyPr/>
          <a:lstStyle/>
          <a:p>
            <a:pPr algn="ctr"/>
            <a:r>
              <a:rPr lang="en-US" altLang="en-US" sz="4400" dirty="0">
                <a:solidFill>
                  <a:srgbClr val="FFFF00"/>
                </a:solidFill>
              </a:rPr>
              <a:t>4.  Estimate utilities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>
                    <a:lumMod val="95000"/>
                  </a:schemeClr>
                </a:solidFill>
              </a:rPr>
              <a:t>Valuation of an outcome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>
                    <a:lumMod val="95000"/>
                  </a:schemeClr>
                </a:solidFill>
              </a:rPr>
              <a:t>Best = 1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>
                    <a:lumMod val="95000"/>
                  </a:schemeClr>
                </a:solidFill>
              </a:rPr>
              <a:t>Worst = 0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>
                    <a:lumMod val="95000"/>
                  </a:schemeClr>
                </a:solidFill>
              </a:rPr>
              <a:t>In this case, she wants to avoid early death: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>
                    <a:lumMod val="95000"/>
                  </a:schemeClr>
                </a:solidFill>
              </a:rPr>
              <a:t>Normal survival = 1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>
                    <a:lumMod val="95000"/>
                  </a:schemeClr>
                </a:solidFill>
              </a:rPr>
              <a:t>Early death = 0</a:t>
            </a:r>
            <a:endParaRPr lang="en-US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4" name="Picture 8" descr="http://www.tc3.edu/instruct/sbrown/pic/mira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65329"/>
            <a:ext cx="6029864" cy="56226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97679" y="1068238"/>
            <a:ext cx="1143000" cy="76944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b="1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+mn-lt"/>
              </a:rPr>
              <a:t>Clinical finding</a:t>
            </a:r>
          </a:p>
          <a:p>
            <a:pPr algn="ctr"/>
            <a:endParaRPr lang="en-US" sz="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90226" y="1574047"/>
            <a:ext cx="1524000" cy="138499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b="1" dirty="0">
              <a:solidFill>
                <a:schemeClr val="bg1"/>
              </a:solidFill>
              <a:latin typeface="+mn-lt"/>
            </a:endParaRPr>
          </a:p>
          <a:p>
            <a:pPr algn="ctr"/>
            <a:endParaRPr lang="en-US" sz="1400" b="1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+mn-lt"/>
              </a:rPr>
              <a:t>Cure</a:t>
            </a:r>
          </a:p>
          <a:p>
            <a:pPr algn="ctr"/>
            <a:endParaRPr lang="en-US" sz="1400" b="1" dirty="0">
              <a:solidFill>
                <a:schemeClr val="bg1"/>
              </a:solidFill>
              <a:latin typeface="+mn-lt"/>
            </a:endParaRPr>
          </a:p>
          <a:p>
            <a:pPr algn="ctr"/>
            <a:endParaRPr lang="en-US" sz="1400" b="1" dirty="0">
              <a:solidFill>
                <a:schemeClr val="bg1"/>
              </a:solidFill>
              <a:latin typeface="+mn-lt"/>
            </a:endParaRPr>
          </a:p>
          <a:p>
            <a:pPr algn="ctr"/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3190336"/>
            <a:ext cx="1981200" cy="203132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b="1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1400" b="1" i="1" dirty="0">
                <a:solidFill>
                  <a:schemeClr val="bg1"/>
                </a:solidFill>
                <a:latin typeface="+mn-lt"/>
              </a:rPr>
              <a:t>Actually, discrete steps: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+mn-lt"/>
              </a:rPr>
              <a:t>Diagnosis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+mn-lt"/>
              </a:rPr>
              <a:t>Rx choice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+mn-lt"/>
              </a:rPr>
              <a:t>Rx effects (main, side)</a:t>
            </a:r>
          </a:p>
          <a:p>
            <a:pPr algn="ctr"/>
            <a:endParaRPr lang="en-US" sz="1400" b="1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1400" b="1" i="1" dirty="0">
                <a:solidFill>
                  <a:schemeClr val="bg1"/>
                </a:solidFill>
                <a:latin typeface="+mn-lt"/>
              </a:rPr>
              <a:t>each with likelihoods not certainties</a:t>
            </a:r>
          </a:p>
          <a:p>
            <a:pPr algn="ctr"/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Bent-Up Arrow 4"/>
          <p:cNvSpPr/>
          <p:nvPr/>
        </p:nvSpPr>
        <p:spPr>
          <a:xfrm rot="5400000">
            <a:off x="5071613" y="1871213"/>
            <a:ext cx="1371600" cy="2353574"/>
          </a:xfrm>
          <a:prstGeom prst="bentUpArrow">
            <a:avLst>
              <a:gd name="adj1" fmla="val 6132"/>
              <a:gd name="adj2" fmla="val 8962"/>
              <a:gd name="adj3" fmla="val 2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91429"/>
            <a:ext cx="4724400" cy="762000"/>
          </a:xfrm>
        </p:spPr>
        <p:txBody>
          <a:bodyPr/>
          <a:lstStyle/>
          <a:p>
            <a:pPr algn="ctr"/>
            <a:r>
              <a:rPr lang="en-US" altLang="en-US" sz="4400" dirty="0">
                <a:solidFill>
                  <a:srgbClr val="FFFF00"/>
                </a:solidFill>
              </a:rPr>
              <a:t>Fill in the utilities</a:t>
            </a:r>
          </a:p>
        </p:txBody>
      </p:sp>
      <p:graphicFrame>
        <p:nvGraphicFramePr>
          <p:cNvPr id="49155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6411959"/>
              </p:ext>
            </p:extLst>
          </p:nvPr>
        </p:nvGraphicFramePr>
        <p:xfrm>
          <a:off x="184150" y="990600"/>
          <a:ext cx="8775700" cy="535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5" name="VISIO" r:id="rId4" imgW="8777288" imgH="5353050" progId="Visio.Drawing.5">
                  <p:embed/>
                </p:oleObj>
              </mc:Choice>
              <mc:Fallback>
                <p:oleObj name="VISIO" r:id="rId4" imgW="8777288" imgH="5353050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" y="990600"/>
                        <a:ext cx="8775700" cy="535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38200"/>
            <a:ext cx="7239000" cy="1143000"/>
          </a:xfrm>
        </p:spPr>
        <p:txBody>
          <a:bodyPr/>
          <a:lstStyle/>
          <a:p>
            <a:pPr algn="ctr"/>
            <a:r>
              <a:rPr lang="en-US" altLang="en-US" sz="4400" dirty="0">
                <a:solidFill>
                  <a:srgbClr val="FFFF00"/>
                </a:solidFill>
              </a:rPr>
              <a:t>5. Compute the expected utility </a:t>
            </a:r>
            <a:br>
              <a:rPr lang="en-US" altLang="en-US" sz="4400" dirty="0">
                <a:solidFill>
                  <a:srgbClr val="FFFF00"/>
                </a:solidFill>
              </a:rPr>
            </a:br>
            <a:r>
              <a:rPr lang="en-US" altLang="en-US" sz="4400" dirty="0">
                <a:solidFill>
                  <a:srgbClr val="FFFF00"/>
                </a:solidFill>
              </a:rPr>
              <a:t>    of each branch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2133600"/>
            <a:ext cx="7772400" cy="2667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</a:rPr>
              <a:t>Called "folding back"  the tree (in this tree format)</a:t>
            </a:r>
          </a:p>
          <a:p>
            <a:pPr>
              <a:buFontTx/>
              <a:buNone/>
            </a:pPr>
            <a:endParaRPr lang="en-US" altLang="en-US" sz="36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</a:rPr>
              <a:t>Expected utility of action = each possible outcome weighted by its probability. </a:t>
            </a:r>
          </a:p>
          <a:p>
            <a:pPr>
              <a:buFontTx/>
              <a:buNone/>
            </a:pPr>
            <a:endParaRPr lang="en-US" altLang="en-US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/>
          <p:cNvGraphicFramePr>
            <a:graphicFrameLocks/>
          </p:cNvGraphicFramePr>
          <p:nvPr/>
        </p:nvGraphicFramePr>
        <p:xfrm>
          <a:off x="228600" y="1066800"/>
          <a:ext cx="8394700" cy="511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9" name="VISIO" r:id="rId4" imgW="8396288" imgH="5121275" progId="Visio.Drawing.5">
                  <p:embed/>
                </p:oleObj>
              </mc:Choice>
              <mc:Fallback>
                <p:oleObj name="VISIO" r:id="rId4" imgW="8396288" imgH="5121275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66800"/>
                        <a:ext cx="8394700" cy="5119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8458200" y="2667000"/>
            <a:ext cx="428625" cy="36671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hlink"/>
                </a:solidFill>
              </a:rPr>
              <a:t>=0</a:t>
            </a:r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 flipH="1">
            <a:off x="6248400" y="2362200"/>
            <a:ext cx="2438400" cy="5334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8382000" y="5257800"/>
            <a:ext cx="428625" cy="366713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hlink"/>
                </a:solidFill>
              </a:rPr>
              <a:t>=0</a:t>
            </a:r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 flipH="1">
            <a:off x="6248400" y="5029200"/>
            <a:ext cx="2362200" cy="5334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8347075" y="1752600"/>
            <a:ext cx="720725" cy="36988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hlink"/>
                </a:solidFill>
              </a:rPr>
              <a:t>=0.55</a:t>
            </a: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 flipH="1">
            <a:off x="6248400" y="1524000"/>
            <a:ext cx="2438400" cy="4572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8382000" y="4419600"/>
            <a:ext cx="720725" cy="369888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hlink"/>
                </a:solidFill>
              </a:rPr>
              <a:t>=0.55</a:t>
            </a:r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 flipH="1">
            <a:off x="6172200" y="4191000"/>
            <a:ext cx="2438400" cy="4572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  <p:bldP spid="47109" grpId="0" animBg="1"/>
      <p:bldP spid="47110" grpId="0" animBg="1" autoUpdateAnimBg="0"/>
      <p:bldP spid="47111" grpId="0" animBg="1"/>
      <p:bldP spid="47112" grpId="0" animBg="1"/>
      <p:bldP spid="47113" grpId="0" animBg="1"/>
      <p:bldP spid="47114" grpId="0" animBg="1"/>
      <p:bldP spid="471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7315200" y="6457950"/>
            <a:ext cx="7985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000" i="1" dirty="0"/>
              <a:t>.865 vs .977</a:t>
            </a:r>
          </a:p>
        </p:txBody>
      </p:sp>
      <p:graphicFrame>
        <p:nvGraphicFramePr>
          <p:cNvPr id="55299" name="Object 2"/>
          <p:cNvGraphicFramePr>
            <a:graphicFrameLocks/>
          </p:cNvGraphicFramePr>
          <p:nvPr/>
        </p:nvGraphicFramePr>
        <p:xfrm>
          <a:off x="228600" y="1066800"/>
          <a:ext cx="8394700" cy="511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3" name="VISIO" r:id="rId4" imgW="8396288" imgH="5121275" progId="Visio.Drawing.5">
                  <p:embed/>
                </p:oleObj>
              </mc:Choice>
              <mc:Fallback>
                <p:oleObj name="VISIO" r:id="rId4" imgW="8396288" imgH="5121275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66800"/>
                        <a:ext cx="8394700" cy="5119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7" name="Line 5"/>
          <p:cNvSpPr>
            <a:spLocks noChangeShapeType="1"/>
          </p:cNvSpPr>
          <p:nvPr/>
        </p:nvSpPr>
        <p:spPr bwMode="auto">
          <a:xfrm flipH="1">
            <a:off x="5791200" y="1066800"/>
            <a:ext cx="2667000" cy="3810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8305800" y="3505200"/>
            <a:ext cx="600075" cy="36671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hlink"/>
                </a:solidFill>
              </a:rPr>
              <a:t>=1.0</a:t>
            </a:r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 flipH="1">
            <a:off x="5638800" y="3733800"/>
            <a:ext cx="2667000" cy="3810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5562600" y="1600200"/>
            <a:ext cx="3048000" cy="1371600"/>
          </a:xfrm>
          <a:prstGeom prst="rect">
            <a:avLst/>
          </a:prstGeom>
          <a:solidFill>
            <a:schemeClr val="bg1">
              <a:alpha val="79999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5715000" y="2057400"/>
            <a:ext cx="720725" cy="36988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hlink"/>
                </a:solidFill>
              </a:rPr>
              <a:t>=0.55</a:t>
            </a: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5638800" y="4191000"/>
            <a:ext cx="3048000" cy="1447800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5791200" y="4724400"/>
            <a:ext cx="720725" cy="36988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hlink"/>
                </a:solidFill>
              </a:rPr>
              <a:t>=0.55</a:t>
            </a: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8077200" y="1295400"/>
            <a:ext cx="952500" cy="36988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hlink"/>
                </a:solidFill>
              </a:rPr>
              <a:t>=0.9825</a:t>
            </a:r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flipH="1">
            <a:off x="5334000" y="5715000"/>
            <a:ext cx="2667000" cy="3810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8382000" y="5715000"/>
            <a:ext cx="428625" cy="366713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hlink"/>
                </a:solidFill>
              </a:rPr>
              <a:t>=0</a:t>
            </a: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3271838" y="3124200"/>
            <a:ext cx="5867400" cy="3124200"/>
          </a:xfrm>
          <a:prstGeom prst="rect">
            <a:avLst/>
          </a:prstGeom>
          <a:solidFill>
            <a:schemeClr val="bg1">
              <a:alpha val="8392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4419600" y="914400"/>
            <a:ext cx="4724400" cy="23622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 dirty="0"/>
          </a:p>
          <a:p>
            <a:pPr algn="ctr"/>
            <a:r>
              <a:rPr lang="en-US" altLang="en-US" sz="2000" b="1" dirty="0"/>
              <a:t>(0.9825+ 0.0175 x 0.55)</a:t>
            </a: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4648200" y="1600200"/>
            <a:ext cx="952500" cy="36988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hlink"/>
                </a:solidFill>
              </a:rPr>
              <a:t>=0.9921</a:t>
            </a: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3581400" y="5029200"/>
            <a:ext cx="839788" cy="36988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hlink"/>
                </a:solidFill>
              </a:rPr>
              <a:t>=0.977</a:t>
            </a:r>
          </a:p>
        </p:txBody>
      </p:sp>
      <p:sp>
        <p:nvSpPr>
          <p:cNvPr id="62482" name="Rectangle 19"/>
          <p:cNvSpPr>
            <a:spLocks noChangeArrowheads="1"/>
          </p:cNvSpPr>
          <p:nvPr/>
        </p:nvSpPr>
        <p:spPr bwMode="auto">
          <a:xfrm>
            <a:off x="457200" y="4038600"/>
            <a:ext cx="2252663" cy="519113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solidFill>
                  <a:schemeClr val="hlink"/>
                </a:solidFill>
              </a:rPr>
              <a:t>Diff = -0.0151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animBg="1"/>
      <p:bldP spid="49158" grpId="0" animBg="1"/>
      <p:bldP spid="49159" grpId="0" animBg="1"/>
      <p:bldP spid="49160" grpId="0" animBg="1"/>
      <p:bldP spid="49161" grpId="0" animBg="1"/>
      <p:bldP spid="49162" grpId="0" animBg="1"/>
      <p:bldP spid="49163" grpId="0" animBg="1" autoUpdateAnimBg="0"/>
      <p:bldP spid="49164" grpId="0" animBg="1" autoUpdateAnimBg="0"/>
      <p:bldP spid="49165" grpId="0" animBg="1"/>
      <p:bldP spid="49166" grpId="0" animBg="1" autoUpdateAnimBg="0"/>
      <p:bldP spid="49167" grpId="0" animBg="1"/>
      <p:bldP spid="49168" grpId="0" animBg="1"/>
      <p:bldP spid="49169" grpId="0" animBg="1"/>
      <p:bldP spid="49170" grpId="0" animBg="1"/>
      <p:bldP spid="6248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solidFill>
                  <a:srgbClr val="FFFF00"/>
                </a:solidFill>
              </a:rPr>
              <a:t>6.  Perform Sensitivity Analysis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010400" cy="44196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Arial Narrow"/>
                <a:ea typeface="ＭＳ Ｐゴシック" charset="0"/>
                <a:cs typeface="ＭＳ Ｐゴシック" charset="0"/>
              </a:rPr>
              <a:t>How confident are we in our recommendation?</a:t>
            </a:r>
          </a:p>
          <a:p>
            <a:pPr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Arial Narrow"/>
              <a:ea typeface="ＭＳ Ｐゴシック" charset="0"/>
              <a:cs typeface="ＭＳ Ｐゴシック" charset="0"/>
            </a:endParaRPr>
          </a:p>
          <a:p>
            <a:pPr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Arial Narrow"/>
                <a:ea typeface="ＭＳ Ｐゴシック" charset="0"/>
                <a:cs typeface="ＭＳ Ｐゴシック" charset="0"/>
              </a:rPr>
              <a:t>Vary the input parameters to see how they affect the final result</a:t>
            </a:r>
          </a:p>
          <a:p>
            <a:pPr lvl="1"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Arial Narrow"/>
                <a:ea typeface="ＭＳ Ｐゴシック" charset="0"/>
              </a:rPr>
              <a:t>What if her life expectancy were shorter?</a:t>
            </a:r>
          </a:p>
          <a:p>
            <a:pPr lvl="1"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Arial Narrow"/>
                <a:ea typeface="ＭＳ Ｐゴシック" charset="0"/>
              </a:rPr>
              <a:t>What if the rupture rate of untreated aneurysms were higher?</a:t>
            </a:r>
          </a:p>
          <a:p>
            <a:pPr lvl="1"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Arial Narrow"/>
                <a:ea typeface="ＭＳ Ｐゴシック" charset="0"/>
              </a:rPr>
              <a:t>How good a neurosurgeon is required for a toss up?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696200" cy="457200"/>
          </a:xfrm>
        </p:spPr>
        <p:txBody>
          <a:bodyPr/>
          <a:lstStyle/>
          <a:p>
            <a:r>
              <a:rPr lang="en-US" altLang="en-US" sz="4400" dirty="0">
                <a:solidFill>
                  <a:srgbClr val="FFFF00"/>
                </a:solidFill>
              </a:rPr>
              <a:t>Thresholds are values at which the decision flips</a:t>
            </a:r>
          </a:p>
        </p:txBody>
      </p:sp>
      <p:graphicFrame>
        <p:nvGraphicFramePr>
          <p:cNvPr id="5939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4398371"/>
              </p:ext>
            </p:extLst>
          </p:nvPr>
        </p:nvGraphicFramePr>
        <p:xfrm>
          <a:off x="596590" y="1524000"/>
          <a:ext cx="8014010" cy="4876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7" name="Worksheet" r:id="rId4" imgW="7100888" imgH="4859338" progId="Excel.Sheet.8">
                  <p:embed/>
                </p:oleObj>
              </mc:Choice>
              <mc:Fallback>
                <p:oleObj name="Worksheet" r:id="rId4" imgW="7100888" imgH="485933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590" y="1524000"/>
                        <a:ext cx="8014010" cy="487679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6" name="Line 7"/>
          <p:cNvSpPr>
            <a:spLocks noChangeShapeType="1"/>
          </p:cNvSpPr>
          <p:nvPr/>
        </p:nvSpPr>
        <p:spPr bwMode="auto">
          <a:xfrm flipH="1">
            <a:off x="5410200" y="4139462"/>
            <a:ext cx="76200" cy="3810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395" name="Rectangle 6"/>
          <p:cNvSpPr>
            <a:spLocks noChangeArrowheads="1"/>
          </p:cNvSpPr>
          <p:nvPr/>
        </p:nvSpPr>
        <p:spPr bwMode="auto">
          <a:xfrm>
            <a:off x="5029200" y="3628289"/>
            <a:ext cx="1235075" cy="3968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000" dirty="0">
                <a:solidFill>
                  <a:srgbClr val="DB010B"/>
                </a:solidFill>
              </a:rPr>
              <a:t>Base Case</a:t>
            </a:r>
          </a:p>
        </p:txBody>
      </p:sp>
    </p:spTree>
    <p:extLst>
      <p:ext uri="{BB962C8B-B14F-4D97-AF65-F5344CB8AC3E}">
        <p14:creationId xmlns:p14="http://schemas.microsoft.com/office/powerpoint/2010/main" val="32581893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772400" cy="1371600"/>
          </a:xfrm>
        </p:spPr>
        <p:txBody>
          <a:bodyPr/>
          <a:lstStyle/>
          <a:p>
            <a:pPr algn="ctr"/>
            <a:r>
              <a:rPr lang="en-US" altLang="en-US" sz="4400" b="1" dirty="0">
                <a:solidFill>
                  <a:srgbClr val="FFFF00"/>
                </a:solidFill>
              </a:rPr>
              <a:t>At each iteration, step back…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057400"/>
            <a:ext cx="6934200" cy="2514600"/>
          </a:xfrm>
        </p:spPr>
        <p:txBody>
          <a:bodyPr/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3600" dirty="0"/>
              <a:t>Did we ask the right question?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/>
              <a:t>Have we answered the question?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/>
              <a:t>Are there other details that might be important? </a:t>
            </a:r>
          </a:p>
          <a:p>
            <a:pPr>
              <a:buFontTx/>
              <a:buNone/>
            </a:pPr>
            <a:r>
              <a:rPr lang="en-US" altLang="en-US" sz="3600" dirty="0"/>
              <a:t>Consider adding/removing complexity to improve accuracy.</a:t>
            </a:r>
            <a:endParaRPr lang="en-US" altLang="en-US" sz="32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838200"/>
            <a:ext cx="6934200" cy="11430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FF00"/>
                </a:solidFill>
                <a:latin typeface="Arial Narrow"/>
                <a:ea typeface="ＭＳ Ｐゴシック" charset="0"/>
                <a:cs typeface="ＭＳ Ｐゴシック" charset="0"/>
              </a:rPr>
              <a:t>Ms. Brooks: </a:t>
            </a:r>
            <a:r>
              <a:rPr lang="en-US" sz="4400" b="1" dirty="0">
                <a:solidFill>
                  <a:srgbClr val="FFFF00"/>
                </a:solidFill>
                <a:latin typeface="Arial Narrow"/>
                <a:ea typeface="+mj-ea"/>
              </a:rPr>
              <a:t>We recommend NO surgery.</a:t>
            </a:r>
            <a:br>
              <a:rPr lang="en-US" dirty="0">
                <a:solidFill>
                  <a:srgbClr val="DB010B"/>
                </a:solidFill>
                <a:latin typeface="Arial Narrow"/>
                <a:ea typeface="+mj-ea"/>
              </a:rPr>
            </a:br>
            <a:endParaRPr lang="en-US" dirty="0">
              <a:solidFill>
                <a:srgbClr val="DB010B"/>
              </a:solidFill>
              <a:latin typeface="Arial Narrow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828800"/>
            <a:ext cx="7010400" cy="3352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 altLang="en-US" dirty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ja-JP" altLang="en-US" sz="2800" dirty="0">
                <a:latin typeface="Times New Roman" pitchFamily="18" charset="0"/>
              </a:rPr>
              <a:t>“</a:t>
            </a:r>
            <a:r>
              <a:rPr lang="en-US" altLang="ja-JP" sz="3600" dirty="0">
                <a:latin typeface="Times New Roman" pitchFamily="18" charset="0"/>
              </a:rPr>
              <a:t>Thanks…  I wanted to live the most years possible.  Dying at age 80 isn’t as bad as dying tomorrow…</a:t>
            </a:r>
            <a:r>
              <a:rPr lang="ja-JP" altLang="en-US" sz="3600" dirty="0">
                <a:latin typeface="Times New Roman" pitchFamily="18" charset="0"/>
              </a:rPr>
              <a:t>”</a:t>
            </a:r>
            <a:endParaRPr lang="en-US" altLang="en-US" sz="28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38300"/>
            <a:ext cx="7772400" cy="3581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4400" dirty="0">
                <a:solidFill>
                  <a:srgbClr val="FFFF00"/>
                </a:solidFill>
              </a:rPr>
              <a:t>Add layers of complexity </a:t>
            </a:r>
          </a:p>
          <a:p>
            <a:pPr algn="ctr">
              <a:buFontTx/>
              <a:buNone/>
            </a:pPr>
            <a:r>
              <a:rPr lang="en-US" altLang="en-US" sz="4400" dirty="0">
                <a:solidFill>
                  <a:srgbClr val="FFFF00"/>
                </a:solidFill>
              </a:rPr>
              <a:t>to produce a more realistic analysis.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533400"/>
          </a:xfrm>
        </p:spPr>
        <p:txBody>
          <a:bodyPr/>
          <a:lstStyle/>
          <a:p>
            <a:pPr algn="ctr"/>
            <a:r>
              <a:rPr lang="en-US" altLang="en-US" sz="4400" dirty="0">
                <a:solidFill>
                  <a:srgbClr val="FFFF00"/>
                </a:solidFill>
              </a:rPr>
              <a:t>Solution: Add another Outcome</a:t>
            </a:r>
          </a:p>
        </p:txBody>
      </p:sp>
      <p:graphicFrame>
        <p:nvGraphicFramePr>
          <p:cNvPr id="61443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7776454"/>
              </p:ext>
            </p:extLst>
          </p:nvPr>
        </p:nvGraphicFramePr>
        <p:xfrm>
          <a:off x="1524000" y="2214374"/>
          <a:ext cx="7239000" cy="4491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1" name="VISIO" r:id="rId4" imgW="6757988" imgH="4291013" progId="Visio.Drawing.5">
                  <p:embed/>
                </p:oleObj>
              </mc:Choice>
              <mc:Fallback>
                <p:oleObj name="VISIO" r:id="rId4" imgW="6757988" imgH="4291013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214374"/>
                        <a:ext cx="7239000" cy="44912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107795" y="873812"/>
            <a:ext cx="4343400" cy="255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latin typeface="Arial Narrow" pitchFamily="34" charset="0"/>
              </a:rPr>
              <a:t>Three outcomes</a:t>
            </a:r>
          </a:p>
          <a:p>
            <a:r>
              <a:rPr lang="en-US" altLang="en-US" dirty="0">
                <a:latin typeface="Arial Narrow" pitchFamily="34" charset="0"/>
              </a:rPr>
              <a:t>Determine utility as a portion of expected life span</a:t>
            </a:r>
          </a:p>
          <a:p>
            <a:r>
              <a:rPr lang="en-US" altLang="en-US" dirty="0">
                <a:latin typeface="Arial Narrow" pitchFamily="34" charset="0"/>
              </a:rPr>
              <a:t>	-</a:t>
            </a:r>
            <a:r>
              <a:rPr lang="en-US" altLang="en-US" sz="2400" dirty="0">
                <a:latin typeface="Arial Narrow" pitchFamily="34" charset="0"/>
              </a:rPr>
              <a:t>Normal survival 1.0</a:t>
            </a:r>
          </a:p>
          <a:p>
            <a:r>
              <a:rPr lang="en-US" altLang="en-US" sz="2400" dirty="0">
                <a:latin typeface="Arial Narrow" pitchFamily="34" charset="0"/>
              </a:rPr>
              <a:t>	-</a:t>
            </a:r>
            <a:r>
              <a:rPr lang="en-US" altLang="en-US" sz="2400" u="sng" dirty="0">
                <a:latin typeface="Arial Narrow" pitchFamily="34" charset="0"/>
              </a:rPr>
              <a:t>Early death </a:t>
            </a:r>
            <a:r>
              <a:rPr lang="en-US" altLang="en-US" sz="2400" b="1" u="sng" dirty="0">
                <a:solidFill>
                  <a:srgbClr val="C00000"/>
                </a:solidFill>
                <a:latin typeface="Arial Narrow" pitchFamily="34" charset="0"/>
              </a:rPr>
              <a:t>0.5</a:t>
            </a:r>
          </a:p>
          <a:p>
            <a:r>
              <a:rPr lang="en-US" altLang="en-US" sz="2400" dirty="0">
                <a:latin typeface="Arial Narrow" pitchFamily="34" charset="0"/>
              </a:rPr>
              <a:t>	-Immediate death 0</a:t>
            </a:r>
            <a:endParaRPr lang="en-US" altLang="en-US" sz="20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solidFill>
                  <a:srgbClr val="FFFF00"/>
                </a:solidFill>
              </a:rPr>
              <a:t>What is Decision Analysis?</a:t>
            </a:r>
          </a:p>
        </p:txBody>
      </p:sp>
      <p:sp>
        <p:nvSpPr>
          <p:cNvPr id="97282" name="Content Placeholder 2"/>
          <p:cNvSpPr>
            <a:spLocks noGrp="1"/>
          </p:cNvSpPr>
          <p:nvPr>
            <p:ph idx="1"/>
          </p:nvPr>
        </p:nvSpPr>
        <p:spPr>
          <a:xfrm>
            <a:off x="1371600" y="1676400"/>
            <a:ext cx="6934200" cy="4525963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en-US" altLang="en-US" sz="3600" dirty="0"/>
          </a:p>
          <a:p>
            <a:pPr marL="0" indent="0" algn="ctr">
              <a:buFont typeface="Wingdings" pitchFamily="2" charset="2"/>
              <a:buNone/>
            </a:pPr>
            <a:r>
              <a:rPr lang="en-US" altLang="en-US" sz="3600" dirty="0">
                <a:solidFill>
                  <a:schemeClr val="bg1"/>
                </a:solidFill>
              </a:rPr>
              <a:t>An explicit, </a:t>
            </a:r>
            <a:r>
              <a:rPr lang="en-US" altLang="en-US" sz="3600" u="sng" dirty="0">
                <a:solidFill>
                  <a:schemeClr val="bg1"/>
                </a:solidFill>
              </a:rPr>
              <a:t>quantitative</a:t>
            </a:r>
            <a:r>
              <a:rPr lang="en-US" altLang="en-US" sz="3600" dirty="0">
                <a:solidFill>
                  <a:schemeClr val="bg1"/>
                </a:solidFill>
              </a:rPr>
              <a:t> method to make (or think about) decisions in the face of </a:t>
            </a:r>
            <a:r>
              <a:rPr lang="en-US" altLang="en-US" sz="3600" u="sng" dirty="0">
                <a:solidFill>
                  <a:schemeClr val="bg1"/>
                </a:solidFill>
              </a:rPr>
              <a:t>uncertainty</a:t>
            </a:r>
            <a:r>
              <a:rPr lang="en-US" altLang="en-US" sz="3600" dirty="0">
                <a:solidFill>
                  <a:schemeClr val="bg1"/>
                </a:solidFill>
              </a:rPr>
              <a:t>.</a:t>
            </a:r>
            <a:r>
              <a:rPr lang="en-US" altLang="en-US" sz="3600" i="1" dirty="0">
                <a:solidFill>
                  <a:schemeClr val="bg1"/>
                </a:solidFill>
              </a:rPr>
              <a:t> 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6487374"/>
              </p:ext>
            </p:extLst>
          </p:nvPr>
        </p:nvGraphicFramePr>
        <p:xfrm>
          <a:off x="228600" y="990600"/>
          <a:ext cx="86233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5" name="Document" r:id="rId4" imgW="8320088" imgH="4308475" progId="Word.Document.8">
                  <p:embed/>
                </p:oleObj>
              </mc:Choice>
              <mc:Fallback>
                <p:oleObj name="Document" r:id="rId4" imgW="8320088" imgH="4308475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990600"/>
                        <a:ext cx="862330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29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371464"/>
              </p:ext>
            </p:extLst>
          </p:nvPr>
        </p:nvGraphicFramePr>
        <p:xfrm>
          <a:off x="381000" y="1143000"/>
          <a:ext cx="8242300" cy="420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9" name="Document" r:id="rId4" imgW="8243888" imgH="4205288" progId="Word.Document.8">
                  <p:embed/>
                </p:oleObj>
              </mc:Choice>
              <mc:Fallback>
                <p:oleObj name="Document" r:id="rId4" imgW="8243888" imgH="4205288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43000"/>
                        <a:ext cx="8242300" cy="420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160337"/>
            <a:ext cx="6934200" cy="1143000"/>
          </a:xfrm>
        </p:spPr>
        <p:txBody>
          <a:bodyPr/>
          <a:lstStyle/>
          <a:p>
            <a:pPr algn="ctr"/>
            <a:r>
              <a:rPr lang="en-US" altLang="en-US" sz="4400" dirty="0">
                <a:solidFill>
                  <a:srgbClr val="FFFF00"/>
                </a:solidFill>
              </a:rPr>
              <a:t>Ms. Brooks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600200"/>
            <a:ext cx="6934200" cy="452596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ja-JP" altLang="en-US" sz="2800" dirty="0">
                <a:solidFill>
                  <a:schemeClr val="bg1"/>
                </a:solidFill>
              </a:rPr>
              <a:t>“</a:t>
            </a:r>
            <a:r>
              <a:rPr lang="en-US" altLang="ja-JP" sz="3200" dirty="0">
                <a:solidFill>
                  <a:schemeClr val="bg1"/>
                </a:solidFill>
              </a:rPr>
              <a:t>Wait a minute! 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ja-JP" sz="3200" dirty="0">
                <a:solidFill>
                  <a:schemeClr val="bg1"/>
                </a:solidFill>
              </a:rPr>
              <a:t>Nobody said anything about being disabled.  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ja-JP" sz="3200" dirty="0">
                <a:solidFill>
                  <a:schemeClr val="bg1"/>
                </a:solidFill>
              </a:rPr>
              <a:t>If I lived with a disability because of surgery, that would stink.  Did you factor that in?</a:t>
            </a:r>
            <a:r>
              <a:rPr lang="ja-JP" altLang="en-US" sz="3200" dirty="0">
                <a:solidFill>
                  <a:schemeClr val="bg1"/>
                </a:solidFill>
              </a:rPr>
              <a:t>”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5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3993870"/>
              </p:ext>
            </p:extLst>
          </p:nvPr>
        </p:nvGraphicFramePr>
        <p:xfrm>
          <a:off x="228600" y="838200"/>
          <a:ext cx="87630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3" name="Document" r:id="rId4" imgW="8091488" imgH="4260850" progId="Word.Document.8">
                  <p:embed/>
                </p:oleObj>
              </mc:Choice>
              <mc:Fallback>
                <p:oleObj name="Document" r:id="rId4" imgW="8091488" imgH="4260850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838200"/>
                        <a:ext cx="876300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934200" cy="1143000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FFFF00"/>
                </a:solidFill>
              </a:rPr>
              <a:t>Decision trees: folding back vs.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6934200" cy="2895600"/>
          </a:xfrm>
        </p:spPr>
        <p:txBody>
          <a:bodyPr/>
          <a:lstStyle/>
          <a:p>
            <a:r>
              <a:rPr lang="en-US" sz="3600" dirty="0"/>
              <a:t>This lecture – folding back</a:t>
            </a:r>
          </a:p>
          <a:p>
            <a:r>
              <a:rPr lang="en-US" sz="3600" dirty="0"/>
              <a:t>In “The ICER Man Cometh” &amp; Excel template we fold forward</a:t>
            </a:r>
          </a:p>
          <a:p>
            <a:r>
              <a:rPr lang="en-US" sz="3600" dirty="0"/>
              <a:t>Which do you find more informative for learning? Or useful to see both?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22975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152400"/>
            <a:ext cx="6934200" cy="1143000"/>
          </a:xfrm>
        </p:spPr>
        <p:txBody>
          <a:bodyPr/>
          <a:lstStyle/>
          <a:p>
            <a:pPr algn="ctr"/>
            <a:r>
              <a:rPr lang="en-US" altLang="en-US" sz="4400" dirty="0">
                <a:solidFill>
                  <a:srgbClr val="FFFF00"/>
                </a:solidFill>
              </a:rPr>
              <a:t>Summary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524000"/>
            <a:ext cx="7162800" cy="4114800"/>
          </a:xfrm>
        </p:spPr>
        <p:txBody>
          <a:bodyPr/>
          <a:lstStyle/>
          <a:p>
            <a:pPr>
              <a:spcBef>
                <a:spcPct val="0"/>
              </a:spcBef>
              <a:buClrTx/>
            </a:pPr>
            <a:r>
              <a:rPr lang="en-US" altLang="en-US" sz="3600" dirty="0">
                <a:solidFill>
                  <a:schemeClr val="bg1"/>
                </a:solidFill>
              </a:rPr>
              <a:t>Explicit question: including perspective and time horizon</a:t>
            </a:r>
          </a:p>
          <a:p>
            <a:pPr>
              <a:spcBef>
                <a:spcPct val="0"/>
              </a:spcBef>
              <a:buClrTx/>
            </a:pPr>
            <a:r>
              <a:rPr lang="en-US" altLang="en-US" sz="3600" dirty="0">
                <a:solidFill>
                  <a:schemeClr val="bg1"/>
                </a:solidFill>
              </a:rPr>
              <a:t>Decision tree</a:t>
            </a:r>
          </a:p>
          <a:p>
            <a:pPr>
              <a:spcBef>
                <a:spcPct val="0"/>
              </a:spcBef>
              <a:buClrTx/>
            </a:pPr>
            <a:r>
              <a:rPr lang="en-US" altLang="en-US" sz="3600" dirty="0">
                <a:solidFill>
                  <a:schemeClr val="bg1"/>
                </a:solidFill>
              </a:rPr>
              <a:t>Probabilities of each outcome</a:t>
            </a:r>
          </a:p>
          <a:p>
            <a:pPr>
              <a:spcBef>
                <a:spcPct val="0"/>
              </a:spcBef>
              <a:buClrTx/>
            </a:pPr>
            <a:r>
              <a:rPr lang="en-US" altLang="en-US" sz="3600" dirty="0">
                <a:solidFill>
                  <a:schemeClr val="bg1"/>
                </a:solidFill>
              </a:rPr>
              <a:t>Utilities for each outcome</a:t>
            </a:r>
          </a:p>
          <a:p>
            <a:pPr>
              <a:spcBef>
                <a:spcPct val="0"/>
              </a:spcBef>
              <a:buClrTx/>
            </a:pPr>
            <a:r>
              <a:rPr lang="en-US" altLang="en-US" sz="3600" dirty="0">
                <a:solidFill>
                  <a:schemeClr val="bg1"/>
                </a:solidFill>
              </a:rPr>
              <a:t>Expected utility of each course of action</a:t>
            </a:r>
          </a:p>
          <a:p>
            <a:pPr>
              <a:spcBef>
                <a:spcPct val="0"/>
              </a:spcBef>
              <a:buClrTx/>
            </a:pPr>
            <a:r>
              <a:rPr lang="en-US" altLang="en-US" sz="3600" dirty="0">
                <a:solidFill>
                  <a:schemeClr val="bg1"/>
                </a:solidFill>
              </a:rPr>
              <a:t>Sensitivity analyses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6553200" cy="1143000"/>
          </a:xfrm>
        </p:spPr>
        <p:txBody>
          <a:bodyPr/>
          <a:lstStyle/>
          <a:p>
            <a:pPr algn="ctr"/>
            <a:r>
              <a:rPr lang="en-US" altLang="en-US" sz="4400" dirty="0">
                <a:solidFill>
                  <a:srgbClr val="FFFF00"/>
                </a:solidFill>
              </a:rPr>
              <a:t>Final tips for Decision Analysis</a:t>
            </a:r>
            <a:br>
              <a:rPr lang="en-US" altLang="en-US" sz="4400" dirty="0">
                <a:solidFill>
                  <a:srgbClr val="FFFF00"/>
                </a:solidFill>
              </a:rPr>
            </a:br>
            <a:r>
              <a:rPr lang="en-US" altLang="en-US" sz="4400" dirty="0">
                <a:solidFill>
                  <a:srgbClr val="FFFF00"/>
                </a:solidFill>
              </a:rPr>
              <a:t>(&amp; CEA) Design</a:t>
            </a:r>
          </a:p>
        </p:txBody>
      </p:sp>
      <p:sp>
        <p:nvSpPr>
          <p:cNvPr id="105474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7620000" cy="3429001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</a:rPr>
              <a:t>Ask a meaningful question, keep the analysis focused on it.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</a:rPr>
              <a:t>Start </a:t>
            </a:r>
            <a:r>
              <a:rPr lang="en-US" altLang="en-US" sz="3200" u="sng" dirty="0">
                <a:solidFill>
                  <a:schemeClr val="bg1"/>
                </a:solidFill>
              </a:rPr>
              <a:t>simple</a:t>
            </a:r>
            <a:r>
              <a:rPr lang="en-US" altLang="en-US" sz="3200" dirty="0">
                <a:solidFill>
                  <a:schemeClr val="bg1"/>
                </a:solidFill>
              </a:rPr>
              <a:t>, then iteratively expand / elaborate.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</a:rPr>
              <a:t>For this class, </a:t>
            </a:r>
            <a:r>
              <a:rPr lang="en-US" altLang="en-US" sz="3200" i="1" dirty="0">
                <a:solidFill>
                  <a:schemeClr val="bg1"/>
                </a:solidFill>
              </a:rPr>
              <a:t>keep</a:t>
            </a:r>
            <a:r>
              <a:rPr lang="en-US" altLang="en-US" sz="3200" dirty="0">
                <a:solidFill>
                  <a:schemeClr val="bg1"/>
                </a:solidFill>
              </a:rPr>
              <a:t> it simple.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</a:rPr>
              <a:t>Allocate roughly equal time to the decision tree, data collection, and sensitivity analyses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</a:rPr>
              <a:t>Delve into and enjoy modeling. Have fun with the nuances. Master the challenges.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Content Placeholder 2"/>
          <p:cNvSpPr>
            <a:spLocks noGrp="1"/>
          </p:cNvSpPr>
          <p:nvPr>
            <p:ph idx="1"/>
          </p:nvPr>
        </p:nvSpPr>
        <p:spPr>
          <a:xfrm>
            <a:off x="304800" y="1112837"/>
            <a:ext cx="8229600" cy="452596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3000" dirty="0">
                <a:solidFill>
                  <a:schemeClr val="bg1"/>
                </a:solidFill>
              </a:rPr>
              <a:t>The usefulness of these analytic techniques should not be overstated. None… is intended to be a magic bullet for removal of judgment, responsibility or risk from decision-making…, though each is capable of improving the quality and consistency of decision making.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3000" dirty="0">
                <a:solidFill>
                  <a:schemeClr val="bg1"/>
                </a:solidFill>
              </a:rPr>
              <a:t>At root, they are </a:t>
            </a:r>
            <a:r>
              <a:rPr lang="en-US" altLang="en-US" sz="3000" u="sng" dirty="0">
                <a:solidFill>
                  <a:schemeClr val="bg1"/>
                </a:solidFill>
              </a:rPr>
              <a:t>methods of critical thinking, of approaching choices, and often of placing difficult choices out in the open for discussion</a:t>
            </a:r>
            <a:r>
              <a:rPr lang="en-US" altLang="en-US" sz="3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6498" name="TextBox 3"/>
          <p:cNvSpPr txBox="1">
            <a:spLocks noChangeArrowheads="1"/>
          </p:cNvSpPr>
          <p:nvPr/>
        </p:nvSpPr>
        <p:spPr bwMode="auto">
          <a:xfrm>
            <a:off x="1752600" y="5804550"/>
            <a:ext cx="7239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800" dirty="0">
                <a:solidFill>
                  <a:schemeClr val="bg1"/>
                </a:solidFill>
                <a:latin typeface="Arial Narrow" pitchFamily="34" charset="0"/>
              </a:rPr>
              <a:t>Drummond MF, Schulpher MJ, Torrance GW, et al. </a:t>
            </a:r>
          </a:p>
          <a:p>
            <a:pPr algn="r"/>
            <a:r>
              <a:rPr lang="en-US" altLang="en-US" sz="1800" dirty="0">
                <a:solidFill>
                  <a:schemeClr val="bg1"/>
                </a:solidFill>
                <a:latin typeface="Arial Narrow" pitchFamily="34" charset="0"/>
              </a:rPr>
              <a:t>Methods for the Economic Evaluation of Health Care Programmes</a:t>
            </a:r>
          </a:p>
          <a:p>
            <a:pPr algn="r"/>
            <a:r>
              <a:rPr lang="en-US" altLang="en-US" sz="1800" dirty="0">
                <a:solidFill>
                  <a:schemeClr val="bg1"/>
                </a:solidFill>
                <a:latin typeface="Arial Narrow" pitchFamily="34" charset="0"/>
              </a:rPr>
              <a:t>Oxford, 2005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9C6107-37A2-4229-A8EE-3C87761C15E9}"/>
              </a:ext>
            </a:extLst>
          </p:cNvPr>
          <p:cNvSpPr txBox="1"/>
          <p:nvPr/>
        </p:nvSpPr>
        <p:spPr>
          <a:xfrm>
            <a:off x="1066800" y="117514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</a:rPr>
              <a:t>A final thought . . . 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>
          <a:xfrm>
            <a:off x="1447800" y="126920"/>
            <a:ext cx="6934200" cy="1143000"/>
          </a:xfrm>
        </p:spPr>
        <p:txBody>
          <a:bodyPr/>
          <a:lstStyle/>
          <a:p>
            <a:pPr algn="ctr"/>
            <a:r>
              <a:rPr lang="en-US" altLang="en-US" sz="4400" dirty="0">
                <a:solidFill>
                  <a:srgbClr val="FFFF00"/>
                </a:solidFill>
              </a:rPr>
              <a:t>How does it work?</a:t>
            </a:r>
          </a:p>
        </p:txBody>
      </p:sp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1219200" y="1033151"/>
            <a:ext cx="7162800" cy="479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571500" indent="-3429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2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altLang="en-US" sz="2400" dirty="0">
                <a:latin typeface="Arial Narrow" pitchFamily="34" charset="0"/>
              </a:rPr>
              <a:t> </a:t>
            </a:r>
            <a:r>
              <a:rPr lang="en-US" altLang="en-US" dirty="0">
                <a:solidFill>
                  <a:schemeClr val="bg1"/>
                </a:solidFill>
                <a:latin typeface="Arial Narrow" pitchFamily="34" charset="0"/>
              </a:rPr>
              <a:t>Portrays </a:t>
            </a:r>
            <a:r>
              <a:rPr lang="en-US" altLang="en-US" b="1" i="1" dirty="0">
                <a:solidFill>
                  <a:schemeClr val="bg1"/>
                </a:solidFill>
                <a:latin typeface="Arial Narrow" pitchFamily="34" charset="0"/>
              </a:rPr>
              <a:t>options</a:t>
            </a:r>
            <a:r>
              <a:rPr lang="en-US" altLang="en-US" dirty="0">
                <a:solidFill>
                  <a:schemeClr val="bg1"/>
                </a:solidFill>
                <a:latin typeface="Arial Narrow" pitchFamily="34" charset="0"/>
              </a:rPr>
              <a:t> and their </a:t>
            </a:r>
            <a:r>
              <a:rPr lang="en-US" altLang="en-US" b="1" i="1" dirty="0">
                <a:solidFill>
                  <a:schemeClr val="bg1"/>
                </a:solidFill>
                <a:latin typeface="Arial Narrow" pitchFamily="34" charset="0"/>
              </a:rPr>
              <a:t>consequences</a:t>
            </a:r>
            <a:r>
              <a:rPr lang="en-US" altLang="en-US" i="1" dirty="0">
                <a:solidFill>
                  <a:schemeClr val="bg1"/>
                </a:solidFill>
                <a:latin typeface="Arial Narrow" pitchFamily="34" charset="0"/>
              </a:rPr>
              <a:t> (costs, longevity, QoL)</a:t>
            </a:r>
          </a:p>
          <a:p>
            <a:pPr lvl="2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altLang="en-US" dirty="0">
                <a:solidFill>
                  <a:schemeClr val="bg1"/>
                </a:solidFill>
                <a:latin typeface="Arial Narrow" pitchFamily="34" charset="0"/>
              </a:rPr>
              <a:t> Quantifies </a:t>
            </a:r>
            <a:r>
              <a:rPr lang="en-US" altLang="en-US" b="1" i="1" dirty="0">
                <a:solidFill>
                  <a:schemeClr val="bg1"/>
                </a:solidFill>
                <a:latin typeface="Arial Narrow" pitchFamily="34" charset="0"/>
              </a:rPr>
              <a:t>uncertainty</a:t>
            </a:r>
            <a:r>
              <a:rPr lang="en-US" altLang="en-US" dirty="0">
                <a:solidFill>
                  <a:schemeClr val="bg1"/>
                </a:solidFill>
                <a:latin typeface="Arial Narrow" pitchFamily="34" charset="0"/>
              </a:rPr>
              <a:t> using </a:t>
            </a:r>
            <a:r>
              <a:rPr lang="en-US" altLang="en-US" b="1" i="1" dirty="0">
                <a:solidFill>
                  <a:schemeClr val="bg1"/>
                </a:solidFill>
                <a:latin typeface="Arial Narrow" pitchFamily="34" charset="0"/>
              </a:rPr>
              <a:t>probabilities</a:t>
            </a:r>
          </a:p>
          <a:p>
            <a:pPr lvl="2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altLang="en-US" dirty="0">
                <a:solidFill>
                  <a:schemeClr val="bg1"/>
                </a:solidFill>
                <a:latin typeface="Arial Narrow" pitchFamily="34" charset="0"/>
              </a:rPr>
              <a:t> Quantifies the</a:t>
            </a:r>
            <a:r>
              <a:rPr lang="en-US" altLang="en-US" i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altLang="en-US" b="1" i="1" dirty="0">
                <a:solidFill>
                  <a:schemeClr val="bg1"/>
                </a:solidFill>
                <a:latin typeface="Arial Narrow" pitchFamily="34" charset="0"/>
              </a:rPr>
              <a:t>desirability</a:t>
            </a:r>
            <a:r>
              <a:rPr lang="en-US" altLang="en-US" i="1" dirty="0">
                <a:solidFill>
                  <a:schemeClr val="bg1"/>
                </a:solidFill>
                <a:latin typeface="Arial Narrow" pitchFamily="34" charset="0"/>
              </a:rPr>
              <a:t> of outcomes </a:t>
            </a:r>
            <a:r>
              <a:rPr lang="en-US" altLang="en-US" dirty="0">
                <a:solidFill>
                  <a:schemeClr val="bg1"/>
                </a:solidFill>
                <a:latin typeface="Arial Narrow" pitchFamily="34" charset="0"/>
              </a:rPr>
              <a:t>using </a:t>
            </a:r>
            <a:r>
              <a:rPr lang="en-US" altLang="en-US" b="1" i="1" dirty="0">
                <a:solidFill>
                  <a:schemeClr val="bg1"/>
                </a:solidFill>
                <a:latin typeface="Arial Narrow" pitchFamily="34" charset="0"/>
              </a:rPr>
              <a:t>utilities</a:t>
            </a:r>
          </a:p>
          <a:p>
            <a:pPr lvl="2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altLang="en-US" dirty="0">
                <a:solidFill>
                  <a:schemeClr val="bg1"/>
                </a:solidFill>
                <a:latin typeface="Arial Narrow" pitchFamily="34" charset="0"/>
              </a:rPr>
              <a:t> Calculates the </a:t>
            </a:r>
            <a:r>
              <a:rPr lang="en-US" altLang="en-US" b="1" i="1" dirty="0">
                <a:solidFill>
                  <a:schemeClr val="bg1"/>
                </a:solidFill>
                <a:latin typeface="Arial Narrow" pitchFamily="34" charset="0"/>
              </a:rPr>
              <a:t>expected utility</a:t>
            </a:r>
            <a:r>
              <a:rPr lang="en-US" altLang="en-US" dirty="0">
                <a:solidFill>
                  <a:schemeClr val="bg1"/>
                </a:solidFill>
                <a:latin typeface="Arial Narrow" pitchFamily="34" charset="0"/>
              </a:rPr>
              <a:t> of each option </a:t>
            </a:r>
            <a:br>
              <a:rPr lang="en-US" altLang="en-US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altLang="en-US" dirty="0">
                <a:solidFill>
                  <a:schemeClr val="bg1"/>
                </a:solidFill>
                <a:latin typeface="Arial Narrow" pitchFamily="34" charset="0"/>
              </a:rPr>
              <a:t>	(alternative course of action) </a:t>
            </a:r>
          </a:p>
          <a:p>
            <a:pPr lvl="2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altLang="en-US" dirty="0">
                <a:solidFill>
                  <a:schemeClr val="bg1"/>
                </a:solidFill>
                <a:latin typeface="Arial Narrow" pitchFamily="34" charset="0"/>
              </a:rPr>
              <a:t> Helps choose the option that</a:t>
            </a:r>
            <a:r>
              <a:rPr lang="en-US" altLang="en-US" i="1" dirty="0">
                <a:solidFill>
                  <a:schemeClr val="bg1"/>
                </a:solidFill>
                <a:latin typeface="Arial Narrow" pitchFamily="34" charset="0"/>
              </a:rPr>
              <a:t> on </a:t>
            </a:r>
            <a:r>
              <a:rPr lang="en-US" altLang="en-US" b="1" i="1" dirty="0">
                <a:solidFill>
                  <a:schemeClr val="bg1"/>
                </a:solidFill>
                <a:latin typeface="Arial Narrow" pitchFamily="34" charset="0"/>
              </a:rPr>
              <a:t>average</a:t>
            </a:r>
            <a:r>
              <a:rPr lang="en-US" altLang="en-US" i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altLang="en-US" dirty="0">
                <a:solidFill>
                  <a:schemeClr val="bg1"/>
                </a:solidFill>
                <a:latin typeface="Arial Narrow" pitchFamily="34" charset="0"/>
              </a:rPr>
              <a:t>leads to 	most desirable outcomes</a:t>
            </a:r>
            <a:endParaRPr lang="en-US" altLang="en-US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BC3848-F231-4CE0-ABBF-0F0E200CD899}"/>
              </a:ext>
            </a:extLst>
          </p:cNvPr>
          <p:cNvSpPr txBox="1"/>
          <p:nvPr/>
        </p:nvSpPr>
        <p:spPr>
          <a:xfrm>
            <a:off x="2095500" y="5715000"/>
            <a:ext cx="563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Are you clear about the term “expected value”?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>
          <a:xfrm>
            <a:off x="1104900" y="304800"/>
            <a:ext cx="6934200" cy="1143000"/>
          </a:xfrm>
        </p:spPr>
        <p:txBody>
          <a:bodyPr/>
          <a:lstStyle/>
          <a:p>
            <a:pPr algn="ctr"/>
            <a:r>
              <a:rPr lang="en-US" altLang="en-US" sz="4400" dirty="0">
                <a:solidFill>
                  <a:srgbClr val="FFFF00"/>
                </a:solidFill>
              </a:rPr>
              <a:t>Why might we use decision analyses?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ea typeface="+mn-ea"/>
              </a:rPr>
              <a:t>Because uncertainty is pervasive:</a:t>
            </a:r>
          </a:p>
          <a:p>
            <a:pPr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ea typeface="+mn-ea"/>
              </a:rPr>
              <a:t>Shape policy</a:t>
            </a:r>
          </a:p>
          <a:p>
            <a:pPr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ea typeface="+mn-ea"/>
              </a:rPr>
              <a:t>Inform clinical choices</a:t>
            </a:r>
          </a:p>
          <a:p>
            <a:pPr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ea typeface="+mn-ea"/>
              </a:rPr>
              <a:t>Determine research priorities</a:t>
            </a:r>
          </a:p>
          <a:p>
            <a:pPr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ea typeface="+mn-ea"/>
              </a:rPr>
              <a:t>As a teaching tool – avoid dogmatism</a:t>
            </a:r>
          </a:p>
          <a:p>
            <a:pPr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ea typeface="+mn-ea"/>
              </a:rPr>
              <a:t>In life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200" dirty="0"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>
          <a:xfrm>
            <a:off x="800100" y="152400"/>
            <a:ext cx="7772400" cy="1143000"/>
          </a:xfrm>
        </p:spPr>
        <p:txBody>
          <a:bodyPr/>
          <a:lstStyle/>
          <a:p>
            <a:pPr algn="ctr"/>
            <a:r>
              <a:rPr lang="en-US" altLang="en-US" sz="4400" dirty="0">
                <a:solidFill>
                  <a:srgbClr val="FFFF00"/>
                </a:solidFill>
              </a:rPr>
              <a:t>Overview of Steps</a:t>
            </a:r>
          </a:p>
        </p:txBody>
      </p:sp>
      <p:sp>
        <p:nvSpPr>
          <p:cNvPr id="99330" name="Content Placeholder 2"/>
          <p:cNvSpPr>
            <a:spLocks noGrp="1"/>
          </p:cNvSpPr>
          <p:nvPr>
            <p:ph idx="1"/>
          </p:nvPr>
        </p:nvSpPr>
        <p:spPr>
          <a:xfrm>
            <a:off x="1219200" y="1166018"/>
            <a:ext cx="6934200" cy="4525963"/>
          </a:xfrm>
        </p:spPr>
        <p:txBody>
          <a:bodyPr/>
          <a:lstStyle/>
          <a:p>
            <a:pPr>
              <a:buClrTx/>
            </a:pPr>
            <a:r>
              <a:rPr lang="en-US" altLang="en-US" sz="3200" dirty="0">
                <a:solidFill>
                  <a:schemeClr val="bg1">
                    <a:lumMod val="95000"/>
                  </a:schemeClr>
                </a:solidFill>
              </a:rPr>
              <a:t>Formulate an explicit question</a:t>
            </a:r>
          </a:p>
          <a:p>
            <a:pPr>
              <a:buClrTx/>
            </a:pPr>
            <a:r>
              <a:rPr lang="en-US" altLang="en-US" sz="3200" dirty="0">
                <a:solidFill>
                  <a:schemeClr val="bg1">
                    <a:lumMod val="95000"/>
                  </a:schemeClr>
                </a:solidFill>
              </a:rPr>
              <a:t>Define outcomes of interest</a:t>
            </a:r>
          </a:p>
          <a:p>
            <a:pPr>
              <a:buClrTx/>
            </a:pPr>
            <a:r>
              <a:rPr lang="en-US" altLang="en-US" sz="3200" dirty="0">
                <a:solidFill>
                  <a:schemeClr val="bg1">
                    <a:lumMod val="95000"/>
                  </a:schemeClr>
                </a:solidFill>
              </a:rPr>
              <a:t>Develop the decision tree: define various possible outcomes</a:t>
            </a:r>
          </a:p>
          <a:p>
            <a:pPr>
              <a:buClrTx/>
            </a:pPr>
            <a:r>
              <a:rPr lang="en-US" altLang="en-US" sz="3200" dirty="0">
                <a:solidFill>
                  <a:schemeClr val="bg1">
                    <a:lumMod val="95000"/>
                  </a:schemeClr>
                </a:solidFill>
              </a:rPr>
              <a:t>Determine the probability of each event</a:t>
            </a:r>
          </a:p>
          <a:p>
            <a:pPr>
              <a:buClrTx/>
            </a:pPr>
            <a:r>
              <a:rPr lang="en-US" altLang="en-US" sz="3200" dirty="0">
                <a:solidFill>
                  <a:schemeClr val="bg1">
                    <a:lumMod val="95000"/>
                  </a:schemeClr>
                </a:solidFill>
              </a:rPr>
              <a:t>Determine the relative importance/utility of each event </a:t>
            </a:r>
          </a:p>
          <a:p>
            <a:pPr>
              <a:buClrTx/>
            </a:pPr>
            <a:r>
              <a:rPr lang="en-US" altLang="en-US" sz="3200" dirty="0">
                <a:solidFill>
                  <a:schemeClr val="bg1">
                    <a:lumMod val="95000"/>
                  </a:schemeClr>
                </a:solidFill>
              </a:rPr>
              <a:t>Calculate the “expected value”</a:t>
            </a:r>
          </a:p>
          <a:p>
            <a:pPr>
              <a:buClrTx/>
            </a:pPr>
            <a:r>
              <a:rPr lang="en-US" altLang="en-US" sz="3200" dirty="0">
                <a:solidFill>
                  <a:schemeClr val="bg1">
                    <a:lumMod val="95000"/>
                  </a:schemeClr>
                </a:solidFill>
              </a:rPr>
              <a:t>Conduct sensitivity analyses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086600" cy="1143000"/>
          </a:xfrm>
        </p:spPr>
        <p:txBody>
          <a:bodyPr/>
          <a:lstStyle/>
          <a:p>
            <a:pPr algn="ctr"/>
            <a:r>
              <a:rPr lang="en-US" altLang="en-US" sz="4400" dirty="0">
                <a:solidFill>
                  <a:srgbClr val="FFFF00"/>
                </a:solidFill>
              </a:rPr>
              <a:t>Case - Ms Brook</a:t>
            </a:r>
            <a:endParaRPr lang="en-US" altLang="en-US" sz="4400" b="1" dirty="0">
              <a:solidFill>
                <a:srgbClr val="FFFF00"/>
              </a:solidFill>
            </a:endParaRPr>
          </a:p>
        </p:txBody>
      </p:sp>
      <p:sp>
        <p:nvSpPr>
          <p:cNvPr id="6146" name="Rectangle 4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9220200" cy="4341813"/>
          </a:xfrm>
          <a:noFill/>
        </p:spPr>
        <p:txBody>
          <a:bodyPr/>
          <a:lstStyle/>
          <a:p>
            <a:pPr marL="114300" lvl="1" indent="0">
              <a:buFontTx/>
              <a:buNone/>
            </a:pPr>
            <a:r>
              <a:rPr lang="en-US" altLang="en-US" sz="3200" dirty="0">
                <a:solidFill>
                  <a:schemeClr val="bg1">
                    <a:lumMod val="95000"/>
                  </a:schemeClr>
                </a:solidFill>
              </a:rPr>
              <a:t>Ms. Brooks is a 50 year old high school teacher who presented to her primary care doctor with vertigo 3 weeks ago. </a:t>
            </a:r>
          </a:p>
          <a:p>
            <a:pPr marL="114300" lvl="1" indent="0">
              <a:buFontTx/>
              <a:buNone/>
            </a:pPr>
            <a:endParaRPr lang="en-US" altLang="en-US" sz="3200" dirty="0">
              <a:solidFill>
                <a:schemeClr val="bg1">
                  <a:lumMod val="95000"/>
                </a:schemeClr>
              </a:solidFill>
            </a:endParaRPr>
          </a:p>
          <a:p>
            <a:pPr marL="114300" lvl="1" indent="0">
              <a:buFontTx/>
              <a:buNone/>
            </a:pPr>
            <a:r>
              <a:rPr lang="en-US" altLang="en-US" sz="3200" dirty="0">
                <a:solidFill>
                  <a:schemeClr val="bg1">
                    <a:lumMod val="95000"/>
                  </a:schemeClr>
                </a:solidFill>
              </a:rPr>
              <a:t>She had an MRI of her brain that showed a cerebral aneurysm.  Her vertigo has subsequently resolved and was attributed to labyrinthitis.</a:t>
            </a:r>
          </a:p>
          <a:p>
            <a:pPr marL="114300" lvl="1" indent="0"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219200"/>
            <a:ext cx="5162550" cy="413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90599"/>
            <a:ext cx="3124200" cy="497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6992</TotalTime>
  <Words>1708</Words>
  <Application>Microsoft Office PowerPoint</Application>
  <PresentationFormat>On-screen Show (4:3)</PresentationFormat>
  <Paragraphs>250</Paragraphs>
  <Slides>47</Slides>
  <Notes>38</Notes>
  <HiddenSlides>3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Abadi MT Condensed Extra Bold</vt:lpstr>
      <vt:lpstr>Arial</vt:lpstr>
      <vt:lpstr>Arial Narrow</vt:lpstr>
      <vt:lpstr>Calibri</vt:lpstr>
      <vt:lpstr>Times New Roman</vt:lpstr>
      <vt:lpstr>Wingdings</vt:lpstr>
      <vt:lpstr>Office Theme</vt:lpstr>
      <vt:lpstr>VISIO</vt:lpstr>
      <vt:lpstr>Document</vt:lpstr>
      <vt:lpstr>Worksheet</vt:lpstr>
      <vt:lpstr> Decision Analysis:   What? Why? How?  </vt:lpstr>
      <vt:lpstr> Objectives</vt:lpstr>
      <vt:lpstr>PowerPoint Presentation</vt:lpstr>
      <vt:lpstr>What is Decision Analysis?</vt:lpstr>
      <vt:lpstr>How does it work?</vt:lpstr>
      <vt:lpstr>Why might we use decision analyses?</vt:lpstr>
      <vt:lpstr>Overview of Steps</vt:lpstr>
      <vt:lpstr>Case - Ms Brook</vt:lpstr>
      <vt:lpstr>PowerPoint Presentation</vt:lpstr>
      <vt:lpstr>Case – Ms Brook</vt:lpstr>
      <vt:lpstr>Case – Ms Brook</vt:lpstr>
      <vt:lpstr>There are many ways of dealing with uncertainty</vt:lpstr>
      <vt:lpstr>PowerPoint Presentation</vt:lpstr>
      <vt:lpstr>1. Formulate An Explicit Question</vt:lpstr>
      <vt:lpstr>Define the Perspective</vt:lpstr>
      <vt:lpstr>What’s the Best Analytic Horizon?</vt:lpstr>
      <vt:lpstr>Analytic Time Line</vt:lpstr>
      <vt:lpstr>2. Design A Decision Tree</vt:lpstr>
      <vt:lpstr>Start Simple</vt:lpstr>
      <vt:lpstr>… to Less Simple…</vt:lpstr>
      <vt:lpstr>…to Complex</vt:lpstr>
      <vt:lpstr>PowerPoint Presentation</vt:lpstr>
      <vt:lpstr>3. Estimate Probabilities </vt:lpstr>
      <vt:lpstr>Estimating probabilities  </vt:lpstr>
      <vt:lpstr>No treatment node</vt:lpstr>
      <vt:lpstr>3.  Estimate probabilities</vt:lpstr>
      <vt:lpstr>Surgery node</vt:lpstr>
      <vt:lpstr>3.  Estimate Probabilities</vt:lpstr>
      <vt:lpstr>4.  Estimate utilities</vt:lpstr>
      <vt:lpstr>Fill in the utilities</vt:lpstr>
      <vt:lpstr>5. Compute the expected utility      of each branch </vt:lpstr>
      <vt:lpstr>PowerPoint Presentation</vt:lpstr>
      <vt:lpstr>PowerPoint Presentation</vt:lpstr>
      <vt:lpstr>6.  Perform Sensitivity Analysis</vt:lpstr>
      <vt:lpstr>Thresholds are values at which the decision flips</vt:lpstr>
      <vt:lpstr>At each iteration, step back…</vt:lpstr>
      <vt:lpstr>Ms. Brooks: We recommend NO surgery. </vt:lpstr>
      <vt:lpstr>PowerPoint Presentation</vt:lpstr>
      <vt:lpstr>Solution: Add another Outcome</vt:lpstr>
      <vt:lpstr>PowerPoint Presentation</vt:lpstr>
      <vt:lpstr>PowerPoint Presentation</vt:lpstr>
      <vt:lpstr>Ms. Brooks</vt:lpstr>
      <vt:lpstr>PowerPoint Presentation</vt:lpstr>
      <vt:lpstr>Decision trees: folding back vs. forward</vt:lpstr>
      <vt:lpstr>Summary</vt:lpstr>
      <vt:lpstr>Final tips for Decision Analysis (&amp; CEA)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Decision Analysis UCSF DCEA 2005  Objectives</dc:title>
  <dc:creator>JGK</dc:creator>
  <cp:lastModifiedBy>Elliot Marseille</cp:lastModifiedBy>
  <cp:revision>137</cp:revision>
  <dcterms:modified xsi:type="dcterms:W3CDTF">2022-01-06T19:27:01Z</dcterms:modified>
</cp:coreProperties>
</file>