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518" r:id="rId2"/>
    <p:sldId id="519" r:id="rId3"/>
    <p:sldId id="522" r:id="rId4"/>
    <p:sldId id="524" r:id="rId5"/>
    <p:sldId id="523" r:id="rId6"/>
    <p:sldId id="525" r:id="rId7"/>
    <p:sldId id="526" r:id="rId8"/>
    <p:sldId id="527" r:id="rId9"/>
    <p:sldId id="528" r:id="rId10"/>
    <p:sldId id="529" r:id="rId11"/>
    <p:sldId id="530" r:id="rId12"/>
    <p:sldId id="584" r:id="rId13"/>
    <p:sldId id="585" r:id="rId14"/>
    <p:sldId id="586" r:id="rId15"/>
    <p:sldId id="587" r:id="rId16"/>
    <p:sldId id="588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538" r:id="rId25"/>
    <p:sldId id="540" r:id="rId26"/>
    <p:sldId id="541" r:id="rId27"/>
    <p:sldId id="542" r:id="rId28"/>
    <p:sldId id="543" r:id="rId29"/>
    <p:sldId id="544" r:id="rId30"/>
    <p:sldId id="610" r:id="rId31"/>
    <p:sldId id="611" r:id="rId32"/>
    <p:sldId id="612" r:id="rId33"/>
    <p:sldId id="613" r:id="rId34"/>
    <p:sldId id="614" r:id="rId35"/>
    <p:sldId id="615" r:id="rId36"/>
    <p:sldId id="616" r:id="rId37"/>
    <p:sldId id="617" r:id="rId38"/>
    <p:sldId id="618" r:id="rId39"/>
    <p:sldId id="619" r:id="rId40"/>
    <p:sldId id="620" r:id="rId41"/>
    <p:sldId id="621" r:id="rId42"/>
    <p:sldId id="622" r:id="rId43"/>
    <p:sldId id="623" r:id="rId44"/>
    <p:sldId id="560" r:id="rId45"/>
    <p:sldId id="590" r:id="rId46"/>
    <p:sldId id="591" r:id="rId47"/>
    <p:sldId id="624" r:id="rId48"/>
    <p:sldId id="593" r:id="rId49"/>
    <p:sldId id="594" r:id="rId50"/>
    <p:sldId id="595" r:id="rId51"/>
    <p:sldId id="596" r:id="rId52"/>
    <p:sldId id="597" r:id="rId53"/>
    <p:sldId id="598" r:id="rId54"/>
    <p:sldId id="599" r:id="rId55"/>
    <p:sldId id="600" r:id="rId56"/>
    <p:sldId id="601" r:id="rId57"/>
    <p:sldId id="602" r:id="rId58"/>
    <p:sldId id="603" r:id="rId59"/>
    <p:sldId id="604" r:id="rId60"/>
    <p:sldId id="605" r:id="rId61"/>
    <p:sldId id="606" r:id="rId62"/>
    <p:sldId id="608" r:id="rId63"/>
    <p:sldId id="609" r:id="rId64"/>
    <p:sldId id="589" r:id="rId6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ong" initials="p" lastIdx="1" clrIdx="0"/>
  <p:cmAuthor id="1" name="Schwartz, Bri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34"/>
    <p:restoredTop sz="84048" autoAdjust="0"/>
  </p:normalViewPr>
  <p:slideViewPr>
    <p:cSldViewPr snapToGrid="0" snapToObjects="1">
      <p:cViewPr varScale="1">
        <p:scale>
          <a:sx n="111" d="100"/>
          <a:sy n="111" d="100"/>
        </p:scale>
        <p:origin x="123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commentAuthors" Target="commentAuthors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FFA37-75B2-2846-9440-ED3470430E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172DF-F166-7B4B-87CC-05FD05FC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1126F7-FE2B-4A60-94DE-88EA5C9CE067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17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5838">
              <a:defRPr/>
            </a:pPr>
            <a:r>
              <a:rPr lang="en-US" dirty="0" smtClean="0"/>
              <a:t>Some</a:t>
            </a:r>
            <a:r>
              <a:rPr lang="en-US" baseline="0" dirty="0" smtClean="0"/>
              <a:t> of these papers were sounding board pieces and editorials, while others were reports on evidence that challenged the implicit assumption.  </a:t>
            </a:r>
            <a:r>
              <a:rPr lang="en-US" dirty="0" smtClean="0"/>
              <a:t>Our group, for example</a:t>
            </a:r>
            <a:r>
              <a:rPr lang="en-US" baseline="0" dirty="0" smtClean="0"/>
              <a:t>, conducted a study of over 1000 </a:t>
            </a:r>
            <a:r>
              <a:rPr lang="en-US" baseline="0" dirty="0" err="1" smtClean="0"/>
              <a:t>sociodemographically</a:t>
            </a:r>
            <a:r>
              <a:rPr lang="en-US" baseline="0" dirty="0" smtClean="0"/>
              <a:t> diverse pregnant women, during which we used a technique called utility assessment to measure their preferences. We used this technique to generate scores for each potential outcome of decisions to undergo –or forego- testing on a scale of zero to 1. Using this method, we found that on average women did not equate these outcomes . 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D7F3E-4353-4915-984A-D0F063DCE4D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bulletin focused on screening.  It emphasized that women</a:t>
            </a:r>
            <a:r>
              <a:rPr lang="en-US" baseline="0" dirty="0" smtClean="0"/>
              <a:t> of all ages should be offered screening, and that all </a:t>
            </a:r>
            <a:r>
              <a:rPr lang="en-US" dirty="0" smtClean="0"/>
              <a:t>women, regardless of age, should have the option of invasive testing</a:t>
            </a:r>
            <a:r>
              <a:rPr lang="en-US" baseline="0" dirty="0" smtClean="0"/>
              <a:t>. The bulletin stated that “a</a:t>
            </a:r>
            <a:r>
              <a:rPr lang="en-US" dirty="0" smtClean="0"/>
              <a:t> woman’s decision to have an amniocentesis or CVS is based on many factors, including the risk that the fetus will have a chromosomal abnormality,</a:t>
            </a:r>
            <a:r>
              <a:rPr lang="en-US" baseline="0" dirty="0" smtClean="0"/>
              <a:t> </a:t>
            </a:r>
            <a:r>
              <a:rPr lang="en-US" dirty="0" smtClean="0"/>
              <a:t>the risk of pregnancy loss from an invasive procedure,</a:t>
            </a:r>
            <a:r>
              <a:rPr lang="en-US" baseline="0" dirty="0" smtClean="0"/>
              <a:t> </a:t>
            </a:r>
            <a:r>
              <a:rPr lang="en-US" dirty="0" smtClean="0"/>
              <a:t>and the consequences of having an affected child if diagnostic testing is not done.” It</a:t>
            </a:r>
            <a:r>
              <a:rPr lang="en-US" baseline="0" dirty="0" smtClean="0"/>
              <a:t> also noted</a:t>
            </a:r>
            <a:r>
              <a:rPr lang="en-US" dirty="0" smtClean="0"/>
              <a:t> that “studies that have evaluated</a:t>
            </a:r>
            <a:r>
              <a:rPr lang="en-US" baseline="0" dirty="0" smtClean="0"/>
              <a:t> </a:t>
            </a:r>
            <a:r>
              <a:rPr lang="en-US" dirty="0" smtClean="0"/>
              <a:t>women’s preferences have shown that women weigh</a:t>
            </a:r>
            <a:r>
              <a:rPr lang="en-US" baseline="0" dirty="0" smtClean="0"/>
              <a:t> </a:t>
            </a:r>
            <a:r>
              <a:rPr lang="en-US" dirty="0" smtClean="0"/>
              <a:t>these potential outcomes differently.” </a:t>
            </a:r>
          </a:p>
          <a:p>
            <a:endParaRPr lang="en-US" dirty="0" smtClean="0"/>
          </a:p>
          <a:p>
            <a:r>
              <a:rPr lang="en-US" dirty="0" smtClean="0"/>
              <a:t>The bulletin went on to say that the decision to</a:t>
            </a:r>
            <a:r>
              <a:rPr lang="en-US" baseline="0" dirty="0" smtClean="0"/>
              <a:t> </a:t>
            </a:r>
            <a:r>
              <a:rPr lang="en-US" dirty="0" smtClean="0"/>
              <a:t>offer invasive testing should take into account these preferences and should not be solely age based,</a:t>
            </a:r>
            <a:r>
              <a:rPr lang="en-US" baseline="0" dirty="0" smtClean="0"/>
              <a:t> and that </a:t>
            </a:r>
            <a:r>
              <a:rPr lang="en-US" dirty="0" smtClean="0"/>
              <a:t>maternal age of 35</a:t>
            </a:r>
            <a:r>
              <a:rPr lang="en-US" baseline="0" dirty="0" smtClean="0"/>
              <a:t> </a:t>
            </a:r>
            <a:r>
              <a:rPr lang="en-US" dirty="0" smtClean="0"/>
              <a:t>years alone should no longer be used as a cutoff to determine who is offered screening versus who is offered</a:t>
            </a:r>
            <a:r>
              <a:rPr lang="en-US" baseline="0" dirty="0" smtClean="0"/>
              <a:t> </a:t>
            </a:r>
            <a:r>
              <a:rPr lang="en-US" dirty="0" smtClean="0"/>
              <a:t>invasive testing.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D7F3E-4353-4915-984A-D0F063DCE4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8CC8772-922A-48D9-A867-C0E9FE9DCCD9}" type="slidenum">
              <a:rPr lang="en-US" sz="1200">
                <a:latin typeface="Times New Roman" pitchFamily="1" charset="0"/>
              </a:rPr>
              <a:pPr/>
              <a:t>64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1126F7-FE2B-4A60-94DE-88EA5C9CE067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1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1126F7-FE2B-4A60-94DE-88EA5C9CE067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1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1126F7-FE2B-4A60-94DE-88EA5C9CE067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4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1126F7-FE2B-4A60-94DE-88EA5C9CE067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0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172DF-F166-7B4B-87CC-05FD05FCF32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3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5838">
              <a:defRPr/>
            </a:pPr>
            <a:r>
              <a:rPr lang="en-US" dirty="0" smtClean="0"/>
              <a:t>Although</a:t>
            </a:r>
            <a:r>
              <a:rPr lang="en-US" baseline="0" dirty="0" smtClean="0"/>
              <a:t> reasonable on first examination – it is understandable that an obstetrician would be reluctant to do a procedure if it is more likely to cause fetal loss than to identify the condition being sought,  but this implicitly assumes  –that these two outcomes – experiencing a procedure-related miscarriage and having a child with Down syndrome would be equally difficult for all women, or at least the average woman.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D7F3E-4353-4915-984A-D0F063DCE4D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5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5838">
              <a:defRPr/>
            </a:pPr>
            <a:r>
              <a:rPr lang="en-US" dirty="0" smtClean="0"/>
              <a:t>Some</a:t>
            </a:r>
            <a:r>
              <a:rPr lang="en-US" baseline="0" dirty="0" smtClean="0"/>
              <a:t> of these papers were sounding board pieces and editorials, while others were reports on evidence that challenged the implicit assumption.  </a:t>
            </a:r>
            <a:r>
              <a:rPr lang="en-US" dirty="0" smtClean="0"/>
              <a:t>Our group, for example</a:t>
            </a:r>
            <a:r>
              <a:rPr lang="en-US" baseline="0" dirty="0" smtClean="0"/>
              <a:t>, conducted a study of over 1000 </a:t>
            </a:r>
            <a:r>
              <a:rPr lang="en-US" baseline="0" dirty="0" err="1" smtClean="0"/>
              <a:t>sociodemographically</a:t>
            </a:r>
            <a:r>
              <a:rPr lang="en-US" baseline="0" dirty="0" smtClean="0"/>
              <a:t> diverse pregnant women, during which we used a technique called utility assessment to measure their preferences. We used this technique to generate scores for each potential outcome of decisions to undergo –or forego- testing on a scale of zero to 1. Using this method, we found that on average women did not equate these outcomes . 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D7F3E-4353-4915-984A-D0F063DCE4D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D7F3E-4353-4915-984A-D0F063DCE4D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3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8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5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05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87B2-732B-4B3E-B945-FF0EE799D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7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0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4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5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6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4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clinical research and </a:t>
            </a:r>
            <a:br>
              <a:rPr lang="en-US" dirty="0" smtClean="0"/>
            </a:br>
            <a:r>
              <a:rPr lang="en-US" dirty="0" smtClean="0"/>
              <a:t>The research question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71600" y="3258297"/>
            <a:ext cx="6400800" cy="13144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Peter Chin-Hong, MD and</a:t>
            </a:r>
          </a:p>
          <a:p>
            <a:r>
              <a:rPr lang="en-US" dirty="0" smtClean="0"/>
              <a:t>Miriam </a:t>
            </a:r>
            <a:r>
              <a:rPr lang="en-US" dirty="0" err="1" smtClean="0"/>
              <a:t>Kuppermann</a:t>
            </a:r>
            <a:r>
              <a:rPr lang="en-US" dirty="0" smtClean="0"/>
              <a:t>, PhD MPH</a:t>
            </a:r>
          </a:p>
          <a:p>
            <a:endParaRPr lang="en-US" dirty="0" smtClean="0"/>
          </a:p>
          <a:p>
            <a:r>
              <a:rPr lang="en-US" dirty="0" smtClean="0"/>
              <a:t>August 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1-sentence </a:t>
            </a:r>
            <a:r>
              <a:rPr lang="en-US" dirty="0"/>
              <a:t>s</a:t>
            </a:r>
            <a:r>
              <a:rPr lang="en-US" dirty="0" smtClean="0"/>
              <a:t>ummary example: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Prevention of Premature Atherosclerosis in Young Adults (POPAYA) Trial is a randomized controlled trial designed to estimate the effect of 10 mg </a:t>
            </a:r>
            <a:r>
              <a:rPr lang="en-US" dirty="0" err="1" smtClean="0"/>
              <a:t>atorvastatin</a:t>
            </a:r>
            <a:r>
              <a:rPr lang="en-US" dirty="0" smtClean="0"/>
              <a:t> for 5 years versus placebo on coronary calcification in young adults age 30-40 with LDL 130-190 mg/dl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dirty="0" smtClean="0"/>
              <a:t>-sentence </a:t>
            </a:r>
            <a:r>
              <a:rPr lang="en-US" dirty="0"/>
              <a:t>s</a:t>
            </a:r>
            <a:r>
              <a:rPr lang="en-US" dirty="0" smtClean="0"/>
              <a:t>ummary </a:t>
            </a:r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Prevention of Premature Atherosclerosis in Young Adults (POPAYA) Trial </a:t>
            </a:r>
            <a:r>
              <a:rPr lang="en-US" dirty="0" smtClean="0"/>
              <a:t>is a randomized controlled trial designed to estimate the effect of 10 mg </a:t>
            </a:r>
            <a:r>
              <a:rPr lang="en-US" dirty="0" err="1" smtClean="0"/>
              <a:t>atorvastatin</a:t>
            </a:r>
            <a:r>
              <a:rPr lang="en-US" dirty="0" smtClean="0"/>
              <a:t> for 5 years versus placebo on coronary calcification in young adults age 30-40 with LDL 130-190 mg/dl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6909" y="950205"/>
            <a:ext cx="260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NAME of the study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13011" y="917917"/>
            <a:ext cx="3348111" cy="10972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Digression</a:t>
            </a:r>
            <a:br>
              <a:rPr lang="en-US" dirty="0" smtClean="0"/>
            </a:br>
            <a:r>
              <a:rPr lang="en-US" sz="2800" dirty="0" smtClean="0"/>
              <a:t>Importance of a good acronym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 initial way to engage collaborators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Gives your study credibility and life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Useful for naming files and directories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Worth the effort!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488" r="-9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32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Multiple Risk Factor Intervention Trial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MRFIT</a:t>
            </a:r>
          </a:p>
          <a:p>
            <a:pPr marL="0" indent="0">
              <a:buNone/>
            </a:pPr>
            <a:endParaRPr lang="en-US" sz="13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Late Impact of Getting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Hyperbilirubinemia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photoTherapy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LIGHT</a:t>
            </a:r>
          </a:p>
          <a:p>
            <a:pPr marL="0" indent="0">
              <a:buNone/>
            </a:pPr>
            <a:endParaRPr lang="en-US" sz="13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Diagnosis </a:t>
            </a:r>
            <a:r>
              <a:rPr lang="en-US" dirty="0"/>
              <a:t>of Infection in Stem Cell Transplant Patients OVER </a:t>
            </a:r>
            <a:r>
              <a:rPr lang="en-US" dirty="0" smtClean="0"/>
              <a:t>Time</a:t>
            </a:r>
          </a:p>
          <a:p>
            <a:pPr marL="0" indent="0">
              <a:buNone/>
            </a:pPr>
            <a:r>
              <a:rPr lang="en-US" dirty="0" smtClean="0"/>
              <a:t>= </a:t>
            </a:r>
            <a:r>
              <a:rPr lang="en-US" b="1" dirty="0" smtClean="0"/>
              <a:t>DISCOVER</a:t>
            </a:r>
            <a:endParaRPr lang="en-US" b="1" dirty="0"/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233" b="-6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16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study of the cost effectiveness of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differerent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protocols for treating gestational diabetes (James G. Kahn, MD, MPH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sz="1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Gestational Diabetes Formulas for Cost-Effectiveness 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study of the cost effectiveness of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differerent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protocols for treating gestational diabetes (James G. Kahn, MD, MPH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sz="1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Gestational Diabetes Formulas for Cost-Effectiveness 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b="1" dirty="0" err="1"/>
              <a:t>GeDiFORCE</a:t>
            </a:r>
            <a:endParaRPr lang="en-US" b="1" dirty="0"/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497" r="16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14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dirty="0" smtClean="0"/>
              <a:t>-sentence </a:t>
            </a:r>
            <a:r>
              <a:rPr lang="en-US" dirty="0"/>
              <a:t>s</a:t>
            </a:r>
            <a:r>
              <a:rPr lang="en-US" dirty="0" smtClean="0"/>
              <a:t>ummary </a:t>
            </a:r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Prevention of Premature Atherosclerosis in Young Adults (POPAYA) Trial </a:t>
            </a:r>
            <a:r>
              <a:rPr lang="en-US" dirty="0" smtClean="0"/>
              <a:t>is a randomized controlled trial designed to estimate the effect of 10 mg </a:t>
            </a:r>
            <a:r>
              <a:rPr lang="en-US" dirty="0" err="1" smtClean="0"/>
              <a:t>atorvastatin</a:t>
            </a:r>
            <a:r>
              <a:rPr lang="en-US" dirty="0" smtClean="0"/>
              <a:t> for 5 years versus placebo on coronary calcification in young adults age 30-40 with LDL 130-190 mg/dl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6909" y="950205"/>
            <a:ext cx="260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NAME of the study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13011" y="917917"/>
            <a:ext cx="3348111" cy="10972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dirty="0" smtClean="0"/>
              <a:t>-sentence </a:t>
            </a:r>
            <a:r>
              <a:rPr lang="en-US" dirty="0"/>
              <a:t>s</a:t>
            </a:r>
            <a:r>
              <a:rPr lang="en-US" dirty="0" smtClean="0"/>
              <a:t>ummary </a:t>
            </a:r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Prevention of Premature Atherosclerosis in Young Adults (POPAYA) Trial is a </a:t>
            </a:r>
            <a:r>
              <a:rPr lang="en-US" dirty="0" smtClean="0">
                <a:solidFill>
                  <a:srgbClr val="FF0000"/>
                </a:solidFill>
              </a:rPr>
              <a:t>randomized controlled trial </a:t>
            </a:r>
            <a:r>
              <a:rPr lang="en-US" dirty="0" smtClean="0"/>
              <a:t>designed to estimate the effect of 10 mg </a:t>
            </a:r>
            <a:r>
              <a:rPr lang="en-US" dirty="0" err="1" smtClean="0"/>
              <a:t>atorvastatin</a:t>
            </a:r>
            <a:r>
              <a:rPr lang="en-US" dirty="0" smtClean="0"/>
              <a:t> for 5 years versus placebo on coronary calcification in young adults age 30-40 with LDL 130-190 mg/dl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6909" y="950205"/>
            <a:ext cx="260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DESIGN of the study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13011" y="917917"/>
            <a:ext cx="3348111" cy="10972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dirty="0" smtClean="0"/>
              <a:t>-sentence </a:t>
            </a:r>
            <a:r>
              <a:rPr lang="en-US" dirty="0"/>
              <a:t>s</a:t>
            </a:r>
            <a:r>
              <a:rPr lang="en-US" dirty="0" smtClean="0"/>
              <a:t>ummary </a:t>
            </a:r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Prevention of Premature Atherosclerosis in Young Adults (POPAYA) Trial is a randomized controlled trial designed to estimate the effect of </a:t>
            </a:r>
            <a:r>
              <a:rPr lang="en-US" dirty="0" smtClean="0">
                <a:solidFill>
                  <a:srgbClr val="FF0000"/>
                </a:solidFill>
              </a:rPr>
              <a:t>10 mg </a:t>
            </a:r>
            <a:r>
              <a:rPr lang="en-US" dirty="0" err="1" smtClean="0">
                <a:solidFill>
                  <a:srgbClr val="FF0000"/>
                </a:solidFill>
              </a:rPr>
              <a:t>atorvastatin</a:t>
            </a:r>
            <a:r>
              <a:rPr lang="en-US" dirty="0" smtClean="0">
                <a:solidFill>
                  <a:srgbClr val="FF0000"/>
                </a:solidFill>
              </a:rPr>
              <a:t> for 5 years versus placebo </a:t>
            </a:r>
            <a:r>
              <a:rPr lang="en-US" dirty="0" smtClean="0"/>
              <a:t>on coronary calcification in young adults age 30-40 with LDL 130-190 mg/dl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4201" y="1050694"/>
            <a:ext cx="3474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Primary PREDICTOR variable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87926" y="917917"/>
            <a:ext cx="3756074" cy="10972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dirty="0" smtClean="0"/>
              <a:t>-sentence </a:t>
            </a:r>
            <a:r>
              <a:rPr lang="en-US" dirty="0"/>
              <a:t>s</a:t>
            </a:r>
            <a:r>
              <a:rPr lang="en-US" dirty="0" smtClean="0"/>
              <a:t>ummary </a:t>
            </a:r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Prevention of Premature Atherosclerosis in Young Adults (POPAYA) Trial is a randomized controlled trial designed to estimate the effect of 10 mg </a:t>
            </a:r>
            <a:r>
              <a:rPr lang="en-US" dirty="0" err="1" smtClean="0"/>
              <a:t>atorvastatin</a:t>
            </a:r>
            <a:r>
              <a:rPr lang="en-US" dirty="0" smtClean="0"/>
              <a:t> for 5 years versus placebo on </a:t>
            </a:r>
            <a:r>
              <a:rPr lang="en-US" dirty="0" smtClean="0">
                <a:solidFill>
                  <a:srgbClr val="FF0000"/>
                </a:solidFill>
              </a:rPr>
              <a:t>coronary calcification </a:t>
            </a:r>
            <a:r>
              <a:rPr lang="en-US" dirty="0" smtClean="0"/>
              <a:t>in young adults age 30-40 with LDL 130-190 mg/dl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44201" y="956709"/>
            <a:ext cx="3474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Primary OUTCOME variable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87926" y="917917"/>
            <a:ext cx="3756074" cy="10972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</a:p>
          <a:p>
            <a:r>
              <a:rPr lang="en-US" dirty="0" smtClean="0"/>
              <a:t>Anatomy and physiology of research</a:t>
            </a:r>
          </a:p>
          <a:p>
            <a:r>
              <a:rPr lang="en-US" dirty="0" smtClean="0"/>
              <a:t>Research questions</a:t>
            </a:r>
          </a:p>
          <a:p>
            <a:r>
              <a:rPr lang="en-US" dirty="0" smtClean="0"/>
              <a:t>Examples from our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dirty="0" smtClean="0"/>
              <a:t>-sentence </a:t>
            </a:r>
            <a:r>
              <a:rPr lang="en-US" dirty="0"/>
              <a:t>s</a:t>
            </a:r>
            <a:r>
              <a:rPr lang="en-US" dirty="0" smtClean="0"/>
              <a:t>ummary </a:t>
            </a:r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Prevention of Premature Atherosclerosis in Young Adults (POPAYA) Trial is a randomized controlled trial designed to estimate the effect of 10 mg </a:t>
            </a:r>
            <a:r>
              <a:rPr lang="en-US" dirty="0" err="1" smtClean="0"/>
              <a:t>atorvastatin</a:t>
            </a:r>
            <a:r>
              <a:rPr lang="en-US" dirty="0" smtClean="0"/>
              <a:t> for 5 years versus placebo on coronary calcification in </a:t>
            </a:r>
            <a:r>
              <a:rPr lang="en-US" dirty="0" smtClean="0">
                <a:solidFill>
                  <a:srgbClr val="FF0000"/>
                </a:solidFill>
              </a:rPr>
              <a:t>young adults age 30-40 with LDL 130-190 mg/dl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6909" y="935264"/>
            <a:ext cx="2602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Study population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13011" y="917917"/>
            <a:ext cx="3348111" cy="10972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-sentence </a:t>
            </a:r>
            <a:r>
              <a:rPr lang="en-US" dirty="0"/>
              <a:t>s</a:t>
            </a:r>
            <a:r>
              <a:rPr lang="en-US" dirty="0" smtClean="0"/>
              <a:t>ummary “MADLIB”: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sz="2000" dirty="0" smtClean="0"/>
              <a:t>[study name] </a:t>
            </a:r>
            <a:r>
              <a:rPr lang="en-US" dirty="0" smtClean="0"/>
              <a:t>is a </a:t>
            </a:r>
            <a:r>
              <a:rPr lang="en-US" sz="2000" dirty="0" smtClean="0"/>
              <a:t>[study design] </a:t>
            </a:r>
            <a:r>
              <a:rPr lang="en-US" dirty="0" smtClean="0"/>
              <a:t>designed to estimate the effect of </a:t>
            </a:r>
            <a:r>
              <a:rPr lang="en-US" sz="2000" dirty="0" smtClean="0"/>
              <a:t>[intervention] </a:t>
            </a:r>
            <a:r>
              <a:rPr lang="en-US" dirty="0" smtClean="0"/>
              <a:t>versus </a:t>
            </a:r>
            <a:r>
              <a:rPr lang="en-US" sz="2000" dirty="0" smtClean="0"/>
              <a:t>[comparator]</a:t>
            </a:r>
            <a:r>
              <a:rPr lang="en-US" dirty="0" smtClean="0"/>
              <a:t> on </a:t>
            </a:r>
            <a:r>
              <a:rPr lang="en-US" sz="2000" dirty="0" smtClean="0"/>
              <a:t>[outcome]</a:t>
            </a:r>
            <a:r>
              <a:rPr lang="en-US" dirty="0" smtClean="0"/>
              <a:t> in </a:t>
            </a:r>
            <a:r>
              <a:rPr lang="en-US" sz="2000" dirty="0" smtClean="0"/>
              <a:t>[study sample]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</a:t>
            </a:r>
            <a:r>
              <a:rPr lang="en-US" dirty="0" smtClean="0"/>
              <a:t>-sentence </a:t>
            </a:r>
            <a:r>
              <a:rPr lang="en-US" dirty="0"/>
              <a:t>s</a:t>
            </a:r>
            <a:r>
              <a:rPr lang="en-US" dirty="0" smtClean="0"/>
              <a:t>ummary “MADLIB”:</a:t>
            </a:r>
            <a:endParaRPr lang="en-US" dirty="0"/>
          </a:p>
          <a:p>
            <a:pPr>
              <a:buNone/>
            </a:pPr>
            <a:r>
              <a:rPr lang="en-US" i="1" dirty="0" smtClean="0"/>
              <a:t>for trials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sz="2000" dirty="0" smtClean="0"/>
              <a:t>[study name] </a:t>
            </a:r>
            <a:r>
              <a:rPr lang="en-US" dirty="0" smtClean="0"/>
              <a:t>is a </a:t>
            </a:r>
            <a:r>
              <a:rPr lang="en-US" sz="2000" dirty="0" smtClean="0"/>
              <a:t>[study design] </a:t>
            </a:r>
            <a:r>
              <a:rPr lang="en-US" dirty="0" smtClean="0"/>
              <a:t>designed to estimate the effect of </a:t>
            </a:r>
            <a:r>
              <a:rPr lang="en-US" sz="2000" dirty="0" smtClean="0"/>
              <a:t>[intervention] </a:t>
            </a:r>
            <a:r>
              <a:rPr lang="en-US" dirty="0" smtClean="0"/>
              <a:t>versus </a:t>
            </a:r>
            <a:r>
              <a:rPr lang="en-US" sz="2000" dirty="0" smtClean="0"/>
              <a:t>[comparator]</a:t>
            </a:r>
            <a:r>
              <a:rPr lang="en-US" dirty="0" smtClean="0"/>
              <a:t> on </a:t>
            </a:r>
            <a:r>
              <a:rPr lang="en-US" sz="2000" dirty="0" smtClean="0"/>
              <a:t>[outcome]</a:t>
            </a:r>
            <a:r>
              <a:rPr lang="en-US" dirty="0" smtClean="0"/>
              <a:t> in </a:t>
            </a:r>
            <a:r>
              <a:rPr lang="en-US" sz="2000" dirty="0" smtClean="0"/>
              <a:t>[study sample]</a:t>
            </a:r>
            <a:endParaRPr lang="en-US" dirty="0"/>
          </a:p>
          <a:p>
            <a:pPr>
              <a:buNone/>
            </a:pPr>
            <a:r>
              <a:rPr lang="en-US" i="1" dirty="0" smtClean="0"/>
              <a:t>for observational studies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sz="2000" dirty="0" smtClean="0"/>
              <a:t>[study name] </a:t>
            </a:r>
            <a:r>
              <a:rPr lang="en-US" dirty="0" smtClean="0"/>
              <a:t>is a </a:t>
            </a:r>
            <a:r>
              <a:rPr lang="en-US" sz="2000" dirty="0" smtClean="0"/>
              <a:t>[study design] </a:t>
            </a:r>
            <a:r>
              <a:rPr lang="en-US" dirty="0" smtClean="0"/>
              <a:t>designed to examine the association between </a:t>
            </a:r>
            <a:r>
              <a:rPr lang="en-US" sz="2000" dirty="0" smtClean="0"/>
              <a:t>[primary predictor]</a:t>
            </a:r>
            <a:r>
              <a:rPr lang="en-US" dirty="0" smtClean="0"/>
              <a:t> and </a:t>
            </a:r>
            <a:r>
              <a:rPr lang="en-US" sz="2000" dirty="0" smtClean="0"/>
              <a:t>[outcome]</a:t>
            </a:r>
            <a:r>
              <a:rPr lang="en-US" dirty="0" smtClean="0"/>
              <a:t> in </a:t>
            </a:r>
            <a:r>
              <a:rPr lang="en-US" sz="2000" dirty="0" smtClean="0"/>
              <a:t>[study sample]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</a:t>
            </a:r>
            <a:r>
              <a:rPr lang="en-US" dirty="0" smtClean="0"/>
              <a:t>-sentence </a:t>
            </a:r>
            <a:r>
              <a:rPr lang="en-US" dirty="0"/>
              <a:t>s</a:t>
            </a:r>
            <a:r>
              <a:rPr lang="en-US" dirty="0" smtClean="0"/>
              <a:t>ummary “MADLIB”:</a:t>
            </a:r>
            <a:endParaRPr lang="en-US" dirty="0"/>
          </a:p>
          <a:p>
            <a:pPr>
              <a:buNone/>
            </a:pPr>
            <a:r>
              <a:rPr lang="en-US" i="1" dirty="0" smtClean="0"/>
              <a:t>for trials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sz="2000" dirty="0" smtClean="0"/>
              <a:t>[study name] </a:t>
            </a:r>
            <a:r>
              <a:rPr lang="en-US" dirty="0" smtClean="0"/>
              <a:t>is a </a:t>
            </a:r>
            <a:r>
              <a:rPr lang="en-US" sz="2000" dirty="0" smtClean="0"/>
              <a:t>[study design] </a:t>
            </a:r>
            <a:r>
              <a:rPr lang="en-US" dirty="0" smtClean="0"/>
              <a:t>designed to estimate the effect of </a:t>
            </a:r>
            <a:r>
              <a:rPr lang="en-US" sz="2000" dirty="0" smtClean="0"/>
              <a:t>[intervention] </a:t>
            </a:r>
            <a:r>
              <a:rPr lang="en-US" dirty="0" smtClean="0"/>
              <a:t>versus </a:t>
            </a:r>
            <a:r>
              <a:rPr lang="en-US" sz="2000" dirty="0" smtClean="0"/>
              <a:t>[comparator]</a:t>
            </a:r>
            <a:r>
              <a:rPr lang="en-US" dirty="0" smtClean="0"/>
              <a:t> on </a:t>
            </a:r>
            <a:r>
              <a:rPr lang="en-US" sz="2000" dirty="0" smtClean="0"/>
              <a:t>[outcome]</a:t>
            </a:r>
            <a:r>
              <a:rPr lang="en-US" dirty="0" smtClean="0"/>
              <a:t> in </a:t>
            </a:r>
            <a:r>
              <a:rPr lang="en-US" sz="2000" dirty="0" smtClean="0"/>
              <a:t>[study sample]</a:t>
            </a:r>
            <a:endParaRPr lang="en-US" dirty="0"/>
          </a:p>
          <a:p>
            <a:pPr>
              <a:buNone/>
            </a:pPr>
            <a:r>
              <a:rPr lang="en-US" i="1" dirty="0" smtClean="0"/>
              <a:t>for observational studies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sz="2000" dirty="0" smtClean="0"/>
              <a:t>[study name] </a:t>
            </a:r>
            <a:r>
              <a:rPr lang="en-US" dirty="0" smtClean="0"/>
              <a:t>is a </a:t>
            </a:r>
            <a:r>
              <a:rPr lang="en-US" sz="2000" dirty="0" smtClean="0"/>
              <a:t>[study design] </a:t>
            </a:r>
            <a:r>
              <a:rPr lang="en-US" dirty="0" smtClean="0"/>
              <a:t>designed to examine the association between </a:t>
            </a:r>
            <a:r>
              <a:rPr lang="en-US" sz="2000" dirty="0" smtClean="0"/>
              <a:t>[primary predictor]</a:t>
            </a:r>
            <a:r>
              <a:rPr lang="en-US" dirty="0" smtClean="0"/>
              <a:t> and </a:t>
            </a:r>
            <a:r>
              <a:rPr lang="en-US" sz="2000" dirty="0" smtClean="0"/>
              <a:t>[outcome]</a:t>
            </a:r>
            <a:r>
              <a:rPr lang="en-US" dirty="0" smtClean="0"/>
              <a:t> in </a:t>
            </a:r>
            <a:r>
              <a:rPr lang="en-US" sz="2000" dirty="0" smtClean="0"/>
              <a:t>[study sample]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2" y="4351830"/>
            <a:ext cx="804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There are extremely important advantages to fitting into this framework (e.g., power calculations)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research work?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use</a:t>
            </a:r>
            <a:r>
              <a:rPr lang="en-US" altLang="en-US" i="1" dirty="0" smtClean="0"/>
              <a:t> </a:t>
            </a:r>
            <a:r>
              <a:rPr lang="en-US" altLang="en-US" i="1" dirty="0"/>
              <a:t>measurements</a:t>
            </a:r>
            <a:r>
              <a:rPr lang="en-US" altLang="en-US" dirty="0"/>
              <a:t> in a </a:t>
            </a:r>
            <a:r>
              <a:rPr lang="en-US" altLang="en-US" i="1" dirty="0"/>
              <a:t>sample</a:t>
            </a:r>
            <a:r>
              <a:rPr lang="en-US" altLang="en-US" dirty="0"/>
              <a:t> to draw inferences about </a:t>
            </a:r>
            <a:r>
              <a:rPr lang="en-US" altLang="en-US" i="1" dirty="0"/>
              <a:t>phenomena</a:t>
            </a:r>
            <a:r>
              <a:rPr lang="en-US" altLang="en-US" dirty="0"/>
              <a:t> in a </a:t>
            </a:r>
            <a:r>
              <a:rPr lang="en-US" altLang="en-US" i="1" dirty="0"/>
              <a:t>population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620000" cy="40005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/>
              <a:t>DCR-4 Figure 1.4</a:t>
            </a:r>
          </a:p>
        </p:txBody>
      </p:sp>
      <p:pic>
        <p:nvPicPr>
          <p:cNvPr id="57346" name="Picture 3" descr="Screen shot 2013-07-23 at 5.22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144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H="1" flipV="1">
            <a:off x="6952342" y="1959429"/>
            <a:ext cx="1836058" cy="18829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8" idx="1"/>
          </p:cNvCxnSpPr>
          <p:nvPr/>
        </p:nvCxnSpPr>
        <p:spPr>
          <a:xfrm flipH="1" flipV="1">
            <a:off x="2053771" y="1495753"/>
            <a:ext cx="4898572" cy="10759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 flipH="1" flipV="1">
            <a:off x="217713" y="1151821"/>
            <a:ext cx="1836058" cy="6878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0057" y="4241089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Goal: Use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 actual measurements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in </a:t>
            </a:r>
            <a:r>
              <a:rPr lang="en-US" altLang="en-US" sz="2400" dirty="0" smtClean="0">
                <a:solidFill>
                  <a:srgbClr val="FF0000"/>
                </a:solidFill>
              </a:rPr>
              <a:t>an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actual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sample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to draw inferences about </a:t>
            </a:r>
            <a:r>
              <a:rPr lang="en-US" altLang="en-US" sz="2400" i="1" dirty="0">
                <a:solidFill>
                  <a:srgbClr val="FF0000"/>
                </a:solidFill>
              </a:rPr>
              <a:t>phenomena</a:t>
            </a:r>
            <a:r>
              <a:rPr lang="en-US" altLang="en-US" sz="2400" dirty="0">
                <a:solidFill>
                  <a:srgbClr val="FF0000"/>
                </a:solidFill>
              </a:rPr>
              <a:t> in a </a:t>
            </a:r>
            <a:r>
              <a:rPr lang="en-US" altLang="en-US" sz="2400" i="1" dirty="0">
                <a:solidFill>
                  <a:srgbClr val="FF0000"/>
                </a:solidFill>
              </a:rPr>
              <a:t>population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2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620000" cy="40005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DCR-4 Figure 1.4</a:t>
            </a:r>
          </a:p>
        </p:txBody>
      </p:sp>
      <p:pic>
        <p:nvPicPr>
          <p:cNvPr id="57346" name="Picture 3" descr="Screen shot 2013-07-23 at 5.22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144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045032" y="3973287"/>
            <a:ext cx="7257" cy="391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4277" y="4414452"/>
            <a:ext cx="617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Step 1) What do you actually want to know?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flipH="1" flipV="1">
            <a:off x="239485" y="1186544"/>
            <a:ext cx="1836058" cy="26561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1734" y="4316188"/>
            <a:ext cx="8147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Step 2) Can we theoretically access a relevant sample of participants and get required measurements?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620000" cy="40005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DCR-4 Figure 1.4</a:t>
            </a:r>
          </a:p>
        </p:txBody>
      </p:sp>
      <p:pic>
        <p:nvPicPr>
          <p:cNvPr id="57346" name="Picture 3" descr="Screen shot 2013-07-23 at 5.22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144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397818" y="3973287"/>
            <a:ext cx="7257" cy="391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 flipH="1" flipV="1">
            <a:off x="2097314" y="1942807"/>
            <a:ext cx="3331015" cy="1981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1730" y="4332517"/>
            <a:ext cx="825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Step 3) Can we </a:t>
            </a:r>
            <a:r>
              <a:rPr lang="en-US" sz="2400" i="1" dirty="0" smtClean="0">
                <a:solidFill>
                  <a:srgbClr val="FF0000"/>
                </a:solidFill>
              </a:rPr>
              <a:t>actually</a:t>
            </a:r>
            <a:r>
              <a:rPr lang="en-US" sz="2400" dirty="0" smtClean="0">
                <a:solidFill>
                  <a:srgbClr val="FF0000"/>
                </a:solidFill>
              </a:rPr>
              <a:t> recruit the intended study subjects and make the measurements without bias?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620000" cy="40005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DCR-4 Figure 1.4</a:t>
            </a:r>
          </a:p>
        </p:txBody>
      </p:sp>
      <p:pic>
        <p:nvPicPr>
          <p:cNvPr id="57346" name="Picture 3" descr="Screen shot 2013-07-23 at 5.22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144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6886998" y="3973287"/>
            <a:ext cx="7257" cy="391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 flipH="1" flipV="1">
            <a:off x="5471867" y="1942807"/>
            <a:ext cx="3331015" cy="1981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2745" y="4277300"/>
            <a:ext cx="661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Good design reduces random and systematic error, and allows better inference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620000" cy="40005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DCR-4 Figure 1.4</a:t>
            </a:r>
          </a:p>
        </p:txBody>
      </p:sp>
      <p:pic>
        <p:nvPicPr>
          <p:cNvPr id="57346" name="Picture 3" descr="Screen shot 2013-07-23 at 5.22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144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 flipH="1" flipV="1">
            <a:off x="152400" y="1004888"/>
            <a:ext cx="8686801" cy="709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12572" y="1583872"/>
            <a:ext cx="40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01658" y="1594758"/>
            <a:ext cx="40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Anatomy and physiology of research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Research questions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Examples from our research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Philosophy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Anatomy and physiology of research</a:t>
            </a:r>
          </a:p>
          <a:p>
            <a:r>
              <a:rPr lang="en-US" dirty="0" smtClean="0"/>
              <a:t>Research questions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Examples from our research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“truth” do you want to know?</a:t>
            </a:r>
          </a:p>
          <a:p>
            <a:pPr lvl="1"/>
            <a:r>
              <a:rPr lang="en-US" dirty="0" smtClean="0"/>
              <a:t>Where are the real gaps and opportunities?</a:t>
            </a:r>
          </a:p>
          <a:p>
            <a:r>
              <a:rPr lang="en-US" dirty="0" smtClean="0"/>
              <a:t>Tension between feasibility and importance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FINER Criteria</a:t>
            </a:r>
          </a:p>
          <a:p>
            <a:pPr marL="0" indent="0">
              <a:buNone/>
            </a:pPr>
            <a:r>
              <a:rPr lang="en-US" sz="3600" u="sng" dirty="0" smtClean="0"/>
              <a:t>F</a:t>
            </a:r>
            <a:r>
              <a:rPr lang="en-US" sz="3600" dirty="0" smtClean="0"/>
              <a:t>easible</a:t>
            </a:r>
          </a:p>
          <a:p>
            <a:pPr marL="0" indent="0">
              <a:buNone/>
            </a:pPr>
            <a:r>
              <a:rPr lang="en-US" sz="3600" u="sng" dirty="0" smtClean="0"/>
              <a:t>I</a:t>
            </a:r>
            <a:r>
              <a:rPr lang="en-US" sz="3600" dirty="0" smtClean="0"/>
              <a:t>nteresting</a:t>
            </a:r>
          </a:p>
          <a:p>
            <a:pPr marL="0" indent="0">
              <a:buNone/>
            </a:pPr>
            <a:r>
              <a:rPr lang="en-US" sz="3600" u="sng" dirty="0" smtClean="0"/>
              <a:t>N</a:t>
            </a:r>
            <a:r>
              <a:rPr lang="en-US" sz="3600" dirty="0" smtClean="0"/>
              <a:t>ovel</a:t>
            </a:r>
          </a:p>
          <a:p>
            <a:pPr marL="0" indent="0">
              <a:buNone/>
            </a:pPr>
            <a:r>
              <a:rPr lang="en-US" sz="3600" u="sng" dirty="0" smtClean="0"/>
              <a:t>E</a:t>
            </a:r>
            <a:r>
              <a:rPr lang="en-US" sz="3600" dirty="0" smtClean="0"/>
              <a:t>thical</a:t>
            </a:r>
          </a:p>
          <a:p>
            <a:pPr marL="0" indent="0">
              <a:buNone/>
            </a:pPr>
            <a:r>
              <a:rPr lang="en-US" sz="3600" u="sng" dirty="0" smtClean="0"/>
              <a:t>R</a:t>
            </a:r>
            <a:r>
              <a:rPr lang="en-US" sz="3600" dirty="0" smtClean="0"/>
              <a:t>elevant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77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FIN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ER Criteria</a:t>
            </a:r>
          </a:p>
          <a:p>
            <a:pPr marL="0" indent="0">
              <a:buNone/>
            </a:pPr>
            <a:r>
              <a:rPr lang="en-US" sz="3600" u="sng" dirty="0" smtClean="0"/>
              <a:t>F</a:t>
            </a:r>
            <a:r>
              <a:rPr lang="en-US" sz="3600" dirty="0" smtClean="0"/>
              <a:t>easible</a:t>
            </a:r>
          </a:p>
          <a:p>
            <a:pPr marL="0" indent="0">
              <a:buNone/>
            </a:pPr>
            <a:r>
              <a:rPr lang="en-US" sz="3600" u="sng" dirty="0" smtClean="0"/>
              <a:t>I</a:t>
            </a:r>
            <a:r>
              <a:rPr lang="en-US" sz="3600" dirty="0" smtClean="0"/>
              <a:t>nteresting</a:t>
            </a:r>
          </a:p>
          <a:p>
            <a:pPr marL="0" indent="0">
              <a:buNone/>
            </a:pPr>
            <a:r>
              <a:rPr lang="en-US" sz="3600" u="sng" dirty="0" smtClean="0"/>
              <a:t>N</a:t>
            </a:r>
            <a:r>
              <a:rPr lang="en-US" sz="3600" dirty="0" smtClean="0"/>
              <a:t>ovel</a:t>
            </a:r>
          </a:p>
          <a:p>
            <a:pPr marL="0" indent="0">
              <a:buNone/>
            </a:pPr>
            <a:r>
              <a:rPr lang="en-US" sz="3600" u="sng" dirty="0" smtClean="0">
                <a:solidFill>
                  <a:srgbClr val="FF0000"/>
                </a:solidFill>
              </a:rPr>
              <a:t>G</a:t>
            </a:r>
            <a:r>
              <a:rPr lang="en-US" sz="3600" dirty="0" smtClean="0">
                <a:solidFill>
                  <a:srgbClr val="FF0000"/>
                </a:solidFill>
              </a:rPr>
              <a:t>ood for your career</a:t>
            </a:r>
            <a:endParaRPr lang="en-US" sz="36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u="sng" dirty="0" smtClean="0"/>
              <a:t>E</a:t>
            </a:r>
            <a:r>
              <a:rPr lang="en-US" sz="3600" dirty="0" smtClean="0"/>
              <a:t>thical</a:t>
            </a:r>
          </a:p>
          <a:p>
            <a:pPr marL="0" indent="0">
              <a:buNone/>
            </a:pPr>
            <a:r>
              <a:rPr lang="en-US" sz="3600" u="sng" dirty="0" smtClean="0"/>
              <a:t>R</a:t>
            </a:r>
            <a:r>
              <a:rPr lang="en-US" sz="3600" dirty="0" smtClean="0"/>
              <a:t>elevant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68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FINER projects aren’t ideal choices for this course:</a:t>
            </a:r>
            <a:endParaRPr lang="en-US" dirty="0"/>
          </a:p>
          <a:p>
            <a:pPr lvl="1"/>
            <a:r>
              <a:rPr lang="en-US" dirty="0" smtClean="0"/>
              <a:t>Qualitative research</a:t>
            </a:r>
          </a:p>
          <a:p>
            <a:pPr lvl="1"/>
            <a:r>
              <a:rPr lang="en-US" dirty="0" smtClean="0"/>
              <a:t>Data synthesis like decision analysis, cost-effectiveness analysis, meta-analysis</a:t>
            </a:r>
          </a:p>
          <a:p>
            <a:pPr lvl="1"/>
            <a:r>
              <a:rPr lang="en-US" dirty="0" smtClean="0"/>
              <a:t>Animals/molecules </a:t>
            </a:r>
            <a:r>
              <a:rPr lang="en-US" u="sng" dirty="0" smtClean="0"/>
              <a:t>without humans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57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FINER projects aren’t ideal choices for this course:</a:t>
            </a:r>
            <a:endParaRPr lang="en-US" dirty="0"/>
          </a:p>
          <a:p>
            <a:pPr lvl="1"/>
            <a:r>
              <a:rPr lang="en-US" dirty="0" smtClean="0"/>
              <a:t>Qualitative research</a:t>
            </a:r>
          </a:p>
          <a:p>
            <a:pPr lvl="1"/>
            <a:r>
              <a:rPr lang="en-US" dirty="0" smtClean="0"/>
              <a:t>Data synthesis like decision analysis, cost-effectiveness analysis, meta-analysis</a:t>
            </a:r>
          </a:p>
          <a:p>
            <a:pPr lvl="1"/>
            <a:r>
              <a:rPr lang="en-US" dirty="0" smtClean="0"/>
              <a:t>Animals/molecules </a:t>
            </a:r>
            <a:r>
              <a:rPr lang="en-US" u="sng" dirty="0" smtClean="0"/>
              <a:t>without humans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4272454" y="3638527"/>
            <a:ext cx="2632842" cy="6739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72454" y="4312504"/>
            <a:ext cx="4414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Humans are a primary source of many feasibility issues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81149" y="1063229"/>
            <a:ext cx="76477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Does treatment with Coenzyme Q10 reduce clinic-based systolic blood </a:t>
            </a:r>
            <a:r>
              <a:rPr lang="en-US" sz="2000" dirty="0" smtClean="0"/>
              <a:t>pressure </a:t>
            </a:r>
            <a:r>
              <a:rPr lang="en-US" sz="2000" dirty="0"/>
              <a:t>more than treatment with a placebo among patients with mild-to-moderate hypertension over a one-year period</a:t>
            </a:r>
            <a:r>
              <a:rPr lang="en-US" sz="2000" dirty="0" smtClean="0"/>
              <a:t>?</a:t>
            </a:r>
            <a:r>
              <a:rPr lang="en-US" sz="2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Does treatment with a 15-day tapering course of oral prednisone result in a greater change in physical functioning compared to treatment with an oral placebo after three weeks follow-up</a:t>
            </a:r>
            <a:r>
              <a:rPr lang="en-US" sz="2000" dirty="0" smtClean="0"/>
              <a:t>?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the clinical, demographic, psychosocial, and financial determinants that are independently associated with adherence to statin medication therapy over a two-year period in a managed-care population?</a:t>
            </a:r>
          </a:p>
        </p:txBody>
      </p:sp>
    </p:spTree>
    <p:extLst>
      <p:ext uri="{BB962C8B-B14F-4D97-AF65-F5344CB8AC3E}">
        <p14:creationId xmlns:p14="http://schemas.microsoft.com/office/powerpoint/2010/main" val="32432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a research </a:t>
            </a:r>
            <a:br>
              <a:rPr lang="en-US" dirty="0" smtClean="0"/>
            </a:br>
            <a:r>
              <a:rPr lang="en-US" dirty="0" smtClean="0"/>
              <a:t>question for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</a:t>
            </a:r>
            <a:r>
              <a:rPr lang="en-US" dirty="0" smtClean="0"/>
              <a:t>econdary data analyses are great for career-building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Feasible</a:t>
            </a:r>
          </a:p>
          <a:p>
            <a:pPr lvl="1"/>
            <a:r>
              <a:rPr lang="en-US" dirty="0" smtClean="0"/>
              <a:t>Often use high-quality/high-impact data sources and leverage $millions invested in study execution</a:t>
            </a:r>
          </a:p>
          <a:p>
            <a:pPr lvl="1"/>
            <a:r>
              <a:rPr lang="en-US" dirty="0" smtClean="0"/>
              <a:t>Can lead to quick, high-quality publications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Some already did the hard work of design and implementation</a:t>
            </a:r>
          </a:p>
          <a:p>
            <a:pPr lvl="1"/>
            <a:r>
              <a:rPr lang="en-US" dirty="0" smtClean="0"/>
              <a:t>You won’t learn as much from </a:t>
            </a:r>
            <a:r>
              <a:rPr lang="en-US" u="sng" dirty="0" smtClean="0"/>
              <a:t>this</a:t>
            </a:r>
            <a:r>
              <a:rPr lang="en-US" dirty="0" smtClean="0"/>
              <a:t> course</a:t>
            </a:r>
          </a:p>
        </p:txBody>
      </p:sp>
    </p:spTree>
    <p:extLst>
      <p:ext uri="{BB962C8B-B14F-4D97-AF65-F5344CB8AC3E}">
        <p14:creationId xmlns:p14="http://schemas.microsoft.com/office/powerpoint/2010/main" val="35152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a research </a:t>
            </a:r>
            <a:br>
              <a:rPr lang="en-US" dirty="0" smtClean="0"/>
            </a:br>
            <a:r>
              <a:rPr lang="en-US" dirty="0" smtClean="0"/>
              <a:t>question for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Bottom line:</a:t>
            </a:r>
            <a:endParaRPr lang="en-US" dirty="0"/>
          </a:p>
          <a:p>
            <a:pPr lvl="1"/>
            <a:r>
              <a:rPr lang="en-US" dirty="0" smtClean="0"/>
              <a:t>Design at least 1 study with primary data collection</a:t>
            </a:r>
          </a:p>
          <a:p>
            <a:pPr lvl="1"/>
            <a:r>
              <a:rPr lang="en-US" dirty="0" smtClean="0"/>
              <a:t>Design at least 1 study you definitely plan to do (near-term feasibility)</a:t>
            </a:r>
          </a:p>
          <a:p>
            <a:pPr lvl="1"/>
            <a:r>
              <a:rPr lang="en-US" dirty="0" smtClean="0"/>
              <a:t>Do at least a 1-page outline for both</a:t>
            </a:r>
          </a:p>
          <a:p>
            <a:pPr lvl="1"/>
            <a:r>
              <a:rPr lang="en-US" dirty="0" smtClean="0"/>
              <a:t>Your small </a:t>
            </a:r>
            <a:r>
              <a:rPr lang="en-US" dirty="0"/>
              <a:t>g</a:t>
            </a:r>
            <a:r>
              <a:rPr lang="en-US" dirty="0" smtClean="0"/>
              <a:t>roup </a:t>
            </a:r>
            <a:r>
              <a:rPr lang="en-US" dirty="0"/>
              <a:t>l</a:t>
            </a:r>
            <a:r>
              <a:rPr lang="en-US" dirty="0" smtClean="0"/>
              <a:t>eader/colleagues can help you decide which to turn in as your final </a:t>
            </a:r>
            <a:r>
              <a:rPr lang="en-US" dirty="0"/>
              <a:t>p</a:t>
            </a:r>
            <a:r>
              <a:rPr lang="en-US" dirty="0" smtClean="0"/>
              <a:t>roject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48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Choosing a research design is hard! And we haven’t told you anything about study design!</a:t>
            </a:r>
          </a:p>
          <a:p>
            <a:pPr lvl="1"/>
            <a:r>
              <a:rPr lang="en-US" dirty="0" smtClean="0"/>
              <a:t>Quick overview today</a:t>
            </a:r>
          </a:p>
          <a:p>
            <a:pPr lvl="1"/>
            <a:r>
              <a:rPr lang="en-US" dirty="0" smtClean="0"/>
              <a:t>More detail in upcoming lectures</a:t>
            </a:r>
          </a:p>
          <a:p>
            <a:pPr lvl="1"/>
            <a:r>
              <a:rPr lang="en-US" dirty="0" smtClean="0"/>
              <a:t>Also more information in the text book</a:t>
            </a:r>
          </a:p>
          <a:p>
            <a:pPr lvl="1"/>
            <a:r>
              <a:rPr lang="en-US" dirty="0" smtClean="0"/>
              <a:t>Modify, refine during the course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49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Research is the art of the possible</a:t>
            </a:r>
          </a:p>
          <a:p>
            <a:pPr lvl="1"/>
            <a:r>
              <a:rPr lang="en-US" dirty="0"/>
              <a:t>Inherently opportunistic</a:t>
            </a:r>
          </a:p>
          <a:p>
            <a:pPr lvl="1"/>
            <a:r>
              <a:rPr lang="en-US" dirty="0"/>
              <a:t>No study is perfect</a:t>
            </a:r>
          </a:p>
          <a:p>
            <a:pPr lvl="1"/>
            <a:r>
              <a:rPr lang="en-US" dirty="0"/>
              <a:t>From theory </a:t>
            </a:r>
            <a:r>
              <a:rPr lang="en-US" dirty="0">
                <a:sym typeface="Wingdings" panose="05000000000000000000" pitchFamily="2" charset="2"/>
              </a:rPr>
              <a:t> reality  theory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Feasibility trumps all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you add a brick in the wall?</a:t>
            </a:r>
          </a:p>
          <a:p>
            <a:pPr lvl="2"/>
            <a:r>
              <a:rPr lang="en-US" dirty="0"/>
              <a:t>Understand what’s already there</a:t>
            </a:r>
          </a:p>
          <a:p>
            <a:pPr lvl="2"/>
            <a:r>
              <a:rPr lang="en-US" dirty="0"/>
              <a:t>Find a gap</a:t>
            </a:r>
          </a:p>
          <a:p>
            <a:pPr lvl="2"/>
            <a:r>
              <a:rPr lang="en-US" dirty="0"/>
              <a:t>Design something feasible to fill the gap</a:t>
            </a:r>
          </a:p>
          <a:p>
            <a:pPr lvl="2"/>
            <a:r>
              <a:rPr lang="en-US" dirty="0"/>
              <a:t>Execute</a:t>
            </a:r>
          </a:p>
          <a:p>
            <a:pPr lvl="2"/>
            <a:r>
              <a:rPr lang="en-US" dirty="0"/>
              <a:t>Interpret and publish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442" r="21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58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Cross-sectional study</a:t>
            </a:r>
          </a:p>
          <a:p>
            <a:pPr lvl="1"/>
            <a:r>
              <a:rPr lang="en-US" dirty="0" smtClean="0"/>
              <a:t>Take a look at a given population (sample) right now</a:t>
            </a:r>
          </a:p>
          <a:p>
            <a:r>
              <a:rPr lang="en-US" dirty="0" smtClean="0"/>
              <a:t>Cohort study</a:t>
            </a:r>
          </a:p>
          <a:p>
            <a:pPr lvl="1"/>
            <a:r>
              <a:rPr lang="en-US" dirty="0" smtClean="0"/>
              <a:t>Choose a sample and follow over time</a:t>
            </a:r>
          </a:p>
          <a:p>
            <a:r>
              <a:rPr lang="en-US" dirty="0" smtClean="0"/>
              <a:t>Case-control study</a:t>
            </a:r>
          </a:p>
          <a:p>
            <a:pPr lvl="1"/>
            <a:r>
              <a:rPr lang="en-US" dirty="0" smtClean="0"/>
              <a:t>Choose two samples (cases and controls) with and without the outcome, compare exposures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54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Randomized </a:t>
            </a:r>
            <a:r>
              <a:rPr lang="en-US" dirty="0"/>
              <a:t>controlled trial</a:t>
            </a:r>
          </a:p>
          <a:p>
            <a:pPr lvl="1"/>
            <a:r>
              <a:rPr lang="en-US" dirty="0"/>
              <a:t>INTERVENTION (with random assignment to control)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99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8617560" y="4909353"/>
            <a:ext cx="450240" cy="22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9899A921-5383-4DEA-8083-0AF8AC0FCC4D}" type="slidenum">
              <a:rPr lang="en-US" altLang="en-US" sz="1400"/>
              <a:pPr/>
              <a:t>42</a:t>
            </a:fld>
            <a:endParaRPr lang="en-US" altLang="en-US" sz="140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61478" y="437883"/>
            <a:ext cx="5104287" cy="43088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200" dirty="0">
                <a:latin typeface="Tahoma" panose="020B0604030504040204" pitchFamily="34" charset="0"/>
              </a:rPr>
              <a:t>Do you want to compare groups?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8245" y="946279"/>
            <a:ext cx="5307521" cy="40011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Is the outcome rare? </a:t>
            </a:r>
            <a:r>
              <a:rPr lang="en-US" altLang="en-US" sz="1400" dirty="0">
                <a:latin typeface="Tahoma" panose="020B0604030504040204" pitchFamily="34" charset="0"/>
              </a:rPr>
              <a:t>(Sample based on outcome)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58245" y="1480870"/>
            <a:ext cx="5307521" cy="43088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200" dirty="0">
                <a:latin typeface="Tahoma" panose="020B0604030504040204" pitchFamily="34" charset="0"/>
              </a:rPr>
              <a:t>Will you follow the subjects over time?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8810" y="2422657"/>
            <a:ext cx="5102723" cy="43088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Will you TREAT the subjects?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0803" y="2966770"/>
            <a:ext cx="5104287" cy="43088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Can you randomly assign treatment?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2519" y="3595420"/>
            <a:ext cx="5215283" cy="43088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Compare subjects only with themselves?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55079" y="4166920"/>
            <a:ext cx="5102723" cy="43088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Compare subjects with others?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6235193" y="972334"/>
            <a:ext cx="2754188" cy="430887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Case-control study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6235193" y="442059"/>
            <a:ext cx="2754188" cy="430887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Descriptive study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5476834" y="601607"/>
            <a:ext cx="716007" cy="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497470" y="280470"/>
            <a:ext cx="7160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No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5573671" y="1366320"/>
            <a:ext cx="7160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No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6288687" y="1425118"/>
            <a:ext cx="2606294" cy="769441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Cross-sectional study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5497470" y="1650548"/>
            <a:ext cx="716007" cy="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Box 19"/>
          <p:cNvSpPr txBox="1"/>
          <p:nvPr/>
        </p:nvSpPr>
        <p:spPr>
          <a:xfrm>
            <a:off x="6288212" y="4239633"/>
            <a:ext cx="2754188" cy="769441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Nonrandomized trial (historical control)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5272831" y="4337631"/>
            <a:ext cx="972394" cy="18708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TextBox 24"/>
          <p:cNvSpPr txBox="1"/>
          <p:nvPr/>
        </p:nvSpPr>
        <p:spPr>
          <a:xfrm>
            <a:off x="6275512" y="3195374"/>
            <a:ext cx="2754188" cy="430887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Randomized trial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6300912" y="2681024"/>
            <a:ext cx="2754188" cy="430887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Cohort study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2438400" y="2223106"/>
            <a:ext cx="0" cy="1918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2438400" y="2737455"/>
            <a:ext cx="0" cy="1918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2452688" y="1296799"/>
            <a:ext cx="0" cy="1918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2441575" y="764597"/>
            <a:ext cx="0" cy="1930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H="1">
            <a:off x="2438400" y="3309427"/>
            <a:ext cx="24" cy="2770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2438400" y="3937764"/>
            <a:ext cx="0" cy="2202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2438980" y="4509269"/>
            <a:ext cx="37520" cy="2214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" name="TextBox 38"/>
          <p:cNvSpPr txBox="1"/>
          <p:nvPr/>
        </p:nvSpPr>
        <p:spPr>
          <a:xfrm>
            <a:off x="6275512" y="3709723"/>
            <a:ext cx="2754188" cy="430887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Before-after study</a:t>
            </a:r>
          </a:p>
        </p:txBody>
      </p:sp>
      <p:sp>
        <p:nvSpPr>
          <p:cNvPr id="33" name="TextBox 39"/>
          <p:cNvSpPr txBox="1"/>
          <p:nvPr/>
        </p:nvSpPr>
        <p:spPr>
          <a:xfrm>
            <a:off x="1033174" y="4738424"/>
            <a:ext cx="2754188" cy="430887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Clinical Anecdote</a:t>
            </a: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4006742" y="4795320"/>
            <a:ext cx="33517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From Warren Browner</a:t>
            </a:r>
          </a:p>
        </p:txBody>
      </p:sp>
      <p:cxnSp>
        <p:nvCxnSpPr>
          <p:cNvPr id="35" name="Straight Connector 34"/>
          <p:cNvCxnSpPr>
            <a:cxnSpLocks noChangeShapeType="1"/>
            <a:stCxn id="12" idx="3"/>
          </p:cNvCxnSpPr>
          <p:nvPr/>
        </p:nvCxnSpPr>
        <p:spPr bwMode="auto">
          <a:xfrm>
            <a:off x="5257802" y="3810864"/>
            <a:ext cx="974725" cy="590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  <a:stCxn id="11" idx="3"/>
          </p:cNvCxnSpPr>
          <p:nvPr/>
        </p:nvCxnSpPr>
        <p:spPr bwMode="auto">
          <a:xfrm>
            <a:off x="5145090" y="3182214"/>
            <a:ext cx="1087437" cy="1733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Box 46"/>
          <p:cNvSpPr txBox="1">
            <a:spLocks noChangeArrowheads="1"/>
          </p:cNvSpPr>
          <p:nvPr/>
        </p:nvSpPr>
        <p:spPr bwMode="auto">
          <a:xfrm>
            <a:off x="5345071" y="2337870"/>
            <a:ext cx="7160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No</a:t>
            </a:r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5273025" y="2623301"/>
            <a:ext cx="984901" cy="2178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5497470" y="1169535"/>
            <a:ext cx="716007" cy="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TextBox 49"/>
          <p:cNvSpPr txBox="1">
            <a:spLocks noChangeArrowheads="1"/>
          </p:cNvSpPr>
          <p:nvPr/>
        </p:nvSpPr>
        <p:spPr bwMode="auto">
          <a:xfrm>
            <a:off x="5497470" y="853110"/>
            <a:ext cx="7160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Yes</a:t>
            </a:r>
          </a:p>
          <a:p>
            <a:pPr eaLnBrk="1" hangingPunct="1"/>
            <a:endParaRPr dirty="0"/>
          </a:p>
        </p:txBody>
      </p:sp>
      <p:sp>
        <p:nvSpPr>
          <p:cNvPr id="41" name="Title 23"/>
          <p:cNvSpPr>
            <a:spLocks noGrp="1"/>
          </p:cNvSpPr>
          <p:nvPr/>
        </p:nvSpPr>
        <p:spPr bwMode="auto">
          <a:xfrm>
            <a:off x="87829" y="28443"/>
            <a:ext cx="7504005" cy="3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400" dirty="0" smtClean="0">
                <a:solidFill>
                  <a:srgbClr val="FF0000"/>
                </a:solidFill>
              </a:rPr>
              <a:t>Simple rubric for choosing a study design</a:t>
            </a:r>
          </a:p>
        </p:txBody>
      </p:sp>
      <p:sp>
        <p:nvSpPr>
          <p:cNvPr id="42" name="TextBox 55"/>
          <p:cNvSpPr txBox="1"/>
          <p:nvPr/>
        </p:nvSpPr>
        <p:spPr>
          <a:xfrm>
            <a:off x="6313612" y="2166674"/>
            <a:ext cx="2754188" cy="430887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Double-cohort study</a:t>
            </a:r>
          </a:p>
        </p:txBody>
      </p:sp>
      <p:sp>
        <p:nvSpPr>
          <p:cNvPr id="43" name="TextBox 56"/>
          <p:cNvSpPr txBox="1">
            <a:spLocks noChangeArrowheads="1"/>
          </p:cNvSpPr>
          <p:nvPr/>
        </p:nvSpPr>
        <p:spPr bwMode="auto">
          <a:xfrm>
            <a:off x="159716" y="1880920"/>
            <a:ext cx="5402884" cy="43088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200" dirty="0">
                <a:latin typeface="Tahoma" panose="020B0604030504040204" pitchFamily="34" charset="0"/>
              </a:rPr>
              <a:t>Is the </a:t>
            </a:r>
            <a:r>
              <a:rPr lang="en-US" altLang="en-US" sz="2000" dirty="0">
                <a:latin typeface="Tahoma" panose="020B0604030504040204" pitchFamily="34" charset="0"/>
              </a:rPr>
              <a:t>exposure</a:t>
            </a:r>
            <a:r>
              <a:rPr lang="en-US" altLang="en-US" sz="2200" dirty="0">
                <a:latin typeface="Tahoma" panose="020B0604030504040204" pitchFamily="34" charset="0"/>
              </a:rPr>
              <a:t> rare? </a:t>
            </a:r>
            <a:r>
              <a:rPr lang="en-US" altLang="en-US" dirty="0">
                <a:latin typeface="Tahoma" panose="020B0604030504040204" pitchFamily="34" charset="0"/>
              </a:rPr>
              <a:t>(Sample based on exposure)</a:t>
            </a:r>
          </a:p>
        </p:txBody>
      </p:sp>
      <p:sp>
        <p:nvSpPr>
          <p:cNvPr id="44" name="TextBox 58"/>
          <p:cNvSpPr txBox="1">
            <a:spLocks noChangeArrowheads="1"/>
          </p:cNvSpPr>
          <p:nvPr/>
        </p:nvSpPr>
        <p:spPr bwMode="auto">
          <a:xfrm>
            <a:off x="5573671" y="1881810"/>
            <a:ext cx="71600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Yes</a:t>
            </a:r>
          </a:p>
          <a:p>
            <a:pPr eaLnBrk="1" hangingPunct="1"/>
            <a:endParaRPr sz="1400" dirty="0"/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5573381" y="2108951"/>
            <a:ext cx="697247" cy="2178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6" name="TextBox 64"/>
          <p:cNvSpPr txBox="1">
            <a:spLocks noChangeArrowheads="1"/>
          </p:cNvSpPr>
          <p:nvPr/>
        </p:nvSpPr>
        <p:spPr bwMode="auto">
          <a:xfrm>
            <a:off x="5345071" y="2910510"/>
            <a:ext cx="71600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Yes</a:t>
            </a:r>
          </a:p>
          <a:p>
            <a:pPr eaLnBrk="1" hangingPunct="1"/>
            <a:endParaRPr sz="1400" dirty="0"/>
          </a:p>
        </p:txBody>
      </p:sp>
      <p:sp>
        <p:nvSpPr>
          <p:cNvPr id="47" name="TextBox 65"/>
          <p:cNvSpPr txBox="1">
            <a:spLocks noChangeArrowheads="1"/>
          </p:cNvSpPr>
          <p:nvPr/>
        </p:nvSpPr>
        <p:spPr bwMode="auto">
          <a:xfrm>
            <a:off x="5345071" y="3424860"/>
            <a:ext cx="71600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Yes</a:t>
            </a:r>
          </a:p>
          <a:p>
            <a:pPr eaLnBrk="1" hangingPunct="1"/>
            <a:endParaRPr sz="1400" dirty="0"/>
          </a:p>
        </p:txBody>
      </p:sp>
      <p:sp>
        <p:nvSpPr>
          <p:cNvPr id="48" name="TextBox 66"/>
          <p:cNvSpPr txBox="1">
            <a:spLocks noChangeArrowheads="1"/>
          </p:cNvSpPr>
          <p:nvPr/>
        </p:nvSpPr>
        <p:spPr bwMode="auto">
          <a:xfrm>
            <a:off x="5345071" y="4110660"/>
            <a:ext cx="71600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Yes</a:t>
            </a:r>
          </a:p>
          <a:p>
            <a:pPr eaLnBrk="1" hangingPunct="1"/>
            <a:endParaRPr sz="1400" dirty="0"/>
          </a:p>
        </p:txBody>
      </p: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>
            <a:off x="2362200" y="1765474"/>
            <a:ext cx="0" cy="1136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96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Advice: “Try out” different study designs for your research question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0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Philosophy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Anatomy and physiology of research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Research questions</a:t>
            </a:r>
          </a:p>
          <a:p>
            <a:r>
              <a:rPr lang="en-US" dirty="0" smtClean="0"/>
              <a:t>Examples from our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question I asked my obstetrician:</a:t>
            </a:r>
          </a:p>
          <a:p>
            <a:pPr lvl="1"/>
            <a:r>
              <a:rPr lang="en-US" sz="2400" dirty="0" smtClean="0"/>
              <a:t>Why is [was] prenatal diagnostic testing offered only to women who would be 35 or older at the time of delivery?</a:t>
            </a:r>
          </a:p>
        </p:txBody>
      </p:sp>
    </p:spTree>
    <p:extLst>
      <p:ext uri="{BB962C8B-B14F-4D97-AF65-F5344CB8AC3E}">
        <p14:creationId xmlns:p14="http://schemas.microsoft.com/office/powerpoint/2010/main" val="30177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introduction,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answer I received:</a:t>
            </a:r>
          </a:p>
          <a:p>
            <a:pPr lvl="1"/>
            <a:r>
              <a:rPr lang="en-US" sz="2400" dirty="0" smtClean="0"/>
              <a:t>That is the age at which the chance that the woman is carrying an affected fetus is similar to the chance that the procedure will cause a miscarriage.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64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3" y="114300"/>
            <a:ext cx="7159557" cy="8001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+mn-lt"/>
              </a:rPr>
              <a:t>Implicit Assumption in 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Equal-Risk Threshold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76251" y="1089163"/>
            <a:ext cx="7924800" cy="0"/>
          </a:xfrm>
          <a:prstGeom prst="line">
            <a:avLst/>
          </a:prstGeom>
          <a:noFill/>
          <a:ln w="38100" cmpd="thinThick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Women </a:t>
            </a:r>
            <a:r>
              <a:rPr lang="en-US" sz="2400" dirty="0">
                <a:solidFill>
                  <a:srgbClr val="C00000"/>
                </a:solidFill>
              </a:rPr>
              <a:t>(providers? policy makers?) </a:t>
            </a:r>
            <a:r>
              <a:rPr lang="en-US" sz="2400" dirty="0">
                <a:solidFill>
                  <a:srgbClr val="002060"/>
                </a:solidFill>
              </a:rPr>
              <a:t>value these two outcomes equally 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113216" y="3559433"/>
            <a:ext cx="877887" cy="569119"/>
          </a:xfrm>
          <a:prstGeom prst="triangle">
            <a:avLst>
              <a:gd name="adj" fmla="val 49995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133853" y="3563003"/>
            <a:ext cx="874713" cy="571500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286253" y="3677303"/>
            <a:ext cx="874713" cy="571500"/>
          </a:xfrm>
          <a:prstGeom prst="triangle">
            <a:avLst>
              <a:gd name="adj" fmla="val 30300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523876" y="1945411"/>
            <a:ext cx="3762374" cy="141135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Procedure-related </a:t>
            </a:r>
          </a:p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miscarriage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980509" y="1942966"/>
            <a:ext cx="3592133" cy="1411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Down-syndrome</a:t>
            </a:r>
          </a:p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affected infant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438653" y="3791603"/>
            <a:ext cx="874713" cy="571500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V="1">
            <a:off x="4015412" y="3356767"/>
            <a:ext cx="965097" cy="1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>
            <a:off x="4582359" y="3366602"/>
            <a:ext cx="0" cy="5964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3843649" y="3697006"/>
            <a:ext cx="1759914" cy="1103594"/>
          </a:xfrm>
          <a:prstGeom prst="triangle">
            <a:avLst>
              <a:gd name="adj" fmla="val 41769"/>
            </a:avLst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truths I wanted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How do pregnant women feel about these two outcomes relative to one another?</a:t>
            </a:r>
          </a:p>
          <a:p>
            <a:r>
              <a:rPr lang="en-US" sz="2400" dirty="0" smtClean="0"/>
              <a:t>What would happen if all pregnant women where given complete information about all prenatal testing options and allowed to make choices reflective of their preferences? </a:t>
            </a:r>
          </a:p>
        </p:txBody>
      </p:sp>
    </p:spTree>
    <p:extLst>
      <p:ext uri="{BB962C8B-B14F-4D97-AF65-F5344CB8AC3E}">
        <p14:creationId xmlns:p14="http://schemas.microsoft.com/office/powerpoint/2010/main" val="34470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do women who are receiving prenatal care at UCSF or ZSFG compare experiencing a procedure-related miscarriage versus giving birth to an infant who has Down syndrome?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99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Philosophy</a:t>
            </a:r>
          </a:p>
          <a:p>
            <a:r>
              <a:rPr lang="en-US" dirty="0" smtClean="0"/>
              <a:t>Anatomy and physiology of research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Research questions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Examples from our research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3" y="114300"/>
            <a:ext cx="7159557" cy="8001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>
                <a:latin typeface="Century Gothic" panose="020B0502020202020204" pitchFamily="34" charset="0"/>
              </a:rPr>
              <a:t>Do pregnant women weight these two</a:t>
            </a:r>
            <a:br>
              <a:rPr lang="en-US" sz="3000" dirty="0" smtClean="0">
                <a:latin typeface="Century Gothic" panose="020B0502020202020204" pitchFamily="34" charset="0"/>
              </a:rPr>
            </a:br>
            <a:r>
              <a:rPr lang="en-US" sz="3000" dirty="0" smtClean="0">
                <a:latin typeface="Century Gothic" panose="020B0502020202020204" pitchFamily="34" charset="0"/>
              </a:rPr>
              <a:t>outcomes equally?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57200" y="971550"/>
            <a:ext cx="7924800" cy="0"/>
          </a:xfrm>
          <a:prstGeom prst="line">
            <a:avLst/>
          </a:prstGeom>
          <a:noFill/>
          <a:ln w="38100" cmpd="thinThick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1082 socioeconomically and age-diverse women </a:t>
            </a:r>
          </a:p>
          <a:p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English-, Spanish- or Chinese-speaking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Interviewed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&lt;20 weeks pregnant</a:t>
            </a:r>
          </a:p>
          <a:p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Measured preferences (utilities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 for these outcomes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3" y="571500"/>
            <a:ext cx="7159557" cy="8001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Century Gothic" panose="020B0502020202020204" pitchFamily="34" charset="0"/>
              </a:rPr>
              <a:t>On average, women do not equally weight the outcomes of procedure-related miscarriage and Down syndrome-affected birth …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356103" y="3226594"/>
            <a:ext cx="874713" cy="571500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rot="-532213">
            <a:off x="3856038" y="2386013"/>
            <a:ext cx="1524000" cy="800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90577" y="1885950"/>
            <a:ext cx="3019425" cy="1567096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Median value for </a:t>
            </a:r>
          </a:p>
          <a:p>
            <a:pPr algn="ctr"/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procedure-related </a:t>
            </a:r>
          </a:p>
          <a:p>
            <a:pPr algn="ctr"/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miscarriage</a:t>
            </a:r>
          </a:p>
          <a:p>
            <a:pPr algn="ctr"/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= 0.86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95925" y="2552700"/>
            <a:ext cx="2819400" cy="1567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Median value for Down-syndrome</a:t>
            </a:r>
          </a:p>
          <a:p>
            <a:pPr algn="ctr"/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affected infant</a:t>
            </a:r>
          </a:p>
          <a:p>
            <a:pPr algn="ctr"/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= 0.73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14400" y="3883819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Century Gothic" panose="020B0502020202020204" pitchFamily="34" charset="0"/>
              </a:rPr>
              <a:t>P&lt;0.001 by Wilcox sign rank test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4114803" y="3062288"/>
            <a:ext cx="874713" cy="571500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rot="-532213">
            <a:off x="3892550" y="2696766"/>
            <a:ext cx="152400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2730" y="4409081"/>
            <a:ext cx="7315200" cy="6001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Kuppermann, </a:t>
            </a:r>
            <a:r>
              <a:rPr lang="en-US" sz="11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Nease</a:t>
            </a:r>
            <a:r>
              <a:rPr lang="en-US" sz="11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, Learman, Gates, Blumberg, Washington.  Procedure-related </a:t>
            </a:r>
            <a:r>
              <a:rPr lang="en-U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miscarriages and Down syndrome-affected births: </a:t>
            </a:r>
            <a:r>
              <a:rPr lang="en-US" sz="11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implications for </a:t>
            </a:r>
            <a:r>
              <a:rPr lang="en-U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prenatal testing based on women's </a:t>
            </a:r>
            <a:r>
              <a:rPr lang="en-US" sz="11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preferences. </a:t>
            </a:r>
            <a:r>
              <a:rPr lang="en-US" sz="11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Obstet</a:t>
            </a:r>
            <a:r>
              <a:rPr lang="en-US" sz="11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Gynecol</a:t>
            </a:r>
            <a:r>
              <a:rPr lang="en-US" sz="11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2000;96:511-6.</a:t>
            </a:r>
            <a:endParaRPr lang="en-US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3" y="114300"/>
            <a:ext cx="7159557" cy="8001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Century Gothic" panose="020B0502020202020204" pitchFamily="34" charset="0"/>
              </a:rPr>
              <a:t>Conclusion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57200" y="971550"/>
            <a:ext cx="7924800" cy="0"/>
          </a:xfrm>
          <a:prstGeom prst="line">
            <a:avLst/>
          </a:prstGeom>
          <a:noFill/>
          <a:ln w="38100" cmpd="thinThick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Pregnant women tend to find the prospect of a Down syndrome–affected birth more burdensome than a procedure-related miscarriage, calling into question the equal risk threshold for prenatal diagnosis.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Individual preferences for those outcomes varied profoundly. </a:t>
            </a:r>
          </a:p>
          <a:p>
            <a:r>
              <a:rPr lang="en-US" sz="2800" i="1" dirty="0">
                <a:latin typeface="Calibri" panose="020F0502020204030204" pitchFamily="34" charset="0"/>
              </a:rPr>
              <a:t>Current guidelines do not appropriately consider individual preferences in lower-risk women, and the process for developing prenatal testing guidelines should be reconsidered to better reflect individual values</a:t>
            </a:r>
            <a:r>
              <a:rPr lang="en-US" sz="2800" dirty="0"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296" y="4398680"/>
            <a:ext cx="7520608" cy="6001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Kuppermann, </a:t>
            </a:r>
            <a:r>
              <a:rPr lang="en-US" sz="11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Nease</a:t>
            </a:r>
            <a:r>
              <a:rPr lang="en-U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, Learman, Gates, Blumberg, Washington.  Procedure-related miscarriages and Down syndrome-affected births: implications for prenatal testing based on women's preferences. </a:t>
            </a:r>
            <a:r>
              <a:rPr lang="en-US" sz="11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Obstet</a:t>
            </a:r>
            <a:r>
              <a:rPr lang="en-U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Gynecol</a:t>
            </a:r>
            <a:r>
              <a:rPr lang="en-U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 2000;96:511-6.</a:t>
            </a:r>
          </a:p>
        </p:txBody>
      </p:sp>
    </p:spTree>
    <p:extLst>
      <p:ext uri="{BB962C8B-B14F-4D97-AF65-F5344CB8AC3E}">
        <p14:creationId xmlns:p14="http://schemas.microsoft.com/office/powerpoint/2010/main" val="7079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3" y="114300"/>
            <a:ext cx="7159557" cy="8001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300" dirty="0" smtClean="0">
                <a:latin typeface="Century Gothic" panose="020B0502020202020204" pitchFamily="34" charset="0"/>
              </a:rPr>
              <a:t>ACOG Screening Guidelines, 2007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9100" y="914400"/>
            <a:ext cx="8229600" cy="350877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women,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regardless of age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should have the option of invasive testing.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woman's decision to have an amniocentesis or CVS is based on many factors, including 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Risk of chromosomal abnormality,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Risk of pregnancy loss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Consequences of having an affected child. 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potential outcomes differently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of 35 years alone should no longer be used as a threshold to determine who is offered screening versus who is offered invasive testing.</a:t>
            </a:r>
          </a:p>
        </p:txBody>
      </p:sp>
    </p:spTree>
    <p:extLst>
      <p:ext uri="{BB962C8B-B14F-4D97-AF65-F5344CB8AC3E}">
        <p14:creationId xmlns:p14="http://schemas.microsoft.com/office/powerpoint/2010/main" val="36021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truths I wanted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do pregnant women feel about these two outcomes relative to one another?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What would happen if all pregnant women were given complete information about all prenatal testing options and allowed to make choices reflective of their preferences? </a:t>
            </a:r>
          </a:p>
        </p:txBody>
      </p:sp>
    </p:spTree>
    <p:extLst>
      <p:ext uri="{BB962C8B-B14F-4D97-AF65-F5344CB8AC3E}">
        <p14:creationId xmlns:p14="http://schemas.microsoft.com/office/powerpoint/2010/main" val="19927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hich </a:t>
            </a:r>
            <a:r>
              <a:rPr lang="en-US" sz="2800" dirty="0"/>
              <a:t>testing strategies </a:t>
            </a:r>
            <a:r>
              <a:rPr lang="en-US" sz="2800" dirty="0" smtClean="0"/>
              <a:t>will be </a:t>
            </a:r>
            <a:r>
              <a:rPr lang="en-US" sz="2800" dirty="0"/>
              <a:t>selected by a racially/ethnically, socioeconomically, and age-diverse group of pregnant women who receive complete information on all testing options and have all options available to them compared to women receiving usual </a:t>
            </a:r>
            <a:r>
              <a:rPr lang="en-US" sz="2800" dirty="0" smtClean="0"/>
              <a:t>care?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6305" r="2477" b="40339"/>
          <a:stretch/>
        </p:blipFill>
        <p:spPr>
          <a:xfrm>
            <a:off x="802488" y="3531140"/>
            <a:ext cx="7582757" cy="1245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"/>
          <a:stretch/>
        </p:blipFill>
        <p:spPr>
          <a:xfrm>
            <a:off x="802488" y="0"/>
            <a:ext cx="7582757" cy="32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1765" r="4255" b="63625"/>
          <a:stretch/>
        </p:blipFill>
        <p:spPr>
          <a:xfrm>
            <a:off x="718392" y="2237363"/>
            <a:ext cx="7764128" cy="2205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3"/>
          <a:stretch/>
        </p:blipFill>
        <p:spPr>
          <a:xfrm>
            <a:off x="2" y="1"/>
            <a:ext cx="3394369" cy="169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3"/>
          <a:stretch/>
        </p:blipFill>
        <p:spPr>
          <a:xfrm>
            <a:off x="2" y="1"/>
            <a:ext cx="3394369" cy="1691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38691" r="5160" b="2721"/>
          <a:stretch/>
        </p:blipFill>
        <p:spPr>
          <a:xfrm>
            <a:off x="1167320" y="1691649"/>
            <a:ext cx="6770451" cy="3298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0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"/>
          <a:stretch/>
        </p:blipFill>
        <p:spPr>
          <a:xfrm>
            <a:off x="0" y="3174124"/>
            <a:ext cx="9144000" cy="1969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07" y="0"/>
            <a:ext cx="2459421" cy="3053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6"/>
          <a:stretch/>
        </p:blipFill>
        <p:spPr>
          <a:xfrm>
            <a:off x="1" y="0"/>
            <a:ext cx="6587904" cy="29218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" y="4477408"/>
            <a:ext cx="2165131" cy="6660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426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Anatomy and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Anatomy: </a:t>
            </a:r>
          </a:p>
          <a:p>
            <a:pPr lvl="1"/>
            <a:r>
              <a:rPr lang="en-US" dirty="0" smtClean="0"/>
              <a:t>What it’s made of</a:t>
            </a:r>
          </a:p>
          <a:p>
            <a:endParaRPr lang="en-US" dirty="0" smtClean="0"/>
          </a:p>
          <a:p>
            <a:r>
              <a:rPr lang="en-US" dirty="0" smtClean="0"/>
              <a:t>Physiology: </a:t>
            </a:r>
          </a:p>
          <a:p>
            <a:pPr lvl="1"/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569" r="55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01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0" y="2529053"/>
            <a:ext cx="8639071" cy="1328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6"/>
          <a:stretch/>
        </p:blipFill>
        <p:spPr>
          <a:xfrm>
            <a:off x="3" y="1"/>
            <a:ext cx="3541985" cy="15709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20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8" y="1570948"/>
            <a:ext cx="6894786" cy="3456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6"/>
          <a:stretch/>
        </p:blipFill>
        <p:spPr>
          <a:xfrm>
            <a:off x="3" y="1"/>
            <a:ext cx="3541985" cy="15709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58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 can’t contribute to science without a carefully crafted and specified research question</a:t>
            </a:r>
          </a:p>
          <a:p>
            <a:pPr lvl="1"/>
            <a:r>
              <a:rPr lang="en-US" dirty="0" smtClean="0"/>
              <a:t>A description of your Goal and What You Will Do, are not enough</a:t>
            </a:r>
          </a:p>
          <a:p>
            <a:pPr lvl="1"/>
            <a:r>
              <a:rPr lang="en-US" dirty="0" smtClean="0"/>
              <a:t>Primary objective of DCR is to help you </a:t>
            </a:r>
            <a:r>
              <a:rPr lang="en-US" i="1" dirty="0" smtClean="0"/>
              <a:t>specify</a:t>
            </a:r>
            <a:r>
              <a:rPr lang="en-US" dirty="0" smtClean="0"/>
              <a:t> your study design</a:t>
            </a:r>
          </a:p>
          <a:p>
            <a:r>
              <a:rPr lang="en-US" dirty="0" smtClean="0"/>
              <a:t>Consider all of your study design options</a:t>
            </a:r>
          </a:p>
          <a:p>
            <a:pPr lvl="1"/>
            <a:r>
              <a:rPr lang="en-US" dirty="0" smtClean="0"/>
              <a:t>All research has flaws and limitations</a:t>
            </a:r>
          </a:p>
          <a:p>
            <a:pPr lvl="1"/>
            <a:r>
              <a:rPr lang="en-US" dirty="0" smtClean="0"/>
              <a:t>Design multiple studies</a:t>
            </a:r>
          </a:p>
          <a:p>
            <a:pPr lvl="1"/>
            <a:r>
              <a:rPr lang="en-US" dirty="0" smtClean="0"/>
              <a:t>Discard if completely infeasible or “fatally” flawed</a:t>
            </a:r>
          </a:p>
          <a:p>
            <a:pPr lvl="1"/>
            <a:r>
              <a:rPr lang="en-US" dirty="0" smtClean="0"/>
              <a:t>Role of opportunism and cleverness</a:t>
            </a:r>
          </a:p>
        </p:txBody>
      </p:sp>
    </p:spTree>
    <p:extLst>
      <p:ext uri="{BB962C8B-B14F-4D97-AF65-F5344CB8AC3E}">
        <p14:creationId xmlns:p14="http://schemas.microsoft.com/office/powerpoint/2010/main" val="386709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fun in section!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Small Group Leaders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957" r="-3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41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1" charset="-128"/>
              </a:rPr>
              <a:t>DCR sections 2017</a:t>
            </a:r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191000" cy="3394472"/>
          </a:xfrm>
        </p:spPr>
        <p:txBody>
          <a:bodyPr>
            <a:noAutofit/>
          </a:bodyPr>
          <a:lstStyle/>
          <a:p>
            <a:r>
              <a:rPr lang="en-US" sz="1600" dirty="0" smtClean="0"/>
              <a:t>Armin </a:t>
            </a:r>
            <a:r>
              <a:rPr lang="en-US" sz="1600" dirty="0" err="1" smtClean="0"/>
              <a:t>Afshar</a:t>
            </a:r>
            <a:r>
              <a:rPr lang="en-US" sz="1600" dirty="0" smtClean="0"/>
              <a:t>* (</a:t>
            </a:r>
            <a:r>
              <a:rPr lang="en-US" sz="1600" dirty="0" err="1" smtClean="0"/>
              <a:t>Opthalmology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Beth Cohen (Medicine) – S-174</a:t>
            </a:r>
          </a:p>
          <a:p>
            <a:r>
              <a:rPr lang="en-US" sz="1600" dirty="0" smtClean="0"/>
              <a:t>Ray Hsu (Medicine) – S-159</a:t>
            </a:r>
            <a:endParaRPr lang="en-US" sz="1600" dirty="0"/>
          </a:p>
          <a:p>
            <a:r>
              <a:rPr lang="en-US" sz="1600" dirty="0" smtClean="0"/>
              <a:t>Kirsten </a:t>
            </a:r>
            <a:r>
              <a:rPr lang="en-US" sz="1600" dirty="0" err="1" smtClean="0"/>
              <a:t>Kangelaris</a:t>
            </a:r>
            <a:r>
              <a:rPr lang="en-US" sz="1600" dirty="0" smtClean="0"/>
              <a:t> (Medicine) – S-172</a:t>
            </a:r>
          </a:p>
          <a:p>
            <a:r>
              <a:rPr lang="en-US" sz="1600" dirty="0" err="1" smtClean="0"/>
              <a:t>Chaz</a:t>
            </a:r>
            <a:r>
              <a:rPr lang="en-US" sz="1600" dirty="0" smtClean="0"/>
              <a:t> </a:t>
            </a:r>
            <a:r>
              <a:rPr lang="en-US" sz="1600" dirty="0" err="1" smtClean="0"/>
              <a:t>Langelier</a:t>
            </a:r>
            <a:r>
              <a:rPr lang="en-US" sz="1600" dirty="0" smtClean="0"/>
              <a:t> (Medicine) U-456</a:t>
            </a:r>
          </a:p>
          <a:p>
            <a:r>
              <a:rPr lang="en-US" sz="1600" dirty="0" smtClean="0"/>
              <a:t>Ben Lee (Medicine) – S-178</a:t>
            </a:r>
          </a:p>
          <a:p>
            <a:r>
              <a:rPr lang="en-US" sz="1600" dirty="0" smtClean="0"/>
              <a:t>Aoife O’Donovan (Psychiatry) – CL-213</a:t>
            </a:r>
          </a:p>
          <a:p>
            <a:r>
              <a:rPr lang="en-US" sz="1600" dirty="0" smtClean="0"/>
              <a:t>Suzanne Sharpton (Medicine) – CL-214</a:t>
            </a:r>
          </a:p>
          <a:p>
            <a:r>
              <a:rPr lang="en-US" sz="1600" dirty="0"/>
              <a:t>Kala </a:t>
            </a:r>
            <a:r>
              <a:rPr lang="en-US" sz="1600" dirty="0" smtClean="0"/>
              <a:t>Mehta (Epidemiology) – S-180</a:t>
            </a:r>
          </a:p>
          <a:p>
            <a:r>
              <a:rPr lang="en-US" sz="1600" dirty="0" smtClean="0"/>
              <a:t>Shan Ward (Pediatrics) - S-168</a:t>
            </a:r>
            <a:endParaRPr lang="en-US" sz="1600" dirty="0"/>
          </a:p>
          <a:p>
            <a:r>
              <a:rPr lang="en-US" sz="1600" dirty="0" smtClean="0"/>
              <a:t>Dan West (Pediatrics) – U-460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1391" b="-61391"/>
          <a:stretch>
            <a:fillRect/>
          </a:stretch>
        </p:blipFill>
        <p:spPr/>
      </p:pic>
      <p:sp>
        <p:nvSpPr>
          <p:cNvPr id="13368" name="TextBox 3"/>
          <p:cNvSpPr txBox="1">
            <a:spLocks noChangeArrowheads="1"/>
          </p:cNvSpPr>
          <p:nvPr/>
        </p:nvSpPr>
        <p:spPr bwMode="auto">
          <a:xfrm>
            <a:off x="838200" y="4686300"/>
            <a:ext cx="647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1400" dirty="0">
                <a:latin typeface="+mn-lt"/>
              </a:rPr>
              <a:t>*</a:t>
            </a:r>
            <a:r>
              <a:rPr lang="en-US" sz="1400" dirty="0" smtClean="0">
                <a:latin typeface="+mn-lt"/>
              </a:rPr>
              <a:t>E-section</a:t>
            </a:r>
            <a:endParaRPr lang="en-US" sz="1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3702893"/>
            <a:ext cx="205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CVP Mural, UCSF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92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is research made of?  </a:t>
            </a:r>
          </a:p>
          <a:p>
            <a:r>
              <a:rPr lang="en-US" dirty="0" smtClean="0"/>
              <a:t>Written products!</a:t>
            </a:r>
          </a:p>
          <a:p>
            <a:r>
              <a:rPr lang="en-US" dirty="0" smtClean="0"/>
              <a:t>Including descriptions of:</a:t>
            </a:r>
          </a:p>
          <a:p>
            <a:pPr lvl="1"/>
            <a:r>
              <a:rPr lang="en-US" dirty="0" smtClean="0"/>
              <a:t>Research question(s)</a:t>
            </a:r>
          </a:p>
          <a:p>
            <a:pPr lvl="1"/>
            <a:r>
              <a:rPr lang="en-US" dirty="0" smtClean="0"/>
              <a:t>Background and significance</a:t>
            </a:r>
          </a:p>
          <a:p>
            <a:pPr lvl="1"/>
            <a:r>
              <a:rPr lang="en-US" dirty="0" smtClean="0"/>
              <a:t>Study design</a:t>
            </a:r>
          </a:p>
          <a:p>
            <a:pPr lvl="1"/>
            <a:r>
              <a:rPr lang="en-US" dirty="0" smtClean="0"/>
              <a:t>Study sample</a:t>
            </a:r>
          </a:p>
          <a:p>
            <a:pPr lvl="1"/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Statistical issues (including sample size justification)</a:t>
            </a:r>
          </a:p>
          <a:p>
            <a:pPr lvl="1"/>
            <a:r>
              <a:rPr lang="en-US" dirty="0" smtClean="0"/>
              <a:t>Implementation plans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02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327967"/>
          </a:xfrm>
        </p:spPr>
        <p:txBody>
          <a:bodyPr>
            <a:normAutofit/>
          </a:bodyPr>
          <a:lstStyle/>
          <a:p>
            <a:r>
              <a:rPr lang="en-US" dirty="0" smtClean="0"/>
              <a:t>Formats:</a:t>
            </a:r>
            <a:endParaRPr lang="en-US" dirty="0"/>
          </a:p>
          <a:p>
            <a:pPr lvl="1"/>
            <a:r>
              <a:rPr lang="en-US" dirty="0" smtClean="0"/>
              <a:t>1-Sentence Summary</a:t>
            </a:r>
          </a:p>
          <a:p>
            <a:pPr lvl="1"/>
            <a:r>
              <a:rPr lang="en-US" dirty="0" smtClean="0"/>
              <a:t>1-Page </a:t>
            </a:r>
            <a:r>
              <a:rPr lang="en-US" dirty="0"/>
              <a:t>Outline</a:t>
            </a:r>
          </a:p>
          <a:p>
            <a:pPr lvl="1"/>
            <a:r>
              <a:rPr lang="en-US" dirty="0" smtClean="0"/>
              <a:t>5-Page Protocol</a:t>
            </a:r>
          </a:p>
        </p:txBody>
      </p:sp>
    </p:spTree>
    <p:extLst>
      <p:ext uri="{BB962C8B-B14F-4D97-AF65-F5344CB8AC3E}">
        <p14:creationId xmlns:p14="http://schemas.microsoft.com/office/powerpoint/2010/main" val="16701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32796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Formats:</a:t>
            </a:r>
          </a:p>
          <a:p>
            <a:pPr lvl="1"/>
            <a:r>
              <a:rPr lang="en-US" dirty="0" smtClean="0"/>
              <a:t>1-Sentence Summary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1-Page Outline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5-Page Protocol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Grant application*</a:t>
            </a:r>
          </a:p>
          <a:p>
            <a:pPr lvl="2"/>
            <a:r>
              <a:rPr lang="en-US" dirty="0" smtClean="0"/>
              <a:t>Methods section for a publication</a:t>
            </a:r>
          </a:p>
          <a:p>
            <a:pPr lvl="2"/>
            <a:r>
              <a:rPr lang="en-US" dirty="0" smtClean="0"/>
              <a:t>ClinicalTrials.gov submission*</a:t>
            </a:r>
          </a:p>
          <a:p>
            <a:pPr lvl="2"/>
            <a:r>
              <a:rPr lang="en-US" dirty="0"/>
              <a:t>Manuscript proposal for analysis of existing study </a:t>
            </a:r>
            <a:r>
              <a:rPr lang="en-US" dirty="0" smtClean="0"/>
              <a:t>data*</a:t>
            </a:r>
            <a:endParaRPr lang="en-US" dirty="0"/>
          </a:p>
          <a:p>
            <a:pPr lvl="2"/>
            <a:r>
              <a:rPr lang="en-US" dirty="0" smtClean="0"/>
              <a:t>UCSF IRB’s Protocol for a Clinical Trial*</a:t>
            </a:r>
          </a:p>
          <a:p>
            <a:pPr lvl="2"/>
            <a:r>
              <a:rPr lang="en-US" dirty="0" smtClean="0"/>
              <a:t>Operations Manual</a:t>
            </a:r>
            <a:endParaRPr lang="en-US" dirty="0"/>
          </a:p>
          <a:p>
            <a:pPr marL="0" indent="0">
              <a:buNone/>
            </a:pPr>
            <a:r>
              <a:rPr lang="en-US" sz="2900" dirty="0" smtClean="0"/>
              <a:t>	</a:t>
            </a:r>
            <a:r>
              <a:rPr lang="en-US" sz="2900" dirty="0" smtClean="0">
                <a:solidFill>
                  <a:srgbClr val="FF0000"/>
                </a:solidFill>
              </a:rPr>
              <a:t>* - Example files on the CLE Syllabus</a:t>
            </a:r>
            <a:endParaRPr lang="en-US" sz="2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8782</TotalTime>
  <Words>2695</Words>
  <Application>Microsoft Macintosh PowerPoint</Application>
  <PresentationFormat>On-screen Show (16:9)</PresentationFormat>
  <Paragraphs>357</Paragraphs>
  <Slides>64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Calibri</vt:lpstr>
      <vt:lpstr>Century Gothic</vt:lpstr>
      <vt:lpstr>Garamond</vt:lpstr>
      <vt:lpstr>MS PGothic</vt:lpstr>
      <vt:lpstr>ＭＳ Ｐゴシック</vt:lpstr>
      <vt:lpstr>Tahoma</vt:lpstr>
      <vt:lpstr>Times New Roman</vt:lpstr>
      <vt:lpstr>Wingdings</vt:lpstr>
      <vt:lpstr>Arial</vt:lpstr>
      <vt:lpstr>Office Theme</vt:lpstr>
      <vt:lpstr>Introduction to clinical research and  The research question</vt:lpstr>
      <vt:lpstr>Outline</vt:lpstr>
      <vt:lpstr>Outline</vt:lpstr>
      <vt:lpstr>Philosophy</vt:lpstr>
      <vt:lpstr>Outline</vt:lpstr>
      <vt:lpstr>Anatomy and Physiology</vt:lpstr>
      <vt:lpstr>Anatomy of Clinical Research</vt:lpstr>
      <vt:lpstr>Anatomy of Clinical Research</vt:lpstr>
      <vt:lpstr>Anatomy of Clinical Research</vt:lpstr>
      <vt:lpstr>Anatomy of Clinical Research</vt:lpstr>
      <vt:lpstr>Anatomy of Clinical Research</vt:lpstr>
      <vt:lpstr>Digression Importance of a good acronym</vt:lpstr>
      <vt:lpstr>Examples</vt:lpstr>
      <vt:lpstr>Examples</vt:lpstr>
      <vt:lpstr>Examples</vt:lpstr>
      <vt:lpstr>Anatomy of Clinical Research</vt:lpstr>
      <vt:lpstr>Anatomy of Clinical Research</vt:lpstr>
      <vt:lpstr>Anatomy of Clinical Research</vt:lpstr>
      <vt:lpstr>Anatomy of Clinical Research</vt:lpstr>
      <vt:lpstr>Anatomy of Clinical Research</vt:lpstr>
      <vt:lpstr>Anatomy of Clinical Research</vt:lpstr>
      <vt:lpstr>Anatomy of Clinical Research</vt:lpstr>
      <vt:lpstr>Anatomy of Clinical Research</vt:lpstr>
      <vt:lpstr>Physiology of Clinical Research</vt:lpstr>
      <vt:lpstr>DCR-4 Figure 1.4</vt:lpstr>
      <vt:lpstr>DCR-4 Figure 1.4</vt:lpstr>
      <vt:lpstr>DCR-4 Figure 1.4</vt:lpstr>
      <vt:lpstr>DCR-4 Figure 1.4</vt:lpstr>
      <vt:lpstr>DCR-4 Figure 1.4</vt:lpstr>
      <vt:lpstr>Outline</vt:lpstr>
      <vt:lpstr>Choosing a research question</vt:lpstr>
      <vt:lpstr>Choosing a research question</vt:lpstr>
      <vt:lpstr>Choosing a research question</vt:lpstr>
      <vt:lpstr>Choosing a research question</vt:lpstr>
      <vt:lpstr>Choosing a research question</vt:lpstr>
      <vt:lpstr>Example research questions</vt:lpstr>
      <vt:lpstr>Choosing a research  question for this course</vt:lpstr>
      <vt:lpstr>Choosing a research  question for this course</vt:lpstr>
      <vt:lpstr>Choosing a study design</vt:lpstr>
      <vt:lpstr>Observational designs</vt:lpstr>
      <vt:lpstr>Experimental design</vt:lpstr>
      <vt:lpstr>PowerPoint Presentation</vt:lpstr>
      <vt:lpstr>Choosing a study design</vt:lpstr>
      <vt:lpstr>Outline</vt:lpstr>
      <vt:lpstr>A brief introduction</vt:lpstr>
      <vt:lpstr>A brief introduction, cont</vt:lpstr>
      <vt:lpstr>Implicit Assumption in  Equal-Risk Threshold</vt:lpstr>
      <vt:lpstr>The truths I wanted to know</vt:lpstr>
      <vt:lpstr>Research Question #1</vt:lpstr>
      <vt:lpstr>Do pregnant women weight these two outcomes equally?</vt:lpstr>
      <vt:lpstr>On average, women do not equally weight the outcomes of procedure-related miscarriage and Down syndrome-affected birth …</vt:lpstr>
      <vt:lpstr>Conclusion</vt:lpstr>
      <vt:lpstr>ACOG Screening Guidelines, 2007</vt:lpstr>
      <vt:lpstr>The truths I wanted to know</vt:lpstr>
      <vt:lpstr>Research Question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Pearls</vt:lpstr>
      <vt:lpstr>Have fun in section!</vt:lpstr>
      <vt:lpstr>DCR sections 2017</vt:lpstr>
    </vt:vector>
  </TitlesOfParts>
  <Company>UCSF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Schwartz, Brian</dc:creator>
  <cp:lastModifiedBy>Microsoft Office User</cp:lastModifiedBy>
  <cp:revision>458</cp:revision>
  <cp:lastPrinted>2017-08-02T08:32:37Z</cp:lastPrinted>
  <dcterms:created xsi:type="dcterms:W3CDTF">2011-09-05T14:13:10Z</dcterms:created>
  <dcterms:modified xsi:type="dcterms:W3CDTF">2017-08-02T17:24:27Z</dcterms:modified>
</cp:coreProperties>
</file>