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53"/>
  </p:notesMasterIdLst>
  <p:handoutMasterIdLst>
    <p:handoutMasterId r:id="rId54"/>
  </p:handoutMasterIdLst>
  <p:sldIdLst>
    <p:sldId id="256" r:id="rId2"/>
    <p:sldId id="257" r:id="rId3"/>
    <p:sldId id="307" r:id="rId4"/>
    <p:sldId id="26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332" r:id="rId30"/>
    <p:sldId id="333"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347" r:id="rId45"/>
    <p:sldId id="348" r:id="rId46"/>
    <p:sldId id="349" r:id="rId47"/>
    <p:sldId id="350" r:id="rId48"/>
    <p:sldId id="351" r:id="rId49"/>
    <p:sldId id="352" r:id="rId50"/>
    <p:sldId id="353" r:id="rId51"/>
    <p:sldId id="354" r:id="rId52"/>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Times New Roman"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0952"/>
  </p:normalViewPr>
  <p:slideViewPr>
    <p:cSldViewPr>
      <p:cViewPr varScale="1">
        <p:scale>
          <a:sx n="116" d="100"/>
          <a:sy n="116" d="100"/>
        </p:scale>
        <p:origin x="105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lvl1pPr>
          </a:lstStyle>
          <a:p>
            <a:r>
              <a:rPr lang="en-US"/>
              <a:t>Eleanor M. Savko</a:t>
            </a:r>
          </a:p>
        </p:txBody>
      </p:sp>
      <p:sp>
        <p:nvSpPr>
          <p:cNvPr id="1054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lvl1pPr>
          </a:lstStyle>
          <a:p>
            <a:fld id="{6C4B4C2E-756F-4713-A4B3-2FF095D6CD6D}" type="datetime1">
              <a:rPr lang="en-US"/>
              <a:pPr/>
              <a:t>7/15/20</a:t>
            </a:fld>
            <a:endParaRPr lang="en-US"/>
          </a:p>
        </p:txBody>
      </p:sp>
      <p:sp>
        <p:nvSpPr>
          <p:cNvPr id="1054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lvl1pPr>
          </a:lstStyle>
          <a:p>
            <a:endParaRPr lang="en-US"/>
          </a:p>
        </p:txBody>
      </p:sp>
      <p:sp>
        <p:nvSpPr>
          <p:cNvPr id="1054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lvl1pPr>
          </a:lstStyle>
          <a:p>
            <a:fld id="{D466D086-C61C-4C0E-A1D2-284F4E640223}" type="slidenum">
              <a:rPr lang="en-US"/>
              <a:pPr/>
              <a:t>‹#›</a:t>
            </a:fld>
            <a:endParaRPr lang="en-US"/>
          </a:p>
        </p:txBody>
      </p:sp>
    </p:spTree>
    <p:extLst>
      <p:ext uri="{BB962C8B-B14F-4D97-AF65-F5344CB8AC3E}">
        <p14:creationId xmlns:p14="http://schemas.microsoft.com/office/powerpoint/2010/main" val="2840199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lvl1pPr>
          </a:lstStyle>
          <a:p>
            <a:r>
              <a:rPr lang="en-US"/>
              <a:t>Eleanor M. Savko</a:t>
            </a:r>
          </a:p>
        </p:txBody>
      </p:sp>
      <p:sp>
        <p:nvSpPr>
          <p:cNvPr id="10342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lvl1pPr>
          </a:lstStyle>
          <a:p>
            <a:fld id="{6816FF97-8335-4641-8FD5-A6230AC0FCE6}" type="datetime1">
              <a:rPr lang="en-US"/>
              <a:pPr/>
              <a:t>7/15/20</a:t>
            </a:fld>
            <a:endParaRPr lang="en-US"/>
          </a:p>
        </p:txBody>
      </p:sp>
      <p:sp>
        <p:nvSpPr>
          <p:cNvPr id="1034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342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43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lvl1pPr>
          </a:lstStyle>
          <a:p>
            <a:endParaRPr lang="en-US"/>
          </a:p>
        </p:txBody>
      </p:sp>
      <p:sp>
        <p:nvSpPr>
          <p:cNvPr id="10343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lvl1pPr>
          </a:lstStyle>
          <a:p>
            <a:fld id="{1774CCB9-3E2C-4574-9C89-59CA1F519522}" type="slidenum">
              <a:rPr lang="en-US"/>
              <a:pPr/>
              <a:t>‹#›</a:t>
            </a:fld>
            <a:endParaRPr lang="en-US"/>
          </a:p>
        </p:txBody>
      </p:sp>
    </p:spTree>
    <p:extLst>
      <p:ext uri="{BB962C8B-B14F-4D97-AF65-F5344CB8AC3E}">
        <p14:creationId xmlns:p14="http://schemas.microsoft.com/office/powerpoint/2010/main" val="3076127977"/>
      </p:ext>
    </p:extLst>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Eleanor M. Savko</a:t>
            </a:r>
          </a:p>
        </p:txBody>
      </p:sp>
      <p:sp>
        <p:nvSpPr>
          <p:cNvPr id="5" name="Rectangle 3"/>
          <p:cNvSpPr>
            <a:spLocks noGrp="1" noChangeArrowheads="1"/>
          </p:cNvSpPr>
          <p:nvPr>
            <p:ph type="dt" idx="1"/>
          </p:nvPr>
        </p:nvSpPr>
        <p:spPr>
          <a:ln/>
        </p:spPr>
        <p:txBody>
          <a:bodyPr/>
          <a:lstStyle/>
          <a:p>
            <a:fld id="{29991AFC-FC36-4E47-8562-B309D9C08E57}" type="datetime1">
              <a:rPr lang="en-US"/>
              <a:pPr/>
              <a:t>7/15/20</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BB41BC70-6709-4460-BF27-180272F38D09}" type="datetime1">
              <a:rPr lang="en-US"/>
              <a:pPr/>
              <a:t>7/15/20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A7A7EA-503C-416A-9B6A-A165932E98A2}" type="slidenum">
              <a:rPr lang="en-US"/>
              <a:pPr/>
              <a:t>‹#›</a:t>
            </a:fld>
            <a:endParaRPr lang="en-US"/>
          </a:p>
        </p:txBody>
      </p:sp>
    </p:spTree>
    <p:extLst>
      <p:ext uri="{BB962C8B-B14F-4D97-AF65-F5344CB8AC3E}">
        <p14:creationId xmlns:p14="http://schemas.microsoft.com/office/powerpoint/2010/main" val="954780871"/>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FB43EF4-35D6-433C-8DF4-C90CB689AA67}" type="datetime1">
              <a:rPr lang="en-US"/>
              <a:pPr/>
              <a:t>7/15/20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E67A9D-182F-406C-96AF-8098D9F5B055}" type="slidenum">
              <a:rPr lang="en-US"/>
              <a:pPr/>
              <a:t>‹#›</a:t>
            </a:fld>
            <a:endParaRPr lang="en-US"/>
          </a:p>
        </p:txBody>
      </p:sp>
    </p:spTree>
    <p:extLst>
      <p:ext uri="{BB962C8B-B14F-4D97-AF65-F5344CB8AC3E}">
        <p14:creationId xmlns:p14="http://schemas.microsoft.com/office/powerpoint/2010/main" val="1119262914"/>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224B38D-C928-4243-B7F3-2717C943A11B}" type="datetime1">
              <a:rPr lang="en-US"/>
              <a:pPr/>
              <a:t>7/15/20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E60D22-EC19-4E5C-8D61-215B2841EE3E}" type="slidenum">
              <a:rPr lang="en-US"/>
              <a:pPr/>
              <a:t>‹#›</a:t>
            </a:fld>
            <a:endParaRPr lang="en-US"/>
          </a:p>
        </p:txBody>
      </p:sp>
    </p:spTree>
    <p:extLst>
      <p:ext uri="{BB962C8B-B14F-4D97-AF65-F5344CB8AC3E}">
        <p14:creationId xmlns:p14="http://schemas.microsoft.com/office/powerpoint/2010/main" val="497620970"/>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2B676D11-D485-4916-A99D-6ADE5ADFE63D}" type="datetime1">
              <a:rPr lang="en-US"/>
              <a:pPr/>
              <a:t>7/15/20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1AB5B57-11E3-4DD1-BBE3-8E62FACE5E4F}" type="slidenum">
              <a:rPr lang="en-US"/>
              <a:pPr/>
              <a:t>‹#›</a:t>
            </a:fld>
            <a:endParaRPr lang="en-US"/>
          </a:p>
        </p:txBody>
      </p:sp>
    </p:spTree>
    <p:extLst>
      <p:ext uri="{BB962C8B-B14F-4D97-AF65-F5344CB8AC3E}">
        <p14:creationId xmlns:p14="http://schemas.microsoft.com/office/powerpoint/2010/main" val="58980798"/>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ACF349C9-5F89-4080-A4CA-647B87D4A0BC}" type="datetime1">
              <a:rPr lang="en-US"/>
              <a:pPr/>
              <a:t>7/15/20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E9FE4E-BF68-4691-81BE-A3ED909D7C49}" type="slidenum">
              <a:rPr lang="en-US"/>
              <a:pPr/>
              <a:t>‹#›</a:t>
            </a:fld>
            <a:endParaRPr lang="en-US"/>
          </a:p>
        </p:txBody>
      </p:sp>
    </p:spTree>
    <p:extLst>
      <p:ext uri="{BB962C8B-B14F-4D97-AF65-F5344CB8AC3E}">
        <p14:creationId xmlns:p14="http://schemas.microsoft.com/office/powerpoint/2010/main" val="1927162174"/>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A3B86344-C7B5-409C-9A67-8EFA32DBC142}" type="datetime1">
              <a:rPr lang="en-US"/>
              <a:pPr/>
              <a:t>7/15/20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D8BF08-9350-41AA-A696-17BD66334F65}" type="slidenum">
              <a:rPr lang="en-US"/>
              <a:pPr/>
              <a:t>‹#›</a:t>
            </a:fld>
            <a:endParaRPr lang="en-US"/>
          </a:p>
        </p:txBody>
      </p:sp>
    </p:spTree>
    <p:extLst>
      <p:ext uri="{BB962C8B-B14F-4D97-AF65-F5344CB8AC3E}">
        <p14:creationId xmlns:p14="http://schemas.microsoft.com/office/powerpoint/2010/main" val="2018575821"/>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7855196E-FAF9-4965-9678-A22DEF9EDE2B}" type="datetime1">
              <a:rPr lang="en-US"/>
              <a:pPr/>
              <a:t>7/15/20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9EEE2CB-E214-4AD4-A643-E36D7A969891}" type="slidenum">
              <a:rPr lang="en-US"/>
              <a:pPr/>
              <a:t>‹#›</a:t>
            </a:fld>
            <a:endParaRPr lang="en-US"/>
          </a:p>
        </p:txBody>
      </p:sp>
    </p:spTree>
    <p:extLst>
      <p:ext uri="{BB962C8B-B14F-4D97-AF65-F5344CB8AC3E}">
        <p14:creationId xmlns:p14="http://schemas.microsoft.com/office/powerpoint/2010/main" val="1784649661"/>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8A628AA6-D93D-4DEE-A397-5614CF78B61D}" type="datetime1">
              <a:rPr lang="en-US"/>
              <a:pPr/>
              <a:t>7/15/20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CFED2D6-DADF-4B85-8430-D6B2D4B10BB3}" type="slidenum">
              <a:rPr lang="en-US"/>
              <a:pPr/>
              <a:t>‹#›</a:t>
            </a:fld>
            <a:endParaRPr lang="en-US"/>
          </a:p>
        </p:txBody>
      </p:sp>
    </p:spTree>
    <p:extLst>
      <p:ext uri="{BB962C8B-B14F-4D97-AF65-F5344CB8AC3E}">
        <p14:creationId xmlns:p14="http://schemas.microsoft.com/office/powerpoint/2010/main" val="4052058067"/>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C47CA7F-44E9-4DC9-9143-006D54869E2E}" type="datetime1">
              <a:rPr lang="en-US"/>
              <a:pPr/>
              <a:t>7/15/20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8706FCF-380A-42CB-A99F-AABA8F912F62}" type="slidenum">
              <a:rPr lang="en-US"/>
              <a:pPr/>
              <a:t>‹#›</a:t>
            </a:fld>
            <a:endParaRPr lang="en-US"/>
          </a:p>
        </p:txBody>
      </p:sp>
    </p:spTree>
    <p:extLst>
      <p:ext uri="{BB962C8B-B14F-4D97-AF65-F5344CB8AC3E}">
        <p14:creationId xmlns:p14="http://schemas.microsoft.com/office/powerpoint/2010/main" val="3148394400"/>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9944371A-0695-4EF8-A0EF-8515FD5B854A}" type="datetime1">
              <a:rPr lang="en-US"/>
              <a:pPr/>
              <a:t>7/15/20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EE2817-C21B-4F34-9F9C-B332EC483E20}" type="slidenum">
              <a:rPr lang="en-US"/>
              <a:pPr/>
              <a:t>‹#›</a:t>
            </a:fld>
            <a:endParaRPr lang="en-US"/>
          </a:p>
        </p:txBody>
      </p:sp>
    </p:spTree>
    <p:extLst>
      <p:ext uri="{BB962C8B-B14F-4D97-AF65-F5344CB8AC3E}">
        <p14:creationId xmlns:p14="http://schemas.microsoft.com/office/powerpoint/2010/main" val="1638056904"/>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DCEC3AB6-9C6D-44BA-9651-A5ACCB321DC6}" type="datetime1">
              <a:rPr lang="en-US"/>
              <a:pPr/>
              <a:t>7/15/20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8658EB-1F10-47A6-8C96-26DE293F2C71}" type="slidenum">
              <a:rPr lang="en-US"/>
              <a:pPr/>
              <a:t>‹#›</a:t>
            </a:fld>
            <a:endParaRPr lang="en-US"/>
          </a:p>
        </p:txBody>
      </p:sp>
    </p:spTree>
    <p:extLst>
      <p:ext uri="{BB962C8B-B14F-4D97-AF65-F5344CB8AC3E}">
        <p14:creationId xmlns:p14="http://schemas.microsoft.com/office/powerpoint/2010/main" val="1728266888"/>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6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fld id="{0ECB4870-26FF-44C3-828D-FC0F92FBA3FD}" type="datetime1">
              <a:rPr lang="en-US"/>
              <a:pPr/>
              <a:t>7/15/20</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624386B-5174-4C5A-87B5-380A24A04AF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zoom/>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4.xml"/><Relationship Id="rId18" Type="http://schemas.openxmlformats.org/officeDocument/2006/relationships/slide" Target="slide34.xml"/><Relationship Id="rId26" Type="http://schemas.openxmlformats.org/officeDocument/2006/relationships/slide" Target="slide50.xml"/><Relationship Id="rId3" Type="http://schemas.openxmlformats.org/officeDocument/2006/relationships/slide" Target="slide4.xml"/><Relationship Id="rId21" Type="http://schemas.openxmlformats.org/officeDocument/2006/relationships/slide" Target="slide40.xml"/><Relationship Id="rId7" Type="http://schemas.openxmlformats.org/officeDocument/2006/relationships/slide" Target="slide12.xml"/><Relationship Id="rId12" Type="http://schemas.openxmlformats.org/officeDocument/2006/relationships/slide" Target="slide22.xml"/><Relationship Id="rId17" Type="http://schemas.openxmlformats.org/officeDocument/2006/relationships/slide" Target="slide32.xml"/><Relationship Id="rId25" Type="http://schemas.openxmlformats.org/officeDocument/2006/relationships/slide" Target="slide48.xml"/><Relationship Id="rId2" Type="http://schemas.openxmlformats.org/officeDocument/2006/relationships/notesSlide" Target="../notesSlides/notesSlide1.xml"/><Relationship Id="rId16" Type="http://schemas.openxmlformats.org/officeDocument/2006/relationships/slide" Target="slide30.xml"/><Relationship Id="rId20" Type="http://schemas.openxmlformats.org/officeDocument/2006/relationships/slide" Target="slide38.xml"/><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20.xml"/><Relationship Id="rId24" Type="http://schemas.openxmlformats.org/officeDocument/2006/relationships/slide" Target="slide46.xml"/><Relationship Id="rId5" Type="http://schemas.openxmlformats.org/officeDocument/2006/relationships/slide" Target="slide8.xml"/><Relationship Id="rId15" Type="http://schemas.openxmlformats.org/officeDocument/2006/relationships/slide" Target="slide28.xml"/><Relationship Id="rId23" Type="http://schemas.openxmlformats.org/officeDocument/2006/relationships/slide" Target="slide44.xml"/><Relationship Id="rId10" Type="http://schemas.openxmlformats.org/officeDocument/2006/relationships/slide" Target="slide18.xml"/><Relationship Id="rId19"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6.xml"/><Relationship Id="rId14" Type="http://schemas.openxmlformats.org/officeDocument/2006/relationships/slide" Target="slide26.xml"/><Relationship Id="rId22" Type="http://schemas.openxmlformats.org/officeDocument/2006/relationships/slide" Target="slide42.xml"/><Relationship Id="rId27" Type="http://schemas.openxmlformats.org/officeDocument/2006/relationships/slide" Target="slide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3"/>
          <p:cNvSpPr>
            <a:spLocks noGrp="1"/>
          </p:cNvSpPr>
          <p:nvPr>
            <p:ph type="sldNum" sz="quarter" idx="12"/>
          </p:nvPr>
        </p:nvSpPr>
        <p:spPr/>
        <p:txBody>
          <a:bodyPr/>
          <a:lstStyle/>
          <a:p>
            <a:fld id="{E3AC36D0-51E1-4082-A965-085D6C1FFF87}" type="slidenum">
              <a:rPr lang="en-US"/>
              <a:pPr/>
              <a:t>1</a:t>
            </a:fld>
            <a:endParaRPr lang="en-US"/>
          </a:p>
        </p:txBody>
      </p:sp>
      <p:sp>
        <p:nvSpPr>
          <p:cNvPr id="2137" name="AutoShape 89">
            <a:hlinkClick r:id="rId3" action="ppaction://hlinksldjump" highlightClick="1"/>
          </p:cNvPr>
          <p:cNvSpPr>
            <a:spLocks noChangeArrowheads="1"/>
          </p:cNvSpPr>
          <p:nvPr/>
        </p:nvSpPr>
        <p:spPr bwMode="auto">
          <a:xfrm>
            <a:off x="0" y="2286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3" action="ppaction://hlinksldjump"/>
              </a:rPr>
              <a:t>10 pt</a:t>
            </a:r>
            <a:endParaRPr lang="en-US"/>
          </a:p>
        </p:txBody>
      </p:sp>
      <p:sp>
        <p:nvSpPr>
          <p:cNvPr id="2138" name="AutoShape 90">
            <a:hlinkClick r:id="rId4" action="ppaction://hlinksldjump" highlightClick="1"/>
          </p:cNvPr>
          <p:cNvSpPr>
            <a:spLocks noChangeArrowheads="1"/>
          </p:cNvSpPr>
          <p:nvPr/>
        </p:nvSpPr>
        <p:spPr bwMode="auto">
          <a:xfrm>
            <a:off x="0" y="3429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4" action="ppaction://hlinksldjump"/>
              </a:rPr>
              <a:t>15 pt</a:t>
            </a:r>
            <a:endParaRPr lang="en-US">
              <a:hlinkClick r:id="rId4" action="ppaction://hlinksldjump"/>
            </a:endParaRPr>
          </a:p>
        </p:txBody>
      </p:sp>
      <p:sp>
        <p:nvSpPr>
          <p:cNvPr id="2139" name="AutoShape 91">
            <a:hlinkClick r:id="rId5" action="ppaction://hlinksldjump" highlightClick="1"/>
          </p:cNvPr>
          <p:cNvSpPr>
            <a:spLocks noChangeArrowheads="1"/>
          </p:cNvSpPr>
          <p:nvPr/>
        </p:nvSpPr>
        <p:spPr bwMode="auto">
          <a:xfrm>
            <a:off x="0" y="4572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5" action="ppaction://hlinksldjump"/>
              </a:rPr>
              <a:t>20 pt</a:t>
            </a:r>
            <a:endParaRPr lang="en-US">
              <a:hlinkClick r:id="rId5" action="ppaction://hlinksldjump"/>
            </a:endParaRPr>
          </a:p>
        </p:txBody>
      </p:sp>
      <p:sp>
        <p:nvSpPr>
          <p:cNvPr id="2140" name="AutoShape 92">
            <a:hlinkClick r:id="rId6" action="ppaction://hlinksldjump" highlightClick="1"/>
          </p:cNvPr>
          <p:cNvSpPr>
            <a:spLocks noChangeArrowheads="1"/>
          </p:cNvSpPr>
          <p:nvPr/>
        </p:nvSpPr>
        <p:spPr bwMode="auto">
          <a:xfrm>
            <a:off x="0" y="5715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6" action="ppaction://hlinksldjump"/>
              </a:rPr>
              <a:t>25 pt</a:t>
            </a:r>
            <a:endParaRPr lang="en-US"/>
          </a:p>
        </p:txBody>
      </p:sp>
      <p:sp>
        <p:nvSpPr>
          <p:cNvPr id="2149" name="AutoShape 101">
            <a:hlinkClick r:id="rId7" action="ppaction://hlinksldjump" highlightClick="1"/>
          </p:cNvPr>
          <p:cNvSpPr>
            <a:spLocks noChangeArrowheads="1"/>
          </p:cNvSpPr>
          <p:nvPr/>
        </p:nvSpPr>
        <p:spPr bwMode="auto">
          <a:xfrm>
            <a:off x="1828800" y="1143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7" action="ppaction://hlinksldjump"/>
              </a:rPr>
              <a:t>5 pt</a:t>
            </a:r>
            <a:endParaRPr lang="en-US"/>
          </a:p>
        </p:txBody>
      </p:sp>
      <p:sp>
        <p:nvSpPr>
          <p:cNvPr id="2150" name="AutoShape 102">
            <a:hlinkClick r:id="rId8" action="ppaction://hlinksldjump" highlightClick="1"/>
          </p:cNvPr>
          <p:cNvSpPr>
            <a:spLocks noChangeArrowheads="1"/>
          </p:cNvSpPr>
          <p:nvPr/>
        </p:nvSpPr>
        <p:spPr bwMode="auto">
          <a:xfrm>
            <a:off x="1828800" y="2286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8" action="ppaction://hlinksldjump"/>
              </a:rPr>
              <a:t>10 pt</a:t>
            </a:r>
            <a:endParaRPr lang="en-US">
              <a:hlinkClick r:id="rId8" action="ppaction://hlinksldjump"/>
            </a:endParaRPr>
          </a:p>
        </p:txBody>
      </p:sp>
      <p:sp>
        <p:nvSpPr>
          <p:cNvPr id="2151" name="AutoShape 103">
            <a:hlinkClick r:id="rId9" action="ppaction://hlinksldjump" highlightClick="1"/>
          </p:cNvPr>
          <p:cNvSpPr>
            <a:spLocks noChangeArrowheads="1"/>
          </p:cNvSpPr>
          <p:nvPr/>
        </p:nvSpPr>
        <p:spPr bwMode="auto">
          <a:xfrm>
            <a:off x="1828800" y="3429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9" action="ppaction://hlinksldjump"/>
              </a:rPr>
              <a:t>15 pt</a:t>
            </a:r>
            <a:endParaRPr lang="en-US"/>
          </a:p>
        </p:txBody>
      </p:sp>
      <p:sp>
        <p:nvSpPr>
          <p:cNvPr id="2152" name="AutoShape 104">
            <a:hlinkClick r:id="rId10" action="ppaction://hlinksldjump" highlightClick="1"/>
          </p:cNvPr>
          <p:cNvSpPr>
            <a:spLocks noChangeArrowheads="1"/>
          </p:cNvSpPr>
          <p:nvPr/>
        </p:nvSpPr>
        <p:spPr bwMode="auto">
          <a:xfrm>
            <a:off x="1828800" y="4572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0" action="ppaction://hlinksldjump"/>
              </a:rPr>
              <a:t>20 pt</a:t>
            </a:r>
            <a:endParaRPr lang="en-US"/>
          </a:p>
        </p:txBody>
      </p:sp>
      <p:sp>
        <p:nvSpPr>
          <p:cNvPr id="2153" name="AutoShape 105">
            <a:hlinkClick r:id="rId11" action="ppaction://hlinksldjump" highlightClick="1"/>
          </p:cNvPr>
          <p:cNvSpPr>
            <a:spLocks noChangeArrowheads="1"/>
          </p:cNvSpPr>
          <p:nvPr/>
        </p:nvSpPr>
        <p:spPr bwMode="auto">
          <a:xfrm>
            <a:off x="1828800" y="5715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1" action="ppaction://hlinksldjump"/>
              </a:rPr>
              <a:t>25 pt</a:t>
            </a:r>
            <a:endParaRPr lang="en-US"/>
          </a:p>
        </p:txBody>
      </p:sp>
      <p:sp>
        <p:nvSpPr>
          <p:cNvPr id="2154" name="AutoShape 106">
            <a:hlinkClick r:id="rId12" action="ppaction://hlinksldjump" highlightClick="1"/>
          </p:cNvPr>
          <p:cNvSpPr>
            <a:spLocks noChangeArrowheads="1"/>
          </p:cNvSpPr>
          <p:nvPr/>
        </p:nvSpPr>
        <p:spPr bwMode="auto">
          <a:xfrm>
            <a:off x="3657600" y="1143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2" action="ppaction://hlinksldjump"/>
              </a:rPr>
              <a:t>5 pt</a:t>
            </a:r>
            <a:endParaRPr lang="en-US"/>
          </a:p>
        </p:txBody>
      </p:sp>
      <p:sp>
        <p:nvSpPr>
          <p:cNvPr id="2155" name="AutoShape 107">
            <a:hlinkClick r:id="rId13" action="ppaction://hlinksldjump" highlightClick="1"/>
          </p:cNvPr>
          <p:cNvSpPr>
            <a:spLocks noChangeArrowheads="1"/>
          </p:cNvSpPr>
          <p:nvPr/>
        </p:nvSpPr>
        <p:spPr bwMode="auto">
          <a:xfrm>
            <a:off x="3657600" y="2286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3" action="ppaction://hlinksldjump"/>
              </a:rPr>
              <a:t>10 pt</a:t>
            </a:r>
            <a:endParaRPr lang="en-US"/>
          </a:p>
        </p:txBody>
      </p:sp>
      <p:sp>
        <p:nvSpPr>
          <p:cNvPr id="2156" name="AutoShape 108">
            <a:hlinkClick r:id="rId14" action="ppaction://hlinksldjump" highlightClick="1"/>
          </p:cNvPr>
          <p:cNvSpPr>
            <a:spLocks noChangeArrowheads="1"/>
          </p:cNvSpPr>
          <p:nvPr/>
        </p:nvSpPr>
        <p:spPr bwMode="auto">
          <a:xfrm>
            <a:off x="3657600" y="3429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4" action="ppaction://hlinksldjump"/>
              </a:rPr>
              <a:t>15 pt</a:t>
            </a:r>
            <a:endParaRPr lang="en-US"/>
          </a:p>
        </p:txBody>
      </p:sp>
      <p:sp>
        <p:nvSpPr>
          <p:cNvPr id="2157" name="AutoShape 109">
            <a:hlinkClick r:id="rId15" action="ppaction://hlinksldjump" highlightClick="1"/>
          </p:cNvPr>
          <p:cNvSpPr>
            <a:spLocks noChangeArrowheads="1"/>
          </p:cNvSpPr>
          <p:nvPr/>
        </p:nvSpPr>
        <p:spPr bwMode="auto">
          <a:xfrm>
            <a:off x="3657600" y="4572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a:solidFill>
                  <a:schemeClr val="bg1"/>
                </a:solidFill>
                <a:latin typeface="Garamond" pitchFamily="18" charset="0"/>
                <a:hlinkClick r:id="rId15" action="ppaction://hlinksldjump"/>
              </a:rPr>
              <a:t>20 </a:t>
            </a:r>
            <a:r>
              <a:rPr lang="en-US" dirty="0" err="1">
                <a:solidFill>
                  <a:schemeClr val="bg1"/>
                </a:solidFill>
                <a:latin typeface="Garamond" pitchFamily="18" charset="0"/>
                <a:hlinkClick r:id="rId15" action="ppaction://hlinksldjump"/>
              </a:rPr>
              <a:t>pt</a:t>
            </a:r>
            <a:endParaRPr lang="en-US" dirty="0"/>
          </a:p>
        </p:txBody>
      </p:sp>
      <p:sp>
        <p:nvSpPr>
          <p:cNvPr id="2158" name="AutoShape 110">
            <a:hlinkClick r:id="rId16" action="ppaction://hlinksldjump" highlightClick="1"/>
          </p:cNvPr>
          <p:cNvSpPr>
            <a:spLocks noChangeArrowheads="1"/>
          </p:cNvSpPr>
          <p:nvPr/>
        </p:nvSpPr>
        <p:spPr bwMode="auto">
          <a:xfrm>
            <a:off x="3657600" y="5715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6" action="ppaction://hlinksldjump"/>
              </a:rPr>
              <a:t>25 pt</a:t>
            </a:r>
            <a:endParaRPr lang="en-US"/>
          </a:p>
        </p:txBody>
      </p:sp>
      <p:sp>
        <p:nvSpPr>
          <p:cNvPr id="2159" name="AutoShape 111">
            <a:hlinkClick r:id="rId17" action="ppaction://hlinksldjump" highlightClick="1"/>
          </p:cNvPr>
          <p:cNvSpPr>
            <a:spLocks noChangeArrowheads="1"/>
          </p:cNvSpPr>
          <p:nvPr/>
        </p:nvSpPr>
        <p:spPr bwMode="auto">
          <a:xfrm>
            <a:off x="5486400" y="1143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7" action="ppaction://hlinksldjump"/>
              </a:rPr>
              <a:t>5 pt</a:t>
            </a:r>
            <a:endParaRPr lang="en-US"/>
          </a:p>
        </p:txBody>
      </p:sp>
      <p:sp>
        <p:nvSpPr>
          <p:cNvPr id="2160" name="AutoShape 112">
            <a:hlinkClick r:id="rId18" action="ppaction://hlinksldjump" highlightClick="1"/>
          </p:cNvPr>
          <p:cNvSpPr>
            <a:spLocks noChangeArrowheads="1"/>
          </p:cNvSpPr>
          <p:nvPr/>
        </p:nvSpPr>
        <p:spPr bwMode="auto">
          <a:xfrm>
            <a:off x="5486400" y="2286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8" action="ppaction://hlinksldjump"/>
              </a:rPr>
              <a:t>10 pt</a:t>
            </a:r>
            <a:endParaRPr lang="en-US"/>
          </a:p>
        </p:txBody>
      </p:sp>
      <p:sp>
        <p:nvSpPr>
          <p:cNvPr id="2161" name="AutoShape 113">
            <a:hlinkClick r:id="rId19" action="ppaction://hlinksldjump" highlightClick="1"/>
          </p:cNvPr>
          <p:cNvSpPr>
            <a:spLocks noChangeArrowheads="1"/>
          </p:cNvSpPr>
          <p:nvPr/>
        </p:nvSpPr>
        <p:spPr bwMode="auto">
          <a:xfrm>
            <a:off x="5486400" y="3429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19" action="ppaction://hlinksldjump"/>
              </a:rPr>
              <a:t>15 pt</a:t>
            </a:r>
            <a:endParaRPr lang="en-US"/>
          </a:p>
        </p:txBody>
      </p:sp>
      <p:sp>
        <p:nvSpPr>
          <p:cNvPr id="2162" name="AutoShape 114">
            <a:hlinkClick r:id="rId20" action="ppaction://hlinksldjump" highlightClick="1"/>
          </p:cNvPr>
          <p:cNvSpPr>
            <a:spLocks noChangeArrowheads="1"/>
          </p:cNvSpPr>
          <p:nvPr/>
        </p:nvSpPr>
        <p:spPr bwMode="auto">
          <a:xfrm>
            <a:off x="5486400" y="4572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0" action="ppaction://hlinksldjump"/>
              </a:rPr>
              <a:t>20 pt</a:t>
            </a:r>
            <a:endParaRPr lang="en-US"/>
          </a:p>
        </p:txBody>
      </p:sp>
      <p:sp>
        <p:nvSpPr>
          <p:cNvPr id="2163" name="AutoShape 115">
            <a:hlinkClick r:id="rId21" action="ppaction://hlinksldjump" highlightClick="1"/>
          </p:cNvPr>
          <p:cNvSpPr>
            <a:spLocks noChangeArrowheads="1"/>
          </p:cNvSpPr>
          <p:nvPr/>
        </p:nvSpPr>
        <p:spPr bwMode="auto">
          <a:xfrm>
            <a:off x="5486400" y="5715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1" action="ppaction://hlinksldjump"/>
              </a:rPr>
              <a:t>25 pt</a:t>
            </a:r>
            <a:endParaRPr lang="en-US"/>
          </a:p>
        </p:txBody>
      </p:sp>
      <p:sp>
        <p:nvSpPr>
          <p:cNvPr id="2164" name="AutoShape 116">
            <a:hlinkClick r:id="rId22" action="ppaction://hlinksldjump" highlightClick="1"/>
          </p:cNvPr>
          <p:cNvSpPr>
            <a:spLocks noChangeArrowheads="1"/>
          </p:cNvSpPr>
          <p:nvPr/>
        </p:nvSpPr>
        <p:spPr bwMode="auto">
          <a:xfrm>
            <a:off x="7315200" y="1143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2" action="ppaction://hlinksldjump"/>
              </a:rPr>
              <a:t>5 pt</a:t>
            </a:r>
            <a:endParaRPr lang="en-US"/>
          </a:p>
        </p:txBody>
      </p:sp>
      <p:sp>
        <p:nvSpPr>
          <p:cNvPr id="2165" name="AutoShape 117">
            <a:hlinkClick r:id="rId23" action="ppaction://hlinksldjump" highlightClick="1"/>
          </p:cNvPr>
          <p:cNvSpPr>
            <a:spLocks noChangeArrowheads="1"/>
          </p:cNvSpPr>
          <p:nvPr/>
        </p:nvSpPr>
        <p:spPr bwMode="auto">
          <a:xfrm>
            <a:off x="7315200" y="2286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3" action="ppaction://hlinksldjump"/>
              </a:rPr>
              <a:t>10 pt</a:t>
            </a:r>
            <a:endParaRPr lang="en-US"/>
          </a:p>
        </p:txBody>
      </p:sp>
      <p:sp>
        <p:nvSpPr>
          <p:cNvPr id="2166" name="AutoShape 118">
            <a:hlinkClick r:id="rId23" action="ppaction://hlinksldjump" highlightClick="1"/>
          </p:cNvPr>
          <p:cNvSpPr>
            <a:spLocks noChangeArrowheads="1"/>
          </p:cNvSpPr>
          <p:nvPr/>
        </p:nvSpPr>
        <p:spPr bwMode="auto">
          <a:xfrm>
            <a:off x="7315200" y="3429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4" action="ppaction://hlinksldjump"/>
              </a:rPr>
              <a:t>15 pt</a:t>
            </a:r>
            <a:endParaRPr lang="en-US"/>
          </a:p>
        </p:txBody>
      </p:sp>
      <p:sp>
        <p:nvSpPr>
          <p:cNvPr id="2167" name="AutoShape 119">
            <a:hlinkClick r:id="rId25" action="ppaction://hlinksldjump" highlightClick="1"/>
          </p:cNvPr>
          <p:cNvSpPr>
            <a:spLocks noChangeArrowheads="1"/>
          </p:cNvSpPr>
          <p:nvPr/>
        </p:nvSpPr>
        <p:spPr bwMode="auto">
          <a:xfrm>
            <a:off x="7315200" y="4572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5" action="ppaction://hlinksldjump"/>
              </a:rPr>
              <a:t>20 pt</a:t>
            </a:r>
            <a:endParaRPr lang="en-US"/>
          </a:p>
        </p:txBody>
      </p:sp>
      <p:sp>
        <p:nvSpPr>
          <p:cNvPr id="2168" name="AutoShape 120">
            <a:hlinkClick r:id="rId26" action="ppaction://hlinksldjump" highlightClick="1"/>
          </p:cNvPr>
          <p:cNvSpPr>
            <a:spLocks noChangeArrowheads="1"/>
          </p:cNvSpPr>
          <p:nvPr/>
        </p:nvSpPr>
        <p:spPr bwMode="auto">
          <a:xfrm>
            <a:off x="7315200" y="5715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latin typeface="Garamond" pitchFamily="18" charset="0"/>
                <a:hlinkClick r:id="rId26" action="ppaction://hlinksldjump"/>
              </a:rPr>
              <a:t>25 pt</a:t>
            </a:r>
            <a:endParaRPr lang="en-US"/>
          </a:p>
        </p:txBody>
      </p:sp>
      <p:sp>
        <p:nvSpPr>
          <p:cNvPr id="2088" name="AutoShape 40">
            <a:hlinkClick r:id="rId27" action="ppaction://hlinksldjump" highlightClick="1"/>
          </p:cNvPr>
          <p:cNvSpPr>
            <a:spLocks noChangeArrowheads="1"/>
          </p:cNvSpPr>
          <p:nvPr/>
        </p:nvSpPr>
        <p:spPr bwMode="auto">
          <a:xfrm>
            <a:off x="0" y="1143000"/>
            <a:ext cx="1828800" cy="1143000"/>
          </a:xfrm>
          <a:prstGeom prst="actionButtonBlank">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a:solidFill>
                  <a:schemeClr val="bg1"/>
                </a:solidFill>
                <a:latin typeface="Garamond" pitchFamily="18" charset="0"/>
                <a:hlinkClick r:id="" action="ppaction://hlinkshowjump?jump=nextslide"/>
              </a:rPr>
              <a:t>5 </a:t>
            </a:r>
            <a:r>
              <a:rPr lang="en-US" dirty="0" err="1">
                <a:solidFill>
                  <a:schemeClr val="bg1"/>
                </a:solidFill>
                <a:latin typeface="Garamond" pitchFamily="18" charset="0"/>
                <a:hlinkClick r:id="" action="ppaction://hlinkshowjump?jump=nextslide"/>
              </a:rPr>
              <a:t>pt</a:t>
            </a:r>
            <a:endParaRPr lang="en-US" dirty="0"/>
          </a:p>
        </p:txBody>
      </p:sp>
      <p:sp>
        <p:nvSpPr>
          <p:cNvPr id="2106" name="Rectangle 58"/>
          <p:cNvSpPr>
            <a:spLocks noChangeArrowheads="1"/>
          </p:cNvSpPr>
          <p:nvPr/>
        </p:nvSpPr>
        <p:spPr bwMode="auto">
          <a:xfrm>
            <a:off x="0" y="0"/>
            <a:ext cx="1828800" cy="1143000"/>
          </a:xfrm>
          <a:prstGeom prst="rect">
            <a:avLst/>
          </a:prstGeom>
          <a:solidFill>
            <a:srgbClr val="3366FF"/>
          </a:solidFill>
          <a:ln w="381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a:solidFill>
                  <a:schemeClr val="bg1"/>
                </a:solidFill>
              </a:rPr>
              <a:t>Toss Up</a:t>
            </a:r>
          </a:p>
        </p:txBody>
      </p:sp>
      <p:sp>
        <p:nvSpPr>
          <p:cNvPr id="2145" name="Rectangle 97"/>
          <p:cNvSpPr>
            <a:spLocks noChangeArrowheads="1"/>
          </p:cNvSpPr>
          <p:nvPr/>
        </p:nvSpPr>
        <p:spPr bwMode="auto">
          <a:xfrm>
            <a:off x="1828800" y="0"/>
            <a:ext cx="1828800" cy="1143000"/>
          </a:xfrm>
          <a:prstGeom prst="rect">
            <a:avLst/>
          </a:prstGeom>
          <a:solidFill>
            <a:srgbClr val="3366FF"/>
          </a:solidFill>
          <a:ln w="381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a:solidFill>
                  <a:schemeClr val="bg1"/>
                </a:solidFill>
              </a:rPr>
              <a:t>Statistics</a:t>
            </a:r>
          </a:p>
        </p:txBody>
      </p:sp>
      <p:sp>
        <p:nvSpPr>
          <p:cNvPr id="2146" name="Rectangle 98"/>
          <p:cNvSpPr>
            <a:spLocks noChangeArrowheads="1"/>
          </p:cNvSpPr>
          <p:nvPr/>
        </p:nvSpPr>
        <p:spPr bwMode="auto">
          <a:xfrm>
            <a:off x="3657600" y="0"/>
            <a:ext cx="1828800" cy="1143000"/>
          </a:xfrm>
          <a:prstGeom prst="rect">
            <a:avLst/>
          </a:prstGeom>
          <a:solidFill>
            <a:srgbClr val="3366FF"/>
          </a:solidFill>
          <a:ln w="381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a:solidFill>
                  <a:schemeClr val="bg1"/>
                </a:solidFill>
              </a:rPr>
              <a:t>What’s That?</a:t>
            </a:r>
          </a:p>
        </p:txBody>
      </p:sp>
      <p:sp>
        <p:nvSpPr>
          <p:cNvPr id="2147" name="Rectangle 99"/>
          <p:cNvSpPr>
            <a:spLocks noChangeArrowheads="1"/>
          </p:cNvSpPr>
          <p:nvPr/>
        </p:nvSpPr>
        <p:spPr bwMode="auto">
          <a:xfrm>
            <a:off x="5486400" y="0"/>
            <a:ext cx="1828800" cy="1143000"/>
          </a:xfrm>
          <a:prstGeom prst="rect">
            <a:avLst/>
          </a:prstGeom>
          <a:solidFill>
            <a:srgbClr val="3366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rPr>
              <a:t>I would use…</a:t>
            </a:r>
          </a:p>
        </p:txBody>
      </p:sp>
      <p:sp>
        <p:nvSpPr>
          <p:cNvPr id="2148" name="Rectangle 100"/>
          <p:cNvSpPr>
            <a:spLocks noChangeArrowheads="1"/>
          </p:cNvSpPr>
          <p:nvPr/>
        </p:nvSpPr>
        <p:spPr bwMode="auto">
          <a:xfrm>
            <a:off x="7315200" y="0"/>
            <a:ext cx="1828800" cy="1143000"/>
          </a:xfrm>
          <a:prstGeom prst="rect">
            <a:avLst/>
          </a:prstGeom>
          <a:solidFill>
            <a:srgbClr val="3366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solidFill>
                  <a:schemeClr val="bg1"/>
                </a:solidFill>
              </a:rPr>
              <a:t>Grab Bag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197AD47-A3BF-4A99-9A4F-351F4F597AB0}" type="slidenum">
              <a:rPr lang="en-US"/>
              <a:pPr/>
              <a:t>10</a:t>
            </a:fld>
            <a:endParaRPr lang="en-US"/>
          </a:p>
        </p:txBody>
      </p:sp>
      <p:sp>
        <p:nvSpPr>
          <p:cNvPr id="60418"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0419" name="Rectangle 3"/>
          <p:cNvSpPr>
            <a:spLocks noGrp="1" noChangeArrowheads="1"/>
          </p:cNvSpPr>
          <p:nvPr>
            <p:ph type="title" idx="4294967295"/>
          </p:nvPr>
        </p:nvSpPr>
        <p:spPr>
          <a:xfrm>
            <a:off x="685800" y="2743200"/>
            <a:ext cx="7772400" cy="1143000"/>
          </a:xfrm>
        </p:spPr>
        <p:txBody>
          <a:bodyPr/>
          <a:lstStyle/>
          <a:p>
            <a:r>
              <a:rPr lang="en-US" sz="4000" dirty="0"/>
              <a:t>These are values that may skew your data </a:t>
            </a:r>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2F06849C-D550-4A9D-996B-3850EA569149}" type="slidenum">
              <a:rPr lang="en-US"/>
              <a:pPr/>
              <a:t>11</a:t>
            </a:fld>
            <a:endParaRPr lang="en-US"/>
          </a:p>
        </p:txBody>
      </p:sp>
      <p:sp>
        <p:nvSpPr>
          <p:cNvPr id="61442"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1443"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4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45" name="Rectangle 5"/>
          <p:cNvSpPr>
            <a:spLocks noGrp="1" noChangeArrowheads="1"/>
          </p:cNvSpPr>
          <p:nvPr>
            <p:ph type="title" idx="4294967295"/>
          </p:nvPr>
        </p:nvSpPr>
        <p:spPr>
          <a:xfrm>
            <a:off x="762000" y="2743200"/>
            <a:ext cx="7772400" cy="1143000"/>
          </a:xfrm>
        </p:spPr>
        <p:txBody>
          <a:bodyPr/>
          <a:lstStyle/>
          <a:p>
            <a:r>
              <a:rPr lang="en-US"/>
              <a:t>What are outliers?</a:t>
            </a:r>
          </a:p>
        </p:txBody>
      </p:sp>
    </p:spTree>
  </p:cSld>
  <p:clrMapOvr>
    <a:masterClrMapping/>
  </p:clrMapOvr>
  <p:transition advClick="0">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DECE63ED-5426-4F4A-9413-9AFD5858DADB}" type="slidenum">
              <a:rPr lang="en-US"/>
              <a:pPr/>
              <a:t>12</a:t>
            </a:fld>
            <a:endParaRPr lang="en-US"/>
          </a:p>
        </p:txBody>
      </p:sp>
      <p:sp>
        <p:nvSpPr>
          <p:cNvPr id="6246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2467"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8" name="Rectangle 4"/>
          <p:cNvSpPr>
            <a:spLocks noGrp="1" noChangeArrowheads="1"/>
          </p:cNvSpPr>
          <p:nvPr>
            <p:ph type="title" idx="4294967295"/>
          </p:nvPr>
        </p:nvSpPr>
        <p:spPr>
          <a:xfrm>
            <a:off x="685800" y="2667000"/>
            <a:ext cx="7772400" cy="1143000"/>
          </a:xfrm>
        </p:spPr>
        <p:txBody>
          <a:bodyPr/>
          <a:lstStyle/>
          <a:p>
            <a:r>
              <a:rPr lang="en-US"/>
              <a:t>This is the median of 92, 98, 15, 92, 87, and 92.</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F0575AD0-0794-4DA0-862F-84069267C68E}" type="slidenum">
              <a:rPr lang="en-US"/>
              <a:pPr/>
              <a:t>13</a:t>
            </a:fld>
            <a:endParaRPr lang="en-US"/>
          </a:p>
        </p:txBody>
      </p:sp>
      <p:sp>
        <p:nvSpPr>
          <p:cNvPr id="63490"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3491"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3" name="Rectangle 5"/>
          <p:cNvSpPr>
            <a:spLocks noGrp="1" noChangeArrowheads="1"/>
          </p:cNvSpPr>
          <p:nvPr>
            <p:ph type="title" idx="4294967295"/>
          </p:nvPr>
        </p:nvSpPr>
        <p:spPr>
          <a:xfrm>
            <a:off x="762000" y="2743200"/>
            <a:ext cx="7772400" cy="1143000"/>
          </a:xfrm>
        </p:spPr>
        <p:txBody>
          <a:bodyPr/>
          <a:lstStyle/>
          <a:p>
            <a:r>
              <a:rPr lang="en-US"/>
              <a:t>What is 92?</a:t>
            </a:r>
          </a:p>
        </p:txBody>
      </p:sp>
    </p:spTree>
  </p:cSld>
  <p:clrMapOvr>
    <a:masterClrMapping/>
  </p:clrMapOvr>
  <p:transition advClick="0">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635B80A-D4AA-4DB6-A8EC-93F68B3D8B2E}" type="slidenum">
              <a:rPr lang="en-US"/>
              <a:pPr/>
              <a:t>14</a:t>
            </a:fld>
            <a:endParaRPr lang="en-US"/>
          </a:p>
        </p:txBody>
      </p:sp>
      <p:sp>
        <p:nvSpPr>
          <p:cNvPr id="64514"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4515" name="Rectangle 3"/>
          <p:cNvSpPr>
            <a:spLocks noGrp="1" noChangeArrowheads="1"/>
          </p:cNvSpPr>
          <p:nvPr>
            <p:ph type="title" idx="4294967295"/>
          </p:nvPr>
        </p:nvSpPr>
        <p:spPr>
          <a:xfrm>
            <a:off x="762000" y="2743200"/>
            <a:ext cx="7772400" cy="1143000"/>
          </a:xfrm>
        </p:spPr>
        <p:txBody>
          <a:bodyPr/>
          <a:lstStyle/>
          <a:p>
            <a:r>
              <a:rPr lang="en-US" sz="4000" dirty="0"/>
              <a:t>The adjusted R</a:t>
            </a:r>
            <a:r>
              <a:rPr lang="en-US" sz="4000" baseline="30000" dirty="0"/>
              <a:t>2</a:t>
            </a:r>
            <a:r>
              <a:rPr lang="en-US" sz="4000" dirty="0"/>
              <a:t> takes into account these two factors.</a:t>
            </a:r>
          </a:p>
        </p:txBody>
      </p:sp>
    </p:spTree>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263D0EC-9494-4BF6-907B-9B6074EE9769}" type="slidenum">
              <a:rPr lang="en-US"/>
              <a:pPr/>
              <a:t>15</a:t>
            </a:fld>
            <a:endParaRPr lang="en-US"/>
          </a:p>
        </p:txBody>
      </p:sp>
      <p:sp>
        <p:nvSpPr>
          <p:cNvPr id="65538"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5539"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1" name="Rectangle 5"/>
          <p:cNvSpPr>
            <a:spLocks noGrp="1" noChangeArrowheads="1"/>
          </p:cNvSpPr>
          <p:nvPr>
            <p:ph type="title" idx="4294967295"/>
          </p:nvPr>
        </p:nvSpPr>
        <p:spPr>
          <a:xfrm>
            <a:off x="838200" y="2743200"/>
            <a:ext cx="7772400" cy="1143000"/>
          </a:xfrm>
        </p:spPr>
        <p:txBody>
          <a:bodyPr/>
          <a:lstStyle/>
          <a:p>
            <a:r>
              <a:rPr lang="en-US" dirty="0"/>
              <a:t>What are the sample size and the number of independent variables?</a:t>
            </a:r>
          </a:p>
        </p:txBody>
      </p:sp>
    </p:spTree>
  </p:cSld>
  <p:clrMapOvr>
    <a:masterClrMapping/>
  </p:clrMapOvr>
  <p:transition advClick="0">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06CBE789-8574-4F39-97F6-7D21F9DBADDA}" type="slidenum">
              <a:rPr lang="en-US"/>
              <a:pPr/>
              <a:t>16</a:t>
            </a:fld>
            <a:endParaRPr lang="en-US"/>
          </a:p>
        </p:txBody>
      </p:sp>
      <p:sp>
        <p:nvSpPr>
          <p:cNvPr id="66562"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6563"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64" name="Rectangle 4"/>
          <p:cNvSpPr>
            <a:spLocks noGrp="1" noChangeArrowheads="1"/>
          </p:cNvSpPr>
          <p:nvPr>
            <p:ph type="title" idx="4294967295"/>
          </p:nvPr>
        </p:nvSpPr>
        <p:spPr>
          <a:xfrm>
            <a:off x="685800" y="2895600"/>
            <a:ext cx="7772400" cy="1143000"/>
          </a:xfrm>
        </p:spPr>
        <p:txBody>
          <a:bodyPr/>
          <a:lstStyle/>
          <a:p>
            <a:r>
              <a:rPr lang="en-US" sz="4000" dirty="0"/>
              <a:t>This is the brewery where a famous statistic was invented.</a:t>
            </a:r>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CD042210-3569-4C89-8E4A-9E54CD3DB602}" type="slidenum">
              <a:rPr lang="en-US"/>
              <a:pPr/>
              <a:t>17</a:t>
            </a:fld>
            <a:endParaRPr lang="en-US"/>
          </a:p>
        </p:txBody>
      </p:sp>
      <p:sp>
        <p:nvSpPr>
          <p:cNvPr id="6758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7587"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58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589" name="Rectangle 5"/>
          <p:cNvSpPr>
            <a:spLocks noGrp="1" noChangeArrowheads="1"/>
          </p:cNvSpPr>
          <p:nvPr>
            <p:ph type="title" idx="4294967295"/>
          </p:nvPr>
        </p:nvSpPr>
        <p:spPr>
          <a:xfrm>
            <a:off x="685800" y="2743200"/>
            <a:ext cx="7772400" cy="1143000"/>
          </a:xfrm>
        </p:spPr>
        <p:txBody>
          <a:bodyPr/>
          <a:lstStyle/>
          <a:p>
            <a:r>
              <a:rPr lang="en-US" dirty="0"/>
              <a:t>What is Guinness?</a:t>
            </a:r>
          </a:p>
        </p:txBody>
      </p:sp>
    </p:spTree>
  </p:cSld>
  <p:clrMapOvr>
    <a:masterClrMapping/>
  </p:clrMapOvr>
  <p:transition advClick="0">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0A8EB06-EEDD-400B-87A5-A609841010B1}" type="slidenum">
              <a:rPr lang="en-US"/>
              <a:pPr/>
              <a:t>18</a:t>
            </a:fld>
            <a:endParaRPr lang="en-US"/>
          </a:p>
        </p:txBody>
      </p:sp>
      <p:sp>
        <p:nvSpPr>
          <p:cNvPr id="68610"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8611" name="Rectangle 3"/>
          <p:cNvSpPr>
            <a:spLocks noGrp="1" noChangeArrowheads="1"/>
          </p:cNvSpPr>
          <p:nvPr>
            <p:ph type="title" idx="4294967295"/>
          </p:nvPr>
        </p:nvSpPr>
        <p:spPr>
          <a:xfrm>
            <a:off x="685800" y="2590800"/>
            <a:ext cx="7772400" cy="1143000"/>
          </a:xfrm>
        </p:spPr>
        <p:txBody>
          <a:bodyPr/>
          <a:lstStyle/>
          <a:p>
            <a:pPr algn="l"/>
            <a:r>
              <a:rPr lang="en-US" sz="4000" dirty="0"/>
              <a:t>This graph shows us the relationship between our variables by plotting them in quadrants of the axes.</a:t>
            </a:r>
            <a:endParaRPr lang="en-US" sz="4000" dirty="0">
              <a:cs typeface="Times New Roman" charset="0"/>
            </a:endParaRPr>
          </a:p>
        </p:txBody>
      </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9D19671-6E5D-4EFD-B397-F1C290D2D06D}" type="slidenum">
              <a:rPr lang="en-US"/>
              <a:pPr/>
              <a:t>19</a:t>
            </a:fld>
            <a:endParaRPr lang="en-US"/>
          </a:p>
        </p:txBody>
      </p:sp>
      <p:sp>
        <p:nvSpPr>
          <p:cNvPr id="69634"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69635"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63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637" name="Rectangle 5"/>
          <p:cNvSpPr>
            <a:spLocks noGrp="1" noChangeArrowheads="1"/>
          </p:cNvSpPr>
          <p:nvPr>
            <p:ph type="title" idx="4294967295"/>
          </p:nvPr>
        </p:nvSpPr>
        <p:spPr>
          <a:xfrm>
            <a:off x="685800" y="2819400"/>
            <a:ext cx="7772400" cy="1143000"/>
          </a:xfrm>
        </p:spPr>
        <p:txBody>
          <a:bodyPr/>
          <a:lstStyle/>
          <a:p>
            <a:r>
              <a:rPr lang="en-US" dirty="0"/>
              <a:t>What is a multidimensional scaling plot?</a:t>
            </a:r>
          </a:p>
        </p:txBody>
      </p:sp>
    </p:spTree>
  </p:cSld>
  <p:clrMapOvr>
    <a:masterClrMapping/>
  </p:clrMapOvr>
  <p:transition advClick="0">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A56B064-1CAA-43C5-836C-DDEE33AC6B8B}" type="slidenum">
              <a:rPr lang="en-US"/>
              <a:pPr/>
              <a:t>2</a:t>
            </a:fld>
            <a:endParaRPr lang="en-US"/>
          </a:p>
        </p:txBody>
      </p:sp>
      <p:sp>
        <p:nvSpPr>
          <p:cNvPr id="3074"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3075" name="Text Box 3"/>
          <p:cNvSpPr txBox="1">
            <a:spLocks noChangeArrowheads="1"/>
          </p:cNvSpPr>
          <p:nvPr/>
        </p:nvSpPr>
        <p:spPr bwMode="auto">
          <a:xfrm>
            <a:off x="4937125" y="2863850"/>
            <a:ext cx="18415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endParaRPr lang="en-US"/>
          </a:p>
        </p:txBody>
      </p:sp>
      <p:sp>
        <p:nvSpPr>
          <p:cNvPr id="3077" name="Rectangle 5"/>
          <p:cNvSpPr>
            <a:spLocks noGrp="1" noChangeArrowheads="1"/>
          </p:cNvSpPr>
          <p:nvPr>
            <p:ph type="title" idx="4294967295"/>
          </p:nvPr>
        </p:nvSpPr>
        <p:spPr>
          <a:xfrm>
            <a:off x="762000" y="2667000"/>
            <a:ext cx="7772400" cy="1143000"/>
          </a:xfrm>
        </p:spPr>
        <p:txBody>
          <a:bodyPr/>
          <a:lstStyle/>
          <a:p>
            <a:r>
              <a:rPr lang="en-US"/>
              <a:t>This is the difference between the largest number and smallest number in a data set.</a:t>
            </a:r>
          </a:p>
        </p:txBody>
      </p:sp>
    </p:spTree>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DDE51F8B-6308-4D8B-8BD0-F24DC8A4DF64}" type="slidenum">
              <a:rPr lang="en-US"/>
              <a:pPr/>
              <a:t>20</a:t>
            </a:fld>
            <a:endParaRPr lang="en-US"/>
          </a:p>
        </p:txBody>
      </p:sp>
      <p:sp>
        <p:nvSpPr>
          <p:cNvPr id="70658"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0659"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660" name="Rectangle 4"/>
          <p:cNvSpPr>
            <a:spLocks noGrp="1" noChangeArrowheads="1"/>
          </p:cNvSpPr>
          <p:nvPr>
            <p:ph type="title" idx="4294967295"/>
          </p:nvPr>
        </p:nvSpPr>
        <p:spPr>
          <a:xfrm>
            <a:off x="685800" y="2895600"/>
            <a:ext cx="7772400" cy="1143000"/>
          </a:xfrm>
        </p:spPr>
        <p:txBody>
          <a:bodyPr/>
          <a:lstStyle/>
          <a:p>
            <a:pPr algn="l"/>
            <a:r>
              <a:rPr lang="en-US" sz="4000" dirty="0"/>
              <a:t>The probability of green eyes (1/10) and working in a bank (1/25) are independent.  This is the probability that your bank teller has green eyes.</a:t>
            </a:r>
            <a:endParaRPr lang="en-US" sz="4000" dirty="0">
              <a:cs typeface="Times New Roman" charset="0"/>
            </a:endParaRPr>
          </a:p>
        </p:txBody>
      </p:sp>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7EFDF38-08DC-4FF5-9131-B3A5CD18A049}" type="slidenum">
              <a:rPr lang="en-US"/>
              <a:pPr/>
              <a:t>21</a:t>
            </a:fld>
            <a:endParaRPr lang="en-US"/>
          </a:p>
        </p:txBody>
      </p:sp>
      <p:sp>
        <p:nvSpPr>
          <p:cNvPr id="71682" name="Text Box 2"/>
          <p:cNvSpPr txBox="1">
            <a:spLocks noChangeArrowheads="1"/>
          </p:cNvSpPr>
          <p:nvPr/>
        </p:nvSpPr>
        <p:spPr bwMode="auto">
          <a:xfrm>
            <a:off x="1447800" y="3173413"/>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1683"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68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685" name="Rectangle 5"/>
          <p:cNvSpPr>
            <a:spLocks noGrp="1" noChangeArrowheads="1"/>
          </p:cNvSpPr>
          <p:nvPr>
            <p:ph type="title" idx="4294967295"/>
          </p:nvPr>
        </p:nvSpPr>
        <p:spPr>
          <a:xfrm>
            <a:off x="609600" y="2743200"/>
            <a:ext cx="7772400" cy="1143000"/>
          </a:xfrm>
        </p:spPr>
        <p:txBody>
          <a:bodyPr/>
          <a:lstStyle/>
          <a:p>
            <a:r>
              <a:rPr lang="en-US" dirty="0"/>
              <a:t>What is 1/250?</a:t>
            </a:r>
          </a:p>
        </p:txBody>
      </p:sp>
    </p:spTree>
  </p:cSld>
  <p:clrMapOvr>
    <a:masterClrMapping/>
  </p:clrMapOvr>
  <p:transition advClick="0">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C52E11B-87B3-41B7-85AB-F42B6A76957D}" type="slidenum">
              <a:rPr lang="en-US"/>
              <a:pPr/>
              <a:t>22</a:t>
            </a:fld>
            <a:endParaRPr lang="en-US"/>
          </a:p>
        </p:txBody>
      </p:sp>
      <p:sp>
        <p:nvSpPr>
          <p:cNvPr id="7270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2707" name="Rectangle 3"/>
          <p:cNvSpPr>
            <a:spLocks noGrp="1" noChangeArrowheads="1"/>
          </p:cNvSpPr>
          <p:nvPr>
            <p:ph type="title" idx="4294967295"/>
          </p:nvPr>
        </p:nvSpPr>
        <p:spPr>
          <a:xfrm>
            <a:off x="762000" y="2819400"/>
            <a:ext cx="7772400" cy="1143000"/>
          </a:xfrm>
        </p:spPr>
        <p:txBody>
          <a:bodyPr/>
          <a:lstStyle/>
          <a:p>
            <a:r>
              <a:rPr lang="en-US" sz="4000"/>
              <a:t>This describes the center of a set of data, and it takes into account the value of each data point.</a:t>
            </a:r>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96DA6B8E-2D1F-4569-A20B-D6ED7CA21C0D}" type="slidenum">
              <a:rPr lang="en-US"/>
              <a:pPr/>
              <a:t>23</a:t>
            </a:fld>
            <a:endParaRPr lang="en-US"/>
          </a:p>
        </p:txBody>
      </p:sp>
      <p:sp>
        <p:nvSpPr>
          <p:cNvPr id="73730"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3731"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3" name="Rectangle 5"/>
          <p:cNvSpPr>
            <a:spLocks noGrp="1" noChangeArrowheads="1"/>
          </p:cNvSpPr>
          <p:nvPr>
            <p:ph type="title" idx="4294967295"/>
          </p:nvPr>
        </p:nvSpPr>
        <p:spPr>
          <a:xfrm>
            <a:off x="762000" y="2743200"/>
            <a:ext cx="7772400" cy="1143000"/>
          </a:xfrm>
        </p:spPr>
        <p:txBody>
          <a:bodyPr/>
          <a:lstStyle/>
          <a:p>
            <a:r>
              <a:rPr lang="en-US"/>
              <a:t>What is the mean?</a:t>
            </a:r>
          </a:p>
        </p:txBody>
      </p:sp>
    </p:spTree>
  </p:cSld>
  <p:clrMapOvr>
    <a:masterClrMapping/>
  </p:clrMapOvr>
  <p:transition advClick="0">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1CB70A7D-8572-4A79-B2A5-8752F5F2D1B5}" type="slidenum">
              <a:rPr lang="en-US"/>
              <a:pPr/>
              <a:t>24</a:t>
            </a:fld>
            <a:endParaRPr lang="en-US"/>
          </a:p>
        </p:txBody>
      </p:sp>
      <p:sp>
        <p:nvSpPr>
          <p:cNvPr id="74754"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4755"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6" name="Rectangle 4"/>
          <p:cNvSpPr>
            <a:spLocks noGrp="1" noChangeArrowheads="1"/>
          </p:cNvSpPr>
          <p:nvPr>
            <p:ph type="title" idx="4294967295"/>
          </p:nvPr>
        </p:nvSpPr>
        <p:spPr>
          <a:xfrm>
            <a:off x="914400" y="2514600"/>
            <a:ext cx="7772400" cy="1143000"/>
          </a:xfrm>
        </p:spPr>
        <p:txBody>
          <a:bodyPr/>
          <a:lstStyle/>
          <a:p>
            <a:r>
              <a:rPr lang="en-US" sz="4000" dirty="0"/>
              <a:t>This type of analysis predicts categorical variables as logs of odds ratios.</a:t>
            </a:r>
          </a:p>
        </p:txBody>
      </p:sp>
    </p:spTree>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2EA5B966-089F-4F4C-AD1C-808034D7CD05}" type="slidenum">
              <a:rPr lang="en-US"/>
              <a:pPr/>
              <a:t>25</a:t>
            </a:fld>
            <a:endParaRPr lang="en-US"/>
          </a:p>
        </p:txBody>
      </p:sp>
      <p:sp>
        <p:nvSpPr>
          <p:cNvPr id="75778"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5779"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8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81" name="Rectangle 5"/>
          <p:cNvSpPr>
            <a:spLocks noGrp="1" noChangeArrowheads="1"/>
          </p:cNvSpPr>
          <p:nvPr>
            <p:ph type="title" idx="4294967295"/>
          </p:nvPr>
        </p:nvSpPr>
        <p:spPr>
          <a:xfrm>
            <a:off x="685800" y="2895600"/>
            <a:ext cx="7772400" cy="1143000"/>
          </a:xfrm>
        </p:spPr>
        <p:txBody>
          <a:bodyPr/>
          <a:lstStyle/>
          <a:p>
            <a:r>
              <a:rPr lang="en-US" dirty="0"/>
              <a:t>What is a logistic model?</a:t>
            </a:r>
          </a:p>
        </p:txBody>
      </p:sp>
    </p:spTree>
  </p:cSld>
  <p:clrMapOvr>
    <a:masterClrMapping/>
  </p:clrMapOvr>
  <p:transition advClick="0">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A9F973E-B5E0-4E3C-AB1D-AE15CC306DBC}" type="slidenum">
              <a:rPr lang="en-US"/>
              <a:pPr/>
              <a:t>26</a:t>
            </a:fld>
            <a:endParaRPr lang="en-US"/>
          </a:p>
        </p:txBody>
      </p:sp>
      <p:sp>
        <p:nvSpPr>
          <p:cNvPr id="76802"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6803" name="Rectangle 3"/>
          <p:cNvSpPr>
            <a:spLocks noGrp="1" noChangeArrowheads="1"/>
          </p:cNvSpPr>
          <p:nvPr>
            <p:ph type="title" idx="4294967295"/>
          </p:nvPr>
        </p:nvSpPr>
        <p:spPr>
          <a:xfrm>
            <a:off x="685800" y="2895600"/>
            <a:ext cx="7772400" cy="1143000"/>
          </a:xfrm>
        </p:spPr>
        <p:txBody>
          <a:bodyPr/>
          <a:lstStyle/>
          <a:p>
            <a:r>
              <a:rPr lang="en-US" sz="4000" dirty="0"/>
              <a:t>This statistic evaluates the rows and columns of a table for independence.</a:t>
            </a:r>
          </a:p>
        </p:txBody>
      </p:sp>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A6FB0A16-580A-4C52-A6E8-60C62208714D}" type="slidenum">
              <a:rPr lang="en-US"/>
              <a:pPr/>
              <a:t>27</a:t>
            </a:fld>
            <a:endParaRPr lang="en-US"/>
          </a:p>
        </p:txBody>
      </p:sp>
      <p:sp>
        <p:nvSpPr>
          <p:cNvPr id="7782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7827"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2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29" name="Rectangle 5"/>
          <p:cNvSpPr>
            <a:spLocks noGrp="1" noChangeArrowheads="1"/>
          </p:cNvSpPr>
          <p:nvPr>
            <p:ph type="title" idx="4294967295"/>
          </p:nvPr>
        </p:nvSpPr>
        <p:spPr>
          <a:xfrm>
            <a:off x="685800" y="2590800"/>
            <a:ext cx="7772400" cy="1143000"/>
          </a:xfrm>
        </p:spPr>
        <p:txBody>
          <a:bodyPr/>
          <a:lstStyle/>
          <a:p>
            <a:r>
              <a:rPr lang="en-US" dirty="0"/>
              <a:t>What is a Chi-Squared?</a:t>
            </a:r>
          </a:p>
        </p:txBody>
      </p:sp>
    </p:spTree>
  </p:cSld>
  <p:clrMapOvr>
    <a:masterClrMapping/>
  </p:clrMapOvr>
  <p:transition advClick="0">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F81534A7-C10B-4347-8D4E-8D69E6EC2144}" type="slidenum">
              <a:rPr lang="en-US"/>
              <a:pPr/>
              <a:t>28</a:t>
            </a:fld>
            <a:endParaRPr lang="en-US"/>
          </a:p>
        </p:txBody>
      </p:sp>
      <p:sp>
        <p:nvSpPr>
          <p:cNvPr id="78850"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8851"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2" name="Rectangle 4"/>
          <p:cNvSpPr>
            <a:spLocks noGrp="1" noChangeArrowheads="1"/>
          </p:cNvSpPr>
          <p:nvPr>
            <p:ph type="title" idx="4294967295"/>
          </p:nvPr>
        </p:nvSpPr>
        <p:spPr>
          <a:xfrm>
            <a:off x="685800" y="2743200"/>
            <a:ext cx="7772400" cy="1143000"/>
          </a:xfrm>
        </p:spPr>
        <p:txBody>
          <a:bodyPr/>
          <a:lstStyle/>
          <a:p>
            <a:r>
              <a:rPr lang="en-US" sz="4000" dirty="0"/>
              <a:t>This type of data analysis uses ranks instead of the actual data.</a:t>
            </a:r>
          </a:p>
        </p:txBody>
      </p:sp>
    </p:spTree>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36D20AFE-E26E-4633-8A76-193D9F7CB192}" type="slidenum">
              <a:rPr lang="en-US"/>
              <a:pPr/>
              <a:t>29</a:t>
            </a:fld>
            <a:endParaRPr lang="en-US"/>
          </a:p>
        </p:txBody>
      </p:sp>
      <p:sp>
        <p:nvSpPr>
          <p:cNvPr id="79874"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79875"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7" name="Rectangle 5"/>
          <p:cNvSpPr>
            <a:spLocks noGrp="1" noChangeArrowheads="1"/>
          </p:cNvSpPr>
          <p:nvPr>
            <p:ph type="title" idx="4294967295"/>
          </p:nvPr>
        </p:nvSpPr>
        <p:spPr>
          <a:xfrm>
            <a:off x="685800" y="2743200"/>
            <a:ext cx="7772400" cy="1143000"/>
          </a:xfrm>
        </p:spPr>
        <p:txBody>
          <a:bodyPr/>
          <a:lstStyle/>
          <a:p>
            <a:r>
              <a:rPr lang="en-US" dirty="0"/>
              <a:t>What is non-</a:t>
            </a:r>
            <a:r>
              <a:rPr lang="en-US" dirty="0" err="1"/>
              <a:t>parametrics</a:t>
            </a:r>
            <a:r>
              <a:rPr lang="en-US" dirty="0"/>
              <a:t>?</a:t>
            </a:r>
          </a:p>
        </p:txBody>
      </p:sp>
    </p:spTree>
  </p:cSld>
  <p:clrMapOvr>
    <a:masterClrMapping/>
  </p:clrMapOvr>
  <p:transition advClick="0">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p>
            <a:fld id="{0B98C1EA-8C19-4464-BFC8-0E462209089A}" type="slidenum">
              <a:rPr lang="en-US"/>
              <a:pPr/>
              <a:t>3</a:t>
            </a:fld>
            <a:endParaRPr lang="en-US"/>
          </a:p>
        </p:txBody>
      </p:sp>
      <p:sp>
        <p:nvSpPr>
          <p:cNvPr id="54274"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54276" name="Rectangle 4">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7"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8" name="Text Box 6"/>
          <p:cNvSpPr txBox="1">
            <a:spLocks noChangeArrowheads="1"/>
          </p:cNvSpPr>
          <p:nvPr/>
        </p:nvSpPr>
        <p:spPr bwMode="auto">
          <a:xfrm>
            <a:off x="4752975" y="2555875"/>
            <a:ext cx="18415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endParaRPr lang="en-US"/>
          </a:p>
        </p:txBody>
      </p:sp>
      <p:sp>
        <p:nvSpPr>
          <p:cNvPr id="54279" name="Rectangle 7"/>
          <p:cNvSpPr>
            <a:spLocks noGrp="1" noChangeArrowheads="1"/>
          </p:cNvSpPr>
          <p:nvPr>
            <p:ph type="title" idx="4294967295"/>
          </p:nvPr>
        </p:nvSpPr>
        <p:spPr>
          <a:xfrm>
            <a:off x="685800" y="2590800"/>
            <a:ext cx="7772400" cy="1143000"/>
          </a:xfrm>
        </p:spPr>
        <p:txBody>
          <a:bodyPr/>
          <a:lstStyle/>
          <a:p>
            <a:r>
              <a:rPr lang="en-US"/>
              <a:t>What is the range?</a:t>
            </a:r>
          </a:p>
        </p:txBody>
      </p:sp>
    </p:spTree>
  </p:cSld>
  <p:clrMapOvr>
    <a:masterClrMapping/>
  </p:clrMapOvr>
  <p:transition advClick="0">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C5E491A-7996-415B-9DB5-A533828C9D7F}" type="slidenum">
              <a:rPr lang="en-US"/>
              <a:pPr/>
              <a:t>30</a:t>
            </a:fld>
            <a:endParaRPr lang="en-US"/>
          </a:p>
        </p:txBody>
      </p:sp>
      <p:sp>
        <p:nvSpPr>
          <p:cNvPr id="80898"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0899" name="Rectangle 3"/>
          <p:cNvSpPr>
            <a:spLocks noGrp="1" noChangeArrowheads="1"/>
          </p:cNvSpPr>
          <p:nvPr>
            <p:ph type="title" idx="4294967295"/>
          </p:nvPr>
        </p:nvSpPr>
        <p:spPr>
          <a:xfrm>
            <a:off x="762000" y="2514600"/>
            <a:ext cx="7772400" cy="1143000"/>
          </a:xfrm>
        </p:spPr>
        <p:txBody>
          <a:bodyPr/>
          <a:lstStyle/>
          <a:p>
            <a:r>
              <a:rPr lang="en-US" sz="4000" dirty="0"/>
              <a:t>This is a type of data that has only ranks.</a:t>
            </a:r>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A10C3D2C-9481-463A-A399-E9FCC26BC5CC}" type="slidenum">
              <a:rPr lang="en-US"/>
              <a:pPr/>
              <a:t>31</a:t>
            </a:fld>
            <a:endParaRPr lang="en-US"/>
          </a:p>
        </p:txBody>
      </p:sp>
      <p:sp>
        <p:nvSpPr>
          <p:cNvPr id="81922"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1923"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2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25" name="Rectangle 5"/>
          <p:cNvSpPr>
            <a:spLocks noGrp="1" noChangeArrowheads="1"/>
          </p:cNvSpPr>
          <p:nvPr>
            <p:ph type="title" idx="4294967295"/>
          </p:nvPr>
        </p:nvSpPr>
        <p:spPr>
          <a:xfrm>
            <a:off x="685800" y="2667000"/>
            <a:ext cx="7772400" cy="1143000"/>
          </a:xfrm>
        </p:spPr>
        <p:txBody>
          <a:bodyPr/>
          <a:lstStyle/>
          <a:p>
            <a:r>
              <a:rPr lang="en-US" dirty="0"/>
              <a:t>What is ordinal data?</a:t>
            </a:r>
          </a:p>
        </p:txBody>
      </p:sp>
    </p:spTree>
  </p:cSld>
  <p:clrMapOvr>
    <a:masterClrMapping/>
  </p:clrMapOvr>
  <p:transition advClick="0">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F7D555B7-0FA1-4EA1-A1C6-DE2D8EE7DCBF}" type="slidenum">
              <a:rPr lang="en-US"/>
              <a:pPr/>
              <a:t>32</a:t>
            </a:fld>
            <a:endParaRPr lang="en-US"/>
          </a:p>
        </p:txBody>
      </p:sp>
      <p:sp>
        <p:nvSpPr>
          <p:cNvPr id="8294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2947"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948" name="Rectangle 4"/>
          <p:cNvSpPr>
            <a:spLocks noGrp="1" noChangeArrowheads="1"/>
          </p:cNvSpPr>
          <p:nvPr>
            <p:ph type="title" idx="4294967295"/>
          </p:nvPr>
        </p:nvSpPr>
        <p:spPr>
          <a:xfrm>
            <a:off x="762000" y="2819400"/>
            <a:ext cx="7772400" cy="1143000"/>
          </a:xfrm>
        </p:spPr>
        <p:txBody>
          <a:bodyPr/>
          <a:lstStyle/>
          <a:p>
            <a:r>
              <a:rPr lang="en-US" sz="4000" dirty="0"/>
              <a:t>I might do this to ensure that my results were statistically significant.</a:t>
            </a: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D89341AB-DDAF-4996-B729-635A60308A5B}" type="slidenum">
              <a:rPr lang="en-US"/>
              <a:pPr/>
              <a:t>33</a:t>
            </a:fld>
            <a:endParaRPr lang="en-US"/>
          </a:p>
        </p:txBody>
      </p:sp>
      <p:sp>
        <p:nvSpPr>
          <p:cNvPr id="83970"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3971"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3" name="Rectangle 5"/>
          <p:cNvSpPr>
            <a:spLocks noGrp="1" noChangeArrowheads="1"/>
          </p:cNvSpPr>
          <p:nvPr>
            <p:ph type="title" idx="4294967295"/>
          </p:nvPr>
        </p:nvSpPr>
        <p:spPr>
          <a:xfrm>
            <a:off x="685800" y="2819400"/>
            <a:ext cx="7772400" cy="1143000"/>
          </a:xfrm>
        </p:spPr>
        <p:txBody>
          <a:bodyPr/>
          <a:lstStyle/>
          <a:p>
            <a:r>
              <a:rPr lang="en-US" dirty="0"/>
              <a:t>What is increase the sample size?</a:t>
            </a:r>
          </a:p>
        </p:txBody>
      </p:sp>
    </p:spTree>
  </p:cSld>
  <p:clrMapOvr>
    <a:masterClrMapping/>
  </p:clrMapOvr>
  <p:transition advClick="0">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A47F5-C59F-4101-A2C3-A1A734F39FF3}" type="slidenum">
              <a:rPr lang="en-US"/>
              <a:pPr/>
              <a:t>34</a:t>
            </a:fld>
            <a:endParaRPr lang="en-US"/>
          </a:p>
        </p:txBody>
      </p:sp>
      <p:sp>
        <p:nvSpPr>
          <p:cNvPr id="84994"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4995" name="Rectangle 3"/>
          <p:cNvSpPr>
            <a:spLocks noGrp="1" noChangeArrowheads="1"/>
          </p:cNvSpPr>
          <p:nvPr>
            <p:ph type="title" idx="4294967295"/>
          </p:nvPr>
        </p:nvSpPr>
        <p:spPr>
          <a:xfrm>
            <a:off x="762000" y="2971800"/>
            <a:ext cx="7772400" cy="1143000"/>
          </a:xfrm>
        </p:spPr>
        <p:txBody>
          <a:bodyPr/>
          <a:lstStyle/>
          <a:p>
            <a:r>
              <a:rPr lang="en-US" sz="4000" dirty="0"/>
              <a:t>An analysis used to predict categories from continuous variables without transforming them.</a:t>
            </a:r>
          </a:p>
        </p:txBody>
      </p:sp>
    </p:spTree>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AE44F02C-B011-4514-AADA-48F4CA581A7D}" type="slidenum">
              <a:rPr lang="en-US"/>
              <a:pPr/>
              <a:t>35</a:t>
            </a:fld>
            <a:endParaRPr lang="en-US"/>
          </a:p>
        </p:txBody>
      </p:sp>
      <p:sp>
        <p:nvSpPr>
          <p:cNvPr id="86018"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6019"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1" name="Rectangle 5"/>
          <p:cNvSpPr>
            <a:spLocks noGrp="1" noChangeArrowheads="1"/>
          </p:cNvSpPr>
          <p:nvPr>
            <p:ph type="title" idx="4294967295"/>
          </p:nvPr>
        </p:nvSpPr>
        <p:spPr>
          <a:xfrm>
            <a:off x="685800" y="2895600"/>
            <a:ext cx="7772400" cy="1143000"/>
          </a:xfrm>
        </p:spPr>
        <p:txBody>
          <a:bodyPr/>
          <a:lstStyle/>
          <a:p>
            <a:r>
              <a:rPr lang="en-US" sz="4000" dirty="0"/>
              <a:t>What is discriminant analysis?</a:t>
            </a:r>
          </a:p>
        </p:txBody>
      </p:sp>
    </p:spTree>
  </p:cSld>
  <p:clrMapOvr>
    <a:masterClrMapping/>
  </p:clrMapOvr>
  <p:transition advClick="0">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C9AD9834-9910-4496-BBE5-A2860369CBB1}" type="slidenum">
              <a:rPr lang="en-US"/>
              <a:pPr/>
              <a:t>36</a:t>
            </a:fld>
            <a:endParaRPr lang="en-US"/>
          </a:p>
        </p:txBody>
      </p:sp>
      <p:sp>
        <p:nvSpPr>
          <p:cNvPr id="87042"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7043"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044" name="Rectangle 4"/>
          <p:cNvSpPr>
            <a:spLocks noGrp="1" noChangeArrowheads="1"/>
          </p:cNvSpPr>
          <p:nvPr>
            <p:ph type="title" idx="4294967295"/>
          </p:nvPr>
        </p:nvSpPr>
        <p:spPr>
          <a:xfrm>
            <a:off x="762000" y="2743200"/>
            <a:ext cx="7772400" cy="1143000"/>
          </a:xfrm>
        </p:spPr>
        <p:txBody>
          <a:bodyPr/>
          <a:lstStyle/>
          <a:p>
            <a:r>
              <a:rPr lang="en-US" sz="4000" dirty="0"/>
              <a:t>A technique used to reduce the number of variables and create new uncorrelated variables.</a:t>
            </a:r>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02F6FCB-EF45-49A3-A2C0-55928CCCD1A0}" type="slidenum">
              <a:rPr lang="en-US"/>
              <a:pPr/>
              <a:t>37</a:t>
            </a:fld>
            <a:endParaRPr lang="en-US"/>
          </a:p>
        </p:txBody>
      </p:sp>
      <p:sp>
        <p:nvSpPr>
          <p:cNvPr id="88066"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8067"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06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069" name="Rectangle 5"/>
          <p:cNvSpPr>
            <a:spLocks noGrp="1" noChangeArrowheads="1"/>
          </p:cNvSpPr>
          <p:nvPr>
            <p:ph type="title" idx="4294967295"/>
          </p:nvPr>
        </p:nvSpPr>
        <p:spPr>
          <a:xfrm>
            <a:off x="685800" y="2971800"/>
            <a:ext cx="7772400" cy="1143000"/>
          </a:xfrm>
        </p:spPr>
        <p:txBody>
          <a:bodyPr/>
          <a:lstStyle/>
          <a:p>
            <a:r>
              <a:rPr lang="en-US" dirty="0"/>
              <a:t>What is factor analysis?</a:t>
            </a:r>
          </a:p>
        </p:txBody>
      </p:sp>
    </p:spTree>
  </p:cSld>
  <p:clrMapOvr>
    <a:masterClrMapping/>
  </p:clrMapOvr>
  <p:transition advClick="0">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C4E999D-4B84-4FBF-BED1-71117BAACB02}" type="slidenum">
              <a:rPr lang="en-US"/>
              <a:pPr/>
              <a:t>38</a:t>
            </a:fld>
            <a:endParaRPr lang="en-US"/>
          </a:p>
        </p:txBody>
      </p:sp>
      <p:sp>
        <p:nvSpPr>
          <p:cNvPr id="89090"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89091" name="Rectangle 3"/>
          <p:cNvSpPr>
            <a:spLocks noGrp="1" noChangeArrowheads="1"/>
          </p:cNvSpPr>
          <p:nvPr>
            <p:ph type="title" idx="4294967295"/>
          </p:nvPr>
        </p:nvSpPr>
        <p:spPr>
          <a:xfrm>
            <a:off x="762000" y="2667000"/>
            <a:ext cx="7772400" cy="1143000"/>
          </a:xfrm>
        </p:spPr>
        <p:txBody>
          <a:bodyPr/>
          <a:lstStyle/>
          <a:p>
            <a:r>
              <a:rPr lang="en-US" sz="4000" dirty="0"/>
              <a:t>This is one way to evaluate a regression equation.</a:t>
            </a:r>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4DE3B828-6A51-423C-B6EA-AE9DB307F1C2}" type="slidenum">
              <a:rPr lang="en-US"/>
              <a:pPr/>
              <a:t>39</a:t>
            </a:fld>
            <a:endParaRPr lang="en-US"/>
          </a:p>
        </p:txBody>
      </p:sp>
      <p:sp>
        <p:nvSpPr>
          <p:cNvPr id="90114"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0115"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1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17" name="Rectangle 5"/>
          <p:cNvSpPr>
            <a:spLocks noGrp="1" noChangeArrowheads="1"/>
          </p:cNvSpPr>
          <p:nvPr>
            <p:ph type="title" idx="4294967295"/>
          </p:nvPr>
        </p:nvSpPr>
        <p:spPr>
          <a:xfrm>
            <a:off x="685800" y="2667000"/>
            <a:ext cx="7772400" cy="1143000"/>
          </a:xfrm>
        </p:spPr>
        <p:txBody>
          <a:bodyPr/>
          <a:lstStyle/>
          <a:p>
            <a:r>
              <a:rPr lang="en-US" dirty="0"/>
              <a:t>What is the R</a:t>
            </a:r>
            <a:r>
              <a:rPr lang="en-US" baseline="30000" dirty="0"/>
              <a:t>2</a:t>
            </a:r>
            <a:r>
              <a:rPr lang="en-US" dirty="0"/>
              <a:t>?</a:t>
            </a:r>
          </a:p>
        </p:txBody>
      </p:sp>
    </p:spTree>
  </p:cSld>
  <p:clrMapOvr>
    <a:masterClrMapping/>
  </p:clrMapOvr>
  <p:transition advClick="0">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33483531-E2CA-43E4-B9AD-A678F6C9D55F}" type="slidenum">
              <a:rPr lang="en-US"/>
              <a:pPr/>
              <a:t>4</a:t>
            </a:fld>
            <a:endParaRPr lang="en-US"/>
          </a:p>
        </p:txBody>
      </p:sp>
      <p:sp>
        <p:nvSpPr>
          <p:cNvPr id="13314"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13315"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6" name="Text Box 4"/>
          <p:cNvSpPr txBox="1">
            <a:spLocks noChangeArrowheads="1"/>
          </p:cNvSpPr>
          <p:nvPr/>
        </p:nvSpPr>
        <p:spPr bwMode="auto">
          <a:xfrm>
            <a:off x="4549775" y="3052763"/>
            <a:ext cx="18415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3317" name="Rectangle 5"/>
          <p:cNvSpPr>
            <a:spLocks noGrp="1" noChangeArrowheads="1"/>
          </p:cNvSpPr>
          <p:nvPr>
            <p:ph type="title" idx="4294967295"/>
          </p:nvPr>
        </p:nvSpPr>
        <p:spPr>
          <a:xfrm>
            <a:off x="762000" y="2590800"/>
            <a:ext cx="7772400" cy="1143000"/>
          </a:xfrm>
        </p:spPr>
        <p:txBody>
          <a:bodyPr/>
          <a:lstStyle/>
          <a:p>
            <a:r>
              <a:rPr lang="en-US" dirty="0"/>
              <a:t>You use the median, quartiles and range to construct these.</a:t>
            </a:r>
          </a:p>
        </p:txBody>
      </p:sp>
    </p:spTree>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175B6E5-5465-4F0A-B9CB-B93C54A1AC88}" type="slidenum">
              <a:rPr lang="en-US"/>
              <a:pPr/>
              <a:t>40</a:t>
            </a:fld>
            <a:endParaRPr lang="en-US"/>
          </a:p>
        </p:txBody>
      </p:sp>
      <p:sp>
        <p:nvSpPr>
          <p:cNvPr id="91138"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1139"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140" name="Rectangle 4"/>
          <p:cNvSpPr>
            <a:spLocks noGrp="1" noChangeArrowheads="1"/>
          </p:cNvSpPr>
          <p:nvPr>
            <p:ph type="title" idx="4294967295"/>
          </p:nvPr>
        </p:nvSpPr>
        <p:spPr>
          <a:xfrm>
            <a:off x="685800" y="2743200"/>
            <a:ext cx="7772400" cy="1143000"/>
          </a:xfrm>
        </p:spPr>
        <p:txBody>
          <a:bodyPr/>
          <a:lstStyle/>
          <a:p>
            <a:r>
              <a:rPr lang="en-US" sz="4000" dirty="0"/>
              <a:t>An assumptions we make about the errors in a multiple regression model.</a:t>
            </a:r>
          </a:p>
        </p:txBody>
      </p:sp>
    </p:spTree>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C07BA85C-B219-4D93-A9D0-04CF212CC2E3}" type="slidenum">
              <a:rPr lang="en-US"/>
              <a:pPr/>
              <a:t>41</a:t>
            </a:fld>
            <a:endParaRPr lang="en-US"/>
          </a:p>
        </p:txBody>
      </p:sp>
      <p:sp>
        <p:nvSpPr>
          <p:cNvPr id="92162"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2163"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6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65" name="Rectangle 5"/>
          <p:cNvSpPr>
            <a:spLocks noGrp="1" noChangeArrowheads="1"/>
          </p:cNvSpPr>
          <p:nvPr>
            <p:ph type="title" idx="4294967295"/>
          </p:nvPr>
        </p:nvSpPr>
        <p:spPr>
          <a:xfrm>
            <a:off x="685800" y="2743200"/>
            <a:ext cx="7772400" cy="1143000"/>
          </a:xfrm>
        </p:spPr>
        <p:txBody>
          <a:bodyPr/>
          <a:lstStyle/>
          <a:p>
            <a:r>
              <a:rPr lang="en-US" sz="4000" dirty="0"/>
              <a:t>What is independent?</a:t>
            </a:r>
          </a:p>
        </p:txBody>
      </p:sp>
    </p:spTree>
  </p:cSld>
  <p:clrMapOvr>
    <a:masterClrMapping/>
  </p:clrMapOvr>
  <p:transition advClick="0">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85B2172-3A83-4AD5-86C1-E0B2898DBB7E}" type="slidenum">
              <a:rPr lang="en-US"/>
              <a:pPr/>
              <a:t>42</a:t>
            </a:fld>
            <a:endParaRPr lang="en-US"/>
          </a:p>
        </p:txBody>
      </p:sp>
      <p:sp>
        <p:nvSpPr>
          <p:cNvPr id="93186" name="Text Box 2"/>
          <p:cNvSpPr txBox="1">
            <a:spLocks noChangeArrowheads="1"/>
          </p:cNvSpPr>
          <p:nvPr/>
        </p:nvSpPr>
        <p:spPr bwMode="auto">
          <a:xfrm>
            <a:off x="1447800" y="3078163"/>
            <a:ext cx="6248400" cy="823912"/>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4800" b="1">
              <a:solidFill>
                <a:schemeClr val="bg1"/>
              </a:solidFill>
            </a:endParaRPr>
          </a:p>
        </p:txBody>
      </p:sp>
      <p:sp>
        <p:nvSpPr>
          <p:cNvPr id="93187" name="Rectangle 3"/>
          <p:cNvSpPr>
            <a:spLocks noGrp="1" noChangeArrowheads="1"/>
          </p:cNvSpPr>
          <p:nvPr>
            <p:ph type="title" idx="4294967295"/>
          </p:nvPr>
        </p:nvSpPr>
        <p:spPr>
          <a:xfrm>
            <a:off x="762000" y="2590800"/>
            <a:ext cx="7772400" cy="1143000"/>
          </a:xfrm>
        </p:spPr>
        <p:txBody>
          <a:bodyPr/>
          <a:lstStyle/>
          <a:p>
            <a:r>
              <a:rPr lang="en-US" sz="4000"/>
              <a:t>This is the number that appears most frequently in a data set.</a:t>
            </a:r>
          </a:p>
        </p:txBody>
      </p:sp>
    </p:spTree>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84EB6D31-127A-4F80-A5D0-D924BD5FA9F0}" type="slidenum">
              <a:rPr lang="en-US"/>
              <a:pPr/>
              <a:t>43</a:t>
            </a:fld>
            <a:endParaRPr lang="en-US"/>
          </a:p>
        </p:txBody>
      </p:sp>
      <p:sp>
        <p:nvSpPr>
          <p:cNvPr id="94210" name="Text Box 2"/>
          <p:cNvSpPr txBox="1">
            <a:spLocks noChangeArrowheads="1"/>
          </p:cNvSpPr>
          <p:nvPr/>
        </p:nvSpPr>
        <p:spPr bwMode="auto">
          <a:xfrm>
            <a:off x="1447800" y="3079750"/>
            <a:ext cx="6248400" cy="823913"/>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4800" b="1">
              <a:solidFill>
                <a:schemeClr val="bg1"/>
              </a:solidFill>
            </a:endParaRPr>
          </a:p>
        </p:txBody>
      </p:sp>
      <p:sp>
        <p:nvSpPr>
          <p:cNvPr id="94211"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21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213" name="Rectangle 5"/>
          <p:cNvSpPr>
            <a:spLocks noGrp="1" noChangeArrowheads="1"/>
          </p:cNvSpPr>
          <p:nvPr>
            <p:ph type="title" idx="4294967295"/>
          </p:nvPr>
        </p:nvSpPr>
        <p:spPr>
          <a:xfrm>
            <a:off x="762000" y="2819400"/>
            <a:ext cx="7772400" cy="1143000"/>
          </a:xfrm>
        </p:spPr>
        <p:txBody>
          <a:bodyPr/>
          <a:lstStyle/>
          <a:p>
            <a:r>
              <a:rPr lang="en-US"/>
              <a:t>What is the mode?</a:t>
            </a:r>
          </a:p>
        </p:txBody>
      </p:sp>
    </p:spTree>
  </p:cSld>
  <p:clrMapOvr>
    <a:masterClrMapping/>
  </p:clrMapOvr>
  <p:transition advClick="0">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E8950A25-8F07-45BD-8C9E-AC10F34885A4}" type="slidenum">
              <a:rPr lang="en-US"/>
              <a:pPr/>
              <a:t>44</a:t>
            </a:fld>
            <a:endParaRPr lang="en-US"/>
          </a:p>
        </p:txBody>
      </p:sp>
      <p:sp>
        <p:nvSpPr>
          <p:cNvPr id="95234" name="Text Box 2"/>
          <p:cNvSpPr txBox="1">
            <a:spLocks noChangeArrowheads="1"/>
          </p:cNvSpPr>
          <p:nvPr/>
        </p:nvSpPr>
        <p:spPr bwMode="auto">
          <a:xfrm>
            <a:off x="1447800" y="3173413"/>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5235"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236" name="Rectangle 4"/>
          <p:cNvSpPr>
            <a:spLocks noGrp="1" noChangeArrowheads="1"/>
          </p:cNvSpPr>
          <p:nvPr>
            <p:ph type="title" idx="4294967295"/>
          </p:nvPr>
        </p:nvSpPr>
        <p:spPr>
          <a:xfrm>
            <a:off x="685800" y="2743200"/>
            <a:ext cx="7772400" cy="1143000"/>
          </a:xfrm>
        </p:spPr>
        <p:txBody>
          <a:bodyPr/>
          <a:lstStyle/>
          <a:p>
            <a:r>
              <a:rPr lang="en-US" sz="4000"/>
              <a:t>Anna’s test scores are 98, 90, 93, 99, and 10 on the five tests she took this semester in social studies.  This is the measure of central tendency which best describes her work.</a:t>
            </a:r>
          </a:p>
        </p:txBody>
      </p:sp>
    </p:spTree>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642B0B38-7117-47F3-894B-C5440733E866}" type="slidenum">
              <a:rPr lang="en-US"/>
              <a:pPr/>
              <a:t>45</a:t>
            </a:fld>
            <a:endParaRPr lang="en-US"/>
          </a:p>
        </p:txBody>
      </p:sp>
      <p:sp>
        <p:nvSpPr>
          <p:cNvPr id="96258"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6259"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26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261" name="Rectangle 5"/>
          <p:cNvSpPr>
            <a:spLocks noGrp="1" noChangeArrowheads="1"/>
          </p:cNvSpPr>
          <p:nvPr>
            <p:ph type="title" idx="4294967295"/>
          </p:nvPr>
        </p:nvSpPr>
        <p:spPr>
          <a:xfrm>
            <a:off x="762000" y="2743200"/>
            <a:ext cx="7772400" cy="1143000"/>
          </a:xfrm>
        </p:spPr>
        <p:txBody>
          <a:bodyPr/>
          <a:lstStyle/>
          <a:p>
            <a:r>
              <a:rPr lang="en-US"/>
              <a:t>What is the median?</a:t>
            </a:r>
          </a:p>
        </p:txBody>
      </p:sp>
    </p:spTree>
  </p:cSld>
  <p:clrMapOvr>
    <a:masterClrMapping/>
  </p:clrMapOvr>
  <p:transition advClick="0">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D857C346-334A-4D74-B7AC-710C354FA30C}" type="slidenum">
              <a:rPr lang="en-US"/>
              <a:pPr/>
              <a:t>46</a:t>
            </a:fld>
            <a:endParaRPr lang="en-US"/>
          </a:p>
        </p:txBody>
      </p:sp>
      <p:sp>
        <p:nvSpPr>
          <p:cNvPr id="97282"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7283"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284" name="Rectangle 4"/>
          <p:cNvSpPr>
            <a:spLocks noGrp="1" noChangeArrowheads="1"/>
          </p:cNvSpPr>
          <p:nvPr>
            <p:ph type="title" idx="4294967295"/>
          </p:nvPr>
        </p:nvSpPr>
        <p:spPr>
          <a:xfrm>
            <a:off x="762000" y="2819400"/>
            <a:ext cx="7772400" cy="1143000"/>
          </a:xfrm>
        </p:spPr>
        <p:txBody>
          <a:bodyPr/>
          <a:lstStyle/>
          <a:p>
            <a:r>
              <a:rPr lang="en-US" sz="4000" dirty="0"/>
              <a:t>These are the columns or rows of a matrix.</a:t>
            </a:r>
          </a:p>
        </p:txBody>
      </p:sp>
    </p:spTree>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DCF55A7D-AC90-4C70-A5A9-934230378A76}" type="slidenum">
              <a:rPr lang="en-US"/>
              <a:pPr/>
              <a:t>47</a:t>
            </a:fld>
            <a:endParaRPr lang="en-US"/>
          </a:p>
        </p:txBody>
      </p:sp>
      <p:sp>
        <p:nvSpPr>
          <p:cNvPr id="9830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8307"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9" name="Rectangle 5"/>
          <p:cNvSpPr>
            <a:spLocks noGrp="1" noChangeArrowheads="1"/>
          </p:cNvSpPr>
          <p:nvPr>
            <p:ph type="title" idx="4294967295"/>
          </p:nvPr>
        </p:nvSpPr>
        <p:spPr>
          <a:xfrm>
            <a:off x="762000" y="2743200"/>
            <a:ext cx="7772400" cy="1143000"/>
          </a:xfrm>
        </p:spPr>
        <p:txBody>
          <a:bodyPr/>
          <a:lstStyle/>
          <a:p>
            <a:r>
              <a:rPr lang="en-US" dirty="0"/>
              <a:t>What are vectors?</a:t>
            </a:r>
          </a:p>
        </p:txBody>
      </p:sp>
    </p:spTree>
  </p:cSld>
  <p:clrMapOvr>
    <a:masterClrMapping/>
  </p:clrMapOvr>
  <p:transition advClick="0">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0BB5517B-01FF-4F70-A896-A9C0D71CB7CA}" type="slidenum">
              <a:rPr lang="en-US"/>
              <a:pPr/>
              <a:t>48</a:t>
            </a:fld>
            <a:endParaRPr lang="en-US"/>
          </a:p>
        </p:txBody>
      </p:sp>
      <p:sp>
        <p:nvSpPr>
          <p:cNvPr id="99330"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99331"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2" name="Rectangle 4"/>
          <p:cNvSpPr>
            <a:spLocks noGrp="1" noChangeArrowheads="1"/>
          </p:cNvSpPr>
          <p:nvPr>
            <p:ph type="title" idx="4294967295"/>
          </p:nvPr>
        </p:nvSpPr>
        <p:spPr>
          <a:xfrm>
            <a:off x="685800" y="2286000"/>
            <a:ext cx="7772400" cy="1143000"/>
          </a:xfrm>
        </p:spPr>
        <p:txBody>
          <a:bodyPr/>
          <a:lstStyle/>
          <a:p>
            <a:pPr algn="l"/>
            <a:r>
              <a:rPr lang="en-US" sz="4000" dirty="0"/>
              <a:t>This means the residuals show a pattern (and is also a great cocktail party discussion [according to your Prof])</a:t>
            </a:r>
          </a:p>
        </p:txBody>
      </p:sp>
    </p:spTree>
  </p:cSld>
  <p:clrMapOvr>
    <a:masterClrMapping/>
  </p:clrMapOvr>
  <p:transition>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5C25F5EE-1B8E-4B91-B09B-3623891421D1}" type="slidenum">
              <a:rPr lang="en-US"/>
              <a:pPr/>
              <a:t>49</a:t>
            </a:fld>
            <a:endParaRPr lang="en-US"/>
          </a:p>
        </p:txBody>
      </p:sp>
      <p:sp>
        <p:nvSpPr>
          <p:cNvPr id="100354"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100355"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7" name="Rectangle 5"/>
          <p:cNvSpPr>
            <a:spLocks noGrp="1" noChangeArrowheads="1"/>
          </p:cNvSpPr>
          <p:nvPr>
            <p:ph type="title" idx="4294967295"/>
          </p:nvPr>
        </p:nvSpPr>
        <p:spPr>
          <a:xfrm>
            <a:off x="762000" y="2819400"/>
            <a:ext cx="7772400" cy="1143000"/>
          </a:xfrm>
        </p:spPr>
        <p:txBody>
          <a:bodyPr/>
          <a:lstStyle/>
          <a:p>
            <a:r>
              <a:rPr lang="en-US" dirty="0"/>
              <a:t>What is </a:t>
            </a:r>
            <a:r>
              <a:rPr lang="en-US" dirty="0" err="1"/>
              <a:t>heteroscedasticity</a:t>
            </a:r>
            <a:r>
              <a:rPr lang="en-US" dirty="0"/>
              <a:t>?</a:t>
            </a:r>
          </a:p>
        </p:txBody>
      </p:sp>
    </p:spTree>
  </p:cSld>
  <p:clrMapOvr>
    <a:masterClrMapping/>
  </p:clrMapOvr>
  <p:transition advClick="0">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p>
            <a:fld id="{4DDC9381-9DA0-4D84-8D39-21F65241959A}" type="slidenum">
              <a:rPr lang="en-US"/>
              <a:pPr/>
              <a:t>5</a:t>
            </a:fld>
            <a:endParaRPr lang="en-US"/>
          </a:p>
        </p:txBody>
      </p:sp>
      <p:sp>
        <p:nvSpPr>
          <p:cNvPr id="55298"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55299"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1" name="Text Box 5"/>
          <p:cNvSpPr txBox="1">
            <a:spLocks noChangeArrowheads="1"/>
          </p:cNvSpPr>
          <p:nvPr/>
        </p:nvSpPr>
        <p:spPr bwMode="auto">
          <a:xfrm>
            <a:off x="4714875" y="2900363"/>
            <a:ext cx="18415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endParaRPr lang="en-US"/>
          </a:p>
        </p:txBody>
      </p:sp>
      <p:sp>
        <p:nvSpPr>
          <p:cNvPr id="55302" name="Rectangle 6"/>
          <p:cNvSpPr>
            <a:spLocks noGrp="1" noChangeArrowheads="1"/>
          </p:cNvSpPr>
          <p:nvPr>
            <p:ph type="title" idx="4294967295"/>
          </p:nvPr>
        </p:nvSpPr>
        <p:spPr>
          <a:xfrm>
            <a:off x="762000" y="2743200"/>
            <a:ext cx="7772400" cy="1143000"/>
          </a:xfrm>
        </p:spPr>
        <p:txBody>
          <a:bodyPr/>
          <a:lstStyle/>
          <a:p>
            <a:r>
              <a:rPr lang="en-US"/>
              <a:t>What is a box and whisker plot?</a:t>
            </a:r>
          </a:p>
        </p:txBody>
      </p:sp>
    </p:spTree>
  </p:cSld>
  <p:clrMapOvr>
    <a:masterClrMapping/>
  </p:clrMapOvr>
  <p:transition advClick="0">
    <p:zo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86949FD0-26CB-4CCA-97C1-8275B50EFB83}" type="slidenum">
              <a:rPr lang="en-US"/>
              <a:pPr/>
              <a:t>50</a:t>
            </a:fld>
            <a:endParaRPr lang="en-US"/>
          </a:p>
        </p:txBody>
      </p:sp>
      <p:sp>
        <p:nvSpPr>
          <p:cNvPr id="101378"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101379"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380" name="Rectangle 4"/>
          <p:cNvSpPr>
            <a:spLocks noGrp="1" noChangeArrowheads="1"/>
          </p:cNvSpPr>
          <p:nvPr>
            <p:ph type="title" idx="4294967295"/>
          </p:nvPr>
        </p:nvSpPr>
        <p:spPr>
          <a:xfrm>
            <a:off x="762000" y="2667000"/>
            <a:ext cx="7772400" cy="1143000"/>
          </a:xfrm>
        </p:spPr>
        <p:txBody>
          <a:bodyPr/>
          <a:lstStyle/>
          <a:p>
            <a:r>
              <a:rPr lang="en-US" sz="4000" dirty="0"/>
              <a:t>These are minimized in linear regression.</a:t>
            </a:r>
          </a:p>
        </p:txBody>
      </p:sp>
    </p:spTree>
  </p:cSld>
  <p:clrMapOvr>
    <a:masterClrMapping/>
  </p:clrMapOvr>
  <p:transition>
    <p:zo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49E66938-4FFD-4D18-80D7-C92676636769}" type="slidenum">
              <a:rPr lang="en-US"/>
              <a:pPr/>
              <a:t>51</a:t>
            </a:fld>
            <a:endParaRPr lang="en-US"/>
          </a:p>
        </p:txBody>
      </p:sp>
      <p:sp>
        <p:nvSpPr>
          <p:cNvPr id="102402" name="Text Box 2"/>
          <p:cNvSpPr txBox="1">
            <a:spLocks noChangeArrowheads="1"/>
          </p:cNvSpPr>
          <p:nvPr/>
        </p:nvSpPr>
        <p:spPr bwMode="auto">
          <a:xfrm>
            <a:off x="1447800" y="3173413"/>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102403"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5" name="Rectangle 5"/>
          <p:cNvSpPr>
            <a:spLocks noGrp="1" noChangeArrowheads="1"/>
          </p:cNvSpPr>
          <p:nvPr>
            <p:ph type="title" idx="4294967295"/>
          </p:nvPr>
        </p:nvSpPr>
        <p:spPr>
          <a:xfrm>
            <a:off x="762000" y="2743200"/>
            <a:ext cx="7772400" cy="1143000"/>
          </a:xfrm>
        </p:spPr>
        <p:txBody>
          <a:bodyPr/>
          <a:lstStyle/>
          <a:p>
            <a:r>
              <a:rPr lang="en-US" dirty="0"/>
              <a:t>What are least squares?</a:t>
            </a:r>
          </a:p>
        </p:txBody>
      </p:sp>
    </p:spTree>
  </p:cSld>
  <p:clrMapOvr>
    <a:masterClrMapping/>
  </p:clrMapOvr>
  <p:transition advClick="0">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1732B7F-EC83-4DFF-A5DC-0AE4273E36AE}" type="slidenum">
              <a:rPr lang="en-US"/>
              <a:pPr/>
              <a:t>6</a:t>
            </a:fld>
            <a:endParaRPr lang="en-US"/>
          </a:p>
        </p:txBody>
      </p:sp>
      <p:sp>
        <p:nvSpPr>
          <p:cNvPr id="56322"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56323" name="Rectangle 3"/>
          <p:cNvSpPr>
            <a:spLocks noGrp="1" noChangeArrowheads="1"/>
          </p:cNvSpPr>
          <p:nvPr>
            <p:ph type="title" idx="4294967295"/>
          </p:nvPr>
        </p:nvSpPr>
        <p:spPr>
          <a:xfrm>
            <a:off x="838200" y="2667000"/>
            <a:ext cx="7772400" cy="1143000"/>
          </a:xfrm>
        </p:spPr>
        <p:txBody>
          <a:bodyPr/>
          <a:lstStyle/>
          <a:p>
            <a:r>
              <a:rPr lang="en-US" dirty="0"/>
              <a:t>This statistic measures linear association.</a:t>
            </a:r>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DD7C85C-59C9-48E9-AED5-FF1CFBAF65ED}" type="slidenum">
              <a:rPr lang="en-US"/>
              <a:pPr/>
              <a:t>7</a:t>
            </a:fld>
            <a:endParaRPr lang="en-US"/>
          </a:p>
        </p:txBody>
      </p:sp>
      <p:sp>
        <p:nvSpPr>
          <p:cNvPr id="57346" name="Text Box 2"/>
          <p:cNvSpPr txBox="1">
            <a:spLocks noChangeArrowheads="1"/>
          </p:cNvSpPr>
          <p:nvPr/>
        </p:nvSpPr>
        <p:spPr bwMode="auto">
          <a:xfrm>
            <a:off x="1447800" y="3170238"/>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57347"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Rectangle 5"/>
          <p:cNvSpPr>
            <a:spLocks noGrp="1" noChangeArrowheads="1"/>
          </p:cNvSpPr>
          <p:nvPr>
            <p:ph type="title" idx="4294967295"/>
          </p:nvPr>
        </p:nvSpPr>
        <p:spPr>
          <a:xfrm>
            <a:off x="762000" y="2514600"/>
            <a:ext cx="7772400" cy="1143000"/>
          </a:xfrm>
        </p:spPr>
        <p:txBody>
          <a:bodyPr/>
          <a:lstStyle/>
          <a:p>
            <a:r>
              <a:rPr lang="en-US" dirty="0"/>
              <a:t>What is the correlation coefficient?</a:t>
            </a:r>
          </a:p>
        </p:txBody>
      </p:sp>
    </p:spTree>
  </p:cSld>
  <p:clrMapOvr>
    <a:masterClrMapping/>
  </p:clrMapOvr>
  <p:transition advClick="0">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CD52A86C-BD63-4541-80E6-6A6924BE419B}" type="slidenum">
              <a:rPr lang="en-US"/>
              <a:pPr/>
              <a:t>8</a:t>
            </a:fld>
            <a:endParaRPr lang="en-US"/>
          </a:p>
        </p:txBody>
      </p:sp>
      <p:sp>
        <p:nvSpPr>
          <p:cNvPr id="58370" name="Text Box 2"/>
          <p:cNvSpPr txBox="1">
            <a:spLocks noChangeArrowheads="1"/>
          </p:cNvSpPr>
          <p:nvPr/>
        </p:nvSpPr>
        <p:spPr bwMode="auto">
          <a:xfrm>
            <a:off x="1447800" y="3168650"/>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58371"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2" name="Rectangle 4"/>
          <p:cNvSpPr>
            <a:spLocks noGrp="1" noChangeArrowheads="1"/>
          </p:cNvSpPr>
          <p:nvPr>
            <p:ph type="title" idx="4294967295"/>
          </p:nvPr>
        </p:nvSpPr>
        <p:spPr>
          <a:xfrm>
            <a:off x="685800" y="2667000"/>
            <a:ext cx="7772400" cy="1143000"/>
          </a:xfrm>
        </p:spPr>
        <p:txBody>
          <a:bodyPr/>
          <a:lstStyle/>
          <a:p>
            <a:r>
              <a:rPr lang="en-US" sz="4000" dirty="0"/>
              <a:t>These are the values that multiply the independent variables in a regression to give us a prediction</a:t>
            </a:r>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8DCA4011-DE74-43CD-8CB5-9FBB564E81F1}" type="slidenum">
              <a:rPr lang="en-US"/>
              <a:pPr/>
              <a:t>9</a:t>
            </a:fld>
            <a:endParaRPr lang="en-US"/>
          </a:p>
        </p:txBody>
      </p:sp>
      <p:sp>
        <p:nvSpPr>
          <p:cNvPr id="59394" name="Text Box 2"/>
          <p:cNvSpPr txBox="1">
            <a:spLocks noChangeArrowheads="1"/>
          </p:cNvSpPr>
          <p:nvPr/>
        </p:nvSpPr>
        <p:spPr bwMode="auto">
          <a:xfrm>
            <a:off x="1447800" y="3171825"/>
            <a:ext cx="6248400" cy="64135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sz="3600">
              <a:solidFill>
                <a:schemeClr val="bg1"/>
              </a:solidFill>
            </a:endParaRPr>
          </a:p>
        </p:txBody>
      </p:sp>
      <p:sp>
        <p:nvSpPr>
          <p:cNvPr id="59395" name="Rectangle 3">
            <a:hlinkHover r:id="" action="ppaction://hlinkshowjump?jump=firstslide"/>
          </p:cNvPr>
          <p:cNvSpPr>
            <a:spLocks noChangeArrowheads="1"/>
          </p:cNvSpPr>
          <p:nvPr/>
        </p:nvSpPr>
        <p:spPr bwMode="auto">
          <a:xfrm>
            <a:off x="7010400" y="5486400"/>
            <a:ext cx="2133600" cy="1371600"/>
          </a:xfrm>
          <a:prstGeom prst="rect">
            <a:avLst/>
          </a:prstGeom>
          <a:solidFill>
            <a:srgbClr val="3366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7" name="Rectangle 5"/>
          <p:cNvSpPr>
            <a:spLocks noGrp="1" noChangeArrowheads="1"/>
          </p:cNvSpPr>
          <p:nvPr>
            <p:ph type="title" idx="4294967295"/>
          </p:nvPr>
        </p:nvSpPr>
        <p:spPr>
          <a:xfrm>
            <a:off x="685800" y="2667000"/>
            <a:ext cx="7772400" cy="1143000"/>
          </a:xfrm>
        </p:spPr>
        <p:txBody>
          <a:bodyPr/>
          <a:lstStyle/>
          <a:p>
            <a:r>
              <a:rPr lang="en-US" sz="4000" dirty="0"/>
              <a:t>What are the coefficients?</a:t>
            </a:r>
          </a:p>
        </p:txBody>
      </p:sp>
    </p:spTree>
  </p:cSld>
  <p:clrMapOvr>
    <a:masterClrMapping/>
  </p:clrMapOvr>
  <p:transition advClick="0">
    <p:zoom/>
  </p:transition>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FF00"/>
      </a:hlink>
      <a:folHlink>
        <a:srgbClr val="0000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rgbClr val="3366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528</TotalTime>
  <Words>625</Words>
  <Application>Microsoft Macintosh PowerPoint</Application>
  <PresentationFormat>On-screen Show (4:3)</PresentationFormat>
  <Paragraphs>133</Paragraphs>
  <Slides>51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51</vt:i4>
      </vt:variant>
    </vt:vector>
  </HeadingPairs>
  <TitlesOfParts>
    <vt:vector size="54" baseType="lpstr">
      <vt:lpstr>Garamond</vt:lpstr>
      <vt:lpstr>Times New Roman</vt:lpstr>
      <vt:lpstr>Default Design</vt:lpstr>
      <vt:lpstr>PowerPoint Presentation</vt:lpstr>
      <vt:lpstr>This is the difference between the largest number and smallest number in a data set.</vt:lpstr>
      <vt:lpstr>What is the range?</vt:lpstr>
      <vt:lpstr>You use the median, quartiles and range to construct these.</vt:lpstr>
      <vt:lpstr>What is a box and whisker plot?</vt:lpstr>
      <vt:lpstr>This statistic measures linear association.</vt:lpstr>
      <vt:lpstr>What is the correlation coefficient?</vt:lpstr>
      <vt:lpstr>These are the values that multiply the independent variables in a regression to give us a prediction</vt:lpstr>
      <vt:lpstr>What are the coefficients?</vt:lpstr>
      <vt:lpstr>These are values that may skew your data </vt:lpstr>
      <vt:lpstr>What are outliers?</vt:lpstr>
      <vt:lpstr>This is the median of 92, 98, 15, 92, 87, and 92.</vt:lpstr>
      <vt:lpstr>What is 92?</vt:lpstr>
      <vt:lpstr>The adjusted R2 takes into account these two factors.</vt:lpstr>
      <vt:lpstr>What are the sample size and the number of independent variables?</vt:lpstr>
      <vt:lpstr>This is the brewery where a famous statistic was invented.</vt:lpstr>
      <vt:lpstr>What is Guinness?</vt:lpstr>
      <vt:lpstr>This graph shows us the relationship between our variables by plotting them in quadrants of the axes.</vt:lpstr>
      <vt:lpstr>What is a multidimensional scaling plot?</vt:lpstr>
      <vt:lpstr>The probability of green eyes (1/10) and working in a bank (1/25) are independent.  This is the probability that your bank teller has green eyes.</vt:lpstr>
      <vt:lpstr>What is 1/250?</vt:lpstr>
      <vt:lpstr>This describes the center of a set of data, and it takes into account the value of each data point.</vt:lpstr>
      <vt:lpstr>What is the mean?</vt:lpstr>
      <vt:lpstr>This type of analysis predicts categorical variables as logs of odds ratios.</vt:lpstr>
      <vt:lpstr>What is a logistic model?</vt:lpstr>
      <vt:lpstr>This statistic evaluates the rows and columns of a table for independence.</vt:lpstr>
      <vt:lpstr>What is a Chi-Squared?</vt:lpstr>
      <vt:lpstr>This type of data analysis uses ranks instead of the actual data.</vt:lpstr>
      <vt:lpstr>What is non-parametrics?</vt:lpstr>
      <vt:lpstr>This is a type of data that has only ranks.</vt:lpstr>
      <vt:lpstr>What is ordinal data?</vt:lpstr>
      <vt:lpstr>I might do this to ensure that my results were statistically significant.</vt:lpstr>
      <vt:lpstr>What is increase the sample size?</vt:lpstr>
      <vt:lpstr>An analysis used to predict categories from continuous variables without transforming them.</vt:lpstr>
      <vt:lpstr>What is discriminant analysis?</vt:lpstr>
      <vt:lpstr>A technique used to reduce the number of variables and create new uncorrelated variables.</vt:lpstr>
      <vt:lpstr>What is factor analysis?</vt:lpstr>
      <vt:lpstr>This is one way to evaluate a regression equation.</vt:lpstr>
      <vt:lpstr>What is the R2?</vt:lpstr>
      <vt:lpstr>An assumptions we make about the errors in a multiple regression model.</vt:lpstr>
      <vt:lpstr>What is independent?</vt:lpstr>
      <vt:lpstr>This is the number that appears most frequently in a data set.</vt:lpstr>
      <vt:lpstr>What is the mode?</vt:lpstr>
      <vt:lpstr>Anna’s test scores are 98, 90, 93, 99, and 10 on the five tests she took this semester in social studies.  This is the measure of central tendency which best describes her work.</vt:lpstr>
      <vt:lpstr>What is the median?</vt:lpstr>
      <vt:lpstr>These are the columns or rows of a matrix.</vt:lpstr>
      <vt:lpstr>What are vectors?</vt:lpstr>
      <vt:lpstr>This means the residuals show a pattern (and is also a great cocktail party discussion [according to your Prof])</vt:lpstr>
      <vt:lpstr>What is heteroscedasticity?</vt:lpstr>
      <vt:lpstr>These are minimized in linear regression.</vt:lpstr>
      <vt:lpstr>What are least squares?</vt:lpstr>
    </vt:vector>
  </TitlesOfParts>
  <Manager>Region 5 KETS Coordinator</Manager>
  <Company>KDE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Blank Jeopardy</dc:title>
  <dc:creator>Donna Eustace</dc:creator>
  <cp:lastModifiedBy>Isabel Allen</cp:lastModifiedBy>
  <cp:revision>42</cp:revision>
  <dcterms:created xsi:type="dcterms:W3CDTF">1998-08-19T17:45:48Z</dcterms:created>
  <dcterms:modified xsi:type="dcterms:W3CDTF">2020-07-15T21:15:13Z</dcterms:modified>
</cp:coreProperties>
</file>