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1"/>
  </p:notesMasterIdLst>
  <p:handoutMasterIdLst>
    <p:handoutMasterId r:id="rId42"/>
  </p:handoutMasterIdLst>
  <p:sldIdLst>
    <p:sldId id="428" r:id="rId2"/>
    <p:sldId id="405" r:id="rId3"/>
    <p:sldId id="432" r:id="rId4"/>
    <p:sldId id="419" r:id="rId5"/>
    <p:sldId id="431" r:id="rId6"/>
    <p:sldId id="420" r:id="rId7"/>
    <p:sldId id="398" r:id="rId8"/>
    <p:sldId id="421" r:id="rId9"/>
    <p:sldId id="422" r:id="rId10"/>
    <p:sldId id="375" r:id="rId11"/>
    <p:sldId id="409" r:id="rId12"/>
    <p:sldId id="425" r:id="rId13"/>
    <p:sldId id="424" r:id="rId14"/>
    <p:sldId id="410" r:id="rId15"/>
    <p:sldId id="376" r:id="rId16"/>
    <p:sldId id="411" r:id="rId17"/>
    <p:sldId id="384" r:id="rId18"/>
    <p:sldId id="377" r:id="rId19"/>
    <p:sldId id="378" r:id="rId20"/>
    <p:sldId id="380" r:id="rId21"/>
    <p:sldId id="413" r:id="rId22"/>
    <p:sldId id="415" r:id="rId23"/>
    <p:sldId id="401" r:id="rId24"/>
    <p:sldId id="426" r:id="rId25"/>
    <p:sldId id="403" r:id="rId26"/>
    <p:sldId id="382" r:id="rId27"/>
    <p:sldId id="404" r:id="rId28"/>
    <p:sldId id="414" r:id="rId29"/>
    <p:sldId id="406" r:id="rId30"/>
    <p:sldId id="383" r:id="rId31"/>
    <p:sldId id="416" r:id="rId32"/>
    <p:sldId id="400" r:id="rId33"/>
    <p:sldId id="427" r:id="rId34"/>
    <p:sldId id="381" r:id="rId35"/>
    <p:sldId id="399" r:id="rId36"/>
    <p:sldId id="391" r:id="rId37"/>
    <p:sldId id="392" r:id="rId38"/>
    <p:sldId id="393" r:id="rId39"/>
    <p:sldId id="394" r:id="rId40"/>
  </p:sldIdLst>
  <p:sldSz cx="10287000" cy="6858000" type="35mm"/>
  <p:notesSz cx="6991350" cy="9282113"/>
  <p:defaultTextStyle>
    <a:defPPr>
      <a:defRPr lang="en-US"/>
    </a:defPPr>
    <a:lvl1pPr algn="ctr"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4" clrIdx="0"/>
  <p:cmAuthor id="1" name="Jeff Martin" initials="J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C99"/>
    <a:srgbClr val="009900"/>
    <a:srgbClr val="00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6597" autoAdjust="0"/>
    <p:restoredTop sz="76115" autoAdjust="0"/>
  </p:normalViewPr>
  <p:slideViewPr>
    <p:cSldViewPr>
      <p:cViewPr>
        <p:scale>
          <a:sx n="64" d="100"/>
          <a:sy n="64" d="100"/>
        </p:scale>
        <p:origin x="-492" y="-126"/>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856"/>
    </p:cViewPr>
  </p:sorterViewPr>
  <p:notesViewPr>
    <p:cSldViewPr>
      <p:cViewPr>
        <p:scale>
          <a:sx n="76" d="100"/>
          <a:sy n="76" d="100"/>
        </p:scale>
        <p:origin x="-1266" y="162"/>
      </p:cViewPr>
      <p:guideLst>
        <p:guide orient="horz" pos="2923"/>
        <p:guide pos="22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81400"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a:p>
        </p:txBody>
      </p:sp>
      <p:sp>
        <p:nvSpPr>
          <p:cNvPr id="4099" name="Rectangle 3"/>
          <p:cNvSpPr>
            <a:spLocks noGrp="1" noChangeArrowheads="1"/>
          </p:cNvSpPr>
          <p:nvPr>
            <p:ph type="dt" sz="quarter"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fld id="{4A923D93-7BF0-4869-88B1-F5350FFA7D95}" type="slidenum">
              <a:rPr lang="en-US"/>
              <a:pPr>
                <a:defRPr/>
              </a:pPr>
              <a:t>‹#›</a:t>
            </a:fld>
            <a:endParaRPr lang="en-US"/>
          </a:p>
        </p:txBody>
      </p:sp>
      <p:sp>
        <p:nvSpPr>
          <p:cNvPr id="4100" name="Rectangle 4"/>
          <p:cNvSpPr>
            <a:spLocks noGrp="1" noChangeArrowheads="1"/>
          </p:cNvSpPr>
          <p:nvPr>
            <p:ph type="ftr" sz="quarter" idx="2"/>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a:p>
        </p:txBody>
      </p:sp>
      <p:sp>
        <p:nvSpPr>
          <p:cNvPr id="4101" name="Rectangle 5"/>
          <p:cNvSpPr>
            <a:spLocks noGrp="1" noChangeArrowheads="1"/>
          </p:cNvSpPr>
          <p:nvPr>
            <p:ph type="sldNum" sz="quarter" idx="3"/>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50594427-D088-44CA-9A55-4ACAA8CE2EC8}" type="slidenum">
              <a:rPr lang="en-US"/>
              <a:pPr>
                <a:defRPr/>
              </a:pPr>
              <a:t>‹#›</a:t>
            </a:fld>
            <a:endParaRPr lang="en-US"/>
          </a:p>
        </p:txBody>
      </p:sp>
    </p:spTree>
    <p:extLst>
      <p:ext uri="{BB962C8B-B14F-4D97-AF65-F5344CB8AC3E}">
        <p14:creationId xmlns:p14="http://schemas.microsoft.com/office/powerpoint/2010/main" val="178251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0538"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a:p>
        </p:txBody>
      </p:sp>
      <p:sp>
        <p:nvSpPr>
          <p:cNvPr id="19459" name="Rectangle 3"/>
          <p:cNvSpPr>
            <a:spLocks noGrp="1" noChangeArrowheads="1"/>
          </p:cNvSpPr>
          <p:nvPr>
            <p:ph type="dt"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endParaRPr lang="en-US"/>
          </a:p>
        </p:txBody>
      </p:sp>
      <p:sp>
        <p:nvSpPr>
          <p:cNvPr id="33796" name="Rectangle 4"/>
          <p:cNvSpPr>
            <a:spLocks noGrp="1" noRot="1" noChangeAspect="1" noChangeArrowheads="1" noTextEdit="1"/>
          </p:cNvSpPr>
          <p:nvPr>
            <p:ph type="sldImg" idx="2"/>
          </p:nvPr>
        </p:nvSpPr>
        <p:spPr bwMode="auto">
          <a:xfrm>
            <a:off x="882650" y="695325"/>
            <a:ext cx="5222875" cy="3481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30275" y="4408488"/>
            <a:ext cx="5130800" cy="4178300"/>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a:p>
        </p:txBody>
      </p:sp>
      <p:sp>
        <p:nvSpPr>
          <p:cNvPr id="19463" name="Rectangle 7"/>
          <p:cNvSpPr>
            <a:spLocks noGrp="1" noChangeArrowheads="1"/>
          </p:cNvSpPr>
          <p:nvPr>
            <p:ph type="sldNum" sz="quarter" idx="5"/>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2A7DC65B-8B59-49B6-9366-2921FF4FB13B}" type="slidenum">
              <a:rPr lang="en-US"/>
              <a:pPr>
                <a:defRPr/>
              </a:pPr>
              <a:t>‹#›</a:t>
            </a:fld>
            <a:endParaRPr lang="en-US"/>
          </a:p>
        </p:txBody>
      </p:sp>
    </p:spTree>
    <p:extLst>
      <p:ext uri="{BB962C8B-B14F-4D97-AF65-F5344CB8AC3E}">
        <p14:creationId xmlns:p14="http://schemas.microsoft.com/office/powerpoint/2010/main" val="22651999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7E9542E1-C2DA-4E84-BF7F-67FB29A98013}" type="slidenum">
              <a:rPr lang="en-US" altLang="en-US" sz="1200"/>
              <a:pPr/>
              <a:t>2</a:t>
            </a:fld>
            <a:endParaRPr lang="en-US" altLang="en-US" sz="1200"/>
          </a:p>
        </p:txBody>
      </p:sp>
      <p:sp>
        <p:nvSpPr>
          <p:cNvPr id="34819"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26AE6974-60A1-4409-85D8-C7334386435F}" type="slidenum">
              <a:rPr lang="en-US" altLang="en-US" sz="1200"/>
              <a:pPr algn="r"/>
              <a:t>2</a:t>
            </a:fld>
            <a:endParaRPr lang="en-US" altLang="en-US" sz="1200"/>
          </a:p>
        </p:txBody>
      </p:sp>
      <p:sp>
        <p:nvSpPr>
          <p:cNvPr id="34820" name="Rectangle 2"/>
          <p:cNvSpPr>
            <a:spLocks noGrp="1" noRot="1" noChangeAspect="1" noChangeArrowheads="1" noTextEdit="1"/>
          </p:cNvSpPr>
          <p:nvPr>
            <p:ph type="sldImg"/>
          </p:nvPr>
        </p:nvSpPr>
        <p:spPr>
          <a:xfrm>
            <a:off x="884238" y="695325"/>
            <a:ext cx="5222875" cy="3481388"/>
          </a:xfrm>
          <a:ln/>
        </p:spPr>
      </p:sp>
      <p:sp>
        <p:nvSpPr>
          <p:cNvPr id="34821"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Here is the conclusion of today’s article, that you all know.  Do you agree with the author’s conclusion?  This is a 5 point scale</a:t>
            </a:r>
            <a:r>
              <a:rPr lang="en-US" altLang="en-US" dirty="0" smtClean="0"/>
              <a:t>.  Strongly Agree-A…to Strongly Disagree – E.  </a:t>
            </a:r>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12</a:t>
            </a:fld>
            <a:endParaRPr lang="en-US" dirty="0"/>
          </a:p>
        </p:txBody>
      </p:sp>
      <p:sp>
        <p:nvSpPr>
          <p:cNvPr id="153603" name="Rectangle 2"/>
          <p:cNvSpPr>
            <a:spLocks noGrp="1" noRot="1" noChangeAspect="1" noChangeArrowheads="1" noTextEdit="1"/>
          </p:cNvSpPr>
          <p:nvPr>
            <p:ph type="sldImg"/>
          </p:nvPr>
        </p:nvSpPr>
        <p:spPr>
          <a:xfrm>
            <a:off x="895350" y="703263"/>
            <a:ext cx="5200650" cy="3467100"/>
          </a:xfrm>
          <a:ln/>
        </p:spPr>
      </p:sp>
      <p:sp>
        <p:nvSpPr>
          <p:cNvPr id="153604" name="Rectangle 3"/>
          <p:cNvSpPr>
            <a:spLocks noGrp="1" noChangeArrowheads="1"/>
          </p:cNvSpPr>
          <p:nvPr>
            <p:ph type="body" idx="1"/>
          </p:nvPr>
        </p:nvSpPr>
        <p:spPr>
          <a:noFill/>
          <a:ln/>
        </p:spPr>
        <p:txBody>
          <a:bodyPr/>
          <a:lstStyle/>
          <a:p>
            <a:r>
              <a:rPr lang="en-US" altLang="en-US" dirty="0" smtClean="0"/>
              <a:t>For losses</a:t>
            </a:r>
            <a:r>
              <a:rPr lang="en-US" altLang="en-US" baseline="0" dirty="0" smtClean="0"/>
              <a:t> to follow-up to create selection bias, one of these </a:t>
            </a:r>
            <a:r>
              <a:rPr lang="en-US" altLang="en-US" baseline="0" dirty="0" smtClean="0"/>
              <a:t>4 </a:t>
            </a:r>
            <a:r>
              <a:rPr lang="en-US" altLang="en-US" baseline="0" dirty="0" smtClean="0"/>
              <a:t>DAGs would need to be operative. Do we think this is the case?</a:t>
            </a: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29309E0A-6B25-4B1D-A8E0-8825C76B4F19}" type="slidenum">
              <a:rPr lang="en-US" altLang="en-US" sz="1200"/>
              <a:pPr/>
              <a:t>13</a:t>
            </a:fld>
            <a:endParaRPr lang="en-US" altLang="en-US" sz="1200"/>
          </a:p>
        </p:txBody>
      </p:sp>
      <p:sp>
        <p:nvSpPr>
          <p:cNvPr id="37891" name="Rectangle 2"/>
          <p:cNvSpPr>
            <a:spLocks noGrp="1" noRot="1" noChangeAspect="1" noChangeArrowheads="1" noTextEdit="1"/>
          </p:cNvSpPr>
          <p:nvPr>
            <p:ph type="sldImg"/>
          </p:nvPr>
        </p:nvSpPr>
        <p:spPr>
          <a:xfrm>
            <a:off x="884238" y="695325"/>
            <a:ext cx="5222875" cy="3481388"/>
          </a:xfrm>
          <a:ln/>
        </p:spPr>
      </p:sp>
      <p:sp>
        <p:nvSpPr>
          <p:cNvPr id="37892"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only scenario we might think of is that </a:t>
            </a:r>
            <a:r>
              <a:rPr lang="en-US" altLang="en-US" dirty="0" smtClean="0"/>
              <a:t>kids/parents </a:t>
            </a:r>
            <a:r>
              <a:rPr lang="en-US" altLang="en-US" dirty="0" smtClean="0"/>
              <a:t>with particular SES might be more apt to both</a:t>
            </a:r>
            <a:r>
              <a:rPr lang="en-US" altLang="en-US" baseline="0" dirty="0" smtClean="0"/>
              <a:t> leave the country and to get/not get the vaccine.  We have depicted these relationships here.  We cannot, however, see how there would be a connection between autism and retention.  While perhaps kids with an autism diagnosis might be more apt to leave the country, because this is after the autism diagnosis is not operative.  Once autism is diagnosed their follow-up is over.  The only way we could make this connection is if those kids </a:t>
            </a:r>
            <a:r>
              <a:rPr lang="en-US" altLang="en-US" dirty="0" smtClean="0"/>
              <a:t>who were developing symptoms but</a:t>
            </a:r>
            <a:r>
              <a:rPr lang="en-US" altLang="en-US" baseline="0" dirty="0" smtClean="0"/>
              <a:t> who were not</a:t>
            </a:r>
            <a:r>
              <a:rPr lang="en-US" altLang="en-US" dirty="0" smtClean="0"/>
              <a:t> yet diagnosed are selectively moving out of the country to get treatment.  We don’t think this is likely.  It is hard to imagine people leaving the country for treatment</a:t>
            </a:r>
            <a:r>
              <a:rPr lang="en-US" altLang="en-US" baseline="0" dirty="0" smtClean="0"/>
              <a:t> if they did not have a diagnosis.  </a:t>
            </a:r>
            <a:endParaRPr lang="en-US" altLang="en-US" dirty="0" smtClean="0"/>
          </a:p>
          <a:p>
            <a:endParaRPr lang="en-US" altLang="en-US" dirty="0" smtClean="0"/>
          </a:p>
          <a:p>
            <a:r>
              <a:rPr lang="en-US" altLang="en-US" dirty="0" smtClean="0"/>
              <a:t>Hence, we don’t think that a DAG </a:t>
            </a:r>
            <a:r>
              <a:rPr lang="en-US" altLang="en-US" dirty="0" smtClean="0"/>
              <a:t>depicting selection</a:t>
            </a:r>
            <a:r>
              <a:rPr lang="en-US" altLang="en-US" baseline="0" dirty="0" smtClean="0"/>
              <a:t> </a:t>
            </a:r>
            <a:r>
              <a:rPr lang="en-US" altLang="en-US" baseline="0" dirty="0" smtClean="0"/>
              <a:t>bias related to losses to follow-up is likely.  We continue to also show the box and stick figure with equally shaded arrows.  </a:t>
            </a:r>
            <a:r>
              <a:rPr lang="en-US" altLang="en-US" dirty="0" smtClean="0"/>
              <a:t>Now, you can see the equivalence of these two approaches of thinking about selection bias.  </a:t>
            </a:r>
          </a:p>
          <a:p>
            <a:endParaRPr lang="en-US" altLang="en-US" dirty="0" smtClean="0"/>
          </a:p>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3BC24DEE-BC4D-40A9-825B-B14CE2F6E257}" type="slidenum">
              <a:rPr lang="en-US" altLang="en-US" sz="1200"/>
              <a:pPr/>
              <a:t>14</a:t>
            </a:fld>
            <a:endParaRPr lang="en-US" altLang="en-US" sz="1200"/>
          </a:p>
        </p:txBody>
      </p:sp>
      <p:sp>
        <p:nvSpPr>
          <p:cNvPr id="38915" name="Rectangle 2"/>
          <p:cNvSpPr>
            <a:spLocks noGrp="1" noRot="1" noChangeAspect="1" noChangeArrowheads="1" noTextEdit="1"/>
          </p:cNvSpPr>
          <p:nvPr>
            <p:ph type="sldImg"/>
          </p:nvPr>
        </p:nvSpPr>
        <p:spPr>
          <a:xfrm>
            <a:off x="884238" y="695325"/>
            <a:ext cx="5222875" cy="3481388"/>
          </a:xfrm>
          <a:ln/>
        </p:spPr>
      </p:sp>
      <p:sp>
        <p:nvSpPr>
          <p:cNvPr id="38916"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Is there a third mechanism? </a:t>
            </a:r>
          </a:p>
          <a:p>
            <a:endParaRPr lang="en-US" altLang="en-US" dirty="0" smtClean="0"/>
          </a:p>
          <a:p>
            <a:r>
              <a:rPr lang="en-US" altLang="en-US" dirty="0" smtClean="0"/>
              <a:t>How about the deaths or the</a:t>
            </a:r>
            <a:r>
              <a:rPr lang="en-US" altLang="en-US" baseline="0" dirty="0" smtClean="0"/>
              <a:t> development of a short list of disorders, for example, tuberous sclerosis, which are associated with </a:t>
            </a:r>
            <a:r>
              <a:rPr lang="en-US" altLang="en-US" baseline="0" dirty="0" smtClean="0"/>
              <a:t>autism</a:t>
            </a:r>
            <a:r>
              <a:rPr lang="en-US" altLang="en-US" dirty="0" smtClean="0"/>
              <a:t>?  </a:t>
            </a:r>
            <a:r>
              <a:rPr lang="en-US" altLang="en-US" dirty="0" smtClean="0"/>
              <a:t>These are competing events.  It is conceivable that some underlying host factor, like genetic</a:t>
            </a:r>
            <a:r>
              <a:rPr lang="en-US" altLang="en-US" baseline="0" dirty="0" smtClean="0"/>
              <a:t> factors,</a:t>
            </a:r>
            <a:r>
              <a:rPr lang="en-US" altLang="en-US" dirty="0" smtClean="0"/>
              <a:t> is responsible for both autism and death, which are competing events.  The deaths then take the kids out of observation. When we condition upon those in the analysis, it is conditioning upon a descendant of a collider, which actually produces the same effect as conditioning on a collider.  Is this structure possible?  Well, probably not, because we are not aware of how MMR is causing deaths.  MMR has been accused of a lot of things but not overt mortality.  One might say that MMR is actually supposed to prevent infectious disease and hence it must be associated with death.  However, given the high penetrance of vaccination these days, there is a lot of herd immunity where even non-vaccinated persons are protected against getting the vaccine-targeted diseases.  In other words, it is hard to see how MMR is causally associated with death.</a:t>
            </a:r>
          </a:p>
          <a:p>
            <a:endParaRPr lang="en-US" altLang="en-US" dirty="0" smtClean="0"/>
          </a:p>
          <a:p>
            <a:r>
              <a:rPr lang="en-US" altLang="en-US" dirty="0" smtClean="0"/>
              <a:t>Hence</a:t>
            </a:r>
            <a:r>
              <a:rPr lang="en-US" altLang="en-US" dirty="0" smtClean="0"/>
              <a:t>, we would have to make this edge disappear and conclude that the competing events are not causing selection bias.   Again, equal selection probabilities means no selection bias using the box and stick paradigm.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8235CA2F-9164-49D3-9EB2-C0AEF1F1B417}" type="slidenum">
              <a:rPr lang="en-US" altLang="en-US" sz="1200"/>
              <a:pPr/>
              <a:t>15</a:t>
            </a:fld>
            <a:endParaRPr lang="en-US" altLang="en-US" sz="1200"/>
          </a:p>
        </p:txBody>
      </p:sp>
      <p:sp>
        <p:nvSpPr>
          <p:cNvPr id="39939" name="Rectangle 2"/>
          <p:cNvSpPr>
            <a:spLocks noGrp="1" noRot="1" noChangeAspect="1" noChangeArrowheads="1" noTextEdit="1"/>
          </p:cNvSpPr>
          <p:nvPr>
            <p:ph type="sldImg"/>
          </p:nvPr>
        </p:nvSpPr>
        <p:spPr>
          <a:xfrm>
            <a:off x="884238" y="695325"/>
            <a:ext cx="5222875" cy="3481388"/>
          </a:xfrm>
          <a:ln/>
        </p:spPr>
      </p:sp>
      <p:sp>
        <p:nvSpPr>
          <p:cNvPr id="39940"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 about the measurements?  Let’s</a:t>
            </a:r>
            <a:r>
              <a:rPr lang="en-US" altLang="en-US" baseline="0" dirty="0" smtClean="0"/>
              <a:t> start with exposure. </a:t>
            </a:r>
            <a:r>
              <a:rPr lang="en-US" altLang="en-US" dirty="0" smtClean="0"/>
              <a:t> If there is a problem, it is likely in the realm of sensitivity.  Prior to 1996, the recording of vaccination in the kids was done through linkage with their adult caregiver.  Seems to me that this may result in missing the recording of some vaccinations.  </a:t>
            </a:r>
            <a:r>
              <a:rPr lang="en-US" altLang="en-US" dirty="0" smtClean="0"/>
              <a:t>It is hard to know how </a:t>
            </a:r>
            <a:r>
              <a:rPr lang="en-US" altLang="en-US" dirty="0" smtClean="0"/>
              <a:t>often did this </a:t>
            </a:r>
            <a:r>
              <a:rPr lang="en-US" altLang="en-US" dirty="0" smtClean="0"/>
              <a:t>happen, </a:t>
            </a:r>
            <a:r>
              <a:rPr lang="en-US" altLang="en-US" dirty="0" smtClean="0"/>
              <a:t>but pediatricians are busy and we have to believe that this occurred to some extent.  </a:t>
            </a:r>
            <a:r>
              <a:rPr lang="en-US" altLang="en-US" dirty="0" smtClean="0"/>
              <a:t>If </a:t>
            </a:r>
            <a:r>
              <a:rPr lang="en-US" altLang="en-US" dirty="0" smtClean="0"/>
              <a:t>it did happen, we believe</a:t>
            </a:r>
            <a:r>
              <a:rPr lang="en-US" altLang="en-US" baseline="0" dirty="0" smtClean="0"/>
              <a:t> this would be </a:t>
            </a:r>
            <a:r>
              <a:rPr lang="en-US" altLang="en-US" baseline="0" dirty="0" smtClean="0"/>
              <a:t>non-differential </a:t>
            </a:r>
            <a:r>
              <a:rPr lang="en-US" altLang="en-US" baseline="0" dirty="0" smtClean="0"/>
              <a:t>with respect to </a:t>
            </a:r>
            <a:r>
              <a:rPr lang="en-US" altLang="en-US" baseline="0" dirty="0" smtClean="0"/>
              <a:t>outcome </a:t>
            </a:r>
            <a:r>
              <a:rPr lang="en-US" altLang="en-US" baseline="0" dirty="0" smtClean="0"/>
              <a:t>which is has to be since outcome has not yet occurred.  </a:t>
            </a:r>
            <a:r>
              <a:rPr lang="en-US" altLang="en-US" baseline="0" dirty="0" smtClean="0"/>
              <a:t>We also think it is independent with respect to outcome because the processes to make these measurements appear to be unrelated.  If this is the case, </a:t>
            </a:r>
            <a:r>
              <a:rPr lang="en-US" altLang="en-US" dirty="0" smtClean="0"/>
              <a:t>what </a:t>
            </a:r>
            <a:r>
              <a:rPr lang="en-US" altLang="en-US" dirty="0" smtClean="0"/>
              <a:t>would have been the manifestation or direction of the bias?  Towards the null</a:t>
            </a:r>
            <a:r>
              <a:rPr lang="en-US" altLang="en-US" dirty="0" smtClean="0"/>
              <a:t>.</a:t>
            </a:r>
            <a:endParaRPr lang="en-US" altLang="en-US" dirty="0" smtClean="0"/>
          </a:p>
          <a:p>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F5C1F47D-D0A0-4F31-BC4D-24C91EE8FC95}" type="slidenum">
              <a:rPr lang="en-US" altLang="en-US" sz="1200"/>
              <a:pPr/>
              <a:t>16</a:t>
            </a:fld>
            <a:endParaRPr lang="en-US" altLang="en-US" sz="1200"/>
          </a:p>
        </p:txBody>
      </p:sp>
      <p:sp>
        <p:nvSpPr>
          <p:cNvPr id="40963" name="Rectangle 2"/>
          <p:cNvSpPr>
            <a:spLocks noGrp="1" noRot="1" noChangeAspect="1" noChangeArrowheads="1" noTextEdit="1"/>
          </p:cNvSpPr>
          <p:nvPr>
            <p:ph type="sldImg"/>
          </p:nvPr>
        </p:nvSpPr>
        <p:spPr>
          <a:xfrm>
            <a:off x="884238" y="695325"/>
            <a:ext cx="5222875" cy="3481388"/>
          </a:xfrm>
          <a:ln/>
        </p:spPr>
      </p:sp>
      <p:sp>
        <p:nvSpPr>
          <p:cNvPr id="40964"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a:p>
            <a:r>
              <a:rPr lang="en-US" altLang="en-US" dirty="0" smtClean="0"/>
              <a:t>We also cannot rule out problems in specificity,</a:t>
            </a:r>
            <a:r>
              <a:rPr lang="en-US" altLang="en-US" baseline="0" dirty="0" smtClean="0"/>
              <a:t> again caused by administrative mistakes in vaccination linkage.</a:t>
            </a:r>
            <a:r>
              <a:rPr lang="en-US" altLang="en-US" dirty="0" smtClean="0"/>
              <a:t> Perhaps the linkage was done incorrectly in some cases.  We would term this independent</a:t>
            </a:r>
            <a:r>
              <a:rPr lang="en-US" altLang="en-US" baseline="0" dirty="0" smtClean="0"/>
              <a:t> with respect to other measurements and non-differential.  </a:t>
            </a:r>
            <a:r>
              <a:rPr lang="en-US" altLang="en-US" dirty="0" smtClean="0"/>
              <a:t>Again, the manifestation would be bias towards the null.  </a:t>
            </a:r>
          </a:p>
          <a:p>
            <a:endParaRPr lang="en-US" altLang="en-US" dirty="0" smtClean="0"/>
          </a:p>
          <a:p>
            <a:r>
              <a:rPr lang="en-US" altLang="en-US" dirty="0" smtClean="0"/>
              <a:t>It is hard to know the magnitude of this, but we don’t expect that it is large.  </a:t>
            </a:r>
          </a:p>
          <a:p>
            <a:endParaRPr lang="en-US" altLang="en-US" dirty="0" smtClean="0"/>
          </a:p>
          <a:p>
            <a:r>
              <a:rPr lang="en-US" altLang="en-US" dirty="0" smtClean="0"/>
              <a:t>What </a:t>
            </a:r>
            <a:r>
              <a:rPr lang="en-US" altLang="en-US" dirty="0" smtClean="0"/>
              <a:t>could have been to evaluate this?  It would have been nice to do a small validation study of the measurement by doing a chart review and comparison with the computer database. </a:t>
            </a:r>
          </a:p>
          <a:p>
            <a:endParaRPr lang="en-US" altLang="en-US" dirty="0" smtClean="0"/>
          </a:p>
          <a:p>
            <a:endParaRPr lang="en-US" altLang="en-US" dirty="0" smtClean="0"/>
          </a:p>
          <a:p>
            <a:r>
              <a:rPr lang="en-US" altLang="en-US" dirty="0" smtClean="0"/>
              <a:t>What about these biases to the null?  This is not what the authors want to see when they are trying to prove the null.  The answer is that they should feel </a:t>
            </a:r>
            <a:r>
              <a:rPr lang="en-US" altLang="en-US" dirty="0" smtClean="0"/>
              <a:t>a bit nervous</a:t>
            </a:r>
            <a:r>
              <a:rPr lang="en-US" altLang="en-US" dirty="0" smtClean="0"/>
              <a:t>.</a:t>
            </a:r>
            <a:r>
              <a:rPr lang="en-US" altLang="en-US" baseline="0" dirty="0" smtClean="0"/>
              <a:t>  </a:t>
            </a:r>
            <a:endParaRPr lang="en-US" altLang="en-US" dirty="0" smtClean="0"/>
          </a:p>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5DB499D-30E0-490B-B796-6D07D507C360}" type="slidenum">
              <a:rPr lang="en-US" altLang="en-US" sz="1200"/>
              <a:pPr/>
              <a:t>17</a:t>
            </a:fld>
            <a:endParaRPr lang="en-US" altLang="en-US" sz="1200"/>
          </a:p>
        </p:txBody>
      </p:sp>
      <p:sp>
        <p:nvSpPr>
          <p:cNvPr id="41987" name="Rectangle 2"/>
          <p:cNvSpPr>
            <a:spLocks noGrp="1" noRot="1" noChangeAspect="1" noChangeArrowheads="1" noTextEdit="1"/>
          </p:cNvSpPr>
          <p:nvPr>
            <p:ph type="sldImg"/>
          </p:nvPr>
        </p:nvSpPr>
        <p:spPr>
          <a:xfrm>
            <a:off x="884238" y="695325"/>
            <a:ext cx="5222875" cy="3481388"/>
          </a:xfrm>
          <a:ln/>
        </p:spPr>
      </p:sp>
      <p:sp>
        <p:nvSpPr>
          <p:cNvPr id="41988"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58" tIns="44579" rIns="89158" bIns="44579"/>
          <a:lstStyle/>
          <a:p>
            <a:r>
              <a:rPr lang="en-US" altLang="en-US" dirty="0" smtClean="0"/>
              <a:t>How about the outcome measurement?  The authors used the Danish Psychiatric Central Register.  How did diagnoses get in this register?  </a:t>
            </a:r>
          </a:p>
          <a:p>
            <a:endParaRPr lang="en-US" altLang="en-US" dirty="0" smtClean="0"/>
          </a:p>
          <a:p>
            <a:r>
              <a:rPr lang="en-US" altLang="en-US" dirty="0" smtClean="0"/>
              <a:t>What was done by the authors to get some sense of the accuracy of the autism diagnoses?</a:t>
            </a:r>
          </a:p>
          <a:p>
            <a:endParaRPr lang="en-US" altLang="en-US" dirty="0" smtClean="0"/>
          </a:p>
          <a:p>
            <a:r>
              <a:rPr lang="en-US" altLang="en-US" dirty="0" smtClean="0"/>
              <a:t>What is </a:t>
            </a:r>
            <a:r>
              <a:rPr lang="en-US" altLang="en-US" dirty="0" smtClean="0"/>
              <a:t>this entity, </a:t>
            </a:r>
            <a:r>
              <a:rPr lang="en-US" altLang="en-US" dirty="0" smtClean="0"/>
              <a:t>37 divided by 40?  This is positive predictive value.  </a:t>
            </a:r>
          </a:p>
          <a:p>
            <a:endParaRPr lang="en-US" altLang="en-US" dirty="0" smtClean="0"/>
          </a:p>
          <a:p>
            <a:r>
              <a:rPr lang="en-US" altLang="en-US" dirty="0" smtClean="0"/>
              <a:t>What if we scaled </a:t>
            </a:r>
            <a:r>
              <a:rPr lang="en-US" altLang="en-US" dirty="0" smtClean="0"/>
              <a:t>this sample of 40 </a:t>
            </a:r>
            <a:r>
              <a:rPr lang="en-US" altLang="en-US" dirty="0" smtClean="0"/>
              <a:t>up to the entire study population?</a:t>
            </a:r>
          </a:p>
          <a:p>
            <a:endParaRPr lang="en-US" altLang="en-US" dirty="0" smtClean="0"/>
          </a:p>
          <a:p>
            <a:endParaRPr lang="en-US" altLang="en-US" dirty="0" smtClean="0"/>
          </a:p>
          <a:p>
            <a:r>
              <a:rPr lang="en-US" altLang="en-US" dirty="0" smtClean="0"/>
              <a:t>Now, let’s say that the true prevalence of autism is as high as 1 in 100, a number claimed in some studies.  Here is the 2x2 table.  Anytime you have so few cases diagnosed, you know the specificity must be very high.  </a:t>
            </a:r>
          </a:p>
          <a:p>
            <a:endParaRPr lang="en-US" altLang="en-US" dirty="0" smtClean="0"/>
          </a:p>
          <a:p>
            <a:endParaRPr lang="en-US" altLang="en-US" dirty="0" smtClean="0"/>
          </a:p>
          <a:p>
            <a:endParaRPr lang="en-US" altLang="en-US" dirty="0" smtClean="0"/>
          </a:p>
          <a:p>
            <a:r>
              <a:rPr lang="en-US" altLang="en-US" dirty="0" smtClean="0"/>
              <a:t>The other issue with outcome is that autism may be several different diseases.  Given that there is no single diagnostic, this could be considered as a composite outcome.  Hence, for the real autism that is caused by vaccine, the outcome as currently constituted could be considered non-specific (with attendant bias towards the null).  </a:t>
            </a:r>
          </a:p>
          <a:p>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3E0EC43A-2A55-43E4-8696-1E1DE05D8C0C}" type="slidenum">
              <a:rPr lang="en-US" altLang="en-US" sz="1200"/>
              <a:pPr/>
              <a:t>18</a:t>
            </a:fld>
            <a:endParaRPr lang="en-US" altLang="en-US" sz="1200"/>
          </a:p>
        </p:txBody>
      </p:sp>
      <p:sp>
        <p:nvSpPr>
          <p:cNvPr id="43011" name="Rectangle 2"/>
          <p:cNvSpPr>
            <a:spLocks noGrp="1" noRot="1" noChangeAspect="1" noChangeArrowheads="1" noTextEdit="1"/>
          </p:cNvSpPr>
          <p:nvPr>
            <p:ph type="sldImg"/>
          </p:nvPr>
        </p:nvSpPr>
        <p:spPr>
          <a:xfrm>
            <a:off x="884238" y="695325"/>
            <a:ext cx="5222875" cy="3481388"/>
          </a:xfrm>
          <a:ln/>
        </p:spPr>
      </p:sp>
      <p:sp>
        <p:nvSpPr>
          <p:cNvPr id="43012"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 was outcome</a:t>
            </a:r>
            <a:r>
              <a:rPr lang="en-US" altLang="en-US" baseline="0" dirty="0" smtClean="0"/>
              <a:t> ascertained?  </a:t>
            </a:r>
            <a:r>
              <a:rPr lang="en-US" altLang="en-US" dirty="0" smtClean="0"/>
              <a:t>If the misclassification is non-differential….</a:t>
            </a:r>
          </a:p>
          <a:p>
            <a:endParaRPr lang="en-US" altLang="en-US" dirty="0" smtClean="0"/>
          </a:p>
          <a:p>
            <a:r>
              <a:rPr lang="en-US" altLang="en-US" dirty="0" smtClean="0"/>
              <a:t>Because of the very high specificity, the degree of bias is extremely minimal.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DB860291-1260-408B-88F9-6943B22F5335}" type="slidenum">
              <a:rPr lang="en-US" altLang="en-US" sz="1200"/>
              <a:pPr/>
              <a:t>19</a:t>
            </a:fld>
            <a:endParaRPr lang="en-US" altLang="en-US" sz="1200"/>
          </a:p>
        </p:txBody>
      </p:sp>
      <p:sp>
        <p:nvSpPr>
          <p:cNvPr id="44035" name="Rectangle 2"/>
          <p:cNvSpPr>
            <a:spLocks noGrp="1" noRot="1" noChangeAspect="1" noChangeArrowheads="1" noTextEdit="1"/>
          </p:cNvSpPr>
          <p:nvPr>
            <p:ph type="sldImg"/>
          </p:nvPr>
        </p:nvSpPr>
        <p:spPr>
          <a:xfrm>
            <a:off x="884238" y="695325"/>
            <a:ext cx="5222875" cy="3481388"/>
          </a:xfrm>
          <a:ln/>
        </p:spPr>
      </p:sp>
      <p:sp>
        <p:nvSpPr>
          <p:cNvPr id="44036"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However, what if misclassification was differential?  What would the manifestations</a:t>
            </a:r>
            <a:r>
              <a:rPr lang="en-US" altLang="en-US" baseline="0" dirty="0" smtClean="0"/>
              <a:t> </a:t>
            </a:r>
            <a:r>
              <a:rPr lang="en-US" altLang="en-US" dirty="0" smtClean="0"/>
              <a:t>be?</a:t>
            </a:r>
          </a:p>
          <a:p>
            <a:endParaRPr lang="en-US" altLang="en-US" dirty="0" smtClean="0"/>
          </a:p>
          <a:p>
            <a:r>
              <a:rPr lang="en-US" altLang="en-US" dirty="0" smtClean="0"/>
              <a:t>Our guess is that specificity is not affected.  Very</a:t>
            </a:r>
            <a:r>
              <a:rPr lang="en-US" altLang="en-US" baseline="0" dirty="0" smtClean="0"/>
              <a:t> few people without autism are getting falsely diagnosed. </a:t>
            </a:r>
            <a:r>
              <a:rPr lang="en-US" altLang="en-US" dirty="0" smtClean="0"/>
              <a:t>If there is differential misclassification of outcome, we think it would affect sensitivity.  That is, we might expect less sensitive diagnosis among the non-vaccinated perhaps because they are not “in care” as  much as the vaccinated kids or perhaps because psychiatrists were more likely to diagnose clinically borderline, but yet true, cases in the vaccinated as compared to unvaccinated if they were aware of the vaccine hypothesis.  Were they aware of the vaccine autism hypothesis?  The first paper regarding MMR and autism came out in 1998 but even before this there was general suspicion about vaccines.  If this was operative, what would the manifestation be?  It would be a bias away from the null, towards a positive effect of MMR on autism. Because ultimately the analysis did not show this result, it does not threaten the final inference.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C27920D5-A5E0-49B4-BA9F-2E550A82489B}" type="slidenum">
              <a:rPr lang="en-US" altLang="en-US" sz="1200"/>
              <a:pPr/>
              <a:t>20</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 about confounding?  Here is a simplified DAG again.  On the top are the measured factors.   Red means that I am unsure about the causal relationships existing; these are factors that I might place on the B list.   </a:t>
            </a:r>
            <a:r>
              <a:rPr lang="en-US" altLang="en-US" dirty="0" smtClean="0"/>
              <a:t>The </a:t>
            </a:r>
            <a:r>
              <a:rPr lang="en-US" altLang="en-US" dirty="0" smtClean="0"/>
              <a:t>child’s age is the only factor I feel sure about.  We know that age affects when you get vaccinated and it also affects when you will get diagnosed with autism.  </a:t>
            </a:r>
          </a:p>
          <a:p>
            <a:endParaRPr lang="en-US" altLang="en-US" dirty="0" smtClean="0"/>
          </a:p>
          <a:p>
            <a:r>
              <a:rPr lang="en-US" altLang="en-US" dirty="0" smtClean="0"/>
              <a:t>Is there any downside for adjusting for all of these?  There might be a loss of precision.  This is an issue when we are trying to show no effect because the width of the confidence interval is critical.  We wonder what the confidence interval would have been without adjusting for all of this stuff (other than age). </a:t>
            </a:r>
          </a:p>
          <a:p>
            <a:endParaRPr lang="en-US" altLang="en-US" dirty="0" smtClean="0"/>
          </a:p>
          <a:p>
            <a:r>
              <a:rPr lang="en-US" altLang="en-US" dirty="0" smtClean="0"/>
              <a:t>On the bottom are unmeasured factors.  Here I have placed the generic “unknown confounders”, which can almost always be listed.  Yet, there is one unmeasured confounder that we do know about and should be concerned </a:t>
            </a:r>
            <a:r>
              <a:rPr lang="en-US" altLang="en-US" dirty="0" smtClean="0"/>
              <a:t>about.   </a:t>
            </a:r>
            <a:r>
              <a:rPr lang="en-US" altLang="en-US" dirty="0" smtClean="0"/>
              <a:t>What is the chief and most concerning unmeasured confounder?  It is family history.  Why might this be the case?  Family history is causally related to autism.  That much is easy.  The other axis is that a family who has a family history of autism, perhaps in a sibling of the index child, might be less apt to get their next child vaccinated – if they bought into the vaccine-autism hypothesis. In other words, the unvaccinated might become enriched for the highest risk children.  </a:t>
            </a:r>
          </a:p>
          <a:p>
            <a:endParaRPr lang="en-US" altLang="en-US" dirty="0" smtClean="0"/>
          </a:p>
          <a:p>
            <a:r>
              <a:rPr lang="en-US" altLang="en-US" dirty="0" smtClean="0"/>
              <a:t>What is the manifestation of omitting family history?  It will underestimate the risk of the vaccine.  Negative confounding.  </a:t>
            </a:r>
          </a:p>
          <a:p>
            <a:endParaRPr lang="en-US" altLang="en-US" dirty="0" smtClean="0"/>
          </a:p>
          <a:p>
            <a:r>
              <a:rPr lang="en-US" altLang="en-US" dirty="0" smtClean="0"/>
              <a:t>Is </a:t>
            </a:r>
            <a:r>
              <a:rPr lang="en-US" altLang="en-US" dirty="0" smtClean="0"/>
              <a:t>there any data we can examine to evaluate whether parents with a family history were withholding MMR for the index </a:t>
            </a:r>
            <a:r>
              <a:rPr lang="en-US" altLang="en-US" dirty="0" smtClean="0"/>
              <a:t>children?  </a:t>
            </a:r>
            <a:r>
              <a:rPr lang="en-US" altLang="en-US" dirty="0" smtClean="0"/>
              <a:t>The data at the bottom of </a:t>
            </a:r>
            <a:r>
              <a:rPr lang="en-US" altLang="en-US" dirty="0" smtClean="0"/>
              <a:t>Table 2 </a:t>
            </a:r>
            <a:r>
              <a:rPr lang="en-US" altLang="en-US" dirty="0" smtClean="0"/>
              <a:t>shows that if those with family history were withholding MMR, then they should have been doing this the most when the news of the Wakefield article broke in 1998.  If this were the case, the vaccinated should have been depleted of the highest risk and thus we would have expected to </a:t>
            </a:r>
            <a:r>
              <a:rPr lang="en-US" altLang="en-US" dirty="0" smtClean="0"/>
              <a:t>see a </a:t>
            </a:r>
            <a:r>
              <a:rPr lang="en-US" altLang="en-US" dirty="0" smtClean="0"/>
              <a:t>lower rate ratio in that latter period, but we don’t.  In other words, we would have expected to see an elevated IRR in the early time period (early 1990’s) which would then become attenuated in 1998.  This did not </a:t>
            </a:r>
            <a:r>
              <a:rPr lang="en-US" altLang="en-US" dirty="0" smtClean="0"/>
              <a:t>happen.  </a:t>
            </a:r>
            <a:r>
              <a:rPr lang="en-US" altLang="en-US" dirty="0" smtClean="0"/>
              <a:t>This leads us to believe that this was not a substantial confounder. </a:t>
            </a:r>
          </a:p>
          <a:p>
            <a:endParaRPr lang="en-US" altLang="en-US" dirty="0" smtClean="0"/>
          </a:p>
          <a:p>
            <a:r>
              <a:rPr lang="en-US" altLang="en-US" dirty="0" smtClean="0"/>
              <a:t>However, what if there was general concern about vaccines throughout the study period and was causing negative confounding throughout, and that last </a:t>
            </a:r>
            <a:r>
              <a:rPr lang="en-US" altLang="en-US" dirty="0" err="1" smtClean="0"/>
              <a:t>datapoint</a:t>
            </a:r>
            <a:r>
              <a:rPr lang="en-US" altLang="en-US" dirty="0" smtClean="0"/>
              <a:t> at the bottom of page 2 is just a random blip.  We will never know.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C7D755D4-2246-438B-A24C-ABAEC3B6AB9D}" type="slidenum">
              <a:rPr lang="en-US" altLang="en-US" sz="1200"/>
              <a:pPr/>
              <a:t>21</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Omiting family history if it were an important confounder should have resulted in seeing a progressive attentuation of the IRR over time and in particular in the last time period, of 1997 to 1999 but we really don’t see this.  Therefore, we are not convinced that this was occurring.  </a:t>
            </a:r>
          </a:p>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C27920D5-A5E0-49B4-BA9F-2E550A82489B}" type="slidenum">
              <a:rPr lang="en-US" altLang="en-US" sz="1200"/>
              <a:pPr/>
              <a:t>4</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t>We </a:t>
            </a:r>
            <a:r>
              <a:rPr lang="en-US" altLang="en-US" baseline="0" dirty="0" smtClean="0"/>
              <a:t>now know that depicting the research question in a DAG is the clearest way to communicate.  I was impressed the other day in Small Group Section when I heard one of you say that you don’t want to hear someone’s research question in words; you would much rather see the DAG.  Did anyone draw the DAG for this research question?</a:t>
            </a:r>
          </a:p>
          <a:p>
            <a:endParaRPr lang="en-US" altLang="en-US" baseline="0" dirty="0" smtClean="0"/>
          </a:p>
          <a:p>
            <a:r>
              <a:rPr lang="en-US" altLang="en-US" baseline="0" dirty="0" smtClean="0"/>
              <a:t>Do the authors believe anything else is going on in the system?</a:t>
            </a:r>
            <a:endParaRPr lang="en-US" altLang="en-US" baseline="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1388079B-08F1-4D91-86BA-EDCEFB7BC945}" type="slidenum">
              <a:rPr lang="en-US" altLang="en-US" sz="1200"/>
              <a:pPr/>
              <a:t>22</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a:p>
            <a:r>
              <a:rPr lang="en-US" altLang="en-US" dirty="0" smtClean="0"/>
              <a:t>One caveat:  perhaps negative confounding by FH was occurring throughout the time period, in which case all of the measures suffer from negative confounding.  </a:t>
            </a:r>
          </a:p>
          <a:p>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BB1C587-6594-4662-8A87-2E745718946E}" type="slidenum">
              <a:rPr lang="en-US" altLang="en-US" sz="1200"/>
              <a:pPr/>
              <a:t>23</a:t>
            </a:fld>
            <a:endParaRPr lang="en-US" altLang="en-US" sz="1200"/>
          </a:p>
        </p:txBody>
      </p:sp>
      <p:sp>
        <p:nvSpPr>
          <p:cNvPr id="48131"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A696ECC9-C073-4623-91F3-0026F350FA7E}" type="slidenum">
              <a:rPr lang="en-US" altLang="en-US" sz="1200"/>
              <a:pPr algn="r"/>
              <a:t>23</a:t>
            </a:fld>
            <a:endParaRPr lang="en-US" altLang="en-US" sz="1200"/>
          </a:p>
        </p:txBody>
      </p:sp>
      <p:sp>
        <p:nvSpPr>
          <p:cNvPr id="48132" name="Rectangle 2"/>
          <p:cNvSpPr>
            <a:spLocks noGrp="1" noRot="1" noChangeAspect="1" noChangeArrowheads="1" noTextEdit="1"/>
          </p:cNvSpPr>
          <p:nvPr>
            <p:ph type="sldImg"/>
          </p:nvPr>
        </p:nvSpPr>
        <p:spPr>
          <a:xfrm>
            <a:off x="884238" y="695325"/>
            <a:ext cx="5222875" cy="3481388"/>
          </a:xfrm>
          <a:ln/>
        </p:spPr>
      </p:sp>
      <p:sp>
        <p:nvSpPr>
          <p:cNvPr id="48133"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smtClean="0"/>
              <a:t>Let’s move to the results.  Was the unadjusted measure of association reported?</a:t>
            </a:r>
          </a:p>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BB1C587-6594-4662-8A87-2E745718946E}" type="slidenum">
              <a:rPr lang="en-US" altLang="en-US" sz="1200"/>
              <a:pPr/>
              <a:t>24</a:t>
            </a:fld>
            <a:endParaRPr lang="en-US" altLang="en-US" sz="1200"/>
          </a:p>
        </p:txBody>
      </p:sp>
      <p:sp>
        <p:nvSpPr>
          <p:cNvPr id="48131"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A696ECC9-C073-4623-91F3-0026F350FA7E}" type="slidenum">
              <a:rPr lang="en-US" altLang="en-US" sz="1200"/>
              <a:pPr algn="r"/>
              <a:t>24</a:t>
            </a:fld>
            <a:endParaRPr lang="en-US" altLang="en-US" sz="1200"/>
          </a:p>
        </p:txBody>
      </p:sp>
      <p:sp>
        <p:nvSpPr>
          <p:cNvPr id="48132" name="Rectangle 2"/>
          <p:cNvSpPr>
            <a:spLocks noGrp="1" noRot="1" noChangeAspect="1" noChangeArrowheads="1" noTextEdit="1"/>
          </p:cNvSpPr>
          <p:nvPr>
            <p:ph type="sldImg"/>
          </p:nvPr>
        </p:nvSpPr>
        <p:spPr>
          <a:xfrm>
            <a:off x="884238" y="695325"/>
            <a:ext cx="5222875" cy="3481388"/>
          </a:xfrm>
          <a:ln/>
        </p:spPr>
      </p:sp>
      <p:sp>
        <p:nvSpPr>
          <p:cNvPr id="48133"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No</a:t>
            </a:r>
          </a:p>
          <a:p>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66D350B4-B6CC-40E8-92E5-AD9264352896}" type="slidenum">
              <a:rPr lang="en-US" altLang="en-US" sz="1200"/>
              <a:pPr/>
              <a:t>25</a:t>
            </a:fld>
            <a:endParaRPr lang="en-US" altLang="en-US" sz="1200"/>
          </a:p>
        </p:txBody>
      </p:sp>
      <p:sp>
        <p:nvSpPr>
          <p:cNvPr id="50179"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E5701F35-0642-46C1-A9FC-1694FD6DC910}" type="slidenum">
              <a:rPr lang="en-US" altLang="en-US" sz="1200"/>
              <a:pPr algn="r"/>
              <a:t>25</a:t>
            </a:fld>
            <a:endParaRPr lang="en-US" altLang="en-US" sz="1200"/>
          </a:p>
        </p:txBody>
      </p:sp>
      <p:sp>
        <p:nvSpPr>
          <p:cNvPr id="50180" name="Rectangle 2"/>
          <p:cNvSpPr>
            <a:spLocks noGrp="1" noRot="1" noChangeAspect="1" noChangeArrowheads="1" noTextEdit="1"/>
          </p:cNvSpPr>
          <p:nvPr>
            <p:ph type="sldImg"/>
          </p:nvPr>
        </p:nvSpPr>
        <p:spPr>
          <a:xfrm>
            <a:off x="884238" y="695325"/>
            <a:ext cx="5222875" cy="3481388"/>
          </a:xfrm>
          <a:ln/>
        </p:spPr>
      </p:sp>
      <p:sp>
        <p:nvSpPr>
          <p:cNvPr id="50181"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smtClean="0"/>
              <a:t>What is the unadjusted measure of association?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B7C29552-EC65-4EE3-9188-952CED1DB70D}" type="slidenum">
              <a:rPr lang="en-US" altLang="en-US" sz="1200"/>
              <a:pPr/>
              <a:t>26</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is the unadjusted analysis looking at the effect of vaccine.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53C72A95-964A-4C5F-B76E-515088CAE441}" type="slidenum">
              <a:rPr lang="en-US" altLang="en-US" sz="1200"/>
              <a:pPr/>
              <a:t>27</a:t>
            </a:fld>
            <a:endParaRPr lang="en-US" altLang="en-US" sz="1200"/>
          </a:p>
        </p:txBody>
      </p:sp>
      <p:sp>
        <p:nvSpPr>
          <p:cNvPr id="52227"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03BE441A-F269-4472-B06B-1D49B9D00ECD}" type="slidenum">
              <a:rPr lang="en-US" altLang="en-US" sz="1200"/>
              <a:pPr algn="r"/>
              <a:t>27</a:t>
            </a:fld>
            <a:endParaRPr lang="en-US" altLang="en-US" sz="1200"/>
          </a:p>
        </p:txBody>
      </p:sp>
      <p:sp>
        <p:nvSpPr>
          <p:cNvPr id="52228" name="Rectangle 2"/>
          <p:cNvSpPr>
            <a:spLocks noGrp="1" noRot="1" noChangeAspect="1" noChangeArrowheads="1" noTextEdit="1"/>
          </p:cNvSpPr>
          <p:nvPr>
            <p:ph type="sldImg"/>
          </p:nvPr>
        </p:nvSpPr>
        <p:spPr>
          <a:xfrm>
            <a:off x="884238" y="695325"/>
            <a:ext cx="5222875" cy="3481388"/>
          </a:xfrm>
          <a:ln/>
        </p:spPr>
      </p:sp>
      <p:sp>
        <p:nvSpPr>
          <p:cNvPr id="52229"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smtClean="0"/>
              <a:t>Should the unadjusted measure of association been reported?  (There is no correct answer.  However, I am sure this was not just an oversight from the authors or the editors.  This was an intentional omission.)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369F838-0D5C-4E96-9AE3-ADBF5E24FCE5}" type="slidenum">
              <a:rPr lang="en-US" altLang="en-US" sz="1200"/>
              <a:pPr/>
              <a:t>28</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are “final” adjusted estimates.  Let’s walk through it.   What is it in words?</a:t>
            </a:r>
          </a:p>
          <a:p>
            <a:endParaRPr lang="en-US" altLang="en-US" dirty="0" smtClean="0"/>
          </a:p>
          <a:p>
            <a:r>
              <a:rPr lang="en-US" altLang="en-US" dirty="0" smtClean="0"/>
              <a:t>The main result is in the 4</a:t>
            </a:r>
            <a:r>
              <a:rPr lang="en-US" altLang="en-US" baseline="30000" dirty="0" smtClean="0"/>
              <a:t>th</a:t>
            </a:r>
            <a:r>
              <a:rPr lang="en-US" altLang="en-US" dirty="0" smtClean="0"/>
              <a:t> row.   Rate ratio = 0.92.  Who can interpret in words?  What is the range of measures of association that are compatible with the observed data?  </a:t>
            </a:r>
          </a:p>
          <a:p>
            <a:endParaRPr lang="en-US" altLang="en-US" dirty="0" smtClean="0"/>
          </a:p>
          <a:p>
            <a:r>
              <a:rPr lang="en-US" altLang="en-US" dirty="0" smtClean="0"/>
              <a:t>The blip at IRR of 1.38 merits mention at 6 to 11 months following vaccination.</a:t>
            </a:r>
          </a:p>
          <a:p>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FFF57C23-E789-47E8-B68E-86866127F3F5}" type="slidenum">
              <a:rPr lang="en-US" altLang="en-US" sz="1200"/>
              <a:pPr/>
              <a:t>29</a:t>
            </a:fld>
            <a:endParaRPr lang="en-US" altLang="en-US" sz="1200"/>
          </a:p>
        </p:txBody>
      </p:sp>
      <p:sp>
        <p:nvSpPr>
          <p:cNvPr id="54275"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D3C3D894-8F2D-4995-BE93-CD9314C4E59F}" type="slidenum">
              <a:rPr lang="en-US" altLang="en-US" sz="1200"/>
              <a:pPr algn="r"/>
              <a:t>29</a:t>
            </a:fld>
            <a:endParaRPr lang="en-US" altLang="en-US" sz="1200"/>
          </a:p>
        </p:txBody>
      </p:sp>
      <p:sp>
        <p:nvSpPr>
          <p:cNvPr id="54276" name="Rectangle 2"/>
          <p:cNvSpPr>
            <a:spLocks noGrp="1" noRot="1" noChangeAspect="1" noChangeArrowheads="1" noTextEdit="1"/>
          </p:cNvSpPr>
          <p:nvPr>
            <p:ph type="sldImg"/>
          </p:nvPr>
        </p:nvSpPr>
        <p:spPr>
          <a:xfrm>
            <a:off x="884238" y="695325"/>
            <a:ext cx="5222875" cy="3481388"/>
          </a:xfrm>
          <a:ln/>
        </p:spPr>
      </p:sp>
      <p:sp>
        <p:nvSpPr>
          <p:cNvPr id="54277"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smtClean="0"/>
              <a:t>How about a post test?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662E8DC1-B604-4CE6-B403-69FD9F3388F8}" type="slidenum">
              <a:rPr lang="en-US" altLang="en-US" sz="1200"/>
              <a:pPr/>
              <a:t>30</a:t>
            </a:fld>
            <a:endParaRPr lang="en-US" alt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is our score card.  </a:t>
            </a:r>
          </a:p>
          <a:p>
            <a:endParaRPr lang="en-US" altLang="en-US" dirty="0" smtClean="0"/>
          </a:p>
          <a:p>
            <a:r>
              <a:rPr lang="en-US" altLang="en-US" dirty="0" smtClean="0"/>
              <a:t>We don’t think there is any appreciable selection bias.</a:t>
            </a:r>
          </a:p>
          <a:p>
            <a:endParaRPr lang="en-US" altLang="en-US" dirty="0" smtClean="0"/>
          </a:p>
          <a:p>
            <a:r>
              <a:rPr lang="en-US" altLang="en-US" dirty="0" smtClean="0"/>
              <a:t>Effect of measurement error for exposure and outcome, if present, are opposite, and we suggest that they cancel out.  Or perhaps all of the bias is in the exposure, which  results in bias towards the null.  In either case, we think this is pointing towards the null.  </a:t>
            </a:r>
          </a:p>
          <a:p>
            <a:endParaRPr lang="en-US" altLang="en-US" dirty="0" smtClean="0"/>
          </a:p>
          <a:p>
            <a:r>
              <a:rPr lang="en-US" altLang="en-US" dirty="0" smtClean="0"/>
              <a:t>Threat of confounding is by unmeasured family history which serves to underestimate any harmful effect of the vaccine.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334F728-5245-4EBB-AA6B-48911DBA9FC7}" type="slidenum">
              <a:rPr lang="en-US" altLang="en-US" sz="1200"/>
              <a:pPr/>
              <a:t>32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C27920D5-A5E0-49B4-BA9F-2E550A82489B}" type="slidenum">
              <a:rPr lang="en-US" altLang="en-US" sz="1200"/>
              <a:pPr/>
              <a:t>5</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Yes, they do by virtue</a:t>
            </a:r>
            <a:r>
              <a:rPr lang="en-US" altLang="en-US" baseline="0" dirty="0" smtClean="0"/>
              <a:t> of their control for a number of variables.   And, of course, we need to include mention of the unmeasured confounders.</a:t>
            </a:r>
            <a:endParaRPr lang="en-US" altLang="en-US" baseline="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Risk difference and a number needed to harm</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334F728-5245-4EBB-AA6B-48911DBA9FC7}" type="slidenum">
              <a:rPr lang="en-US" altLang="en-US" sz="1200"/>
              <a:pPr/>
              <a:t>33</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7FD8CFF5-A7F6-4E50-8C47-DA81F5AD933C}" type="slidenum">
              <a:rPr lang="en-US" altLang="en-US" sz="1200"/>
              <a:pPr/>
              <a:t>36</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Why was this </a:t>
            </a:r>
            <a:r>
              <a:rPr lang="en-US" altLang="en-US" dirty="0" smtClean="0"/>
              <a:t>New England Journal of Medicine</a:t>
            </a:r>
            <a:r>
              <a:rPr lang="en-US" altLang="en-US" baseline="0" dirty="0" smtClean="0"/>
              <a:t> </a:t>
            </a:r>
            <a:r>
              <a:rPr lang="en-US" altLang="en-US" dirty="0" smtClean="0"/>
              <a:t>study done </a:t>
            </a:r>
            <a:r>
              <a:rPr lang="en-US" altLang="en-US" dirty="0" smtClean="0"/>
              <a:t>in the first place?  While the anti-vaccine movement has been around for as long as vaccines have been, the anti-vaccine movement reached a fever pitch with </a:t>
            </a:r>
            <a:r>
              <a:rPr lang="en-US" altLang="en-US" dirty="0" smtClean="0"/>
              <a:t>an article </a:t>
            </a:r>
            <a:r>
              <a:rPr lang="en-US" altLang="en-US" dirty="0" smtClean="0"/>
              <a:t>published by Wakefield and colleagues in </a:t>
            </a:r>
            <a:r>
              <a:rPr lang="en-US" altLang="en-US" dirty="0" smtClean="0"/>
              <a:t>1998 in</a:t>
            </a:r>
            <a:r>
              <a:rPr lang="en-US" altLang="en-US" baseline="0" dirty="0" smtClean="0"/>
              <a:t> The Lancet journal</a:t>
            </a:r>
            <a:r>
              <a:rPr lang="en-US" altLang="en-US" dirty="0" smtClean="0"/>
              <a:t>.  </a:t>
            </a:r>
            <a:r>
              <a:rPr lang="en-US" altLang="en-US" dirty="0" smtClean="0"/>
              <a:t>This was a case series of kids, mainly with autism, who developed symptoms shortly after MMR vaccination and had intestinal findings suggestive of measles involvement.  </a:t>
            </a:r>
          </a:p>
          <a:p>
            <a:endParaRPr lang="en-US" altLang="en-US" dirty="0" smtClean="0"/>
          </a:p>
          <a:p>
            <a:r>
              <a:rPr lang="en-US" altLang="en-US" dirty="0" smtClean="0"/>
              <a:t>This paper got an unusual amount of press attention and was really latched on to by the anti-vaccine groups.</a:t>
            </a:r>
          </a:p>
          <a:p>
            <a:endParaRPr lang="en-US" altLang="en-US" dirty="0" smtClean="0"/>
          </a:p>
          <a:p>
            <a:r>
              <a:rPr lang="en-US" altLang="en-US" dirty="0" smtClean="0"/>
              <a:t>It did spur on a lot of epidemiologic research, like this Madsen article, which failed to show an association.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69079F3-6286-4297-88F9-D4DAD91515F4}" type="slidenum">
              <a:rPr lang="en-US" altLang="en-US" sz="1200"/>
              <a:pPr/>
              <a:t>37</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world began to sense that something funny was going on when 10 out of the 12 authors offered what they called a “partial retraction”.  While they did not deny the validity of the data, they did retract the nominal interpretation, which is that MMR vaccine was causally related to autism.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2FACA454-C17A-416F-8704-A1094F28A737}" type="slidenum">
              <a:rPr lang="en-US" altLang="en-US" sz="1200"/>
              <a:pPr/>
              <a:t>38</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epidemiologic data continued to pile up against the hypothesis, and then an investigative reporter in London, Brian Deer, became involved </a:t>
            </a:r>
            <a:r>
              <a:rPr lang="en-US" altLang="en-US" dirty="0" smtClean="0"/>
              <a:t>and dug </a:t>
            </a:r>
            <a:r>
              <a:rPr lang="en-US" altLang="en-US" dirty="0" smtClean="0"/>
              <a:t>up many undisclosed financial conflicts for the first author, Wakefield.  This led to a thorough review by the UK General Medical Council who found several procedural flaws with the original article.  </a:t>
            </a:r>
          </a:p>
          <a:p>
            <a:endParaRPr lang="en-US" altLang="en-US" dirty="0" smtClean="0"/>
          </a:p>
          <a:p>
            <a:r>
              <a:rPr lang="en-US" altLang="en-US" dirty="0" smtClean="0"/>
              <a:t>This led, in Feb. 2010, to the full retraction of the article by the Lancet editors.  In fact, if you try to find the article today on-line, you will see a big red “retracted” across it.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3E7593B-A416-4542-AA9F-B49CFB07115B}" type="slidenum">
              <a:rPr lang="en-US" altLang="en-US" sz="1200"/>
              <a:pPr/>
              <a:t>39</a:t>
            </a:fld>
            <a:endParaRPr lang="en-US"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all came to a head in January of 2011 when the BMJ published a series of 3 articles by the investigative reporter, Brian Deer, where they concluded the Wakefield’s work was indeed fraudulent, all motivated by, they claim, a desire to make money in lawsuits, by developing new a diagnostic test, and by developing an alternative vaccine.   </a:t>
            </a:r>
          </a:p>
          <a:p>
            <a:endParaRPr lang="en-US" altLang="en-US" dirty="0" smtClean="0"/>
          </a:p>
          <a:p>
            <a:r>
              <a:rPr lang="en-US" altLang="en-US" dirty="0" smtClean="0"/>
              <a:t>The BMJ editor called this one of the most damaging frauds in the history of medical science.  </a:t>
            </a:r>
          </a:p>
          <a:p>
            <a:endParaRPr lang="en-US" altLang="en-US" dirty="0" smtClean="0"/>
          </a:p>
          <a:p>
            <a:r>
              <a:rPr lang="en-US" altLang="en-US" dirty="0" smtClean="0"/>
              <a:t>Given this, we can be pretty sure that </a:t>
            </a:r>
            <a:r>
              <a:rPr lang="en-US" altLang="en-US" dirty="0" smtClean="0"/>
              <a:t>the</a:t>
            </a:r>
            <a:r>
              <a:rPr lang="en-US" altLang="en-US" baseline="0" dirty="0" smtClean="0"/>
              <a:t> prior probability for an</a:t>
            </a:r>
            <a:r>
              <a:rPr lang="en-US" altLang="en-US" dirty="0" smtClean="0"/>
              <a:t> </a:t>
            </a:r>
            <a:r>
              <a:rPr lang="en-US" altLang="en-US" dirty="0" smtClean="0"/>
              <a:t>association between MMR and </a:t>
            </a:r>
            <a:r>
              <a:rPr lang="en-US" altLang="en-US" dirty="0" smtClean="0"/>
              <a:t>autism is essentially</a:t>
            </a:r>
            <a:r>
              <a:rPr lang="en-US" altLang="en-US" baseline="0" dirty="0" smtClean="0"/>
              <a:t> none</a:t>
            </a:r>
            <a:r>
              <a:rPr lang="en-US" altLang="en-US" dirty="0" smtClean="0"/>
              <a:t>.  This gives us more confidence that the nominal</a:t>
            </a:r>
            <a:r>
              <a:rPr lang="en-US" altLang="en-US" baseline="0" dirty="0" smtClean="0"/>
              <a:t> conclusion of the Madsen article is correct.  It is unfathomable how much time the scientific and public health community has needlessly spent on this issue. </a:t>
            </a:r>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populations for this study?</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6</a:t>
            </a:fld>
            <a:endParaRPr lang="en-US"/>
          </a:p>
        </p:txBody>
      </p:sp>
    </p:spTree>
    <p:extLst>
      <p:ext uri="{BB962C8B-B14F-4D97-AF65-F5344CB8AC3E}">
        <p14:creationId xmlns:p14="http://schemas.microsoft.com/office/powerpoint/2010/main" val="1099548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DE0D9579-7626-452B-83E1-902C90312306}" type="slidenum">
              <a:rPr lang="en-US" altLang="en-US" sz="1200"/>
              <a:pPr/>
              <a:t>7</a:t>
            </a:fld>
            <a:endParaRPr lang="en-US" altLang="en-US" sz="1200"/>
          </a:p>
        </p:txBody>
      </p:sp>
      <p:sp>
        <p:nvSpPr>
          <p:cNvPr id="35843"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9ABCDBDF-940C-47D7-9AC0-E8F74B5CCC47}" type="slidenum">
              <a:rPr lang="en-US" altLang="en-US" sz="1200"/>
              <a:pPr algn="r"/>
              <a:t>7</a:t>
            </a:fld>
            <a:endParaRPr lang="en-US" altLang="en-US" sz="1200"/>
          </a:p>
        </p:txBody>
      </p:sp>
      <p:sp>
        <p:nvSpPr>
          <p:cNvPr id="35844" name="Rectangle 2"/>
          <p:cNvSpPr>
            <a:spLocks noGrp="1" noRot="1" noChangeAspect="1" noChangeArrowheads="1" noTextEdit="1"/>
          </p:cNvSpPr>
          <p:nvPr>
            <p:ph type="sldImg"/>
          </p:nvPr>
        </p:nvSpPr>
        <p:spPr>
          <a:xfrm>
            <a:off x="884238" y="695325"/>
            <a:ext cx="5222875" cy="3481388"/>
          </a:xfrm>
          <a:ln/>
        </p:spPr>
      </p:sp>
      <p:sp>
        <p:nvSpPr>
          <p:cNvPr id="35845"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smtClean="0"/>
              <a:t>The authors emphasized the population-based aspect of their design both in the title and in the narrative.  Does the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DE0D9579-7626-452B-83E1-902C90312306}" type="slidenum">
              <a:rPr lang="en-US" altLang="en-US" sz="1200"/>
              <a:pPr/>
              <a:t>8</a:t>
            </a:fld>
            <a:endParaRPr lang="en-US" altLang="en-US" sz="1200"/>
          </a:p>
        </p:txBody>
      </p:sp>
      <p:sp>
        <p:nvSpPr>
          <p:cNvPr id="35843"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9ABCDBDF-940C-47D7-9AC0-E8F74B5CCC47}" type="slidenum">
              <a:rPr lang="en-US" altLang="en-US" sz="1200"/>
              <a:pPr algn="r"/>
              <a:t>8</a:t>
            </a:fld>
            <a:endParaRPr lang="en-US" altLang="en-US" sz="1200"/>
          </a:p>
        </p:txBody>
      </p:sp>
      <p:sp>
        <p:nvSpPr>
          <p:cNvPr id="35844" name="Rectangle 2"/>
          <p:cNvSpPr>
            <a:spLocks noGrp="1" noRot="1" noChangeAspect="1" noChangeArrowheads="1" noTextEdit="1"/>
          </p:cNvSpPr>
          <p:nvPr>
            <p:ph type="sldImg"/>
          </p:nvPr>
        </p:nvSpPr>
        <p:spPr>
          <a:xfrm>
            <a:off x="884238" y="695325"/>
            <a:ext cx="5222875" cy="3481388"/>
          </a:xfrm>
          <a:ln/>
        </p:spPr>
      </p:sp>
      <p:sp>
        <p:nvSpPr>
          <p:cNvPr id="35845"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Why is the answer yes?  Don’t</a:t>
            </a:r>
            <a:r>
              <a:rPr lang="en-US" altLang="en-US" baseline="0" dirty="0" smtClean="0"/>
              <a:t> get this confused with external validity or generalizability.  Population-based studies are great to enhance generalizability because they, in fact, cover the entire population.  However, this is not what we are asking.  We are asking about internal validity.  </a:t>
            </a:r>
            <a:r>
              <a:rPr lang="en-US" altLang="en-US" baseline="0" dirty="0" smtClean="0"/>
              <a:t>Why </a:t>
            </a:r>
            <a:r>
              <a:rPr lang="en-US" altLang="en-US" baseline="0" dirty="0" smtClean="0"/>
              <a:t>is internal validity enhanced?</a:t>
            </a: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9</a:t>
            </a:fld>
            <a:endParaRPr lang="en-US" dirty="0"/>
          </a:p>
        </p:txBody>
      </p:sp>
      <p:sp>
        <p:nvSpPr>
          <p:cNvPr id="153603" name="Rectangle 2"/>
          <p:cNvSpPr>
            <a:spLocks noGrp="1" noRot="1" noChangeAspect="1" noChangeArrowheads="1" noTextEdit="1"/>
          </p:cNvSpPr>
          <p:nvPr>
            <p:ph type="sldImg"/>
          </p:nvPr>
        </p:nvSpPr>
        <p:spPr>
          <a:xfrm>
            <a:off x="895350" y="703263"/>
            <a:ext cx="5200650" cy="3467100"/>
          </a:xfrm>
          <a:ln/>
        </p:spPr>
      </p:sp>
      <p:sp>
        <p:nvSpPr>
          <p:cNvPr id="153604" name="Rectangle 3"/>
          <p:cNvSpPr>
            <a:spLocks noGrp="1" noChangeArrowheads="1"/>
          </p:cNvSpPr>
          <p:nvPr>
            <p:ph type="body" idx="1"/>
          </p:nvPr>
        </p:nvSpPr>
        <p:spPr>
          <a:noFill/>
          <a:ln/>
        </p:spPr>
        <p:txBody>
          <a:bodyPr/>
          <a:lstStyle/>
          <a:p>
            <a:r>
              <a:rPr lang="en-US" altLang="en-US" dirty="0" smtClean="0"/>
              <a:t>You have actually seen the answer before.  Remember this slide from the Selection Bias lecture?  We said that for selection bias to occur, a person’s selection into a study or his retention must be influenced by/ associated with BOTH his/her exposure and outcome (e.g., disease).   In a population-based</a:t>
            </a:r>
            <a:r>
              <a:rPr lang="en-US" altLang="en-US" baseline="0" dirty="0" smtClean="0"/>
              <a:t> study, </a:t>
            </a:r>
            <a:r>
              <a:rPr lang="en-US" altLang="en-US" baseline="0" dirty="0" smtClean="0"/>
              <a:t>i.e. </a:t>
            </a:r>
            <a:r>
              <a:rPr lang="en-US" altLang="en-US" baseline="0" dirty="0" smtClean="0"/>
              <a:t>when people are selected from the general population with no restrictions, none of these DAGS can occur.  Therefore, there can be no selection on the front end of the cohort.  In this Denmark study, the only restriction is that you needed to have a civil registration number.  There may be some </a:t>
            </a:r>
            <a:r>
              <a:rPr lang="en-US" altLang="en-US" baseline="0" dirty="0" smtClean="0"/>
              <a:t>“illegal” (i.e., without a civil registration number) </a:t>
            </a:r>
            <a:r>
              <a:rPr lang="en-US" altLang="en-US" baseline="0" dirty="0" smtClean="0"/>
              <a:t>births in the </a:t>
            </a:r>
            <a:r>
              <a:rPr lang="en-US" altLang="en-US" baseline="0" dirty="0" smtClean="0"/>
              <a:t>country, </a:t>
            </a:r>
            <a:r>
              <a:rPr lang="en-US" altLang="en-US" baseline="0" dirty="0" smtClean="0"/>
              <a:t>but </a:t>
            </a:r>
            <a:r>
              <a:rPr lang="en-US" altLang="en-US" baseline="0" dirty="0" smtClean="0"/>
              <a:t>we </a:t>
            </a:r>
            <a:r>
              <a:rPr lang="en-US" altLang="en-US" baseline="0" dirty="0" smtClean="0"/>
              <a:t>cannot see that </a:t>
            </a:r>
            <a:r>
              <a:rPr lang="en-US" altLang="en-US" baseline="0" dirty="0" smtClean="0"/>
              <a:t>this could </a:t>
            </a:r>
            <a:r>
              <a:rPr lang="en-US" altLang="en-US" baseline="0" dirty="0" smtClean="0"/>
              <a:t>result in either of these 3 DAGs.  </a:t>
            </a:r>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B87D3F02-B9D9-4BEE-977B-58861160D80F}" type="slidenum">
              <a:rPr lang="en-US" altLang="en-US" sz="1200"/>
              <a:pPr/>
              <a:t>10</a:t>
            </a:fld>
            <a:endParaRPr lang="en-US" altLang="en-US" sz="1200"/>
          </a:p>
        </p:txBody>
      </p:sp>
      <p:sp>
        <p:nvSpPr>
          <p:cNvPr id="36867" name="Rectangle 2"/>
          <p:cNvSpPr>
            <a:spLocks noGrp="1" noRot="1" noChangeAspect="1" noChangeArrowheads="1" noTextEdit="1"/>
          </p:cNvSpPr>
          <p:nvPr>
            <p:ph type="sldImg"/>
          </p:nvPr>
        </p:nvSpPr>
        <p:spPr>
          <a:xfrm>
            <a:off x="884238" y="695325"/>
            <a:ext cx="5222875" cy="3481388"/>
          </a:xfrm>
          <a:ln/>
        </p:spPr>
      </p:sp>
      <p:sp>
        <p:nvSpPr>
          <p:cNvPr id="36868"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Thus, for our tally of selection</a:t>
            </a:r>
            <a:r>
              <a:rPr lang="en-US" altLang="en-US" baseline="0" dirty="0" smtClean="0"/>
              <a:t> bias, we do not think that there are problems with the initial sample</a:t>
            </a:r>
            <a:endParaRPr lang="en-US" altLang="en-US" dirty="0" smtClean="0"/>
          </a:p>
          <a:p>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29309E0A-6B25-4B1D-A8E0-8825C76B4F19}" type="slidenum">
              <a:rPr lang="en-US" altLang="en-US" sz="1200"/>
              <a:pPr/>
              <a:t>11</a:t>
            </a:fld>
            <a:endParaRPr lang="en-US" altLang="en-US" sz="1200"/>
          </a:p>
        </p:txBody>
      </p:sp>
      <p:sp>
        <p:nvSpPr>
          <p:cNvPr id="37891" name="Rectangle 2"/>
          <p:cNvSpPr>
            <a:spLocks noGrp="1" noRot="1" noChangeAspect="1" noChangeArrowheads="1" noTextEdit="1"/>
          </p:cNvSpPr>
          <p:nvPr>
            <p:ph type="sldImg"/>
          </p:nvPr>
        </p:nvSpPr>
        <p:spPr>
          <a:xfrm>
            <a:off x="884238" y="695325"/>
            <a:ext cx="5222875" cy="3481388"/>
          </a:xfrm>
          <a:ln/>
        </p:spPr>
      </p:sp>
      <p:sp>
        <p:nvSpPr>
          <p:cNvPr id="37892"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What is another potential mechanism for selection</a:t>
            </a:r>
            <a:r>
              <a:rPr lang="en-US" altLang="en-US" baseline="0" dirty="0" smtClean="0"/>
              <a:t> </a:t>
            </a:r>
            <a:r>
              <a:rPr lang="en-US" altLang="en-US" baseline="0" dirty="0" smtClean="0"/>
              <a:t>bias in a cohort study</a:t>
            </a:r>
            <a:r>
              <a:rPr lang="en-US" altLang="en-US" dirty="0" smtClean="0"/>
              <a:t>?  </a:t>
            </a:r>
            <a:r>
              <a:rPr lang="en-US" altLang="en-US" dirty="0" smtClean="0"/>
              <a:t>As usual, we have to consider losses to follow-up.  We are not actually told how many losses to follow there are.  The losses, which are emigration, are bundled together with the deaths, and we are told that there are 5028 of these.  We probably could get the national death rates and figure out how many of these were deaths, but the point is that there is some emigration or losses.  So, the question is: do we think that losses to</a:t>
            </a:r>
            <a:r>
              <a:rPr lang="en-US" altLang="en-US" baseline="0" dirty="0" smtClean="0"/>
              <a:t> follow-up are creating selection bias?  </a:t>
            </a:r>
          </a:p>
          <a:p>
            <a:endParaRPr lang="en-US" altLang="en-US" baseline="0" dirty="0" smtClean="0"/>
          </a:p>
          <a:p>
            <a:r>
              <a:rPr lang="en-US" altLang="en-US" dirty="0"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6180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198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7240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2141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941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79620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0191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051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5973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364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0451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863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71525" y="609600"/>
            <a:ext cx="87439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771525" y="1295400"/>
            <a:ext cx="87439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5.xml"/><Relationship Id="rId7" Type="http://schemas.openxmlformats.org/officeDocument/2006/relationships/image" Target="../media/image7.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 Id="rId9" Type="http://schemas.openxmlformats.org/officeDocument/2006/relationships/image" Target="../media/image8.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3.w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oleObject" Target="../embeddings/oleObject4.bin"/><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itle 1"/>
          <p:cNvSpPr>
            <a:spLocks noGrp="1"/>
          </p:cNvSpPr>
          <p:nvPr>
            <p:ph type="ctrTitle" idx="4294967295"/>
          </p:nvPr>
        </p:nvSpPr>
        <p:spPr>
          <a:xfrm>
            <a:off x="342900" y="76200"/>
            <a:ext cx="9686925" cy="1470025"/>
          </a:xfrm>
        </p:spPr>
        <p:txBody>
          <a:bodyPr/>
          <a:lstStyle/>
          <a:p>
            <a:r>
              <a:rPr lang="en-US" altLang="en-US" dirty="0"/>
              <a:t>Please take an </a:t>
            </a:r>
            <a:r>
              <a:rPr lang="en-US" altLang="en-US" dirty="0" smtClean="0"/>
              <a:t>i</a:t>
            </a:r>
            <a:r>
              <a:rPr lang="en-US" altLang="en-US" dirty="0" smtClean="0">
                <a:solidFill>
                  <a:srgbClr val="FF3300"/>
                </a:solidFill>
              </a:rPr>
              <a:t>&gt;</a:t>
            </a:r>
            <a:r>
              <a:rPr lang="en-US" altLang="en-US" dirty="0" smtClean="0"/>
              <a:t>clicker</a:t>
            </a:r>
            <a:endParaRPr lang="en-US" altLang="en-US" dirty="0"/>
          </a:p>
        </p:txBody>
      </p:sp>
      <p:pic>
        <p:nvPicPr>
          <p:cNvPr id="533508" name="Picture 4" descr="iclicker2-p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912" y="2057400"/>
            <a:ext cx="2439988" cy="370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153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614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6148"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9"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0"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1"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2"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6153"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6154"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6155"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6156"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6157" name="Text Box 17"/>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6158" name="Text Box 18"/>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6159" name="Text Box 19"/>
          <p:cNvSpPr txBox="1">
            <a:spLocks noChangeArrowheads="1"/>
          </p:cNvSpPr>
          <p:nvPr/>
        </p:nvSpPr>
        <p:spPr bwMode="auto">
          <a:xfrm>
            <a:off x="2587625" y="304800"/>
            <a:ext cx="52943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Unicode MS" pitchFamily="34" charset="-128"/>
              </a:rPr>
              <a:t>Selection Bias in a Cohort Study</a:t>
            </a:r>
          </a:p>
        </p:txBody>
      </p:sp>
      <p:sp>
        <p:nvSpPr>
          <p:cNvPr id="6160" name="Text Box 21"/>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a:p>
            <a:pPr algn="l"/>
            <a:endParaRPr lang="en-US" altLang="en-US" sz="2400"/>
          </a:p>
          <a:p>
            <a:pPr algn="l"/>
            <a:endParaRPr lang="en-US" altLang="en-US" sz="2400"/>
          </a:p>
          <a:p>
            <a:pPr algn="l"/>
            <a:endParaRPr lang="en-US" altLang="en-US" sz="2400"/>
          </a:p>
        </p:txBody>
      </p:sp>
      <p:sp>
        <p:nvSpPr>
          <p:cNvPr id="244761" name="Text Box 25"/>
          <p:cNvSpPr txBox="1">
            <a:spLocks noChangeArrowheads="1"/>
          </p:cNvSpPr>
          <p:nvPr/>
        </p:nvSpPr>
        <p:spPr bwMode="auto">
          <a:xfrm>
            <a:off x="5867400" y="1066800"/>
            <a:ext cx="567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solidFill>
                  <a:srgbClr val="FF3300"/>
                </a:solidFill>
              </a:rPr>
              <a:t>1.   Problems with initial sample?</a:t>
            </a:r>
            <a:r>
              <a:rPr lang="en-US" altLang="en-US" sz="2400"/>
              <a:t>                          </a:t>
            </a:r>
            <a:endParaRPr lang="en-US" altLang="en-US" sz="2400" b="1"/>
          </a:p>
        </p:txBody>
      </p:sp>
      <p:sp>
        <p:nvSpPr>
          <p:cNvPr id="244766" name="Text Box 30"/>
          <p:cNvSpPr txBox="1">
            <a:spLocks noChangeArrowheads="1"/>
          </p:cNvSpPr>
          <p:nvPr/>
        </p:nvSpPr>
        <p:spPr bwMode="auto">
          <a:xfrm>
            <a:off x="7696200" y="1524000"/>
            <a:ext cx="567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b="1" dirty="0" smtClean="0">
                <a:solidFill>
                  <a:srgbClr val="009900"/>
                </a:solidFill>
              </a:rPr>
              <a:t>No</a:t>
            </a:r>
            <a:endParaRPr lang="en-US" altLang="en-US" sz="2400" b="1" dirty="0">
              <a:solidFill>
                <a:srgbClr val="009900"/>
              </a:solidFill>
            </a:endParaRPr>
          </a:p>
        </p:txBody>
      </p:sp>
      <p:sp>
        <p:nvSpPr>
          <p:cNvPr id="244770" name="Line 34"/>
          <p:cNvSpPr>
            <a:spLocks noChangeShapeType="1"/>
          </p:cNvSpPr>
          <p:nvPr/>
        </p:nvSpPr>
        <p:spPr bwMode="auto">
          <a:xfrm>
            <a:off x="46101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4773" name="Line 37"/>
          <p:cNvSpPr>
            <a:spLocks noChangeShapeType="1"/>
          </p:cNvSpPr>
          <p:nvPr/>
        </p:nvSpPr>
        <p:spPr bwMode="auto">
          <a:xfrm>
            <a:off x="4610100" y="32766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7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47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47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4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61" grpId="0"/>
      <p:bldP spid="244766" grpId="0"/>
      <p:bldP spid="244770" grpId="0" animBg="1"/>
      <p:bldP spid="2447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717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7172"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4"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5"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6"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7177"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7178"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7179"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7180"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7181" name="Text Box 13"/>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7182"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7183" name="Text Box 15"/>
          <p:cNvSpPr txBox="1">
            <a:spLocks noChangeArrowheads="1"/>
          </p:cNvSpPr>
          <p:nvPr/>
        </p:nvSpPr>
        <p:spPr bwMode="auto">
          <a:xfrm>
            <a:off x="2095500" y="76200"/>
            <a:ext cx="5307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Unicode MS" pitchFamily="34" charset="-128"/>
              </a:rPr>
              <a:t>Selection Bias in a Cohort Study</a:t>
            </a:r>
          </a:p>
        </p:txBody>
      </p:sp>
      <p:sp>
        <p:nvSpPr>
          <p:cNvPr id="7184"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a:p>
            <a:pPr algn="l"/>
            <a:endParaRPr lang="en-US" altLang="en-US" sz="2400"/>
          </a:p>
          <a:p>
            <a:pPr algn="l"/>
            <a:endParaRPr lang="en-US" altLang="en-US" sz="2400"/>
          </a:p>
          <a:p>
            <a:pPr algn="l"/>
            <a:endParaRPr lang="en-US" altLang="en-US" sz="2400"/>
          </a:p>
        </p:txBody>
      </p:sp>
      <p:sp>
        <p:nvSpPr>
          <p:cNvPr id="600081" name="Line 17"/>
          <p:cNvSpPr>
            <a:spLocks noChangeShapeType="1"/>
          </p:cNvSpPr>
          <p:nvPr/>
        </p:nvSpPr>
        <p:spPr bwMode="auto">
          <a:xfrm>
            <a:off x="17145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0082" name="Line 18"/>
          <p:cNvSpPr>
            <a:spLocks noChangeShapeType="1"/>
          </p:cNvSpPr>
          <p:nvPr/>
        </p:nvSpPr>
        <p:spPr bwMode="auto">
          <a:xfrm>
            <a:off x="1714500" y="34290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0084" name="Text Box 20"/>
          <p:cNvSpPr txBox="1">
            <a:spLocks noChangeArrowheads="1"/>
          </p:cNvSpPr>
          <p:nvPr/>
        </p:nvSpPr>
        <p:spPr bwMode="auto">
          <a:xfrm>
            <a:off x="5829300" y="685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solidFill>
                  <a:srgbClr val="FF3300"/>
                </a:solidFill>
              </a:rPr>
              <a:t>2.  Losses to follow-up</a:t>
            </a:r>
            <a:endParaRPr lang="en-US" altLang="en-US" sz="2400" b="1">
              <a:solidFill>
                <a:srgbClr val="FF3300"/>
              </a:solidFill>
            </a:endParaRPr>
          </a:p>
        </p:txBody>
      </p:sp>
      <p:sp>
        <p:nvSpPr>
          <p:cNvPr id="600087" name="Line 23"/>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0088" name="Line 24"/>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
          <p:cNvGrpSpPr/>
          <p:nvPr/>
        </p:nvGrpSpPr>
        <p:grpSpPr>
          <a:xfrm>
            <a:off x="2933700" y="3429000"/>
            <a:ext cx="2573108" cy="1448158"/>
            <a:chOff x="2875192" y="3392774"/>
            <a:chExt cx="2573108" cy="1448158"/>
          </a:xfrm>
        </p:grpSpPr>
        <p:sp>
          <p:nvSpPr>
            <p:cNvPr id="29" name="Text Box 29"/>
            <p:cNvSpPr txBox="1">
              <a:spLocks noChangeArrowheads="1"/>
            </p:cNvSpPr>
            <p:nvPr/>
          </p:nvSpPr>
          <p:spPr bwMode="auto">
            <a:xfrm>
              <a:off x="2875192" y="437926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sp>
          <p:nvSpPr>
            <p:cNvPr id="30" name="Text Box 29"/>
            <p:cNvSpPr txBox="1">
              <a:spLocks noChangeArrowheads="1"/>
            </p:cNvSpPr>
            <p:nvPr/>
          </p:nvSpPr>
          <p:spPr bwMode="auto">
            <a:xfrm>
              <a:off x="3733800" y="3975064"/>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sp>
          <p:nvSpPr>
            <p:cNvPr id="31" name="Text Box 29"/>
            <p:cNvSpPr txBox="1">
              <a:spLocks noChangeArrowheads="1"/>
            </p:cNvSpPr>
            <p:nvPr/>
          </p:nvSpPr>
          <p:spPr bwMode="auto">
            <a:xfrm>
              <a:off x="4570912" y="374423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sp>
          <p:nvSpPr>
            <p:cNvPr id="32" name="Text Box 29"/>
            <p:cNvSpPr txBox="1">
              <a:spLocks noChangeArrowheads="1"/>
            </p:cNvSpPr>
            <p:nvPr/>
          </p:nvSpPr>
          <p:spPr bwMode="auto">
            <a:xfrm>
              <a:off x="5092112" y="3392774"/>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00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00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00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00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00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81" grpId="0" animBg="1"/>
      <p:bldP spid="600082" grpId="0" animBg="1"/>
      <p:bldP spid="600084" grpId="0"/>
      <p:bldP spid="600087" grpId="0" animBg="1"/>
      <p:bldP spid="60008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381000" y="1295400"/>
            <a:ext cx="9563100" cy="1465265"/>
            <a:chOff x="456" y="1096"/>
            <a:chExt cx="6024" cy="923"/>
          </a:xfrm>
        </p:grpSpPr>
        <p:sp>
          <p:nvSpPr>
            <p:cNvPr id="55331"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2"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3" name="Text Box 6"/>
            <p:cNvSpPr txBox="1">
              <a:spLocks noChangeArrowheads="1"/>
            </p:cNvSpPr>
            <p:nvPr/>
          </p:nvSpPr>
          <p:spPr bwMode="auto">
            <a:xfrm>
              <a:off x="2256" y="1096"/>
              <a:ext cx="2256" cy="330"/>
            </a:xfrm>
            <a:prstGeom prst="rect">
              <a:avLst/>
            </a:prstGeom>
            <a:noFill/>
            <a:ln w="9525" algn="ctr">
              <a:solidFill>
                <a:srgbClr val="FF0000"/>
              </a:solidFill>
              <a:miter lim="800000"/>
              <a:headEnd/>
              <a:tailEnd/>
            </a:ln>
          </p:spPr>
          <p:txBody>
            <a:bodyPr>
              <a:spAutoFit/>
            </a:bodyPr>
            <a:lstStyle/>
            <a:p>
              <a:pPr>
                <a:spcBef>
                  <a:spcPct val="50000"/>
                </a:spcBef>
              </a:pPr>
              <a:r>
                <a:rPr lang="en-US" sz="2800" dirty="0" smtClean="0">
                  <a:latin typeface="Arial" charset="0"/>
                </a:rPr>
                <a:t>Retention in study</a:t>
              </a:r>
              <a:endParaRPr lang="en-US" sz="2800" dirty="0">
                <a:latin typeface="Arial" charset="0"/>
              </a:endParaRPr>
            </a:p>
          </p:txBody>
        </p:sp>
        <p:sp>
          <p:nvSpPr>
            <p:cNvPr id="55334" name="Text Box 7"/>
            <p:cNvSpPr txBox="1">
              <a:spLocks noChangeArrowheads="1"/>
            </p:cNvSpPr>
            <p:nvPr/>
          </p:nvSpPr>
          <p:spPr bwMode="auto">
            <a:xfrm>
              <a:off x="456" y="1641"/>
              <a:ext cx="2256"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MMR</a:t>
              </a:r>
              <a:endParaRPr lang="en-US" sz="2800" dirty="0">
                <a:latin typeface="Arial" charset="0"/>
              </a:endParaRPr>
            </a:p>
          </p:txBody>
        </p:sp>
        <p:sp>
          <p:nvSpPr>
            <p:cNvPr id="55335" name="Text Box 8"/>
            <p:cNvSpPr txBox="1">
              <a:spLocks noChangeArrowheads="1"/>
            </p:cNvSpPr>
            <p:nvPr/>
          </p:nvSpPr>
          <p:spPr bwMode="auto">
            <a:xfrm>
              <a:off x="4224" y="1689"/>
              <a:ext cx="2256"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Autism</a:t>
              </a:r>
              <a:endParaRPr lang="en-US" sz="2800" dirty="0">
                <a:latin typeface="Arial" charset="0"/>
              </a:endParaRPr>
            </a:p>
          </p:txBody>
        </p:sp>
      </p:grpSp>
      <p:grpSp>
        <p:nvGrpSpPr>
          <p:cNvPr id="3" name="Group 41"/>
          <p:cNvGrpSpPr>
            <a:grpSpLocks/>
          </p:cNvGrpSpPr>
          <p:nvPr/>
        </p:nvGrpSpPr>
        <p:grpSpPr bwMode="auto">
          <a:xfrm>
            <a:off x="19050" y="3241676"/>
            <a:ext cx="5448300" cy="1544639"/>
            <a:chOff x="-48" y="2158"/>
            <a:chExt cx="3432" cy="973"/>
          </a:xfrm>
        </p:grpSpPr>
        <p:sp>
          <p:nvSpPr>
            <p:cNvPr id="55324" name="Line 11"/>
            <p:cNvSpPr>
              <a:spLocks noChangeShapeType="1"/>
            </p:cNvSpPr>
            <p:nvPr/>
          </p:nvSpPr>
          <p:spPr bwMode="auto">
            <a:xfrm>
              <a:off x="624" y="2492"/>
              <a:ext cx="120" cy="408"/>
            </a:xfrm>
            <a:prstGeom prst="line">
              <a:avLst/>
            </a:prstGeom>
            <a:noFill/>
            <a:ln w="28575">
              <a:solidFill>
                <a:schemeClr val="tx1"/>
              </a:solidFill>
              <a:round/>
              <a:headEnd/>
              <a:tailEnd type="triangle" w="med" len="med"/>
            </a:ln>
          </p:spPr>
          <p:txBody>
            <a:bodyPr wrap="none" anchor="ctr"/>
            <a:lstStyle/>
            <a:p>
              <a:endParaRPr lang="en-US" dirty="0"/>
            </a:p>
          </p:txBody>
        </p:sp>
        <p:sp>
          <p:nvSpPr>
            <p:cNvPr id="55325" name="Text Box 13"/>
            <p:cNvSpPr txBox="1">
              <a:spLocks noChangeArrowheads="1"/>
            </p:cNvSpPr>
            <p:nvPr/>
          </p:nvSpPr>
          <p:spPr bwMode="auto">
            <a:xfrm>
              <a:off x="1704" y="2312"/>
              <a:ext cx="948"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55326" name="Text Box 14"/>
            <p:cNvSpPr txBox="1">
              <a:spLocks noChangeArrowheads="1"/>
            </p:cNvSpPr>
            <p:nvPr/>
          </p:nvSpPr>
          <p:spPr bwMode="auto">
            <a:xfrm>
              <a:off x="216" y="2879"/>
              <a:ext cx="1512"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55327" name="Text Box 15"/>
            <p:cNvSpPr txBox="1">
              <a:spLocks noChangeArrowheads="1"/>
            </p:cNvSpPr>
            <p:nvPr/>
          </p:nvSpPr>
          <p:spPr bwMode="auto">
            <a:xfrm>
              <a:off x="2208" y="2879"/>
              <a:ext cx="1176"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55328" name="Text Box 22"/>
            <p:cNvSpPr txBox="1">
              <a:spLocks noChangeArrowheads="1"/>
            </p:cNvSpPr>
            <p:nvPr/>
          </p:nvSpPr>
          <p:spPr bwMode="auto">
            <a:xfrm>
              <a:off x="-48" y="2158"/>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29" name="Line 23"/>
            <p:cNvSpPr>
              <a:spLocks noChangeShapeType="1"/>
            </p:cNvSpPr>
            <p:nvPr/>
          </p:nvSpPr>
          <p:spPr bwMode="auto">
            <a:xfrm>
              <a:off x="1224" y="2324"/>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55330" name="Line 24"/>
            <p:cNvSpPr>
              <a:spLocks noChangeShapeType="1"/>
            </p:cNvSpPr>
            <p:nvPr/>
          </p:nvSpPr>
          <p:spPr bwMode="auto">
            <a:xfrm flipH="1" flipV="1">
              <a:off x="2448" y="2552"/>
              <a:ext cx="408" cy="300"/>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4914900" y="3257552"/>
            <a:ext cx="5372100" cy="1543051"/>
            <a:chOff x="3240" y="2112"/>
            <a:chExt cx="3384" cy="972"/>
          </a:xfrm>
        </p:grpSpPr>
        <p:sp>
          <p:nvSpPr>
            <p:cNvPr id="55317" name="Text Box 21"/>
            <p:cNvSpPr txBox="1">
              <a:spLocks noChangeArrowheads="1"/>
            </p:cNvSpPr>
            <p:nvPr/>
          </p:nvSpPr>
          <p:spPr bwMode="auto">
            <a:xfrm>
              <a:off x="5400" y="2832"/>
              <a:ext cx="1224"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55318" name="Text Box 25"/>
            <p:cNvSpPr txBox="1">
              <a:spLocks noChangeArrowheads="1"/>
            </p:cNvSpPr>
            <p:nvPr/>
          </p:nvSpPr>
          <p:spPr bwMode="auto">
            <a:xfrm>
              <a:off x="3240" y="2832"/>
              <a:ext cx="1680"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55319" name="Line 26"/>
            <p:cNvSpPr>
              <a:spLocks noChangeShapeType="1"/>
            </p:cNvSpPr>
            <p:nvPr/>
          </p:nvSpPr>
          <p:spPr bwMode="auto">
            <a:xfrm flipV="1">
              <a:off x="4056" y="2605"/>
              <a:ext cx="192" cy="239"/>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4056" y="2304"/>
              <a:ext cx="984"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55321" name="Text Box 28"/>
            <p:cNvSpPr txBox="1">
              <a:spLocks noChangeArrowheads="1"/>
            </p:cNvSpPr>
            <p:nvPr/>
          </p:nvSpPr>
          <p:spPr bwMode="auto">
            <a:xfrm>
              <a:off x="5064" y="2112"/>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22" name="Line 29"/>
            <p:cNvSpPr>
              <a:spLocks noChangeShapeType="1"/>
            </p:cNvSpPr>
            <p:nvPr/>
          </p:nvSpPr>
          <p:spPr bwMode="auto">
            <a:xfrm>
              <a:off x="5910" y="2430"/>
              <a:ext cx="162" cy="402"/>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4896" y="228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571656" y="5238747"/>
            <a:ext cx="9667875" cy="1314451"/>
            <a:chOff x="270" y="3330"/>
            <a:chExt cx="6090" cy="828"/>
          </a:xfrm>
        </p:grpSpPr>
        <p:sp>
          <p:nvSpPr>
            <p:cNvPr id="55308" name="Text Box 51"/>
            <p:cNvSpPr txBox="1">
              <a:spLocks noChangeArrowheads="1"/>
            </p:cNvSpPr>
            <p:nvPr/>
          </p:nvSpPr>
          <p:spPr bwMode="auto">
            <a:xfrm>
              <a:off x="4992" y="3897"/>
              <a:ext cx="1368"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55309" name="Line 52"/>
            <p:cNvSpPr>
              <a:spLocks noChangeShapeType="1"/>
            </p:cNvSpPr>
            <p:nvPr/>
          </p:nvSpPr>
          <p:spPr bwMode="auto">
            <a:xfrm flipV="1">
              <a:off x="1470" y="3469"/>
              <a:ext cx="1248"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766" y="3330"/>
              <a:ext cx="1056"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55311" name="Line 54"/>
            <p:cNvSpPr>
              <a:spLocks noChangeShapeType="1"/>
            </p:cNvSpPr>
            <p:nvPr/>
          </p:nvSpPr>
          <p:spPr bwMode="auto">
            <a:xfrm flipH="1" flipV="1">
              <a:off x="3822" y="3465"/>
              <a:ext cx="912" cy="76"/>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270" y="3474"/>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13" name="Text Box 56"/>
            <p:cNvSpPr txBox="1">
              <a:spLocks noChangeArrowheads="1"/>
            </p:cNvSpPr>
            <p:nvPr/>
          </p:nvSpPr>
          <p:spPr bwMode="auto">
            <a:xfrm>
              <a:off x="4590" y="3438"/>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14" name="Text Box 57"/>
            <p:cNvSpPr txBox="1">
              <a:spLocks noChangeArrowheads="1"/>
            </p:cNvSpPr>
            <p:nvPr/>
          </p:nvSpPr>
          <p:spPr bwMode="auto">
            <a:xfrm>
              <a:off x="990" y="3906"/>
              <a:ext cx="1464"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55315" name="Line 58"/>
            <p:cNvSpPr>
              <a:spLocks noChangeShapeType="1"/>
            </p:cNvSpPr>
            <p:nvPr/>
          </p:nvSpPr>
          <p:spPr bwMode="auto">
            <a:xfrm>
              <a:off x="1072" y="3729"/>
              <a:ext cx="350" cy="263"/>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406" y="3690"/>
              <a:ext cx="282" cy="207"/>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287655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
        <p:nvSpPr>
          <p:cNvPr id="39" name="Text Box 40"/>
          <p:cNvSpPr txBox="1">
            <a:spLocks noChangeArrowheads="1"/>
          </p:cNvSpPr>
          <p:nvPr/>
        </p:nvSpPr>
        <p:spPr bwMode="auto">
          <a:xfrm>
            <a:off x="38100" y="177225"/>
            <a:ext cx="990600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 uri="{53640926-AAD7-44D8-BBD7-CCE9431645EC}">
              <a14:shadowObscured xmlns:a14="http://schemas.microsoft.com/office/drawing/2010/main" val="1"/>
            </a:ext>
          </a:extLst>
        </p:spPr>
        <p:txBody>
          <a:bodyPr wrap="square">
            <a:spAutoFit/>
          </a:bodyPr>
          <a:lstStyle/>
          <a:p>
            <a:r>
              <a:rPr lang="en-US" altLang="en-US" dirty="0" smtClean="0">
                <a:solidFill>
                  <a:srgbClr val="FF0000"/>
                </a:solidFill>
                <a:latin typeface="+mn-lt"/>
              </a:rPr>
              <a:t>For Losses to Follow-up to Create </a:t>
            </a:r>
            <a:r>
              <a:rPr lang="en-US" altLang="en-US" dirty="0">
                <a:solidFill>
                  <a:srgbClr val="FF0000"/>
                </a:solidFill>
                <a:latin typeface="+mn-lt"/>
              </a:rPr>
              <a:t>S</a:t>
            </a:r>
            <a:r>
              <a:rPr lang="en-US" altLang="en-US" dirty="0" smtClean="0">
                <a:solidFill>
                  <a:srgbClr val="FF0000"/>
                </a:solidFill>
                <a:latin typeface="+mn-lt"/>
              </a:rPr>
              <a:t>election </a:t>
            </a:r>
            <a:r>
              <a:rPr lang="en-US" altLang="en-US" dirty="0">
                <a:solidFill>
                  <a:srgbClr val="FF0000"/>
                </a:solidFill>
                <a:latin typeface="+mn-lt"/>
              </a:rPr>
              <a:t>B</a:t>
            </a:r>
            <a:r>
              <a:rPr lang="en-US" altLang="en-US" dirty="0" smtClean="0">
                <a:solidFill>
                  <a:srgbClr val="FF0000"/>
                </a:solidFill>
                <a:latin typeface="+mn-lt"/>
              </a:rPr>
              <a:t>ias</a:t>
            </a:r>
            <a:endParaRPr lang="en-US" altLang="en-US" dirty="0">
              <a:solidFill>
                <a:srgbClr val="FF0000"/>
              </a:solidFill>
              <a:latin typeface="+mn-lt"/>
            </a:endParaRPr>
          </a:p>
        </p:txBody>
      </p:sp>
    </p:spTree>
    <p:extLst>
      <p:ext uri="{BB962C8B-B14F-4D97-AF65-F5344CB8AC3E}">
        <p14:creationId xmlns:p14="http://schemas.microsoft.com/office/powerpoint/2010/main" val="3046148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717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7172"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4"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5"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6"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7177"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7178"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7179"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7180"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7181" name="Text Box 13"/>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7182"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7183" name="Text Box 15"/>
          <p:cNvSpPr txBox="1">
            <a:spLocks noChangeArrowheads="1"/>
          </p:cNvSpPr>
          <p:nvPr/>
        </p:nvSpPr>
        <p:spPr bwMode="auto">
          <a:xfrm>
            <a:off x="2095500" y="76200"/>
            <a:ext cx="5307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Unicode MS" pitchFamily="34" charset="-128"/>
              </a:rPr>
              <a:t>Selection Bias in a Cohort Study</a:t>
            </a:r>
          </a:p>
        </p:txBody>
      </p:sp>
      <p:sp>
        <p:nvSpPr>
          <p:cNvPr id="7184"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a:p>
            <a:pPr algn="l"/>
            <a:endParaRPr lang="en-US" altLang="en-US" sz="2400"/>
          </a:p>
          <a:p>
            <a:pPr algn="l"/>
            <a:endParaRPr lang="en-US" altLang="en-US" sz="2400"/>
          </a:p>
          <a:p>
            <a:pPr algn="l"/>
            <a:endParaRPr lang="en-US" altLang="en-US" sz="2400"/>
          </a:p>
        </p:txBody>
      </p:sp>
      <p:sp>
        <p:nvSpPr>
          <p:cNvPr id="600081" name="Line 17"/>
          <p:cNvSpPr>
            <a:spLocks noChangeShapeType="1"/>
          </p:cNvSpPr>
          <p:nvPr/>
        </p:nvSpPr>
        <p:spPr bwMode="auto">
          <a:xfrm>
            <a:off x="17145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0082" name="Line 18"/>
          <p:cNvSpPr>
            <a:spLocks noChangeShapeType="1"/>
          </p:cNvSpPr>
          <p:nvPr/>
        </p:nvSpPr>
        <p:spPr bwMode="auto">
          <a:xfrm>
            <a:off x="1714500" y="34290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0084" name="Text Box 20"/>
          <p:cNvSpPr txBox="1">
            <a:spLocks noChangeArrowheads="1"/>
          </p:cNvSpPr>
          <p:nvPr/>
        </p:nvSpPr>
        <p:spPr bwMode="auto">
          <a:xfrm>
            <a:off x="5829300" y="685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2.  Losses to follow-up</a:t>
            </a:r>
            <a:endParaRPr lang="en-US" altLang="en-US" sz="2400" b="1" dirty="0">
              <a:solidFill>
                <a:srgbClr val="FF3300"/>
              </a:solidFill>
            </a:endParaRPr>
          </a:p>
        </p:txBody>
      </p:sp>
      <p:sp>
        <p:nvSpPr>
          <p:cNvPr id="600086" name="Text Box 22"/>
          <p:cNvSpPr txBox="1">
            <a:spLocks noChangeArrowheads="1"/>
          </p:cNvSpPr>
          <p:nvPr/>
        </p:nvSpPr>
        <p:spPr bwMode="auto">
          <a:xfrm>
            <a:off x="6515100" y="3124200"/>
            <a:ext cx="472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b="1" dirty="0" smtClean="0">
                <a:solidFill>
                  <a:srgbClr val="009900"/>
                </a:solidFill>
              </a:rPr>
              <a:t>Link between autism and retention not </a:t>
            </a:r>
            <a:r>
              <a:rPr lang="en-US" altLang="en-US" sz="2400" b="1" dirty="0" smtClean="0">
                <a:solidFill>
                  <a:srgbClr val="009900"/>
                </a:solidFill>
              </a:rPr>
              <a:t>likely</a:t>
            </a:r>
            <a:endParaRPr lang="en-US" altLang="en-US" sz="2400" b="1" dirty="0">
              <a:solidFill>
                <a:srgbClr val="009900"/>
              </a:solidFill>
            </a:endParaRPr>
          </a:p>
        </p:txBody>
      </p:sp>
      <p:sp>
        <p:nvSpPr>
          <p:cNvPr id="600087" name="Line 23"/>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0088" name="Line 24"/>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9" name="Group 41"/>
          <p:cNvGrpSpPr>
            <a:grpSpLocks/>
          </p:cNvGrpSpPr>
          <p:nvPr/>
        </p:nvGrpSpPr>
        <p:grpSpPr bwMode="auto">
          <a:xfrm>
            <a:off x="4800600" y="1427161"/>
            <a:ext cx="5448300" cy="1544639"/>
            <a:chOff x="-48" y="2158"/>
            <a:chExt cx="3432" cy="973"/>
          </a:xfrm>
        </p:grpSpPr>
        <p:sp>
          <p:nvSpPr>
            <p:cNvPr id="30" name="Line 11"/>
            <p:cNvSpPr>
              <a:spLocks noChangeShapeType="1"/>
            </p:cNvSpPr>
            <p:nvPr/>
          </p:nvSpPr>
          <p:spPr bwMode="auto">
            <a:xfrm>
              <a:off x="624" y="2492"/>
              <a:ext cx="120" cy="408"/>
            </a:xfrm>
            <a:prstGeom prst="line">
              <a:avLst/>
            </a:prstGeom>
            <a:noFill/>
            <a:ln w="28575">
              <a:solidFill>
                <a:schemeClr val="tx1"/>
              </a:solidFill>
              <a:round/>
              <a:headEnd/>
              <a:tailEnd type="triangle" w="med" len="med"/>
            </a:ln>
          </p:spPr>
          <p:txBody>
            <a:bodyPr wrap="none" anchor="ctr"/>
            <a:lstStyle/>
            <a:p>
              <a:endParaRPr lang="en-US" dirty="0"/>
            </a:p>
          </p:txBody>
        </p:sp>
        <p:sp>
          <p:nvSpPr>
            <p:cNvPr id="31" name="Text Box 13"/>
            <p:cNvSpPr txBox="1">
              <a:spLocks noChangeArrowheads="1"/>
            </p:cNvSpPr>
            <p:nvPr/>
          </p:nvSpPr>
          <p:spPr bwMode="auto">
            <a:xfrm>
              <a:off x="1704" y="2312"/>
              <a:ext cx="948"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32" name="Text Box 14"/>
            <p:cNvSpPr txBox="1">
              <a:spLocks noChangeArrowheads="1"/>
            </p:cNvSpPr>
            <p:nvPr/>
          </p:nvSpPr>
          <p:spPr bwMode="auto">
            <a:xfrm>
              <a:off x="216" y="2879"/>
              <a:ext cx="1512"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33" name="Text Box 15"/>
            <p:cNvSpPr txBox="1">
              <a:spLocks noChangeArrowheads="1"/>
            </p:cNvSpPr>
            <p:nvPr/>
          </p:nvSpPr>
          <p:spPr bwMode="auto">
            <a:xfrm>
              <a:off x="2208" y="2879"/>
              <a:ext cx="1176"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34" name="Text Box 22"/>
            <p:cNvSpPr txBox="1">
              <a:spLocks noChangeArrowheads="1"/>
            </p:cNvSpPr>
            <p:nvPr/>
          </p:nvSpPr>
          <p:spPr bwMode="auto">
            <a:xfrm>
              <a:off x="-48" y="2158"/>
              <a:ext cx="1344" cy="252"/>
            </a:xfrm>
            <a:prstGeom prst="rect">
              <a:avLst/>
            </a:prstGeom>
            <a:noFill/>
            <a:ln w="9525" algn="ctr">
              <a:noFill/>
              <a:miter lim="800000"/>
              <a:headEnd/>
              <a:tailEnd/>
            </a:ln>
          </p:spPr>
          <p:txBody>
            <a:bodyPr>
              <a:spAutoFit/>
            </a:bodyPr>
            <a:lstStyle/>
            <a:p>
              <a:pPr>
                <a:spcBef>
                  <a:spcPct val="50000"/>
                </a:spcBef>
              </a:pPr>
              <a:r>
                <a:rPr lang="en-US" sz="2000" dirty="0" smtClean="0">
                  <a:latin typeface="Arial" charset="0"/>
                </a:rPr>
                <a:t>SES</a:t>
              </a:r>
              <a:endParaRPr lang="en-US" sz="2000" dirty="0">
                <a:latin typeface="Arial" charset="0"/>
              </a:endParaRPr>
            </a:p>
          </p:txBody>
        </p:sp>
        <p:sp>
          <p:nvSpPr>
            <p:cNvPr id="35" name="Line 23"/>
            <p:cNvSpPr>
              <a:spLocks noChangeShapeType="1"/>
            </p:cNvSpPr>
            <p:nvPr/>
          </p:nvSpPr>
          <p:spPr bwMode="auto">
            <a:xfrm>
              <a:off x="888" y="2324"/>
              <a:ext cx="768" cy="48"/>
            </a:xfrm>
            <a:prstGeom prst="line">
              <a:avLst/>
            </a:prstGeom>
            <a:noFill/>
            <a:ln w="28575">
              <a:solidFill>
                <a:schemeClr val="tx1"/>
              </a:solidFill>
              <a:round/>
              <a:headEnd/>
              <a:tailEnd type="triangle" w="med" len="med"/>
            </a:ln>
          </p:spPr>
          <p:txBody>
            <a:bodyPr wrap="none" anchor="ctr"/>
            <a:lstStyle/>
            <a:p>
              <a:endParaRPr lang="en-US" dirty="0"/>
            </a:p>
          </p:txBody>
        </p:sp>
        <p:sp>
          <p:nvSpPr>
            <p:cNvPr id="36" name="Line 23"/>
            <p:cNvSpPr>
              <a:spLocks noChangeShapeType="1"/>
            </p:cNvSpPr>
            <p:nvPr/>
          </p:nvSpPr>
          <p:spPr bwMode="auto">
            <a:xfrm>
              <a:off x="1224" y="3033"/>
              <a:ext cx="1202" cy="2"/>
            </a:xfrm>
            <a:prstGeom prst="line">
              <a:avLst/>
            </a:prstGeom>
            <a:noFill/>
            <a:ln w="28575">
              <a:solidFill>
                <a:schemeClr val="tx1"/>
              </a:solidFill>
              <a:prstDash val="dash"/>
              <a:round/>
              <a:headEnd/>
              <a:tailEnd type="triangle" w="med" len="med"/>
            </a:ln>
          </p:spPr>
          <p:txBody>
            <a:bodyPr wrap="none" anchor="ctr"/>
            <a:lstStyle/>
            <a:p>
              <a:endParaRPr lang="en-US" dirty="0"/>
            </a:p>
          </p:txBody>
        </p:sp>
      </p:grpSp>
      <p:sp>
        <p:nvSpPr>
          <p:cNvPr id="37" name="Text Box 16"/>
          <p:cNvSpPr txBox="1">
            <a:spLocks noChangeArrowheads="1"/>
          </p:cNvSpPr>
          <p:nvPr/>
        </p:nvSpPr>
        <p:spPr bwMode="auto">
          <a:xfrm>
            <a:off x="7353300" y="27432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Tree>
    <p:extLst>
      <p:ext uri="{BB962C8B-B14F-4D97-AF65-F5344CB8AC3E}">
        <p14:creationId xmlns:p14="http://schemas.microsoft.com/office/powerpoint/2010/main" val="1521643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00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00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00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00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0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81" grpId="0" animBg="1"/>
      <p:bldP spid="600082" grpId="0" animBg="1"/>
      <p:bldP spid="600086" grpId="0"/>
      <p:bldP spid="600087" grpId="0" animBg="1"/>
      <p:bldP spid="6000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819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8196"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7"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8"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9"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0"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8201"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8202"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8203"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8204"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8205" name="Text Box 13"/>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8206"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8207" name="Text Box 15"/>
          <p:cNvSpPr txBox="1">
            <a:spLocks noChangeArrowheads="1"/>
          </p:cNvSpPr>
          <p:nvPr/>
        </p:nvSpPr>
        <p:spPr bwMode="auto">
          <a:xfrm>
            <a:off x="2095500" y="76200"/>
            <a:ext cx="5307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Unicode MS" pitchFamily="34" charset="-128"/>
              </a:rPr>
              <a:t>Selection Bias in a Cohort Study</a:t>
            </a:r>
          </a:p>
        </p:txBody>
      </p:sp>
      <p:sp>
        <p:nvSpPr>
          <p:cNvPr id="8208"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a:p>
            <a:pPr algn="l"/>
            <a:endParaRPr lang="en-US" altLang="en-US" sz="2400"/>
          </a:p>
          <a:p>
            <a:pPr algn="l"/>
            <a:endParaRPr lang="en-US" altLang="en-US" sz="2400"/>
          </a:p>
          <a:p>
            <a:pPr algn="l"/>
            <a:endParaRPr lang="en-US" altLang="en-US" sz="2400"/>
          </a:p>
        </p:txBody>
      </p:sp>
      <p:sp>
        <p:nvSpPr>
          <p:cNvPr id="602129" name="Line 17"/>
          <p:cNvSpPr>
            <a:spLocks noChangeShapeType="1"/>
          </p:cNvSpPr>
          <p:nvPr/>
        </p:nvSpPr>
        <p:spPr bwMode="auto">
          <a:xfrm>
            <a:off x="17145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0" name="Line 18"/>
          <p:cNvSpPr>
            <a:spLocks noChangeShapeType="1"/>
          </p:cNvSpPr>
          <p:nvPr/>
        </p:nvSpPr>
        <p:spPr bwMode="auto">
          <a:xfrm>
            <a:off x="1714500" y="34290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1" name="Text Box 19"/>
          <p:cNvSpPr txBox="1">
            <a:spLocks noChangeArrowheads="1"/>
          </p:cNvSpPr>
          <p:nvPr/>
        </p:nvSpPr>
        <p:spPr bwMode="auto">
          <a:xfrm>
            <a:off x="5829300" y="533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solidFill>
                  <a:srgbClr val="FF3300"/>
                </a:solidFill>
              </a:rPr>
              <a:t>3.  Competing Events</a:t>
            </a:r>
            <a:endParaRPr lang="en-US" altLang="en-US" sz="2400" b="1">
              <a:solidFill>
                <a:srgbClr val="FF3300"/>
              </a:solidFill>
            </a:endParaRPr>
          </a:p>
        </p:txBody>
      </p:sp>
      <p:sp>
        <p:nvSpPr>
          <p:cNvPr id="602132" name="Text Box 20"/>
          <p:cNvSpPr txBox="1">
            <a:spLocks noChangeArrowheads="1"/>
          </p:cNvSpPr>
          <p:nvPr/>
        </p:nvSpPr>
        <p:spPr bwMode="auto">
          <a:xfrm>
            <a:off x="6972300" y="38862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b="1" dirty="0">
                <a:solidFill>
                  <a:srgbClr val="009900"/>
                </a:solidFill>
              </a:rPr>
              <a:t>Not </a:t>
            </a:r>
            <a:r>
              <a:rPr lang="en-US" altLang="en-US" sz="2400" b="1" dirty="0" smtClean="0">
                <a:solidFill>
                  <a:srgbClr val="009900"/>
                </a:solidFill>
              </a:rPr>
              <a:t>likely</a:t>
            </a:r>
            <a:endParaRPr lang="en-US" altLang="en-US" sz="2400" b="1" dirty="0">
              <a:solidFill>
                <a:srgbClr val="009900"/>
              </a:solidFill>
            </a:endParaRPr>
          </a:p>
        </p:txBody>
      </p:sp>
      <p:sp>
        <p:nvSpPr>
          <p:cNvPr id="602133" name="Line 21"/>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4" name="Line 22"/>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5" name="Line 23"/>
          <p:cNvSpPr>
            <a:spLocks noChangeShapeType="1"/>
          </p:cNvSpPr>
          <p:nvPr/>
        </p:nvSpPr>
        <p:spPr bwMode="auto">
          <a:xfrm flipV="1">
            <a:off x="5525293" y="1821595"/>
            <a:ext cx="304007" cy="122640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6" name="Line 24"/>
          <p:cNvSpPr>
            <a:spLocks noChangeShapeType="1"/>
          </p:cNvSpPr>
          <p:nvPr/>
        </p:nvSpPr>
        <p:spPr bwMode="auto">
          <a:xfrm>
            <a:off x="9320804" y="2133600"/>
            <a:ext cx="13696"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7" name="Text Box 25"/>
          <p:cNvSpPr txBox="1">
            <a:spLocks noChangeArrowheads="1"/>
          </p:cNvSpPr>
          <p:nvPr/>
        </p:nvSpPr>
        <p:spPr bwMode="auto">
          <a:xfrm>
            <a:off x="5068887" y="312420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MMR</a:t>
            </a:r>
          </a:p>
        </p:txBody>
      </p:sp>
      <p:sp>
        <p:nvSpPr>
          <p:cNvPr id="602138" name="Text Box 26"/>
          <p:cNvSpPr txBox="1">
            <a:spLocks noChangeArrowheads="1"/>
          </p:cNvSpPr>
          <p:nvPr/>
        </p:nvSpPr>
        <p:spPr bwMode="auto">
          <a:xfrm>
            <a:off x="8871054" y="3048000"/>
            <a:ext cx="111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Autism</a:t>
            </a:r>
          </a:p>
        </p:txBody>
      </p:sp>
      <p:sp>
        <p:nvSpPr>
          <p:cNvPr id="602139" name="Text Box 27"/>
          <p:cNvSpPr txBox="1">
            <a:spLocks noChangeArrowheads="1"/>
          </p:cNvSpPr>
          <p:nvPr/>
        </p:nvSpPr>
        <p:spPr bwMode="auto">
          <a:xfrm>
            <a:off x="6362700" y="2133600"/>
            <a:ext cx="266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Retained in observation</a:t>
            </a:r>
          </a:p>
        </p:txBody>
      </p:sp>
      <p:sp>
        <p:nvSpPr>
          <p:cNvPr id="602140" name="Rectangle 28"/>
          <p:cNvSpPr>
            <a:spLocks noChangeArrowheads="1"/>
          </p:cNvSpPr>
          <p:nvPr/>
        </p:nvSpPr>
        <p:spPr bwMode="auto">
          <a:xfrm>
            <a:off x="6210300" y="2133600"/>
            <a:ext cx="1981200" cy="838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602141" name="Text Box 29"/>
          <p:cNvSpPr txBox="1">
            <a:spLocks noChangeArrowheads="1"/>
          </p:cNvSpPr>
          <p:nvPr/>
        </p:nvSpPr>
        <p:spPr bwMode="auto">
          <a:xfrm>
            <a:off x="5073547" y="990600"/>
            <a:ext cx="38799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400" dirty="0" smtClean="0">
                <a:latin typeface="Arial" charset="0"/>
              </a:rPr>
              <a:t>Death from other disorders </a:t>
            </a:r>
            <a:r>
              <a:rPr lang="en-US" altLang="en-US" sz="2400" dirty="0" smtClean="0">
                <a:latin typeface="Arial" charset="0"/>
              </a:rPr>
              <a:t>(Competing Events)</a:t>
            </a:r>
            <a:endParaRPr lang="en-US" altLang="en-US" sz="2400" dirty="0">
              <a:latin typeface="Arial" charset="0"/>
            </a:endParaRPr>
          </a:p>
        </p:txBody>
      </p:sp>
      <p:sp>
        <p:nvSpPr>
          <p:cNvPr id="602142" name="Line 30"/>
          <p:cNvSpPr>
            <a:spLocks noChangeShapeType="1"/>
          </p:cNvSpPr>
          <p:nvPr/>
        </p:nvSpPr>
        <p:spPr bwMode="auto">
          <a:xfrm flipH="1">
            <a:off x="8369691" y="1465048"/>
            <a:ext cx="501362" cy="589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43" name="Text Box 31"/>
          <p:cNvSpPr txBox="1">
            <a:spLocks noChangeArrowheads="1"/>
          </p:cNvSpPr>
          <p:nvPr/>
        </p:nvSpPr>
        <p:spPr bwMode="auto">
          <a:xfrm>
            <a:off x="8839200" y="1235075"/>
            <a:ext cx="1485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Genetic Factors</a:t>
            </a:r>
          </a:p>
        </p:txBody>
      </p:sp>
      <p:sp>
        <p:nvSpPr>
          <p:cNvPr id="602147" name="Line 35"/>
          <p:cNvSpPr>
            <a:spLocks noChangeShapeType="1"/>
          </p:cNvSpPr>
          <p:nvPr/>
        </p:nvSpPr>
        <p:spPr bwMode="auto">
          <a:xfrm flipH="1">
            <a:off x="7124700" y="1816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23"/>
          <p:cNvSpPr>
            <a:spLocks noChangeShapeType="1"/>
          </p:cNvSpPr>
          <p:nvPr/>
        </p:nvSpPr>
        <p:spPr bwMode="auto">
          <a:xfrm>
            <a:off x="6057900" y="3349625"/>
            <a:ext cx="2781300" cy="3175"/>
          </a:xfrm>
          <a:prstGeom prst="line">
            <a:avLst/>
          </a:prstGeom>
          <a:noFill/>
          <a:ln w="28575">
            <a:solidFill>
              <a:schemeClr val="tx1"/>
            </a:solidFill>
            <a:prstDash val="dash"/>
            <a:round/>
            <a:headEnd/>
            <a:tailEnd type="triangle" w="med" len="med"/>
          </a:ln>
        </p:spPr>
        <p:txBody>
          <a:bodyPr wrap="none" anchor="ctr"/>
          <a:lstStyle/>
          <a:p>
            <a:endParaRPr lang="en-US" dirty="0"/>
          </a:p>
        </p:txBody>
      </p:sp>
      <p:sp>
        <p:nvSpPr>
          <p:cNvPr id="34" name="Text Box 16"/>
          <p:cNvSpPr txBox="1">
            <a:spLocks noChangeArrowheads="1"/>
          </p:cNvSpPr>
          <p:nvPr/>
        </p:nvSpPr>
        <p:spPr bwMode="auto">
          <a:xfrm>
            <a:off x="6896100" y="32766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21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2138"/>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021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21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21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2140"/>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021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21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21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02135"/>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6021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21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21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21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21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21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2143"/>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602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29" grpId="0" animBg="1"/>
      <p:bldP spid="602130" grpId="0" animBg="1"/>
      <p:bldP spid="602131" grpId="0"/>
      <p:bldP spid="602132" grpId="0"/>
      <p:bldP spid="602133" grpId="0" animBg="1"/>
      <p:bldP spid="602134" grpId="0" animBg="1"/>
      <p:bldP spid="602135" grpId="0" animBg="1"/>
      <p:bldP spid="602135" grpId="1" animBg="1"/>
      <p:bldP spid="602136" grpId="0" animBg="1"/>
      <p:bldP spid="602137" grpId="0"/>
      <p:bldP spid="602138" grpId="0"/>
      <p:bldP spid="602139" grpId="0"/>
      <p:bldP spid="602140" grpId="0" animBg="1"/>
      <p:bldP spid="602141" grpId="0"/>
      <p:bldP spid="602141" grpId="1"/>
      <p:bldP spid="602142" grpId="0" animBg="1"/>
      <p:bldP spid="602142" grpId="1" animBg="1"/>
      <p:bldP spid="602143" grpId="0"/>
      <p:bldP spid="602143" grpId="1"/>
      <p:bldP spid="602147" grpId="0" animBg="1"/>
      <p:bldP spid="33" grpId="0" animBg="1"/>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921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9220"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1"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2"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3" name="Line 7"/>
          <p:cNvSpPr>
            <a:spLocks noChangeShapeType="1"/>
          </p:cNvSpPr>
          <p:nvPr/>
        </p:nvSpPr>
        <p:spPr bwMode="auto">
          <a:xfrm>
            <a:off x="5400675" y="5105400"/>
            <a:ext cx="2571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4"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9225" name="Text Box 9"/>
          <p:cNvSpPr txBox="1">
            <a:spLocks noChangeArrowheads="1"/>
          </p:cNvSpPr>
          <p:nvPr/>
        </p:nvSpPr>
        <p:spPr bwMode="auto">
          <a:xfrm>
            <a:off x="2309813" y="1295400"/>
            <a:ext cx="1081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9226" name="Text Box 10"/>
          <p:cNvSpPr txBox="1">
            <a:spLocks noChangeArrowheads="1"/>
          </p:cNvSpPr>
          <p:nvPr/>
        </p:nvSpPr>
        <p:spPr bwMode="auto">
          <a:xfrm>
            <a:off x="0"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9227" name="Text Box 11"/>
          <p:cNvSpPr txBox="1">
            <a:spLocks noChangeArrowheads="1"/>
          </p:cNvSpPr>
          <p:nvPr/>
        </p:nvSpPr>
        <p:spPr bwMode="auto">
          <a:xfrm>
            <a:off x="2095500" y="1600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9228"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9229" name="Text Box 13"/>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9230" name="Text Box 14"/>
          <p:cNvSpPr txBox="1">
            <a:spLocks noChangeArrowheads="1"/>
          </p:cNvSpPr>
          <p:nvPr/>
        </p:nvSpPr>
        <p:spPr bwMode="auto">
          <a:xfrm>
            <a:off x="57150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9231" name="Text Box 15"/>
          <p:cNvSpPr txBox="1">
            <a:spLocks noChangeArrowheads="1"/>
          </p:cNvSpPr>
          <p:nvPr/>
        </p:nvSpPr>
        <p:spPr bwMode="auto">
          <a:xfrm>
            <a:off x="2443163" y="228600"/>
            <a:ext cx="53101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charset="0"/>
              </a:rPr>
              <a:t>Misclassification of Exposure:</a:t>
            </a:r>
          </a:p>
          <a:p>
            <a:r>
              <a:rPr lang="en-US" altLang="en-US" sz="2800" b="1">
                <a:latin typeface="Arial" charset="0"/>
              </a:rPr>
              <a:t> Imperfect Sensitivity</a:t>
            </a:r>
            <a:endParaRPr lang="en-US" altLang="en-US" sz="2800" b="1">
              <a:latin typeface="Arial Unicode MS" pitchFamily="34" charset="-128"/>
            </a:endParaRPr>
          </a:p>
        </p:txBody>
      </p:sp>
      <p:sp>
        <p:nvSpPr>
          <p:cNvPr id="9232" name="Line 16"/>
          <p:cNvSpPr>
            <a:spLocks noChangeShapeType="1"/>
          </p:cNvSpPr>
          <p:nvPr/>
        </p:nvSpPr>
        <p:spPr bwMode="auto">
          <a:xfrm>
            <a:off x="7543800" y="4876800"/>
            <a:ext cx="0" cy="6858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3" name="Line 17"/>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4" name="Line 18"/>
          <p:cNvSpPr>
            <a:spLocks noChangeShapeType="1"/>
          </p:cNvSpPr>
          <p:nvPr/>
        </p:nvSpPr>
        <p:spPr bwMode="auto">
          <a:xfrm flipH="1">
            <a:off x="6172200" y="3810000"/>
            <a:ext cx="838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5" name="Line 19"/>
          <p:cNvSpPr>
            <a:spLocks noChangeShapeType="1"/>
          </p:cNvSpPr>
          <p:nvPr/>
        </p:nvSpPr>
        <p:spPr bwMode="auto">
          <a:xfrm>
            <a:off x="7391400" y="3810000"/>
            <a:ext cx="1524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6" name="Text Box 20"/>
          <p:cNvSpPr txBox="1">
            <a:spLocks noChangeArrowheads="1"/>
          </p:cNvSpPr>
          <p:nvPr/>
        </p:nvSpPr>
        <p:spPr bwMode="auto">
          <a:xfrm>
            <a:off x="7010400" y="2087940"/>
            <a:ext cx="2590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Problems with sensitivity in measurement of exposure </a:t>
            </a:r>
          </a:p>
        </p:txBody>
      </p:sp>
      <p:sp>
        <p:nvSpPr>
          <p:cNvPr id="9237" name="Line 21"/>
          <p:cNvSpPr>
            <a:spLocks noChangeShapeType="1"/>
          </p:cNvSpPr>
          <p:nvPr/>
        </p:nvSpPr>
        <p:spPr bwMode="auto">
          <a:xfrm>
            <a:off x="6096000" y="4876800"/>
            <a:ext cx="0" cy="6858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4550" name="Text Box 22"/>
          <p:cNvSpPr txBox="1">
            <a:spLocks noChangeArrowheads="1"/>
          </p:cNvSpPr>
          <p:nvPr/>
        </p:nvSpPr>
        <p:spPr bwMode="auto">
          <a:xfrm>
            <a:off x="342900" y="5943600"/>
            <a:ext cx="453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Manifestation?</a:t>
            </a:r>
          </a:p>
        </p:txBody>
      </p:sp>
      <p:sp>
        <p:nvSpPr>
          <p:cNvPr id="9239" name="Text Box 24"/>
          <p:cNvSpPr txBox="1">
            <a:spLocks noChangeArrowheads="1"/>
          </p:cNvSpPr>
          <p:nvPr/>
        </p:nvSpPr>
        <p:spPr bwMode="auto">
          <a:xfrm>
            <a:off x="342900" y="5121275"/>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t>Mechanism:  administrative mistakes in vaccination capture</a:t>
            </a:r>
          </a:p>
        </p:txBody>
      </p:sp>
      <p:sp>
        <p:nvSpPr>
          <p:cNvPr id="534554" name="Text Box 26"/>
          <p:cNvSpPr txBox="1">
            <a:spLocks noChangeArrowheads="1"/>
          </p:cNvSpPr>
          <p:nvPr/>
        </p:nvSpPr>
        <p:spPr bwMode="auto">
          <a:xfrm>
            <a:off x="2400300" y="5943600"/>
            <a:ext cx="255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400" b="1">
                <a:solidFill>
                  <a:srgbClr val="00CC00"/>
                </a:solidFill>
              </a:rPr>
              <a:t>Bias towards null</a:t>
            </a:r>
          </a:p>
        </p:txBody>
      </p:sp>
      <p:sp>
        <p:nvSpPr>
          <p:cNvPr id="25" name="Text Box 22"/>
          <p:cNvSpPr txBox="1">
            <a:spLocks noChangeArrowheads="1"/>
          </p:cNvSpPr>
          <p:nvPr/>
        </p:nvSpPr>
        <p:spPr bwMode="auto">
          <a:xfrm>
            <a:off x="8180414" y="3733800"/>
            <a:ext cx="20684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smtClean="0">
                <a:solidFill>
                  <a:srgbClr val="FF3300"/>
                </a:solidFill>
              </a:rPr>
              <a:t>Independent and non-differential </a:t>
            </a:r>
            <a:endParaRPr lang="en-US" altLang="en-US" sz="2400" dirty="0">
              <a:solidFill>
                <a:srgbClr val="FF3300"/>
              </a:solidFill>
            </a:endParaRPr>
          </a:p>
        </p:txBody>
      </p:sp>
      <p:sp>
        <p:nvSpPr>
          <p:cNvPr id="26" name="Line 17"/>
          <p:cNvSpPr>
            <a:spLocks noChangeShapeType="1"/>
          </p:cNvSpPr>
          <p:nvPr/>
        </p:nvSpPr>
        <p:spPr bwMode="auto">
          <a:xfrm>
            <a:off x="6134100" y="4883930"/>
            <a:ext cx="0" cy="6786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17"/>
          <p:cNvSpPr>
            <a:spLocks noChangeShapeType="1"/>
          </p:cNvSpPr>
          <p:nvPr/>
        </p:nvSpPr>
        <p:spPr bwMode="auto">
          <a:xfrm>
            <a:off x="7552232" y="4876800"/>
            <a:ext cx="0" cy="6786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923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23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45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4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2" grpId="0" animBg="1"/>
      <p:bldP spid="9237" grpId="0" animBg="1"/>
      <p:bldP spid="534550" grpId="0"/>
      <p:bldP spid="534554" grpId="0"/>
      <p:bldP spid="25" grpId="0"/>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024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0244"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5"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6"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7" name="Line 7"/>
          <p:cNvSpPr>
            <a:spLocks noChangeShapeType="1"/>
          </p:cNvSpPr>
          <p:nvPr/>
        </p:nvSpPr>
        <p:spPr bwMode="auto">
          <a:xfrm>
            <a:off x="5400675" y="5105400"/>
            <a:ext cx="2571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8"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10249" name="Text Box 9"/>
          <p:cNvSpPr txBox="1">
            <a:spLocks noChangeArrowheads="1"/>
          </p:cNvSpPr>
          <p:nvPr/>
        </p:nvSpPr>
        <p:spPr bwMode="auto">
          <a:xfrm>
            <a:off x="2309813" y="1295400"/>
            <a:ext cx="1081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10250" name="Text Box 10"/>
          <p:cNvSpPr txBox="1">
            <a:spLocks noChangeArrowheads="1"/>
          </p:cNvSpPr>
          <p:nvPr/>
        </p:nvSpPr>
        <p:spPr bwMode="auto">
          <a:xfrm>
            <a:off x="0"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10251" name="Text Box 11"/>
          <p:cNvSpPr txBox="1">
            <a:spLocks noChangeArrowheads="1"/>
          </p:cNvSpPr>
          <p:nvPr/>
        </p:nvSpPr>
        <p:spPr bwMode="auto">
          <a:xfrm>
            <a:off x="2095500" y="1600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10252"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10253" name="Text Box 13"/>
          <p:cNvSpPr txBox="1">
            <a:spLocks noChangeArrowheads="1"/>
          </p:cNvSpPr>
          <p:nvPr/>
        </p:nvSpPr>
        <p:spPr bwMode="auto">
          <a:xfrm>
            <a:off x="381000" y="38862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SOURCE POPULATION</a:t>
            </a:r>
          </a:p>
        </p:txBody>
      </p:sp>
      <p:sp>
        <p:nvSpPr>
          <p:cNvPr id="10254" name="Text Box 14"/>
          <p:cNvSpPr txBox="1">
            <a:spLocks noChangeArrowheads="1"/>
          </p:cNvSpPr>
          <p:nvPr/>
        </p:nvSpPr>
        <p:spPr bwMode="auto">
          <a:xfrm>
            <a:off x="57150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10255" name="Text Box 15"/>
          <p:cNvSpPr txBox="1">
            <a:spLocks noChangeArrowheads="1"/>
          </p:cNvSpPr>
          <p:nvPr/>
        </p:nvSpPr>
        <p:spPr bwMode="auto">
          <a:xfrm>
            <a:off x="2443163" y="228600"/>
            <a:ext cx="53101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charset="0"/>
              </a:rPr>
              <a:t>Misclassification of Exposure:</a:t>
            </a:r>
          </a:p>
          <a:p>
            <a:r>
              <a:rPr lang="en-US" altLang="en-US" sz="2800" b="1">
                <a:latin typeface="Arial" charset="0"/>
              </a:rPr>
              <a:t> Imperfect Specificity</a:t>
            </a:r>
            <a:endParaRPr lang="en-US" altLang="en-US" sz="2800" b="1">
              <a:latin typeface="Arial Unicode MS" pitchFamily="34" charset="-128"/>
            </a:endParaRPr>
          </a:p>
        </p:txBody>
      </p:sp>
      <p:sp>
        <p:nvSpPr>
          <p:cNvPr id="10256" name="Line 17"/>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7" name="Line 18"/>
          <p:cNvSpPr>
            <a:spLocks noChangeShapeType="1"/>
          </p:cNvSpPr>
          <p:nvPr/>
        </p:nvSpPr>
        <p:spPr bwMode="auto">
          <a:xfrm flipH="1">
            <a:off x="6057900" y="3733800"/>
            <a:ext cx="990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8" name="Line 19"/>
          <p:cNvSpPr>
            <a:spLocks noChangeShapeType="1"/>
          </p:cNvSpPr>
          <p:nvPr/>
        </p:nvSpPr>
        <p:spPr bwMode="auto">
          <a:xfrm>
            <a:off x="7353300" y="38100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9" name="Text Box 20"/>
          <p:cNvSpPr txBox="1">
            <a:spLocks noChangeArrowheads="1"/>
          </p:cNvSpPr>
          <p:nvPr/>
        </p:nvSpPr>
        <p:spPr bwMode="auto">
          <a:xfrm>
            <a:off x="7010400" y="2011740"/>
            <a:ext cx="2590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Problems with specificity in measurement of exposure </a:t>
            </a:r>
          </a:p>
        </p:txBody>
      </p:sp>
      <p:sp>
        <p:nvSpPr>
          <p:cNvPr id="10260" name="Line 21"/>
          <p:cNvSpPr>
            <a:spLocks noChangeShapeType="1"/>
          </p:cNvSpPr>
          <p:nvPr/>
        </p:nvSpPr>
        <p:spPr bwMode="auto">
          <a:xfrm flipH="1" flipV="1">
            <a:off x="5905500" y="4724400"/>
            <a:ext cx="0" cy="8382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182" name="Text Box 22"/>
          <p:cNvSpPr txBox="1">
            <a:spLocks noChangeArrowheads="1"/>
          </p:cNvSpPr>
          <p:nvPr/>
        </p:nvSpPr>
        <p:spPr bwMode="auto">
          <a:xfrm>
            <a:off x="342900" y="5638800"/>
            <a:ext cx="453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Manifestation?</a:t>
            </a:r>
          </a:p>
        </p:txBody>
      </p:sp>
      <p:sp>
        <p:nvSpPr>
          <p:cNvPr id="10262" name="Text Box 23"/>
          <p:cNvSpPr txBox="1">
            <a:spLocks noChangeArrowheads="1"/>
          </p:cNvSpPr>
          <p:nvPr/>
        </p:nvSpPr>
        <p:spPr bwMode="auto">
          <a:xfrm>
            <a:off x="342900" y="4724400"/>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Mechanism:  administrative mistakes in vaccination linkage</a:t>
            </a:r>
          </a:p>
        </p:txBody>
      </p:sp>
      <p:sp>
        <p:nvSpPr>
          <p:cNvPr id="604184" name="Text Box 24"/>
          <p:cNvSpPr txBox="1">
            <a:spLocks noChangeArrowheads="1"/>
          </p:cNvSpPr>
          <p:nvPr/>
        </p:nvSpPr>
        <p:spPr bwMode="auto">
          <a:xfrm>
            <a:off x="2400300" y="5638800"/>
            <a:ext cx="255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400" b="1" dirty="0">
                <a:solidFill>
                  <a:srgbClr val="00CC00"/>
                </a:solidFill>
              </a:rPr>
              <a:t>Bias towards null</a:t>
            </a:r>
          </a:p>
        </p:txBody>
      </p:sp>
      <p:sp>
        <p:nvSpPr>
          <p:cNvPr id="10264" name="Line 25"/>
          <p:cNvSpPr>
            <a:spLocks noChangeShapeType="1"/>
          </p:cNvSpPr>
          <p:nvPr/>
        </p:nvSpPr>
        <p:spPr bwMode="auto">
          <a:xfrm flipH="1" flipV="1">
            <a:off x="7277100" y="4724400"/>
            <a:ext cx="0" cy="8382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Text Box 22"/>
          <p:cNvSpPr txBox="1">
            <a:spLocks noChangeArrowheads="1"/>
          </p:cNvSpPr>
          <p:nvPr/>
        </p:nvSpPr>
        <p:spPr bwMode="auto">
          <a:xfrm>
            <a:off x="8180414" y="3733800"/>
            <a:ext cx="20684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smtClean="0">
                <a:solidFill>
                  <a:srgbClr val="FF3300"/>
                </a:solidFill>
              </a:rPr>
              <a:t>Independent and non-differential </a:t>
            </a:r>
            <a:endParaRPr lang="en-US" altLang="en-US" sz="2400" dirty="0">
              <a:solidFill>
                <a:srgbClr val="FF3300"/>
              </a:solidFill>
            </a:endParaRPr>
          </a:p>
        </p:txBody>
      </p:sp>
      <p:sp>
        <p:nvSpPr>
          <p:cNvPr id="26" name="Text Box 22"/>
          <p:cNvSpPr txBox="1">
            <a:spLocks noChangeArrowheads="1"/>
          </p:cNvSpPr>
          <p:nvPr/>
        </p:nvSpPr>
        <p:spPr bwMode="auto">
          <a:xfrm>
            <a:off x="8180414" y="4953000"/>
            <a:ext cx="20684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smtClean="0">
                <a:solidFill>
                  <a:srgbClr val="FF3300"/>
                </a:solidFill>
              </a:rPr>
              <a:t>How should authors feel about biases to the null? </a:t>
            </a:r>
            <a:endParaRPr lang="en-US" altLang="en-US" sz="2400" dirty="0">
              <a:solidFill>
                <a:srgbClr val="FF3300"/>
              </a:solidFill>
            </a:endParaRPr>
          </a:p>
        </p:txBody>
      </p:sp>
      <p:sp>
        <p:nvSpPr>
          <p:cNvPr id="27" name="Line 21"/>
          <p:cNvSpPr>
            <a:spLocks noChangeShapeType="1"/>
          </p:cNvSpPr>
          <p:nvPr/>
        </p:nvSpPr>
        <p:spPr bwMode="auto">
          <a:xfrm flipH="1" flipV="1">
            <a:off x="5981700" y="47244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5"/>
          <p:cNvSpPr>
            <a:spLocks noChangeShapeType="1"/>
          </p:cNvSpPr>
          <p:nvPr/>
        </p:nvSpPr>
        <p:spPr bwMode="auto">
          <a:xfrm flipH="1" flipV="1">
            <a:off x="7353300" y="47244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026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26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1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 grpId="0" animBg="1"/>
      <p:bldP spid="604182" grpId="0"/>
      <p:bldP spid="604184" grpId="0"/>
      <p:bldP spid="10264" grpId="0" animBg="1"/>
      <p:bldP spid="25" grpId="0"/>
      <p:bldP spid="26" grpId="0"/>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571500" y="76200"/>
            <a:ext cx="9124950" cy="533400"/>
          </a:xfrm>
        </p:spPr>
        <p:txBody>
          <a:bodyPr/>
          <a:lstStyle/>
          <a:p>
            <a:r>
              <a:rPr lang="en-US" altLang="en-US" sz="2400" smtClean="0"/>
              <a:t>Accuracy of Outcome Measurement</a:t>
            </a:r>
            <a:r>
              <a:rPr lang="en-US" altLang="en-US" sz="2400" b="0" smtClean="0"/>
              <a:t> </a:t>
            </a:r>
            <a:r>
              <a:rPr lang="en-US" altLang="en-US" sz="2400" smtClean="0"/>
              <a:t>	</a:t>
            </a:r>
          </a:p>
        </p:txBody>
      </p:sp>
      <p:graphicFrame>
        <p:nvGraphicFramePr>
          <p:cNvPr id="1026" name="Object 4"/>
          <p:cNvGraphicFramePr>
            <a:graphicFrameLocks noGrp="1" noChangeAspect="1"/>
          </p:cNvGraphicFramePr>
          <p:nvPr>
            <p:ph sz="half" idx="2"/>
          </p:nvPr>
        </p:nvGraphicFramePr>
        <p:xfrm>
          <a:off x="741363" y="722313"/>
          <a:ext cx="10826750" cy="2998787"/>
        </p:xfrm>
        <a:graphic>
          <a:graphicData uri="http://schemas.openxmlformats.org/presentationml/2006/ole">
            <mc:AlternateContent xmlns:mc="http://schemas.openxmlformats.org/markup-compatibility/2006">
              <mc:Choice xmlns:v="urn:schemas-microsoft-com:vml" Requires="v">
                <p:oleObj spid="_x0000_s1088" name="Document" r:id="rId4" imgW="10602355" imgH="2937237" progId="Word.Document.8">
                  <p:embed/>
                </p:oleObj>
              </mc:Choice>
              <mc:Fallback>
                <p:oleObj name="Document" r:id="rId4" imgW="10602355" imgH="2937237"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63" y="722313"/>
                        <a:ext cx="10826750" cy="299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5797" name="Text Box 5"/>
          <p:cNvSpPr txBox="1">
            <a:spLocks noChangeArrowheads="1"/>
          </p:cNvSpPr>
          <p:nvPr/>
        </p:nvSpPr>
        <p:spPr bwMode="auto">
          <a:xfrm>
            <a:off x="0" y="4114800"/>
            <a:ext cx="26289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a:latin typeface="Arial" charset="0"/>
              </a:rPr>
              <a:t>Assume prevalence is 1 in 100</a:t>
            </a:r>
          </a:p>
        </p:txBody>
      </p:sp>
      <p:graphicFrame>
        <p:nvGraphicFramePr>
          <p:cNvPr id="545798" name="Object 6"/>
          <p:cNvGraphicFramePr>
            <a:graphicFrameLocks noChangeAspect="1"/>
          </p:cNvGraphicFramePr>
          <p:nvPr/>
        </p:nvGraphicFramePr>
        <p:xfrm>
          <a:off x="957263" y="2360613"/>
          <a:ext cx="10434637" cy="2806700"/>
        </p:xfrm>
        <a:graphic>
          <a:graphicData uri="http://schemas.openxmlformats.org/presentationml/2006/ole">
            <mc:AlternateContent xmlns:mc="http://schemas.openxmlformats.org/markup-compatibility/2006">
              <mc:Choice xmlns:v="urn:schemas-microsoft-com:vml" Requires="v">
                <p:oleObj spid="_x0000_s1089" name="Document" r:id="rId6" imgW="10612085" imgH="2935798" progId="Word.Document.8">
                  <p:embed/>
                </p:oleObj>
              </mc:Choice>
              <mc:Fallback>
                <p:oleObj name="Document" r:id="rId6" imgW="10612085" imgH="2935798" progId="Word.Documen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7263" y="2360613"/>
                        <a:ext cx="10434637" cy="280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5799" name="Object 7"/>
          <p:cNvGraphicFramePr>
            <a:graphicFrameLocks noChangeAspect="1"/>
          </p:cNvGraphicFramePr>
          <p:nvPr/>
        </p:nvGraphicFramePr>
        <p:xfrm>
          <a:off x="1082675" y="4237038"/>
          <a:ext cx="10363200" cy="2849562"/>
        </p:xfrm>
        <a:graphic>
          <a:graphicData uri="http://schemas.openxmlformats.org/presentationml/2006/ole">
            <mc:AlternateContent xmlns:mc="http://schemas.openxmlformats.org/markup-compatibility/2006">
              <mc:Choice xmlns:v="urn:schemas-microsoft-com:vml" Requires="v">
                <p:oleObj spid="_x0000_s1090" name="Document" r:id="rId8" imgW="10625159" imgH="2939288" progId="Word.Document.8">
                  <p:embed/>
                </p:oleObj>
              </mc:Choice>
              <mc:Fallback>
                <p:oleObj name="Document" r:id="rId8" imgW="10625159" imgH="2939288" progId="Word.Document.8">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675" y="4237038"/>
                        <a:ext cx="10363200" cy="284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5805" name="Text Box 13"/>
          <p:cNvSpPr txBox="1">
            <a:spLocks noChangeArrowheads="1"/>
          </p:cNvSpPr>
          <p:nvPr/>
        </p:nvSpPr>
        <p:spPr bwMode="auto">
          <a:xfrm>
            <a:off x="266700" y="6019800"/>
            <a:ext cx="746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Specificity = 531906/531930 = 0.99995</a:t>
            </a:r>
          </a:p>
          <a:p>
            <a:pPr algn="l"/>
            <a:r>
              <a:rPr lang="en-US" altLang="en-US" sz="2400"/>
              <a:t>Sensitivity = 292/5373 = 0.054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57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57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57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5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7" grpId="0"/>
      <p:bldP spid="54580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126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1268"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9"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0"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1" name="Line 7"/>
          <p:cNvSpPr>
            <a:spLocks noChangeShapeType="1"/>
          </p:cNvSpPr>
          <p:nvPr/>
        </p:nvSpPr>
        <p:spPr bwMode="auto">
          <a:xfrm>
            <a:off x="5400675" y="5105400"/>
            <a:ext cx="2486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2"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11273"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11274" name="Text Box 10"/>
          <p:cNvSpPr txBox="1">
            <a:spLocks noChangeArrowheads="1"/>
          </p:cNvSpPr>
          <p:nvPr/>
        </p:nvSpPr>
        <p:spPr bwMode="auto">
          <a:xfrm>
            <a:off x="2508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11275" name="Text Box 11"/>
          <p:cNvSpPr txBox="1">
            <a:spLocks noChangeArrowheads="1"/>
          </p:cNvSpPr>
          <p:nvPr/>
        </p:nvSpPr>
        <p:spPr bwMode="auto">
          <a:xfrm>
            <a:off x="1954213" y="156527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11276"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11277" name="Line 13"/>
          <p:cNvSpPr>
            <a:spLocks noChangeShapeType="1"/>
          </p:cNvSpPr>
          <p:nvPr/>
        </p:nvSpPr>
        <p:spPr bwMode="auto">
          <a:xfrm flipH="1" flipV="1">
            <a:off x="6096000" y="5410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8" name="Text Box 14"/>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11279" name="Text Box 15"/>
          <p:cNvSpPr txBox="1">
            <a:spLocks noChangeArrowheads="1"/>
          </p:cNvSpPr>
          <p:nvPr/>
        </p:nvSpPr>
        <p:spPr bwMode="auto">
          <a:xfrm>
            <a:off x="57150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11280" name="Text Box 16"/>
          <p:cNvSpPr txBox="1">
            <a:spLocks noChangeArrowheads="1"/>
          </p:cNvSpPr>
          <p:nvPr/>
        </p:nvSpPr>
        <p:spPr bwMode="auto">
          <a:xfrm>
            <a:off x="2552700" y="152400"/>
            <a:ext cx="53292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charset="0"/>
              </a:rPr>
              <a:t>Misclassification of Outcome: </a:t>
            </a:r>
          </a:p>
          <a:p>
            <a:r>
              <a:rPr lang="en-US" altLang="en-US" sz="2800" b="1">
                <a:latin typeface="Arial" charset="0"/>
              </a:rPr>
              <a:t>If Non-Differential</a:t>
            </a:r>
            <a:endParaRPr lang="en-US" altLang="en-US" sz="2800" b="1">
              <a:latin typeface="Arial Unicode MS" pitchFamily="34" charset="-128"/>
            </a:endParaRPr>
          </a:p>
        </p:txBody>
      </p:sp>
      <p:sp>
        <p:nvSpPr>
          <p:cNvPr id="11281" name="Line 17"/>
          <p:cNvSpPr>
            <a:spLocks noChangeShapeType="1"/>
          </p:cNvSpPr>
          <p:nvPr/>
        </p:nvSpPr>
        <p:spPr bwMode="auto">
          <a:xfrm>
            <a:off x="6172200" y="5715000"/>
            <a:ext cx="9906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2" name="Line 18"/>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3" name="Text Box 19"/>
          <p:cNvSpPr txBox="1">
            <a:spLocks noChangeArrowheads="1"/>
          </p:cNvSpPr>
          <p:nvPr/>
        </p:nvSpPr>
        <p:spPr bwMode="auto">
          <a:xfrm>
            <a:off x="7124700" y="1952625"/>
            <a:ext cx="2590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Problems with outcome sensitivity </a:t>
            </a:r>
            <a:r>
              <a:rPr lang="en-US" altLang="en-US" sz="2400" dirty="0" smtClean="0"/>
              <a:t>–unrelated to  </a:t>
            </a:r>
            <a:r>
              <a:rPr lang="en-US" altLang="en-US" sz="2400" dirty="0"/>
              <a:t>exposure status</a:t>
            </a:r>
          </a:p>
        </p:txBody>
      </p:sp>
      <p:sp>
        <p:nvSpPr>
          <p:cNvPr id="11284" name="Text Box 20"/>
          <p:cNvSpPr txBox="1">
            <a:spLocks noChangeArrowheads="1"/>
          </p:cNvSpPr>
          <p:nvPr/>
        </p:nvSpPr>
        <p:spPr bwMode="auto">
          <a:xfrm>
            <a:off x="990600" y="5562600"/>
            <a:ext cx="419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t>Problems with outcome specificity </a:t>
            </a:r>
            <a:r>
              <a:rPr lang="en-US" altLang="en-US" sz="2400" dirty="0" smtClean="0"/>
              <a:t>– unrelated to exposure </a:t>
            </a:r>
            <a:r>
              <a:rPr lang="en-US" altLang="en-US" sz="2400" dirty="0"/>
              <a:t>status</a:t>
            </a:r>
          </a:p>
        </p:txBody>
      </p:sp>
      <p:sp>
        <p:nvSpPr>
          <p:cNvPr id="11285" name="Line 21"/>
          <p:cNvSpPr>
            <a:spLocks noChangeShapeType="1"/>
          </p:cNvSpPr>
          <p:nvPr/>
        </p:nvSpPr>
        <p:spPr bwMode="auto">
          <a:xfrm flipV="1">
            <a:off x="4762500" y="4724400"/>
            <a:ext cx="11811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6" name="Line 22"/>
          <p:cNvSpPr>
            <a:spLocks noChangeShapeType="1"/>
          </p:cNvSpPr>
          <p:nvPr/>
        </p:nvSpPr>
        <p:spPr bwMode="auto">
          <a:xfrm flipV="1">
            <a:off x="4686300" y="5486400"/>
            <a:ext cx="1371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7" name="Line 23"/>
          <p:cNvSpPr>
            <a:spLocks noChangeShapeType="1"/>
          </p:cNvSpPr>
          <p:nvPr/>
        </p:nvSpPr>
        <p:spPr bwMode="auto">
          <a:xfrm flipH="1">
            <a:off x="7239000" y="3352800"/>
            <a:ext cx="11430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8" name="Line 24"/>
          <p:cNvSpPr>
            <a:spLocks noChangeShapeType="1"/>
          </p:cNvSpPr>
          <p:nvPr/>
        </p:nvSpPr>
        <p:spPr bwMode="auto">
          <a:xfrm flipH="1">
            <a:off x="7162800" y="3429000"/>
            <a:ext cx="1219200" cy="2209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9" name="Line 25"/>
          <p:cNvSpPr>
            <a:spLocks noChangeShapeType="1"/>
          </p:cNvSpPr>
          <p:nvPr/>
        </p:nvSpPr>
        <p:spPr bwMode="auto">
          <a:xfrm flipH="1" flipV="1">
            <a:off x="6096000" y="4648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90" name="Line 26"/>
          <p:cNvSpPr>
            <a:spLocks noChangeShapeType="1"/>
          </p:cNvSpPr>
          <p:nvPr/>
        </p:nvSpPr>
        <p:spPr bwMode="auto">
          <a:xfrm>
            <a:off x="6172200" y="4876800"/>
            <a:ext cx="9906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6604" name="Text Box 28"/>
          <p:cNvSpPr txBox="1">
            <a:spLocks noChangeArrowheads="1"/>
          </p:cNvSpPr>
          <p:nvPr/>
        </p:nvSpPr>
        <p:spPr bwMode="auto">
          <a:xfrm>
            <a:off x="3848100" y="1143000"/>
            <a:ext cx="453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solidFill>
                  <a:srgbClr val="FF3300"/>
                </a:solidFill>
              </a:rPr>
              <a:t>Manifestation?</a:t>
            </a:r>
          </a:p>
        </p:txBody>
      </p:sp>
      <p:sp>
        <p:nvSpPr>
          <p:cNvPr id="536605" name="Text Box 29"/>
          <p:cNvSpPr txBox="1">
            <a:spLocks noChangeArrowheads="1"/>
          </p:cNvSpPr>
          <p:nvPr/>
        </p:nvSpPr>
        <p:spPr bwMode="auto">
          <a:xfrm>
            <a:off x="5524500" y="990600"/>
            <a:ext cx="373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400" b="1">
                <a:solidFill>
                  <a:srgbClr val="00CC00"/>
                </a:solidFill>
              </a:rPr>
              <a:t>Extremely minimal bias towards null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66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6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604" grpId="0"/>
      <p:bldP spid="53660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229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2292"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3"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4"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5" name="Line 7"/>
          <p:cNvSpPr>
            <a:spLocks noChangeShapeType="1"/>
          </p:cNvSpPr>
          <p:nvPr/>
        </p:nvSpPr>
        <p:spPr bwMode="auto">
          <a:xfrm>
            <a:off x="5400675" y="5105400"/>
            <a:ext cx="2486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6"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12297"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12298" name="Text Box 10"/>
          <p:cNvSpPr txBox="1">
            <a:spLocks noChangeArrowheads="1"/>
          </p:cNvSpPr>
          <p:nvPr/>
        </p:nvSpPr>
        <p:spPr bwMode="auto">
          <a:xfrm>
            <a:off x="2508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12299" name="Text Box 11"/>
          <p:cNvSpPr txBox="1">
            <a:spLocks noChangeArrowheads="1"/>
          </p:cNvSpPr>
          <p:nvPr/>
        </p:nvSpPr>
        <p:spPr bwMode="auto">
          <a:xfrm>
            <a:off x="1954213" y="156527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12300"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538637" name="Line 13"/>
          <p:cNvSpPr>
            <a:spLocks noChangeShapeType="1"/>
          </p:cNvSpPr>
          <p:nvPr/>
        </p:nvSpPr>
        <p:spPr bwMode="auto">
          <a:xfrm flipH="1" flipV="1">
            <a:off x="6096000" y="5410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2" name="Text Box 14"/>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12303" name="Text Box 15"/>
          <p:cNvSpPr txBox="1">
            <a:spLocks noChangeArrowheads="1"/>
          </p:cNvSpPr>
          <p:nvPr/>
        </p:nvSpPr>
        <p:spPr bwMode="auto">
          <a:xfrm>
            <a:off x="57150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12304" name="Text Box 16"/>
          <p:cNvSpPr txBox="1">
            <a:spLocks noChangeArrowheads="1"/>
          </p:cNvSpPr>
          <p:nvPr/>
        </p:nvSpPr>
        <p:spPr bwMode="auto">
          <a:xfrm>
            <a:off x="2552700" y="152400"/>
            <a:ext cx="53292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charset="0"/>
              </a:rPr>
              <a:t>Misclassification of Outcome: </a:t>
            </a:r>
          </a:p>
          <a:p>
            <a:r>
              <a:rPr lang="en-US" altLang="en-US" sz="2800" b="1">
                <a:latin typeface="Arial" charset="0"/>
              </a:rPr>
              <a:t>If Differential</a:t>
            </a:r>
            <a:endParaRPr lang="en-US" altLang="en-US" sz="2800" b="1">
              <a:latin typeface="Arial Unicode MS" pitchFamily="34" charset="-128"/>
            </a:endParaRPr>
          </a:p>
        </p:txBody>
      </p:sp>
      <p:sp>
        <p:nvSpPr>
          <p:cNvPr id="538641" name="Line 17"/>
          <p:cNvSpPr>
            <a:spLocks noChangeShapeType="1"/>
          </p:cNvSpPr>
          <p:nvPr/>
        </p:nvSpPr>
        <p:spPr bwMode="auto">
          <a:xfrm>
            <a:off x="6134100" y="5715000"/>
            <a:ext cx="990600"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6" name="Line 18"/>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8643" name="Text Box 19"/>
          <p:cNvSpPr txBox="1">
            <a:spLocks noChangeArrowheads="1"/>
          </p:cNvSpPr>
          <p:nvPr/>
        </p:nvSpPr>
        <p:spPr bwMode="auto">
          <a:xfrm>
            <a:off x="4876800" y="1143000"/>
            <a:ext cx="544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t>Our speculation:  Specificity not affected</a:t>
            </a:r>
          </a:p>
        </p:txBody>
      </p:sp>
      <p:sp>
        <p:nvSpPr>
          <p:cNvPr id="538648" name="Line 24"/>
          <p:cNvSpPr>
            <a:spLocks noChangeShapeType="1"/>
          </p:cNvSpPr>
          <p:nvPr/>
        </p:nvSpPr>
        <p:spPr bwMode="auto">
          <a:xfrm flipH="1">
            <a:off x="7162800" y="3276600"/>
            <a:ext cx="1333500" cy="236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8649" name="Line 25"/>
          <p:cNvSpPr>
            <a:spLocks noChangeShapeType="1"/>
          </p:cNvSpPr>
          <p:nvPr/>
        </p:nvSpPr>
        <p:spPr bwMode="auto">
          <a:xfrm flipH="1" flipV="1">
            <a:off x="6096000" y="4648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8650" name="Line 26"/>
          <p:cNvSpPr>
            <a:spLocks noChangeShapeType="1"/>
          </p:cNvSpPr>
          <p:nvPr/>
        </p:nvSpPr>
        <p:spPr bwMode="auto">
          <a:xfrm>
            <a:off x="6172200" y="4876800"/>
            <a:ext cx="9906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8651" name="Text Box 27"/>
          <p:cNvSpPr txBox="1">
            <a:spLocks noChangeArrowheads="1"/>
          </p:cNvSpPr>
          <p:nvPr/>
        </p:nvSpPr>
        <p:spPr bwMode="auto">
          <a:xfrm>
            <a:off x="2705100" y="5289550"/>
            <a:ext cx="22479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a:solidFill>
                  <a:srgbClr val="00CC00"/>
                </a:solidFill>
              </a:rPr>
              <a:t>Bias away from null, towards effect of MMR</a:t>
            </a:r>
          </a:p>
        </p:txBody>
      </p:sp>
      <p:sp>
        <p:nvSpPr>
          <p:cNvPr id="538652" name="Text Box 28"/>
          <p:cNvSpPr txBox="1">
            <a:spLocks noChangeArrowheads="1"/>
          </p:cNvSpPr>
          <p:nvPr/>
        </p:nvSpPr>
        <p:spPr bwMode="auto">
          <a:xfrm>
            <a:off x="342900" y="5943600"/>
            <a:ext cx="453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solidFill>
                  <a:srgbClr val="FF3300"/>
                </a:solidFill>
              </a:rPr>
              <a:t>Manifestation?</a:t>
            </a:r>
          </a:p>
        </p:txBody>
      </p:sp>
      <p:sp>
        <p:nvSpPr>
          <p:cNvPr id="538654" name="Text Box 30"/>
          <p:cNvSpPr txBox="1">
            <a:spLocks noChangeArrowheads="1"/>
          </p:cNvSpPr>
          <p:nvPr/>
        </p:nvSpPr>
        <p:spPr bwMode="auto">
          <a:xfrm>
            <a:off x="4914900" y="1752600"/>
            <a:ext cx="5257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t>Less sensitive diagnosis among non-vaccinated perhaps because they are not “in care” as much as vaccinated or because psychiatrists were aware of vaccine-autism hypothesis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86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86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86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86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86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86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864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865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8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37" grpId="0" animBg="1"/>
      <p:bldP spid="538641" grpId="0" animBg="1"/>
      <p:bldP spid="538643" grpId="0"/>
      <p:bldP spid="538648" grpId="0" animBg="1"/>
      <p:bldP spid="538649" grpId="0" animBg="1"/>
      <p:bldP spid="538650" grpId="0" animBg="1"/>
      <p:bldP spid="538651" grpId="0"/>
      <p:bldP spid="538652" grpId="0"/>
      <p:bldP spid="5386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4191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Do you agree with the authors’ conclusion?</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85738"/>
            <a:ext cx="5791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t="7594"/>
          <a:stretch>
            <a:fillRect/>
          </a:stretch>
        </p:blipFill>
        <p:spPr bwMode="auto">
          <a:xfrm>
            <a:off x="419100" y="2895600"/>
            <a:ext cx="7010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4101" name="Group 5"/>
          <p:cNvGrpSpPr>
            <a:grpSpLocks/>
          </p:cNvGrpSpPr>
          <p:nvPr/>
        </p:nvGrpSpPr>
        <p:grpSpPr bwMode="auto">
          <a:xfrm>
            <a:off x="2160588" y="5592763"/>
            <a:ext cx="8577263" cy="473075"/>
            <a:chOff x="1361" y="3523"/>
            <a:chExt cx="5403" cy="298"/>
          </a:xfrm>
        </p:grpSpPr>
        <p:sp>
          <p:nvSpPr>
            <p:cNvPr id="4102" name="Text Box 7"/>
            <p:cNvSpPr txBox="1">
              <a:spLocks noChangeArrowheads="1"/>
            </p:cNvSpPr>
            <p:nvPr/>
          </p:nvSpPr>
          <p:spPr bwMode="auto">
            <a:xfrm rot="18904130">
              <a:off x="3752" y="3571"/>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Strongly disagree - E</a:t>
              </a:r>
            </a:p>
          </p:txBody>
        </p:sp>
        <p:grpSp>
          <p:nvGrpSpPr>
            <p:cNvPr id="4103" name="Group 7"/>
            <p:cNvGrpSpPr>
              <a:grpSpLocks/>
            </p:cNvGrpSpPr>
            <p:nvPr/>
          </p:nvGrpSpPr>
          <p:grpSpPr bwMode="auto">
            <a:xfrm>
              <a:off x="1361" y="3523"/>
              <a:ext cx="4836" cy="250"/>
              <a:chOff x="1361" y="3523"/>
              <a:chExt cx="4836" cy="250"/>
            </a:xfrm>
          </p:grpSpPr>
          <p:sp>
            <p:nvSpPr>
              <p:cNvPr id="4104" name="Text Box 5"/>
              <p:cNvSpPr txBox="1">
                <a:spLocks noChangeArrowheads="1"/>
              </p:cNvSpPr>
              <p:nvPr/>
            </p:nvSpPr>
            <p:spPr bwMode="auto">
              <a:xfrm rot="-2695870">
                <a:off x="1361"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Strongly agree - A</a:t>
                </a:r>
              </a:p>
            </p:txBody>
          </p:sp>
          <p:grpSp>
            <p:nvGrpSpPr>
              <p:cNvPr id="4105" name="Group 9"/>
              <p:cNvGrpSpPr>
                <a:grpSpLocks/>
              </p:cNvGrpSpPr>
              <p:nvPr/>
            </p:nvGrpSpPr>
            <p:grpSpPr bwMode="auto">
              <a:xfrm>
                <a:off x="1937" y="3523"/>
                <a:ext cx="4260" cy="250"/>
                <a:chOff x="1937" y="3523"/>
                <a:chExt cx="4260" cy="250"/>
              </a:xfrm>
            </p:grpSpPr>
            <p:sp>
              <p:nvSpPr>
                <p:cNvPr id="4106" name="Text Box 9"/>
                <p:cNvSpPr txBox="1">
                  <a:spLocks noChangeArrowheads="1"/>
                </p:cNvSpPr>
                <p:nvPr/>
              </p:nvSpPr>
              <p:spPr bwMode="auto">
                <a:xfrm rot="-2695870">
                  <a:off x="2561"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Not sure - C</a:t>
                  </a:r>
                </a:p>
              </p:txBody>
            </p:sp>
            <p:sp>
              <p:nvSpPr>
                <p:cNvPr id="4107" name="Text Box 10"/>
                <p:cNvSpPr txBox="1">
                  <a:spLocks noChangeArrowheads="1"/>
                </p:cNvSpPr>
                <p:nvPr/>
              </p:nvSpPr>
              <p:spPr bwMode="auto">
                <a:xfrm rot="-2695870">
                  <a:off x="1937"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Somewhat agree - B</a:t>
                  </a:r>
                  <a:endParaRPr lang="en-US" altLang="en-US" sz="2000" b="1">
                    <a:latin typeface="Arial" charset="0"/>
                  </a:endParaRPr>
                </a:p>
              </p:txBody>
            </p:sp>
            <p:sp>
              <p:nvSpPr>
                <p:cNvPr id="4108" name="Text Box 7"/>
                <p:cNvSpPr txBox="1">
                  <a:spLocks noChangeArrowheads="1"/>
                </p:cNvSpPr>
                <p:nvPr/>
              </p:nvSpPr>
              <p:spPr bwMode="auto">
                <a:xfrm rot="-2695870">
                  <a:off x="3185"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Somewhat disagree  - D</a:t>
                  </a:r>
                </a:p>
              </p:txBody>
            </p:sp>
          </p:gr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7962900" y="4814888"/>
            <a:ext cx="236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a:latin typeface="Arial" charset="0"/>
              </a:rPr>
              <a:t>Autism</a:t>
            </a:r>
          </a:p>
        </p:txBody>
      </p:sp>
      <p:sp>
        <p:nvSpPr>
          <p:cNvPr id="13315" name="Text Box 5"/>
          <p:cNvSpPr txBox="1">
            <a:spLocks noChangeArrowheads="1"/>
          </p:cNvSpPr>
          <p:nvPr/>
        </p:nvSpPr>
        <p:spPr bwMode="auto">
          <a:xfrm>
            <a:off x="4533900" y="4876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latin typeface="Arial" charset="0"/>
              </a:rPr>
              <a:t>MMR</a:t>
            </a:r>
          </a:p>
        </p:txBody>
      </p:sp>
      <p:sp>
        <p:nvSpPr>
          <p:cNvPr id="13316" name="Text Box 6"/>
          <p:cNvSpPr txBox="1">
            <a:spLocks noChangeArrowheads="1"/>
          </p:cNvSpPr>
          <p:nvPr/>
        </p:nvSpPr>
        <p:spPr bwMode="auto">
          <a:xfrm>
            <a:off x="5295900" y="41148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Age</a:t>
            </a:r>
          </a:p>
        </p:txBody>
      </p:sp>
      <p:sp>
        <p:nvSpPr>
          <p:cNvPr id="13317" name="Text Box 7"/>
          <p:cNvSpPr txBox="1">
            <a:spLocks noChangeArrowheads="1"/>
          </p:cNvSpPr>
          <p:nvPr/>
        </p:nvSpPr>
        <p:spPr bwMode="auto">
          <a:xfrm>
            <a:off x="3661582" y="2811189"/>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SES</a:t>
            </a:r>
            <a:endParaRPr lang="en-US" altLang="en-US" sz="2800" dirty="0">
              <a:latin typeface="Arial" charset="0"/>
            </a:endParaRPr>
          </a:p>
        </p:txBody>
      </p:sp>
      <p:sp>
        <p:nvSpPr>
          <p:cNvPr id="541704" name="Text Box 8"/>
          <p:cNvSpPr txBox="1">
            <a:spLocks noChangeArrowheads="1"/>
          </p:cNvSpPr>
          <p:nvPr/>
        </p:nvSpPr>
        <p:spPr bwMode="auto">
          <a:xfrm>
            <a:off x="2857500" y="5493603"/>
            <a:ext cx="304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Family </a:t>
            </a:r>
            <a:r>
              <a:rPr lang="en-US" altLang="en-US" sz="2400" dirty="0" err="1">
                <a:latin typeface="Arial" charset="0"/>
              </a:rPr>
              <a:t>Hx</a:t>
            </a:r>
            <a:r>
              <a:rPr lang="en-US" altLang="en-US" sz="2400" dirty="0">
                <a:latin typeface="Arial" charset="0"/>
              </a:rPr>
              <a:t> </a:t>
            </a:r>
            <a:r>
              <a:rPr lang="en-US" altLang="en-US" sz="2400" dirty="0" smtClean="0">
                <a:latin typeface="Arial" charset="0"/>
              </a:rPr>
              <a:t>of </a:t>
            </a:r>
            <a:r>
              <a:rPr lang="en-US" altLang="en-US" sz="2400" dirty="0">
                <a:latin typeface="Arial" charset="0"/>
              </a:rPr>
              <a:t>Autism   (</a:t>
            </a:r>
            <a:r>
              <a:rPr lang="en-US" altLang="en-US" sz="2400" dirty="0" err="1">
                <a:latin typeface="Arial" charset="0"/>
              </a:rPr>
              <a:t>unmeas’d</a:t>
            </a:r>
            <a:r>
              <a:rPr lang="en-US" altLang="en-US" sz="2400" dirty="0">
                <a:latin typeface="Arial" charset="0"/>
              </a:rPr>
              <a:t>)</a:t>
            </a:r>
          </a:p>
        </p:txBody>
      </p:sp>
      <p:sp>
        <p:nvSpPr>
          <p:cNvPr id="13319" name="Text Box 9"/>
          <p:cNvSpPr txBox="1">
            <a:spLocks noChangeArrowheads="1"/>
          </p:cNvSpPr>
          <p:nvPr/>
        </p:nvSpPr>
        <p:spPr bwMode="auto">
          <a:xfrm>
            <a:off x="-2667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Unknown Confounders</a:t>
            </a:r>
          </a:p>
        </p:txBody>
      </p:sp>
      <p:sp>
        <p:nvSpPr>
          <p:cNvPr id="13320" name="Text Box 11"/>
          <p:cNvSpPr txBox="1">
            <a:spLocks noChangeArrowheads="1"/>
          </p:cNvSpPr>
          <p:nvPr/>
        </p:nvSpPr>
        <p:spPr bwMode="auto">
          <a:xfrm>
            <a:off x="2171700" y="1600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Sex</a:t>
            </a:r>
            <a:endParaRPr lang="en-US" altLang="en-US" sz="2400" dirty="0">
              <a:latin typeface="Arial" charset="0"/>
            </a:endParaRPr>
          </a:p>
        </p:txBody>
      </p:sp>
      <p:sp>
        <p:nvSpPr>
          <p:cNvPr id="13321" name="Text Box 12"/>
          <p:cNvSpPr txBox="1">
            <a:spLocks noChangeArrowheads="1"/>
          </p:cNvSpPr>
          <p:nvPr/>
        </p:nvSpPr>
        <p:spPr bwMode="auto">
          <a:xfrm>
            <a:off x="3086100" y="2073275"/>
            <a:ext cx="144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Birth weight</a:t>
            </a:r>
          </a:p>
        </p:txBody>
      </p:sp>
      <p:sp>
        <p:nvSpPr>
          <p:cNvPr id="13322" name="Text Box 13"/>
          <p:cNvSpPr txBox="1">
            <a:spLocks noChangeArrowheads="1"/>
          </p:cNvSpPr>
          <p:nvPr/>
        </p:nvSpPr>
        <p:spPr bwMode="auto">
          <a:xfrm>
            <a:off x="4305300" y="3352800"/>
            <a:ext cx="175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Gestational age</a:t>
            </a:r>
          </a:p>
        </p:txBody>
      </p:sp>
      <p:sp>
        <p:nvSpPr>
          <p:cNvPr id="13323" name="Text Box 14"/>
          <p:cNvSpPr txBox="1">
            <a:spLocks noChangeArrowheads="1"/>
          </p:cNvSpPr>
          <p:nvPr/>
        </p:nvSpPr>
        <p:spPr bwMode="auto">
          <a:xfrm>
            <a:off x="839059" y="86995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Calendar </a:t>
            </a:r>
            <a:r>
              <a:rPr lang="en-US" altLang="en-US" sz="2400" dirty="0">
                <a:latin typeface="Arial" charset="0"/>
              </a:rPr>
              <a:t>time</a:t>
            </a:r>
          </a:p>
        </p:txBody>
      </p:sp>
      <p:sp>
        <p:nvSpPr>
          <p:cNvPr id="13324" name="Line 15"/>
          <p:cNvSpPr>
            <a:spLocks noChangeShapeType="1"/>
          </p:cNvSpPr>
          <p:nvPr/>
        </p:nvSpPr>
        <p:spPr bwMode="auto">
          <a:xfrm>
            <a:off x="6210300" y="5105400"/>
            <a:ext cx="22860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5" name="Text Box 16"/>
          <p:cNvSpPr txBox="1">
            <a:spLocks noChangeArrowheads="1"/>
          </p:cNvSpPr>
          <p:nvPr/>
        </p:nvSpPr>
        <p:spPr bwMode="auto">
          <a:xfrm>
            <a:off x="6515100" y="50292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
        <p:nvSpPr>
          <p:cNvPr id="13326" name="Line 17"/>
          <p:cNvSpPr>
            <a:spLocks noChangeShapeType="1"/>
          </p:cNvSpPr>
          <p:nvPr/>
        </p:nvSpPr>
        <p:spPr bwMode="auto">
          <a:xfrm>
            <a:off x="5646920" y="4495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7" name="Line 18"/>
          <p:cNvSpPr>
            <a:spLocks noChangeShapeType="1"/>
          </p:cNvSpPr>
          <p:nvPr/>
        </p:nvSpPr>
        <p:spPr bwMode="auto">
          <a:xfrm>
            <a:off x="4000499" y="3238500"/>
            <a:ext cx="1400175" cy="1576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8" name="Line 19"/>
          <p:cNvSpPr>
            <a:spLocks noChangeShapeType="1"/>
          </p:cNvSpPr>
          <p:nvPr/>
        </p:nvSpPr>
        <p:spPr bwMode="auto">
          <a:xfrm>
            <a:off x="5219701" y="4114800"/>
            <a:ext cx="309016" cy="700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9" name="Line 20"/>
          <p:cNvSpPr>
            <a:spLocks noChangeShapeType="1"/>
          </p:cNvSpPr>
          <p:nvPr/>
        </p:nvSpPr>
        <p:spPr bwMode="auto">
          <a:xfrm>
            <a:off x="3581399" y="2895601"/>
            <a:ext cx="1819275" cy="205739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0" name="Line 21"/>
          <p:cNvSpPr>
            <a:spLocks noChangeShapeType="1"/>
          </p:cNvSpPr>
          <p:nvPr/>
        </p:nvSpPr>
        <p:spPr bwMode="auto">
          <a:xfrm>
            <a:off x="2552700" y="2012430"/>
            <a:ext cx="2743200" cy="294057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1" name="Line 22"/>
          <p:cNvSpPr>
            <a:spLocks noChangeShapeType="1"/>
          </p:cNvSpPr>
          <p:nvPr/>
        </p:nvSpPr>
        <p:spPr bwMode="auto">
          <a:xfrm>
            <a:off x="1447800" y="1327149"/>
            <a:ext cx="3771900" cy="370205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2" name="Line 23"/>
          <p:cNvSpPr>
            <a:spLocks noChangeShapeType="1"/>
          </p:cNvSpPr>
          <p:nvPr/>
        </p:nvSpPr>
        <p:spPr bwMode="auto">
          <a:xfrm flipV="1">
            <a:off x="5181599" y="5257800"/>
            <a:ext cx="219075"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3" name="Line 24"/>
          <p:cNvSpPr>
            <a:spLocks noChangeShapeType="1"/>
          </p:cNvSpPr>
          <p:nvPr/>
        </p:nvSpPr>
        <p:spPr bwMode="auto">
          <a:xfrm flipV="1">
            <a:off x="419101" y="5136356"/>
            <a:ext cx="4800600" cy="8834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4" name="Line 25"/>
          <p:cNvSpPr>
            <a:spLocks noChangeShapeType="1"/>
          </p:cNvSpPr>
          <p:nvPr/>
        </p:nvSpPr>
        <p:spPr bwMode="auto">
          <a:xfrm flipV="1">
            <a:off x="3238500" y="5410200"/>
            <a:ext cx="63246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5" name="Line 26"/>
          <p:cNvSpPr>
            <a:spLocks noChangeShapeType="1"/>
          </p:cNvSpPr>
          <p:nvPr/>
        </p:nvSpPr>
        <p:spPr bwMode="auto">
          <a:xfrm flipV="1">
            <a:off x="5829300" y="5334000"/>
            <a:ext cx="2819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6" name="Line 27"/>
          <p:cNvSpPr>
            <a:spLocks noChangeShapeType="1"/>
          </p:cNvSpPr>
          <p:nvPr/>
        </p:nvSpPr>
        <p:spPr bwMode="auto">
          <a:xfrm>
            <a:off x="5905500" y="4495800"/>
            <a:ext cx="2590800" cy="4571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7" name="Line 28"/>
          <p:cNvSpPr>
            <a:spLocks noChangeShapeType="1"/>
          </p:cNvSpPr>
          <p:nvPr/>
        </p:nvSpPr>
        <p:spPr bwMode="auto">
          <a:xfrm>
            <a:off x="5486400" y="3717378"/>
            <a:ext cx="3009900" cy="1143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8" name="Line 29"/>
          <p:cNvSpPr>
            <a:spLocks noChangeShapeType="1"/>
          </p:cNvSpPr>
          <p:nvPr/>
        </p:nvSpPr>
        <p:spPr bwMode="auto">
          <a:xfrm>
            <a:off x="4700586" y="2895600"/>
            <a:ext cx="4024314" cy="1852533"/>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9" name="Line 30"/>
          <p:cNvSpPr>
            <a:spLocks noChangeShapeType="1"/>
          </p:cNvSpPr>
          <p:nvPr/>
        </p:nvSpPr>
        <p:spPr bwMode="auto">
          <a:xfrm>
            <a:off x="4271182" y="2422524"/>
            <a:ext cx="4872818" cy="2392363"/>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40" name="Line 31"/>
          <p:cNvSpPr>
            <a:spLocks noChangeShapeType="1"/>
          </p:cNvSpPr>
          <p:nvPr/>
        </p:nvSpPr>
        <p:spPr bwMode="auto">
          <a:xfrm>
            <a:off x="3467100" y="1783830"/>
            <a:ext cx="5943599" cy="30765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41" name="Line 32"/>
          <p:cNvSpPr>
            <a:spLocks noChangeShapeType="1"/>
          </p:cNvSpPr>
          <p:nvPr/>
        </p:nvSpPr>
        <p:spPr bwMode="auto">
          <a:xfrm>
            <a:off x="3238500" y="1327150"/>
            <a:ext cx="6348960" cy="354965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1729" name="Oval 33"/>
          <p:cNvSpPr>
            <a:spLocks noChangeArrowheads="1"/>
          </p:cNvSpPr>
          <p:nvPr/>
        </p:nvSpPr>
        <p:spPr bwMode="auto">
          <a:xfrm>
            <a:off x="2933700" y="5410200"/>
            <a:ext cx="2971800" cy="8382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541730" name="Text Box 34"/>
          <p:cNvSpPr txBox="1">
            <a:spLocks noChangeArrowheads="1"/>
          </p:cNvSpPr>
          <p:nvPr/>
        </p:nvSpPr>
        <p:spPr bwMode="auto">
          <a:xfrm>
            <a:off x="3695700" y="152400"/>
            <a:ext cx="632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a:latin typeface="Arial" charset="0"/>
              </a:rPr>
              <a:t>Possible manifestation of omitting family history:</a:t>
            </a:r>
          </a:p>
        </p:txBody>
      </p:sp>
      <p:sp>
        <p:nvSpPr>
          <p:cNvPr id="541731" name="Text Box 35"/>
          <p:cNvSpPr txBox="1">
            <a:spLocks noChangeArrowheads="1"/>
          </p:cNvSpPr>
          <p:nvPr/>
        </p:nvSpPr>
        <p:spPr bwMode="auto">
          <a:xfrm>
            <a:off x="5829300" y="1109663"/>
            <a:ext cx="441960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smtClean="0">
                <a:latin typeface="Arial" charset="0"/>
              </a:rPr>
              <a:t>Non-vaccinated </a:t>
            </a:r>
            <a:r>
              <a:rPr lang="en-US" altLang="en-US" sz="2800" dirty="0">
                <a:latin typeface="Arial" charset="0"/>
              </a:rPr>
              <a:t>enriched for highest risk </a:t>
            </a:r>
            <a:r>
              <a:rPr lang="en-US" altLang="en-US" sz="2800" dirty="0" smtClean="0">
                <a:latin typeface="Arial" charset="0"/>
              </a:rPr>
              <a:t>children</a:t>
            </a:r>
            <a:endParaRPr lang="en-US" altLang="en-US" sz="2800" dirty="0">
              <a:latin typeface="Arial" charset="0"/>
            </a:endParaRPr>
          </a:p>
          <a:p>
            <a:pPr>
              <a:spcBef>
                <a:spcPct val="50000"/>
              </a:spcBef>
            </a:pPr>
            <a:r>
              <a:rPr lang="en-US" altLang="en-US" sz="2800" dirty="0">
                <a:latin typeface="Arial" charset="0"/>
              </a:rPr>
              <a:t>Underestimate risk of vaccine </a:t>
            </a:r>
            <a:r>
              <a:rPr lang="en-US" altLang="en-US" sz="2000" dirty="0">
                <a:latin typeface="Arial" charset="0"/>
              </a:rPr>
              <a:t>(</a:t>
            </a:r>
            <a:r>
              <a:rPr lang="en-US" altLang="en-US" sz="2000" dirty="0" err="1">
                <a:latin typeface="Arial" charset="0"/>
              </a:rPr>
              <a:t>neg</a:t>
            </a:r>
            <a:r>
              <a:rPr lang="en-US" altLang="en-US" sz="2000" dirty="0">
                <a:latin typeface="Arial" charset="0"/>
              </a:rPr>
              <a:t> CF)</a:t>
            </a:r>
          </a:p>
        </p:txBody>
      </p:sp>
      <p:sp>
        <p:nvSpPr>
          <p:cNvPr id="33" name="Text Box 14"/>
          <p:cNvSpPr txBox="1">
            <a:spLocks noChangeArrowheads="1"/>
          </p:cNvSpPr>
          <p:nvPr/>
        </p:nvSpPr>
        <p:spPr bwMode="auto">
          <a:xfrm>
            <a:off x="38100" y="381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Mother’s education</a:t>
            </a:r>
            <a:endParaRPr lang="en-US" altLang="en-US" sz="2400" dirty="0">
              <a:latin typeface="Arial" charset="0"/>
            </a:endParaRPr>
          </a:p>
        </p:txBody>
      </p:sp>
      <p:sp>
        <p:nvSpPr>
          <p:cNvPr id="34" name="Line 22"/>
          <p:cNvSpPr>
            <a:spLocks noChangeShapeType="1"/>
          </p:cNvSpPr>
          <p:nvPr/>
        </p:nvSpPr>
        <p:spPr bwMode="auto">
          <a:xfrm>
            <a:off x="419101" y="762793"/>
            <a:ext cx="4762498" cy="43735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32"/>
          <p:cNvSpPr>
            <a:spLocks noChangeShapeType="1"/>
          </p:cNvSpPr>
          <p:nvPr/>
        </p:nvSpPr>
        <p:spPr bwMode="auto">
          <a:xfrm>
            <a:off x="2819400" y="647699"/>
            <a:ext cx="6743699" cy="40767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32"/>
          <p:cNvSpPr>
            <a:spLocks noChangeShapeType="1"/>
          </p:cNvSpPr>
          <p:nvPr/>
        </p:nvSpPr>
        <p:spPr bwMode="auto">
          <a:xfrm>
            <a:off x="419101" y="3581400"/>
            <a:ext cx="955115"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 name="Text Box 9"/>
          <p:cNvSpPr txBox="1">
            <a:spLocks noChangeArrowheads="1"/>
          </p:cNvSpPr>
          <p:nvPr/>
        </p:nvSpPr>
        <p:spPr bwMode="auto">
          <a:xfrm>
            <a:off x="-38100" y="3581400"/>
            <a:ext cx="160105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solidFill>
                  <a:srgbClr val="FF0000"/>
                </a:solidFill>
                <a:latin typeface="Arial" charset="0"/>
              </a:rPr>
              <a:t>“B” </a:t>
            </a:r>
            <a:r>
              <a:rPr lang="en-US" altLang="en-US" sz="2400" dirty="0" smtClean="0">
                <a:solidFill>
                  <a:srgbClr val="FF0000"/>
                </a:solidFill>
                <a:latin typeface="Arial" charset="0"/>
              </a:rPr>
              <a:t>list</a:t>
            </a:r>
            <a:endParaRPr lang="en-US" altLang="en-US" sz="2400" dirty="0">
              <a:solidFill>
                <a:srgbClr val="FF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17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1704"/>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541729"/>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173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17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4" grpId="0"/>
      <p:bldP spid="13332" grpId="0" animBg="1"/>
      <p:bldP spid="13335" grpId="0" animBg="1"/>
      <p:bldP spid="541729" grpId="0" animBg="1"/>
      <p:bldP spid="541729" grpId="1" animBg="1"/>
      <p:bldP spid="541730" grpId="0"/>
      <p:bldP spid="5417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altLang="en-US" smtClean="0"/>
          </a:p>
        </p:txBody>
      </p:sp>
      <p:sp>
        <p:nvSpPr>
          <p:cNvPr id="14339" name="Rectangle 3"/>
          <p:cNvSpPr>
            <a:spLocks noGrp="1" noChangeArrowheads="1"/>
          </p:cNvSpPr>
          <p:nvPr>
            <p:ph type="body" idx="1"/>
          </p:nvPr>
        </p:nvSpPr>
        <p:spPr/>
        <p:txBody>
          <a:bodyPr/>
          <a:lstStyle/>
          <a:p>
            <a:endParaRPr lang="en-US" altLang="en-US" smtClean="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0"/>
            <a:ext cx="5538788"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41" name="Oval 7"/>
          <p:cNvSpPr>
            <a:spLocks noChangeArrowheads="1"/>
          </p:cNvSpPr>
          <p:nvPr/>
        </p:nvSpPr>
        <p:spPr bwMode="auto">
          <a:xfrm>
            <a:off x="4838700" y="4648200"/>
            <a:ext cx="1371600" cy="9906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4342" name="Text Box 8"/>
          <p:cNvSpPr txBox="1">
            <a:spLocks noChangeArrowheads="1"/>
          </p:cNvSpPr>
          <p:nvPr/>
        </p:nvSpPr>
        <p:spPr bwMode="auto">
          <a:xfrm>
            <a:off x="7886700" y="1447800"/>
            <a:ext cx="2209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a:latin typeface="Arial" charset="0"/>
              </a:rPr>
              <a:t>If FH confounding operative, would have expected progressive attenuation of IRR with time as more high risk children went unvaccinated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ltLang="en-US" smtClean="0"/>
          </a:p>
        </p:txBody>
      </p:sp>
      <p:sp>
        <p:nvSpPr>
          <p:cNvPr id="15363" name="Rectangle 3"/>
          <p:cNvSpPr>
            <a:spLocks noGrp="1" noChangeArrowheads="1"/>
          </p:cNvSpPr>
          <p:nvPr>
            <p:ph type="body" idx="1"/>
          </p:nvPr>
        </p:nvSpPr>
        <p:spPr/>
        <p:txBody>
          <a:bodyPr/>
          <a:lstStyle/>
          <a:p>
            <a:endParaRPr lang="en-US" altLang="en-US" smtClean="0"/>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0"/>
            <a:ext cx="5538788"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365" name="Oval 7"/>
          <p:cNvSpPr>
            <a:spLocks noChangeArrowheads="1"/>
          </p:cNvSpPr>
          <p:nvPr/>
        </p:nvSpPr>
        <p:spPr bwMode="auto">
          <a:xfrm>
            <a:off x="4838700" y="4648200"/>
            <a:ext cx="1371600" cy="9906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5366" name="Text Box 8"/>
          <p:cNvSpPr txBox="1">
            <a:spLocks noChangeArrowheads="1"/>
          </p:cNvSpPr>
          <p:nvPr/>
        </p:nvSpPr>
        <p:spPr bwMode="auto">
          <a:xfrm>
            <a:off x="7810500" y="381000"/>
            <a:ext cx="22098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a:latin typeface="Arial" charset="0"/>
              </a:rPr>
              <a:t>What if general concern by autism-affected families about vaccines throughout the study period?</a:t>
            </a:r>
          </a:p>
        </p:txBody>
      </p:sp>
      <p:sp>
        <p:nvSpPr>
          <p:cNvPr id="7" name="Text Box 8"/>
          <p:cNvSpPr txBox="1">
            <a:spLocks noChangeArrowheads="1"/>
          </p:cNvSpPr>
          <p:nvPr/>
        </p:nvSpPr>
        <p:spPr bwMode="auto">
          <a:xfrm>
            <a:off x="7734300" y="4194175"/>
            <a:ext cx="2209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a:latin typeface="Arial" charset="0"/>
              </a:rPr>
              <a:t>Would mean that all measures suffer from negative confounding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457200" y="36576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Was the unadjusted (crude) measure of association reported?</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sp>
        <p:nvSpPr>
          <p:cNvPr id="16387"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Yes - A</a:t>
            </a:r>
          </a:p>
        </p:txBody>
      </p:sp>
      <p:sp>
        <p:nvSpPr>
          <p:cNvPr id="16388" name="Text Box 10"/>
          <p:cNvSpPr txBox="1">
            <a:spLocks noChangeArrowheads="1"/>
          </p:cNvSpPr>
          <p:nvPr/>
        </p:nvSpPr>
        <p:spPr bwMode="auto">
          <a:xfrm rot="-2695870">
            <a:off x="30749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 - B</a:t>
            </a:r>
            <a:endParaRPr lang="en-US" altLang="en-US" sz="2000" b="1">
              <a:latin typeface="Arial" charset="0"/>
            </a:endParaRPr>
          </a:p>
        </p:txBody>
      </p:sp>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457200" y="36576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Was the unadjusted (crude) measure of association reported?</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sp>
        <p:nvSpPr>
          <p:cNvPr id="16387"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Yes - A</a:t>
            </a:r>
          </a:p>
        </p:txBody>
      </p:sp>
      <p:sp>
        <p:nvSpPr>
          <p:cNvPr id="16388" name="Text Box 10"/>
          <p:cNvSpPr txBox="1">
            <a:spLocks noChangeArrowheads="1"/>
          </p:cNvSpPr>
          <p:nvPr/>
        </p:nvSpPr>
        <p:spPr bwMode="auto">
          <a:xfrm rot="-2695870">
            <a:off x="6223348" y="4290885"/>
            <a:ext cx="1094850" cy="396875"/>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No - B</a:t>
            </a:r>
            <a:endParaRPr lang="en-US" altLang="en-US" sz="2000" b="1" dirty="0">
              <a:latin typeface="Arial" charset="0"/>
            </a:endParaRPr>
          </a:p>
        </p:txBody>
      </p:sp>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535925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457200" y="37338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What was the unadjusted measure of association?</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sp>
        <p:nvSpPr>
          <p:cNvPr id="18435"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0.85 - A</a:t>
            </a:r>
          </a:p>
        </p:txBody>
      </p:sp>
      <p:sp>
        <p:nvSpPr>
          <p:cNvPr id="18436" name="Text Box 9"/>
          <p:cNvSpPr txBox="1">
            <a:spLocks noChangeArrowheads="1"/>
          </p:cNvSpPr>
          <p:nvPr/>
        </p:nvSpPr>
        <p:spPr bwMode="auto">
          <a:xfrm rot="-2695870">
            <a:off x="4065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1.02 - C</a:t>
            </a:r>
          </a:p>
        </p:txBody>
      </p:sp>
      <p:sp>
        <p:nvSpPr>
          <p:cNvPr id="18437" name="Text Box 10"/>
          <p:cNvSpPr txBox="1">
            <a:spLocks noChangeArrowheads="1"/>
          </p:cNvSpPr>
          <p:nvPr/>
        </p:nvSpPr>
        <p:spPr bwMode="auto">
          <a:xfrm rot="-2695870">
            <a:off x="5816600" y="4457700"/>
            <a:ext cx="157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1.45 - B</a:t>
            </a:r>
            <a:endParaRPr lang="en-US" altLang="en-US" sz="2000" b="1">
              <a:latin typeface="Arial" charset="0"/>
            </a:endParaRPr>
          </a:p>
        </p:txBody>
      </p:sp>
      <p:sp>
        <p:nvSpPr>
          <p:cNvPr id="18438" name="Text Box 7"/>
          <p:cNvSpPr txBox="1">
            <a:spLocks noChangeArrowheads="1"/>
          </p:cNvSpPr>
          <p:nvPr/>
        </p:nvSpPr>
        <p:spPr bwMode="auto">
          <a:xfrm rot="-2695870">
            <a:off x="50561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1900">
                <a:latin typeface="Arial" charset="0"/>
              </a:rPr>
              <a:t>Not enough information to tell</a:t>
            </a:r>
            <a:r>
              <a:rPr lang="en-US" altLang="en-US" sz="2000">
                <a:latin typeface="Arial" charset="0"/>
              </a:rPr>
              <a:t>- D</a:t>
            </a:r>
          </a:p>
        </p:txBody>
      </p:sp>
      <p:pic>
        <p:nvPicPr>
          <p:cNvPr id="1843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altLang="en-US" smtClean="0"/>
          </a:p>
        </p:txBody>
      </p:sp>
      <p:sp>
        <p:nvSpPr>
          <p:cNvPr id="19459" name="Rectangle 3"/>
          <p:cNvSpPr>
            <a:spLocks noGrp="1" noChangeArrowheads="1"/>
          </p:cNvSpPr>
          <p:nvPr>
            <p:ph type="body" idx="1"/>
          </p:nvPr>
        </p:nvSpPr>
        <p:spPr/>
        <p:txBody>
          <a:bodyPr/>
          <a:lstStyle/>
          <a:p>
            <a:pPr>
              <a:lnSpc>
                <a:spcPct val="80000"/>
              </a:lnSpc>
            </a:pPr>
            <a:r>
              <a:rPr lang="en-US" altLang="en-US" sz="1400" smtClean="0">
                <a:latin typeface="Courier New" pitchFamily="49" charset="0"/>
              </a:rPr>
              <a:t>iri 263 53 1647504 482360</a:t>
            </a:r>
          </a:p>
          <a:p>
            <a:pPr>
              <a:lnSpc>
                <a:spcPct val="80000"/>
              </a:lnSpc>
            </a:pPr>
            <a:endParaRPr lang="en-US" altLang="en-US" sz="1400" smtClean="0">
              <a:latin typeface="Courier New" pitchFamily="49" charset="0"/>
            </a:endParaRPr>
          </a:p>
          <a:p>
            <a:pPr>
              <a:lnSpc>
                <a:spcPct val="80000"/>
              </a:lnSpc>
            </a:pPr>
            <a:r>
              <a:rPr lang="en-US" altLang="en-US" sz="1400" smtClean="0">
                <a:latin typeface="Courier New" pitchFamily="49" charset="0"/>
              </a:rPr>
              <a:t>                 |   Exposed   Unexposed  |      Total</a:t>
            </a:r>
          </a:p>
          <a:p>
            <a:pPr>
              <a:lnSpc>
                <a:spcPct val="80000"/>
              </a:lnSpc>
            </a:pPr>
            <a:r>
              <a:rPr lang="en-US" altLang="en-US" sz="1400" smtClean="0">
                <a:latin typeface="Courier New" pitchFamily="49" charset="0"/>
              </a:rPr>
              <a:t>-----------------+------------------------+------------</a:t>
            </a:r>
          </a:p>
          <a:p>
            <a:pPr>
              <a:lnSpc>
                <a:spcPct val="80000"/>
              </a:lnSpc>
            </a:pPr>
            <a:r>
              <a:rPr lang="en-US" altLang="en-US" sz="1400" smtClean="0">
                <a:latin typeface="Courier New" pitchFamily="49" charset="0"/>
              </a:rPr>
              <a:t>           Cases |       263          53  |        316</a:t>
            </a:r>
          </a:p>
          <a:p>
            <a:pPr>
              <a:lnSpc>
                <a:spcPct val="80000"/>
              </a:lnSpc>
            </a:pPr>
            <a:r>
              <a:rPr lang="en-US" altLang="en-US" sz="1400" smtClean="0">
                <a:latin typeface="Courier New" pitchFamily="49" charset="0"/>
              </a:rPr>
              <a:t>     Person-time |   1647504      482360  |    2129864</a:t>
            </a:r>
          </a:p>
          <a:p>
            <a:pPr>
              <a:lnSpc>
                <a:spcPct val="80000"/>
              </a:lnSpc>
            </a:pPr>
            <a:r>
              <a:rPr lang="en-US" altLang="en-US" sz="1400" smtClean="0">
                <a:latin typeface="Courier New" pitchFamily="49" charset="0"/>
              </a:rPr>
              <a:t>-----------------+------------------------+------------</a:t>
            </a:r>
          </a:p>
          <a:p>
            <a:pPr>
              <a:lnSpc>
                <a:spcPct val="80000"/>
              </a:lnSpc>
            </a:pPr>
            <a:r>
              <a:rPr lang="en-US" altLang="en-US" sz="1400" smtClean="0">
                <a:latin typeface="Courier New" pitchFamily="49" charset="0"/>
              </a:rPr>
              <a:t>                 |                        |</a:t>
            </a:r>
          </a:p>
          <a:p>
            <a:pPr>
              <a:lnSpc>
                <a:spcPct val="80000"/>
              </a:lnSpc>
            </a:pPr>
            <a:r>
              <a:rPr lang="en-US" altLang="en-US" sz="1400" smtClean="0">
                <a:latin typeface="Courier New" pitchFamily="49" charset="0"/>
              </a:rPr>
              <a:t>  Incidence Rate |  .0001596    .0001099  |   .0001484</a:t>
            </a:r>
          </a:p>
          <a:p>
            <a:pPr>
              <a:lnSpc>
                <a:spcPct val="80000"/>
              </a:lnSpc>
            </a:pPr>
            <a:r>
              <a:rPr lang="en-US" altLang="en-US" sz="1400" smtClean="0">
                <a:latin typeface="Courier New" pitchFamily="49" charset="0"/>
              </a:rPr>
              <a:t>                 |                        |</a:t>
            </a:r>
          </a:p>
          <a:p>
            <a:pPr>
              <a:lnSpc>
                <a:spcPct val="80000"/>
              </a:lnSpc>
            </a:pPr>
            <a:r>
              <a:rPr lang="en-US" altLang="en-US" sz="1400" smtClean="0">
                <a:latin typeface="Courier New" pitchFamily="49" charset="0"/>
              </a:rPr>
              <a:t>                 |      Point estimate    |    [95% Conf. Interval]</a:t>
            </a:r>
          </a:p>
          <a:p>
            <a:pPr>
              <a:lnSpc>
                <a:spcPct val="80000"/>
              </a:lnSpc>
            </a:pPr>
            <a:r>
              <a:rPr lang="en-US" altLang="en-US" sz="1400" smtClean="0">
                <a:latin typeface="Courier New" pitchFamily="49" charset="0"/>
              </a:rPr>
              <a:t>                 |------------------------+------------------------</a:t>
            </a:r>
          </a:p>
          <a:p>
            <a:pPr>
              <a:lnSpc>
                <a:spcPct val="80000"/>
              </a:lnSpc>
            </a:pPr>
            <a:r>
              <a:rPr lang="en-US" altLang="en-US" sz="1400" smtClean="0">
                <a:latin typeface="Courier New" pitchFamily="49" charset="0"/>
              </a:rPr>
              <a:t> Inc. rate diff. |         .0000498       |    .0000144    .0000851 </a:t>
            </a:r>
          </a:p>
          <a:p>
            <a:pPr>
              <a:lnSpc>
                <a:spcPct val="80000"/>
              </a:lnSpc>
            </a:pPr>
            <a:r>
              <a:rPr lang="en-US" altLang="en-US" sz="1400" smtClean="0">
                <a:latin typeface="Courier New" pitchFamily="49" charset="0"/>
              </a:rPr>
              <a:t> </a:t>
            </a:r>
            <a:r>
              <a:rPr lang="en-US" altLang="en-US" sz="1400" smtClean="0">
                <a:solidFill>
                  <a:srgbClr val="FF0000"/>
                </a:solidFill>
                <a:latin typeface="Courier New" pitchFamily="49" charset="0"/>
              </a:rPr>
              <a:t>Inc. rate ratio |         1.452863       |    1.078099     1.99046 (exact)</a:t>
            </a:r>
          </a:p>
          <a:p>
            <a:pPr>
              <a:lnSpc>
                <a:spcPct val="80000"/>
              </a:lnSpc>
            </a:pPr>
            <a:r>
              <a:rPr lang="en-US" altLang="en-US" sz="1400" smtClean="0">
                <a:latin typeface="Courier New" pitchFamily="49" charset="0"/>
              </a:rPr>
              <a:t> Attr. frac. ex. |         .3117039       |     .072441    .4976036 (exact)</a:t>
            </a:r>
          </a:p>
          <a:p>
            <a:pPr>
              <a:lnSpc>
                <a:spcPct val="80000"/>
              </a:lnSpc>
            </a:pPr>
            <a:r>
              <a:rPr lang="en-US" altLang="en-US" sz="1400" smtClean="0">
                <a:latin typeface="Courier New" pitchFamily="49" charset="0"/>
              </a:rPr>
              <a:t> Attr. frac. pop |         .2594244       |</a:t>
            </a:r>
          </a:p>
          <a:p>
            <a:pPr>
              <a:lnSpc>
                <a:spcPct val="80000"/>
              </a:lnSpc>
            </a:pPr>
            <a:r>
              <a:rPr lang="en-US" altLang="en-US" sz="1400" smtClean="0">
                <a:latin typeface="Courier New" pitchFamily="49" charset="0"/>
              </a:rPr>
              <a:t>                 +-------------------------------------------------</a:t>
            </a:r>
          </a:p>
          <a:p>
            <a:pPr>
              <a:lnSpc>
                <a:spcPct val="80000"/>
              </a:lnSpc>
            </a:pPr>
            <a:r>
              <a:rPr lang="en-US" altLang="en-US" sz="1400" smtClean="0">
                <a:latin typeface="Courier New" pitchFamily="49" charset="0"/>
              </a:rPr>
              <a:t>                     (midp)   Pr(k&gt;=263) =                   0.0052 (exact)</a:t>
            </a:r>
          </a:p>
          <a:p>
            <a:pPr>
              <a:lnSpc>
                <a:spcPct val="80000"/>
              </a:lnSpc>
            </a:pPr>
            <a:r>
              <a:rPr lang="en-US" altLang="en-US" sz="1400" smtClean="0">
                <a:latin typeface="Courier New" pitchFamily="49" charset="0"/>
              </a:rPr>
              <a:t>                     (midp) 2*Pr(k&gt;=263) =                   0.0104 (exact)</a:t>
            </a:r>
          </a:p>
          <a:p>
            <a:pPr>
              <a:lnSpc>
                <a:spcPct val="80000"/>
              </a:lnSpc>
            </a:pPr>
            <a:endParaRPr lang="en-US" altLang="en-US" sz="1400" smtClean="0">
              <a:latin typeface="Courier New" pitchFamily="49"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457200" y="37338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Should the unadjusted measure of association have been reported?</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sp>
        <p:nvSpPr>
          <p:cNvPr id="20483"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Yes - A</a:t>
            </a:r>
          </a:p>
        </p:txBody>
      </p:sp>
      <p:sp>
        <p:nvSpPr>
          <p:cNvPr id="20484" name="Text Box 10"/>
          <p:cNvSpPr txBox="1">
            <a:spLocks noChangeArrowheads="1"/>
          </p:cNvSpPr>
          <p:nvPr/>
        </p:nvSpPr>
        <p:spPr bwMode="auto">
          <a:xfrm rot="-2695870">
            <a:off x="5816600" y="4457700"/>
            <a:ext cx="157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 - B</a:t>
            </a:r>
            <a:endParaRPr lang="en-US" altLang="en-US" sz="2000" b="1">
              <a:latin typeface="Arial" charset="0"/>
            </a:endParaRPr>
          </a:p>
        </p:txBody>
      </p:sp>
      <p:pic>
        <p:nvPicPr>
          <p:cNvPr id="2048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0500" y="1143000"/>
            <a:ext cx="1752600" cy="533400"/>
          </a:xfrm>
        </p:spPr>
        <p:txBody>
          <a:bodyPr/>
          <a:lstStyle/>
          <a:p>
            <a:r>
              <a:rPr lang="en-US" altLang="en-US" dirty="0" smtClean="0"/>
              <a:t>Explain it in words</a:t>
            </a:r>
          </a:p>
        </p:txBody>
      </p:sp>
      <p:sp>
        <p:nvSpPr>
          <p:cNvPr id="21507" name="Rectangle 3"/>
          <p:cNvSpPr>
            <a:spLocks noGrp="1" noChangeArrowheads="1"/>
          </p:cNvSpPr>
          <p:nvPr>
            <p:ph type="body" idx="1"/>
          </p:nvPr>
        </p:nvSpPr>
        <p:spPr/>
        <p:txBody>
          <a:bodyPr/>
          <a:lstStyle/>
          <a:p>
            <a:endParaRPr lang="en-US" altLang="en-US" smtClean="0"/>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313" y="0"/>
            <a:ext cx="5538787"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509" name="Oval 6"/>
          <p:cNvSpPr>
            <a:spLocks noChangeArrowheads="1"/>
          </p:cNvSpPr>
          <p:nvPr/>
        </p:nvSpPr>
        <p:spPr bwMode="auto">
          <a:xfrm>
            <a:off x="4838700" y="1905000"/>
            <a:ext cx="1371600" cy="4572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611335" name="Text Box 7"/>
          <p:cNvSpPr txBox="1">
            <a:spLocks noChangeArrowheads="1"/>
          </p:cNvSpPr>
          <p:nvPr/>
        </p:nvSpPr>
        <p:spPr bwMode="auto">
          <a:xfrm>
            <a:off x="7962900" y="914400"/>
            <a:ext cx="1905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a:latin typeface="Arial" charset="0"/>
              </a:rPr>
              <a:t>Any way to make the confidence interval smaller?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4191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Do you agree with the authors’ conclusion?</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85738"/>
            <a:ext cx="5791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t="7594"/>
          <a:stretch>
            <a:fillRect/>
          </a:stretch>
        </p:blipFill>
        <p:spPr bwMode="auto">
          <a:xfrm>
            <a:off x="419100" y="2895600"/>
            <a:ext cx="7010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2533" name="Group 5"/>
          <p:cNvGrpSpPr>
            <a:grpSpLocks/>
          </p:cNvGrpSpPr>
          <p:nvPr/>
        </p:nvGrpSpPr>
        <p:grpSpPr bwMode="auto">
          <a:xfrm>
            <a:off x="2160588" y="5592763"/>
            <a:ext cx="8743950" cy="396875"/>
            <a:chOff x="1361" y="3523"/>
            <a:chExt cx="5508" cy="250"/>
          </a:xfrm>
        </p:grpSpPr>
        <p:sp>
          <p:nvSpPr>
            <p:cNvPr id="22534" name="Text Box 7"/>
            <p:cNvSpPr txBox="1">
              <a:spLocks noChangeArrowheads="1"/>
            </p:cNvSpPr>
            <p:nvPr/>
          </p:nvSpPr>
          <p:spPr bwMode="auto">
            <a:xfrm rot="-2695870">
              <a:off x="3857"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Strongly disagree - E</a:t>
              </a:r>
            </a:p>
          </p:txBody>
        </p:sp>
        <p:grpSp>
          <p:nvGrpSpPr>
            <p:cNvPr id="22535" name="Group 7"/>
            <p:cNvGrpSpPr>
              <a:grpSpLocks/>
            </p:cNvGrpSpPr>
            <p:nvPr/>
          </p:nvGrpSpPr>
          <p:grpSpPr bwMode="auto">
            <a:xfrm>
              <a:off x="1361" y="3523"/>
              <a:ext cx="4836" cy="250"/>
              <a:chOff x="1361" y="3523"/>
              <a:chExt cx="4836" cy="250"/>
            </a:xfrm>
          </p:grpSpPr>
          <p:sp>
            <p:nvSpPr>
              <p:cNvPr id="22536" name="Text Box 5"/>
              <p:cNvSpPr txBox="1">
                <a:spLocks noChangeArrowheads="1"/>
              </p:cNvSpPr>
              <p:nvPr/>
            </p:nvSpPr>
            <p:spPr bwMode="auto">
              <a:xfrm rot="-2695870">
                <a:off x="1361"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Strongly agree - A</a:t>
                </a:r>
              </a:p>
            </p:txBody>
          </p:sp>
          <p:grpSp>
            <p:nvGrpSpPr>
              <p:cNvPr id="22537" name="Group 9"/>
              <p:cNvGrpSpPr>
                <a:grpSpLocks/>
              </p:cNvGrpSpPr>
              <p:nvPr/>
            </p:nvGrpSpPr>
            <p:grpSpPr bwMode="auto">
              <a:xfrm>
                <a:off x="1937" y="3523"/>
                <a:ext cx="4260" cy="250"/>
                <a:chOff x="1937" y="3523"/>
                <a:chExt cx="4260" cy="250"/>
              </a:xfrm>
            </p:grpSpPr>
            <p:sp>
              <p:nvSpPr>
                <p:cNvPr id="22538" name="Text Box 9"/>
                <p:cNvSpPr txBox="1">
                  <a:spLocks noChangeArrowheads="1"/>
                </p:cNvSpPr>
                <p:nvPr/>
              </p:nvSpPr>
              <p:spPr bwMode="auto">
                <a:xfrm rot="-2695870">
                  <a:off x="2561"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Not sure - C</a:t>
                  </a:r>
                </a:p>
              </p:txBody>
            </p:sp>
            <p:sp>
              <p:nvSpPr>
                <p:cNvPr id="22539" name="Text Box 10"/>
                <p:cNvSpPr txBox="1">
                  <a:spLocks noChangeArrowheads="1"/>
                </p:cNvSpPr>
                <p:nvPr/>
              </p:nvSpPr>
              <p:spPr bwMode="auto">
                <a:xfrm rot="-2695870">
                  <a:off x="1937"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Somewhat agree - B</a:t>
                  </a:r>
                  <a:endParaRPr lang="en-US" altLang="en-US" sz="2000" b="1">
                    <a:latin typeface="Arial" charset="0"/>
                  </a:endParaRPr>
                </a:p>
              </p:txBody>
            </p:sp>
            <p:sp>
              <p:nvSpPr>
                <p:cNvPr id="22540" name="Text Box 7"/>
                <p:cNvSpPr txBox="1">
                  <a:spLocks noChangeArrowheads="1"/>
                </p:cNvSpPr>
                <p:nvPr/>
              </p:nvSpPr>
              <p:spPr bwMode="auto">
                <a:xfrm rot="-2695870">
                  <a:off x="3185"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Somewhat disagree  - D</a:t>
                  </a:r>
                </a:p>
              </p:txBody>
            </p:sp>
          </p:gr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Research Question?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221307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95350" y="152400"/>
            <a:ext cx="8743950" cy="533400"/>
          </a:xfrm>
        </p:spPr>
        <p:txBody>
          <a:bodyPr/>
          <a:lstStyle/>
          <a:p>
            <a:r>
              <a:rPr lang="en-US" altLang="en-US" dirty="0" smtClean="0"/>
              <a:t>Summary: Bias Scorecard</a:t>
            </a:r>
            <a:endParaRPr lang="en-US" altLang="en-US" dirty="0" smtClean="0"/>
          </a:p>
        </p:txBody>
      </p:sp>
      <p:sp>
        <p:nvSpPr>
          <p:cNvPr id="544771" name="Rectangle 3"/>
          <p:cNvSpPr>
            <a:spLocks noGrp="1" noChangeArrowheads="1"/>
          </p:cNvSpPr>
          <p:nvPr>
            <p:ph type="body" sz="half" idx="1"/>
          </p:nvPr>
        </p:nvSpPr>
        <p:spPr>
          <a:xfrm>
            <a:off x="114300" y="4114800"/>
            <a:ext cx="10287000" cy="685800"/>
          </a:xfrm>
        </p:spPr>
        <p:txBody>
          <a:bodyPr/>
          <a:lstStyle/>
          <a:p>
            <a:endParaRPr lang="en-US" altLang="en-US" sz="2400" b="1" smtClean="0"/>
          </a:p>
        </p:txBody>
      </p:sp>
      <p:graphicFrame>
        <p:nvGraphicFramePr>
          <p:cNvPr id="544904" name="Group 136"/>
          <p:cNvGraphicFramePr>
            <a:graphicFrameLocks noGrp="1"/>
          </p:cNvGraphicFramePr>
          <p:nvPr>
            <p:ph sz="half" idx="2"/>
          </p:nvPr>
        </p:nvGraphicFramePr>
        <p:xfrm>
          <a:off x="647700" y="762000"/>
          <a:ext cx="8991600" cy="3240089"/>
        </p:xfrm>
        <a:graphic>
          <a:graphicData uri="http://schemas.openxmlformats.org/drawingml/2006/table">
            <a:tbl>
              <a:tblPr/>
              <a:tblGrid>
                <a:gridCol w="2143125"/>
                <a:gridCol w="828675"/>
                <a:gridCol w="2057400"/>
                <a:gridCol w="182563"/>
                <a:gridCol w="1493837"/>
                <a:gridCol w="2286000"/>
              </a:tblGrid>
              <a:tr h="100603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Type of Bias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No Bias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Away from Null: Protective effect of MMR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Towards the Null</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Away from Null: Causative Effect of MMR</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4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Selection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3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Measurement</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3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Confounding</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4853" name="Text Box 85"/>
          <p:cNvSpPr txBox="1">
            <a:spLocks noChangeArrowheads="1"/>
          </p:cNvSpPr>
          <p:nvPr/>
        </p:nvSpPr>
        <p:spPr bwMode="auto">
          <a:xfrm>
            <a:off x="2781300" y="1752600"/>
            <a:ext cx="91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a:cs typeface="Times New Roman" pitchFamily="18" charset="0"/>
              </a:rPr>
              <a:t>×</a:t>
            </a:r>
          </a:p>
        </p:txBody>
      </p:sp>
      <p:sp>
        <p:nvSpPr>
          <p:cNvPr id="544899" name="Text Box 131"/>
          <p:cNvSpPr txBox="1">
            <a:spLocks noChangeArrowheads="1"/>
          </p:cNvSpPr>
          <p:nvPr/>
        </p:nvSpPr>
        <p:spPr bwMode="auto">
          <a:xfrm>
            <a:off x="6057900" y="2239963"/>
            <a:ext cx="91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a:cs typeface="Times New Roman" pitchFamily="18" charset="0"/>
              </a:rPr>
              <a:t>×</a:t>
            </a:r>
          </a:p>
        </p:txBody>
      </p:sp>
      <p:sp>
        <p:nvSpPr>
          <p:cNvPr id="544900" name="Text Box 132"/>
          <p:cNvSpPr txBox="1">
            <a:spLocks noChangeArrowheads="1"/>
          </p:cNvSpPr>
          <p:nvPr/>
        </p:nvSpPr>
        <p:spPr bwMode="auto">
          <a:xfrm>
            <a:off x="5295900" y="3230563"/>
            <a:ext cx="91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a:cs typeface="Times New Roman" pitchFamily="18" charset="0"/>
              </a:rPr>
              <a:t>×</a:t>
            </a:r>
          </a:p>
        </p:txBody>
      </p:sp>
      <p:sp>
        <p:nvSpPr>
          <p:cNvPr id="544903" name="Text Box 135"/>
          <p:cNvSpPr txBox="1">
            <a:spLocks noChangeArrowheads="1"/>
          </p:cNvSpPr>
          <p:nvPr/>
        </p:nvSpPr>
        <p:spPr bwMode="auto">
          <a:xfrm>
            <a:off x="4533900" y="3641725"/>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a:t>Magnitude unclear</a:t>
            </a:r>
          </a:p>
        </p:txBody>
      </p:sp>
      <p:sp>
        <p:nvSpPr>
          <p:cNvPr id="544905" name="Text Box 137"/>
          <p:cNvSpPr txBox="1">
            <a:spLocks noChangeArrowheads="1"/>
          </p:cNvSpPr>
          <p:nvPr/>
        </p:nvSpPr>
        <p:spPr bwMode="auto">
          <a:xfrm>
            <a:off x="5372100" y="2514600"/>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a:t>Magnitude unclear; likely small</a:t>
            </a:r>
          </a:p>
        </p:txBody>
      </p:sp>
      <p:sp>
        <p:nvSpPr>
          <p:cNvPr id="23594" name="AutoShape 42"/>
          <p:cNvSpPr>
            <a:spLocks/>
          </p:cNvSpPr>
          <p:nvPr/>
        </p:nvSpPr>
        <p:spPr bwMode="auto">
          <a:xfrm rot="5400000">
            <a:off x="5410200" y="2552700"/>
            <a:ext cx="381000" cy="3657600"/>
          </a:xfrm>
          <a:prstGeom prst="rightBrace">
            <a:avLst>
              <a:gd name="adj1" fmla="val 80000"/>
              <a:gd name="adj2" fmla="val 50000"/>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5" name="Text Box 43"/>
          <p:cNvSpPr txBox="1">
            <a:spLocks noChangeArrowheads="1"/>
          </p:cNvSpPr>
          <p:nvPr/>
        </p:nvSpPr>
        <p:spPr bwMode="auto">
          <a:xfrm>
            <a:off x="2476500" y="4726126"/>
            <a:ext cx="6324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solidFill>
                  <a:srgbClr val="FF0000"/>
                </a:solidFill>
              </a:rPr>
              <a:t>If you are trying to </a:t>
            </a:r>
            <a:r>
              <a:rPr lang="en-US" altLang="en-US" dirty="0" smtClean="0">
                <a:solidFill>
                  <a:srgbClr val="FF0000"/>
                </a:solidFill>
              </a:rPr>
              <a:t>show/claim </a:t>
            </a:r>
            <a:r>
              <a:rPr lang="en-US" altLang="en-US" dirty="0">
                <a:solidFill>
                  <a:srgbClr val="FF0000"/>
                </a:solidFill>
              </a:rPr>
              <a:t>no positive </a:t>
            </a:r>
            <a:r>
              <a:rPr lang="en-US" altLang="en-US" dirty="0" smtClean="0">
                <a:solidFill>
                  <a:srgbClr val="FF0000"/>
                </a:solidFill>
              </a:rPr>
              <a:t>causative association</a:t>
            </a:r>
            <a:r>
              <a:rPr lang="en-US" altLang="en-US" dirty="0">
                <a:solidFill>
                  <a:srgbClr val="FF0000"/>
                </a:solidFill>
              </a:rPr>
              <a:t>, these are not the biases you want to see</a:t>
            </a:r>
          </a:p>
        </p:txBody>
      </p:sp>
      <p:sp>
        <p:nvSpPr>
          <p:cNvPr id="23596" name="Line 44"/>
          <p:cNvSpPr>
            <a:spLocks noChangeShapeType="1"/>
          </p:cNvSpPr>
          <p:nvPr/>
        </p:nvSpPr>
        <p:spPr bwMode="auto">
          <a:xfrm flipH="1" flipV="1">
            <a:off x="3619500" y="1905000"/>
            <a:ext cx="152400" cy="22860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7" name="Line 45"/>
          <p:cNvSpPr>
            <a:spLocks noChangeShapeType="1"/>
          </p:cNvSpPr>
          <p:nvPr/>
        </p:nvSpPr>
        <p:spPr bwMode="auto">
          <a:xfrm flipV="1">
            <a:off x="7429500" y="1828800"/>
            <a:ext cx="76200" cy="23622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48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48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490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449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49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490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nodePh="1">
                                  <p:stCondLst>
                                    <p:cond delay="0"/>
                                  </p:stCondLst>
                                  <p:endCondLst>
                                    <p:cond evt="begin" delay="0">
                                      <p:tn val="23"/>
                                    </p:cond>
                                  </p:endCondLst>
                                  <p:childTnLst>
                                    <p:set>
                                      <p:cBhvr>
                                        <p:cTn id="24" dur="1" fill="hold">
                                          <p:stCondLst>
                                            <p:cond delay="0"/>
                                          </p:stCondLst>
                                        </p:cTn>
                                        <p:tgtEl>
                                          <p:spTgt spid="544771">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59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59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59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5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1" grpId="0" build="p"/>
      <p:bldP spid="544853" grpId="0"/>
      <p:bldP spid="544899" grpId="0"/>
      <p:bldP spid="544900" grpId="0"/>
      <p:bldP spid="544903" grpId="0"/>
      <p:bldP spid="544905" grpId="0"/>
      <p:bldP spid="544905" grpId="1"/>
      <p:bldP spid="23594" grpId="0" animBg="1"/>
      <p:bldP spid="23595" grpId="0"/>
      <p:bldP spid="23596" grpId="0" animBg="1"/>
      <p:bldP spid="2359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71525" y="228600"/>
            <a:ext cx="8743950" cy="533400"/>
          </a:xfrm>
        </p:spPr>
        <p:txBody>
          <a:bodyPr/>
          <a:lstStyle/>
          <a:p>
            <a:r>
              <a:rPr lang="en-US" altLang="en-US" smtClean="0"/>
              <a:t>Conclusions</a:t>
            </a:r>
          </a:p>
        </p:txBody>
      </p:sp>
      <p:sp>
        <p:nvSpPr>
          <p:cNvPr id="24579" name="Text Placeholder 2"/>
          <p:cNvSpPr>
            <a:spLocks noGrp="1"/>
          </p:cNvSpPr>
          <p:nvPr>
            <p:ph type="body" sz="half" idx="1"/>
          </p:nvPr>
        </p:nvSpPr>
        <p:spPr>
          <a:xfrm>
            <a:off x="266700" y="990600"/>
            <a:ext cx="9525000" cy="5181600"/>
          </a:xfrm>
        </p:spPr>
        <p:txBody>
          <a:bodyPr/>
          <a:lstStyle/>
          <a:p>
            <a:r>
              <a:rPr lang="en-US" altLang="en-US" dirty="0" smtClean="0"/>
              <a:t>In general, well conducted</a:t>
            </a:r>
          </a:p>
          <a:p>
            <a:endParaRPr lang="en-US" altLang="en-US" sz="1200" dirty="0" smtClean="0"/>
          </a:p>
          <a:p>
            <a:r>
              <a:rPr lang="en-US" altLang="en-US" dirty="0" smtClean="0"/>
              <a:t>No obvious </a:t>
            </a:r>
            <a:r>
              <a:rPr lang="en-US" altLang="en-US" u="sng" dirty="0" smtClean="0"/>
              <a:t>substantial</a:t>
            </a:r>
            <a:r>
              <a:rPr lang="en-US" altLang="en-US" dirty="0" smtClean="0"/>
              <a:t> threats to validity</a:t>
            </a:r>
          </a:p>
          <a:p>
            <a:endParaRPr lang="en-US" altLang="en-US" sz="1200" dirty="0" smtClean="0"/>
          </a:p>
          <a:p>
            <a:r>
              <a:rPr lang="en-US" altLang="en-US" dirty="0" smtClean="0"/>
              <a:t>But: Not </a:t>
            </a:r>
            <a:r>
              <a:rPr lang="en-US" altLang="en-US" dirty="0" smtClean="0"/>
              <a:t>easy to </a:t>
            </a:r>
            <a:r>
              <a:rPr lang="en-US" altLang="en-US" dirty="0" smtClean="0"/>
              <a:t>“prove” </a:t>
            </a:r>
            <a:r>
              <a:rPr lang="en-US" altLang="en-US" dirty="0" smtClean="0"/>
              <a:t>the null hypothesis</a:t>
            </a:r>
          </a:p>
          <a:p>
            <a:endParaRPr lang="en-US" altLang="en-US" sz="1200" dirty="0" smtClean="0"/>
          </a:p>
          <a:p>
            <a:r>
              <a:rPr lang="en-US" altLang="en-US" dirty="0" smtClean="0"/>
              <a:t>Biases toward the null are not always “reassuring” </a:t>
            </a:r>
          </a:p>
          <a:p>
            <a:endParaRPr lang="en-US" altLang="en-US" sz="1200" dirty="0" smtClean="0"/>
          </a:p>
          <a:p>
            <a:r>
              <a:rPr lang="en-US" altLang="en-US" dirty="0" smtClean="0"/>
              <a:t>If you seek to convincingly show no association, optimizing measurements (including confounders) even more important than usual</a:t>
            </a:r>
          </a:p>
          <a:p>
            <a:endParaRPr lang="en-US" alt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71525" y="381000"/>
            <a:ext cx="8743950" cy="533400"/>
          </a:xfrm>
        </p:spPr>
        <p:txBody>
          <a:bodyPr/>
          <a:lstStyle/>
          <a:p>
            <a:r>
              <a:rPr lang="en-US" altLang="en-US" sz="2800" smtClean="0"/>
              <a:t>Some Other Issues</a:t>
            </a:r>
          </a:p>
        </p:txBody>
      </p:sp>
      <p:sp>
        <p:nvSpPr>
          <p:cNvPr id="26627" name="Rectangle 3"/>
          <p:cNvSpPr>
            <a:spLocks noGrp="1" noChangeArrowheads="1"/>
          </p:cNvSpPr>
          <p:nvPr>
            <p:ph type="body" idx="1"/>
          </p:nvPr>
        </p:nvSpPr>
        <p:spPr>
          <a:xfrm>
            <a:off x="342900" y="1143000"/>
            <a:ext cx="9601200" cy="5181600"/>
          </a:xfrm>
        </p:spPr>
        <p:txBody>
          <a:bodyPr/>
          <a:lstStyle/>
          <a:p>
            <a:r>
              <a:rPr lang="en-US" altLang="en-US" smtClean="0"/>
              <a:t>What would be a better measure of association?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71525" y="381000"/>
            <a:ext cx="8743950" cy="533400"/>
          </a:xfrm>
        </p:spPr>
        <p:txBody>
          <a:bodyPr/>
          <a:lstStyle/>
          <a:p>
            <a:r>
              <a:rPr lang="en-US" altLang="en-US" sz="2800" smtClean="0"/>
              <a:t>Some Other Issues</a:t>
            </a:r>
          </a:p>
        </p:txBody>
      </p:sp>
      <p:sp>
        <p:nvSpPr>
          <p:cNvPr id="26627" name="Rectangle 3"/>
          <p:cNvSpPr>
            <a:spLocks noGrp="1" noChangeArrowheads="1"/>
          </p:cNvSpPr>
          <p:nvPr>
            <p:ph type="body" idx="1"/>
          </p:nvPr>
        </p:nvSpPr>
        <p:spPr>
          <a:xfrm>
            <a:off x="342900" y="1143000"/>
            <a:ext cx="9601200" cy="5181600"/>
          </a:xfrm>
        </p:spPr>
        <p:txBody>
          <a:bodyPr/>
          <a:lstStyle/>
          <a:p>
            <a:r>
              <a:rPr lang="en-US" altLang="en-US" dirty="0" smtClean="0"/>
              <a:t>What would be a better measure of association?</a:t>
            </a:r>
          </a:p>
          <a:p>
            <a:pPr lvl="1"/>
            <a:r>
              <a:rPr lang="en-US" altLang="en-US" dirty="0" smtClean="0">
                <a:solidFill>
                  <a:srgbClr val="FF0000"/>
                </a:solidFill>
              </a:rPr>
              <a:t>Risk difference and a number needed to harm</a:t>
            </a:r>
          </a:p>
          <a:p>
            <a:endParaRPr lang="en-US" altLang="en-US" dirty="0" smtClean="0"/>
          </a:p>
        </p:txBody>
      </p:sp>
    </p:spTree>
    <p:extLst>
      <p:ext uri="{BB962C8B-B14F-4D97-AF65-F5344CB8AC3E}">
        <p14:creationId xmlns:p14="http://schemas.microsoft.com/office/powerpoint/2010/main" val="3796874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t>Could there have been a better design?</a:t>
            </a:r>
          </a:p>
        </p:txBody>
      </p:sp>
      <p:sp>
        <p:nvSpPr>
          <p:cNvPr id="27651" name="Rectangle 3"/>
          <p:cNvSpPr>
            <a:spLocks noGrp="1" noChangeArrowheads="1"/>
          </p:cNvSpPr>
          <p:nvPr>
            <p:ph type="body" idx="1"/>
          </p:nvPr>
        </p:nvSpPr>
        <p:spPr>
          <a:xfrm>
            <a:off x="571500" y="1524000"/>
            <a:ext cx="8743950" cy="5181600"/>
          </a:xfrm>
        </p:spPr>
        <p:txBody>
          <a:bodyPr/>
          <a:lstStyle/>
          <a:p>
            <a:r>
              <a:rPr lang="en-US" altLang="en-US" smtClean="0"/>
              <a:t>Case-control</a:t>
            </a:r>
          </a:p>
          <a:p>
            <a:pPr lvl="1"/>
            <a:r>
              <a:rPr lang="en-US" altLang="en-US" smtClean="0"/>
              <a:t>Would have limited sample size to a manageable number for whom there could have been:</a:t>
            </a:r>
          </a:p>
          <a:p>
            <a:pPr lvl="2"/>
            <a:r>
              <a:rPr lang="en-US" altLang="en-US" smtClean="0"/>
              <a:t>Chart review and interviews</a:t>
            </a:r>
          </a:p>
          <a:p>
            <a:pPr lvl="2"/>
            <a:r>
              <a:rPr lang="en-US" altLang="en-US" smtClean="0"/>
              <a:t>More accurate measurements	</a:t>
            </a:r>
          </a:p>
          <a:p>
            <a:pPr lvl="2"/>
            <a:r>
              <a:rPr lang="en-US" altLang="en-US" smtClean="0"/>
              <a:t>Measurement of family history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2800" smtClean="0"/>
              <a:t>Questions?</a:t>
            </a:r>
          </a:p>
        </p:txBody>
      </p:sp>
      <p:sp>
        <p:nvSpPr>
          <p:cNvPr id="28675" name="Rectangle 3"/>
          <p:cNvSpPr>
            <a:spLocks noGrp="1" noChangeArrowheads="1"/>
          </p:cNvSpPr>
          <p:nvPr>
            <p:ph type="body"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200150" y="381000"/>
            <a:ext cx="8743950" cy="533400"/>
          </a:xfrm>
        </p:spPr>
        <p:txBody>
          <a:bodyPr/>
          <a:lstStyle/>
          <a:p>
            <a:pPr algn="r"/>
            <a:r>
              <a:rPr lang="en-US" altLang="en-US" sz="2800" dirty="0" smtClean="0"/>
              <a:t>Feb. 1998</a:t>
            </a:r>
          </a:p>
        </p:txBody>
      </p:sp>
      <p:pic>
        <p:nvPicPr>
          <p:cNvPr id="29699" name="Picture 3" descr="Original Wakefield article"/>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352800" y="381000"/>
            <a:ext cx="4229100" cy="6096000"/>
          </a:xfrm>
          <a:noFill/>
        </p:spPr>
      </p:pic>
      <p:sp>
        <p:nvSpPr>
          <p:cNvPr id="4" name="Rectangle 2"/>
          <p:cNvSpPr txBox="1">
            <a:spLocks noChangeArrowheads="1"/>
          </p:cNvSpPr>
          <p:nvPr/>
        </p:nvSpPr>
        <p:spPr bwMode="auto">
          <a:xfrm>
            <a:off x="266700" y="1295400"/>
            <a:ext cx="2705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altLang="en-US" sz="2800" dirty="0" smtClean="0"/>
              <a:t>Why was this study in Denmark done in the first place? </a:t>
            </a:r>
            <a:endParaRPr lang="en-US" altLang="en-US" sz="2800" kern="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z="2800" smtClean="0"/>
              <a:t>Partial Retraction – March 2004</a:t>
            </a:r>
          </a:p>
        </p:txBody>
      </p:sp>
      <p:pic>
        <p:nvPicPr>
          <p:cNvPr id="30723"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354138" y="1443038"/>
            <a:ext cx="7523162" cy="4884737"/>
          </a:xfrm>
          <a:noFill/>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1143000"/>
            <a:ext cx="757237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7429500" y="609600"/>
            <a:ext cx="2085975" cy="533400"/>
          </a:xfrm>
        </p:spPr>
        <p:txBody>
          <a:bodyPr/>
          <a:lstStyle/>
          <a:p>
            <a:r>
              <a:rPr lang="en-US" altLang="en-US" sz="2800" smtClean="0"/>
              <a:t>Full RetractionFeb. 2010</a:t>
            </a:r>
          </a:p>
        </p:txBody>
      </p:sp>
      <p:pic>
        <p:nvPicPr>
          <p:cNvPr id="2052" name="Picture 3"/>
          <p:cNvPicPr>
            <a:picLocks noGrp="1" noChangeAspect="1" noChangeArrowheads="1"/>
          </p:cNvPicPr>
          <p:nvPr>
            <p:ph type="body" idx="4294967295"/>
          </p:nvPr>
        </p:nvPicPr>
        <p:blipFill>
          <a:blip r:embed="rId4">
            <a:extLst>
              <a:ext uri="{28A0092B-C50C-407E-A947-70E740481C1C}">
                <a14:useLocalDpi xmlns:a14="http://schemas.microsoft.com/office/drawing/2010/main" val="0"/>
              </a:ext>
            </a:extLst>
          </a:blip>
          <a:srcRect/>
          <a:stretch>
            <a:fillRect/>
          </a:stretch>
        </p:blipFill>
        <p:spPr>
          <a:xfrm>
            <a:off x="419100" y="381000"/>
            <a:ext cx="6896100" cy="2762250"/>
          </a:xfrm>
          <a:noFill/>
        </p:spPr>
      </p:pic>
      <p:graphicFrame>
        <p:nvGraphicFramePr>
          <p:cNvPr id="2050" name="Object 4"/>
          <p:cNvGraphicFramePr>
            <a:graphicFrameLocks noGrp="1" noChangeAspect="1"/>
          </p:cNvGraphicFramePr>
          <p:nvPr>
            <p:ph idx="1"/>
          </p:nvPr>
        </p:nvGraphicFramePr>
        <p:xfrm>
          <a:off x="6438900" y="1905000"/>
          <a:ext cx="3446463" cy="4876800"/>
        </p:xfrm>
        <a:graphic>
          <a:graphicData uri="http://schemas.openxmlformats.org/presentationml/2006/ole">
            <mc:AlternateContent xmlns:mc="http://schemas.openxmlformats.org/markup-compatibility/2006">
              <mc:Choice xmlns:v="urn:schemas-microsoft-com:vml" Requires="v">
                <p:oleObj spid="_x0000_s2073" name="Acrobat Document" r:id="rId5" imgW="5667280" imgH="8019860" progId="AcroExch.Document.7">
                  <p:embed/>
                </p:oleObj>
              </mc:Choice>
              <mc:Fallback>
                <p:oleObj name="Acrobat Document" r:id="rId5" imgW="5667280" imgH="8019860" progId="AcroExch.Document.7">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8900" y="1905000"/>
                        <a:ext cx="3446463"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58100" y="228600"/>
            <a:ext cx="1857375" cy="533400"/>
          </a:xfrm>
        </p:spPr>
        <p:txBody>
          <a:bodyPr/>
          <a:lstStyle/>
          <a:p>
            <a:r>
              <a:rPr lang="en-US" altLang="en-US" sz="2800" dirty="0" smtClean="0"/>
              <a:t>Jan. 2011</a:t>
            </a:r>
          </a:p>
        </p:txBody>
      </p:sp>
      <p:pic>
        <p:nvPicPr>
          <p:cNvPr id="31747" name="Picture 3" descr="BMJ-secrets-fr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533400"/>
            <a:ext cx="23749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700" y="681037"/>
            <a:ext cx="6996113"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749" name="Rectangle 5"/>
          <p:cNvSpPr>
            <a:spLocks noChangeArrowheads="1"/>
          </p:cNvSpPr>
          <p:nvPr/>
        </p:nvSpPr>
        <p:spPr bwMode="auto">
          <a:xfrm>
            <a:off x="457200" y="4760913"/>
            <a:ext cx="948690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3920" tIns="0" rIns="0" bIns="0" anchor="ctr">
            <a:spAutoFit/>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1800" dirty="0"/>
              <a:t>Fiona </a:t>
            </a:r>
            <a:r>
              <a:rPr lang="en-US" altLang="en-US" sz="1800" dirty="0" err="1"/>
              <a:t>Godlee</a:t>
            </a:r>
            <a:r>
              <a:rPr lang="en-US" altLang="en-US" sz="1800" dirty="0"/>
              <a:t>, editor of the </a:t>
            </a:r>
            <a:r>
              <a:rPr lang="en-US" altLang="en-US" sz="1800" i="1" dirty="0"/>
              <a:t>BMJ</a:t>
            </a:r>
            <a:r>
              <a:rPr lang="en-US" altLang="en-US" sz="1800" dirty="0"/>
              <a:t>:</a:t>
            </a:r>
          </a:p>
          <a:p>
            <a:pPr lvl="1" algn="l"/>
            <a:r>
              <a:rPr lang="en-US" altLang="en-US" sz="2000" dirty="0"/>
              <a:t>    "The original paper has received so much media attention, with such potential to damage  public health, </a:t>
            </a:r>
            <a:r>
              <a:rPr lang="en-US" altLang="en-US" sz="2000" dirty="0">
                <a:solidFill>
                  <a:srgbClr val="FF0000"/>
                </a:solidFill>
              </a:rPr>
              <a:t>that it is hard to find a parallel in the history of medical science</a:t>
            </a:r>
            <a:r>
              <a:rPr lang="en-US" altLang="en-US" sz="2000" dirty="0"/>
              <a:t>. Many other medical frauds have been exposed but usually more quickly after  publication and on less important health issues.”</a:t>
            </a:r>
            <a:r>
              <a:rPr lang="en-US" altLang="en-US" sz="1800" dirty="0"/>
              <a:t> </a:t>
            </a:r>
            <a:endParaRPr lang="en-US" altLang="en-US" dirty="0"/>
          </a:p>
          <a:p>
            <a:pPr algn="l"/>
            <a:endParaRPr lang="en-US" altLang="en-US" sz="2400" dirty="0"/>
          </a:p>
        </p:txBody>
      </p:sp>
      <p:sp>
        <p:nvSpPr>
          <p:cNvPr id="6" name="Rectangle 5"/>
          <p:cNvSpPr>
            <a:spLocks noChangeArrowheads="1"/>
          </p:cNvSpPr>
          <p:nvPr/>
        </p:nvSpPr>
        <p:spPr bwMode="auto">
          <a:xfrm>
            <a:off x="442913" y="3886200"/>
            <a:ext cx="94869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3920" tIns="0" rIns="0" bIns="0" anchor="ctr">
            <a:spAutoFit/>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000" dirty="0" smtClean="0"/>
              <a:t>Brian Deer, Reporter:   Wakefield’s </a:t>
            </a:r>
            <a:r>
              <a:rPr lang="en-US" altLang="en-US" sz="2000" dirty="0"/>
              <a:t>work was indeed fraudulent, </a:t>
            </a:r>
            <a:r>
              <a:rPr lang="en-US" altLang="en-US" sz="2000" dirty="0" smtClean="0"/>
              <a:t>motivated by desire to </a:t>
            </a:r>
            <a:r>
              <a:rPr lang="en-US" altLang="en-US" sz="2000" dirty="0"/>
              <a:t>make </a:t>
            </a:r>
            <a:r>
              <a:rPr lang="en-US" altLang="en-US" sz="2000" dirty="0" smtClean="0"/>
              <a:t>$ in </a:t>
            </a:r>
            <a:r>
              <a:rPr lang="en-US" altLang="en-US" sz="2000" dirty="0"/>
              <a:t>lawsuits, </a:t>
            </a:r>
            <a:r>
              <a:rPr lang="en-US" altLang="en-US" sz="2000" dirty="0" smtClean="0"/>
              <a:t>a new diagnostic </a:t>
            </a:r>
            <a:r>
              <a:rPr lang="en-US" altLang="en-US" sz="2000" dirty="0"/>
              <a:t>test, and </a:t>
            </a:r>
            <a:r>
              <a:rPr lang="en-US" altLang="en-US" sz="2000" dirty="0" smtClean="0"/>
              <a:t>alternative vaccines.</a:t>
            </a:r>
            <a:endParaRPr lang="en-US" alt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7962900" y="4814888"/>
            <a:ext cx="236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a:latin typeface="Arial" charset="0"/>
              </a:rPr>
              <a:t>Autism</a:t>
            </a:r>
          </a:p>
        </p:txBody>
      </p:sp>
      <p:sp>
        <p:nvSpPr>
          <p:cNvPr id="13315" name="Text Box 5"/>
          <p:cNvSpPr txBox="1">
            <a:spLocks noChangeArrowheads="1"/>
          </p:cNvSpPr>
          <p:nvPr/>
        </p:nvSpPr>
        <p:spPr bwMode="auto">
          <a:xfrm>
            <a:off x="4533900" y="4876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latin typeface="Arial" charset="0"/>
              </a:rPr>
              <a:t>MMR</a:t>
            </a:r>
          </a:p>
        </p:txBody>
      </p:sp>
      <p:sp>
        <p:nvSpPr>
          <p:cNvPr id="13324" name="Line 15"/>
          <p:cNvSpPr>
            <a:spLocks noChangeShapeType="1"/>
          </p:cNvSpPr>
          <p:nvPr/>
        </p:nvSpPr>
        <p:spPr bwMode="auto">
          <a:xfrm>
            <a:off x="6210300" y="5105400"/>
            <a:ext cx="22860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5" name="Text Box 16"/>
          <p:cNvSpPr txBox="1">
            <a:spLocks noChangeArrowheads="1"/>
          </p:cNvSpPr>
          <p:nvPr/>
        </p:nvSpPr>
        <p:spPr bwMode="auto">
          <a:xfrm>
            <a:off x="6896100" y="50292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Tree>
    <p:extLst>
      <p:ext uri="{BB962C8B-B14F-4D97-AF65-F5344CB8AC3E}">
        <p14:creationId xmlns:p14="http://schemas.microsoft.com/office/powerpoint/2010/main" val="1337538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7962900" y="4814888"/>
            <a:ext cx="236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a:latin typeface="Arial" charset="0"/>
              </a:rPr>
              <a:t>Autism</a:t>
            </a:r>
          </a:p>
        </p:txBody>
      </p:sp>
      <p:sp>
        <p:nvSpPr>
          <p:cNvPr id="13315" name="Text Box 5"/>
          <p:cNvSpPr txBox="1">
            <a:spLocks noChangeArrowheads="1"/>
          </p:cNvSpPr>
          <p:nvPr/>
        </p:nvSpPr>
        <p:spPr bwMode="auto">
          <a:xfrm>
            <a:off x="4533900" y="4876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latin typeface="Arial" charset="0"/>
              </a:rPr>
              <a:t>MMR</a:t>
            </a:r>
          </a:p>
        </p:txBody>
      </p:sp>
      <p:sp>
        <p:nvSpPr>
          <p:cNvPr id="13316" name="Text Box 6"/>
          <p:cNvSpPr txBox="1">
            <a:spLocks noChangeArrowheads="1"/>
          </p:cNvSpPr>
          <p:nvPr/>
        </p:nvSpPr>
        <p:spPr bwMode="auto">
          <a:xfrm>
            <a:off x="5295900" y="41148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Age</a:t>
            </a:r>
          </a:p>
        </p:txBody>
      </p:sp>
      <p:sp>
        <p:nvSpPr>
          <p:cNvPr id="13317" name="Text Box 7"/>
          <p:cNvSpPr txBox="1">
            <a:spLocks noChangeArrowheads="1"/>
          </p:cNvSpPr>
          <p:nvPr/>
        </p:nvSpPr>
        <p:spPr bwMode="auto">
          <a:xfrm>
            <a:off x="3467100" y="25908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SES</a:t>
            </a:r>
            <a:endParaRPr lang="en-US" altLang="en-US" sz="2800" dirty="0">
              <a:latin typeface="Arial" charset="0"/>
            </a:endParaRPr>
          </a:p>
        </p:txBody>
      </p:sp>
      <p:sp>
        <p:nvSpPr>
          <p:cNvPr id="13319" name="Text Box 9"/>
          <p:cNvSpPr txBox="1">
            <a:spLocks noChangeArrowheads="1"/>
          </p:cNvSpPr>
          <p:nvPr/>
        </p:nvSpPr>
        <p:spPr bwMode="auto">
          <a:xfrm>
            <a:off x="-2667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Unknown Confounders</a:t>
            </a:r>
          </a:p>
        </p:txBody>
      </p:sp>
      <p:sp>
        <p:nvSpPr>
          <p:cNvPr id="13320" name="Text Box 11"/>
          <p:cNvSpPr txBox="1">
            <a:spLocks noChangeArrowheads="1"/>
          </p:cNvSpPr>
          <p:nvPr/>
        </p:nvSpPr>
        <p:spPr bwMode="auto">
          <a:xfrm>
            <a:off x="1714500" y="1219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Sex</a:t>
            </a:r>
            <a:endParaRPr lang="en-US" altLang="en-US" sz="2400" dirty="0">
              <a:latin typeface="Arial" charset="0"/>
            </a:endParaRPr>
          </a:p>
        </p:txBody>
      </p:sp>
      <p:sp>
        <p:nvSpPr>
          <p:cNvPr id="13321" name="Text Box 12"/>
          <p:cNvSpPr txBox="1">
            <a:spLocks noChangeArrowheads="1"/>
          </p:cNvSpPr>
          <p:nvPr/>
        </p:nvSpPr>
        <p:spPr bwMode="auto">
          <a:xfrm>
            <a:off x="2552700" y="1600200"/>
            <a:ext cx="144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Birth weight</a:t>
            </a:r>
          </a:p>
        </p:txBody>
      </p:sp>
      <p:sp>
        <p:nvSpPr>
          <p:cNvPr id="13322" name="Text Box 13"/>
          <p:cNvSpPr txBox="1">
            <a:spLocks noChangeArrowheads="1"/>
          </p:cNvSpPr>
          <p:nvPr/>
        </p:nvSpPr>
        <p:spPr bwMode="auto">
          <a:xfrm>
            <a:off x="4305300" y="3352800"/>
            <a:ext cx="175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Gestational age</a:t>
            </a:r>
          </a:p>
        </p:txBody>
      </p:sp>
      <p:sp>
        <p:nvSpPr>
          <p:cNvPr id="13323" name="Text Box 14"/>
          <p:cNvSpPr txBox="1">
            <a:spLocks noChangeArrowheads="1"/>
          </p:cNvSpPr>
          <p:nvPr/>
        </p:nvSpPr>
        <p:spPr bwMode="auto">
          <a:xfrm>
            <a:off x="571500" y="762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Calendar time</a:t>
            </a:r>
          </a:p>
        </p:txBody>
      </p:sp>
      <p:sp>
        <p:nvSpPr>
          <p:cNvPr id="13324" name="Line 15"/>
          <p:cNvSpPr>
            <a:spLocks noChangeShapeType="1"/>
          </p:cNvSpPr>
          <p:nvPr/>
        </p:nvSpPr>
        <p:spPr bwMode="auto">
          <a:xfrm>
            <a:off x="6210300" y="5105400"/>
            <a:ext cx="22860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5" name="Text Box 16"/>
          <p:cNvSpPr txBox="1">
            <a:spLocks noChangeArrowheads="1"/>
          </p:cNvSpPr>
          <p:nvPr/>
        </p:nvSpPr>
        <p:spPr bwMode="auto">
          <a:xfrm>
            <a:off x="6896100" y="50292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
        <p:nvSpPr>
          <p:cNvPr id="13326" name="Line 17"/>
          <p:cNvSpPr>
            <a:spLocks noChangeShapeType="1"/>
          </p:cNvSpPr>
          <p:nvPr/>
        </p:nvSpPr>
        <p:spPr bwMode="auto">
          <a:xfrm>
            <a:off x="5646920" y="4495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7" name="Line 18"/>
          <p:cNvSpPr>
            <a:spLocks noChangeShapeType="1"/>
          </p:cNvSpPr>
          <p:nvPr/>
        </p:nvSpPr>
        <p:spPr bwMode="auto">
          <a:xfrm>
            <a:off x="3848101" y="3009900"/>
            <a:ext cx="1552574" cy="18049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8" name="Line 19"/>
          <p:cNvSpPr>
            <a:spLocks noChangeShapeType="1"/>
          </p:cNvSpPr>
          <p:nvPr/>
        </p:nvSpPr>
        <p:spPr bwMode="auto">
          <a:xfrm>
            <a:off x="5219701" y="4114800"/>
            <a:ext cx="309016" cy="700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9" name="Line 20"/>
          <p:cNvSpPr>
            <a:spLocks noChangeShapeType="1"/>
          </p:cNvSpPr>
          <p:nvPr/>
        </p:nvSpPr>
        <p:spPr bwMode="auto">
          <a:xfrm>
            <a:off x="3124201" y="2422524"/>
            <a:ext cx="2276474" cy="25304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0" name="Line 21"/>
          <p:cNvSpPr>
            <a:spLocks noChangeShapeType="1"/>
          </p:cNvSpPr>
          <p:nvPr/>
        </p:nvSpPr>
        <p:spPr bwMode="auto">
          <a:xfrm>
            <a:off x="2171700" y="1600200"/>
            <a:ext cx="3124200" cy="3352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1" name="Line 22"/>
          <p:cNvSpPr>
            <a:spLocks noChangeShapeType="1"/>
          </p:cNvSpPr>
          <p:nvPr/>
        </p:nvSpPr>
        <p:spPr bwMode="auto">
          <a:xfrm>
            <a:off x="1257300" y="1219200"/>
            <a:ext cx="3962400" cy="3810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3" name="Line 24"/>
          <p:cNvSpPr>
            <a:spLocks noChangeShapeType="1"/>
          </p:cNvSpPr>
          <p:nvPr/>
        </p:nvSpPr>
        <p:spPr bwMode="auto">
          <a:xfrm flipV="1">
            <a:off x="3200400" y="5334000"/>
            <a:ext cx="1981200" cy="8469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4" name="Line 25"/>
          <p:cNvSpPr>
            <a:spLocks noChangeShapeType="1"/>
          </p:cNvSpPr>
          <p:nvPr/>
        </p:nvSpPr>
        <p:spPr bwMode="auto">
          <a:xfrm flipV="1">
            <a:off x="3238500" y="5334000"/>
            <a:ext cx="59055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6" name="Line 27"/>
          <p:cNvSpPr>
            <a:spLocks noChangeShapeType="1"/>
          </p:cNvSpPr>
          <p:nvPr/>
        </p:nvSpPr>
        <p:spPr bwMode="auto">
          <a:xfrm>
            <a:off x="5905500" y="4495800"/>
            <a:ext cx="2590800" cy="4571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7" name="Line 28"/>
          <p:cNvSpPr>
            <a:spLocks noChangeShapeType="1"/>
          </p:cNvSpPr>
          <p:nvPr/>
        </p:nvSpPr>
        <p:spPr bwMode="auto">
          <a:xfrm>
            <a:off x="5486400" y="3717378"/>
            <a:ext cx="30099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8" name="Line 29"/>
          <p:cNvSpPr>
            <a:spLocks noChangeShapeType="1"/>
          </p:cNvSpPr>
          <p:nvPr/>
        </p:nvSpPr>
        <p:spPr bwMode="auto">
          <a:xfrm>
            <a:off x="4381500" y="2705100"/>
            <a:ext cx="4343400" cy="204303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9" name="Line 30"/>
          <p:cNvSpPr>
            <a:spLocks noChangeShapeType="1"/>
          </p:cNvSpPr>
          <p:nvPr/>
        </p:nvSpPr>
        <p:spPr bwMode="auto">
          <a:xfrm>
            <a:off x="3619500" y="1981200"/>
            <a:ext cx="5524500" cy="28336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40" name="Line 31"/>
          <p:cNvSpPr>
            <a:spLocks noChangeShapeType="1"/>
          </p:cNvSpPr>
          <p:nvPr/>
        </p:nvSpPr>
        <p:spPr bwMode="auto">
          <a:xfrm>
            <a:off x="2895600" y="1371600"/>
            <a:ext cx="6515100" cy="34887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41" name="Line 32"/>
          <p:cNvSpPr>
            <a:spLocks noChangeShapeType="1"/>
          </p:cNvSpPr>
          <p:nvPr/>
        </p:nvSpPr>
        <p:spPr bwMode="auto">
          <a:xfrm>
            <a:off x="2895600" y="990600"/>
            <a:ext cx="6691860" cy="388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Text Box 14"/>
          <p:cNvSpPr txBox="1">
            <a:spLocks noChangeArrowheads="1"/>
          </p:cNvSpPr>
          <p:nvPr/>
        </p:nvSpPr>
        <p:spPr bwMode="auto">
          <a:xfrm>
            <a:off x="76200" y="3048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Mother’s Education</a:t>
            </a:r>
            <a:endParaRPr lang="en-US" altLang="en-US" sz="2400" dirty="0">
              <a:latin typeface="Arial" charset="0"/>
            </a:endParaRPr>
          </a:p>
        </p:txBody>
      </p:sp>
      <p:sp>
        <p:nvSpPr>
          <p:cNvPr id="34" name="Line 32"/>
          <p:cNvSpPr>
            <a:spLocks noChangeShapeType="1"/>
          </p:cNvSpPr>
          <p:nvPr/>
        </p:nvSpPr>
        <p:spPr bwMode="auto">
          <a:xfrm>
            <a:off x="2795040" y="609600"/>
            <a:ext cx="6920460" cy="419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22"/>
          <p:cNvSpPr>
            <a:spLocks noChangeShapeType="1"/>
          </p:cNvSpPr>
          <p:nvPr/>
        </p:nvSpPr>
        <p:spPr bwMode="auto">
          <a:xfrm>
            <a:off x="456810" y="762000"/>
            <a:ext cx="4724790" cy="43743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67697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33" grpId="0" animBg="1"/>
      <p:bldP spid="133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71525" y="228600"/>
            <a:ext cx="8743950" cy="533400"/>
          </a:xfrm>
        </p:spPr>
        <p:txBody>
          <a:bodyPr/>
          <a:lstStyle/>
          <a:p>
            <a:r>
              <a:rPr lang="en-US" altLang="en-US" dirty="0" smtClean="0"/>
              <a:t>Populations</a:t>
            </a:r>
          </a:p>
        </p:txBody>
      </p:sp>
      <p:sp>
        <p:nvSpPr>
          <p:cNvPr id="24579" name="Text Placeholder 2"/>
          <p:cNvSpPr>
            <a:spLocks noGrp="1"/>
          </p:cNvSpPr>
          <p:nvPr>
            <p:ph type="body" sz="half" idx="1"/>
          </p:nvPr>
        </p:nvSpPr>
        <p:spPr>
          <a:xfrm>
            <a:off x="266700" y="990600"/>
            <a:ext cx="9525000" cy="5181600"/>
          </a:xfrm>
        </p:spPr>
        <p:txBody>
          <a:bodyPr/>
          <a:lstStyle/>
          <a:p>
            <a:r>
              <a:rPr lang="en-US" altLang="en-US" dirty="0" smtClean="0"/>
              <a:t>Target Population</a:t>
            </a:r>
          </a:p>
          <a:p>
            <a:pPr lvl="1"/>
            <a:r>
              <a:rPr lang="en-US" altLang="en-US" dirty="0" smtClean="0">
                <a:solidFill>
                  <a:srgbClr val="FF0000"/>
                </a:solidFill>
              </a:rPr>
              <a:t>Children in resource-rich regions, 1991-99</a:t>
            </a:r>
          </a:p>
          <a:p>
            <a:endParaRPr lang="en-US" altLang="en-US" sz="1200" dirty="0" smtClean="0"/>
          </a:p>
          <a:p>
            <a:r>
              <a:rPr lang="en-US" altLang="en-US" dirty="0" smtClean="0"/>
              <a:t>Accessible Population</a:t>
            </a:r>
          </a:p>
          <a:p>
            <a:pPr lvl="1"/>
            <a:r>
              <a:rPr lang="en-US" altLang="en-US" dirty="0" smtClean="0">
                <a:solidFill>
                  <a:srgbClr val="FF0000"/>
                </a:solidFill>
              </a:rPr>
              <a:t>Entire child population of Denmark w/ID number, 1991-99</a:t>
            </a:r>
          </a:p>
          <a:p>
            <a:endParaRPr lang="en-US" altLang="en-US" sz="1200" dirty="0" smtClean="0"/>
          </a:p>
          <a:p>
            <a:r>
              <a:rPr lang="en-US" altLang="en-US" dirty="0" smtClean="0"/>
              <a:t>Study Population</a:t>
            </a:r>
          </a:p>
          <a:p>
            <a:pPr lvl="1"/>
            <a:r>
              <a:rPr lang="en-US" altLang="en-US" dirty="0" smtClean="0">
                <a:solidFill>
                  <a:srgbClr val="FF0000"/>
                </a:solidFill>
              </a:rPr>
              <a:t>Entire child population of Denmark w/ID number, 1991-99</a:t>
            </a:r>
          </a:p>
          <a:p>
            <a:endParaRPr lang="en-US" altLang="en-US" sz="1200" dirty="0" smtClean="0"/>
          </a:p>
        </p:txBody>
      </p:sp>
    </p:spTree>
    <p:extLst>
      <p:ext uri="{BB962C8B-B14F-4D97-AF65-F5344CB8AC3E}">
        <p14:creationId xmlns:p14="http://schemas.microsoft.com/office/powerpoint/2010/main" val="280139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57200" y="36576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Does the </a:t>
            </a:r>
            <a:r>
              <a:rPr lang="en-US" altLang="en-US" sz="2400" b="1" u="sng">
                <a:latin typeface="Arial" charset="0"/>
              </a:rPr>
              <a:t>population-based</a:t>
            </a:r>
            <a:r>
              <a:rPr lang="en-US" altLang="en-US" sz="2400" b="1">
                <a:latin typeface="Arial" charset="0"/>
              </a:rPr>
              <a:t> aspect of the study enhance internal validity?</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sp>
        <p:nvSpPr>
          <p:cNvPr id="5123"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Yes - A</a:t>
            </a:r>
          </a:p>
        </p:txBody>
      </p:sp>
      <p:sp>
        <p:nvSpPr>
          <p:cNvPr id="5124" name="Text Box 10"/>
          <p:cNvSpPr txBox="1">
            <a:spLocks noChangeArrowheads="1"/>
          </p:cNvSpPr>
          <p:nvPr/>
        </p:nvSpPr>
        <p:spPr bwMode="auto">
          <a:xfrm rot="-2695870">
            <a:off x="30749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 - B</a:t>
            </a:r>
            <a:endParaRPr lang="en-US" altLang="en-US" sz="2000" b="1">
              <a:latin typeface="Arial" charset="0"/>
            </a:endParaRPr>
          </a:p>
        </p:txBody>
      </p:sp>
      <p:pic>
        <p:nvPicPr>
          <p:cNvPr id="512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990600"/>
            <a:ext cx="6858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3" y="288925"/>
            <a:ext cx="92154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7" name="Text Box 10"/>
          <p:cNvSpPr txBox="1">
            <a:spLocks noChangeArrowheads="1"/>
          </p:cNvSpPr>
          <p:nvPr/>
        </p:nvSpPr>
        <p:spPr bwMode="auto">
          <a:xfrm>
            <a:off x="876300" y="381000"/>
            <a:ext cx="2590800" cy="336550"/>
          </a:xfrm>
          <a:prstGeom prst="rect">
            <a:avLst/>
          </a:prstGeom>
          <a:solidFill>
            <a:srgbClr val="FFFF00">
              <a:alpha val="5098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a:p>
        </p:txBody>
      </p:sp>
      <p:sp>
        <p:nvSpPr>
          <p:cNvPr id="5128" name="Text Box 11"/>
          <p:cNvSpPr txBox="1">
            <a:spLocks noChangeArrowheads="1"/>
          </p:cNvSpPr>
          <p:nvPr/>
        </p:nvSpPr>
        <p:spPr bwMode="auto">
          <a:xfrm>
            <a:off x="5600700" y="2590800"/>
            <a:ext cx="2286000" cy="336550"/>
          </a:xfrm>
          <a:prstGeom prst="rect">
            <a:avLst/>
          </a:prstGeom>
          <a:solidFill>
            <a:srgbClr val="FFFF00">
              <a:alpha val="5098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57200" y="36576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a:latin typeface="Arial" charset="0"/>
              </a:rPr>
              <a:t>Does the </a:t>
            </a:r>
            <a:r>
              <a:rPr lang="en-US" altLang="en-US" sz="2400" b="1" u="sng" dirty="0">
                <a:latin typeface="Arial" charset="0"/>
              </a:rPr>
              <a:t>population-based</a:t>
            </a:r>
            <a:r>
              <a:rPr lang="en-US" altLang="en-US" sz="2400" b="1" dirty="0">
                <a:latin typeface="Arial" charset="0"/>
              </a:rPr>
              <a:t> aspect of the study enhance internal validity?</a:t>
            </a:r>
            <a:r>
              <a:rPr lang="en-US" altLang="en-US" sz="2400" dirty="0">
                <a:latin typeface="Arial" charset="0"/>
              </a:rPr>
              <a:t> </a:t>
            </a:r>
          </a:p>
          <a:p>
            <a:pPr algn="l"/>
            <a:endParaRPr lang="en-US" altLang="en-US" sz="2400" dirty="0">
              <a:latin typeface="Arial" charset="0"/>
            </a:endParaRPr>
          </a:p>
          <a:p>
            <a:pPr algn="l"/>
            <a:endParaRPr lang="en-US" altLang="en-US" sz="2400" dirty="0">
              <a:latin typeface="Arial" charset="0"/>
            </a:endParaRPr>
          </a:p>
        </p:txBody>
      </p:sp>
      <p:sp>
        <p:nvSpPr>
          <p:cNvPr id="5123" name="Text Box 5"/>
          <p:cNvSpPr txBox="1">
            <a:spLocks noChangeArrowheads="1"/>
          </p:cNvSpPr>
          <p:nvPr/>
        </p:nvSpPr>
        <p:spPr bwMode="auto">
          <a:xfrm rot="-2695870">
            <a:off x="5306583" y="4291862"/>
            <a:ext cx="1097619" cy="396875"/>
          </a:xfrm>
          <a:prstGeom prst="rect">
            <a:avLst/>
          </a:prstGeom>
          <a:noFill/>
          <a:ln w="317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Yes - A</a:t>
            </a:r>
          </a:p>
        </p:txBody>
      </p:sp>
      <p:sp>
        <p:nvSpPr>
          <p:cNvPr id="5124" name="Text Box 10"/>
          <p:cNvSpPr txBox="1">
            <a:spLocks noChangeArrowheads="1"/>
          </p:cNvSpPr>
          <p:nvPr/>
        </p:nvSpPr>
        <p:spPr bwMode="auto">
          <a:xfrm rot="-2695870">
            <a:off x="30749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 - B</a:t>
            </a:r>
            <a:endParaRPr lang="en-US" altLang="en-US" sz="2000" b="1">
              <a:latin typeface="Arial" charset="0"/>
            </a:endParaRPr>
          </a:p>
        </p:txBody>
      </p:sp>
      <p:pic>
        <p:nvPicPr>
          <p:cNvPr id="512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990600"/>
            <a:ext cx="6858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3" y="288925"/>
            <a:ext cx="92154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7" name="Text Box 10"/>
          <p:cNvSpPr txBox="1">
            <a:spLocks noChangeArrowheads="1"/>
          </p:cNvSpPr>
          <p:nvPr/>
        </p:nvSpPr>
        <p:spPr bwMode="auto">
          <a:xfrm>
            <a:off x="876300" y="381000"/>
            <a:ext cx="2590800" cy="336550"/>
          </a:xfrm>
          <a:prstGeom prst="rect">
            <a:avLst/>
          </a:prstGeom>
          <a:solidFill>
            <a:srgbClr val="FFFF00">
              <a:alpha val="5098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a:p>
        </p:txBody>
      </p:sp>
      <p:sp>
        <p:nvSpPr>
          <p:cNvPr id="5128" name="Text Box 11"/>
          <p:cNvSpPr txBox="1">
            <a:spLocks noChangeArrowheads="1"/>
          </p:cNvSpPr>
          <p:nvPr/>
        </p:nvSpPr>
        <p:spPr bwMode="auto">
          <a:xfrm>
            <a:off x="5600700" y="2590800"/>
            <a:ext cx="2286000" cy="336550"/>
          </a:xfrm>
          <a:prstGeom prst="rect">
            <a:avLst/>
          </a:prstGeom>
          <a:solidFill>
            <a:srgbClr val="FFFF00">
              <a:alpha val="5098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a:p>
        </p:txBody>
      </p:sp>
      <p:sp>
        <p:nvSpPr>
          <p:cNvPr id="9" name="Text Box 3"/>
          <p:cNvSpPr txBox="1">
            <a:spLocks noChangeArrowheads="1"/>
          </p:cNvSpPr>
          <p:nvPr/>
        </p:nvSpPr>
        <p:spPr bwMode="auto">
          <a:xfrm>
            <a:off x="5067300" y="5334000"/>
            <a:ext cx="4610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smtClean="0">
                <a:latin typeface="Arial" charset="0"/>
              </a:rPr>
              <a:t>Why?</a:t>
            </a:r>
            <a:r>
              <a:rPr lang="en-US" altLang="en-US" sz="2400" dirty="0" smtClean="0">
                <a:latin typeface="Arial" charset="0"/>
              </a:rPr>
              <a:t> </a:t>
            </a:r>
            <a:endParaRPr lang="en-US" altLang="en-US" sz="2400" dirty="0">
              <a:latin typeface="Arial" charset="0"/>
            </a:endParaRPr>
          </a:p>
          <a:p>
            <a:pPr algn="l"/>
            <a:endParaRPr lang="en-US" altLang="en-US" sz="2400" dirty="0">
              <a:latin typeface="Arial" charset="0"/>
            </a:endParaRPr>
          </a:p>
          <a:p>
            <a:pPr algn="l"/>
            <a:endParaRPr lang="en-US" altLang="en-US" sz="2400" dirty="0">
              <a:latin typeface="Arial" charset="0"/>
            </a:endParaRPr>
          </a:p>
        </p:txBody>
      </p:sp>
    </p:spTree>
    <p:extLst>
      <p:ext uri="{BB962C8B-B14F-4D97-AF65-F5344CB8AC3E}">
        <p14:creationId xmlns:p14="http://schemas.microsoft.com/office/powerpoint/2010/main" val="2752229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381000" y="1295400"/>
            <a:ext cx="9563100" cy="1465265"/>
            <a:chOff x="456" y="1096"/>
            <a:chExt cx="6024" cy="923"/>
          </a:xfrm>
        </p:grpSpPr>
        <p:sp>
          <p:nvSpPr>
            <p:cNvPr id="55331"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2"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3" name="Text Box 6"/>
            <p:cNvSpPr txBox="1">
              <a:spLocks noChangeArrowheads="1"/>
            </p:cNvSpPr>
            <p:nvPr/>
          </p:nvSpPr>
          <p:spPr bwMode="auto">
            <a:xfrm>
              <a:off x="2256" y="1096"/>
              <a:ext cx="2256" cy="330"/>
            </a:xfrm>
            <a:prstGeom prst="rect">
              <a:avLst/>
            </a:prstGeom>
            <a:noFill/>
            <a:ln w="9525" algn="ctr">
              <a:solidFill>
                <a:srgbClr val="FF0000"/>
              </a:solidFill>
              <a:miter lim="800000"/>
              <a:headEnd/>
              <a:tailEnd/>
            </a:ln>
          </p:spPr>
          <p:txBody>
            <a:bodyPr>
              <a:spAutoFit/>
            </a:bodyPr>
            <a:lstStyle/>
            <a:p>
              <a:pPr>
                <a:spcBef>
                  <a:spcPct val="50000"/>
                </a:spcBef>
              </a:pPr>
              <a:r>
                <a:rPr lang="en-US" sz="2800" dirty="0" smtClean="0">
                  <a:latin typeface="Arial" charset="0"/>
                </a:rPr>
                <a:t>Selection</a:t>
              </a:r>
              <a:r>
                <a:rPr lang="en-US" sz="2800" dirty="0">
                  <a:latin typeface="Arial" charset="0"/>
                </a:rPr>
                <a:t> </a:t>
              </a:r>
              <a:r>
                <a:rPr lang="en-US" sz="2800" dirty="0" smtClean="0">
                  <a:latin typeface="Arial" charset="0"/>
                </a:rPr>
                <a:t>into study</a:t>
              </a:r>
              <a:endParaRPr lang="en-US" sz="2800" dirty="0">
                <a:latin typeface="Arial" charset="0"/>
              </a:endParaRPr>
            </a:p>
          </p:txBody>
        </p:sp>
        <p:sp>
          <p:nvSpPr>
            <p:cNvPr id="55334" name="Text Box 7"/>
            <p:cNvSpPr txBox="1">
              <a:spLocks noChangeArrowheads="1"/>
            </p:cNvSpPr>
            <p:nvPr/>
          </p:nvSpPr>
          <p:spPr bwMode="auto">
            <a:xfrm>
              <a:off x="456" y="1641"/>
              <a:ext cx="2256"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MMR</a:t>
              </a:r>
              <a:endParaRPr lang="en-US" sz="2800" dirty="0">
                <a:latin typeface="Arial" charset="0"/>
              </a:endParaRPr>
            </a:p>
          </p:txBody>
        </p:sp>
        <p:sp>
          <p:nvSpPr>
            <p:cNvPr id="55335" name="Text Box 8"/>
            <p:cNvSpPr txBox="1">
              <a:spLocks noChangeArrowheads="1"/>
            </p:cNvSpPr>
            <p:nvPr/>
          </p:nvSpPr>
          <p:spPr bwMode="auto">
            <a:xfrm>
              <a:off x="4224" y="1689"/>
              <a:ext cx="2256"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Autism</a:t>
              </a:r>
              <a:endParaRPr lang="en-US" sz="2800" dirty="0">
                <a:latin typeface="Arial" charset="0"/>
              </a:endParaRPr>
            </a:p>
          </p:txBody>
        </p:sp>
      </p:grpSp>
      <p:grpSp>
        <p:nvGrpSpPr>
          <p:cNvPr id="3" name="Group 41"/>
          <p:cNvGrpSpPr>
            <a:grpSpLocks/>
          </p:cNvGrpSpPr>
          <p:nvPr/>
        </p:nvGrpSpPr>
        <p:grpSpPr bwMode="auto">
          <a:xfrm>
            <a:off x="-76200" y="3241676"/>
            <a:ext cx="5448300" cy="1544639"/>
            <a:chOff x="-48" y="2158"/>
            <a:chExt cx="3432" cy="973"/>
          </a:xfrm>
        </p:grpSpPr>
        <p:sp>
          <p:nvSpPr>
            <p:cNvPr id="55324" name="Line 11"/>
            <p:cNvSpPr>
              <a:spLocks noChangeShapeType="1"/>
            </p:cNvSpPr>
            <p:nvPr/>
          </p:nvSpPr>
          <p:spPr bwMode="auto">
            <a:xfrm>
              <a:off x="624" y="2492"/>
              <a:ext cx="120" cy="408"/>
            </a:xfrm>
            <a:prstGeom prst="line">
              <a:avLst/>
            </a:prstGeom>
            <a:noFill/>
            <a:ln w="28575">
              <a:solidFill>
                <a:schemeClr val="tx1"/>
              </a:solidFill>
              <a:round/>
              <a:headEnd/>
              <a:tailEnd type="triangle" w="med" len="med"/>
            </a:ln>
          </p:spPr>
          <p:txBody>
            <a:bodyPr wrap="none" anchor="ctr"/>
            <a:lstStyle/>
            <a:p>
              <a:endParaRPr lang="en-US" dirty="0"/>
            </a:p>
          </p:txBody>
        </p:sp>
        <p:sp>
          <p:nvSpPr>
            <p:cNvPr id="55325" name="Text Box 13"/>
            <p:cNvSpPr txBox="1">
              <a:spLocks noChangeArrowheads="1"/>
            </p:cNvSpPr>
            <p:nvPr/>
          </p:nvSpPr>
          <p:spPr bwMode="auto">
            <a:xfrm>
              <a:off x="1704" y="2312"/>
              <a:ext cx="948"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Selection</a:t>
              </a:r>
              <a:endParaRPr lang="en-US" sz="2000" dirty="0">
                <a:latin typeface="Arial" charset="0"/>
              </a:endParaRPr>
            </a:p>
          </p:txBody>
        </p:sp>
        <p:sp>
          <p:nvSpPr>
            <p:cNvPr id="55326" name="Text Box 14"/>
            <p:cNvSpPr txBox="1">
              <a:spLocks noChangeArrowheads="1"/>
            </p:cNvSpPr>
            <p:nvPr/>
          </p:nvSpPr>
          <p:spPr bwMode="auto">
            <a:xfrm>
              <a:off x="216" y="2879"/>
              <a:ext cx="1512"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55327" name="Text Box 15"/>
            <p:cNvSpPr txBox="1">
              <a:spLocks noChangeArrowheads="1"/>
            </p:cNvSpPr>
            <p:nvPr/>
          </p:nvSpPr>
          <p:spPr bwMode="auto">
            <a:xfrm>
              <a:off x="2208" y="2879"/>
              <a:ext cx="1176"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55328" name="Text Box 22"/>
            <p:cNvSpPr txBox="1">
              <a:spLocks noChangeArrowheads="1"/>
            </p:cNvSpPr>
            <p:nvPr/>
          </p:nvSpPr>
          <p:spPr bwMode="auto">
            <a:xfrm>
              <a:off x="-48" y="2158"/>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29" name="Line 23"/>
            <p:cNvSpPr>
              <a:spLocks noChangeShapeType="1"/>
            </p:cNvSpPr>
            <p:nvPr/>
          </p:nvSpPr>
          <p:spPr bwMode="auto">
            <a:xfrm>
              <a:off x="1224" y="2324"/>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55330" name="Line 24"/>
            <p:cNvSpPr>
              <a:spLocks noChangeShapeType="1"/>
            </p:cNvSpPr>
            <p:nvPr/>
          </p:nvSpPr>
          <p:spPr bwMode="auto">
            <a:xfrm flipH="1" flipV="1">
              <a:off x="2448" y="2552"/>
              <a:ext cx="408" cy="300"/>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5219700" y="3257552"/>
            <a:ext cx="5067300" cy="1543051"/>
            <a:chOff x="3432" y="2112"/>
            <a:chExt cx="3192" cy="972"/>
          </a:xfrm>
        </p:grpSpPr>
        <p:sp>
          <p:nvSpPr>
            <p:cNvPr id="55317" name="Text Box 21"/>
            <p:cNvSpPr txBox="1">
              <a:spLocks noChangeArrowheads="1"/>
            </p:cNvSpPr>
            <p:nvPr/>
          </p:nvSpPr>
          <p:spPr bwMode="auto">
            <a:xfrm>
              <a:off x="5400" y="2832"/>
              <a:ext cx="1224"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55318" name="Text Box 25"/>
            <p:cNvSpPr txBox="1">
              <a:spLocks noChangeArrowheads="1"/>
            </p:cNvSpPr>
            <p:nvPr/>
          </p:nvSpPr>
          <p:spPr bwMode="auto">
            <a:xfrm>
              <a:off x="3432" y="2832"/>
              <a:ext cx="1680"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55319" name="Line 26"/>
            <p:cNvSpPr>
              <a:spLocks noChangeShapeType="1"/>
            </p:cNvSpPr>
            <p:nvPr/>
          </p:nvSpPr>
          <p:spPr bwMode="auto">
            <a:xfrm flipV="1">
              <a:off x="4056" y="2605"/>
              <a:ext cx="192" cy="239"/>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4056" y="2304"/>
              <a:ext cx="984"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Selection</a:t>
              </a:r>
              <a:endParaRPr lang="en-US" sz="2000" dirty="0">
                <a:latin typeface="Arial" charset="0"/>
              </a:endParaRPr>
            </a:p>
          </p:txBody>
        </p:sp>
        <p:sp>
          <p:nvSpPr>
            <p:cNvPr id="55321" name="Text Box 28"/>
            <p:cNvSpPr txBox="1">
              <a:spLocks noChangeArrowheads="1"/>
            </p:cNvSpPr>
            <p:nvPr/>
          </p:nvSpPr>
          <p:spPr bwMode="auto">
            <a:xfrm>
              <a:off x="5064" y="2112"/>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22" name="Line 29"/>
            <p:cNvSpPr>
              <a:spLocks noChangeShapeType="1"/>
            </p:cNvSpPr>
            <p:nvPr/>
          </p:nvSpPr>
          <p:spPr bwMode="auto">
            <a:xfrm>
              <a:off x="5910" y="2430"/>
              <a:ext cx="162" cy="402"/>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4896" y="228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571656" y="5238747"/>
            <a:ext cx="9667875" cy="1314451"/>
            <a:chOff x="270" y="3330"/>
            <a:chExt cx="6090" cy="828"/>
          </a:xfrm>
        </p:grpSpPr>
        <p:sp>
          <p:nvSpPr>
            <p:cNvPr id="55308" name="Text Box 51"/>
            <p:cNvSpPr txBox="1">
              <a:spLocks noChangeArrowheads="1"/>
            </p:cNvSpPr>
            <p:nvPr/>
          </p:nvSpPr>
          <p:spPr bwMode="auto">
            <a:xfrm>
              <a:off x="4992" y="3897"/>
              <a:ext cx="1368"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55309" name="Line 52"/>
            <p:cNvSpPr>
              <a:spLocks noChangeShapeType="1"/>
            </p:cNvSpPr>
            <p:nvPr/>
          </p:nvSpPr>
          <p:spPr bwMode="auto">
            <a:xfrm flipV="1">
              <a:off x="1470" y="3469"/>
              <a:ext cx="1248"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766" y="3330"/>
              <a:ext cx="1056"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Selection</a:t>
              </a:r>
              <a:endParaRPr lang="en-US" sz="2000" dirty="0">
                <a:latin typeface="Arial" charset="0"/>
              </a:endParaRPr>
            </a:p>
          </p:txBody>
        </p:sp>
        <p:sp>
          <p:nvSpPr>
            <p:cNvPr id="55311" name="Line 54"/>
            <p:cNvSpPr>
              <a:spLocks noChangeShapeType="1"/>
            </p:cNvSpPr>
            <p:nvPr/>
          </p:nvSpPr>
          <p:spPr bwMode="auto">
            <a:xfrm flipH="1" flipV="1">
              <a:off x="3822" y="3465"/>
              <a:ext cx="912" cy="76"/>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270" y="3474"/>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13" name="Text Box 56"/>
            <p:cNvSpPr txBox="1">
              <a:spLocks noChangeArrowheads="1"/>
            </p:cNvSpPr>
            <p:nvPr/>
          </p:nvSpPr>
          <p:spPr bwMode="auto">
            <a:xfrm>
              <a:off x="4590" y="3438"/>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14" name="Text Box 57"/>
            <p:cNvSpPr txBox="1">
              <a:spLocks noChangeArrowheads="1"/>
            </p:cNvSpPr>
            <p:nvPr/>
          </p:nvSpPr>
          <p:spPr bwMode="auto">
            <a:xfrm>
              <a:off x="990" y="3906"/>
              <a:ext cx="1464"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55315" name="Line 58"/>
            <p:cNvSpPr>
              <a:spLocks noChangeShapeType="1"/>
            </p:cNvSpPr>
            <p:nvPr/>
          </p:nvSpPr>
          <p:spPr bwMode="auto">
            <a:xfrm>
              <a:off x="1072" y="3729"/>
              <a:ext cx="350" cy="263"/>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406" y="3690"/>
              <a:ext cx="282" cy="207"/>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287655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
        <p:nvSpPr>
          <p:cNvPr id="40" name="Text Box 40"/>
          <p:cNvSpPr txBox="1">
            <a:spLocks noChangeArrowheads="1"/>
          </p:cNvSpPr>
          <p:nvPr/>
        </p:nvSpPr>
        <p:spPr bwMode="auto">
          <a:xfrm>
            <a:off x="-76201" y="177225"/>
            <a:ext cx="10315731"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 uri="{53640926-AAD7-44D8-BBD7-CCE9431645EC}">
              <a14:shadowObscured xmlns:a14="http://schemas.microsoft.com/office/drawing/2010/main" val="1"/>
            </a:ext>
          </a:extLst>
        </p:spPr>
        <p:txBody>
          <a:bodyPr wrap="square">
            <a:spAutoFit/>
          </a:bodyPr>
          <a:lstStyle/>
          <a:p>
            <a:r>
              <a:rPr lang="en-US" altLang="en-US" sz="3000" dirty="0" smtClean="0">
                <a:solidFill>
                  <a:srgbClr val="FF0000"/>
                </a:solidFill>
                <a:latin typeface="+mn-lt"/>
              </a:rPr>
              <a:t>For </a:t>
            </a:r>
            <a:r>
              <a:rPr lang="en-US" altLang="en-US" sz="3000" dirty="0">
                <a:solidFill>
                  <a:srgbClr val="FF0000"/>
                </a:solidFill>
                <a:latin typeface="+mn-lt"/>
              </a:rPr>
              <a:t>Selection Bias </a:t>
            </a:r>
            <a:r>
              <a:rPr lang="en-US" altLang="en-US" sz="3000" dirty="0" smtClean="0">
                <a:solidFill>
                  <a:srgbClr val="FF0000"/>
                </a:solidFill>
                <a:latin typeface="+mn-lt"/>
              </a:rPr>
              <a:t>to occur at the “front end” of a cohort</a:t>
            </a:r>
            <a:endParaRPr lang="en-US" altLang="en-US" sz="3000" dirty="0">
              <a:solidFill>
                <a:srgbClr val="FF0000"/>
              </a:solidFill>
              <a:latin typeface="+mn-lt"/>
            </a:endParaRPr>
          </a:p>
        </p:txBody>
      </p:sp>
    </p:spTree>
    <p:extLst>
      <p:ext uri="{BB962C8B-B14F-4D97-AF65-F5344CB8AC3E}">
        <p14:creationId xmlns:p14="http://schemas.microsoft.com/office/powerpoint/2010/main" val="3406169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45527</TotalTime>
  <Words>4121</Words>
  <Application>Microsoft Office PowerPoint</Application>
  <PresentationFormat>35mm Slides</PresentationFormat>
  <Paragraphs>458</Paragraphs>
  <Slides>39</Slides>
  <Notes>34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2" baseType="lpstr">
      <vt:lpstr>Default Design</vt:lpstr>
      <vt:lpstr>Document</vt:lpstr>
      <vt:lpstr>Acrobat Document</vt:lpstr>
      <vt:lpstr>Please take an i&gt;clicker</vt:lpstr>
      <vt:lpstr>PowerPoint Presentation</vt:lpstr>
      <vt:lpstr>What is the Research Question?</vt:lpstr>
      <vt:lpstr>PowerPoint Presentation</vt:lpstr>
      <vt:lpstr>PowerPoint Presentation</vt:lpstr>
      <vt:lpstr>Populations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Accuracy of Outcome Measurement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Explain it in words</vt:lpstr>
      <vt:lpstr>PowerPoint Presentation</vt:lpstr>
      <vt:lpstr>Summary: Bias Scorecard</vt:lpstr>
      <vt:lpstr>Conclusions</vt:lpstr>
      <vt:lpstr>Some Other Issues</vt:lpstr>
      <vt:lpstr>Some Other Issues</vt:lpstr>
      <vt:lpstr>Could there have been a better design?</vt:lpstr>
      <vt:lpstr>Questions?</vt:lpstr>
      <vt:lpstr>Feb. 1998</vt:lpstr>
      <vt:lpstr>Partial Retraction – March 2004</vt:lpstr>
      <vt:lpstr>Full RetractionFeb. 2010</vt:lpstr>
      <vt:lpstr>Jan. 2011</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Jeff Martin</cp:lastModifiedBy>
  <cp:revision>308</cp:revision>
  <cp:lastPrinted>2003-10-21T07:59:28Z</cp:lastPrinted>
  <dcterms:created xsi:type="dcterms:W3CDTF">1999-10-19T18:58:44Z</dcterms:created>
  <dcterms:modified xsi:type="dcterms:W3CDTF">2014-12-09T09:34:41Z</dcterms:modified>
</cp:coreProperties>
</file>