
<file path=[Content_Types].xml><?xml version="1.0" encoding="utf-8"?>
<Types xmlns="http://schemas.openxmlformats.org/package/2006/content-types">
  <Default Extension="xml" ContentType="application/xml"/>
  <Default Extension="wmf" ContentType="image/x-wmf"/>
  <Default Extension="pdf" ContentType="application/pd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5"/>
  </p:notesMasterIdLst>
  <p:handoutMasterIdLst>
    <p:handoutMasterId r:id="rId66"/>
  </p:handoutMasterIdLst>
  <p:sldIdLst>
    <p:sldId id="257" r:id="rId2"/>
    <p:sldId id="344" r:id="rId3"/>
    <p:sldId id="340" r:id="rId4"/>
    <p:sldId id="341" r:id="rId5"/>
    <p:sldId id="342" r:id="rId6"/>
    <p:sldId id="343" r:id="rId7"/>
    <p:sldId id="260" r:id="rId8"/>
    <p:sldId id="262" r:id="rId9"/>
    <p:sldId id="278" r:id="rId10"/>
    <p:sldId id="316" r:id="rId11"/>
    <p:sldId id="279" r:id="rId12"/>
    <p:sldId id="281" r:id="rId13"/>
    <p:sldId id="329" r:id="rId14"/>
    <p:sldId id="337" r:id="rId15"/>
    <p:sldId id="263" r:id="rId16"/>
    <p:sldId id="264" r:id="rId17"/>
    <p:sldId id="282" r:id="rId18"/>
    <p:sldId id="283" r:id="rId19"/>
    <p:sldId id="339" r:id="rId20"/>
    <p:sldId id="284" r:id="rId21"/>
    <p:sldId id="338" r:id="rId22"/>
    <p:sldId id="317" r:id="rId23"/>
    <p:sldId id="319" r:id="rId24"/>
    <p:sldId id="318" r:id="rId25"/>
    <p:sldId id="330" r:id="rId26"/>
    <p:sldId id="345" r:id="rId27"/>
    <p:sldId id="346" r:id="rId28"/>
    <p:sldId id="288" r:id="rId29"/>
    <p:sldId id="291" r:id="rId30"/>
    <p:sldId id="292" r:id="rId31"/>
    <p:sldId id="293" r:id="rId32"/>
    <p:sldId id="289" r:id="rId33"/>
    <p:sldId id="296" r:id="rId34"/>
    <p:sldId id="290" r:id="rId35"/>
    <p:sldId id="265" r:id="rId36"/>
    <p:sldId id="331" r:id="rId37"/>
    <p:sldId id="320" r:id="rId38"/>
    <p:sldId id="335" r:id="rId39"/>
    <p:sldId id="321" r:id="rId40"/>
    <p:sldId id="267" r:id="rId41"/>
    <p:sldId id="298" r:id="rId42"/>
    <p:sldId id="322" r:id="rId43"/>
    <p:sldId id="269" r:id="rId44"/>
    <p:sldId id="347" r:id="rId45"/>
    <p:sldId id="300" r:id="rId46"/>
    <p:sldId id="301" r:id="rId47"/>
    <p:sldId id="271" r:id="rId48"/>
    <p:sldId id="328" r:id="rId49"/>
    <p:sldId id="273" r:id="rId50"/>
    <p:sldId id="302" r:id="rId51"/>
    <p:sldId id="307" r:id="rId52"/>
    <p:sldId id="306" r:id="rId53"/>
    <p:sldId id="305" r:id="rId54"/>
    <p:sldId id="333" r:id="rId55"/>
    <p:sldId id="348" r:id="rId56"/>
    <p:sldId id="275" r:id="rId57"/>
    <p:sldId id="350" r:id="rId58"/>
    <p:sldId id="351" r:id="rId59"/>
    <p:sldId id="352" r:id="rId60"/>
    <p:sldId id="353" r:id="rId61"/>
    <p:sldId id="354" r:id="rId62"/>
    <p:sldId id="355" r:id="rId63"/>
    <p:sldId id="356" r:id="rId6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78"/>
    <p:restoredTop sz="94609"/>
  </p:normalViewPr>
  <p:slideViewPr>
    <p:cSldViewPr>
      <p:cViewPr varScale="1">
        <p:scale>
          <a:sx n="169" d="100"/>
          <a:sy n="169" d="100"/>
        </p:scale>
        <p:origin x="123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notesMaster" Target="notesMasters/notesMaster1.xml"/><Relationship Id="rId66" Type="http://schemas.openxmlformats.org/officeDocument/2006/relationships/handoutMaster" Target="handoutMasters/handoutMaster1.xml"/><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file:////sfgh02\users$\vol12\medicine\nondefault\jhahn\Work%20files\Teaching\GHS%20201C_2009\linear%20model.xls" TargetMode="External"/><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613587351799234"/>
          <c:y val="0.0316141229472753"/>
          <c:w val="0.749767749619533"/>
          <c:h val="0.920590808501879"/>
        </c:manualLayout>
      </c:layout>
      <c:scatterChart>
        <c:scatterStyle val="lineMarker"/>
        <c:varyColors val="0"/>
        <c:ser>
          <c:idx val="0"/>
          <c:order val="0"/>
          <c:spPr>
            <a:ln w="12700">
              <a:solidFill>
                <a:srgbClr val="000080"/>
              </a:solidFill>
              <a:prstDash val="solid"/>
            </a:ln>
          </c:spPr>
          <c:marker>
            <c:symbol val="none"/>
          </c:marker>
          <c:trendline>
            <c:spPr>
              <a:ln w="25400">
                <a:solidFill>
                  <a:srgbClr val="000000"/>
                </a:solidFill>
                <a:prstDash val="solid"/>
              </a:ln>
            </c:spPr>
            <c:trendlineType val="linear"/>
            <c:dispRSqr val="1"/>
            <c:dispEq val="1"/>
            <c:trendlineLbl>
              <c:layout>
                <c:manualLayout>
                  <c:x val="0.110346527703964"/>
                  <c:y val="0.105480636759486"/>
                </c:manualLayout>
              </c:layout>
              <c:tx>
                <c:rich>
                  <a:bodyPr/>
                  <a:lstStyle/>
                  <a:p>
                    <a:pPr>
                      <a:defRPr sz="1600" b="0" i="0" u="none" strike="noStrike" baseline="0">
                        <a:solidFill>
                          <a:srgbClr val="000000"/>
                        </a:solidFill>
                        <a:latin typeface="Arial"/>
                        <a:ea typeface="Arial"/>
                        <a:cs typeface="Arial"/>
                      </a:defRPr>
                    </a:pPr>
                    <a:r>
                      <a:rPr lang="en-US"/>
                      <a:t>y = 4 + 1x</a:t>
                    </a:r>
                  </a:p>
                </c:rich>
              </c:tx>
              <c:numFmt formatCode="General" sourceLinked="0"/>
              <c:spPr>
                <a:noFill/>
                <a:ln w="25400">
                  <a:noFill/>
                </a:ln>
              </c:spPr>
            </c:trendlineLbl>
          </c:trendline>
          <c:xVal>
            <c:numRef>
              <c:f>Sheet1!$B$1:$B$21</c:f>
              <c:numCache>
                <c:formatCode>General</c:formatCode>
                <c:ptCount val="21"/>
                <c:pt idx="0">
                  <c:v>0.0</c:v>
                </c:pt>
                <c:pt idx="1">
                  <c:v>1.0</c:v>
                </c:pt>
                <c:pt idx="2">
                  <c:v>2.0</c:v>
                </c:pt>
                <c:pt idx="3">
                  <c:v>3.0</c:v>
                </c:pt>
                <c:pt idx="4">
                  <c:v>4.0</c:v>
                </c:pt>
                <c:pt idx="5">
                  <c:v>5.0</c:v>
                </c:pt>
                <c:pt idx="6">
                  <c:v>6.0</c:v>
                </c:pt>
                <c:pt idx="7">
                  <c:v>7.0</c:v>
                </c:pt>
                <c:pt idx="8">
                  <c:v>8.0</c:v>
                </c:pt>
                <c:pt idx="9">
                  <c:v>9.0</c:v>
                </c:pt>
                <c:pt idx="10">
                  <c:v>10.0</c:v>
                </c:pt>
              </c:numCache>
            </c:numRef>
          </c:xVal>
          <c:yVal>
            <c:numRef>
              <c:f>Sheet1!$C$1:$C$21</c:f>
              <c:numCache>
                <c:formatCode>General</c:formatCode>
                <c:ptCount val="21"/>
                <c:pt idx="0">
                  <c:v>4.0</c:v>
                </c:pt>
                <c:pt idx="1">
                  <c:v>5.0</c:v>
                </c:pt>
                <c:pt idx="2">
                  <c:v>6.0</c:v>
                </c:pt>
                <c:pt idx="3">
                  <c:v>7.0</c:v>
                </c:pt>
                <c:pt idx="4">
                  <c:v>8.0</c:v>
                </c:pt>
                <c:pt idx="5">
                  <c:v>9.0</c:v>
                </c:pt>
                <c:pt idx="6">
                  <c:v>10.0</c:v>
                </c:pt>
                <c:pt idx="7">
                  <c:v>11.0</c:v>
                </c:pt>
                <c:pt idx="8">
                  <c:v>12.0</c:v>
                </c:pt>
                <c:pt idx="9">
                  <c:v>13.0</c:v>
                </c:pt>
                <c:pt idx="10">
                  <c:v>14.0</c:v>
                </c:pt>
              </c:numCache>
            </c:numRef>
          </c:yVal>
          <c:smooth val="0"/>
        </c:ser>
        <c:ser>
          <c:idx val="1"/>
          <c:order val="1"/>
          <c:spPr>
            <a:ln w="12700">
              <a:solidFill>
                <a:srgbClr val="FF00FF"/>
              </a:solidFill>
              <a:prstDash val="solid"/>
            </a:ln>
          </c:spPr>
          <c:marker>
            <c:symbol val="none"/>
          </c:marker>
          <c:trendline>
            <c:spPr>
              <a:ln w="25400">
                <a:solidFill>
                  <a:srgbClr val="000000"/>
                </a:solidFill>
                <a:prstDash val="solid"/>
              </a:ln>
            </c:spPr>
            <c:trendlineType val="linear"/>
            <c:dispRSqr val="0"/>
            <c:dispEq val="1"/>
            <c:trendlineLbl>
              <c:layout>
                <c:manualLayout>
                  <c:x val="0.136606871427168"/>
                  <c:y val="0.079307327963315"/>
                </c:manualLayout>
              </c:layout>
              <c:tx>
                <c:rich>
                  <a:bodyPr/>
                  <a:lstStyle/>
                  <a:p>
                    <a:pPr>
                      <a:defRPr sz="1600" b="0" i="0" u="none" strike="noStrike" baseline="0">
                        <a:solidFill>
                          <a:srgbClr val="000000"/>
                        </a:solidFill>
                        <a:latin typeface="Arial"/>
                        <a:ea typeface="Arial"/>
                        <a:cs typeface="Arial"/>
                      </a:defRPr>
                    </a:pPr>
                    <a:r>
                      <a:rPr lang="en-US"/>
                      <a:t>y = 0 + 0.5x</a:t>
                    </a:r>
                  </a:p>
                </c:rich>
              </c:tx>
              <c:numFmt formatCode="General" sourceLinked="0"/>
              <c:spPr>
                <a:noFill/>
                <a:ln w="25400">
                  <a:noFill/>
                </a:ln>
              </c:spPr>
            </c:trendlineLbl>
          </c:trendline>
          <c:xVal>
            <c:numRef>
              <c:f>Sheet1!$B$1:$B$11</c:f>
              <c:numCache>
                <c:formatCode>General</c:formatCode>
                <c:ptCount val="11"/>
                <c:pt idx="0">
                  <c:v>0.0</c:v>
                </c:pt>
                <c:pt idx="1">
                  <c:v>1.0</c:v>
                </c:pt>
                <c:pt idx="2">
                  <c:v>2.0</c:v>
                </c:pt>
                <c:pt idx="3">
                  <c:v>3.0</c:v>
                </c:pt>
                <c:pt idx="4">
                  <c:v>4.0</c:v>
                </c:pt>
                <c:pt idx="5">
                  <c:v>5.0</c:v>
                </c:pt>
                <c:pt idx="6">
                  <c:v>6.0</c:v>
                </c:pt>
                <c:pt idx="7">
                  <c:v>7.0</c:v>
                </c:pt>
                <c:pt idx="8">
                  <c:v>8.0</c:v>
                </c:pt>
                <c:pt idx="9">
                  <c:v>9.0</c:v>
                </c:pt>
                <c:pt idx="10">
                  <c:v>10.0</c:v>
                </c:pt>
              </c:numCache>
            </c:numRef>
          </c:xVal>
          <c:yVal>
            <c:numRef>
              <c:f>Sheet1!$D$1:$D$11</c:f>
              <c:numCache>
                <c:formatCode>General</c:formatCode>
                <c:ptCount val="11"/>
                <c:pt idx="0">
                  <c:v>0.0</c:v>
                </c:pt>
                <c:pt idx="1">
                  <c:v>0.5</c:v>
                </c:pt>
                <c:pt idx="2">
                  <c:v>1.0</c:v>
                </c:pt>
                <c:pt idx="3">
                  <c:v>1.5</c:v>
                </c:pt>
                <c:pt idx="4">
                  <c:v>2.0</c:v>
                </c:pt>
                <c:pt idx="5">
                  <c:v>2.5</c:v>
                </c:pt>
                <c:pt idx="6">
                  <c:v>3.0</c:v>
                </c:pt>
                <c:pt idx="7">
                  <c:v>3.5</c:v>
                </c:pt>
                <c:pt idx="8">
                  <c:v>4.0</c:v>
                </c:pt>
                <c:pt idx="9">
                  <c:v>4.5</c:v>
                </c:pt>
                <c:pt idx="10">
                  <c:v>5.0</c:v>
                </c:pt>
              </c:numCache>
            </c:numRef>
          </c:yVal>
          <c:smooth val="0"/>
        </c:ser>
        <c:dLbls>
          <c:showLegendKey val="0"/>
          <c:showVal val="0"/>
          <c:showCatName val="0"/>
          <c:showSerName val="0"/>
          <c:showPercent val="0"/>
          <c:showBubbleSize val="0"/>
        </c:dLbls>
        <c:axId val="-1277574736"/>
        <c:axId val="-1277572960"/>
      </c:scatterChart>
      <c:valAx>
        <c:axId val="-1277574736"/>
        <c:scaling>
          <c:orientation val="minMax"/>
          <c:max val="15.0"/>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77572960"/>
        <c:crosses val="autoZero"/>
        <c:crossBetween val="midCat"/>
        <c:majorUnit val="1.0"/>
      </c:valAx>
      <c:valAx>
        <c:axId val="-1277572960"/>
        <c:scaling>
          <c:orientation val="minMax"/>
        </c:scaling>
        <c:delete val="0"/>
        <c:axPos val="l"/>
        <c:majorGridlines>
          <c:spPr>
            <a:ln w="3175">
              <a:solidFill>
                <a:srgbClr val="000000"/>
              </a:solidFill>
              <a:prstDash val="solid"/>
            </a:ln>
          </c:spPr>
        </c:majorGridlines>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77574736"/>
        <c:crosses val="autoZero"/>
        <c:crossBetween val="midCat"/>
        <c:majorUnit val="1.0"/>
      </c:valAx>
      <c:spPr>
        <a:solidFill>
          <a:srgbClr val="C0C0C0"/>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_rels/drawing1.xml.rels><?xml version="1.0" encoding="UTF-8" standalone="yes"?>
<Relationships xmlns="http://schemas.openxmlformats.org/package/2006/relationships"><Relationship Id="rId1" Type="http://schemas.openxmlformats.org/officeDocument/2006/relationships/image" Target="../media/image19.png"/><Relationship Id="rId2" Type="http://schemas.openxmlformats.org/officeDocument/2006/relationships/image" Target="../media/image20.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4" Type="http://schemas.openxmlformats.org/officeDocument/2006/relationships/image" Target="../media/image31.wmf"/><Relationship Id="rId1" Type="http://schemas.openxmlformats.org/officeDocument/2006/relationships/image" Target="../media/image28.wmf"/><Relationship Id="rId2"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4" Type="http://schemas.openxmlformats.org/officeDocument/2006/relationships/image" Target="../media/image31.wmf"/><Relationship Id="rId5" Type="http://schemas.openxmlformats.org/officeDocument/2006/relationships/image" Target="../media/image35.wmf"/><Relationship Id="rId1" Type="http://schemas.openxmlformats.org/officeDocument/2006/relationships/image" Target="../media/image32.wmf"/><Relationship Id="rId2"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pd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 Id="rId2"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7.wmf"/></Relationships>
</file>

<file path=ppt/drawings/drawing1.xml><?xml version="1.0" encoding="utf-8"?>
<c:userShapes xmlns:c="http://schemas.openxmlformats.org/drawingml/2006/chart">
  <cdr:relSizeAnchor xmlns:cdr="http://schemas.openxmlformats.org/drawingml/2006/chartDrawing">
    <cdr:from>
      <cdr:x>0.36601</cdr:x>
      <cdr:y>0.81226</cdr:y>
    </cdr:from>
    <cdr:to>
      <cdr:x>0.61067</cdr:x>
      <cdr:y>0.88583</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2362200" y="4038600"/>
          <a:ext cx="1579015" cy="365794"/>
        </a:xfrm>
        <a:prstGeom xmlns:a="http://schemas.openxmlformats.org/drawingml/2006/main" prst="rect">
          <a:avLst/>
        </a:prstGeom>
      </cdr:spPr>
    </cdr:pic>
  </cdr:relSizeAnchor>
  <cdr:relSizeAnchor xmlns:cdr="http://schemas.openxmlformats.org/drawingml/2006/chartDrawing">
    <cdr:from>
      <cdr:x>0.46046</cdr:x>
      <cdr:y>0.19987</cdr:y>
    </cdr:from>
    <cdr:to>
      <cdr:x>0.46046</cdr:x>
      <cdr:y>0.32184</cdr:y>
    </cdr:to>
    <cdr:cxnSp macro="">
      <cdr:nvCxnSpPr>
        <cdr:cNvPr id="4" name="Straight Connector 3"/>
        <cdr:cNvCxnSpPr/>
      </cdr:nvCxnSpPr>
      <cdr:spPr>
        <a:xfrm xmlns:a="http://schemas.openxmlformats.org/drawingml/2006/main">
          <a:off x="2971800" y="993775"/>
          <a:ext cx="0" cy="606425"/>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0.37782</cdr:x>
      <cdr:y>0.33607</cdr:y>
    </cdr:from>
    <cdr:to>
      <cdr:x>0.46046</cdr:x>
      <cdr:y>0.33607</cdr:y>
    </cdr:to>
    <cdr:cxnSp macro="">
      <cdr:nvCxnSpPr>
        <cdr:cNvPr id="6" name="Straight Connector 5"/>
        <cdr:cNvCxnSpPr/>
      </cdr:nvCxnSpPr>
      <cdr:spPr>
        <a:xfrm xmlns:a="http://schemas.openxmlformats.org/drawingml/2006/main" flipH="1">
          <a:off x="2438400" y="1670957"/>
          <a:ext cx="533400" cy="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0.27156</cdr:x>
      <cdr:y>0.82759</cdr:y>
    </cdr:from>
    <cdr:to>
      <cdr:x>0.3542</cdr:x>
      <cdr:y>0.82759</cdr:y>
    </cdr:to>
    <cdr:cxnSp macro="">
      <cdr:nvCxnSpPr>
        <cdr:cNvPr id="7" name="Straight Connector 6"/>
        <cdr:cNvCxnSpPr/>
      </cdr:nvCxnSpPr>
      <cdr:spPr>
        <a:xfrm xmlns:a="http://schemas.openxmlformats.org/drawingml/2006/main" flipH="1">
          <a:off x="1752600" y="4114800"/>
          <a:ext cx="533400" cy="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0.3542</cdr:x>
      <cdr:y>0.75862</cdr:y>
    </cdr:from>
    <cdr:to>
      <cdr:x>0.3542</cdr:x>
      <cdr:y>0.82759</cdr:y>
    </cdr:to>
    <cdr:cxnSp macro="">
      <cdr:nvCxnSpPr>
        <cdr:cNvPr id="9" name="Straight Connector 8"/>
        <cdr:cNvCxnSpPr/>
      </cdr:nvCxnSpPr>
      <cdr:spPr>
        <a:xfrm xmlns:a="http://schemas.openxmlformats.org/drawingml/2006/main" flipV="1">
          <a:off x="2286000" y="3771900"/>
          <a:ext cx="0" cy="34290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0.04891</cdr:x>
      <cdr:y>0.52107</cdr:y>
    </cdr:from>
    <cdr:to>
      <cdr:x>0.54201</cdr:x>
      <cdr:y>0.59464</cdr:y>
    </cdr:to>
    <cdr:pic>
      <cdr:nvPicPr>
        <cdr:cNvPr id="10"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315686" y="2590800"/>
          <a:ext cx="3182388" cy="365792"/>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BDB4CE9B-619A-164C-AF29-EF36AE0748D2}" type="datetimeFigureOut">
              <a:rPr lang="en-US" altLang="en-US"/>
              <a:pPr/>
              <a:t>11/5/17</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8370E07-857A-7242-B19F-00651941116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5D79F332-E6C2-D44E-8B6F-6CB8CC819063}" type="datetimeFigureOut">
              <a:rPr lang="en-US" altLang="en-US"/>
              <a:pPr/>
              <a:t>11/5/17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80E6B40-102F-4E44-956C-DD3F3401B89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I’m showing you these formulae because you may see the 3</a:t>
            </a:r>
            <a:r>
              <a:rPr lang="en-US" altLang="en-US" baseline="30000">
                <a:ea typeface="ＭＳ Ｐゴシック" charset="-128"/>
              </a:rPr>
              <a:t>rd</a:t>
            </a:r>
            <a:r>
              <a:rPr lang="en-US" altLang="en-US">
                <a:ea typeface="ＭＳ Ｐゴシック" charset="-128"/>
              </a:rPr>
              <a:t> one.  It is a manipulation of the first which is the average of the product of x and y, with the sample means subjected and divided by the sample standard deviation.</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4EEF8E5-6A5C-1B42-B5D8-1BC14158AB19}" type="slidenum">
              <a:rPr lang="en-US" altLang="en-US" sz="1200"/>
              <a:pPr/>
              <a:t>10</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73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ea typeface="ＭＳ Ｐゴシック" charset="-128"/>
              </a:rPr>
              <a:t>Note that the range for the total data is larger than the range for the grouped data</a:t>
            </a:r>
          </a:p>
        </p:txBody>
      </p:sp>
      <p:sp>
        <p:nvSpPr>
          <p:cNvPr id="573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A159B3E2-29AF-6144-9986-12206C9FB1BF}" type="slidenum">
              <a:rPr lang="en-US" altLang="en-US" sz="1200"/>
              <a:pPr/>
              <a:t>34</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93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Note that predictor variable implies causality, which is hard to show. So we try to avoid using that term unless we have longitudinal data in which the predictor variable clearly precedes the outcome variable. </a:t>
            </a:r>
          </a:p>
        </p:txBody>
      </p:sp>
      <p:sp>
        <p:nvSpPr>
          <p:cNvPr id="593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90BCCDD-E3FA-6B4F-9DB2-437A62057355}" type="slidenum">
              <a:rPr lang="en-US" altLang="en-US" sz="1200"/>
              <a:pPr/>
              <a:t>35</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Beta is the coefficient of x. Alpha is the coefficient of 1.</a:t>
            </a:r>
          </a:p>
        </p:txBody>
      </p:sp>
      <p:sp>
        <p:nvSpPr>
          <p:cNvPr id="624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EF21284-044E-7641-828E-337EA928037D}" type="slidenum">
              <a:rPr lang="en-US" altLang="en-US" sz="1200"/>
              <a:pPr/>
              <a:t>37</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75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y is an observed value of random variable Y</a:t>
            </a:r>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267D0E0-EA87-4E4D-B60B-9CDEF500FCCB}" type="slidenum">
              <a:rPr lang="en-US" altLang="en-US" sz="1200"/>
              <a:pPr/>
              <a:t>40</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16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716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244D8C8-1ECD-1B42-BDBF-90D806AA64F0}" type="slidenum">
              <a:rPr lang="en-US" altLang="en-US" sz="1200"/>
              <a:pPr/>
              <a:t>43</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Times New Roman" pitchFamily="18" charset="0"/>
              </a:defRPr>
            </a:lvl1pPr>
            <a:lvl2pPr marL="742950" indent="-285750" defTabSz="931863" eaLnBrk="0" hangingPunct="0">
              <a:defRPr sz="2400">
                <a:solidFill>
                  <a:schemeClr val="tx1"/>
                </a:solidFill>
                <a:latin typeface="Times New Roman" pitchFamily="18" charset="0"/>
              </a:defRPr>
            </a:lvl2pPr>
            <a:lvl3pPr marL="1143000" indent="-228600" defTabSz="931863" eaLnBrk="0" hangingPunct="0">
              <a:defRPr sz="2400">
                <a:solidFill>
                  <a:schemeClr val="tx1"/>
                </a:solidFill>
                <a:latin typeface="Times New Roman" pitchFamily="18" charset="0"/>
              </a:defRPr>
            </a:lvl3pPr>
            <a:lvl4pPr marL="1600200" indent="-228600" defTabSz="931863" eaLnBrk="0" hangingPunct="0">
              <a:defRPr sz="2400">
                <a:solidFill>
                  <a:schemeClr val="tx1"/>
                </a:solidFill>
                <a:latin typeface="Times New Roman" pitchFamily="18" charset="0"/>
              </a:defRPr>
            </a:lvl4pPr>
            <a:lvl5pPr marL="2057400" indent="-228600" defTabSz="931863" eaLnBrk="0" hangingPunct="0">
              <a:defRPr sz="2400">
                <a:solidFill>
                  <a:schemeClr val="tx1"/>
                </a:solidFill>
                <a:latin typeface="Times New Roman" pitchFamily="18" charset="0"/>
              </a:defRPr>
            </a:lvl5pPr>
            <a:lvl6pPr marL="2514600" indent="-228600" defTabSz="931863" eaLnBrk="0" fontAlgn="base" hangingPunct="0">
              <a:spcBef>
                <a:spcPct val="0"/>
              </a:spcBef>
              <a:spcAft>
                <a:spcPct val="0"/>
              </a:spcAft>
              <a:defRPr sz="2400">
                <a:solidFill>
                  <a:schemeClr val="tx1"/>
                </a:solidFill>
                <a:latin typeface="Times New Roman" pitchFamily="18" charset="0"/>
              </a:defRPr>
            </a:lvl6pPr>
            <a:lvl7pPr marL="2971800" indent="-228600" defTabSz="931863" eaLnBrk="0" fontAlgn="base" hangingPunct="0">
              <a:spcBef>
                <a:spcPct val="0"/>
              </a:spcBef>
              <a:spcAft>
                <a:spcPct val="0"/>
              </a:spcAft>
              <a:defRPr sz="2400">
                <a:solidFill>
                  <a:schemeClr val="tx1"/>
                </a:solidFill>
                <a:latin typeface="Times New Roman" pitchFamily="18" charset="0"/>
              </a:defRPr>
            </a:lvl7pPr>
            <a:lvl8pPr marL="3429000" indent="-228600" defTabSz="931863" eaLnBrk="0" fontAlgn="base" hangingPunct="0">
              <a:spcBef>
                <a:spcPct val="0"/>
              </a:spcBef>
              <a:spcAft>
                <a:spcPct val="0"/>
              </a:spcAft>
              <a:defRPr sz="2400">
                <a:solidFill>
                  <a:schemeClr val="tx1"/>
                </a:solidFill>
                <a:latin typeface="Times New Roman" pitchFamily="18" charset="0"/>
              </a:defRPr>
            </a:lvl8pPr>
            <a:lvl9pPr marL="3886200" indent="-228600" defTabSz="931863" eaLnBrk="0" fontAlgn="base" hangingPunct="0">
              <a:spcBef>
                <a:spcPct val="0"/>
              </a:spcBef>
              <a:spcAft>
                <a:spcPct val="0"/>
              </a:spcAft>
              <a:defRPr sz="2400">
                <a:solidFill>
                  <a:schemeClr val="tx1"/>
                </a:solidFill>
                <a:latin typeface="Times New Roman" pitchFamily="18" charset="0"/>
              </a:defRPr>
            </a:lvl9pPr>
          </a:lstStyle>
          <a:p>
            <a:pPr eaLnBrk="1" hangingPunct="1"/>
            <a:fld id="{5990B7BA-7E3C-4A1B-9B69-A2DF7C473A2C}" type="slidenum">
              <a:rPr lang="en-US" sz="1200" smtClean="0"/>
              <a:pPr eaLnBrk="1" hangingPunct="1"/>
              <a:t>44</a:t>
            </a:fld>
            <a:endParaRPr lang="en-US" sz="1200" smtClean="0"/>
          </a:p>
        </p:txBody>
      </p:sp>
      <p:sp>
        <p:nvSpPr>
          <p:cNvPr id="61443" name="Rectangle 2"/>
          <p:cNvSpPr>
            <a:spLocks noGrp="1" noChangeArrowheads="1"/>
          </p:cNvSpPr>
          <p:nvPr>
            <p:ph type="body" idx="1"/>
          </p:nvPr>
        </p:nvSpPr>
        <p:spPr>
          <a:xfrm>
            <a:off x="935038" y="3332163"/>
            <a:ext cx="5140325" cy="5267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3" tIns="45292" rIns="92203" bIns="45292"/>
          <a:lstStyle/>
          <a:p>
            <a:pPr eaLnBrk="1" hangingPunct="1"/>
            <a:endParaRPr lang="en-US" smtClean="0"/>
          </a:p>
        </p:txBody>
      </p:sp>
      <p:sp>
        <p:nvSpPr>
          <p:cNvPr id="61444" name="Rectangle 3"/>
          <p:cNvSpPr>
            <a:spLocks noGrp="1" noRot="1" noChangeAspect="1" noChangeArrowheads="1" noTextEdit="1"/>
          </p:cNvSpPr>
          <p:nvPr>
            <p:ph type="sldImg"/>
          </p:nvPr>
        </p:nvSpPr>
        <p:spPr>
          <a:xfrm>
            <a:off x="1965325" y="703263"/>
            <a:ext cx="3081338" cy="2311400"/>
          </a:xfrm>
          <a:ln w="12700" cap="flat">
            <a:solidFill>
              <a:schemeClr val="tx1"/>
            </a:solidFill>
          </a:ln>
        </p:spPr>
      </p:sp>
    </p:spTree>
    <p:extLst>
      <p:ext uri="{BB962C8B-B14F-4D97-AF65-F5344CB8AC3E}">
        <p14:creationId xmlns:p14="http://schemas.microsoft.com/office/powerpoint/2010/main" val="332212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880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FF8DB4E-61F1-394D-88D8-F72D90F3462A}" type="slidenum">
              <a:rPr lang="en-US" altLang="en-US" sz="1200"/>
              <a:pPr/>
              <a:t>56</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Pwcorr stands for pairwise correlation. You can get the correlation for each pair of variables in the list.  Sig gives you the p-value for the hypothesis test that the correlation is 0.  Obs gives you the sample size included in the calculation.</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4590F6E-75B1-3342-9830-367C44DF848D}" type="slidenum">
              <a:rPr lang="en-US" altLang="en-US" sz="1200"/>
              <a:pPr/>
              <a:t>15</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460D01B-94BE-6642-83FD-235895DA3B3C}" type="slidenum">
              <a:rPr lang="en-US" altLang="en-US" sz="1200"/>
              <a:pPr/>
              <a:t>16</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10DB8FD-1B1B-2F44-ADB8-27AB608D7243}" type="slidenum">
              <a:rPr lang="en-US" altLang="en-US" sz="1200"/>
              <a:pPr/>
              <a:t>20</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C64B694-465B-D641-841B-B0FD47070B1C}" type="slidenum">
              <a:rPr lang="en-US" altLang="en-US" sz="1200"/>
              <a:pPr/>
              <a:t>21</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Chapter 4</a:t>
            </a:r>
          </a:p>
        </p:txBody>
      </p:sp>
      <p:sp>
        <p:nvSpPr>
          <p:cNvPr id="7" name="Rectangle 7"/>
          <p:cNvSpPr>
            <a:spLocks noGrp="1" noChangeArrowheads="1"/>
          </p:cNvSpPr>
          <p:nvPr>
            <p:ph type="sldNum" sz="quarter" idx="5"/>
          </p:nvPr>
        </p:nvSpPr>
        <p:spPr>
          <a:ln/>
        </p:spPr>
        <p:txBody>
          <a:bodyPr/>
          <a:lstStyle/>
          <a:p>
            <a:fld id="{890204CB-EBFC-4A82-A018-C698D0033608}" type="slidenum">
              <a:rPr lang="en-US"/>
              <a:pPr/>
              <a:t>26</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5579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Chapter 4</a:t>
            </a:r>
          </a:p>
        </p:txBody>
      </p:sp>
      <p:sp>
        <p:nvSpPr>
          <p:cNvPr id="7" name="Rectangle 7"/>
          <p:cNvSpPr>
            <a:spLocks noGrp="1" noChangeArrowheads="1"/>
          </p:cNvSpPr>
          <p:nvPr>
            <p:ph type="sldNum" sz="quarter" idx="5"/>
          </p:nvPr>
        </p:nvSpPr>
        <p:spPr>
          <a:ln/>
        </p:spPr>
        <p:txBody>
          <a:bodyPr/>
          <a:lstStyle/>
          <a:p>
            <a:fld id="{9D2C110F-B9C9-4198-8A6B-103DF24DE5E8}" type="slidenum">
              <a:rPr lang="en-US"/>
              <a:pPr/>
              <a:t>27</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64402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01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Data are in fev.dta on web site</a:t>
            </a:r>
          </a:p>
        </p:txBody>
      </p:sp>
      <p:sp>
        <p:nvSpPr>
          <p:cNvPr id="501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CCD33F0-1521-2441-AF38-82CB164F2C76}" type="slidenum">
              <a:rPr lang="en-US" altLang="en-US" sz="1200"/>
              <a:pPr/>
              <a:t>30</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374268A-8D7A-C241-B20B-88A8971D3663}" type="slidenum">
              <a:rPr lang="en-US" altLang="en-US" sz="1200"/>
              <a:pPr/>
              <a:t>32</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B622F10-587E-E842-AEB1-2FC5EC2A4091}" type="datetime1">
              <a:rPr lang="en-US" altLang="en-US"/>
              <a:pPr/>
              <a:t>11/5/17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C9A34D7-5A40-0E42-ACB3-A52F504C5234}" type="slidenum">
              <a:rPr lang="en-US" altLang="en-US"/>
              <a:pPr/>
              <a:t>‹#›</a:t>
            </a:fld>
            <a:endParaRPr lang="en-US" altLang="en-US"/>
          </a:p>
        </p:txBody>
      </p:sp>
    </p:spTree>
    <p:extLst>
      <p:ext uri="{BB962C8B-B14F-4D97-AF65-F5344CB8AC3E}">
        <p14:creationId xmlns:p14="http://schemas.microsoft.com/office/powerpoint/2010/main" val="49279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07B4A71-6FF4-D043-A10F-3C534B220BE0}" type="datetime1">
              <a:rPr lang="en-US" altLang="en-US"/>
              <a:pPr/>
              <a:t>11/5/17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FD4F5F9-02E3-D54A-925D-7B5B4F3018E8}" type="slidenum">
              <a:rPr lang="en-US" altLang="en-US"/>
              <a:pPr/>
              <a:t>‹#›</a:t>
            </a:fld>
            <a:endParaRPr lang="en-US" altLang="en-US"/>
          </a:p>
        </p:txBody>
      </p:sp>
    </p:spTree>
    <p:extLst>
      <p:ext uri="{BB962C8B-B14F-4D97-AF65-F5344CB8AC3E}">
        <p14:creationId xmlns:p14="http://schemas.microsoft.com/office/powerpoint/2010/main" val="96324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EE49155-4EB3-7F4F-83BB-1CB2AE78A371}" type="datetime1">
              <a:rPr lang="en-US" altLang="en-US"/>
              <a:pPr/>
              <a:t>11/5/17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C156EF4-1383-3748-A4DB-0F90954DB325}" type="slidenum">
              <a:rPr lang="en-US" altLang="en-US"/>
              <a:pPr/>
              <a:t>‹#›</a:t>
            </a:fld>
            <a:endParaRPr lang="en-US" altLang="en-US"/>
          </a:p>
        </p:txBody>
      </p:sp>
    </p:spTree>
    <p:extLst>
      <p:ext uri="{BB962C8B-B14F-4D97-AF65-F5344CB8AC3E}">
        <p14:creationId xmlns:p14="http://schemas.microsoft.com/office/powerpoint/2010/main" val="187560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23E10AD-9DB9-7C47-B4B5-36624980A324}" type="datetime1">
              <a:rPr lang="en-US" altLang="en-US"/>
              <a:pPr/>
              <a:t>11/5/17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21835A7-AE57-6840-82ED-440F40DABC65}" type="slidenum">
              <a:rPr lang="en-US" altLang="en-US"/>
              <a:pPr/>
              <a:t>‹#›</a:t>
            </a:fld>
            <a:endParaRPr lang="en-US" altLang="en-US"/>
          </a:p>
        </p:txBody>
      </p:sp>
    </p:spTree>
    <p:extLst>
      <p:ext uri="{BB962C8B-B14F-4D97-AF65-F5344CB8AC3E}">
        <p14:creationId xmlns:p14="http://schemas.microsoft.com/office/powerpoint/2010/main" val="167588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2D4B420-E109-9A48-8343-17565E62D3D8}" type="datetime1">
              <a:rPr lang="en-US" altLang="en-US"/>
              <a:pPr/>
              <a:t>11/5/17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951121B-8D2C-D545-85EC-1C959F0F947D}" type="slidenum">
              <a:rPr lang="en-US" altLang="en-US"/>
              <a:pPr/>
              <a:t>‹#›</a:t>
            </a:fld>
            <a:endParaRPr lang="en-US" altLang="en-US"/>
          </a:p>
        </p:txBody>
      </p:sp>
    </p:spTree>
    <p:extLst>
      <p:ext uri="{BB962C8B-B14F-4D97-AF65-F5344CB8AC3E}">
        <p14:creationId xmlns:p14="http://schemas.microsoft.com/office/powerpoint/2010/main" val="15547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30992F08-AA22-DB40-BBCE-09CF34A4D8FC}" type="datetime1">
              <a:rPr lang="en-US" altLang="en-US"/>
              <a:pPr/>
              <a:t>11/5/17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5918343-FAA4-814D-ADC1-46C0E55731CB}" type="slidenum">
              <a:rPr lang="en-US" altLang="en-US"/>
              <a:pPr/>
              <a:t>‹#›</a:t>
            </a:fld>
            <a:endParaRPr lang="en-US" altLang="en-US"/>
          </a:p>
        </p:txBody>
      </p:sp>
    </p:spTree>
    <p:extLst>
      <p:ext uri="{BB962C8B-B14F-4D97-AF65-F5344CB8AC3E}">
        <p14:creationId xmlns:p14="http://schemas.microsoft.com/office/powerpoint/2010/main" val="178656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35ADFCCB-2CA2-7F46-9965-99EAE9C3A211}" type="datetime1">
              <a:rPr lang="en-US" altLang="en-US"/>
              <a:pPr/>
              <a:t>11/5/17</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6A80D949-C0C3-224D-831F-F5C538629FD2}" type="slidenum">
              <a:rPr lang="en-US" altLang="en-US"/>
              <a:pPr/>
              <a:t>‹#›</a:t>
            </a:fld>
            <a:endParaRPr lang="en-US" altLang="en-US"/>
          </a:p>
        </p:txBody>
      </p:sp>
    </p:spTree>
    <p:extLst>
      <p:ext uri="{BB962C8B-B14F-4D97-AF65-F5344CB8AC3E}">
        <p14:creationId xmlns:p14="http://schemas.microsoft.com/office/powerpoint/2010/main" val="667350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A319E244-A03D-4844-A5DA-CEE623A1EAB4}" type="datetime1">
              <a:rPr lang="en-US" altLang="en-US"/>
              <a:pPr/>
              <a:t>11/5/17</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5215729-3B32-EA47-B7B5-547654101114}" type="slidenum">
              <a:rPr lang="en-US" altLang="en-US"/>
              <a:pPr/>
              <a:t>‹#›</a:t>
            </a:fld>
            <a:endParaRPr lang="en-US" altLang="en-US"/>
          </a:p>
        </p:txBody>
      </p:sp>
    </p:spTree>
    <p:extLst>
      <p:ext uri="{BB962C8B-B14F-4D97-AF65-F5344CB8AC3E}">
        <p14:creationId xmlns:p14="http://schemas.microsoft.com/office/powerpoint/2010/main" val="1997055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40644E3-3CB7-F147-ACAA-C201FDEB5A77}" type="datetime1">
              <a:rPr lang="en-US" altLang="en-US"/>
              <a:pPr/>
              <a:t>11/5/17</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F4F24A9-76D0-7B45-ABFC-1EF08BD7FC14}" type="slidenum">
              <a:rPr lang="en-US" altLang="en-US"/>
              <a:pPr/>
              <a:t>‹#›</a:t>
            </a:fld>
            <a:endParaRPr lang="en-US" altLang="en-US"/>
          </a:p>
        </p:txBody>
      </p:sp>
    </p:spTree>
    <p:extLst>
      <p:ext uri="{BB962C8B-B14F-4D97-AF65-F5344CB8AC3E}">
        <p14:creationId xmlns:p14="http://schemas.microsoft.com/office/powerpoint/2010/main" val="1490474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9F0A014-F00B-9A4E-A14B-C0754912F152}" type="datetime1">
              <a:rPr lang="en-US" altLang="en-US"/>
              <a:pPr/>
              <a:t>11/5/17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565DE9A-F63F-7C4E-AEB6-39E1BA95CFB2}" type="slidenum">
              <a:rPr lang="en-US" altLang="en-US"/>
              <a:pPr/>
              <a:t>‹#›</a:t>
            </a:fld>
            <a:endParaRPr lang="en-US" altLang="en-US"/>
          </a:p>
        </p:txBody>
      </p:sp>
    </p:spTree>
    <p:extLst>
      <p:ext uri="{BB962C8B-B14F-4D97-AF65-F5344CB8AC3E}">
        <p14:creationId xmlns:p14="http://schemas.microsoft.com/office/powerpoint/2010/main" val="9675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538698D-AD1D-CA44-A0FE-2EDC29CE58F4}" type="datetime1">
              <a:rPr lang="en-US" altLang="en-US"/>
              <a:pPr/>
              <a:t>11/5/17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B80AC2E-B905-E246-9E27-FDB6749FF52B}" type="slidenum">
              <a:rPr lang="en-US" altLang="en-US"/>
              <a:pPr/>
              <a:t>‹#›</a:t>
            </a:fld>
            <a:endParaRPr lang="en-US" altLang="en-US"/>
          </a:p>
        </p:txBody>
      </p:sp>
    </p:spTree>
    <p:extLst>
      <p:ext uri="{BB962C8B-B14F-4D97-AF65-F5344CB8AC3E}">
        <p14:creationId xmlns:p14="http://schemas.microsoft.com/office/powerpoint/2010/main" val="15475943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E5C9E528-87F1-B54D-AC34-BCF528B2D66D}" type="datetime1">
              <a:rPr lang="en-US" altLang="en-US"/>
              <a:pPr/>
              <a:t>11/5/17</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ea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0446F74-0503-944F-9634-74B4BE2C572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oleObject2.bin"/><Relationship Id="rId5" Type="http://schemas.openxmlformats.org/officeDocument/2006/relationships/image" Target="../media/image6.wmf"/><Relationship Id="rId6" Type="http://schemas.openxmlformats.org/officeDocument/2006/relationships/oleObject" Target="../embeddings/oleObject3.bin"/><Relationship Id="rId7" Type="http://schemas.openxmlformats.org/officeDocument/2006/relationships/image" Target="../media/image7.wmf"/><Relationship Id="rId8" Type="http://schemas.openxmlformats.org/officeDocument/2006/relationships/oleObject" Target="../embeddings/oleObject4.bin"/><Relationship Id="rId9" Type="http://schemas.openxmlformats.org/officeDocument/2006/relationships/image" Target="../media/image8.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9.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1.w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apminder.org/tools/#_chart-type=bubbles" TargetMode="External"/><Relationship Id="rId4" Type="http://schemas.openxmlformats.org/officeDocument/2006/relationships/hyperlink" Target="http://www.theyrule.net/" TargetMode="External"/><Relationship Id="rId5" Type="http://schemas.openxmlformats.org/officeDocument/2006/relationships/hyperlink" Target="http://www.informationisbeautiful.net/" TargetMode="External"/><Relationship Id="rId6" Type="http://schemas.openxmlformats.org/officeDocument/2006/relationships/hyperlink" Target="http://www.bewitched.com/" TargetMode="External"/><Relationship Id="rId1" Type="http://schemas.openxmlformats.org/officeDocument/2006/relationships/slideLayout" Target="../slideLayouts/slideLayout2.xml"/><Relationship Id="rId2" Type="http://schemas.openxmlformats.org/officeDocument/2006/relationships/hyperlink" Target="http://flowingdata.com/2017/01/24/one-dataset-visualized-25-way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4.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5.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6.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7.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e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7.bin"/><Relationship Id="rId4" Type="http://schemas.openxmlformats.org/officeDocument/2006/relationships/image" Target="../media/image22.wmf"/><Relationship Id="rId5" Type="http://schemas.openxmlformats.org/officeDocument/2006/relationships/oleObject" Target="../embeddings/oleObject8.bin"/><Relationship Id="rId6" Type="http://schemas.openxmlformats.org/officeDocument/2006/relationships/image" Target="../media/image23.wmf"/><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9.bin"/><Relationship Id="rId4" Type="http://schemas.openxmlformats.org/officeDocument/2006/relationships/image" Target="../media/image24.wmf"/><Relationship Id="rId1" Type="http://schemas.openxmlformats.org/officeDocument/2006/relationships/vmlDrawing" Target="../drawings/vmlDrawing6.vml"/><Relationship Id="rId2"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0.bin"/><Relationship Id="rId4" Type="http://schemas.openxmlformats.org/officeDocument/2006/relationships/image" Target="../media/image25.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1.bin"/><Relationship Id="rId4" Type="http://schemas.openxmlformats.org/officeDocument/2006/relationships/image" Target="../media/image26.wm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2.bin"/><Relationship Id="rId4" Type="http://schemas.openxmlformats.org/officeDocument/2006/relationships/image" Target="../media/image27.wm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13.bin"/><Relationship Id="rId5" Type="http://schemas.openxmlformats.org/officeDocument/2006/relationships/image" Target="../media/image28.wmf"/><Relationship Id="rId6" Type="http://schemas.openxmlformats.org/officeDocument/2006/relationships/oleObject" Target="../embeddings/oleObject14.bin"/><Relationship Id="rId7" Type="http://schemas.openxmlformats.org/officeDocument/2006/relationships/image" Target="../media/image29.wmf"/><Relationship Id="rId8" Type="http://schemas.openxmlformats.org/officeDocument/2006/relationships/oleObject" Target="../embeddings/oleObject15.bin"/><Relationship Id="rId9" Type="http://schemas.openxmlformats.org/officeDocument/2006/relationships/image" Target="../media/image30.wmf"/><Relationship Id="rId10" Type="http://schemas.openxmlformats.org/officeDocument/2006/relationships/oleObject" Target="../embeddings/oleObject16.bin"/><Relationship Id="rId11" Type="http://schemas.openxmlformats.org/officeDocument/2006/relationships/image" Target="../media/image31.wmf"/><Relationship Id="rId1" Type="http://schemas.openxmlformats.org/officeDocument/2006/relationships/vmlDrawing" Target="../drawings/vmlDrawing10.vml"/><Relationship Id="rId2"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1" Type="http://schemas.openxmlformats.org/officeDocument/2006/relationships/oleObject" Target="../embeddings/oleObject21.bin"/><Relationship Id="rId12" Type="http://schemas.openxmlformats.org/officeDocument/2006/relationships/image" Target="../media/image35.wmf"/><Relationship Id="rId1" Type="http://schemas.openxmlformats.org/officeDocument/2006/relationships/vmlDrawing" Target="../drawings/vmlDrawing11.vml"/><Relationship Id="rId2" Type="http://schemas.openxmlformats.org/officeDocument/2006/relationships/slideLayout" Target="../slideLayouts/slideLayout2.xml"/><Relationship Id="rId3" Type="http://schemas.openxmlformats.org/officeDocument/2006/relationships/oleObject" Target="../embeddings/oleObject17.bin"/><Relationship Id="rId4" Type="http://schemas.openxmlformats.org/officeDocument/2006/relationships/image" Target="../media/image32.wmf"/><Relationship Id="rId5" Type="http://schemas.openxmlformats.org/officeDocument/2006/relationships/oleObject" Target="../embeddings/oleObject18.bin"/><Relationship Id="rId6" Type="http://schemas.openxmlformats.org/officeDocument/2006/relationships/image" Target="../media/image33.wmf"/><Relationship Id="rId7" Type="http://schemas.openxmlformats.org/officeDocument/2006/relationships/oleObject" Target="../embeddings/oleObject19.bin"/><Relationship Id="rId8" Type="http://schemas.openxmlformats.org/officeDocument/2006/relationships/image" Target="../media/image34.wmf"/><Relationship Id="rId9" Type="http://schemas.openxmlformats.org/officeDocument/2006/relationships/oleObject" Target="../embeddings/oleObject20.bin"/><Relationship Id="rId10" Type="http://schemas.openxmlformats.org/officeDocument/2006/relationships/image" Target="../media/image31.w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22.bin"/><Relationship Id="rId4" Type="http://schemas.openxmlformats.org/officeDocument/2006/relationships/image" Target="../media/image36.w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23.bin"/><Relationship Id="rId4" Type="http://schemas.openxmlformats.org/officeDocument/2006/relationships/image" Target="../media/image37.pd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8.e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6.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a:xfrm>
            <a:off x="304800" y="1600200"/>
            <a:ext cx="8229600" cy="1143000"/>
          </a:xfrm>
        </p:spPr>
        <p:txBody>
          <a:bodyPr/>
          <a:lstStyle/>
          <a:p>
            <a:pPr eaLnBrk="1" hangingPunct="1"/>
            <a:r>
              <a:rPr lang="en-US" altLang="en-US" dirty="0" err="1">
                <a:ea typeface="ＭＳ Ｐゴシック" charset="-128"/>
              </a:rPr>
              <a:t>Biostat</a:t>
            </a:r>
            <a:r>
              <a:rPr lang="en-US" altLang="en-US" dirty="0">
                <a:ea typeface="ＭＳ Ｐゴシック" charset="-128"/>
              </a:rPr>
              <a:t> </a:t>
            </a:r>
            <a:r>
              <a:rPr lang="en-US" altLang="en-US" dirty="0" smtClean="0">
                <a:ea typeface="ＭＳ Ｐゴシック" charset="-128"/>
              </a:rPr>
              <a:t>200: Lecture 9</a:t>
            </a:r>
            <a:br>
              <a:rPr lang="en-US" altLang="en-US" dirty="0" smtClean="0">
                <a:ea typeface="ＭＳ Ｐゴシック" charset="-128"/>
              </a:rPr>
            </a:br>
            <a:r>
              <a:rPr lang="en-US" altLang="en-US" dirty="0">
                <a:ea typeface="ＭＳ Ｐゴシック" charset="-128"/>
              </a:rPr>
              <a:t/>
            </a:r>
            <a:br>
              <a:rPr lang="en-US" altLang="en-US" dirty="0">
                <a:ea typeface="ＭＳ Ｐゴシック" charset="-128"/>
              </a:rPr>
            </a:br>
            <a:r>
              <a:rPr lang="en-US" altLang="en-US" dirty="0" smtClean="0">
                <a:ea typeface="ＭＳ Ｐゴシック" charset="-128"/>
              </a:rPr>
              <a:t>Associations, Correlations, and Causation</a:t>
            </a:r>
            <a:endParaRPr lang="en-US" altLang="en-US" dirty="0">
              <a:ea typeface="ＭＳ Ｐゴシック" charset="-128"/>
            </a:endParaRPr>
          </a:p>
        </p:txBody>
      </p:sp>
      <p:sp>
        <p:nvSpPr>
          <p:cNvPr id="1536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B4E9D42-E93F-DC47-A339-DA69CEEEB465}" type="slidenum">
              <a:rPr lang="en-US" altLang="en-US" sz="1200">
                <a:solidFill>
                  <a:srgbClr val="898989"/>
                </a:solidFill>
              </a:rPr>
              <a:pPr/>
              <a:t>1</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5602" name="Rectangle 3"/>
          <p:cNvSpPr>
            <a:spLocks noGrp="1" noChangeArrowheads="1"/>
          </p:cNvSpPr>
          <p:nvPr>
            <p:ph idx="1"/>
          </p:nvPr>
        </p:nvSpPr>
        <p:spPr>
          <a:xfrm>
            <a:off x="457200" y="1600200"/>
            <a:ext cx="8229600" cy="4876800"/>
          </a:xfrm>
        </p:spPr>
        <p:txBody>
          <a:bodyPr/>
          <a:lstStyle/>
          <a:p>
            <a:pPr marL="0" indent="0" eaLnBrk="1" hangingPunct="1">
              <a:buFont typeface="Arial" charset="0"/>
              <a:buNone/>
            </a:pPr>
            <a:endParaRPr lang="en-US" altLang="en-US">
              <a:ea typeface="ＭＳ Ｐゴシック" charset="-128"/>
            </a:endParaRPr>
          </a:p>
          <a:p>
            <a:pPr marL="0" indent="0" eaLnBrk="1" hangingPunct="1"/>
            <a:endParaRPr lang="en-US" altLang="en-US">
              <a:ea typeface="ＭＳ Ｐゴシック" charset="-128"/>
            </a:endParaRPr>
          </a:p>
          <a:p>
            <a:pPr marL="0" indent="0" eaLnBrk="1" hangingPunct="1">
              <a:buFont typeface="Wingdings" charset="2"/>
              <a:buNone/>
            </a:pPr>
            <a:endParaRPr lang="en-US" altLang="en-US">
              <a:ea typeface="ＭＳ Ｐゴシック" charset="-128"/>
            </a:endParaRPr>
          </a:p>
          <a:p>
            <a:pPr marL="0" indent="0" eaLnBrk="1" hangingPunct="1">
              <a:buFont typeface="Wingdings" charset="2"/>
              <a:buNone/>
            </a:pPr>
            <a:endParaRPr lang="en-US" altLang="en-US">
              <a:ea typeface="ＭＳ Ｐゴシック" charset="-128"/>
            </a:endParaRPr>
          </a:p>
          <a:p>
            <a:pPr marL="0" indent="0" eaLnBrk="1" hangingPunct="1">
              <a:buFont typeface="Wingdings" charset="2"/>
              <a:buNone/>
            </a:pPr>
            <a:endParaRPr lang="el-GR" altLang="en-US">
              <a:ea typeface="ＭＳ Ｐゴシック" charset="-128"/>
            </a:endParaRPr>
          </a:p>
          <a:p>
            <a:pPr marL="0" indent="0" eaLnBrk="1" hangingPunct="1"/>
            <a:endParaRPr lang="en-US" altLang="en-US">
              <a:ea typeface="ＭＳ Ｐゴシック" charset="-128"/>
            </a:endParaRPr>
          </a:p>
          <a:p>
            <a:pPr marL="0" indent="0" eaLnBrk="1" hangingPunct="1"/>
            <a:endParaRPr lang="en-US" altLang="en-US">
              <a:ea typeface="ＭＳ Ｐゴシック" charset="-128"/>
            </a:endParaRPr>
          </a:p>
        </p:txBody>
      </p:sp>
      <p:graphicFrame>
        <p:nvGraphicFramePr>
          <p:cNvPr id="25603" name="Object 7"/>
          <p:cNvGraphicFramePr>
            <a:graphicFrameLocks noChangeAspect="1"/>
          </p:cNvGraphicFramePr>
          <p:nvPr/>
        </p:nvGraphicFramePr>
        <p:xfrm>
          <a:off x="1981200" y="1447800"/>
          <a:ext cx="4114800" cy="1074738"/>
        </p:xfrm>
        <a:graphic>
          <a:graphicData uri="http://schemas.openxmlformats.org/presentationml/2006/ole">
            <mc:AlternateContent xmlns:mc="http://schemas.openxmlformats.org/markup-compatibility/2006">
              <mc:Choice xmlns:v="urn:schemas-microsoft-com:vml" Requires="v">
                <p:oleObj spid="_x0000_s25685" name="Equation" r:id="rId4" imgW="1701800" imgH="457200" progId="Equation.3">
                  <p:embed/>
                </p:oleObj>
              </mc:Choice>
              <mc:Fallback>
                <p:oleObj name="Equation" r:id="rId4" imgW="1701800" imgH="4572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447800"/>
                        <a:ext cx="4114800" cy="1074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C3E64ED-5231-EE45-A034-A22DBE20702C}" type="slidenum">
              <a:rPr lang="en-US" altLang="en-US" sz="1200">
                <a:solidFill>
                  <a:srgbClr val="898989"/>
                </a:solidFill>
              </a:rPr>
              <a:pPr/>
              <a:t>10</a:t>
            </a:fld>
            <a:endParaRPr lang="en-US" altLang="en-US" sz="1200">
              <a:solidFill>
                <a:srgbClr val="898989"/>
              </a:solidFill>
            </a:endParaRPr>
          </a:p>
        </p:txBody>
      </p:sp>
      <p:graphicFrame>
        <p:nvGraphicFramePr>
          <p:cNvPr id="25605" name="Object 1"/>
          <p:cNvGraphicFramePr>
            <a:graphicFrameLocks noChangeAspect="1"/>
          </p:cNvGraphicFramePr>
          <p:nvPr/>
        </p:nvGraphicFramePr>
        <p:xfrm>
          <a:off x="2544763" y="2652713"/>
          <a:ext cx="3932237" cy="1919287"/>
        </p:xfrm>
        <a:graphic>
          <a:graphicData uri="http://schemas.openxmlformats.org/presentationml/2006/ole">
            <mc:AlternateContent xmlns:mc="http://schemas.openxmlformats.org/markup-compatibility/2006">
              <mc:Choice xmlns:v="urn:schemas-microsoft-com:vml" Requires="v">
                <p:oleObj spid="_x0000_s25686" name="Equation" r:id="rId6" imgW="2679700" imgH="1308100" progId="Equation.3">
                  <p:embed/>
                </p:oleObj>
              </mc:Choice>
              <mc:Fallback>
                <p:oleObj name="Equation" r:id="rId6" imgW="2679700" imgH="1308100" progId="Equation.3">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44763" y="2652713"/>
                        <a:ext cx="3932237" cy="191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606" name="Object 2"/>
          <p:cNvGraphicFramePr>
            <a:graphicFrameLocks noChangeAspect="1"/>
          </p:cNvGraphicFramePr>
          <p:nvPr/>
        </p:nvGraphicFramePr>
        <p:xfrm>
          <a:off x="2743200" y="4983163"/>
          <a:ext cx="3751263" cy="1570037"/>
        </p:xfrm>
        <a:graphic>
          <a:graphicData uri="http://schemas.openxmlformats.org/presentationml/2006/ole">
            <mc:AlternateContent xmlns:mc="http://schemas.openxmlformats.org/markup-compatibility/2006">
              <mc:Choice xmlns:v="urn:schemas-microsoft-com:vml" Requires="v">
                <p:oleObj spid="_x0000_s25687" name="Equation" r:id="rId8" imgW="2184400" imgH="914400" progId="Equation.3">
                  <p:embed/>
                </p:oleObj>
              </mc:Choice>
              <mc:Fallback>
                <p:oleObj name="Equation" r:id="rId8" imgW="2184400" imgH="914400" progId="Equation.3">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4983163"/>
                        <a:ext cx="3751263"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altLang="en-US">
                <a:ea typeface="ＭＳ Ｐゴシック" charset="-128"/>
              </a:rPr>
              <a:t>Correlation: hypothesis testing</a:t>
            </a:r>
            <a:r>
              <a:rPr lang="en-US" altLang="en-US">
                <a:solidFill>
                  <a:srgbClr val="FFFF00"/>
                </a:solidFill>
                <a:ea typeface="ＭＳ Ｐゴシック" charset="-128"/>
              </a:rPr>
              <a:t>	</a:t>
            </a:r>
          </a:p>
        </p:txBody>
      </p:sp>
      <p:sp>
        <p:nvSpPr>
          <p:cNvPr id="27650" name="Rectangle 3"/>
          <p:cNvSpPr>
            <a:spLocks noGrp="1" noChangeArrowheads="1"/>
          </p:cNvSpPr>
          <p:nvPr>
            <p:ph idx="1"/>
          </p:nvPr>
        </p:nvSpPr>
        <p:spPr>
          <a:xfrm>
            <a:off x="457200" y="1600200"/>
            <a:ext cx="8229600" cy="4876800"/>
          </a:xfrm>
        </p:spPr>
        <p:txBody>
          <a:bodyPr/>
          <a:lstStyle/>
          <a:p>
            <a:pPr eaLnBrk="1" hangingPunct="1"/>
            <a:r>
              <a:rPr lang="en-US" altLang="en-US">
                <a:ea typeface="ＭＳ Ｐゴシック" charset="-128"/>
              </a:rPr>
              <a:t>To test whether there is a correlation between two variables, our hypotheses are</a:t>
            </a:r>
          </a:p>
          <a:p>
            <a:pPr eaLnBrk="1" hangingPunct="1">
              <a:buFont typeface="Arial" charset="0"/>
              <a:buNone/>
            </a:pPr>
            <a:r>
              <a:rPr lang="en-US" altLang="en-US">
                <a:ea typeface="ＭＳ Ｐゴシック" charset="-128"/>
              </a:rPr>
              <a:t>		H</a:t>
            </a:r>
            <a:r>
              <a:rPr lang="en-US" altLang="en-US" baseline="-25000">
                <a:ea typeface="ＭＳ Ｐゴシック" charset="-128"/>
              </a:rPr>
              <a:t>0 </a:t>
            </a:r>
            <a:r>
              <a:rPr lang="en-US" altLang="en-US">
                <a:ea typeface="ＭＳ Ｐゴシック" charset="-128"/>
              </a:rPr>
              <a:t>: </a:t>
            </a:r>
            <a:r>
              <a:rPr lang="en-US" altLang="en-US">
                <a:ea typeface="ＭＳ Ｐゴシック" charset="-128"/>
                <a:sym typeface="Symbol" charset="2"/>
              </a:rPr>
              <a:t>=0   and </a:t>
            </a:r>
            <a:r>
              <a:rPr lang="en-US" altLang="en-US">
                <a:ea typeface="ＭＳ Ｐゴシック" charset="-128"/>
              </a:rPr>
              <a:t>H</a:t>
            </a:r>
            <a:r>
              <a:rPr lang="en-US" altLang="en-US" baseline="-25000">
                <a:ea typeface="ＭＳ Ｐゴシック" charset="-128"/>
              </a:rPr>
              <a:t>A </a:t>
            </a:r>
            <a:r>
              <a:rPr lang="en-US" altLang="en-US">
                <a:ea typeface="ＭＳ Ｐゴシック" charset="-128"/>
              </a:rPr>
              <a:t>: </a:t>
            </a:r>
            <a:r>
              <a:rPr lang="en-US" altLang="en-US">
                <a:ea typeface="ＭＳ Ｐゴシック" charset="-128"/>
                <a:sym typeface="Symbol" charset="2"/>
              </a:rPr>
              <a:t>≠0 </a:t>
            </a:r>
          </a:p>
          <a:p>
            <a:pPr eaLnBrk="1" hangingPunct="1"/>
            <a:r>
              <a:rPr lang="en-US" altLang="en-US">
                <a:ea typeface="ＭＳ Ｐゴシック" charset="-128"/>
                <a:sym typeface="Symbol" charset="2"/>
              </a:rPr>
              <a:t>We need to calculate a test statistic for r</a:t>
            </a:r>
          </a:p>
          <a:p>
            <a:pPr eaLnBrk="1" hangingPunct="1"/>
            <a:r>
              <a:rPr lang="en-US" altLang="en-US">
                <a:ea typeface="ＭＳ Ｐゴシック" charset="-128"/>
                <a:sym typeface="Symbol" charset="2"/>
              </a:rPr>
              <a:t>The test statistic is </a:t>
            </a:r>
          </a:p>
          <a:p>
            <a:pPr eaLnBrk="1" hangingPunct="1"/>
            <a:endParaRPr lang="en-US" altLang="en-US">
              <a:ea typeface="ＭＳ Ｐゴシック" charset="-128"/>
            </a:endParaRPr>
          </a:p>
          <a:p>
            <a:pPr eaLnBrk="1" hangingPunct="1"/>
            <a:endParaRPr lang="en-US" altLang="en-US">
              <a:ea typeface="ＭＳ Ｐゴシック" charset="-128"/>
            </a:endParaRPr>
          </a:p>
          <a:p>
            <a:pPr eaLnBrk="1" hangingPunct="1">
              <a:buFont typeface="Wingdings" charset="2"/>
              <a:buNone/>
            </a:pPr>
            <a:endParaRPr lang="en-US" altLang="en-US">
              <a:ea typeface="ＭＳ Ｐゴシック" charset="-128"/>
            </a:endParaRPr>
          </a:p>
          <a:p>
            <a:pPr eaLnBrk="1" hangingPunct="1">
              <a:buFont typeface="Wingdings" charset="2"/>
              <a:buNone/>
            </a:pPr>
            <a:endParaRPr lang="en-US" altLang="en-US">
              <a:ea typeface="ＭＳ Ｐゴシック" charset="-128"/>
            </a:endParaRPr>
          </a:p>
          <a:p>
            <a:pPr eaLnBrk="1" hangingPunct="1">
              <a:buFont typeface="Wingdings" charset="2"/>
              <a:buNone/>
            </a:pPr>
            <a:endParaRPr lang="el-GR" altLang="en-US">
              <a:ea typeface="ＭＳ Ｐゴシック" charset="-128"/>
            </a:endParaRPr>
          </a:p>
          <a:p>
            <a:pPr eaLnBrk="1" hangingPunct="1"/>
            <a:endParaRPr lang="en-US" altLang="en-US">
              <a:ea typeface="ＭＳ Ｐゴシック" charset="-128"/>
            </a:endParaRPr>
          </a:p>
          <a:p>
            <a:pPr eaLnBrk="1" hangingPunct="1"/>
            <a:endParaRPr lang="en-US" altLang="en-US">
              <a:ea typeface="ＭＳ Ｐゴシック" charset="-128"/>
            </a:endParaRPr>
          </a:p>
        </p:txBody>
      </p:sp>
      <p:sp>
        <p:nvSpPr>
          <p:cNvPr id="2765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B555AF5-9B82-E245-BCD0-9BFCB74B5781}" type="slidenum">
              <a:rPr lang="en-US" altLang="en-US" sz="1200">
                <a:solidFill>
                  <a:srgbClr val="898989"/>
                </a:solidFill>
              </a:rPr>
              <a:pPr/>
              <a:t>11</a:t>
            </a:fld>
            <a:endParaRPr lang="en-US" altLang="en-US" sz="1200">
              <a:solidFill>
                <a:srgbClr val="898989"/>
              </a:solidFill>
            </a:endParaRPr>
          </a:p>
        </p:txBody>
      </p:sp>
      <p:graphicFrame>
        <p:nvGraphicFramePr>
          <p:cNvPr id="27652" name="Object 3"/>
          <p:cNvGraphicFramePr>
            <a:graphicFrameLocks noChangeAspect="1"/>
          </p:cNvGraphicFramePr>
          <p:nvPr/>
        </p:nvGraphicFramePr>
        <p:xfrm>
          <a:off x="4038600" y="3657600"/>
          <a:ext cx="3810000" cy="2971800"/>
        </p:xfrm>
        <a:graphic>
          <a:graphicData uri="http://schemas.openxmlformats.org/presentationml/2006/ole">
            <mc:AlternateContent xmlns:mc="http://schemas.openxmlformats.org/markup-compatibility/2006">
              <mc:Choice xmlns:v="urn:schemas-microsoft-com:vml" Requires="v">
                <p:oleObj spid="_x0000_s27681" name="Equation" r:id="rId3" imgW="1384300" imgH="1358900" progId="Equation.3">
                  <p:embed/>
                </p:oleObj>
              </mc:Choice>
              <mc:Fallback>
                <p:oleObj name="Equation" r:id="rId3" imgW="1384300" imgH="13589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657600"/>
                        <a:ext cx="38100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altLang="en-US">
                <a:ea typeface="ＭＳ Ｐゴシック" charset="-128"/>
              </a:rPr>
              <a:t>Correlation: hypothesis testing</a:t>
            </a:r>
          </a:p>
        </p:txBody>
      </p:sp>
      <p:sp>
        <p:nvSpPr>
          <p:cNvPr id="28674" name="Content Placeholder 2"/>
          <p:cNvSpPr>
            <a:spLocks noGrp="1"/>
          </p:cNvSpPr>
          <p:nvPr>
            <p:ph idx="1"/>
          </p:nvPr>
        </p:nvSpPr>
        <p:spPr/>
        <p:txBody>
          <a:bodyPr/>
          <a:lstStyle/>
          <a:p>
            <a:pPr eaLnBrk="1" hangingPunct="1"/>
            <a:r>
              <a:rPr lang="en-US" altLang="en-US" dirty="0">
                <a:ea typeface="ＭＳ Ｐゴシック" charset="-128"/>
              </a:rPr>
              <a:t>The test statistic follows a t distribution with n-2 degrees of freedom under the null </a:t>
            </a:r>
          </a:p>
          <a:p>
            <a:pPr eaLnBrk="1" hangingPunct="1"/>
            <a:r>
              <a:rPr lang="en-US" altLang="en-US" dirty="0">
                <a:ea typeface="ＭＳ Ｐゴシック" charset="-128"/>
              </a:rPr>
              <a:t>The assumptions</a:t>
            </a:r>
          </a:p>
          <a:p>
            <a:pPr lvl="1" eaLnBrk="1" hangingPunct="1"/>
            <a:r>
              <a:rPr lang="en-US" altLang="en-US" dirty="0">
                <a:ea typeface="ＭＳ Ｐゴシック" charset="-128"/>
              </a:rPr>
              <a:t>The pairs of observations (</a:t>
            </a:r>
            <a:r>
              <a:rPr lang="en-US" altLang="en-US" i="1" dirty="0">
                <a:ea typeface="ＭＳ Ｐゴシック" charset="-128"/>
              </a:rPr>
              <a:t>x</a:t>
            </a:r>
            <a:r>
              <a:rPr lang="en-US" altLang="en-US" i="1" baseline="-25000" dirty="0">
                <a:ea typeface="ＭＳ Ｐゴシック" charset="-128"/>
              </a:rPr>
              <a:t>i</a:t>
            </a:r>
            <a:r>
              <a:rPr lang="en-US" altLang="en-US" i="1" dirty="0">
                <a:ea typeface="ＭＳ Ｐゴシック" charset="-128"/>
              </a:rPr>
              <a:t> , </a:t>
            </a:r>
            <a:r>
              <a:rPr lang="en-US" altLang="en-US" i="1" dirty="0" err="1">
                <a:ea typeface="ＭＳ Ｐゴシック" charset="-128"/>
              </a:rPr>
              <a:t>y</a:t>
            </a:r>
            <a:r>
              <a:rPr lang="en-US" altLang="en-US" i="1" baseline="-25000" dirty="0" err="1">
                <a:ea typeface="ＭＳ Ｐゴシック" charset="-128"/>
              </a:rPr>
              <a:t>i</a:t>
            </a:r>
            <a:r>
              <a:rPr lang="en-US" altLang="en-US" i="1" baseline="-25000" dirty="0">
                <a:ea typeface="ＭＳ Ｐゴシック" charset="-128"/>
              </a:rPr>
              <a:t> </a:t>
            </a:r>
            <a:r>
              <a:rPr lang="en-US" altLang="en-US" dirty="0">
                <a:ea typeface="ＭＳ Ｐゴシック" charset="-128"/>
              </a:rPr>
              <a:t>) were obtained from a random sample</a:t>
            </a:r>
          </a:p>
          <a:p>
            <a:pPr lvl="1" eaLnBrk="1" hangingPunct="1"/>
            <a:r>
              <a:rPr lang="en-US" altLang="en-US" dirty="0">
                <a:ea typeface="ＭＳ Ｐゴシック" charset="-128"/>
              </a:rPr>
              <a:t>X and Y are normally distributed</a:t>
            </a:r>
          </a:p>
          <a:p>
            <a:pPr eaLnBrk="1" hangingPunct="1"/>
            <a:endParaRPr lang="en-US" altLang="en-US" dirty="0">
              <a:ea typeface="ＭＳ Ｐゴシック" charset="-128"/>
            </a:endParaRPr>
          </a:p>
          <a:p>
            <a:pPr lvl="1" eaLnBrk="1" hangingPunct="1"/>
            <a:endParaRPr lang="en-US" altLang="en-US" dirty="0">
              <a:ea typeface="ＭＳ Ｐゴシック" charset="-128"/>
            </a:endParaRPr>
          </a:p>
        </p:txBody>
      </p:sp>
      <p:sp>
        <p:nvSpPr>
          <p:cNvPr id="286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9EB8BB4-4DA9-4B4D-A0D8-1AA169219164}" type="slidenum">
              <a:rPr lang="en-US" altLang="en-US" sz="1200">
                <a:solidFill>
                  <a:srgbClr val="898989"/>
                </a:solidFill>
              </a:rPr>
              <a:pPr/>
              <a:t>12</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D7F0866-7C38-2548-9177-0038379AF15C}" type="slidenum">
              <a:rPr lang="en-US" altLang="en-US" sz="1200">
                <a:solidFill>
                  <a:srgbClr val="898989"/>
                </a:solidFill>
              </a:rPr>
              <a:pPr/>
              <a:t>13</a:t>
            </a:fld>
            <a:endParaRPr lang="en-US" altLang="en-US" sz="1200">
              <a:solidFill>
                <a:srgbClr val="898989"/>
              </a:solidFill>
            </a:endParaRPr>
          </a:p>
        </p:txBody>
      </p:sp>
      <p:pic>
        <p:nvPicPr>
          <p:cNvPr id="1433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50825"/>
            <a:ext cx="8001000" cy="5854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altLang="en-US">
                <a:ea typeface="ＭＳ Ｐゴシック" charset="-128"/>
              </a:rPr>
              <a:t>Correlation example</a:t>
            </a:r>
          </a:p>
        </p:txBody>
      </p:sp>
      <p:sp>
        <p:nvSpPr>
          <p:cNvPr id="30722" name="Content Placeholder 2"/>
          <p:cNvSpPr>
            <a:spLocks noGrp="1"/>
          </p:cNvSpPr>
          <p:nvPr>
            <p:ph idx="1"/>
          </p:nvPr>
        </p:nvSpPr>
        <p:spPr/>
        <p:txBody>
          <a:bodyPr/>
          <a:lstStyle/>
          <a:p>
            <a:pPr marL="0" indent="0">
              <a:buFont typeface="Arial" charset="0"/>
              <a:buNone/>
            </a:pPr>
            <a:r>
              <a:rPr lang="en-US" altLang="en-US">
                <a:ea typeface="ＭＳ Ｐゴシック" charset="-128"/>
              </a:rPr>
              <a:t> </a:t>
            </a:r>
            <a:r>
              <a:rPr lang="en-US" altLang="en-US" sz="2000">
                <a:latin typeface="Courier New" charset="0"/>
                <a:ea typeface="ＭＳ Ｐゴシック" charset="-128"/>
              </a:rPr>
              <a:t>corr cd4count age</a:t>
            </a:r>
          </a:p>
          <a:p>
            <a:pPr marL="0" indent="0">
              <a:buFont typeface="Arial" charset="0"/>
              <a:buNone/>
            </a:pPr>
            <a:r>
              <a:rPr lang="en-US" altLang="en-US" sz="2000">
                <a:latin typeface="Courier New" charset="0"/>
                <a:ea typeface="ＭＳ Ｐゴシック" charset="-128"/>
              </a:rPr>
              <a:t>(obs=999)</a:t>
            </a:r>
          </a:p>
          <a:p>
            <a:pPr marL="0" indent="0">
              <a:buFont typeface="Arial" charset="0"/>
              <a:buNone/>
            </a:pPr>
            <a:endParaRPr lang="en-US" altLang="en-US" sz="2000">
              <a:latin typeface="Courier New" charset="0"/>
              <a:ea typeface="ＭＳ Ｐゴシック" charset="-128"/>
            </a:endParaRPr>
          </a:p>
          <a:p>
            <a:pPr marL="0" indent="0">
              <a:buFont typeface="Arial" charset="0"/>
              <a:buNone/>
            </a:pPr>
            <a:r>
              <a:rPr lang="en-US" altLang="en-US" sz="2000">
                <a:latin typeface="Courier New" charset="0"/>
                <a:ea typeface="ＭＳ Ｐゴシック" charset="-128"/>
              </a:rPr>
              <a:t>             | cd4count    age_b</a:t>
            </a:r>
          </a:p>
          <a:p>
            <a:pPr marL="0" indent="0">
              <a:buFont typeface="Arial" charset="0"/>
              <a:buNone/>
            </a:pPr>
            <a:r>
              <a:rPr lang="en-US" altLang="en-US" sz="2000">
                <a:latin typeface="Courier New" charset="0"/>
                <a:ea typeface="ＭＳ Ｐゴシック" charset="-128"/>
              </a:rPr>
              <a:t>-------------+------------------</a:t>
            </a:r>
          </a:p>
          <a:p>
            <a:pPr marL="0" indent="0">
              <a:buFont typeface="Arial" charset="0"/>
              <a:buNone/>
            </a:pPr>
            <a:r>
              <a:rPr lang="en-US" altLang="en-US" sz="2000">
                <a:latin typeface="Courier New" charset="0"/>
                <a:ea typeface="ＭＳ Ｐゴシック" charset="-128"/>
              </a:rPr>
              <a:t>    cd4count |   1.0000</a:t>
            </a:r>
          </a:p>
          <a:p>
            <a:pPr marL="0" indent="0">
              <a:buFont typeface="Arial" charset="0"/>
              <a:buNone/>
            </a:pPr>
            <a:r>
              <a:rPr lang="en-US" altLang="en-US" sz="2000">
                <a:latin typeface="Courier New" charset="0"/>
                <a:ea typeface="ＭＳ Ｐゴシック" charset="-128"/>
              </a:rPr>
              <a:t>       age_b |  -0.1133   1.0000</a:t>
            </a:r>
          </a:p>
          <a:p>
            <a:pPr marL="0" indent="0">
              <a:buFont typeface="Arial" charset="0"/>
              <a:buNone/>
            </a:pPr>
            <a:endParaRPr lang="en-US" altLang="en-US">
              <a:ea typeface="ＭＳ Ｐゴシック" charset="-128"/>
            </a:endParaRPr>
          </a:p>
        </p:txBody>
      </p:sp>
      <p:sp>
        <p:nvSpPr>
          <p:cNvPr id="307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81906B6-AD09-E344-B478-8A74E29CE174}" type="slidenum">
              <a:rPr lang="en-US" altLang="en-US" sz="1200">
                <a:solidFill>
                  <a:srgbClr val="898989"/>
                </a:solidFill>
              </a:rPr>
              <a:pPr/>
              <a:t>14</a:t>
            </a:fld>
            <a:endParaRPr lang="en-US" altLang="en-US" sz="1200">
              <a:solidFill>
                <a:srgbClr val="898989"/>
              </a:solidFill>
            </a:endParaRPr>
          </a:p>
        </p:txBody>
      </p:sp>
      <p:sp>
        <p:nvSpPr>
          <p:cNvPr id="30724" name="TextBox 10"/>
          <p:cNvSpPr txBox="1">
            <a:spLocks noChangeArrowheads="1"/>
          </p:cNvSpPr>
          <p:nvPr/>
        </p:nvSpPr>
        <p:spPr bwMode="auto">
          <a:xfrm>
            <a:off x="381000" y="5464175"/>
            <a:ext cx="838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2000"/>
              <a:t>Note that the hypothesis test is only of </a:t>
            </a:r>
            <a:r>
              <a:rPr lang="en-US" altLang="en-US" sz="2000">
                <a:sym typeface="Symbol" charset="2"/>
              </a:rPr>
              <a:t>=0, no other null</a:t>
            </a:r>
          </a:p>
          <a:p>
            <a:pPr eaLnBrk="1" hangingPunct="1"/>
            <a:r>
              <a:rPr lang="en-US" altLang="en-US" sz="2000">
                <a:sym typeface="Symbol" charset="2"/>
              </a:rPr>
              <a:t>Also note that the correlation is the linear relationship only</a:t>
            </a:r>
            <a:endParaRPr lang="en-US" altLang="en-US" sz="2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altLang="en-US">
                <a:ea typeface="ＭＳ Ｐゴシック" charset="-128"/>
              </a:rPr>
              <a:t>Correlation example</a:t>
            </a:r>
          </a:p>
        </p:txBody>
      </p:sp>
      <p:sp>
        <p:nvSpPr>
          <p:cNvPr id="31746" name="Rectangle 3"/>
          <p:cNvSpPr>
            <a:spLocks noGrp="1" noChangeArrowheads="1"/>
          </p:cNvSpPr>
          <p:nvPr>
            <p:ph idx="1"/>
          </p:nvPr>
        </p:nvSpPr>
        <p:spPr>
          <a:xfrm>
            <a:off x="457200" y="1371600"/>
            <a:ext cx="8229600" cy="4525963"/>
          </a:xfrm>
        </p:spPr>
        <p:txBody>
          <a:bodyPr/>
          <a:lstStyle/>
          <a:p>
            <a:pPr eaLnBrk="1" hangingPunct="1">
              <a:buFont typeface="Wingdings" charset="2"/>
              <a:buNone/>
            </a:pPr>
            <a:endParaRPr lang="en-US" altLang="en-US">
              <a:ea typeface="ＭＳ Ｐゴシック" charset="-128"/>
            </a:endParaRPr>
          </a:p>
          <a:p>
            <a:pPr eaLnBrk="1" hangingPunct="1">
              <a:buFont typeface="Wingdings" charset="2"/>
              <a:buNone/>
            </a:pPr>
            <a:r>
              <a:rPr lang="en-US" altLang="en-US">
                <a:ea typeface="ＭＳ Ｐゴシック" charset="-128"/>
              </a:rPr>
              <a:t>pwcorr var1 var2, sig obs</a:t>
            </a:r>
          </a:p>
          <a:p>
            <a:pPr eaLnBrk="1" hangingPunct="1">
              <a:buFont typeface="Wingdings" charset="2"/>
              <a:buNone/>
            </a:pPr>
            <a:endParaRPr lang="en-US" altLang="en-US">
              <a:ea typeface="ＭＳ Ｐゴシック" charset="-128"/>
            </a:endParaRPr>
          </a:p>
          <a:p>
            <a:pPr eaLnBrk="1" hangingPunct="1">
              <a:lnSpc>
                <a:spcPct val="60000"/>
              </a:lnSpc>
              <a:buFont typeface="Wingdings" charset="2"/>
              <a:buNone/>
            </a:pPr>
            <a:endParaRPr lang="en-US" altLang="en-US" sz="1600">
              <a:latin typeface="Courier New" charset="0"/>
              <a:ea typeface="ＭＳ Ｐゴシック" charset="-128"/>
            </a:endParaRPr>
          </a:p>
          <a:p>
            <a:pPr eaLnBrk="1" hangingPunct="1">
              <a:lnSpc>
                <a:spcPct val="60000"/>
              </a:lnSpc>
              <a:buFont typeface="Wingdings" charset="2"/>
              <a:buNone/>
            </a:pPr>
            <a:r>
              <a:rPr lang="en-US" altLang="en-US" sz="1600">
                <a:latin typeface="Courier New" charset="0"/>
                <a:ea typeface="ＭＳ Ｐゴシック" charset="-128"/>
              </a:rPr>
              <a:t>. pwcorr cd4count age, sig obs</a:t>
            </a:r>
          </a:p>
          <a:p>
            <a:pPr eaLnBrk="1" hangingPunct="1">
              <a:lnSpc>
                <a:spcPct val="60000"/>
              </a:lnSpc>
              <a:buFont typeface="Wingdings" charset="2"/>
              <a:buNone/>
            </a:pPr>
            <a:endParaRPr lang="en-US" altLang="en-US" sz="1600">
              <a:latin typeface="Courier New" charset="0"/>
              <a:ea typeface="ＭＳ Ｐゴシック" charset="-128"/>
            </a:endParaRPr>
          </a:p>
          <a:p>
            <a:pPr eaLnBrk="1" hangingPunct="1">
              <a:lnSpc>
                <a:spcPct val="60000"/>
              </a:lnSpc>
              <a:buFont typeface="Wingdings" charset="2"/>
              <a:buNone/>
            </a:pPr>
            <a:r>
              <a:rPr lang="en-US" altLang="en-US" sz="1600">
                <a:latin typeface="Courier New" charset="0"/>
                <a:ea typeface="ＭＳ Ｐゴシック" charset="-128"/>
              </a:rPr>
              <a:t>             | cd4count    age_b</a:t>
            </a:r>
          </a:p>
          <a:p>
            <a:pPr eaLnBrk="1" hangingPunct="1">
              <a:lnSpc>
                <a:spcPct val="60000"/>
              </a:lnSpc>
              <a:buFont typeface="Wingdings" charset="2"/>
              <a:buNone/>
            </a:pPr>
            <a:r>
              <a:rPr lang="en-US" altLang="en-US" sz="1600">
                <a:latin typeface="Courier New" charset="0"/>
                <a:ea typeface="ＭＳ Ｐゴシック" charset="-128"/>
              </a:rPr>
              <a:t>-------------+------------------</a:t>
            </a:r>
          </a:p>
          <a:p>
            <a:pPr eaLnBrk="1" hangingPunct="1">
              <a:lnSpc>
                <a:spcPct val="60000"/>
              </a:lnSpc>
              <a:buFont typeface="Wingdings" charset="2"/>
              <a:buNone/>
            </a:pPr>
            <a:r>
              <a:rPr lang="en-US" altLang="en-US" sz="1600">
                <a:latin typeface="Courier New" charset="0"/>
                <a:ea typeface="ＭＳ Ｐゴシック" charset="-128"/>
              </a:rPr>
              <a:t>    cd4count |   1.0000 </a:t>
            </a:r>
          </a:p>
          <a:p>
            <a:pPr eaLnBrk="1" hangingPunct="1">
              <a:lnSpc>
                <a:spcPct val="60000"/>
              </a:lnSpc>
              <a:buFont typeface="Wingdings" charset="2"/>
              <a:buNone/>
            </a:pPr>
            <a:r>
              <a:rPr lang="en-US" altLang="en-US" sz="1600">
                <a:latin typeface="Courier New" charset="0"/>
                <a:ea typeface="ＭＳ Ｐゴシック" charset="-128"/>
              </a:rPr>
              <a:t>             |</a:t>
            </a:r>
          </a:p>
          <a:p>
            <a:pPr eaLnBrk="1" hangingPunct="1">
              <a:lnSpc>
                <a:spcPct val="60000"/>
              </a:lnSpc>
              <a:buFont typeface="Wingdings" charset="2"/>
              <a:buNone/>
            </a:pPr>
            <a:r>
              <a:rPr lang="en-US" altLang="en-US" sz="1600">
                <a:latin typeface="Courier New" charset="0"/>
                <a:ea typeface="ＭＳ Ｐゴシック" charset="-128"/>
              </a:rPr>
              <a:t>             |      999</a:t>
            </a:r>
          </a:p>
          <a:p>
            <a:pPr eaLnBrk="1" hangingPunct="1">
              <a:lnSpc>
                <a:spcPct val="60000"/>
              </a:lnSpc>
              <a:buFont typeface="Wingdings" charset="2"/>
              <a:buNone/>
            </a:pPr>
            <a:r>
              <a:rPr lang="en-US" altLang="en-US" sz="1600">
                <a:latin typeface="Courier New" charset="0"/>
                <a:ea typeface="ＭＳ Ｐゴシック" charset="-128"/>
              </a:rPr>
              <a:t>             |</a:t>
            </a:r>
          </a:p>
          <a:p>
            <a:pPr eaLnBrk="1" hangingPunct="1">
              <a:lnSpc>
                <a:spcPct val="60000"/>
              </a:lnSpc>
              <a:buFont typeface="Wingdings" charset="2"/>
              <a:buNone/>
            </a:pPr>
            <a:r>
              <a:rPr lang="en-US" altLang="en-US" sz="1600">
                <a:latin typeface="Courier New" charset="0"/>
                <a:ea typeface="ＭＳ Ｐゴシック" charset="-128"/>
              </a:rPr>
              <a:t>       age_b |  -0.1133   1.0000 </a:t>
            </a:r>
          </a:p>
          <a:p>
            <a:pPr eaLnBrk="1" hangingPunct="1">
              <a:lnSpc>
                <a:spcPct val="60000"/>
              </a:lnSpc>
              <a:buFont typeface="Wingdings" charset="2"/>
              <a:buNone/>
            </a:pPr>
            <a:r>
              <a:rPr lang="en-US" altLang="en-US" sz="1600">
                <a:latin typeface="Courier New" charset="0"/>
                <a:ea typeface="ＭＳ Ｐゴシック" charset="-128"/>
              </a:rPr>
              <a:t>             |   0.0003</a:t>
            </a:r>
          </a:p>
          <a:p>
            <a:pPr eaLnBrk="1" hangingPunct="1">
              <a:lnSpc>
                <a:spcPct val="60000"/>
              </a:lnSpc>
              <a:buFont typeface="Wingdings" charset="2"/>
              <a:buNone/>
            </a:pPr>
            <a:r>
              <a:rPr lang="en-US" altLang="en-US" sz="1600">
                <a:latin typeface="Courier New" charset="0"/>
                <a:ea typeface="ＭＳ Ｐゴシック" charset="-128"/>
              </a:rPr>
              <a:t>             |      999     3387</a:t>
            </a:r>
          </a:p>
          <a:p>
            <a:pPr eaLnBrk="1" hangingPunct="1">
              <a:lnSpc>
                <a:spcPct val="60000"/>
              </a:lnSpc>
              <a:buFont typeface="Wingdings" charset="2"/>
              <a:buNone/>
            </a:pPr>
            <a:r>
              <a:rPr lang="en-US" altLang="en-US" sz="1600">
                <a:latin typeface="Courier New" charset="0"/>
                <a:ea typeface="ＭＳ Ｐゴシック" charset="-128"/>
              </a:rPr>
              <a:t>             |             </a:t>
            </a:r>
          </a:p>
          <a:p>
            <a:pPr eaLnBrk="1" hangingPunct="1">
              <a:lnSpc>
                <a:spcPct val="60000"/>
              </a:lnSpc>
              <a:buFont typeface="Wingdings" charset="2"/>
              <a:buNone/>
            </a:pPr>
            <a:endParaRPr lang="en-US" altLang="en-US" sz="1400">
              <a:latin typeface="Courier New" charset="0"/>
              <a:ea typeface="ＭＳ Ｐゴシック" charset="-128"/>
            </a:endParaRPr>
          </a:p>
        </p:txBody>
      </p:sp>
      <p:sp>
        <p:nvSpPr>
          <p:cNvPr id="31747"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58104A4-E595-8F4D-B5BA-B6BA2D730532}" type="slidenum">
              <a:rPr lang="en-US" altLang="en-US" sz="1200">
                <a:solidFill>
                  <a:srgbClr val="898989"/>
                </a:solidFill>
              </a:rPr>
              <a:pPr/>
              <a:t>15</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ea typeface="+mj-ea"/>
              </a:rPr>
              <a:t>Spearman rank correlation </a:t>
            </a:r>
            <a:br>
              <a:rPr lang="en-US" sz="4000" dirty="0" smtClean="0">
                <a:ea typeface="+mj-ea"/>
              </a:rPr>
            </a:br>
            <a:r>
              <a:rPr lang="en-US" sz="4000" dirty="0" smtClean="0">
                <a:ea typeface="+mj-ea"/>
              </a:rPr>
              <a:t>(Nonparametric correlation)</a:t>
            </a:r>
            <a:r>
              <a:rPr lang="en-US" sz="4000" dirty="0" smtClean="0">
                <a:solidFill>
                  <a:srgbClr val="FFFF00"/>
                </a:solidFill>
                <a:ea typeface="+mj-ea"/>
              </a:rPr>
              <a:t>	</a:t>
            </a:r>
          </a:p>
        </p:txBody>
      </p:sp>
      <p:sp>
        <p:nvSpPr>
          <p:cNvPr id="33794" name="Rectangle 3"/>
          <p:cNvSpPr>
            <a:spLocks noGrp="1" noChangeArrowheads="1"/>
          </p:cNvSpPr>
          <p:nvPr>
            <p:ph idx="1"/>
          </p:nvPr>
        </p:nvSpPr>
        <p:spPr/>
        <p:txBody>
          <a:bodyPr/>
          <a:lstStyle/>
          <a:p>
            <a:pPr eaLnBrk="1" hangingPunct="1"/>
            <a:r>
              <a:rPr lang="en-US" altLang="en-US" sz="2800" dirty="0">
                <a:ea typeface="ＭＳ Ｐゴシック" charset="-128"/>
              </a:rPr>
              <a:t>Pearson’s correlation coefficient is very sensitive to extreme values</a:t>
            </a:r>
          </a:p>
          <a:p>
            <a:pPr eaLnBrk="1" hangingPunct="1"/>
            <a:r>
              <a:rPr lang="en-US" altLang="en-US" sz="2800" dirty="0">
                <a:ea typeface="ＭＳ Ｐゴシック" charset="-128"/>
              </a:rPr>
              <a:t>Spearman rank correlation calculates the Pearson correlation on the </a:t>
            </a:r>
            <a:r>
              <a:rPr lang="en-US" altLang="en-US" sz="2800" i="1" dirty="0">
                <a:ea typeface="ＭＳ Ｐゴシック" charset="-128"/>
              </a:rPr>
              <a:t>ranks </a:t>
            </a:r>
            <a:r>
              <a:rPr lang="en-US" altLang="en-US" sz="2800" dirty="0">
                <a:ea typeface="ＭＳ Ｐゴシック" charset="-128"/>
              </a:rPr>
              <a:t>of each variable</a:t>
            </a:r>
          </a:p>
          <a:p>
            <a:pPr eaLnBrk="1" hangingPunct="1"/>
            <a:r>
              <a:rPr lang="en-US" altLang="en-US" sz="2800" dirty="0">
                <a:ea typeface="ＭＳ Ｐゴシック" charset="-128"/>
              </a:rPr>
              <a:t>The Pearson correlation coefficient is calculated, but the data values are replaced by the ranks</a:t>
            </a:r>
          </a:p>
          <a:p>
            <a:pPr eaLnBrk="1" hangingPunct="1"/>
            <a:r>
              <a:rPr lang="en-US" altLang="en-US" sz="2800" dirty="0">
                <a:ea typeface="ＭＳ Ｐゴシック" charset="-128"/>
              </a:rPr>
              <a:t>The Spearman rank correlation coefficient is</a:t>
            </a: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a:p>
            <a:pPr eaLnBrk="1" hangingPunct="1">
              <a:buFont typeface="Wingdings" charset="2"/>
              <a:buNone/>
            </a:pPr>
            <a:endParaRPr lang="en-US" altLang="en-US" sz="1400" dirty="0">
              <a:latin typeface="Courier New" charset="0"/>
              <a:ea typeface="ＭＳ Ｐゴシック" charset="-128"/>
            </a:endParaRPr>
          </a:p>
          <a:p>
            <a:pPr eaLnBrk="1" hangingPunct="1">
              <a:buFont typeface="Wingdings" charset="2"/>
              <a:buNone/>
            </a:pPr>
            <a:endParaRPr lang="en-US" altLang="en-US" sz="1400" dirty="0">
              <a:latin typeface="Courier New" charset="0"/>
              <a:ea typeface="ＭＳ Ｐゴシック" charset="-128"/>
            </a:endParaRPr>
          </a:p>
          <a:p>
            <a:pPr eaLnBrk="1" hangingPunct="1"/>
            <a:endParaRPr lang="en-US" altLang="en-US" sz="1400" i="1" dirty="0">
              <a:latin typeface="Courier New" charset="0"/>
              <a:ea typeface="ＭＳ Ｐゴシック" charset="-128"/>
            </a:endParaRPr>
          </a:p>
          <a:p>
            <a:pPr eaLnBrk="1" hangingPunct="1">
              <a:buFont typeface="Wingdings" charset="2"/>
              <a:buNone/>
            </a:pPr>
            <a:endParaRPr lang="en-US" altLang="en-US" sz="2800" i="1" dirty="0">
              <a:ea typeface="ＭＳ Ｐゴシック" charset="-128"/>
            </a:endParaRPr>
          </a:p>
          <a:p>
            <a:pPr eaLnBrk="1" hangingPunct="1">
              <a:buFont typeface="Wingdings" charset="2"/>
              <a:buNone/>
            </a:pPr>
            <a:endParaRPr lang="en-US" altLang="en-US" sz="2800" dirty="0">
              <a:ea typeface="ＭＳ Ｐゴシック" charset="-128"/>
            </a:endParaRPr>
          </a:p>
        </p:txBody>
      </p:sp>
      <p:sp>
        <p:nvSpPr>
          <p:cNvPr id="3379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7569EC4-6F87-A74C-A661-D708720EBD43}" type="slidenum">
              <a:rPr lang="en-US" altLang="en-US" sz="1200">
                <a:solidFill>
                  <a:srgbClr val="898989"/>
                </a:solidFill>
              </a:rPr>
              <a:pPr/>
              <a:t>16</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ea typeface="+mj-ea"/>
              </a:rPr>
              <a:t>Spearman rank correlation (nonparametric)</a:t>
            </a:r>
            <a:r>
              <a:rPr lang="en-US" sz="4000" dirty="0" smtClean="0">
                <a:solidFill>
                  <a:srgbClr val="FFFF00"/>
                </a:solidFill>
                <a:ea typeface="+mj-ea"/>
              </a:rPr>
              <a:t>	</a:t>
            </a:r>
          </a:p>
        </p:txBody>
      </p:sp>
      <p:sp>
        <p:nvSpPr>
          <p:cNvPr id="35842" name="Rectangle 3"/>
          <p:cNvSpPr>
            <a:spLocks noGrp="1" noChangeArrowheads="1"/>
          </p:cNvSpPr>
          <p:nvPr>
            <p:ph idx="1"/>
          </p:nvPr>
        </p:nvSpPr>
        <p:spPr>
          <a:xfrm>
            <a:off x="457200" y="1600200"/>
            <a:ext cx="8229600" cy="5029200"/>
          </a:xfrm>
        </p:spPr>
        <p:txBody>
          <a:bodyPr/>
          <a:lstStyle/>
          <a:p>
            <a:pPr eaLnBrk="1" hangingPunct="1">
              <a:lnSpc>
                <a:spcPct val="90000"/>
              </a:lnSpc>
            </a:pPr>
            <a:r>
              <a:rPr lang="en-US" altLang="en-US" sz="2600">
                <a:ea typeface="ＭＳ Ｐゴシック" charset="-128"/>
              </a:rPr>
              <a:t>The Spearman rank correlation ranges between -1 and 1 as does the Pearson correlation</a:t>
            </a:r>
          </a:p>
          <a:p>
            <a:pPr eaLnBrk="1" hangingPunct="1">
              <a:lnSpc>
                <a:spcPct val="90000"/>
              </a:lnSpc>
            </a:pPr>
            <a:r>
              <a:rPr lang="en-US" altLang="en-US" sz="2600">
                <a:ea typeface="ＭＳ Ｐゴシック" charset="-128"/>
              </a:rPr>
              <a:t>We can test the null hypothesis that </a:t>
            </a:r>
            <a:r>
              <a:rPr lang="en-US" altLang="en-US" sz="2600">
                <a:ea typeface="ＭＳ Ｐゴシック" charset="-128"/>
                <a:sym typeface="Symbol" charset="2"/>
              </a:rPr>
              <a:t>=0</a:t>
            </a:r>
          </a:p>
          <a:p>
            <a:pPr eaLnBrk="1" hangingPunct="1">
              <a:lnSpc>
                <a:spcPct val="90000"/>
              </a:lnSpc>
            </a:pPr>
            <a:r>
              <a:rPr lang="en-US" altLang="en-US" sz="2600">
                <a:ea typeface="ＭＳ Ｐゴシック" charset="-128"/>
                <a:sym typeface="Symbol" charset="2"/>
              </a:rPr>
              <a:t>The test statistic for n&gt;10 is</a:t>
            </a:r>
            <a:br>
              <a:rPr lang="en-US" altLang="en-US" sz="2600">
                <a:ea typeface="ＭＳ Ｐゴシック" charset="-128"/>
                <a:sym typeface="Symbol" charset="2"/>
              </a:rPr>
            </a:br>
            <a:r>
              <a:rPr lang="en-US" altLang="en-US" sz="2600">
                <a:ea typeface="ＭＳ Ｐゴシック" charset="-128"/>
                <a:sym typeface="Symbol" charset="2"/>
              </a:rPr>
              <a:t>with n-2 degrees of freedom </a:t>
            </a:r>
          </a:p>
          <a:p>
            <a:pPr eaLnBrk="1" hangingPunct="1">
              <a:lnSpc>
                <a:spcPct val="90000"/>
              </a:lnSpc>
              <a:buFont typeface="Arial" charset="0"/>
              <a:buNone/>
            </a:pPr>
            <a:r>
              <a:rPr lang="en-US" altLang="en-US" sz="2600">
                <a:ea typeface="ＭＳ Ｐゴシック" charset="-128"/>
                <a:sym typeface="Symbol" charset="2"/>
              </a:rPr>
              <a:t> is compared to the t distribution </a:t>
            </a:r>
            <a:endParaRPr lang="en-US" altLang="en-US" sz="2600">
              <a:ea typeface="ＭＳ Ｐゴシック" charset="-128"/>
            </a:endParaRP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 spearman  cd4count age, stats(rho obs p)</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 Number of obs =     999</a:t>
            </a:r>
          </a:p>
          <a:p>
            <a:pPr eaLnBrk="1" hangingPunct="1">
              <a:lnSpc>
                <a:spcPct val="90000"/>
              </a:lnSpc>
              <a:buFont typeface="Wingdings" charset="2"/>
              <a:buNone/>
            </a:pPr>
            <a:r>
              <a:rPr lang="en-US" altLang="en-US" sz="1700">
                <a:latin typeface="Courier New" charset="0"/>
                <a:ea typeface="ＭＳ Ｐゴシック" charset="-128"/>
              </a:rPr>
              <a:t>Spearman's rho =      -0.1319</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Test of Ho: cd4count and age_b are independent</a:t>
            </a:r>
          </a:p>
          <a:p>
            <a:pPr eaLnBrk="1" hangingPunct="1">
              <a:lnSpc>
                <a:spcPct val="90000"/>
              </a:lnSpc>
              <a:buFont typeface="Wingdings" charset="2"/>
              <a:buNone/>
            </a:pPr>
            <a:r>
              <a:rPr lang="en-US" altLang="en-US" sz="1700">
                <a:latin typeface="Courier New" charset="0"/>
                <a:ea typeface="ＭＳ Ｐゴシック" charset="-128"/>
              </a:rPr>
              <a:t>    Prob &gt; |t| =       0.0000</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endParaRPr lang="en-US" altLang="en-US" sz="1600">
              <a:latin typeface="Courier New" charset="0"/>
              <a:ea typeface="ＭＳ Ｐゴシック" charset="-128"/>
            </a:endParaRPr>
          </a:p>
          <a:p>
            <a:pPr eaLnBrk="1" hangingPunct="1">
              <a:lnSpc>
                <a:spcPct val="90000"/>
              </a:lnSpc>
              <a:buFont typeface="Wingdings" charset="2"/>
              <a:buNone/>
            </a:pPr>
            <a:endParaRPr lang="en-US" altLang="en-US" sz="2600" i="1">
              <a:ea typeface="ＭＳ Ｐゴシック" charset="-128"/>
            </a:endParaRPr>
          </a:p>
          <a:p>
            <a:pPr eaLnBrk="1" hangingPunct="1">
              <a:lnSpc>
                <a:spcPct val="90000"/>
              </a:lnSpc>
              <a:buFont typeface="Wingdings" charset="2"/>
              <a:buNone/>
            </a:pPr>
            <a:endParaRPr lang="en-US" altLang="en-US" sz="2600">
              <a:ea typeface="ＭＳ Ｐゴシック" charset="-128"/>
            </a:endParaRPr>
          </a:p>
        </p:txBody>
      </p:sp>
      <p:sp>
        <p:nvSpPr>
          <p:cNvPr id="3584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83F234F-D26A-074F-8B85-B2F6F87DF2D9}" type="slidenum">
              <a:rPr lang="en-US" altLang="en-US" sz="1200">
                <a:solidFill>
                  <a:srgbClr val="898989"/>
                </a:solidFill>
              </a:rPr>
              <a:pPr/>
              <a:t>17</a:t>
            </a:fld>
            <a:endParaRPr lang="en-US" altLang="en-US" sz="1200">
              <a:solidFill>
                <a:srgbClr val="898989"/>
              </a:solidFill>
            </a:endParaRPr>
          </a:p>
        </p:txBody>
      </p:sp>
      <p:graphicFrame>
        <p:nvGraphicFramePr>
          <p:cNvPr id="35844" name="Object 2"/>
          <p:cNvGraphicFramePr>
            <a:graphicFrameLocks noChangeAspect="1"/>
          </p:cNvGraphicFramePr>
          <p:nvPr/>
        </p:nvGraphicFramePr>
        <p:xfrm>
          <a:off x="5130800" y="2895600"/>
          <a:ext cx="1955800" cy="1092200"/>
        </p:xfrm>
        <a:graphic>
          <a:graphicData uri="http://schemas.openxmlformats.org/presentationml/2006/ole">
            <mc:AlternateContent xmlns:mc="http://schemas.openxmlformats.org/markup-compatibility/2006">
              <mc:Choice xmlns:v="urn:schemas-microsoft-com:vml" Requires="v">
                <p:oleObj spid="_x0000_s35873" name="Equation" r:id="rId3" imgW="863225" imgH="482391" progId="Equation.3">
                  <p:embed/>
                </p:oleObj>
              </mc:Choice>
              <mc:Fallback>
                <p:oleObj name="Equation" r:id="rId3" imgW="863225" imgH="482391"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0800" y="2895600"/>
                        <a:ext cx="1955800" cy="1092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76200"/>
            <a:ext cx="8229600" cy="1143000"/>
          </a:xfrm>
        </p:spPr>
        <p:txBody>
          <a:bodyPr/>
          <a:lstStyle/>
          <a:p>
            <a:pPr eaLnBrk="1" hangingPunct="1"/>
            <a:r>
              <a:rPr lang="en-US" altLang="en-US">
                <a:ea typeface="ＭＳ Ｐゴシック" charset="-128"/>
              </a:rPr>
              <a:t>Matrix of Pearson correlations</a:t>
            </a:r>
          </a:p>
        </p:txBody>
      </p:sp>
      <p:sp>
        <p:nvSpPr>
          <p:cNvPr id="36866" name="Content Placeholder 2"/>
          <p:cNvSpPr>
            <a:spLocks noGrp="1"/>
          </p:cNvSpPr>
          <p:nvPr>
            <p:ph idx="1"/>
          </p:nvPr>
        </p:nvSpPr>
        <p:spPr>
          <a:xfrm>
            <a:off x="228600" y="1123871"/>
            <a:ext cx="8763000" cy="5257800"/>
          </a:xfrm>
        </p:spPr>
        <p:txBody>
          <a:bodyPr/>
          <a:lstStyle/>
          <a:p>
            <a:pPr eaLnBrk="1" hangingPunct="1">
              <a:lnSpc>
                <a:spcPct val="70000"/>
              </a:lnSpc>
            </a:pPr>
            <a:r>
              <a:rPr lang="en-US" altLang="en-US" sz="2400" dirty="0">
                <a:ea typeface="ＭＳ Ｐゴシック" charset="-128"/>
              </a:rPr>
              <a:t>We can calculate a correlation matrix by listing multiple variable names</a:t>
            </a:r>
          </a:p>
          <a:p>
            <a:pPr eaLnBrk="1" hangingPunct="1">
              <a:lnSpc>
                <a:spcPct val="70000"/>
              </a:lnSpc>
            </a:pPr>
            <a:r>
              <a:rPr lang="en-US" altLang="en-US" sz="2400" dirty="0">
                <a:ea typeface="ＭＳ Ｐゴシック" charset="-128"/>
              </a:rPr>
              <a:t>Beware of which n’s are used (use </a:t>
            </a:r>
            <a:r>
              <a:rPr lang="en-US" altLang="en-US" sz="2400" dirty="0" err="1">
                <a:ea typeface="ＭＳ Ｐゴシック" charset="-128"/>
              </a:rPr>
              <a:t>listwise</a:t>
            </a:r>
            <a:r>
              <a:rPr lang="en-US" altLang="en-US" sz="2400" dirty="0">
                <a:ea typeface="ＭＳ Ｐゴシック" charset="-128"/>
              </a:rPr>
              <a:t> option to get all n’s </a:t>
            </a:r>
            <a:r>
              <a:rPr lang="en-US" altLang="en-US" sz="2400" dirty="0" smtClean="0">
                <a:ea typeface="ＭＳ Ｐゴシック" charset="-128"/>
              </a:rPr>
              <a:t>equal so you are testing similar relationships)</a:t>
            </a:r>
            <a:endParaRPr lang="en-US" altLang="en-US" sz="12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pwcorr</a:t>
            </a:r>
            <a:r>
              <a:rPr lang="en-US" altLang="en-US" sz="1400" dirty="0">
                <a:latin typeface="Courier New" charset="0"/>
                <a:ea typeface="ＭＳ Ｐゴシック" charset="-128"/>
              </a:rPr>
              <a:t> cd4count age </a:t>
            </a:r>
            <a:r>
              <a:rPr lang="en-US" altLang="en-US" sz="1400" dirty="0" err="1">
                <a:latin typeface="Courier New" charset="0"/>
                <a:ea typeface="ＭＳ Ｐゴシック" charset="-128"/>
              </a:rPr>
              <a:t>nsupport_b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r>
              <a:rPr lang="en-US" altLang="en-US" sz="1400" dirty="0">
                <a:latin typeface="Courier New" charset="0"/>
                <a:ea typeface="ＭＳ Ｐゴシック" charset="-128"/>
              </a:rPr>
              <a:t>, sig </a:t>
            </a:r>
            <a:r>
              <a:rPr lang="en-US" altLang="en-US" sz="1400" dirty="0" err="1">
                <a:latin typeface="Courier New" charset="0"/>
                <a:ea typeface="ＭＳ Ｐゴシック" charset="-128"/>
              </a:rPr>
              <a:t>obs</a:t>
            </a:r>
            <a:endParaRPr lang="en-US" altLang="en-US" sz="1400" dirty="0">
              <a:latin typeface="Courier New" charset="0"/>
              <a:ea typeface="ＭＳ Ｐゴシック" charset="-128"/>
            </a:endParaRPr>
          </a:p>
          <a:p>
            <a:pPr eaLnBrk="1" hangingPunct="1">
              <a:lnSpc>
                <a:spcPct val="70000"/>
              </a:lnSpc>
              <a:buFont typeface="Arial" charset="0"/>
              <a:buNone/>
            </a:pPr>
            <a:endParaRPr lang="en-US" altLang="en-US" sz="14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             | cd4count    </a:t>
            </a:r>
            <a:r>
              <a:rPr lang="en-US" altLang="en-US" sz="1400" dirty="0" err="1">
                <a:latin typeface="Courier New" charset="0"/>
                <a:ea typeface="ＭＳ Ｐゴシック" charset="-128"/>
              </a:rPr>
              <a:t>age_b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nsuppo~b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endParaRPr lang="en-US" altLang="en-US" sz="14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a:t>
            </a:r>
          </a:p>
          <a:p>
            <a:pPr eaLnBrk="1" hangingPunct="1">
              <a:lnSpc>
                <a:spcPct val="70000"/>
              </a:lnSpc>
              <a:buFont typeface="Arial" charset="0"/>
              <a:buNone/>
            </a:pPr>
            <a:r>
              <a:rPr lang="en-US" altLang="en-US" sz="1400" dirty="0">
                <a:latin typeface="Courier New" charset="0"/>
                <a:ea typeface="ＭＳ Ｐゴシック" charset="-128"/>
              </a:rPr>
              <a:t>    cd4count |   1.0000 </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      999</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age_b</a:t>
            </a:r>
            <a:r>
              <a:rPr lang="en-US" altLang="en-US" sz="1400" dirty="0">
                <a:latin typeface="Courier New" charset="0"/>
                <a:ea typeface="ＭＳ Ｐゴシック" charset="-128"/>
              </a:rPr>
              <a:t> |  -0.1133   1.0000 </a:t>
            </a:r>
          </a:p>
          <a:p>
            <a:pPr eaLnBrk="1" hangingPunct="1">
              <a:lnSpc>
                <a:spcPct val="70000"/>
              </a:lnSpc>
              <a:buFont typeface="Arial" charset="0"/>
              <a:buNone/>
            </a:pPr>
            <a:r>
              <a:rPr lang="en-US" altLang="en-US" sz="1400" dirty="0">
                <a:latin typeface="Courier New" charset="0"/>
                <a:ea typeface="ＭＳ Ｐゴシック" charset="-128"/>
              </a:rPr>
              <a:t>             |   0.0003</a:t>
            </a:r>
          </a:p>
          <a:p>
            <a:pPr eaLnBrk="1" hangingPunct="1">
              <a:lnSpc>
                <a:spcPct val="70000"/>
              </a:lnSpc>
              <a:buFont typeface="Arial" charset="0"/>
              <a:buNone/>
            </a:pPr>
            <a:r>
              <a:rPr lang="en-US" altLang="en-US" sz="1400" dirty="0">
                <a:latin typeface="Courier New" charset="0"/>
                <a:ea typeface="ＭＳ Ｐゴシック" charset="-128"/>
              </a:rPr>
              <a:t>             |      999     3387</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nsupport_b</a:t>
            </a:r>
            <a:r>
              <a:rPr lang="en-US" altLang="en-US" sz="1400" dirty="0">
                <a:latin typeface="Courier New" charset="0"/>
                <a:ea typeface="ＭＳ Ｐゴシック" charset="-128"/>
              </a:rPr>
              <a:t> |   0.0067   0.3597   1.0000 </a:t>
            </a:r>
          </a:p>
          <a:p>
            <a:pPr eaLnBrk="1" hangingPunct="1">
              <a:lnSpc>
                <a:spcPct val="70000"/>
              </a:lnSpc>
              <a:buFont typeface="Arial" charset="0"/>
              <a:buNone/>
            </a:pPr>
            <a:r>
              <a:rPr lang="en-US" altLang="en-US" sz="1400" dirty="0">
                <a:latin typeface="Courier New" charset="0"/>
                <a:ea typeface="ＭＳ Ｐゴシック" charset="-128"/>
              </a:rPr>
              <a:t>             |   0.8340   0.0000</a:t>
            </a:r>
          </a:p>
          <a:p>
            <a:pPr eaLnBrk="1" hangingPunct="1">
              <a:lnSpc>
                <a:spcPct val="70000"/>
              </a:lnSpc>
              <a:buFont typeface="Arial" charset="0"/>
              <a:buNone/>
            </a:pPr>
            <a:r>
              <a:rPr lang="en-US" altLang="en-US" sz="1400" dirty="0">
                <a:latin typeface="Courier New" charset="0"/>
                <a:ea typeface="ＭＳ Ｐゴシック" charset="-128"/>
              </a:rPr>
              <a:t>             |      994     3370     3372</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r>
              <a:rPr lang="en-US" altLang="en-US" sz="1400" dirty="0">
                <a:latin typeface="Courier New" charset="0"/>
                <a:ea typeface="ＭＳ Ｐゴシック" charset="-128"/>
              </a:rPr>
              <a:t> |   0.0670   0.0580   0.0468   1.0000 </a:t>
            </a:r>
          </a:p>
          <a:p>
            <a:pPr eaLnBrk="1" hangingPunct="1">
              <a:lnSpc>
                <a:spcPct val="70000"/>
              </a:lnSpc>
              <a:buFont typeface="Arial" charset="0"/>
              <a:buNone/>
            </a:pPr>
            <a:r>
              <a:rPr lang="en-US" altLang="en-US" sz="1400" dirty="0">
                <a:latin typeface="Courier New" charset="0"/>
                <a:ea typeface="ＭＳ Ｐゴシック" charset="-128"/>
              </a:rPr>
              <a:t>             |   0.0392   0.0009   0.0078</a:t>
            </a:r>
          </a:p>
          <a:p>
            <a:pPr eaLnBrk="1" hangingPunct="1">
              <a:lnSpc>
                <a:spcPct val="70000"/>
              </a:lnSpc>
              <a:buFont typeface="Arial" charset="0"/>
              <a:buNone/>
            </a:pPr>
            <a:r>
              <a:rPr lang="en-US" altLang="en-US" sz="1400" dirty="0">
                <a:latin typeface="Courier New" charset="0"/>
                <a:ea typeface="ＭＳ Ｐゴシック" charset="-128"/>
              </a:rPr>
              <a:t>             |      948     3242     3230     3244</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200" dirty="0">
                <a:latin typeface="Courier New" charset="0"/>
                <a:ea typeface="ＭＳ Ｐゴシック" charset="-128"/>
              </a:rPr>
              <a:t> |</a:t>
            </a:r>
          </a:p>
        </p:txBody>
      </p:sp>
      <p:sp>
        <p:nvSpPr>
          <p:cNvPr id="368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62B34785-8B37-4F40-8F4A-3C626BC388C8}" type="slidenum">
              <a:rPr lang="en-US" altLang="en-US" sz="1200">
                <a:solidFill>
                  <a:srgbClr val="898989"/>
                </a:solidFill>
              </a:rPr>
              <a:pPr/>
              <a:t>18</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altLang="en-US">
                <a:ea typeface="ＭＳ Ｐゴシック" charset="-128"/>
              </a:rPr>
              <a:t>Matrix of Pearson correlations</a:t>
            </a:r>
          </a:p>
        </p:txBody>
      </p:sp>
      <p:sp>
        <p:nvSpPr>
          <p:cNvPr id="37890" name="Content Placeholder 2"/>
          <p:cNvSpPr>
            <a:spLocks noGrp="1"/>
          </p:cNvSpPr>
          <p:nvPr>
            <p:ph idx="1"/>
          </p:nvPr>
        </p:nvSpPr>
        <p:spPr>
          <a:xfrm>
            <a:off x="457200" y="1371600"/>
            <a:ext cx="8229600" cy="5257800"/>
          </a:xfrm>
        </p:spPr>
        <p:txBody>
          <a:bodyPr/>
          <a:lstStyle/>
          <a:p>
            <a:pPr eaLnBrk="1" hangingPunct="1">
              <a:lnSpc>
                <a:spcPct val="70000"/>
              </a:lnSpc>
            </a:pPr>
            <a:r>
              <a:rPr lang="en-US" altLang="en-US" sz="2400">
                <a:ea typeface="ＭＳ Ｐゴシック" charset="-128"/>
              </a:rPr>
              <a:t>Using listwise option to get all n’s equal</a:t>
            </a:r>
            <a:endParaRPr lang="en-US" altLang="en-US" sz="1200">
              <a:latin typeface="Courier New" charset="0"/>
              <a:ea typeface="ＭＳ Ｐゴシック" charset="-128"/>
            </a:endParaRPr>
          </a:p>
          <a:p>
            <a:pPr>
              <a:buFont typeface="Arial" charset="0"/>
              <a:buNone/>
            </a:pPr>
            <a:r>
              <a:rPr lang="en-US" altLang="en-US" sz="1200">
                <a:latin typeface="Courier New" charset="0"/>
                <a:ea typeface="ＭＳ Ｐゴシック" charset="-128"/>
              </a:rPr>
              <a:t> pwcorr cd4count age nsupport_b auditc, sig obs listwise</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 cd4count    age_b nsuppo~b   auditc</a:t>
            </a:r>
          </a:p>
          <a:p>
            <a:pPr>
              <a:buFont typeface="Arial" charset="0"/>
              <a:buNone/>
            </a:pPr>
            <a:r>
              <a:rPr lang="en-US" altLang="en-US" sz="1200">
                <a:latin typeface="Courier New" charset="0"/>
                <a:ea typeface="ＭＳ Ｐゴシック" charset="-128"/>
              </a:rPr>
              <a:t>-------------+------------------------------------</a:t>
            </a:r>
          </a:p>
          <a:p>
            <a:pPr>
              <a:buFont typeface="Arial" charset="0"/>
              <a:buNone/>
            </a:pPr>
            <a:r>
              <a:rPr lang="en-US" altLang="en-US" sz="1200">
                <a:latin typeface="Courier New" charset="0"/>
                <a:ea typeface="ＭＳ Ｐゴシック" charset="-128"/>
              </a:rPr>
              <a:t>    cd4count |   1.0000 </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age_b |  -0.1053   1.0000 </a:t>
            </a:r>
          </a:p>
          <a:p>
            <a:pPr>
              <a:buFont typeface="Arial" charset="0"/>
              <a:buNone/>
            </a:pPr>
            <a:r>
              <a:rPr lang="en-US" altLang="en-US" sz="1200">
                <a:latin typeface="Courier New" charset="0"/>
                <a:ea typeface="ＭＳ Ｐゴシック" charset="-128"/>
              </a:rPr>
              <a:t>             |   0.0012</a:t>
            </a:r>
          </a:p>
          <a:p>
            <a:pPr>
              <a:buFont typeface="Arial" charset="0"/>
              <a:buNone/>
            </a:pPr>
            <a:r>
              <a:rPr lang="en-US" altLang="en-US" sz="1200">
                <a:latin typeface="Courier New" charset="0"/>
                <a:ea typeface="ＭＳ Ｐゴシック" charset="-128"/>
              </a:rPr>
              <a:t>             |      944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nsupport_b |   0.0107   0.3209   1.0000 </a:t>
            </a:r>
          </a:p>
          <a:p>
            <a:pPr>
              <a:buFont typeface="Arial" charset="0"/>
              <a:buNone/>
            </a:pPr>
            <a:r>
              <a:rPr lang="en-US" altLang="en-US" sz="1200">
                <a:latin typeface="Courier New" charset="0"/>
                <a:ea typeface="ＭＳ Ｐゴシック" charset="-128"/>
              </a:rPr>
              <a:t>             |   0.7416   0.0000</a:t>
            </a:r>
          </a:p>
          <a:p>
            <a:pPr>
              <a:buFont typeface="Arial" charset="0"/>
              <a:buNone/>
            </a:pPr>
            <a:r>
              <a:rPr lang="en-US" altLang="en-US" sz="1200">
                <a:latin typeface="Courier New" charset="0"/>
                <a:ea typeface="ＭＳ Ｐゴシック" charset="-128"/>
              </a:rPr>
              <a:t>             |      944      944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auditc |   0.0668  -0.0075   0.0475   1.0000 </a:t>
            </a:r>
          </a:p>
          <a:p>
            <a:pPr>
              <a:buFont typeface="Arial" charset="0"/>
              <a:buNone/>
            </a:pPr>
            <a:r>
              <a:rPr lang="en-US" altLang="en-US" sz="1200">
                <a:latin typeface="Courier New" charset="0"/>
                <a:ea typeface="ＭＳ Ｐゴシック" charset="-128"/>
              </a:rPr>
              <a:t>             |   0.0401   0.8181   0.1449</a:t>
            </a:r>
          </a:p>
          <a:p>
            <a:pPr>
              <a:buFont typeface="Arial" charset="0"/>
              <a:buNone/>
            </a:pPr>
            <a:r>
              <a:rPr lang="en-US" altLang="en-US" sz="1200">
                <a:latin typeface="Courier New" charset="0"/>
                <a:ea typeface="ＭＳ Ｐゴシック" charset="-128"/>
              </a:rPr>
              <a:t>             |      944      944      944      944</a:t>
            </a:r>
          </a:p>
          <a:p>
            <a:pPr>
              <a:buFont typeface="Arial" charset="0"/>
              <a:buNone/>
            </a:pPr>
            <a:r>
              <a:rPr lang="en-US" altLang="en-US" sz="1200">
                <a:latin typeface="Courier New" charset="0"/>
                <a:ea typeface="ＭＳ Ｐゴシック" charset="-128"/>
              </a:rPr>
              <a:t> </a:t>
            </a:r>
          </a:p>
          <a:p>
            <a:pPr eaLnBrk="1" hangingPunct="1">
              <a:lnSpc>
                <a:spcPct val="70000"/>
              </a:lnSpc>
              <a:buFont typeface="Arial" charset="0"/>
              <a:buNone/>
            </a:pPr>
            <a:r>
              <a:rPr lang="en-US" altLang="en-US" sz="1400">
                <a:latin typeface="Courier New" charset="0"/>
                <a:ea typeface="ＭＳ Ｐゴシック" charset="-128"/>
              </a:rPr>
              <a:t>             |</a:t>
            </a:r>
          </a:p>
          <a:p>
            <a:pPr eaLnBrk="1" hangingPunct="1">
              <a:lnSpc>
                <a:spcPct val="70000"/>
              </a:lnSpc>
              <a:buFont typeface="Arial" charset="0"/>
              <a:buNone/>
            </a:pPr>
            <a:r>
              <a:rPr lang="en-US" altLang="en-US" sz="1200">
                <a:latin typeface="Courier New" charset="0"/>
                <a:ea typeface="ＭＳ Ｐゴシック" charset="-128"/>
              </a:rPr>
              <a:t> |</a:t>
            </a:r>
          </a:p>
        </p:txBody>
      </p:sp>
      <p:sp>
        <p:nvSpPr>
          <p:cNvPr id="378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6014B10-5DC5-EC48-B921-07DA7463958E}" type="slidenum">
              <a:rPr lang="en-US" altLang="en-US" sz="1200">
                <a:solidFill>
                  <a:srgbClr val="898989"/>
                </a:solidFill>
              </a:rPr>
              <a:pPr/>
              <a:t>19</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Visualization </a:t>
            </a:r>
            <a:r>
              <a:rPr lang="en-US" sz="4000" dirty="0" err="1" smtClean="0"/>
              <a:t>ReCap</a:t>
            </a:r>
            <a:endParaRPr lang="en-US" sz="4000" dirty="0"/>
          </a:p>
        </p:txBody>
      </p:sp>
      <p:sp>
        <p:nvSpPr>
          <p:cNvPr id="3" name="Content Placeholder 2"/>
          <p:cNvSpPr>
            <a:spLocks noGrp="1"/>
          </p:cNvSpPr>
          <p:nvPr>
            <p:ph idx="1"/>
          </p:nvPr>
        </p:nvSpPr>
        <p:spPr>
          <a:xfrm>
            <a:off x="457200" y="1399441"/>
            <a:ext cx="8229600" cy="4525963"/>
          </a:xfrm>
        </p:spPr>
        <p:txBody>
          <a:bodyPr/>
          <a:lstStyle/>
          <a:p>
            <a:r>
              <a:rPr lang="en-US" sz="2800" dirty="0">
                <a:hlinkClick r:id="rId2"/>
              </a:rPr>
              <a:t>http://flowingdata.com/2017/01/24/one-dataset-visualized-25-ways</a:t>
            </a:r>
            <a:r>
              <a:rPr lang="en-US" sz="2800" dirty="0" smtClean="0">
                <a:hlinkClick r:id="rId2"/>
              </a:rPr>
              <a:t>/</a:t>
            </a:r>
            <a:endParaRPr lang="en-US" sz="2800" dirty="0" smtClean="0"/>
          </a:p>
          <a:p>
            <a:r>
              <a:rPr lang="en-US" sz="2800" dirty="0">
                <a:hlinkClick r:id="rId3"/>
              </a:rPr>
              <a:t>https://www.gapminder.org/tools/#_</a:t>
            </a:r>
            <a:r>
              <a:rPr lang="en-US" sz="2800" dirty="0" smtClean="0">
                <a:hlinkClick r:id="rId3"/>
              </a:rPr>
              <a:t>chart-type=bubbles</a:t>
            </a:r>
            <a:endParaRPr lang="en-US" sz="2800" dirty="0" smtClean="0"/>
          </a:p>
          <a:p>
            <a:r>
              <a:rPr lang="en-US" sz="2800" dirty="0" smtClean="0">
                <a:hlinkClick r:id="rId4"/>
              </a:rPr>
              <a:t>www.Theyrule.net</a:t>
            </a:r>
            <a:endParaRPr lang="en-US" sz="2800" dirty="0" smtClean="0"/>
          </a:p>
          <a:p>
            <a:r>
              <a:rPr lang="en-US" sz="2800" u="sng" dirty="0">
                <a:hlinkClick r:id="rId5"/>
              </a:rPr>
              <a:t>http://www.informationisbeautiful.net/</a:t>
            </a:r>
            <a:endParaRPr lang="en-US" sz="2800" dirty="0"/>
          </a:p>
          <a:p>
            <a:r>
              <a:rPr lang="en-US" sz="2800" dirty="0" smtClean="0">
                <a:hlinkClick r:id="rId6"/>
              </a:rPr>
              <a:t>www.bewitched.com</a:t>
            </a:r>
            <a:endParaRPr lang="en-US" sz="2800" dirty="0" smtClean="0"/>
          </a:p>
          <a:p>
            <a:endParaRPr lang="en-US" sz="2800" dirty="0"/>
          </a:p>
        </p:txBody>
      </p:sp>
      <p:sp>
        <p:nvSpPr>
          <p:cNvPr id="4" name="Slide Number Placeholder 3"/>
          <p:cNvSpPr>
            <a:spLocks noGrp="1"/>
          </p:cNvSpPr>
          <p:nvPr>
            <p:ph type="sldNum" sz="quarter" idx="12"/>
          </p:nvPr>
        </p:nvSpPr>
        <p:spPr/>
        <p:txBody>
          <a:bodyPr/>
          <a:lstStyle/>
          <a:p>
            <a:fld id="{721835A7-AE57-6840-82ED-440F40DABC65}" type="slidenum">
              <a:rPr lang="en-US" altLang="en-US" smtClean="0"/>
              <a:pPr/>
              <a:t>2</a:t>
            </a:fld>
            <a:endParaRPr lang="en-US" altLang="en-US"/>
          </a:p>
        </p:txBody>
      </p:sp>
    </p:spTree>
    <p:extLst>
      <p:ext uri="{BB962C8B-B14F-4D97-AF65-F5344CB8AC3E}">
        <p14:creationId xmlns:p14="http://schemas.microsoft.com/office/powerpoint/2010/main" val="499123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Content Placeholder 2"/>
          <p:cNvSpPr>
            <a:spLocks noGrp="1"/>
          </p:cNvSpPr>
          <p:nvPr>
            <p:ph idx="1"/>
          </p:nvPr>
        </p:nvSpPr>
        <p:spPr>
          <a:xfrm>
            <a:off x="457200" y="808038"/>
            <a:ext cx="8229600" cy="6049962"/>
          </a:xfrm>
        </p:spPr>
        <p:txBody>
          <a:bodyPr/>
          <a:lstStyle/>
          <a:p>
            <a:pPr indent="0" eaLnBrk="1" hangingPunct="1">
              <a:spcBef>
                <a:spcPct val="0"/>
              </a:spcBef>
              <a:buFont typeface="Arial" charset="0"/>
              <a:buNone/>
            </a:pPr>
            <a:r>
              <a:rPr lang="en-US" altLang="en-US" sz="1400" b="1">
                <a:latin typeface="Courier New" charset="0"/>
                <a:ea typeface="ＭＳ Ｐゴシック" charset="-128"/>
              </a:rPr>
              <a:t> spearman cd4count age nsupport_b auditc, pw stats(rho obs p)</a:t>
            </a:r>
          </a:p>
          <a:p>
            <a:pPr indent="0" eaLnBrk="1" hangingPunct="1">
              <a:spcBef>
                <a:spcPct val="0"/>
              </a:spcBef>
              <a:buFont typeface="Arial" charset="0"/>
              <a:buNone/>
            </a:pPr>
            <a:endParaRPr lang="en-US" altLang="en-US" sz="1400" b="1">
              <a:latin typeface="Courier New" charset="0"/>
              <a:ea typeface="ＭＳ Ｐゴシック" charset="-128"/>
            </a:endParaRP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Key            |</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rho           |</a:t>
            </a:r>
          </a:p>
          <a:p>
            <a:pPr indent="0" eaLnBrk="1" hangingPunct="1">
              <a:spcBef>
                <a:spcPct val="0"/>
              </a:spcBef>
              <a:buFont typeface="Arial" charset="0"/>
              <a:buNone/>
            </a:pPr>
            <a:r>
              <a:rPr lang="en-US" altLang="en-US" sz="1400" b="1">
                <a:latin typeface="Courier New" charset="0"/>
                <a:ea typeface="ＭＳ Ｐゴシック" charset="-128"/>
              </a:rPr>
              <a:t>|   Number of obs |</a:t>
            </a:r>
          </a:p>
          <a:p>
            <a:pPr indent="0" eaLnBrk="1" hangingPunct="1">
              <a:spcBef>
                <a:spcPct val="0"/>
              </a:spcBef>
              <a:buFont typeface="Arial" charset="0"/>
              <a:buNone/>
            </a:pPr>
            <a:r>
              <a:rPr lang="en-US" altLang="en-US" sz="1400" b="1">
                <a:latin typeface="Courier New" charset="0"/>
                <a:ea typeface="ＭＳ Ｐゴシック" charset="-128"/>
              </a:rPr>
              <a:t>|   Sig. level    |</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endParaRPr lang="en-US" altLang="en-US" sz="1400" b="1">
              <a:latin typeface="Courier New" charset="0"/>
              <a:ea typeface="ＭＳ Ｐゴシック" charset="-128"/>
            </a:endParaRPr>
          </a:p>
          <a:p>
            <a:pPr indent="0" eaLnBrk="1" hangingPunct="1">
              <a:spcBef>
                <a:spcPct val="0"/>
              </a:spcBef>
              <a:buFont typeface="Arial" charset="0"/>
              <a:buNone/>
            </a:pPr>
            <a:r>
              <a:rPr lang="en-US" altLang="en-US" sz="1400" b="1">
                <a:latin typeface="Courier New" charset="0"/>
                <a:ea typeface="ＭＳ Ｐゴシック" charset="-128"/>
              </a:rPr>
              <a:t>             | cd4count    age_b nsuppo~b   auditc</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cd4count |   1.0000 </a:t>
            </a:r>
          </a:p>
          <a:p>
            <a:pPr indent="0" eaLnBrk="1" hangingPunct="1">
              <a:spcBef>
                <a:spcPct val="0"/>
              </a:spcBef>
              <a:buFont typeface="Arial" charset="0"/>
              <a:buNone/>
            </a:pPr>
            <a:r>
              <a:rPr lang="en-US" altLang="en-US" sz="1400" b="1">
                <a:latin typeface="Courier New" charset="0"/>
                <a:ea typeface="ＭＳ Ｐゴシック" charset="-128"/>
              </a:rPr>
              <a:t>             |      999 </a:t>
            </a:r>
          </a:p>
          <a:p>
            <a:pPr indent="0" eaLnBrk="1" hangingPunct="1">
              <a:spcBef>
                <a:spcPct val="0"/>
              </a:spcBef>
              <a:buFont typeface="Arial" charset="0"/>
              <a:buNone/>
            </a:pPr>
            <a:r>
              <a:rPr lang="en-US" altLang="en-US" sz="1400" b="1">
                <a:latin typeface="Courier New" charset="0"/>
                <a:ea typeface="ＭＳ Ｐゴシック" charset="-128"/>
              </a:rPr>
              <a:t>             |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age_b |  -0.1319   1.0000 </a:t>
            </a:r>
          </a:p>
          <a:p>
            <a:pPr indent="0" eaLnBrk="1" hangingPunct="1">
              <a:spcBef>
                <a:spcPct val="0"/>
              </a:spcBef>
              <a:buFont typeface="Arial" charset="0"/>
              <a:buNone/>
            </a:pPr>
            <a:r>
              <a:rPr lang="en-US" altLang="en-US" sz="1400" b="1">
                <a:latin typeface="Courier New" charset="0"/>
                <a:ea typeface="ＭＳ Ｐゴシック" charset="-128"/>
              </a:rPr>
              <a:t>             |      999     3387 </a:t>
            </a:r>
          </a:p>
          <a:p>
            <a:pPr indent="0" eaLnBrk="1" hangingPunct="1">
              <a:spcBef>
                <a:spcPct val="0"/>
              </a:spcBef>
              <a:buFont typeface="Arial" charset="0"/>
              <a:buNone/>
            </a:pPr>
            <a:r>
              <a:rPr lang="en-US" altLang="en-US" sz="1400" b="1">
                <a:latin typeface="Courier New" charset="0"/>
                <a:ea typeface="ＭＳ Ｐゴシック" charset="-128"/>
              </a:rPr>
              <a:t>             |   0.0000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nsupport_b |   0.0118   0.4055   1.0000 </a:t>
            </a:r>
          </a:p>
          <a:p>
            <a:pPr indent="0" eaLnBrk="1" hangingPunct="1">
              <a:spcBef>
                <a:spcPct val="0"/>
              </a:spcBef>
              <a:buFont typeface="Arial" charset="0"/>
              <a:buNone/>
            </a:pPr>
            <a:r>
              <a:rPr lang="en-US" altLang="en-US" sz="1400" b="1">
                <a:latin typeface="Courier New" charset="0"/>
                <a:ea typeface="ＭＳ Ｐゴシック" charset="-128"/>
              </a:rPr>
              <a:t>             |      994     3370     3372 </a:t>
            </a:r>
          </a:p>
          <a:p>
            <a:pPr indent="0" eaLnBrk="1" hangingPunct="1">
              <a:spcBef>
                <a:spcPct val="0"/>
              </a:spcBef>
              <a:buFont typeface="Arial" charset="0"/>
              <a:buNone/>
            </a:pPr>
            <a:r>
              <a:rPr lang="en-US" altLang="en-US" sz="1400" b="1">
                <a:latin typeface="Courier New" charset="0"/>
                <a:ea typeface="ＭＳ Ｐゴシック" charset="-128"/>
              </a:rPr>
              <a:t>             |   0.7093   0.0000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auditc |   0.0945   0.0777   0.0447   1.0000 </a:t>
            </a:r>
          </a:p>
          <a:p>
            <a:pPr indent="0" eaLnBrk="1" hangingPunct="1">
              <a:spcBef>
                <a:spcPct val="0"/>
              </a:spcBef>
              <a:buFont typeface="Arial" charset="0"/>
              <a:buNone/>
            </a:pPr>
            <a:r>
              <a:rPr lang="en-US" altLang="en-US" sz="1400" b="1">
                <a:latin typeface="Courier New" charset="0"/>
                <a:ea typeface="ＭＳ Ｐゴシック" charset="-128"/>
              </a:rPr>
              <a:t>             |      948     3242     3230     3244 </a:t>
            </a:r>
          </a:p>
          <a:p>
            <a:pPr indent="0" eaLnBrk="1" hangingPunct="1">
              <a:spcBef>
                <a:spcPct val="0"/>
              </a:spcBef>
              <a:buFont typeface="Arial" charset="0"/>
              <a:buNone/>
            </a:pPr>
            <a:r>
              <a:rPr lang="en-US" altLang="en-US" sz="1400" b="1">
                <a:latin typeface="Courier New" charset="0"/>
                <a:ea typeface="ＭＳ Ｐゴシック" charset="-128"/>
              </a:rPr>
              <a:t>             |   0.0036   0.0000   0.0111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endParaRPr lang="en-US" altLang="en-US" sz="1400" b="1">
              <a:latin typeface="Courier New" charset="0"/>
              <a:ea typeface="ＭＳ Ｐゴシック" charset="-128"/>
            </a:endParaRPr>
          </a:p>
        </p:txBody>
      </p:sp>
      <p:sp>
        <p:nvSpPr>
          <p:cNvPr id="3891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5358804-194D-5148-ACF8-8FBD67CB835B}" type="slidenum">
              <a:rPr lang="en-US" altLang="en-US" sz="1200">
                <a:solidFill>
                  <a:srgbClr val="898989"/>
                </a:solidFill>
              </a:rPr>
              <a:pPr/>
              <a:t>20</a:t>
            </a:fld>
            <a:endParaRPr lang="en-US" altLang="en-US" sz="1200">
              <a:solidFill>
                <a:srgbClr val="898989"/>
              </a:solidFill>
            </a:endParaRPr>
          </a:p>
        </p:txBody>
      </p:sp>
      <p:sp>
        <p:nvSpPr>
          <p:cNvPr id="38915" name="Title 1"/>
          <p:cNvSpPr>
            <a:spLocks noGrp="1"/>
          </p:cNvSpPr>
          <p:nvPr>
            <p:ph type="title"/>
          </p:nvPr>
        </p:nvSpPr>
        <p:spPr>
          <a:xfrm>
            <a:off x="444500" y="-228600"/>
            <a:ext cx="8229600" cy="1143000"/>
          </a:xfrm>
        </p:spPr>
        <p:txBody>
          <a:bodyPr/>
          <a:lstStyle/>
          <a:p>
            <a:pPr eaLnBrk="1" hangingPunct="1"/>
            <a:r>
              <a:rPr lang="en-US" altLang="en-US">
                <a:ea typeface="ＭＳ Ｐゴシック" charset="-128"/>
              </a:rPr>
              <a:t>Matrix of Spearman correlations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Content Placeholder 2"/>
          <p:cNvSpPr>
            <a:spLocks noGrp="1"/>
          </p:cNvSpPr>
          <p:nvPr>
            <p:ph idx="1"/>
          </p:nvPr>
        </p:nvSpPr>
        <p:spPr>
          <a:xfrm>
            <a:off x="457200" y="808038"/>
            <a:ext cx="8229600" cy="6049962"/>
          </a:xfrm>
        </p:spPr>
        <p:txBody>
          <a:bodyPr/>
          <a:lstStyle/>
          <a:p>
            <a:pPr marL="0" indent="0">
              <a:buFont typeface="Arial" charset="0"/>
              <a:buNone/>
            </a:pPr>
            <a:r>
              <a:rPr lang="en-US" altLang="en-US" sz="1100" b="1">
                <a:latin typeface="Courier New" charset="0"/>
                <a:ea typeface="ＭＳ Ｐゴシック" charset="-128"/>
              </a:rPr>
              <a:t>spearman cd4count age nsupport_b auditc, stats(rho obs p)</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Key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rho           |</a:t>
            </a:r>
          </a:p>
          <a:p>
            <a:pPr marL="0" indent="0">
              <a:buFont typeface="Arial" charset="0"/>
              <a:buNone/>
            </a:pPr>
            <a:r>
              <a:rPr lang="en-US" altLang="en-US" sz="1100" b="1">
                <a:latin typeface="Courier New" charset="0"/>
                <a:ea typeface="ＭＳ Ｐゴシック" charset="-128"/>
              </a:rPr>
              <a:t>|   Number of obs |</a:t>
            </a:r>
          </a:p>
          <a:p>
            <a:pPr marL="0" indent="0">
              <a:buFont typeface="Arial" charset="0"/>
              <a:buNone/>
            </a:pPr>
            <a:r>
              <a:rPr lang="en-US" altLang="en-US" sz="1100" b="1">
                <a:latin typeface="Courier New" charset="0"/>
                <a:ea typeface="ＭＳ Ｐゴシック" charset="-128"/>
              </a:rPr>
              <a:t>|   Sig. level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 cd4count    age_b nsuppo~b   auditc</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cd4count |   1.0000 </a:t>
            </a:r>
          </a:p>
          <a:p>
            <a:pPr marL="0" indent="0">
              <a:buFont typeface="Arial" charset="0"/>
              <a:buNone/>
            </a:pPr>
            <a:r>
              <a:rPr lang="en-US" altLang="en-US" sz="1100" b="1">
                <a:latin typeface="Courier New" charset="0"/>
                <a:ea typeface="ＭＳ Ｐゴシック" charset="-128"/>
              </a:rPr>
              <a:t>             |      944 </a:t>
            </a:r>
          </a:p>
          <a:p>
            <a:pPr marL="0" indent="0">
              <a:buFont typeface="Arial" charset="0"/>
              <a:buNone/>
            </a:pPr>
            <a:r>
              <a:rPr lang="en-US" altLang="en-US" sz="1100" b="1">
                <a:latin typeface="Courier New" charset="0"/>
                <a:ea typeface="ＭＳ Ｐゴシック" charset="-128"/>
              </a:rPr>
              <a:t>             |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age_b |  -0.1261   1.0000 </a:t>
            </a:r>
          </a:p>
          <a:p>
            <a:pPr marL="0" indent="0">
              <a:buFont typeface="Arial" charset="0"/>
              <a:buNone/>
            </a:pPr>
            <a:r>
              <a:rPr lang="en-US" altLang="en-US" sz="1100" b="1">
                <a:latin typeface="Courier New" charset="0"/>
                <a:ea typeface="ＭＳ Ｐゴシック" charset="-128"/>
              </a:rPr>
              <a:t>             |      944      944 </a:t>
            </a:r>
          </a:p>
          <a:p>
            <a:pPr marL="0" indent="0">
              <a:buFont typeface="Arial" charset="0"/>
              <a:buNone/>
            </a:pPr>
            <a:r>
              <a:rPr lang="en-US" altLang="en-US" sz="1100" b="1">
                <a:latin typeface="Courier New" charset="0"/>
                <a:ea typeface="ＭＳ Ｐゴシック" charset="-128"/>
              </a:rPr>
              <a:t>             |   0.0001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nsupport_b |   0.0127   0.3546   1.0000 </a:t>
            </a:r>
          </a:p>
          <a:p>
            <a:pPr marL="0" indent="0">
              <a:buFont typeface="Arial" charset="0"/>
              <a:buNone/>
            </a:pPr>
            <a:r>
              <a:rPr lang="en-US" altLang="en-US" sz="1100" b="1">
                <a:latin typeface="Courier New" charset="0"/>
                <a:ea typeface="ＭＳ Ｐゴシック" charset="-128"/>
              </a:rPr>
              <a:t>             |      944      944      944 </a:t>
            </a:r>
          </a:p>
          <a:p>
            <a:pPr marL="0" indent="0">
              <a:buFont typeface="Arial" charset="0"/>
              <a:buNone/>
            </a:pPr>
            <a:r>
              <a:rPr lang="en-US" altLang="en-US" sz="1100" b="1">
                <a:latin typeface="Courier New" charset="0"/>
                <a:ea typeface="ＭＳ Ｐゴシック" charset="-128"/>
              </a:rPr>
              <a:t>             |   0.6971   0.0000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auditc |   0.0940  -0.0116   0.0431   1.0000 </a:t>
            </a:r>
          </a:p>
          <a:p>
            <a:pPr marL="0" indent="0">
              <a:buFont typeface="Arial" charset="0"/>
              <a:buNone/>
            </a:pPr>
            <a:r>
              <a:rPr lang="en-US" altLang="en-US" sz="1100" b="1">
                <a:latin typeface="Courier New" charset="0"/>
                <a:ea typeface="ＭＳ Ｐゴシック" charset="-128"/>
              </a:rPr>
              <a:t>             |      944      944      944      944 </a:t>
            </a:r>
          </a:p>
          <a:p>
            <a:pPr marL="0" indent="0">
              <a:buFont typeface="Arial" charset="0"/>
              <a:buNone/>
            </a:pPr>
            <a:r>
              <a:rPr lang="en-US" altLang="en-US" sz="1100" b="1">
                <a:latin typeface="Courier New" charset="0"/>
                <a:ea typeface="ＭＳ Ｐゴシック" charset="-128"/>
              </a:rPr>
              <a:t>             |   0.0039   0.7221   0.1859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a:latin typeface="Courier New" charset="0"/>
                <a:ea typeface="ＭＳ Ｐゴシック" charset="-128"/>
              </a:rPr>
              <a:t> </a:t>
            </a:r>
          </a:p>
          <a:p>
            <a:pPr marL="0" indent="0" eaLnBrk="1" hangingPunct="1">
              <a:spcBef>
                <a:spcPct val="0"/>
              </a:spcBef>
              <a:buFont typeface="Arial" charset="0"/>
              <a:buNone/>
            </a:pPr>
            <a:r>
              <a:rPr lang="en-US" altLang="en-US" sz="1100" b="1">
                <a:latin typeface="Courier New" charset="0"/>
                <a:ea typeface="ＭＳ Ｐゴシック" charset="-128"/>
              </a:rPr>
              <a:t>|</a:t>
            </a:r>
          </a:p>
          <a:p>
            <a:pPr marL="0" indent="0" eaLnBrk="1" hangingPunct="1">
              <a:spcBef>
                <a:spcPct val="0"/>
              </a:spcBef>
              <a:buFont typeface="Arial" charset="0"/>
              <a:buNone/>
            </a:pPr>
            <a:endParaRPr lang="en-US" altLang="en-US" sz="1100" b="1">
              <a:latin typeface="Courier New" charset="0"/>
              <a:ea typeface="ＭＳ Ｐゴシック" charset="-128"/>
            </a:endParaRPr>
          </a:p>
        </p:txBody>
      </p:sp>
      <p:sp>
        <p:nvSpPr>
          <p:cNvPr id="4096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AAD7EFBB-4147-8C4B-8D1B-8546422D402E}" type="slidenum">
              <a:rPr lang="en-US" altLang="en-US" sz="1200">
                <a:solidFill>
                  <a:srgbClr val="898989"/>
                </a:solidFill>
              </a:rPr>
              <a:pPr/>
              <a:t>21</a:t>
            </a:fld>
            <a:endParaRPr lang="en-US" altLang="en-US" sz="1200">
              <a:solidFill>
                <a:srgbClr val="898989"/>
              </a:solidFill>
            </a:endParaRPr>
          </a:p>
        </p:txBody>
      </p:sp>
      <p:sp>
        <p:nvSpPr>
          <p:cNvPr id="40963" name="TextBox 4"/>
          <p:cNvSpPr txBox="1">
            <a:spLocks noChangeArrowheads="1"/>
          </p:cNvSpPr>
          <p:nvPr/>
        </p:nvSpPr>
        <p:spPr bwMode="auto">
          <a:xfrm>
            <a:off x="4572000" y="1457325"/>
            <a:ext cx="426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400" b="1"/>
              <a:t>Here if you drop the “pw” option you get all n’s equal</a:t>
            </a:r>
          </a:p>
        </p:txBody>
      </p:sp>
      <p:sp>
        <p:nvSpPr>
          <p:cNvPr id="40964" name="Title 1"/>
          <p:cNvSpPr>
            <a:spLocks noGrp="1"/>
          </p:cNvSpPr>
          <p:nvPr>
            <p:ph type="title"/>
          </p:nvPr>
        </p:nvSpPr>
        <p:spPr>
          <a:xfrm>
            <a:off x="444500" y="-228600"/>
            <a:ext cx="8229600" cy="1143000"/>
          </a:xfrm>
        </p:spPr>
        <p:txBody>
          <a:bodyPr/>
          <a:lstStyle/>
          <a:p>
            <a:pPr eaLnBrk="1" hangingPunct="1"/>
            <a:r>
              <a:rPr lang="en-US" altLang="en-US">
                <a:ea typeface="ＭＳ Ｐゴシック" charset="-128"/>
              </a:rPr>
              <a:t>Matrix of Spearman correlations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altLang="en-US">
                <a:ea typeface="ＭＳ Ｐゴシック" charset="-128"/>
              </a:rPr>
              <a:t>Pearson vs. Spearman</a:t>
            </a:r>
          </a:p>
        </p:txBody>
      </p:sp>
      <p:sp>
        <p:nvSpPr>
          <p:cNvPr id="43010" name="Content Placeholder 2"/>
          <p:cNvSpPr>
            <a:spLocks noGrp="1"/>
          </p:cNvSpPr>
          <p:nvPr>
            <p:ph idx="1"/>
          </p:nvPr>
        </p:nvSpPr>
        <p:spPr/>
        <p:txBody>
          <a:bodyPr/>
          <a:lstStyle/>
          <a:p>
            <a:endParaRPr lang="en-US" altLang="en-US">
              <a:ea typeface="ＭＳ Ｐゴシック" charset="-128"/>
            </a:endParaRPr>
          </a:p>
        </p:txBody>
      </p:sp>
      <p:sp>
        <p:nvSpPr>
          <p:cNvPr id="4301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050DE61-443F-D342-8FEC-08DCB2A6A43E}" type="slidenum">
              <a:rPr lang="en-US" altLang="en-US" sz="1200">
                <a:solidFill>
                  <a:srgbClr val="898989"/>
                </a:solidFill>
              </a:rPr>
              <a:pPr/>
              <a:t>22</a:t>
            </a:fld>
            <a:endParaRPr lang="en-US" altLang="en-US" sz="1200">
              <a:solidFill>
                <a:srgbClr val="898989"/>
              </a:solidFill>
            </a:endParaRPr>
          </a:p>
        </p:txBody>
      </p:sp>
      <p:graphicFrame>
        <p:nvGraphicFramePr>
          <p:cNvPr id="5" name="Table 4"/>
          <p:cNvGraphicFramePr>
            <a:graphicFrameLocks noGrp="1"/>
          </p:cNvGraphicFramePr>
          <p:nvPr/>
        </p:nvGraphicFramePr>
        <p:xfrm>
          <a:off x="838200" y="1447800"/>
          <a:ext cx="7696200" cy="3976688"/>
        </p:xfrm>
        <a:graphic>
          <a:graphicData uri="http://schemas.openxmlformats.org/drawingml/2006/table">
            <a:tbl>
              <a:tblPr/>
              <a:tblGrid>
                <a:gridCol w="3309938"/>
                <a:gridCol w="2235200"/>
                <a:gridCol w="2151062"/>
              </a:tblGrid>
              <a:tr h="1141413">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1" i="0" u="none" strike="noStrike" cap="none" normalizeH="0" baseline="0">
                        <a:ln>
                          <a:noFill/>
                        </a:ln>
                        <a:solidFill>
                          <a:srgbClr val="FFFFFF"/>
                        </a:solidFill>
                        <a:effectLst/>
                        <a:latin typeface="Calibri" charset="0"/>
                        <a:ea typeface="ＭＳ Ｐゴシック" charset="-128"/>
                      </a:endParaRP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FFFFFF"/>
                          </a:solidFill>
                          <a:effectLst/>
                          <a:latin typeface="Calibri" charset="0"/>
                          <a:ea typeface="ＭＳ Ｐゴシック" charset="-128"/>
                        </a:rPr>
                        <a:t>Pearson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FFFFFF"/>
                          </a:solidFill>
                          <a:effectLst/>
                          <a:latin typeface="Calibri" charset="0"/>
                          <a:ea typeface="ＭＳ Ｐゴシック" charset="-128"/>
                        </a:rPr>
                        <a:t>Spearman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3815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Sensitivity to outliers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more sensitive</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less sensitive</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77470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Can be used with ordinal data</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847725">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Assumes data are from a normal distribution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77470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Detects non-linear relationship</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36BA551-4805-EE43-B1EA-E51B695880E3}" type="slidenum">
              <a:rPr lang="en-US" altLang="en-US" sz="1200">
                <a:solidFill>
                  <a:srgbClr val="898989"/>
                </a:solidFill>
              </a:rPr>
              <a:pPr/>
              <a:t>23</a:t>
            </a:fld>
            <a:endParaRPr lang="en-US" altLang="en-US" sz="1200">
              <a:solidFill>
                <a:srgbClr val="898989"/>
              </a:solidFill>
            </a:endParaRPr>
          </a:p>
        </p:txBody>
      </p:sp>
      <p:sp>
        <p:nvSpPr>
          <p:cNvPr id="44034" name="Title 2"/>
          <p:cNvSpPr>
            <a:spLocks noGrp="1"/>
          </p:cNvSpPr>
          <p:nvPr>
            <p:ph type="title"/>
          </p:nvPr>
        </p:nvSpPr>
        <p:spPr>
          <a:xfrm>
            <a:off x="457200" y="76200"/>
            <a:ext cx="8229600" cy="1143000"/>
          </a:xfrm>
        </p:spPr>
        <p:txBody>
          <a:bodyPr/>
          <a:lstStyle/>
          <a:p>
            <a:r>
              <a:rPr lang="en-US" altLang="en-US" sz="4000" dirty="0">
                <a:ea typeface="ＭＳ Ｐゴシック" charset="-128"/>
              </a:rPr>
              <a:t>Biomarker and alcohol consumption</a:t>
            </a:r>
          </a:p>
        </p:txBody>
      </p:sp>
      <p:pic>
        <p:nvPicPr>
          <p:cNvPr id="440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19200"/>
            <a:ext cx="7543800" cy="552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533400" y="228600"/>
            <a:ext cx="8534400" cy="1143000"/>
          </a:xfrm>
        </p:spPr>
        <p:txBody>
          <a:bodyPr/>
          <a:lstStyle/>
          <a:p>
            <a:r>
              <a:rPr lang="en-US" altLang="en-US" sz="4000" dirty="0" err="1">
                <a:ea typeface="ＭＳ Ｐゴシック" charset="-128"/>
              </a:rPr>
              <a:t>PEth</a:t>
            </a:r>
            <a:r>
              <a:rPr lang="en-US" altLang="en-US" sz="4000" dirty="0">
                <a:ea typeface="ＭＳ Ｐゴシック" charset="-128"/>
              </a:rPr>
              <a:t> Biomarker of alcohol consumption vs. days drinking (raw data vs. ranks)</a:t>
            </a:r>
          </a:p>
        </p:txBody>
      </p:sp>
      <p:sp>
        <p:nvSpPr>
          <p:cNvPr id="4505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4A22537-1509-9B42-9BB1-B3CB9DB27F66}" type="slidenum">
              <a:rPr lang="en-US" altLang="en-US" sz="1200">
                <a:solidFill>
                  <a:srgbClr val="898989"/>
                </a:solidFill>
              </a:rPr>
              <a:pPr/>
              <a:t>24</a:t>
            </a:fld>
            <a:endParaRPr lang="en-US" altLang="en-US" sz="1200">
              <a:solidFill>
                <a:srgbClr val="898989"/>
              </a:solidFill>
            </a:endParaRPr>
          </a:p>
        </p:txBody>
      </p:sp>
      <p:pic>
        <p:nvPicPr>
          <p:cNvPr id="4505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500" y="1712913"/>
            <a:ext cx="6718300" cy="491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altLang="en-US" sz="4000" dirty="0">
                <a:ea typeface="ＭＳ Ｐゴシック" charset="-128"/>
              </a:rPr>
              <a:t>Pearson and Spearman correlations</a:t>
            </a:r>
          </a:p>
        </p:txBody>
      </p:sp>
      <p:sp>
        <p:nvSpPr>
          <p:cNvPr id="46082" name="Content Placeholder 2"/>
          <p:cNvSpPr>
            <a:spLocks noGrp="1"/>
          </p:cNvSpPr>
          <p:nvPr>
            <p:ph idx="1"/>
          </p:nvPr>
        </p:nvSpPr>
        <p:spPr>
          <a:xfrm>
            <a:off x="457200" y="1524000"/>
            <a:ext cx="7924800" cy="4297363"/>
          </a:xfrm>
        </p:spPr>
        <p:txBody>
          <a:bodyPr/>
          <a:lstStyle/>
          <a:p>
            <a:pPr marL="0" indent="0">
              <a:spcBef>
                <a:spcPct val="0"/>
              </a:spcBef>
              <a:buFont typeface="Arial" charset="0"/>
              <a:buNone/>
            </a:pPr>
            <a:r>
              <a:rPr lang="en-US" altLang="en-US" sz="1800" dirty="0">
                <a:latin typeface="Courier New" charset="0"/>
                <a:ea typeface="ＭＳ Ｐゴシック" charset="-128"/>
              </a:rPr>
              <a:t>. </a:t>
            </a:r>
            <a:r>
              <a:rPr lang="en-US" altLang="en-US" sz="1400" dirty="0" err="1">
                <a:latin typeface="Courier New" charset="0"/>
                <a:ea typeface="ＭＳ Ｐゴシック" charset="-128"/>
              </a:rPr>
              <a:t>pwcorr</a:t>
            </a:r>
            <a:r>
              <a:rPr lang="en-US" altLang="en-US" sz="1400" dirty="0">
                <a:latin typeface="Courier New" charset="0"/>
                <a:ea typeface="ＭＳ Ｐゴシック" charset="-128"/>
              </a:rPr>
              <a:t> peth21_18and16 daysdrank_21, </a:t>
            </a:r>
            <a:r>
              <a:rPr lang="en-US" altLang="en-US" sz="1400" dirty="0" err="1">
                <a:latin typeface="Courier New" charset="0"/>
                <a:ea typeface="ＭＳ Ｐゴシック" charset="-128"/>
              </a:rPr>
              <a:t>obs</a:t>
            </a:r>
            <a:r>
              <a:rPr lang="en-US" altLang="en-US" sz="1400" dirty="0">
                <a:latin typeface="Courier New" charset="0"/>
                <a:ea typeface="ＭＳ Ｐゴシック" charset="-128"/>
              </a:rPr>
              <a:t> sig</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             | peth2~16 days~_21</a:t>
            </a:r>
          </a:p>
          <a:p>
            <a:pPr marL="0" indent="0">
              <a:spcBef>
                <a:spcPct val="0"/>
              </a:spcBef>
              <a:buFont typeface="Arial" charset="0"/>
              <a:buNone/>
            </a:pPr>
            <a:r>
              <a:rPr lang="en-US" altLang="en-US" sz="1400" dirty="0">
                <a:latin typeface="Courier New" charset="0"/>
                <a:ea typeface="ＭＳ Ｐゴシック" charset="-128"/>
              </a:rPr>
              <a:t>-------------+------------------</a:t>
            </a:r>
          </a:p>
          <a:p>
            <a:pPr marL="0" indent="0">
              <a:spcBef>
                <a:spcPct val="0"/>
              </a:spcBef>
              <a:buFont typeface="Arial" charset="0"/>
              <a:buNone/>
            </a:pPr>
            <a:r>
              <a:rPr lang="en-US" altLang="en-US" sz="1400" dirty="0">
                <a:latin typeface="Courier New" charset="0"/>
                <a:ea typeface="ＭＳ Ｐゴシック" charset="-128"/>
              </a:rPr>
              <a:t>peth21_18~16 |   1.0000 </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             |       77</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daysdrank_21 |   0.4717   1.0000 </a:t>
            </a:r>
          </a:p>
          <a:p>
            <a:pPr marL="0" indent="0">
              <a:spcBef>
                <a:spcPct val="0"/>
              </a:spcBef>
              <a:buFont typeface="Arial" charset="0"/>
              <a:buNone/>
            </a:pPr>
            <a:r>
              <a:rPr lang="en-US" altLang="en-US" sz="1400" dirty="0">
                <a:latin typeface="Courier New" charset="0"/>
                <a:ea typeface="ＭＳ Ｐゴシック" charset="-128"/>
              </a:rPr>
              <a:t>             |   0.0000</a:t>
            </a:r>
          </a:p>
          <a:p>
            <a:pPr marL="0" indent="0">
              <a:spcBef>
                <a:spcPct val="0"/>
              </a:spcBef>
              <a:buFont typeface="Arial" charset="0"/>
              <a:buNone/>
            </a:pPr>
            <a:r>
              <a:rPr lang="en-US" altLang="en-US" sz="1400" dirty="0">
                <a:latin typeface="Courier New" charset="0"/>
                <a:ea typeface="ＭＳ Ｐゴシック" charset="-128"/>
              </a:rPr>
              <a:t>             |       77       85</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a:t>
            </a:r>
          </a:p>
          <a:p>
            <a:pPr marL="0" indent="0">
              <a:spcBef>
                <a:spcPct val="0"/>
              </a:spcBef>
              <a:buFont typeface="Arial" charset="0"/>
              <a:buNone/>
            </a:pPr>
            <a:r>
              <a:rPr lang="en-US" altLang="en-US" sz="1400" dirty="0">
                <a:latin typeface="Courier New" charset="0"/>
                <a:ea typeface="ＭＳ Ｐゴシック" charset="-128"/>
              </a:rPr>
              <a:t>. spearman peth21_18and16 daysdrank_21</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 Number of </a:t>
            </a:r>
            <a:r>
              <a:rPr lang="en-US" altLang="en-US" sz="1400" dirty="0" err="1">
                <a:latin typeface="Courier New" charset="0"/>
                <a:ea typeface="ＭＳ Ｐゴシック" charset="-128"/>
              </a:rPr>
              <a:t>obs</a:t>
            </a:r>
            <a:r>
              <a:rPr lang="en-US" altLang="en-US" sz="1400" dirty="0">
                <a:latin typeface="Courier New" charset="0"/>
                <a:ea typeface="ＭＳ Ｐゴシック" charset="-128"/>
              </a:rPr>
              <a:t> =      77</a:t>
            </a:r>
          </a:p>
          <a:p>
            <a:pPr marL="0" indent="0">
              <a:spcBef>
                <a:spcPct val="0"/>
              </a:spcBef>
              <a:buFont typeface="Arial" charset="0"/>
              <a:buNone/>
            </a:pPr>
            <a:r>
              <a:rPr lang="en-US" altLang="en-US" sz="1400" dirty="0">
                <a:latin typeface="Courier New" charset="0"/>
                <a:ea typeface="ＭＳ Ｐゴシック" charset="-128"/>
              </a:rPr>
              <a:t>Spearman's rho =       0.7413</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Test of Ho: peth21_18and16 and daysdrank_21 are independent</a:t>
            </a:r>
          </a:p>
          <a:p>
            <a:pPr marL="0" indent="0">
              <a:spcBef>
                <a:spcPct val="0"/>
              </a:spcBef>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Prob</a:t>
            </a:r>
            <a:r>
              <a:rPr lang="en-US" altLang="en-US" sz="1400" dirty="0">
                <a:latin typeface="Courier New" charset="0"/>
                <a:ea typeface="ＭＳ Ｐゴシック" charset="-128"/>
              </a:rPr>
              <a:t> &gt; |t| =       0.0000</a:t>
            </a:r>
          </a:p>
          <a:p>
            <a:pPr marL="0" indent="0">
              <a:buFont typeface="Arial" charset="0"/>
              <a:buNone/>
            </a:pPr>
            <a:endParaRPr lang="en-US" altLang="en-US" sz="1400" dirty="0">
              <a:latin typeface="Courier New" charset="0"/>
              <a:ea typeface="ＭＳ Ｐゴシック" charset="-128"/>
            </a:endParaRPr>
          </a:p>
        </p:txBody>
      </p:sp>
      <p:sp>
        <p:nvSpPr>
          <p:cNvPr id="4608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5289DE4-614B-1147-960D-4684F4D58114}" type="slidenum">
              <a:rPr lang="en-US" altLang="en-US" sz="1200">
                <a:solidFill>
                  <a:srgbClr val="898989"/>
                </a:solidFill>
              </a:rPr>
              <a:pPr/>
              <a:t>25</a:t>
            </a:fld>
            <a:endParaRPr lang="en-US" altLang="en-US" sz="1200">
              <a:solidFill>
                <a:srgbClr val="898989"/>
              </a:solidFill>
            </a:endParaRPr>
          </a:p>
        </p:txBody>
      </p:sp>
      <p:sp>
        <p:nvSpPr>
          <p:cNvPr id="46084" name="Oval 6"/>
          <p:cNvSpPr>
            <a:spLocks noChangeArrowheads="1"/>
          </p:cNvSpPr>
          <p:nvPr/>
        </p:nvSpPr>
        <p:spPr bwMode="auto">
          <a:xfrm>
            <a:off x="2133600" y="3291681"/>
            <a:ext cx="1143000" cy="762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46085" name="Oval 6"/>
          <p:cNvSpPr>
            <a:spLocks noChangeArrowheads="1"/>
          </p:cNvSpPr>
          <p:nvPr/>
        </p:nvSpPr>
        <p:spPr bwMode="auto">
          <a:xfrm>
            <a:off x="2362200" y="4953000"/>
            <a:ext cx="1828800" cy="12192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a:t>Association Identification</a:t>
            </a:r>
          </a:p>
        </p:txBody>
      </p:sp>
      <p:sp>
        <p:nvSpPr>
          <p:cNvPr id="77827" name="Rectangle 3"/>
          <p:cNvSpPr>
            <a:spLocks noGrp="1" noChangeArrowheads="1"/>
          </p:cNvSpPr>
          <p:nvPr>
            <p:ph idx="1"/>
          </p:nvPr>
        </p:nvSpPr>
        <p:spPr>
          <a:xfrm>
            <a:off x="381000" y="1752600"/>
            <a:ext cx="8534400" cy="914400"/>
          </a:xfrm>
        </p:spPr>
        <p:txBody>
          <a:bodyPr>
            <a:noAutofit/>
          </a:bodyPr>
          <a:lstStyle/>
          <a:p>
            <a:pPr marL="571500" indent="-571500">
              <a:buFont typeface="Wingdings" pitchFamily="2" charset="2"/>
              <a:buNone/>
            </a:pPr>
            <a:r>
              <a:rPr lang="en-US" sz="2000" b="1" dirty="0"/>
              <a:t>Which </a:t>
            </a:r>
            <a:r>
              <a:rPr lang="en-US" sz="2000" b="1" dirty="0" err="1"/>
              <a:t>scatterplot</a:t>
            </a:r>
            <a:r>
              <a:rPr lang="en-US" sz="2000" b="1" dirty="0"/>
              <a:t> below shows </a:t>
            </a:r>
            <a:endParaRPr lang="en-US" sz="2000" b="1" dirty="0" smtClean="0"/>
          </a:p>
          <a:p>
            <a:pPr marL="571500" indent="-571500">
              <a:buFont typeface="Wingdings" pitchFamily="2" charset="2"/>
              <a:buNone/>
            </a:pPr>
            <a:endParaRPr lang="en-US" sz="2000" b="1" dirty="0" smtClean="0"/>
          </a:p>
          <a:p>
            <a:pPr marL="571500" indent="-571500">
              <a:buFont typeface="Wingdings" pitchFamily="2" charset="2"/>
              <a:buAutoNum type="alphaLcParenR"/>
            </a:pPr>
            <a:r>
              <a:rPr lang="en-US" sz="2000" b="1" dirty="0" smtClean="0"/>
              <a:t>little </a:t>
            </a:r>
            <a:r>
              <a:rPr lang="en-US" sz="2000" b="1" dirty="0"/>
              <a:t>association? </a:t>
            </a:r>
            <a:endParaRPr lang="en-US" sz="2000" b="1" dirty="0" smtClean="0"/>
          </a:p>
          <a:p>
            <a:pPr marL="571500" indent="-571500">
              <a:buFont typeface="Wingdings" pitchFamily="2" charset="2"/>
              <a:buAutoNum type="alphaLcParenR"/>
            </a:pPr>
            <a:endParaRPr lang="en-US" sz="2000" b="1" dirty="0" smtClean="0"/>
          </a:p>
          <a:p>
            <a:pPr marL="571500" indent="-571500">
              <a:buFont typeface="Wingdings" pitchFamily="2" charset="2"/>
              <a:buAutoNum type="alphaLcParenR"/>
            </a:pPr>
            <a:r>
              <a:rPr lang="en-US" sz="2000" b="1" dirty="0" smtClean="0"/>
              <a:t>negative </a:t>
            </a:r>
            <a:r>
              <a:rPr lang="en-US" sz="2000" b="1" dirty="0"/>
              <a:t>association? </a:t>
            </a:r>
            <a:endParaRPr lang="en-US" sz="2000" b="1" dirty="0" smtClean="0"/>
          </a:p>
          <a:p>
            <a:pPr marL="571500" indent="-571500">
              <a:buFont typeface="Wingdings" pitchFamily="2" charset="2"/>
              <a:buAutoNum type="alphaLcParenR"/>
            </a:pPr>
            <a:endParaRPr lang="en-US" sz="2000" b="1" dirty="0" smtClean="0"/>
          </a:p>
          <a:p>
            <a:pPr marL="571500" indent="-571500">
              <a:buFont typeface="Wingdings" pitchFamily="2" charset="2"/>
              <a:buAutoNum type="alphaLcParenR"/>
            </a:pPr>
            <a:r>
              <a:rPr lang="en-US" sz="2000" b="1" dirty="0" smtClean="0"/>
              <a:t>linear </a:t>
            </a:r>
            <a:r>
              <a:rPr lang="en-US" sz="2000" b="1" dirty="0"/>
              <a:t>association? </a:t>
            </a:r>
            <a:endParaRPr lang="en-US" sz="2000" b="1" dirty="0" smtClean="0"/>
          </a:p>
          <a:p>
            <a:pPr marL="571500" indent="-571500">
              <a:buFont typeface="Wingdings" pitchFamily="2" charset="2"/>
              <a:buAutoNum type="alphaLcParenR"/>
            </a:pPr>
            <a:endParaRPr lang="en-US" sz="2000" b="1" dirty="0" smtClean="0"/>
          </a:p>
          <a:p>
            <a:pPr marL="571500" indent="-571500">
              <a:buFont typeface="Wingdings" pitchFamily="2" charset="2"/>
              <a:buAutoNum type="alphaLcParenR"/>
            </a:pPr>
            <a:r>
              <a:rPr lang="en-US" sz="2000" b="1" dirty="0" smtClean="0"/>
              <a:t>moderately </a:t>
            </a:r>
            <a:r>
              <a:rPr lang="en-US" sz="2000" b="1" dirty="0"/>
              <a:t>strong </a:t>
            </a:r>
            <a:r>
              <a:rPr lang="en-US" sz="2000" b="1" dirty="0" smtClean="0"/>
              <a:t>association?</a:t>
            </a:r>
          </a:p>
          <a:p>
            <a:pPr marL="571500" indent="-571500">
              <a:buFont typeface="Wingdings" pitchFamily="2" charset="2"/>
              <a:buAutoNum type="alphaLcParenR"/>
            </a:pPr>
            <a:endParaRPr lang="en-US" sz="2000" b="1" dirty="0" smtClean="0"/>
          </a:p>
          <a:p>
            <a:pPr marL="571500" indent="-571500">
              <a:buFont typeface="Wingdings" pitchFamily="2" charset="2"/>
              <a:buAutoNum type="alphaLcParenR"/>
            </a:pPr>
            <a:r>
              <a:rPr lang="en-US" sz="2000" b="1" dirty="0" smtClean="0"/>
              <a:t>strong </a:t>
            </a:r>
            <a:r>
              <a:rPr lang="en-US" sz="2000" b="1" dirty="0"/>
              <a:t>association</a:t>
            </a:r>
            <a:r>
              <a:rPr lang="en-US" sz="2000" dirty="0"/>
              <a:t>?</a:t>
            </a:r>
          </a:p>
        </p:txBody>
      </p:sp>
      <p:sp>
        <p:nvSpPr>
          <p:cNvPr id="6" name="Slide Number Placeholder 5"/>
          <p:cNvSpPr>
            <a:spLocks noGrp="1"/>
          </p:cNvSpPr>
          <p:nvPr>
            <p:ph type="sldNum" sz="quarter" idx="4294967295"/>
          </p:nvPr>
        </p:nvSpPr>
        <p:spPr>
          <a:xfrm>
            <a:off x="8204396" y="6476999"/>
            <a:ext cx="733864" cy="274320"/>
          </a:xfrm>
        </p:spPr>
        <p:txBody>
          <a:bodyPr/>
          <a:lstStyle/>
          <a:p>
            <a:fld id="{48CFB35D-3CDF-4AAA-AC59-60C0E1288F2F}" type="slidenum">
              <a:rPr lang="en-US"/>
              <a:pPr/>
              <a:t>26</a:t>
            </a:fld>
            <a:endParaRPr lang="en-US"/>
          </a:p>
        </p:txBody>
      </p:sp>
      <p:pic>
        <p:nvPicPr>
          <p:cNvPr id="77829" name="Picture 5" descr="135768X_Bock_07_038"/>
          <p:cNvPicPr>
            <a:picLocks noChangeAspect="1" noChangeArrowheads="1"/>
          </p:cNvPicPr>
          <p:nvPr/>
        </p:nvPicPr>
        <p:blipFill>
          <a:blip r:embed="rId3" cstate="print"/>
          <a:srcRect b="9789"/>
          <a:stretch>
            <a:fillRect/>
          </a:stretch>
        </p:blipFill>
        <p:spPr bwMode="auto">
          <a:xfrm>
            <a:off x="4648200" y="2743200"/>
            <a:ext cx="3581400" cy="3541713"/>
          </a:xfrm>
          <a:prstGeom prst="rect">
            <a:avLst/>
          </a:prstGeom>
          <a:noFill/>
          <a:ln w="9525">
            <a:noFill/>
            <a:miter lim="800000"/>
            <a:headEnd/>
            <a:tailEnd/>
          </a:ln>
        </p:spPr>
      </p:pic>
    </p:spTree>
    <p:extLst>
      <p:ext uri="{BB962C8B-B14F-4D97-AF65-F5344CB8AC3E}">
        <p14:creationId xmlns:p14="http://schemas.microsoft.com/office/powerpoint/2010/main" val="16695898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z="4000" dirty="0" smtClean="0"/>
              <a:t>Association Identification</a:t>
            </a:r>
            <a:endParaRPr lang="en-US" dirty="0"/>
          </a:p>
        </p:txBody>
      </p:sp>
      <p:sp>
        <p:nvSpPr>
          <p:cNvPr id="99331" name="Rectangle 3"/>
          <p:cNvSpPr>
            <a:spLocks noGrp="1" noChangeArrowheads="1"/>
          </p:cNvSpPr>
          <p:nvPr>
            <p:ph idx="1"/>
          </p:nvPr>
        </p:nvSpPr>
        <p:spPr>
          <a:xfrm>
            <a:off x="381000" y="1752600"/>
            <a:ext cx="3429000" cy="4343400"/>
          </a:xfrm>
        </p:spPr>
        <p:txBody>
          <a:bodyPr>
            <a:normAutofit lnSpcReduction="10000"/>
          </a:bodyPr>
          <a:lstStyle/>
          <a:p>
            <a:pPr marL="571500" indent="-571500">
              <a:lnSpc>
                <a:spcPct val="90000"/>
              </a:lnSpc>
              <a:buFont typeface="Wingdings" pitchFamily="2" charset="2"/>
              <a:buNone/>
            </a:pPr>
            <a:r>
              <a:rPr lang="en-US" sz="2100" b="1" dirty="0"/>
              <a:t>Matching.</a:t>
            </a:r>
            <a:r>
              <a:rPr lang="en-US" sz="2100" dirty="0"/>
              <a:t> </a:t>
            </a:r>
            <a:endParaRPr lang="en-US" sz="2100" dirty="0" smtClean="0"/>
          </a:p>
          <a:p>
            <a:pPr marL="571500" indent="-571500">
              <a:lnSpc>
                <a:spcPct val="90000"/>
              </a:lnSpc>
              <a:buFont typeface="Wingdings" pitchFamily="2" charset="2"/>
              <a:buNone/>
            </a:pPr>
            <a:r>
              <a:rPr lang="en-US" sz="2000" dirty="0" smtClean="0"/>
              <a:t>Here </a:t>
            </a:r>
            <a:r>
              <a:rPr lang="en-US" sz="2000" dirty="0"/>
              <a:t>are several </a:t>
            </a:r>
            <a:r>
              <a:rPr lang="en-US" sz="2000" dirty="0" err="1" smtClean="0"/>
              <a:t>scatterplots</a:t>
            </a:r>
            <a:r>
              <a:rPr lang="en-US" sz="2000" dirty="0" smtClean="0"/>
              <a:t>.</a:t>
            </a:r>
          </a:p>
          <a:p>
            <a:pPr marL="571500" indent="-571500">
              <a:lnSpc>
                <a:spcPct val="90000"/>
              </a:lnSpc>
              <a:buFont typeface="Wingdings" pitchFamily="2" charset="2"/>
              <a:buNone/>
            </a:pPr>
            <a:r>
              <a:rPr lang="en-US" sz="2000" dirty="0" smtClean="0"/>
              <a:t>The </a:t>
            </a:r>
            <a:r>
              <a:rPr lang="en-US" sz="2000" dirty="0"/>
              <a:t>calculated correlations </a:t>
            </a:r>
            <a:r>
              <a:rPr lang="en-US" sz="2000" dirty="0" smtClean="0"/>
              <a:t>are: </a:t>
            </a:r>
          </a:p>
          <a:p>
            <a:pPr marL="571500" indent="-571500">
              <a:lnSpc>
                <a:spcPct val="90000"/>
              </a:lnSpc>
              <a:buFont typeface="Wingdings" pitchFamily="2" charset="2"/>
              <a:buAutoNum type="alphaLcParenR"/>
            </a:pPr>
            <a:endParaRPr lang="en-US" sz="2000" dirty="0" smtClean="0"/>
          </a:p>
          <a:p>
            <a:pPr marL="571500" indent="-571500">
              <a:lnSpc>
                <a:spcPct val="90000"/>
              </a:lnSpc>
              <a:buFont typeface="Wingdings" pitchFamily="2" charset="2"/>
              <a:buAutoNum type="alphaLcParenR"/>
            </a:pPr>
            <a:r>
              <a:rPr lang="en-US" sz="2000" dirty="0" smtClean="0"/>
              <a:t>–0.977</a:t>
            </a:r>
          </a:p>
          <a:p>
            <a:pPr marL="571500" indent="-571500">
              <a:lnSpc>
                <a:spcPct val="90000"/>
              </a:lnSpc>
              <a:buFont typeface="Wingdings" pitchFamily="2" charset="2"/>
              <a:buAutoNum type="alphaLcParenR"/>
            </a:pPr>
            <a:endParaRPr lang="en-US" sz="2000" dirty="0" smtClean="0"/>
          </a:p>
          <a:p>
            <a:pPr marL="571500" indent="-571500">
              <a:lnSpc>
                <a:spcPct val="90000"/>
              </a:lnSpc>
              <a:buFont typeface="Wingdings" pitchFamily="2" charset="2"/>
              <a:buAutoNum type="alphaLcParenR"/>
            </a:pPr>
            <a:r>
              <a:rPr lang="en-US" sz="2000" dirty="0" smtClean="0"/>
              <a:t>–0.021</a:t>
            </a:r>
          </a:p>
          <a:p>
            <a:pPr marL="571500" indent="-571500">
              <a:lnSpc>
                <a:spcPct val="90000"/>
              </a:lnSpc>
              <a:buFont typeface="Wingdings" pitchFamily="2" charset="2"/>
              <a:buAutoNum type="alphaLcParenR"/>
            </a:pPr>
            <a:endParaRPr lang="en-US" sz="2000" dirty="0" smtClean="0"/>
          </a:p>
          <a:p>
            <a:pPr marL="571500" indent="-571500">
              <a:lnSpc>
                <a:spcPct val="90000"/>
              </a:lnSpc>
              <a:buFont typeface="Wingdings" pitchFamily="2" charset="2"/>
              <a:buAutoNum type="alphaLcParenR"/>
            </a:pPr>
            <a:r>
              <a:rPr lang="en-US" sz="2000" dirty="0" smtClean="0"/>
              <a:t>0.736</a:t>
            </a:r>
          </a:p>
          <a:p>
            <a:pPr marL="571500" indent="-571500">
              <a:lnSpc>
                <a:spcPct val="90000"/>
              </a:lnSpc>
              <a:buFont typeface="Wingdings" pitchFamily="2" charset="2"/>
              <a:buAutoNum type="alphaLcParenR"/>
            </a:pPr>
            <a:endParaRPr lang="en-US" sz="2000" dirty="0" smtClean="0"/>
          </a:p>
          <a:p>
            <a:pPr marL="571500" indent="-571500">
              <a:lnSpc>
                <a:spcPct val="90000"/>
              </a:lnSpc>
              <a:buFont typeface="Wingdings" pitchFamily="2" charset="2"/>
              <a:buAutoNum type="alphaLcParenR"/>
            </a:pPr>
            <a:r>
              <a:rPr lang="en-US" sz="2000" dirty="0" smtClean="0"/>
              <a:t>0.951</a:t>
            </a:r>
            <a:r>
              <a:rPr lang="en-US" sz="2000" dirty="0"/>
              <a:t>. </a:t>
            </a:r>
            <a:endParaRPr lang="en-US" sz="2000" dirty="0" smtClean="0"/>
          </a:p>
          <a:p>
            <a:pPr marL="571500" indent="-571500">
              <a:lnSpc>
                <a:spcPct val="90000"/>
              </a:lnSpc>
              <a:buFont typeface="Wingdings" pitchFamily="2" charset="2"/>
              <a:buAutoNum type="alphaLcParenR"/>
            </a:pPr>
            <a:endParaRPr lang="en-US" sz="2000" dirty="0" smtClean="0"/>
          </a:p>
          <a:p>
            <a:pPr marL="571500" indent="-571500">
              <a:lnSpc>
                <a:spcPct val="90000"/>
              </a:lnSpc>
              <a:buFont typeface="Wingdings" pitchFamily="2" charset="2"/>
              <a:buAutoNum type="alphaLcParenR"/>
            </a:pPr>
            <a:endParaRPr lang="en-US" sz="2000" dirty="0" smtClean="0"/>
          </a:p>
          <a:p>
            <a:pPr marL="571500" indent="-571500">
              <a:lnSpc>
                <a:spcPct val="90000"/>
              </a:lnSpc>
              <a:buNone/>
            </a:pPr>
            <a:r>
              <a:rPr lang="en-US" sz="2000" dirty="0" smtClean="0"/>
              <a:t>Which </a:t>
            </a:r>
            <a:r>
              <a:rPr lang="en-US" sz="2000" dirty="0"/>
              <a:t>is which?</a:t>
            </a:r>
          </a:p>
        </p:txBody>
      </p:sp>
      <p:sp>
        <p:nvSpPr>
          <p:cNvPr id="6" name="Slide Number Placeholder 5"/>
          <p:cNvSpPr>
            <a:spLocks noGrp="1"/>
          </p:cNvSpPr>
          <p:nvPr>
            <p:ph type="sldNum" sz="quarter" idx="4294967295"/>
          </p:nvPr>
        </p:nvSpPr>
        <p:spPr>
          <a:xfrm>
            <a:off x="8204396" y="6476999"/>
            <a:ext cx="733864" cy="274320"/>
          </a:xfrm>
        </p:spPr>
        <p:txBody>
          <a:bodyPr/>
          <a:lstStyle/>
          <a:p>
            <a:fld id="{440A850A-5432-433A-A9C8-2209B3C6AC65}" type="slidenum">
              <a:rPr lang="en-US"/>
              <a:pPr/>
              <a:t>27</a:t>
            </a:fld>
            <a:endParaRPr lang="en-US"/>
          </a:p>
        </p:txBody>
      </p:sp>
      <p:pic>
        <p:nvPicPr>
          <p:cNvPr id="99333" name="Picture 5" descr="135768X_Bock_07_045"/>
          <p:cNvPicPr>
            <a:picLocks noChangeAspect="1" noChangeArrowheads="1"/>
          </p:cNvPicPr>
          <p:nvPr/>
        </p:nvPicPr>
        <p:blipFill>
          <a:blip r:embed="rId3" cstate="print"/>
          <a:srcRect b="9853"/>
          <a:stretch>
            <a:fillRect/>
          </a:stretch>
        </p:blipFill>
        <p:spPr bwMode="auto">
          <a:xfrm>
            <a:off x="3733800" y="2454275"/>
            <a:ext cx="3733800" cy="3598863"/>
          </a:xfrm>
          <a:prstGeom prst="rect">
            <a:avLst/>
          </a:prstGeom>
          <a:noFill/>
          <a:ln w="9525">
            <a:noFill/>
            <a:miter lim="800000"/>
            <a:headEnd/>
            <a:tailEnd/>
          </a:ln>
        </p:spPr>
      </p:pic>
    </p:spTree>
    <p:extLst>
      <p:ext uri="{BB962C8B-B14F-4D97-AF65-F5344CB8AC3E}">
        <p14:creationId xmlns:p14="http://schemas.microsoft.com/office/powerpoint/2010/main" val="3085998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457200" y="274638"/>
            <a:ext cx="8229600" cy="1325562"/>
          </a:xfrm>
        </p:spPr>
        <p:txBody>
          <a:bodyPr/>
          <a:lstStyle/>
          <a:p>
            <a:pPr eaLnBrk="1" hangingPunct="1"/>
            <a:r>
              <a:rPr lang="en-US" altLang="en-US">
                <a:ea typeface="ＭＳ Ｐゴシック" charset="-128"/>
              </a:rPr>
              <a:t>Simple linear regression</a:t>
            </a:r>
          </a:p>
        </p:txBody>
      </p:sp>
      <p:sp>
        <p:nvSpPr>
          <p:cNvPr id="47106" name="Content Placeholder 2"/>
          <p:cNvSpPr>
            <a:spLocks noGrp="1"/>
          </p:cNvSpPr>
          <p:nvPr>
            <p:ph idx="1"/>
          </p:nvPr>
        </p:nvSpPr>
        <p:spPr/>
        <p:txBody>
          <a:bodyPr/>
          <a:lstStyle/>
          <a:p>
            <a:pPr eaLnBrk="1" hangingPunct="1"/>
            <a:r>
              <a:rPr lang="en-US" altLang="en-US" dirty="0">
                <a:ea typeface="ＭＳ Ｐゴシック" charset="-128"/>
              </a:rPr>
              <a:t>Correlation allows us to quantify a linear relationship between two variables</a:t>
            </a:r>
          </a:p>
          <a:p>
            <a:pPr eaLnBrk="1" hangingPunct="1"/>
            <a:r>
              <a:rPr lang="en-US" altLang="en-US" dirty="0" smtClean="0">
                <a:ea typeface="ＭＳ Ｐゴシック" charset="-128"/>
              </a:rPr>
              <a:t>Linear regression </a:t>
            </a:r>
            <a:r>
              <a:rPr lang="en-US" altLang="en-US" dirty="0">
                <a:ea typeface="ＭＳ Ｐゴシック" charset="-128"/>
              </a:rPr>
              <a:t>allows us to additionally estimate how a change in a random variable X corresponds to a change in random variable Y</a:t>
            </a:r>
          </a:p>
        </p:txBody>
      </p:sp>
      <p:sp>
        <p:nvSpPr>
          <p:cNvPr id="471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577DD52-4C76-1F41-8920-C0BDE7520FC3}" type="slidenum">
              <a:rPr lang="en-US" altLang="en-US" sz="1200">
                <a:solidFill>
                  <a:srgbClr val="898989"/>
                </a:solidFill>
              </a:rPr>
              <a:pPr/>
              <a:t>28</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444605" y="76200"/>
            <a:ext cx="8229600" cy="1000112"/>
          </a:xfrm>
        </p:spPr>
        <p:txBody>
          <a:bodyPr/>
          <a:lstStyle/>
          <a:p>
            <a:pPr eaLnBrk="1" hangingPunct="1"/>
            <a:r>
              <a:rPr lang="en-US" altLang="en-US" sz="4000" dirty="0">
                <a:ea typeface="ＭＳ Ｐゴシック" charset="-128"/>
              </a:rPr>
              <a:t>Forced expiratory volume (FEV) </a:t>
            </a:r>
          </a:p>
        </p:txBody>
      </p:sp>
      <p:sp>
        <p:nvSpPr>
          <p:cNvPr id="48130" name="Content Placeholder 2"/>
          <p:cNvSpPr>
            <a:spLocks noGrp="1"/>
          </p:cNvSpPr>
          <p:nvPr>
            <p:ph idx="1"/>
          </p:nvPr>
        </p:nvSpPr>
        <p:spPr>
          <a:xfrm>
            <a:off x="304800" y="1076312"/>
            <a:ext cx="8534400" cy="5745162"/>
          </a:xfrm>
        </p:spPr>
        <p:txBody>
          <a:bodyPr/>
          <a:lstStyle/>
          <a:p>
            <a:pPr eaLnBrk="1" hangingPunct="1"/>
            <a:r>
              <a:rPr lang="en-US" altLang="en-US" sz="2800" dirty="0">
                <a:ea typeface="ＭＳ Ｐゴシック" charset="-128"/>
              </a:rPr>
              <a:t>Studies in the 1970</a:t>
            </a:r>
            <a:r>
              <a:rPr lang="ja-JP" altLang="en-US" sz="2800" dirty="0">
                <a:ea typeface="ＭＳ Ｐゴシック" charset="-128"/>
              </a:rPr>
              <a:t>’</a:t>
            </a:r>
            <a:r>
              <a:rPr lang="en-US" altLang="ja-JP" sz="2800" dirty="0">
                <a:ea typeface="ＭＳ Ｐゴシック" charset="-128"/>
              </a:rPr>
              <a:t>s of children and adolescent</a:t>
            </a:r>
            <a:r>
              <a:rPr lang="ja-JP" altLang="en-US" sz="2800" dirty="0">
                <a:ea typeface="ＭＳ Ｐゴシック" charset="-128"/>
              </a:rPr>
              <a:t>’</a:t>
            </a:r>
            <a:r>
              <a:rPr lang="en-US" altLang="ja-JP" sz="2800" dirty="0">
                <a:ea typeface="ＭＳ Ｐゴシック" charset="-128"/>
              </a:rPr>
              <a:t>s pulmonary function, examining their own smoking and secondhand smoke</a:t>
            </a:r>
          </a:p>
          <a:p>
            <a:pPr eaLnBrk="1" hangingPunct="1"/>
            <a:r>
              <a:rPr lang="en-US" altLang="en-US" sz="2800" dirty="0">
                <a:ea typeface="ＭＳ Ｐゴシック" charset="-128"/>
              </a:rPr>
              <a:t>FEV is the amount of air expelled in the first second of exhalation; forced expiratory volume</a:t>
            </a:r>
          </a:p>
          <a:p>
            <a:pPr eaLnBrk="1" hangingPunct="1"/>
            <a:r>
              <a:rPr lang="en-US" altLang="en-US" sz="2800" dirty="0">
                <a:ea typeface="ＭＳ Ｐゴシック" charset="-128"/>
              </a:rPr>
              <a:t>The data are cross-sectional data from a larger prospective study</a:t>
            </a:r>
          </a:p>
          <a:p>
            <a:pPr eaLnBrk="1" hangingPunct="1"/>
            <a:endParaRPr lang="en-US" altLang="en-US" sz="3000" dirty="0" smtClean="0">
              <a:ea typeface="ＭＳ Ｐゴシック" charset="-128"/>
            </a:endParaRPr>
          </a:p>
          <a:p>
            <a:pPr eaLnBrk="1" hangingPunct="1"/>
            <a:endParaRPr lang="en-US" altLang="en-US" sz="3000" dirty="0">
              <a:ea typeface="ＭＳ Ｐゴシック" charset="-128"/>
            </a:endParaRPr>
          </a:p>
          <a:p>
            <a:pPr eaLnBrk="1" hangingPunct="1"/>
            <a:r>
              <a:rPr lang="en-US" altLang="en-US" sz="1400" dirty="0" err="1" smtClean="0">
                <a:ea typeface="ＭＳ Ｐゴシック" charset="-128"/>
              </a:rPr>
              <a:t>Tager</a:t>
            </a:r>
            <a:r>
              <a:rPr lang="en-US" altLang="en-US" sz="1400" dirty="0">
                <a:ea typeface="ＭＳ Ｐゴシック" charset="-128"/>
              </a:rPr>
              <a:t>, I., Weiss, S., Munoz, A., </a:t>
            </a:r>
            <a:r>
              <a:rPr lang="en-US" altLang="en-US" sz="1400" dirty="0" err="1">
                <a:ea typeface="ＭＳ Ｐゴシック" charset="-128"/>
              </a:rPr>
              <a:t>Rosner</a:t>
            </a:r>
            <a:r>
              <a:rPr lang="en-US" altLang="en-US" sz="1400" dirty="0">
                <a:ea typeface="ＭＳ Ｐゴシック" charset="-128"/>
              </a:rPr>
              <a:t>, B., and </a:t>
            </a:r>
            <a:r>
              <a:rPr lang="en-US" altLang="en-US" sz="1400" dirty="0" err="1">
                <a:ea typeface="ＭＳ Ｐゴシック" charset="-128"/>
              </a:rPr>
              <a:t>Speizer</a:t>
            </a:r>
            <a:r>
              <a:rPr lang="en-US" altLang="en-US" sz="1400" dirty="0">
                <a:ea typeface="ＭＳ Ｐゴシック" charset="-128"/>
              </a:rPr>
              <a:t>, F. (1983), </a:t>
            </a:r>
            <a:r>
              <a:rPr lang="ja-JP" altLang="en-US" sz="1400" dirty="0">
                <a:ea typeface="ＭＳ Ｐゴシック" charset="-128"/>
              </a:rPr>
              <a:t>“</a:t>
            </a:r>
            <a:r>
              <a:rPr lang="en-US" altLang="ja-JP" sz="1400" dirty="0">
                <a:ea typeface="ＭＳ Ｐゴシック" charset="-128"/>
              </a:rPr>
              <a:t>Longitudinal Study of the Effects of Maternal Smoking on Pulmonary Function,</a:t>
            </a:r>
            <a:r>
              <a:rPr lang="ja-JP" altLang="en-US" sz="1400" dirty="0">
                <a:ea typeface="ＭＳ Ｐゴシック" charset="-128"/>
              </a:rPr>
              <a:t>”</a:t>
            </a:r>
            <a:r>
              <a:rPr lang="en-US" altLang="ja-JP" sz="1400" dirty="0">
                <a:ea typeface="ＭＳ Ｐゴシック" charset="-128"/>
              </a:rPr>
              <a:t> </a:t>
            </a:r>
            <a:r>
              <a:rPr lang="en-US" altLang="ja-JP" sz="1400" i="1" dirty="0">
                <a:ea typeface="ＭＳ Ｐゴシック" charset="-128"/>
              </a:rPr>
              <a:t>New England Journal of Medicine</a:t>
            </a:r>
            <a:r>
              <a:rPr lang="en-US" altLang="ja-JP" sz="1400" dirty="0">
                <a:ea typeface="ＭＳ Ｐゴシック" charset="-128"/>
              </a:rPr>
              <a:t>, 309(12), 699-703. </a:t>
            </a:r>
          </a:p>
          <a:p>
            <a:pPr eaLnBrk="1" hangingPunct="1"/>
            <a:r>
              <a:rPr lang="en-US" altLang="en-US" sz="1400" dirty="0" err="1">
                <a:ea typeface="ＭＳ Ｐゴシック" charset="-128"/>
              </a:rPr>
              <a:t>Tager</a:t>
            </a:r>
            <a:r>
              <a:rPr lang="en-US" altLang="en-US" sz="1400" dirty="0">
                <a:ea typeface="ＭＳ Ｐゴシック" charset="-128"/>
              </a:rPr>
              <a:t>, I., Weiss, S., </a:t>
            </a:r>
            <a:r>
              <a:rPr lang="en-US" altLang="en-US" sz="1400" dirty="0" err="1">
                <a:ea typeface="ＭＳ Ｐゴシック" charset="-128"/>
              </a:rPr>
              <a:t>Rosner</a:t>
            </a:r>
            <a:r>
              <a:rPr lang="en-US" altLang="en-US" sz="1400" dirty="0">
                <a:ea typeface="ＭＳ Ｐゴシック" charset="-128"/>
              </a:rPr>
              <a:t>, B., and </a:t>
            </a:r>
            <a:r>
              <a:rPr lang="en-US" altLang="en-US" sz="1400" dirty="0" err="1">
                <a:ea typeface="ＭＳ Ｐゴシック" charset="-128"/>
              </a:rPr>
              <a:t>Speizer</a:t>
            </a:r>
            <a:r>
              <a:rPr lang="en-US" altLang="en-US" sz="1400" dirty="0">
                <a:ea typeface="ＭＳ Ｐゴシック" charset="-128"/>
              </a:rPr>
              <a:t>, F. (1979), "Effect of Parental Cigarette Smoking on the Pulmonary Function of Children," </a:t>
            </a:r>
            <a:r>
              <a:rPr lang="en-US" altLang="en-US" sz="1400" i="1" dirty="0">
                <a:ea typeface="ＭＳ Ｐゴシック" charset="-128"/>
              </a:rPr>
              <a:t>American Journal of Epidemiology</a:t>
            </a:r>
            <a:r>
              <a:rPr lang="en-US" altLang="en-US" sz="1400" dirty="0">
                <a:ea typeface="ＭＳ Ｐゴシック" charset="-128"/>
              </a:rPr>
              <a:t>, 110(1), 15-26. </a:t>
            </a:r>
          </a:p>
          <a:p>
            <a:pPr eaLnBrk="1" hangingPunct="1"/>
            <a:endParaRPr lang="en-US" altLang="en-US" sz="3000" dirty="0">
              <a:ea typeface="ＭＳ Ｐゴシック" charset="-128"/>
            </a:endParaRPr>
          </a:p>
        </p:txBody>
      </p:sp>
      <p:sp>
        <p:nvSpPr>
          <p:cNvPr id="4813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B3C3C7D-A9F8-344F-AC72-BEB85F3DCB78}" type="slidenum">
              <a:rPr lang="en-US" altLang="en-US" sz="1200">
                <a:solidFill>
                  <a:srgbClr val="898989"/>
                </a:solidFill>
              </a:rPr>
              <a:pPr/>
              <a:t>29</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a:xfrm>
            <a:off x="914400" y="628650"/>
            <a:ext cx="7391400" cy="609600"/>
          </a:xfrm>
        </p:spPr>
        <p:txBody>
          <a:bodyPr/>
          <a:lstStyle/>
          <a:p>
            <a:r>
              <a:rPr lang="en-US" dirty="0"/>
              <a:t>Association: Peeling the Onion</a:t>
            </a:r>
          </a:p>
        </p:txBody>
      </p:sp>
      <p:sp>
        <p:nvSpPr>
          <p:cNvPr id="1280003" name="Rectangle 3"/>
          <p:cNvSpPr>
            <a:spLocks noGrp="1" noChangeArrowheads="1"/>
          </p:cNvSpPr>
          <p:nvPr>
            <p:ph type="body" idx="1"/>
          </p:nvPr>
        </p:nvSpPr>
        <p:spPr>
          <a:xfrm>
            <a:off x="1600200" y="5105400"/>
            <a:ext cx="5562600" cy="1219200"/>
          </a:xfrm>
        </p:spPr>
        <p:txBody>
          <a:bodyPr/>
          <a:lstStyle/>
          <a:p>
            <a:pPr>
              <a:buFont typeface="Wingdings" pitchFamily="2" charset="2"/>
              <a:buNone/>
            </a:pPr>
            <a:r>
              <a:rPr lang="en-US" sz="3200" dirty="0" smtClean="0"/>
              <a:t>		I </a:t>
            </a:r>
            <a:r>
              <a:rPr lang="en-US" sz="3200" dirty="0"/>
              <a:t>See Dead People</a:t>
            </a:r>
          </a:p>
          <a:p>
            <a:pPr>
              <a:buFont typeface="Wingdings" pitchFamily="2" charset="2"/>
              <a:buNone/>
            </a:pPr>
            <a:r>
              <a:rPr lang="en-US" sz="2400" i="1" dirty="0"/>
              <a:t>   What’s wrong with this statement?</a:t>
            </a:r>
          </a:p>
          <a:p>
            <a:pPr lvl="1">
              <a:buFont typeface="Wingdings" pitchFamily="2" charset="2"/>
              <a:buNone/>
            </a:pPr>
            <a:endParaRPr lang="en-US" sz="2400" i="1" dirty="0"/>
          </a:p>
        </p:txBody>
      </p:sp>
      <p:pic>
        <p:nvPicPr>
          <p:cNvPr id="1280004" name="Picture 4" descr="ONION"/>
          <p:cNvPicPr>
            <a:picLocks noChangeAspect="1" noChangeArrowheads="1"/>
          </p:cNvPicPr>
          <p:nvPr/>
        </p:nvPicPr>
        <p:blipFill>
          <a:blip r:embed="rId2" cstate="print"/>
          <a:srcRect/>
          <a:stretch>
            <a:fillRect/>
          </a:stretch>
        </p:blipFill>
        <p:spPr bwMode="auto">
          <a:xfrm>
            <a:off x="3048000" y="1685925"/>
            <a:ext cx="2441575" cy="2971800"/>
          </a:xfrm>
          <a:prstGeom prst="rect">
            <a:avLst/>
          </a:prstGeom>
          <a:noFill/>
        </p:spPr>
      </p:pic>
    </p:spTree>
    <p:extLst>
      <p:ext uri="{BB962C8B-B14F-4D97-AF65-F5344CB8AC3E}">
        <p14:creationId xmlns:p14="http://schemas.microsoft.com/office/powerpoint/2010/main" val="4500154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D5C3FBB-0F82-D241-A07F-75F917F39EAA}" type="slidenum">
              <a:rPr lang="en-US" altLang="en-US" sz="1200">
                <a:solidFill>
                  <a:srgbClr val="898989"/>
                </a:solidFill>
              </a:rPr>
              <a:pPr/>
              <a:t>30</a:t>
            </a:fld>
            <a:endParaRPr lang="en-US" altLang="en-US" sz="1200">
              <a:solidFill>
                <a:srgbClr val="898989"/>
              </a:solidFill>
            </a:endParaRPr>
          </a:p>
        </p:txBody>
      </p:sp>
      <p:pic>
        <p:nvPicPr>
          <p:cNvPr id="4915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8600"/>
            <a:ext cx="8153400" cy="557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TextBox 8"/>
          <p:cNvSpPr txBox="1">
            <a:spLocks noChangeArrowheads="1"/>
          </p:cNvSpPr>
          <p:nvPr/>
        </p:nvSpPr>
        <p:spPr bwMode="auto">
          <a:xfrm>
            <a:off x="228600" y="5881883"/>
            <a:ext cx="8534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400" dirty="0" err="1">
                <a:latin typeface="Courier New" charset="0"/>
              </a:rPr>
              <a:t>twoway</a:t>
            </a:r>
            <a:r>
              <a:rPr lang="en-US" altLang="en-US" sz="1400" dirty="0">
                <a:latin typeface="Courier New" charset="0"/>
              </a:rPr>
              <a:t> (</a:t>
            </a:r>
            <a:r>
              <a:rPr lang="en-US" altLang="en-US" sz="1400" dirty="0" err="1">
                <a:latin typeface="Courier New" charset="0"/>
              </a:rPr>
              <a:t>lowess</a:t>
            </a:r>
            <a:r>
              <a:rPr lang="en-US" altLang="en-US" sz="1400" dirty="0">
                <a:latin typeface="Courier New" charset="0"/>
              </a:rPr>
              <a:t> </a:t>
            </a:r>
            <a:r>
              <a:rPr lang="en-US" altLang="en-US" sz="1400" dirty="0" err="1">
                <a:latin typeface="Courier New" charset="0"/>
              </a:rPr>
              <a:t>fev</a:t>
            </a:r>
            <a:r>
              <a:rPr lang="en-US" altLang="en-US" sz="1400" dirty="0">
                <a:latin typeface="Courier New" charset="0"/>
              </a:rPr>
              <a:t> age, </a:t>
            </a:r>
            <a:r>
              <a:rPr lang="en-US" altLang="en-US" sz="1400" dirty="0" err="1">
                <a:latin typeface="Courier New" charset="0"/>
              </a:rPr>
              <a:t>bwidth</a:t>
            </a:r>
            <a:r>
              <a:rPr lang="en-US" altLang="en-US" sz="1400" dirty="0">
                <a:latin typeface="Courier New" charset="0"/>
              </a:rPr>
              <a:t>(0.8)) (scatter </a:t>
            </a:r>
            <a:r>
              <a:rPr lang="en-US" altLang="en-US" sz="1400" dirty="0" err="1">
                <a:latin typeface="Courier New" charset="0"/>
              </a:rPr>
              <a:t>fev</a:t>
            </a:r>
            <a:r>
              <a:rPr lang="en-US" altLang="en-US" sz="1400" dirty="0">
                <a:latin typeface="Courier New" charset="0"/>
              </a:rPr>
              <a:t> age, sort), </a:t>
            </a:r>
            <a:r>
              <a:rPr lang="en-US" altLang="en-US" sz="1400" dirty="0" err="1">
                <a:latin typeface="Courier New" charset="0"/>
              </a:rPr>
              <a:t>ytitle</a:t>
            </a:r>
            <a:r>
              <a:rPr lang="en-US" altLang="en-US" sz="1400" dirty="0">
                <a:latin typeface="Courier New" charset="0"/>
              </a:rPr>
              <a:t>(FEV) </a:t>
            </a:r>
            <a:r>
              <a:rPr lang="en-US" altLang="en-US" sz="1400" dirty="0" err="1">
                <a:latin typeface="Courier New" charset="0"/>
              </a:rPr>
              <a:t>xtitle</a:t>
            </a:r>
            <a:r>
              <a:rPr lang="en-US" altLang="en-US" sz="1400" dirty="0">
                <a:latin typeface="Courier New" charset="0"/>
              </a:rPr>
              <a:t>(Age)  legend(off) title(FEV vs age in children and adolescents)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76200"/>
            <a:ext cx="8229600" cy="685800"/>
          </a:xfrm>
        </p:spPr>
        <p:txBody>
          <a:bodyPr/>
          <a:lstStyle/>
          <a:p>
            <a:pPr eaLnBrk="1" hangingPunct="1"/>
            <a:r>
              <a:rPr lang="en-US" altLang="en-US">
                <a:ea typeface="ＭＳ Ｐゴシック" charset="-128"/>
              </a:rPr>
              <a:t>Correlation</a:t>
            </a:r>
          </a:p>
        </p:txBody>
      </p:sp>
      <p:sp>
        <p:nvSpPr>
          <p:cNvPr id="51202" name="Content Placeholder 2"/>
          <p:cNvSpPr>
            <a:spLocks noGrp="1"/>
          </p:cNvSpPr>
          <p:nvPr>
            <p:ph idx="1"/>
          </p:nvPr>
        </p:nvSpPr>
        <p:spPr>
          <a:xfrm>
            <a:off x="457200" y="762000"/>
            <a:ext cx="6705600" cy="3886200"/>
          </a:xfrm>
        </p:spPr>
        <p:txBody>
          <a:bodyPr/>
          <a:lstStyle/>
          <a:p>
            <a:pPr marL="0" eaLnBrk="1" hangingPunct="1">
              <a:spcBef>
                <a:spcPct val="0"/>
              </a:spcBef>
              <a:buFont typeface="Arial" charset="0"/>
              <a:buNone/>
            </a:pPr>
            <a:r>
              <a:rPr lang="en-US" altLang="en-US" sz="2000" b="1" dirty="0">
                <a:latin typeface="Courier New" charset="0"/>
                <a:ea typeface="ＭＳ Ｐゴシック" charset="-128"/>
              </a:rPr>
              <a:t>. </a:t>
            </a:r>
            <a:r>
              <a:rPr lang="en-US" altLang="en-US" sz="1800" b="1" dirty="0" err="1">
                <a:latin typeface="Courier New" charset="0"/>
                <a:ea typeface="ＭＳ Ｐゴシック" charset="-128"/>
              </a:rPr>
              <a:t>pwcorr</a:t>
            </a: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 sig </a:t>
            </a:r>
            <a:r>
              <a:rPr lang="en-US" altLang="en-US" sz="1800" b="1" dirty="0" err="1">
                <a:latin typeface="Courier New" charset="0"/>
                <a:ea typeface="ＭＳ Ｐゴシック" charset="-128"/>
              </a:rPr>
              <a:t>obs</a:t>
            </a:r>
            <a:endParaRPr lang="en-US" altLang="en-US" sz="1800" b="1" dirty="0">
              <a:latin typeface="Courier New" charset="0"/>
              <a:ea typeface="ＭＳ Ｐゴシック" charset="-128"/>
            </a:endParaRP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a:t>
            </a:r>
          </a:p>
          <a:p>
            <a:pPr marL="0" eaLnBrk="1" hangingPunct="1">
              <a:spcBef>
                <a:spcPct val="0"/>
              </a:spcBef>
              <a:buFont typeface="Arial" charset="0"/>
              <a:buNone/>
            </a:pPr>
            <a:r>
              <a:rPr lang="en-US" altLang="en-US" sz="1800" b="1" dirty="0">
                <a:latin typeface="Courier New" charset="0"/>
                <a:ea typeface="ＭＳ Ｐゴシック" charset="-128"/>
              </a:rPr>
              <a:t>-------------+------------------</a:t>
            </a:r>
          </a:p>
          <a:p>
            <a:pPr marL="0" eaLnBrk="1" hangingPunct="1">
              <a:spcBef>
                <a:spcPct val="0"/>
              </a:spcBef>
              <a:buFont typeface="Arial" charset="0"/>
              <a:buNone/>
            </a:pP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   1.0000 </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r>
              <a:rPr lang="en-US" altLang="en-US" sz="1800" b="1" dirty="0">
                <a:latin typeface="Courier New" charset="0"/>
                <a:ea typeface="ＭＳ Ｐゴシック" charset="-128"/>
              </a:rPr>
              <a:t>             |      654</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r>
              <a:rPr lang="en-US" altLang="en-US" sz="1800" b="1" dirty="0">
                <a:latin typeface="Courier New" charset="0"/>
                <a:ea typeface="ＭＳ Ｐゴシック" charset="-128"/>
              </a:rPr>
              <a:t>         age |   0.7565   1.0000 </a:t>
            </a:r>
          </a:p>
          <a:p>
            <a:pPr marL="0" eaLnBrk="1" hangingPunct="1">
              <a:spcBef>
                <a:spcPct val="0"/>
              </a:spcBef>
              <a:buFont typeface="Arial" charset="0"/>
              <a:buNone/>
            </a:pPr>
            <a:r>
              <a:rPr lang="en-US" altLang="en-US" sz="1800" b="1" dirty="0">
                <a:latin typeface="Courier New" charset="0"/>
                <a:ea typeface="ＭＳ Ｐゴシック" charset="-128"/>
              </a:rPr>
              <a:t>             |   0.0000</a:t>
            </a:r>
          </a:p>
          <a:p>
            <a:pPr marL="0" eaLnBrk="1" hangingPunct="1">
              <a:spcBef>
                <a:spcPct val="0"/>
              </a:spcBef>
              <a:buFont typeface="Arial" charset="0"/>
              <a:buNone/>
            </a:pPr>
            <a:r>
              <a:rPr lang="en-US" altLang="en-US" sz="1800" b="1" dirty="0">
                <a:latin typeface="Courier New" charset="0"/>
                <a:ea typeface="ＭＳ Ｐゴシック" charset="-128"/>
              </a:rPr>
              <a:t>             |      654      654</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spearman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Number of </a:t>
            </a:r>
            <a:r>
              <a:rPr lang="en-US" altLang="en-US" sz="1800" b="1" dirty="0" err="1">
                <a:latin typeface="Courier New" charset="0"/>
                <a:ea typeface="ＭＳ Ｐゴシック" charset="-128"/>
              </a:rPr>
              <a:t>obs</a:t>
            </a:r>
            <a:r>
              <a:rPr lang="en-US" altLang="en-US" sz="1800" b="1" dirty="0">
                <a:latin typeface="Courier New" charset="0"/>
                <a:ea typeface="ＭＳ Ｐゴシック" charset="-128"/>
              </a:rPr>
              <a:t> =     654</a:t>
            </a:r>
          </a:p>
          <a:p>
            <a:pPr marL="0" eaLnBrk="1" hangingPunct="1">
              <a:spcBef>
                <a:spcPct val="0"/>
              </a:spcBef>
              <a:buFont typeface="Arial" charset="0"/>
              <a:buNone/>
            </a:pPr>
            <a:r>
              <a:rPr lang="en-US" altLang="en-US" sz="1800" b="1" dirty="0">
                <a:latin typeface="Courier New" charset="0"/>
                <a:ea typeface="ＭＳ Ｐゴシック" charset="-128"/>
              </a:rPr>
              <a:t>Spearman's rho =       0.7984</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Test of Ho: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and age are independent</a:t>
            </a:r>
          </a:p>
          <a:p>
            <a:pPr marL="0" eaLnBrk="1" hangingPunct="1">
              <a:spcBef>
                <a:spcPct val="0"/>
              </a:spcBef>
              <a:buFont typeface="Arial" charset="0"/>
              <a:buNone/>
            </a:pP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Prob</a:t>
            </a:r>
            <a:r>
              <a:rPr lang="en-US" altLang="en-US" sz="1800" b="1" dirty="0">
                <a:latin typeface="Courier New" charset="0"/>
                <a:ea typeface="ＭＳ Ｐゴシック" charset="-128"/>
              </a:rPr>
              <a:t> &gt; |t| =       0.0000</a:t>
            </a:r>
          </a:p>
          <a:p>
            <a:pPr marL="0" eaLnBrk="1" hangingPunct="1">
              <a:spcBef>
                <a:spcPct val="0"/>
              </a:spcBef>
              <a:buFont typeface="Arial" charset="0"/>
              <a:buNone/>
            </a:pPr>
            <a:endParaRPr lang="en-US" altLang="en-US" sz="2000" b="1" dirty="0">
              <a:latin typeface="Courier New" charset="0"/>
              <a:ea typeface="ＭＳ Ｐゴシック" charset="-128"/>
            </a:endParaRPr>
          </a:p>
        </p:txBody>
      </p:sp>
      <p:sp>
        <p:nvSpPr>
          <p:cNvPr id="512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7C005D4-82FF-F747-851E-5471463F6D03}" type="slidenum">
              <a:rPr lang="en-US" altLang="en-US" sz="1200">
                <a:solidFill>
                  <a:srgbClr val="898989"/>
                </a:solidFill>
              </a:rPr>
              <a:pPr/>
              <a:t>31</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026D40D-1FB4-414C-B991-67A12A2A3B44}" type="slidenum">
              <a:rPr lang="en-US" altLang="en-US" sz="1200">
                <a:solidFill>
                  <a:srgbClr val="898989"/>
                </a:solidFill>
              </a:rPr>
              <a:pPr/>
              <a:t>32</a:t>
            </a:fld>
            <a:endParaRPr lang="en-US" altLang="en-US" sz="1200">
              <a:solidFill>
                <a:srgbClr val="898989"/>
              </a:solidFill>
            </a:endParaRPr>
          </a:p>
        </p:txBody>
      </p:sp>
      <p:pic>
        <p:nvPicPr>
          <p:cNvPr id="5325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81000"/>
            <a:ext cx="7848600" cy="574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TextBox 10"/>
          <p:cNvSpPr txBox="1">
            <a:spLocks noChangeArrowheads="1"/>
          </p:cNvSpPr>
          <p:nvPr/>
        </p:nvSpPr>
        <p:spPr bwMode="auto">
          <a:xfrm>
            <a:off x="685800" y="6248400"/>
            <a:ext cx="6111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800">
                <a:latin typeface="Courier New" charset="0"/>
              </a:rPr>
              <a:t>graph box fev, over(age) title(FEV by age) </a:t>
            </a:r>
          </a:p>
          <a:p>
            <a:pPr eaLnBrk="1" hangingPunct="1"/>
            <a:endParaRPr lang="en-US" altLang="en-US" sz="18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BDCAB94-E9CD-9C4C-8E05-7A1F6C90BA8C}" type="slidenum">
              <a:rPr lang="en-US" altLang="en-US" sz="1200">
                <a:solidFill>
                  <a:srgbClr val="898989"/>
                </a:solidFill>
              </a:rPr>
              <a:pPr/>
              <a:t>33</a:t>
            </a:fld>
            <a:endParaRPr lang="en-US" altLang="en-US" sz="1200">
              <a:solidFill>
                <a:srgbClr val="898989"/>
              </a:solidFill>
            </a:endParaRPr>
          </a:p>
        </p:txBody>
      </p:sp>
      <p:pic>
        <p:nvPicPr>
          <p:cNvPr id="552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1000"/>
            <a:ext cx="7704138"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TextBox 1"/>
          <p:cNvSpPr txBox="1">
            <a:spLocks noChangeArrowheads="1"/>
          </p:cNvSpPr>
          <p:nvPr/>
        </p:nvSpPr>
        <p:spPr bwMode="auto">
          <a:xfrm>
            <a:off x="990600" y="5943600"/>
            <a:ext cx="7961313"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600">
                <a:latin typeface="Courier New" charset="0"/>
              </a:rPr>
              <a:t>egen agecat = cut(age), at(0,3,6,9,12,15,20) label</a:t>
            </a:r>
          </a:p>
          <a:p>
            <a:pPr eaLnBrk="1" hangingPunct="1"/>
            <a:r>
              <a:rPr lang="en-US" altLang="en-US" sz="1600">
                <a:latin typeface="Courier New" charset="0"/>
              </a:rPr>
              <a:t>graph box fev, over(agecat) title(FEV by age group) ytitle(FEV)</a:t>
            </a:r>
          </a:p>
          <a:p>
            <a:pPr eaLnBrk="1" hangingPunct="1"/>
            <a:endParaRPr lang="en-US" altLang="en-US" sz="1600">
              <a:latin typeface="Courier New"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8A4FB95-BD88-A84E-A585-5027A01A79A4}" type="slidenum">
              <a:rPr lang="en-US" altLang="en-US" sz="1200">
                <a:solidFill>
                  <a:srgbClr val="898989"/>
                </a:solidFill>
              </a:rPr>
              <a:pPr/>
              <a:t>34</a:t>
            </a:fld>
            <a:endParaRPr lang="en-US" altLang="en-US" sz="1200">
              <a:solidFill>
                <a:srgbClr val="898989"/>
              </a:solidFill>
            </a:endParaRPr>
          </a:p>
        </p:txBody>
      </p:sp>
      <p:sp>
        <p:nvSpPr>
          <p:cNvPr id="56322" name="Content Placeholder 5"/>
          <p:cNvSpPr>
            <a:spLocks noGrp="1"/>
          </p:cNvSpPr>
          <p:nvPr>
            <p:ph idx="1"/>
          </p:nvPr>
        </p:nvSpPr>
        <p:spPr>
          <a:xfrm>
            <a:off x="228600" y="457200"/>
            <a:ext cx="8686800" cy="5668963"/>
          </a:xfrm>
        </p:spPr>
        <p:txBody>
          <a:bodyPr/>
          <a:lstStyle/>
          <a:p>
            <a:pPr marL="0" indent="0" eaLnBrk="1" hangingPunct="1">
              <a:spcBef>
                <a:spcPct val="0"/>
              </a:spcBef>
              <a:buFont typeface="Arial" charset="0"/>
              <a:buNone/>
            </a:pPr>
            <a:r>
              <a:rPr lang="en-US" altLang="en-US" sz="1600" b="1">
                <a:latin typeface="Courier New" charset="0"/>
                <a:ea typeface="ＭＳ Ｐゴシック" charset="-128"/>
              </a:rPr>
              <a:t>. tabstat fev, by(agecat) s(n min median max mean sd)</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r>
              <a:rPr lang="en-US" altLang="en-US" sz="1600" b="1">
                <a:latin typeface="Courier New" charset="0"/>
                <a:ea typeface="ＭＳ Ｐゴシック" charset="-128"/>
              </a:rPr>
              <a:t>Summary for variables: fev</a:t>
            </a:r>
          </a:p>
          <a:p>
            <a:pPr marL="0" indent="0" eaLnBrk="1" hangingPunct="1">
              <a:spcBef>
                <a:spcPct val="0"/>
              </a:spcBef>
              <a:buFont typeface="Arial" charset="0"/>
              <a:buNone/>
            </a:pPr>
            <a:r>
              <a:rPr lang="en-US" altLang="en-US" sz="1600" b="1">
                <a:latin typeface="Courier New" charset="0"/>
                <a:ea typeface="ＭＳ Ｐゴシック" charset="-128"/>
              </a:rPr>
              <a:t>     by categories of: agecat </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r>
              <a:rPr lang="en-US" altLang="en-US" sz="1600" b="1">
                <a:latin typeface="Courier New" charset="0"/>
                <a:ea typeface="ＭＳ Ｐゴシック" charset="-128"/>
              </a:rPr>
              <a:t>agecat |         N       min       p50       max      mean        sd</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r>
              <a:rPr lang="en-US" altLang="en-US" sz="1600" b="1">
                <a:latin typeface="Courier New" charset="0"/>
                <a:ea typeface="ＭＳ Ｐゴシック" charset="-128"/>
              </a:rPr>
              <a:t>    3- |        39      .791     1.514     2.115  1.472385  .3346982</a:t>
            </a:r>
          </a:p>
          <a:p>
            <a:pPr marL="0" indent="0" eaLnBrk="1" hangingPunct="1">
              <a:spcBef>
                <a:spcPct val="0"/>
              </a:spcBef>
              <a:buFont typeface="Arial" charset="0"/>
              <a:buNone/>
            </a:pPr>
            <a:r>
              <a:rPr lang="en-US" altLang="en-US" sz="1600" b="1">
                <a:latin typeface="Courier New" charset="0"/>
                <a:ea typeface="ＭＳ Ｐゴシック" charset="-128"/>
              </a:rPr>
              <a:t>    6- |       176     1.165     1.901     2.993  1.943727  .3885005</a:t>
            </a:r>
          </a:p>
          <a:p>
            <a:pPr marL="0" indent="0" eaLnBrk="1" hangingPunct="1">
              <a:spcBef>
                <a:spcPct val="0"/>
              </a:spcBef>
              <a:buFont typeface="Arial" charset="0"/>
              <a:buNone/>
            </a:pPr>
            <a:r>
              <a:rPr lang="en-US" altLang="en-US" sz="1600" b="1">
                <a:latin typeface="Courier New" charset="0"/>
                <a:ea typeface="ＭＳ Ｐゴシック" charset="-128"/>
              </a:rPr>
              <a:t>    9- |       265     1.458     2.665     4.637   2.71723  .5866867</a:t>
            </a:r>
          </a:p>
          <a:p>
            <a:pPr marL="0" indent="0" eaLnBrk="1" hangingPunct="1">
              <a:spcBef>
                <a:spcPct val="0"/>
              </a:spcBef>
              <a:buFont typeface="Arial" charset="0"/>
              <a:buNone/>
            </a:pPr>
            <a:r>
              <a:rPr lang="en-US" altLang="en-US" sz="1600" b="1">
                <a:latin typeface="Courier New" charset="0"/>
                <a:ea typeface="ＭＳ Ｐゴシック" charset="-128"/>
              </a:rPr>
              <a:t>   12- |       125     1.916     3.255     5.224  3.384576  .7326963</a:t>
            </a:r>
          </a:p>
          <a:p>
            <a:pPr marL="0" indent="0" eaLnBrk="1" hangingPunct="1">
              <a:spcBef>
                <a:spcPct val="0"/>
              </a:spcBef>
              <a:buFont typeface="Arial" charset="0"/>
              <a:buNone/>
            </a:pPr>
            <a:r>
              <a:rPr lang="en-US" altLang="en-US" sz="1600" b="1">
                <a:latin typeface="Courier New" charset="0"/>
                <a:ea typeface="ＭＳ Ｐゴシック" charset="-128"/>
              </a:rPr>
              <a:t>   15- |        49     2.198     3.674     5.793  3.710143  .8818795</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r>
              <a:rPr lang="en-US" altLang="en-US" sz="1600" b="1">
                <a:latin typeface="Courier New" charset="0"/>
                <a:ea typeface="ＭＳ Ｐゴシック" charset="-128"/>
              </a:rPr>
              <a:t> Total |       654      .791    2.5475     5.793   2.63678  .8670591</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endParaRPr lang="en-US" altLang="en-US" sz="1300">
              <a:latin typeface="Courier New" charset="0"/>
              <a:ea typeface="ＭＳ Ｐゴシック" charset="-128"/>
            </a:endParaRPr>
          </a:p>
          <a:p>
            <a:pPr marL="0" indent="0" eaLnBrk="1" hangingPunct="1">
              <a:spcBef>
                <a:spcPct val="0"/>
              </a:spcBef>
              <a:buFont typeface="Arial" charset="0"/>
              <a:buNone/>
            </a:pPr>
            <a:endParaRPr lang="en-US" altLang="en-US" sz="1300">
              <a:latin typeface="Courier New" charset="0"/>
              <a:ea typeface="ＭＳ Ｐゴシック" charset="-128"/>
            </a:endParaRPr>
          </a:p>
          <a:p>
            <a:pPr marL="0" indent="0" eaLnBrk="1" hangingPunct="1">
              <a:spcBef>
                <a:spcPct val="0"/>
              </a:spcBef>
              <a:buFont typeface="Arial" charset="0"/>
              <a:buNone/>
            </a:pPr>
            <a:endParaRPr lang="en-US" altLang="en-US" sz="1400">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457200" y="136525"/>
            <a:ext cx="8229600" cy="972075"/>
          </a:xfrm>
        </p:spPr>
        <p:txBody>
          <a:bodyPr/>
          <a:lstStyle/>
          <a:p>
            <a:pPr eaLnBrk="1" hangingPunct="1"/>
            <a:r>
              <a:rPr lang="en-US" altLang="en-US" sz="4000" dirty="0">
                <a:ea typeface="ＭＳ Ｐゴシック" charset="-128"/>
              </a:rPr>
              <a:t>Simple linear regression</a:t>
            </a:r>
          </a:p>
        </p:txBody>
      </p:sp>
      <p:sp>
        <p:nvSpPr>
          <p:cNvPr id="58370" name="Rectangle 3"/>
          <p:cNvSpPr>
            <a:spLocks noGrp="1" noChangeArrowheads="1"/>
          </p:cNvSpPr>
          <p:nvPr>
            <p:ph idx="1"/>
          </p:nvPr>
        </p:nvSpPr>
        <p:spPr>
          <a:xfrm>
            <a:off x="152400" y="1371600"/>
            <a:ext cx="8839200" cy="4879450"/>
          </a:xfrm>
        </p:spPr>
        <p:txBody>
          <a:bodyPr/>
          <a:lstStyle/>
          <a:p>
            <a:pPr eaLnBrk="1" hangingPunct="1">
              <a:lnSpc>
                <a:spcPct val="90000"/>
              </a:lnSpc>
            </a:pPr>
            <a:r>
              <a:rPr lang="en-US" altLang="en-US" sz="2800" dirty="0">
                <a:ea typeface="ＭＳ Ｐゴシック" charset="-128"/>
              </a:rPr>
              <a:t>The method allows us to investigate the effect of a difference in the </a:t>
            </a:r>
            <a:r>
              <a:rPr lang="en-US" altLang="en-US" sz="2800" i="1" dirty="0">
                <a:ea typeface="ＭＳ Ｐゴシック" charset="-128"/>
              </a:rPr>
              <a:t>explanatory</a:t>
            </a:r>
            <a:r>
              <a:rPr lang="en-US" altLang="en-US" sz="2800" dirty="0">
                <a:ea typeface="ＭＳ Ｐゴシック" charset="-128"/>
              </a:rPr>
              <a:t> variable on the </a:t>
            </a:r>
            <a:r>
              <a:rPr lang="en-US" altLang="en-US" sz="2800" i="1" dirty="0">
                <a:ea typeface="ＭＳ Ｐゴシック" charset="-128"/>
              </a:rPr>
              <a:t>response</a:t>
            </a:r>
            <a:r>
              <a:rPr lang="en-US" altLang="en-US" sz="2800" dirty="0">
                <a:ea typeface="ＭＳ Ｐゴシック" charset="-128"/>
              </a:rPr>
              <a:t> variable.</a:t>
            </a:r>
          </a:p>
          <a:p>
            <a:pPr eaLnBrk="1" hangingPunct="1">
              <a:lnSpc>
                <a:spcPct val="90000"/>
              </a:lnSpc>
            </a:pPr>
            <a:r>
              <a:rPr lang="en-US" altLang="en-US" sz="2800" dirty="0">
                <a:ea typeface="ＭＳ Ｐゴシック" charset="-128"/>
              </a:rPr>
              <a:t>Equivalent terms:  </a:t>
            </a:r>
          </a:p>
          <a:p>
            <a:pPr lvl="1" eaLnBrk="1" hangingPunct="1">
              <a:lnSpc>
                <a:spcPct val="90000"/>
              </a:lnSpc>
            </a:pPr>
            <a:r>
              <a:rPr lang="en-US" altLang="en-US" sz="2400" dirty="0">
                <a:ea typeface="ＭＳ Ｐゴシック" charset="-128"/>
              </a:rPr>
              <a:t>Response variable, dependent variable, outcome variable, Y</a:t>
            </a:r>
          </a:p>
          <a:p>
            <a:pPr lvl="1" eaLnBrk="1" hangingPunct="1">
              <a:lnSpc>
                <a:spcPct val="90000"/>
              </a:lnSpc>
            </a:pPr>
            <a:r>
              <a:rPr lang="en-US" altLang="en-US" sz="2400" dirty="0">
                <a:ea typeface="ＭＳ Ｐゴシック" charset="-128"/>
              </a:rPr>
              <a:t>Explanatory variable, independent variable, predictor variable, correlate, X</a:t>
            </a:r>
          </a:p>
          <a:p>
            <a:pPr eaLnBrk="1" hangingPunct="1">
              <a:lnSpc>
                <a:spcPct val="80000"/>
              </a:lnSpc>
            </a:pPr>
            <a:r>
              <a:rPr lang="en-US" altLang="en-US" sz="2800" dirty="0">
                <a:ea typeface="ＭＳ Ｐゴシック" charset="-128"/>
              </a:rPr>
              <a:t>Here it matters which variable is X and which variable is Y</a:t>
            </a:r>
          </a:p>
          <a:p>
            <a:pPr eaLnBrk="1" hangingPunct="1">
              <a:lnSpc>
                <a:spcPct val="80000"/>
              </a:lnSpc>
            </a:pPr>
            <a:r>
              <a:rPr lang="en-US" altLang="en-US" sz="2800" dirty="0">
                <a:ea typeface="ＭＳ Ｐゴシック" charset="-128"/>
              </a:rPr>
              <a:t>Y is the variable that you want to predict, or better understand with X  (we regress Y on X)</a:t>
            </a:r>
          </a:p>
          <a:p>
            <a:pPr eaLnBrk="1" hangingPunct="1">
              <a:lnSpc>
                <a:spcPct val="90000"/>
              </a:lnSpc>
            </a:pPr>
            <a:endParaRPr lang="en-US" altLang="en-US" sz="2800" dirty="0">
              <a:ea typeface="ＭＳ Ｐゴシック" charset="-128"/>
            </a:endParaRPr>
          </a:p>
        </p:txBody>
      </p:sp>
      <p:sp>
        <p:nvSpPr>
          <p:cNvPr id="5837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1ABC1FD-DEE1-9D40-B54D-99E7B034CE36}" type="slidenum">
              <a:rPr lang="en-US" altLang="en-US" sz="1200">
                <a:solidFill>
                  <a:srgbClr val="898989"/>
                </a:solidFill>
              </a:rPr>
              <a:pPr/>
              <a:t>35</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457200" y="-76200"/>
            <a:ext cx="8229600" cy="1143000"/>
          </a:xfrm>
        </p:spPr>
        <p:txBody>
          <a:bodyPr/>
          <a:lstStyle/>
          <a:p>
            <a:pPr eaLnBrk="1" hangingPunct="1"/>
            <a:r>
              <a:rPr lang="en-US" altLang="en-US" sz="4000" smtClean="0">
                <a:ea typeface="ＭＳ Ｐゴシック" charset="-128"/>
              </a:rPr>
              <a:t>Recall the </a:t>
            </a:r>
            <a:r>
              <a:rPr lang="en-US" altLang="en-US" sz="4000" dirty="0">
                <a:ea typeface="ＭＳ Ｐゴシック" charset="-128"/>
              </a:rPr>
              <a:t>equation of a straight line</a:t>
            </a:r>
          </a:p>
        </p:txBody>
      </p:sp>
      <p:sp>
        <p:nvSpPr>
          <p:cNvPr id="60418" name="Oval 11"/>
          <p:cNvSpPr>
            <a:spLocks noChangeArrowheads="1"/>
          </p:cNvSpPr>
          <p:nvPr/>
        </p:nvSpPr>
        <p:spPr bwMode="auto">
          <a:xfrm>
            <a:off x="1905000" y="4838700"/>
            <a:ext cx="304800" cy="304800"/>
          </a:xfrm>
          <a:prstGeom prst="ellipse">
            <a:avLst/>
          </a:prstGeom>
          <a:noFill/>
          <a:ln w="317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60419" name="Text Box 16"/>
          <p:cNvSpPr txBox="1">
            <a:spLocks noChangeArrowheads="1"/>
          </p:cNvSpPr>
          <p:nvPr/>
        </p:nvSpPr>
        <p:spPr bwMode="auto">
          <a:xfrm>
            <a:off x="1217613" y="685800"/>
            <a:ext cx="22113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3600" dirty="0">
                <a:latin typeface="Calibri" charset="0"/>
              </a:rPr>
              <a:t>y = </a:t>
            </a:r>
            <a:r>
              <a:rPr lang="el-GR" altLang="en-US" sz="3600" dirty="0">
                <a:latin typeface="Calibri" charset="0"/>
              </a:rPr>
              <a:t>α</a:t>
            </a:r>
            <a:r>
              <a:rPr lang="en-US" altLang="en-US" sz="3600" dirty="0">
                <a:latin typeface="Calibri" charset="0"/>
              </a:rPr>
              <a:t> + </a:t>
            </a:r>
            <a:r>
              <a:rPr lang="el-GR" altLang="en-US" sz="3600" dirty="0">
                <a:latin typeface="Calibri" charset="0"/>
              </a:rPr>
              <a:t>β</a:t>
            </a:r>
            <a:r>
              <a:rPr lang="en-US" altLang="en-US" sz="3600" dirty="0">
                <a:latin typeface="Calibri" charset="0"/>
              </a:rPr>
              <a:t>x</a:t>
            </a:r>
            <a:endParaRPr lang="el-GR" altLang="en-US" sz="3600" dirty="0">
              <a:latin typeface="Calibri" charset="0"/>
            </a:endParaRPr>
          </a:p>
        </p:txBody>
      </p:sp>
      <p:sp>
        <p:nvSpPr>
          <p:cNvPr id="60420" name="Slide Number Placeholder 10"/>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7A728E2-1A86-184B-A011-1C432DDEACD3}" type="slidenum">
              <a:rPr lang="en-US" altLang="en-US" sz="1200">
                <a:solidFill>
                  <a:srgbClr val="898989"/>
                </a:solidFill>
              </a:rPr>
              <a:pPr/>
              <a:t>36</a:t>
            </a:fld>
            <a:endParaRPr lang="en-US" altLang="en-US" sz="1200">
              <a:solidFill>
                <a:srgbClr val="898989"/>
              </a:solidFill>
            </a:endParaRPr>
          </a:p>
        </p:txBody>
      </p:sp>
      <p:graphicFrame>
        <p:nvGraphicFramePr>
          <p:cNvPr id="14" name="Chart 13"/>
          <p:cNvGraphicFramePr>
            <a:graphicFrameLocks/>
          </p:cNvGraphicFramePr>
          <p:nvPr>
            <p:extLst>
              <p:ext uri="{D42A27DB-BD31-4B8C-83A1-F6EECF244321}">
                <p14:modId xmlns:p14="http://schemas.microsoft.com/office/powerpoint/2010/main" val="1397028141"/>
              </p:ext>
            </p:extLst>
          </p:nvPr>
        </p:nvGraphicFramePr>
        <p:xfrm>
          <a:off x="533400" y="1384300"/>
          <a:ext cx="6453914" cy="4972050"/>
        </p:xfrm>
        <a:graphic>
          <a:graphicData uri="http://schemas.openxmlformats.org/drawingml/2006/chart">
            <c:chart xmlns:c="http://schemas.openxmlformats.org/drawingml/2006/chart" xmlns:r="http://schemas.openxmlformats.org/officeDocument/2006/relationships" r:id="rId2"/>
          </a:graphicData>
        </a:graphic>
      </p:graphicFrame>
      <p:sp>
        <p:nvSpPr>
          <p:cNvPr id="2" name="Oval 1"/>
          <p:cNvSpPr/>
          <p:nvPr/>
        </p:nvSpPr>
        <p:spPr>
          <a:xfrm>
            <a:off x="1905000" y="4876800"/>
            <a:ext cx="304800" cy="2667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altLang="en-US">
                <a:ea typeface="ＭＳ Ｐゴシック" charset="-128"/>
              </a:rPr>
              <a:t>Simple linear regression</a:t>
            </a:r>
          </a:p>
        </p:txBody>
      </p:sp>
      <p:sp>
        <p:nvSpPr>
          <p:cNvPr id="61442" name="Rectangle 3"/>
          <p:cNvSpPr>
            <a:spLocks noGrp="1" noChangeArrowheads="1"/>
          </p:cNvSpPr>
          <p:nvPr>
            <p:ph idx="1"/>
          </p:nvPr>
        </p:nvSpPr>
        <p:spPr>
          <a:xfrm>
            <a:off x="457200" y="1600200"/>
            <a:ext cx="8229600" cy="4648200"/>
          </a:xfrm>
        </p:spPr>
        <p:txBody>
          <a:bodyPr/>
          <a:lstStyle/>
          <a:p>
            <a:pPr eaLnBrk="1" hangingPunct="1">
              <a:lnSpc>
                <a:spcPct val="90000"/>
              </a:lnSpc>
            </a:pPr>
            <a:r>
              <a:rPr lang="en-US" altLang="en-US" dirty="0">
                <a:ea typeface="ＭＳ Ｐゴシック" charset="-128"/>
              </a:rPr>
              <a:t>Population regression equation is defined as </a:t>
            </a:r>
          </a:p>
          <a:p>
            <a:pPr eaLnBrk="1" hangingPunct="1">
              <a:lnSpc>
                <a:spcPct val="90000"/>
              </a:lnSpc>
              <a:buFont typeface="Arial" charset="0"/>
              <a:buNone/>
            </a:pPr>
            <a:r>
              <a:rPr lang="en-US" altLang="en-US" i="1" dirty="0">
                <a:ea typeface="ＭＳ Ｐゴシック" charset="-128"/>
              </a:rPr>
              <a:t>	</a:t>
            </a:r>
            <a:r>
              <a:rPr lang="el-GR" altLang="en-US" i="1" dirty="0">
                <a:ea typeface="ＭＳ Ｐゴシック" charset="-128"/>
              </a:rPr>
              <a:t>μ</a:t>
            </a:r>
            <a:r>
              <a:rPr lang="en-US" altLang="en-US" i="1" baseline="-25000" dirty="0" err="1">
                <a:ea typeface="ＭＳ Ｐゴシック" charset="-128"/>
              </a:rPr>
              <a:t>y|x</a:t>
            </a:r>
            <a:r>
              <a:rPr lang="en-US" altLang="en-US" i="1" dirty="0">
                <a:ea typeface="ＭＳ Ｐゴシック" charset="-128"/>
              </a:rPr>
              <a:t> = </a:t>
            </a:r>
            <a:r>
              <a:rPr lang="el-GR" altLang="en-US" i="1" dirty="0">
                <a:ea typeface="ＭＳ Ｐゴシック" charset="-128"/>
              </a:rPr>
              <a:t>α</a:t>
            </a:r>
            <a:r>
              <a:rPr lang="en-US" altLang="en-US" i="1" dirty="0">
                <a:ea typeface="ＭＳ Ｐゴシック" charset="-128"/>
              </a:rPr>
              <a:t> + </a:t>
            </a:r>
            <a:r>
              <a:rPr lang="el-GR" altLang="en-US" i="1" dirty="0">
                <a:ea typeface="ＭＳ Ｐゴシック" charset="-128"/>
                <a:sym typeface="Symbol" charset="2"/>
              </a:rPr>
              <a:t> </a:t>
            </a:r>
            <a:r>
              <a:rPr lang="en-US" altLang="en-US" i="1" dirty="0">
                <a:ea typeface="ＭＳ Ｐゴシック" charset="-128"/>
              </a:rPr>
              <a:t>x</a:t>
            </a:r>
          </a:p>
          <a:p>
            <a:pPr eaLnBrk="1" hangingPunct="1">
              <a:lnSpc>
                <a:spcPct val="90000"/>
              </a:lnSpc>
              <a:buFont typeface="Arial" charset="0"/>
              <a:buNone/>
            </a:pPr>
            <a:endParaRPr lang="en-US" altLang="en-US" i="1" dirty="0">
              <a:ea typeface="ＭＳ Ｐゴシック" charset="-128"/>
            </a:endParaRPr>
          </a:p>
          <a:p>
            <a:pPr eaLnBrk="1" hangingPunct="1">
              <a:lnSpc>
                <a:spcPct val="90000"/>
              </a:lnSpc>
            </a:pPr>
            <a:r>
              <a:rPr lang="en-US" altLang="en-US" dirty="0">
                <a:ea typeface="ＭＳ Ｐゴシック" charset="-128"/>
              </a:rPr>
              <a:t>This is the equation of a straight line</a:t>
            </a:r>
          </a:p>
          <a:p>
            <a:pPr eaLnBrk="1" hangingPunct="1">
              <a:lnSpc>
                <a:spcPct val="90000"/>
              </a:lnSpc>
            </a:pPr>
            <a:endParaRPr lang="en-US" altLang="en-US" i="1" dirty="0">
              <a:ea typeface="ＭＳ Ｐゴシック" charset="-128"/>
            </a:endParaRPr>
          </a:p>
          <a:p>
            <a:pPr eaLnBrk="1" hangingPunct="1">
              <a:lnSpc>
                <a:spcPct val="90000"/>
              </a:lnSpc>
            </a:pPr>
            <a:r>
              <a:rPr lang="el-GR" altLang="en-US" i="1" dirty="0">
                <a:ea typeface="ＭＳ Ｐゴシック" charset="-128"/>
              </a:rPr>
              <a:t>α</a:t>
            </a:r>
            <a:r>
              <a:rPr lang="en-US" altLang="en-US" i="1" dirty="0">
                <a:ea typeface="ＭＳ Ｐゴシック" charset="-128"/>
              </a:rPr>
              <a:t> </a:t>
            </a:r>
            <a:r>
              <a:rPr lang="en-US" altLang="en-US" dirty="0">
                <a:ea typeface="ＭＳ Ｐゴシック" charset="-128"/>
              </a:rPr>
              <a:t>and</a:t>
            </a:r>
            <a:r>
              <a:rPr lang="en-US" altLang="en-US" i="1" dirty="0">
                <a:ea typeface="ＭＳ Ｐゴシック" charset="-128"/>
              </a:rPr>
              <a:t> </a:t>
            </a:r>
            <a:r>
              <a:rPr lang="el-GR" altLang="en-US" i="1" dirty="0">
                <a:ea typeface="ＭＳ Ｐゴシック" charset="-128"/>
                <a:sym typeface="Symbol" charset="2"/>
              </a:rPr>
              <a:t></a:t>
            </a:r>
            <a:r>
              <a:rPr lang="en-US" altLang="en-US" i="1" dirty="0">
                <a:ea typeface="ＭＳ Ｐゴシック" charset="-128"/>
              </a:rPr>
              <a:t> </a:t>
            </a:r>
            <a:r>
              <a:rPr lang="en-US" altLang="en-US" dirty="0">
                <a:ea typeface="ＭＳ Ｐゴシック" charset="-128"/>
              </a:rPr>
              <a:t>are constants and are called the coefficients of the equation</a:t>
            </a:r>
          </a:p>
          <a:p>
            <a:pPr eaLnBrk="1" hangingPunct="1">
              <a:lnSpc>
                <a:spcPct val="90000"/>
              </a:lnSpc>
              <a:buFont typeface="Arial" charset="0"/>
              <a:buNone/>
            </a:pPr>
            <a:endParaRPr lang="en-US" altLang="en-US" sz="2400" dirty="0">
              <a:ea typeface="ＭＳ Ｐゴシック" charset="-128"/>
              <a:sym typeface="Symbol" charset="2"/>
            </a:endParaRPr>
          </a:p>
        </p:txBody>
      </p:sp>
      <p:sp>
        <p:nvSpPr>
          <p:cNvPr id="6144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4C70C68-8215-BC44-8937-E99674E82192}" type="slidenum">
              <a:rPr lang="en-US" altLang="en-US" sz="1200">
                <a:solidFill>
                  <a:srgbClr val="898989"/>
                </a:solidFill>
              </a:rPr>
              <a:pPr/>
              <a:t>37</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457200" y="1889"/>
            <a:ext cx="8229600" cy="988711"/>
          </a:xfrm>
        </p:spPr>
        <p:txBody>
          <a:bodyPr/>
          <a:lstStyle/>
          <a:p>
            <a:pPr eaLnBrk="1" hangingPunct="1"/>
            <a:r>
              <a:rPr lang="en-US" altLang="en-US" sz="4000" dirty="0">
                <a:ea typeface="ＭＳ Ｐゴシック" charset="-128"/>
              </a:rPr>
              <a:t>Simple linear regression</a:t>
            </a:r>
          </a:p>
        </p:txBody>
      </p:sp>
      <p:sp>
        <p:nvSpPr>
          <p:cNvPr id="63490" name="Rectangle 3"/>
          <p:cNvSpPr>
            <a:spLocks noGrp="1" noChangeArrowheads="1"/>
          </p:cNvSpPr>
          <p:nvPr>
            <p:ph idx="1"/>
          </p:nvPr>
        </p:nvSpPr>
        <p:spPr>
          <a:xfrm>
            <a:off x="304800" y="985562"/>
            <a:ext cx="8229600" cy="4572000"/>
          </a:xfrm>
        </p:spPr>
        <p:txBody>
          <a:bodyPr/>
          <a:lstStyle/>
          <a:p>
            <a:pPr eaLnBrk="1" hangingPunct="1"/>
            <a:r>
              <a:rPr lang="el-GR" altLang="en-US" sz="2800" i="1" dirty="0">
                <a:ea typeface="ＭＳ Ｐゴシック" charset="-128"/>
              </a:rPr>
              <a:t>α</a:t>
            </a:r>
            <a:r>
              <a:rPr lang="en-US" altLang="en-US" sz="2800" i="1" dirty="0">
                <a:ea typeface="ＭＳ Ｐゴシック" charset="-128"/>
              </a:rPr>
              <a:t> </a:t>
            </a:r>
            <a:r>
              <a:rPr lang="en-US" altLang="en-US" sz="2800" dirty="0">
                <a:ea typeface="ＭＳ Ｐゴシック" charset="-128"/>
              </a:rPr>
              <a:t>is the y-intercept of the line y=</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a:t>
            </a:r>
            <a:endParaRPr lang="en-US" altLang="en-US" sz="2800" dirty="0">
              <a:ea typeface="ＭＳ Ｐゴシック" charset="-128"/>
            </a:endParaRPr>
          </a:p>
          <a:p>
            <a:pPr eaLnBrk="1" hangingPunct="1"/>
            <a:r>
              <a:rPr lang="en-US" altLang="en-US" sz="2800" dirty="0">
                <a:ea typeface="ＭＳ Ｐゴシック" charset="-128"/>
              </a:rPr>
              <a:t>Plugging back in to the population regression equation,  </a:t>
            </a:r>
            <a:r>
              <a:rPr lang="el-GR" altLang="en-US" sz="2800" i="1" dirty="0" smtClean="0">
                <a:ea typeface="ＭＳ Ｐゴシック" charset="-128"/>
              </a:rPr>
              <a:t>α</a:t>
            </a:r>
            <a:r>
              <a:rPr lang="en-US" altLang="en-US" sz="2800" i="1" dirty="0" smtClean="0">
                <a:ea typeface="ＭＳ Ｐゴシック" charset="-128"/>
              </a:rPr>
              <a:t> </a:t>
            </a:r>
            <a:r>
              <a:rPr lang="en-US" altLang="en-US" sz="2800" dirty="0">
                <a:ea typeface="ＭＳ Ｐゴシック" charset="-128"/>
              </a:rPr>
              <a:t>is </a:t>
            </a:r>
            <a:r>
              <a:rPr lang="en-US" altLang="en-US" sz="2800" dirty="0">
                <a:ea typeface="ＭＳ Ｐゴシック" charset="-128"/>
                <a:sym typeface="Symbol" charset="2"/>
              </a:rPr>
              <a:t>the mean value of Y when X=0 </a:t>
            </a:r>
          </a:p>
          <a:p>
            <a:pPr eaLnBrk="1" hangingPunct="1">
              <a:buFont typeface="Arial" charset="0"/>
              <a:buNone/>
            </a:pPr>
            <a:r>
              <a:rPr lang="en-US" altLang="en-US" sz="2800" i="1" dirty="0">
                <a:ea typeface="ＭＳ Ｐゴシック" charset="-128"/>
                <a:sym typeface="Symbol" charset="2"/>
              </a:rPr>
              <a:t>	</a:t>
            </a:r>
            <a:r>
              <a:rPr lang="en-US" altLang="en-US" sz="2800" dirty="0" smtClean="0">
                <a:ea typeface="ＭＳ Ｐゴシック" charset="-128"/>
                <a:sym typeface="Symbol" charset="2"/>
              </a:rPr>
              <a:t>e.g.</a:t>
            </a:r>
            <a:r>
              <a:rPr lang="en-US" altLang="en-US" sz="2800" i="1" dirty="0" smtClean="0">
                <a:ea typeface="ＭＳ Ｐゴシック" charset="-128"/>
                <a:sym typeface="Symbol" charset="2"/>
              </a:rPr>
              <a:t>   </a:t>
            </a:r>
            <a:r>
              <a:rPr lang="el-GR" altLang="en-US" sz="2800" i="1" dirty="0" smtClean="0">
                <a:ea typeface="ＭＳ Ｐゴシック" charset="-128"/>
              </a:rPr>
              <a:t>μ</a:t>
            </a:r>
            <a:r>
              <a:rPr lang="en-US" altLang="en-US" sz="2800" i="1" baseline="-25000" dirty="0">
                <a:ea typeface="ＭＳ Ｐゴシック" charset="-128"/>
              </a:rPr>
              <a:t>y|0 </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 X</a:t>
            </a:r>
            <a:r>
              <a:rPr lang="en-US" altLang="en-US" sz="2800" i="1" dirty="0">
                <a:ea typeface="ＭＳ Ｐゴシック" charset="-128"/>
              </a:rPr>
              <a:t>  </a:t>
            </a:r>
            <a:r>
              <a:rPr lang="en-US" altLang="en-US" sz="2800" i="1" dirty="0">
                <a:ea typeface="ＭＳ Ｐゴシック" charset="-128"/>
                <a:sym typeface="Symbol" charset="2"/>
              </a:rPr>
              <a:t>   = </a:t>
            </a:r>
            <a:r>
              <a:rPr lang="el-GR" altLang="en-US" sz="2800" i="1" dirty="0">
                <a:ea typeface="ＭＳ Ｐゴシック" charset="-128"/>
              </a:rPr>
              <a:t>α</a:t>
            </a:r>
            <a:r>
              <a:rPr lang="en-US" altLang="en-US" sz="2800" i="1" dirty="0">
                <a:ea typeface="ＭＳ Ｐゴシック" charset="-128"/>
              </a:rPr>
              <a:t> </a:t>
            </a:r>
          </a:p>
          <a:p>
            <a:pPr eaLnBrk="1" hangingPunct="1">
              <a:lnSpc>
                <a:spcPct val="90000"/>
              </a:lnSpc>
            </a:pPr>
            <a:endParaRPr lang="en-US" altLang="en-US" sz="2800" i="1" dirty="0" smtClean="0">
              <a:ea typeface="ＭＳ Ｐゴシック" charset="-128"/>
              <a:sym typeface="Symbol" charset="2"/>
            </a:endParaRPr>
          </a:p>
          <a:p>
            <a:pPr eaLnBrk="1" hangingPunct="1">
              <a:lnSpc>
                <a:spcPct val="90000"/>
              </a:lnSpc>
            </a:pPr>
            <a:r>
              <a:rPr lang="el-GR" altLang="en-US" sz="2800" i="1" dirty="0" smtClean="0">
                <a:ea typeface="ＭＳ Ｐゴシック" charset="-128"/>
                <a:sym typeface="Symbol" charset="2"/>
              </a:rPr>
              <a:t> </a:t>
            </a:r>
            <a:r>
              <a:rPr lang="en-US" altLang="en-US" sz="2800" i="1" dirty="0" smtClean="0">
                <a:ea typeface="ＭＳ Ｐゴシック" charset="-128"/>
                <a:sym typeface="Symbol" charset="2"/>
              </a:rPr>
              <a:t> </a:t>
            </a:r>
            <a:r>
              <a:rPr lang="en-US" altLang="en-US" sz="2800" dirty="0">
                <a:ea typeface="ＭＳ Ｐゴシック" charset="-128"/>
                <a:sym typeface="Symbol" charset="2"/>
              </a:rPr>
              <a:t>is t</a:t>
            </a:r>
            <a:r>
              <a:rPr lang="en-US" altLang="en-US" sz="2800" dirty="0">
                <a:ea typeface="ＭＳ Ｐゴシック" charset="-128"/>
              </a:rPr>
              <a:t>he slope of the line</a:t>
            </a:r>
          </a:p>
          <a:p>
            <a:pPr eaLnBrk="1" hangingPunct="1">
              <a:lnSpc>
                <a:spcPct val="90000"/>
              </a:lnSpc>
            </a:pPr>
            <a:r>
              <a:rPr lang="el-GR" altLang="en-US" sz="2800" i="1" dirty="0">
                <a:ea typeface="ＭＳ Ｐゴシック" charset="-128"/>
                <a:sym typeface="Symbol" charset="2"/>
              </a:rPr>
              <a:t></a:t>
            </a:r>
            <a:r>
              <a:rPr lang="en-US" altLang="en-US" sz="2800" i="1" dirty="0">
                <a:ea typeface="ＭＳ Ｐゴシック" charset="-128"/>
                <a:sym typeface="Symbol" charset="2"/>
              </a:rPr>
              <a:t> </a:t>
            </a:r>
            <a:r>
              <a:rPr lang="en-US" altLang="en-US" sz="2800" dirty="0">
                <a:ea typeface="ＭＳ Ｐゴシック" charset="-128"/>
                <a:sym typeface="Symbol" charset="2"/>
              </a:rPr>
              <a:t> is the change in the mean value of y that corresponds to a one-unit increase in X</a:t>
            </a:r>
          </a:p>
          <a:p>
            <a:pPr eaLnBrk="1" hangingPunct="1">
              <a:lnSpc>
                <a:spcPct val="90000"/>
              </a:lnSpc>
            </a:pPr>
            <a:r>
              <a:rPr lang="en-US" altLang="en-US" sz="2800" dirty="0">
                <a:ea typeface="ＭＳ Ｐゴシック" charset="-128"/>
                <a:sym typeface="Symbol" charset="2"/>
              </a:rPr>
              <a:t>e.g. X=3 vs. X=2</a:t>
            </a:r>
          </a:p>
          <a:p>
            <a:pPr eaLnBrk="1" hangingPunct="1">
              <a:lnSpc>
                <a:spcPct val="90000"/>
              </a:lnSpc>
              <a:buNone/>
            </a:pPr>
            <a:r>
              <a:rPr lang="en-US" altLang="en-US" sz="2800" i="1" dirty="0">
                <a:ea typeface="ＭＳ Ｐゴシック" charset="-128"/>
                <a:sym typeface="Symbol" charset="2"/>
              </a:rPr>
              <a:t>		</a:t>
            </a:r>
            <a:r>
              <a:rPr lang="el-GR" altLang="en-US" sz="2800" i="1" dirty="0">
                <a:ea typeface="ＭＳ Ｐゴシック" charset="-128"/>
              </a:rPr>
              <a:t>μ</a:t>
            </a:r>
            <a:r>
              <a:rPr lang="en-US" altLang="en-US" sz="2800" i="1" baseline="-25000" dirty="0">
                <a:ea typeface="ＭＳ Ｐゴシック" charset="-128"/>
              </a:rPr>
              <a:t>y|3</a:t>
            </a:r>
            <a:r>
              <a:rPr lang="el-GR" altLang="en-US" sz="2800" i="1" dirty="0">
                <a:ea typeface="ＭＳ Ｐゴシック" charset="-128"/>
                <a:sym typeface="Symbol" charset="2"/>
              </a:rPr>
              <a:t> </a:t>
            </a:r>
            <a:r>
              <a:rPr lang="en-US" altLang="en-US" sz="2800" i="1" dirty="0">
                <a:ea typeface="ＭＳ Ｐゴシック" charset="-128"/>
                <a:sym typeface="Symbol" charset="2"/>
              </a:rPr>
              <a:t> </a:t>
            </a:r>
            <a:r>
              <a:rPr lang="en-US" altLang="en-US" sz="2800" dirty="0">
                <a:ea typeface="ＭＳ Ｐゴシック" charset="-128"/>
                <a:sym typeface="Symbol" charset="2"/>
              </a:rPr>
              <a:t>-  </a:t>
            </a:r>
            <a:r>
              <a:rPr lang="el-GR" altLang="en-US" sz="2800" i="1" dirty="0">
                <a:ea typeface="ＭＳ Ｐゴシック" charset="-128"/>
              </a:rPr>
              <a:t>μ</a:t>
            </a:r>
            <a:r>
              <a:rPr lang="en-US" altLang="en-US" sz="2800" i="1" baseline="-25000" dirty="0">
                <a:ea typeface="ＭＳ Ｐゴシック" charset="-128"/>
              </a:rPr>
              <a:t>y|2</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sym typeface="Symbol" charset="2"/>
              </a:rPr>
              <a:t>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*3</a:t>
            </a:r>
            <a:r>
              <a:rPr lang="el-GR" altLang="en-US" sz="2800" i="1" dirty="0">
                <a:ea typeface="ＭＳ Ｐゴシック" charset="-128"/>
                <a:sym typeface="Symbol" charset="2"/>
              </a:rPr>
              <a:t> </a:t>
            </a:r>
            <a:r>
              <a:rPr lang="en-US" altLang="en-US" sz="2800" i="1" dirty="0">
                <a:ea typeface="ＭＳ Ｐゴシック" charset="-128"/>
                <a:sym typeface="Symbol" charset="2"/>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*2) = </a:t>
            </a:r>
            <a:r>
              <a:rPr lang="el-GR" altLang="en-US" sz="2800" i="1" dirty="0">
                <a:ea typeface="ＭＳ Ｐゴシック" charset="-128"/>
                <a:sym typeface="Symbol" charset="2"/>
              </a:rPr>
              <a:t></a:t>
            </a:r>
            <a:r>
              <a:rPr lang="en-US" altLang="en-US" sz="2800" i="1" dirty="0">
                <a:ea typeface="ＭＳ Ｐゴシック" charset="-128"/>
                <a:sym typeface="Symbol" charset="2"/>
              </a:rPr>
              <a:t> </a:t>
            </a:r>
            <a:r>
              <a:rPr lang="el-GR" altLang="en-US" sz="2800" i="1" dirty="0">
                <a:ea typeface="ＭＳ Ｐゴシック" charset="-128"/>
                <a:sym typeface="Symbol" charset="2"/>
              </a:rPr>
              <a:t> </a:t>
            </a:r>
            <a:r>
              <a:rPr lang="en-US" altLang="en-US" sz="2800" i="1" dirty="0">
                <a:ea typeface="ＭＳ Ｐゴシック" charset="-128"/>
                <a:sym typeface="Symbol" charset="2"/>
              </a:rPr>
              <a:t> </a:t>
            </a:r>
            <a:endParaRPr lang="en-US" altLang="en-US" sz="2800" dirty="0">
              <a:ea typeface="ＭＳ Ｐゴシック" charset="-128"/>
              <a:sym typeface="Symbol" charset="2"/>
            </a:endParaRPr>
          </a:p>
          <a:p>
            <a:pPr eaLnBrk="1" hangingPunct="1"/>
            <a:endParaRPr lang="en-US" altLang="en-US" sz="2800" dirty="0">
              <a:ea typeface="ＭＳ Ｐゴシック" charset="-128"/>
            </a:endParaRPr>
          </a:p>
        </p:txBody>
      </p:sp>
      <p:sp>
        <p:nvSpPr>
          <p:cNvPr id="6349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E6D0FD2-20D3-E74D-904D-3F917B11E08E}" type="slidenum">
              <a:rPr lang="en-US" altLang="en-US" sz="1200">
                <a:solidFill>
                  <a:srgbClr val="898989"/>
                </a:solidFill>
              </a:rPr>
              <a:pPr/>
              <a:t>38</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457200" y="274638"/>
            <a:ext cx="8229600" cy="487362"/>
          </a:xfrm>
        </p:spPr>
        <p:txBody>
          <a:bodyPr/>
          <a:lstStyle/>
          <a:p>
            <a:pPr eaLnBrk="1" hangingPunct="1"/>
            <a:r>
              <a:rPr lang="en-US" altLang="en-US" sz="4000" dirty="0">
                <a:ea typeface="ＭＳ Ｐゴシック" charset="-128"/>
              </a:rPr>
              <a:t>Simple linear regression</a:t>
            </a:r>
          </a:p>
        </p:txBody>
      </p:sp>
      <p:sp>
        <p:nvSpPr>
          <p:cNvPr id="65538" name="Rectangle 3"/>
          <p:cNvSpPr>
            <a:spLocks noGrp="1" noChangeArrowheads="1"/>
          </p:cNvSpPr>
          <p:nvPr>
            <p:ph idx="1"/>
          </p:nvPr>
        </p:nvSpPr>
        <p:spPr>
          <a:xfrm>
            <a:off x="381000" y="1006475"/>
            <a:ext cx="8229600" cy="5105400"/>
          </a:xfrm>
        </p:spPr>
        <p:txBody>
          <a:bodyPr/>
          <a:lstStyle/>
          <a:p>
            <a:pPr eaLnBrk="1" hangingPunct="1">
              <a:lnSpc>
                <a:spcPct val="90000"/>
              </a:lnSpc>
            </a:pPr>
            <a:r>
              <a:rPr lang="en-US" altLang="en-US" sz="2800" dirty="0">
                <a:ea typeface="ＭＳ Ｐゴシック" charset="-128"/>
              </a:rPr>
              <a:t>Even if there is a linear relationship between Y and X in theory, there will </a:t>
            </a:r>
            <a:r>
              <a:rPr lang="en-US" altLang="en-US" sz="2800" dirty="0" smtClean="0">
                <a:ea typeface="ＭＳ Ｐゴシック" charset="-128"/>
              </a:rPr>
              <a:t>(usually) be </a:t>
            </a:r>
            <a:r>
              <a:rPr lang="en-US" altLang="en-US" sz="2800" dirty="0">
                <a:ea typeface="ＭＳ Ｐゴシック" charset="-128"/>
              </a:rPr>
              <a:t>some variability in the population</a:t>
            </a:r>
          </a:p>
          <a:p>
            <a:pPr eaLnBrk="1" hangingPunct="1">
              <a:lnSpc>
                <a:spcPct val="90000"/>
              </a:lnSpc>
            </a:pPr>
            <a:r>
              <a:rPr lang="en-US" altLang="en-US" sz="2800" dirty="0" smtClean="0">
                <a:ea typeface="ＭＳ Ｐゴシック" charset="-128"/>
              </a:rPr>
              <a:t>At </a:t>
            </a:r>
            <a:r>
              <a:rPr lang="en-US" altLang="en-US" sz="2800" dirty="0">
                <a:ea typeface="ＭＳ Ｐゴシック" charset="-128"/>
              </a:rPr>
              <a:t>each value of X, there is a range of Y values, with a mean </a:t>
            </a:r>
            <a:r>
              <a:rPr lang="el-GR" altLang="en-US" sz="2800" i="1" dirty="0">
                <a:ea typeface="ＭＳ Ｐゴシック" charset="-128"/>
              </a:rPr>
              <a:t>μ</a:t>
            </a:r>
            <a:r>
              <a:rPr lang="en-US" altLang="en-US" sz="2800" i="1" baseline="-25000" dirty="0" err="1">
                <a:ea typeface="ＭＳ Ｐゴシック" charset="-128"/>
              </a:rPr>
              <a:t>y|x</a:t>
            </a:r>
            <a:r>
              <a:rPr lang="en-US" altLang="en-US" sz="2800" i="1" baseline="-25000" dirty="0">
                <a:ea typeface="ＭＳ Ｐゴシック" charset="-128"/>
              </a:rPr>
              <a:t> </a:t>
            </a:r>
            <a:r>
              <a:rPr lang="en-US" altLang="en-US" sz="2800" i="1" dirty="0">
                <a:ea typeface="ＭＳ Ｐゴシック" charset="-128"/>
              </a:rPr>
              <a:t> </a:t>
            </a:r>
            <a:r>
              <a:rPr lang="en-US" altLang="en-US" sz="2800" dirty="0">
                <a:ea typeface="ＭＳ Ｐゴシック" charset="-128"/>
              </a:rPr>
              <a:t>and a standard deviation </a:t>
            </a:r>
            <a:r>
              <a:rPr lang="el-GR" altLang="en-US" sz="2800" i="1" dirty="0">
                <a:ea typeface="ＭＳ Ｐゴシック" charset="-128"/>
              </a:rPr>
              <a:t>σ</a:t>
            </a:r>
            <a:r>
              <a:rPr lang="en-US" altLang="en-US" sz="2800" i="1" baseline="-25000" dirty="0" err="1">
                <a:ea typeface="ＭＳ Ｐゴシック" charset="-128"/>
              </a:rPr>
              <a:t>y|x</a:t>
            </a:r>
            <a:r>
              <a:rPr lang="en-US" altLang="en-US" sz="2800" i="1" dirty="0">
                <a:ea typeface="ＭＳ Ｐゴシック" charset="-128"/>
              </a:rPr>
              <a:t> </a:t>
            </a:r>
          </a:p>
          <a:p>
            <a:pPr eaLnBrk="1" hangingPunct="1">
              <a:lnSpc>
                <a:spcPct val="90000"/>
              </a:lnSpc>
            </a:pPr>
            <a:r>
              <a:rPr lang="en-US" altLang="en-US" sz="2800" dirty="0" smtClean="0">
                <a:ea typeface="ＭＳ Ｐゴシック" charset="-128"/>
              </a:rPr>
              <a:t>We </a:t>
            </a:r>
            <a:r>
              <a:rPr lang="en-US" altLang="en-US" sz="2800" dirty="0">
                <a:ea typeface="ＭＳ Ｐゴシック" charset="-128"/>
              </a:rPr>
              <a:t>note this by including  an error term, </a:t>
            </a:r>
            <a:r>
              <a:rPr lang="el-GR" altLang="en-US" sz="2800" i="1" dirty="0">
                <a:ea typeface="ＭＳ Ｐゴシック" charset="-128"/>
              </a:rPr>
              <a:t>ε</a:t>
            </a:r>
            <a:r>
              <a:rPr lang="en-US" altLang="en-US" sz="2800" i="1" dirty="0">
                <a:ea typeface="ＭＳ Ｐゴシック" charset="-128"/>
              </a:rPr>
              <a:t>, </a:t>
            </a:r>
            <a:r>
              <a:rPr lang="en-US" altLang="en-US" sz="2800" dirty="0">
                <a:ea typeface="ＭＳ Ｐゴシック" charset="-128"/>
              </a:rPr>
              <a:t>in our regression </a:t>
            </a:r>
            <a:r>
              <a:rPr lang="en-US" altLang="en-US" sz="2800" dirty="0" smtClean="0">
                <a:ea typeface="ＭＳ Ｐゴシック" charset="-128"/>
              </a:rPr>
              <a:t>equation</a:t>
            </a:r>
          </a:p>
          <a:p>
            <a:pPr eaLnBrk="1" hangingPunct="1">
              <a:lnSpc>
                <a:spcPct val="90000"/>
              </a:lnSpc>
            </a:pPr>
            <a:r>
              <a:rPr lang="en-US" altLang="en-US" sz="2800" dirty="0">
                <a:ea typeface="ＭＳ Ｐゴシック" charset="-128"/>
              </a:rPr>
              <a:t>The linear regression equation </a:t>
            </a:r>
            <a:r>
              <a:rPr lang="en-US" altLang="en-US" sz="2800" dirty="0" smtClean="0">
                <a:ea typeface="ＭＳ Ｐゴシック" charset="-128"/>
              </a:rPr>
              <a:t>is  </a:t>
            </a:r>
            <a:r>
              <a:rPr lang="en-US" altLang="en-US" sz="2800" dirty="0">
                <a:ea typeface="ＭＳ Ｐゴシック" charset="-128"/>
              </a:rPr>
              <a:t>	   y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a:ea typeface="ＭＳ Ｐゴシック" charset="-128"/>
              </a:rPr>
              <a:t>ε</a:t>
            </a:r>
            <a:endParaRPr lang="en-US" altLang="en-US" sz="2800" i="1" dirty="0">
              <a:ea typeface="ＭＳ Ｐゴシック" charset="-128"/>
            </a:endParaRPr>
          </a:p>
          <a:p>
            <a:pPr eaLnBrk="1" hangingPunct="1">
              <a:lnSpc>
                <a:spcPct val="90000"/>
              </a:lnSpc>
            </a:pPr>
            <a:endParaRPr lang="en-US" altLang="en-US" sz="2800" dirty="0">
              <a:ea typeface="ＭＳ Ｐゴシック" charset="-128"/>
            </a:endParaRPr>
          </a:p>
        </p:txBody>
      </p:sp>
      <p:sp>
        <p:nvSpPr>
          <p:cNvPr id="6553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9CA992B-9B12-AE49-BD9B-E3515E0890B6}" type="slidenum">
              <a:rPr lang="en-US" altLang="en-US" sz="1200">
                <a:solidFill>
                  <a:srgbClr val="898989"/>
                </a:solidFill>
              </a:rPr>
              <a:pPr/>
              <a:t>39</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1026" name="Rectangle 1026"/>
          <p:cNvSpPr>
            <a:spLocks noGrp="1" noChangeArrowheads="1"/>
          </p:cNvSpPr>
          <p:nvPr>
            <p:ph type="title"/>
          </p:nvPr>
        </p:nvSpPr>
        <p:spPr/>
        <p:txBody>
          <a:bodyPr/>
          <a:lstStyle/>
          <a:p>
            <a:r>
              <a:rPr lang="en-US"/>
              <a:t>Associations are not Causations</a:t>
            </a:r>
          </a:p>
        </p:txBody>
      </p:sp>
      <p:sp>
        <p:nvSpPr>
          <p:cNvPr id="1281027" name="Rectangle 1027"/>
          <p:cNvSpPr>
            <a:spLocks noGrp="1" noChangeArrowheads="1"/>
          </p:cNvSpPr>
          <p:nvPr>
            <p:ph type="body" idx="1"/>
          </p:nvPr>
        </p:nvSpPr>
        <p:spPr>
          <a:xfrm>
            <a:off x="685800" y="1981200"/>
            <a:ext cx="8077200" cy="2971800"/>
          </a:xfrm>
        </p:spPr>
        <p:txBody>
          <a:bodyPr/>
          <a:lstStyle/>
          <a:p>
            <a:pPr>
              <a:buFont typeface="Wingdings" pitchFamily="2" charset="2"/>
              <a:buNone/>
            </a:pPr>
            <a:r>
              <a:rPr lang="en-US" i="1" dirty="0"/>
              <a:t>Everyone who ate pickles in the year 1743 is now dead. </a:t>
            </a:r>
          </a:p>
          <a:p>
            <a:pPr>
              <a:buFont typeface="Wingdings" pitchFamily="2" charset="2"/>
              <a:buNone/>
            </a:pPr>
            <a:endParaRPr lang="en-US" i="1" dirty="0"/>
          </a:p>
          <a:p>
            <a:pPr>
              <a:buFont typeface="Wingdings" pitchFamily="2" charset="2"/>
              <a:buNone/>
            </a:pPr>
            <a:r>
              <a:rPr lang="en-US" i="1" dirty="0"/>
              <a:t>   Therefore, pickles are </a:t>
            </a:r>
            <a:r>
              <a:rPr lang="en-US" i="1" dirty="0" smtClean="0"/>
              <a:t>fatal?</a:t>
            </a:r>
            <a:endParaRPr lang="en-US" i="1" dirty="0"/>
          </a:p>
          <a:p>
            <a:pPr lvl="1">
              <a:buFont typeface="Wingdings" pitchFamily="2" charset="2"/>
              <a:buNone/>
            </a:pPr>
            <a:endParaRPr lang="en-US" sz="2400" i="1" dirty="0"/>
          </a:p>
          <a:p>
            <a:endParaRPr lang="en-US" dirty="0"/>
          </a:p>
        </p:txBody>
      </p:sp>
    </p:spTree>
    <p:extLst>
      <p:ext uri="{BB962C8B-B14F-4D97-AF65-F5344CB8AC3E}">
        <p14:creationId xmlns:p14="http://schemas.microsoft.com/office/powerpoint/2010/main" val="19924393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altLang="en-US">
                <a:ea typeface="ＭＳ Ｐゴシック" charset="-128"/>
              </a:rPr>
              <a:t>Simple linear regression</a:t>
            </a:r>
          </a:p>
        </p:txBody>
      </p:sp>
      <p:sp>
        <p:nvSpPr>
          <p:cNvPr id="66562" name="Rectangle 3"/>
          <p:cNvSpPr>
            <a:spLocks noGrp="1" noChangeArrowheads="1"/>
          </p:cNvSpPr>
          <p:nvPr>
            <p:ph idx="1"/>
          </p:nvPr>
        </p:nvSpPr>
        <p:spPr>
          <a:xfrm>
            <a:off x="457200" y="1295400"/>
            <a:ext cx="8229600" cy="5105400"/>
          </a:xfrm>
        </p:spPr>
        <p:txBody>
          <a:bodyPr/>
          <a:lstStyle/>
          <a:p>
            <a:pPr eaLnBrk="1" hangingPunct="1">
              <a:lnSpc>
                <a:spcPct val="90000"/>
              </a:lnSpc>
              <a:buFont typeface="Arial" charset="0"/>
              <a:buNone/>
            </a:pPr>
            <a:endParaRPr lang="en-US" altLang="en-US" sz="2400" i="1" dirty="0">
              <a:ea typeface="ＭＳ Ｐゴシック" charset="-128"/>
            </a:endParaRPr>
          </a:p>
          <a:p>
            <a:pPr eaLnBrk="1" hangingPunct="1">
              <a:lnSpc>
                <a:spcPct val="90000"/>
              </a:lnSpc>
            </a:pPr>
            <a:r>
              <a:rPr lang="en-US" altLang="en-US" sz="2800" dirty="0">
                <a:ea typeface="ＭＳ Ｐゴシック" charset="-128"/>
              </a:rPr>
              <a:t>The linear regression equation is  	   y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a:ea typeface="ＭＳ Ｐゴシック" charset="-128"/>
              </a:rPr>
              <a:t>ε</a:t>
            </a:r>
            <a:endParaRPr lang="en-US" altLang="en-US" sz="2800" i="1" dirty="0">
              <a:ea typeface="ＭＳ Ｐゴシック" charset="-128"/>
            </a:endParaRP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The error, </a:t>
            </a:r>
            <a:r>
              <a:rPr lang="el-GR" altLang="en-US" sz="2800" i="1" dirty="0">
                <a:ea typeface="ＭＳ Ｐゴシック" charset="-128"/>
              </a:rPr>
              <a:t>ε</a:t>
            </a:r>
            <a:r>
              <a:rPr lang="en-US" altLang="en-US" sz="2800" i="1" dirty="0">
                <a:ea typeface="ＭＳ Ｐゴシック" charset="-128"/>
              </a:rPr>
              <a:t>, </a:t>
            </a:r>
            <a:r>
              <a:rPr lang="en-US" altLang="en-US" sz="2800" dirty="0">
                <a:ea typeface="ＭＳ Ｐゴシック" charset="-128"/>
              </a:rPr>
              <a:t>is the distance a sample value y has from the population regression line</a:t>
            </a:r>
          </a:p>
          <a:p>
            <a:pPr eaLnBrk="1" hangingPunct="1">
              <a:lnSpc>
                <a:spcPct val="90000"/>
              </a:lnSpc>
              <a:buFont typeface="Arial" charset="0"/>
              <a:buNone/>
            </a:pPr>
            <a:r>
              <a:rPr lang="en-US" altLang="en-US" sz="2800" dirty="0" smtClean="0">
                <a:ea typeface="ＭＳ Ｐゴシック" charset="-128"/>
              </a:rPr>
              <a:t>	y </a:t>
            </a:r>
            <a:r>
              <a:rPr lang="en-US" altLang="en-US" sz="2800" dirty="0">
                <a:ea typeface="ＭＳ Ｐゴシック" charset="-128"/>
              </a:rPr>
              <a:t>=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smtClean="0">
                <a:ea typeface="ＭＳ Ｐゴシック" charset="-128"/>
              </a:rPr>
              <a:t>ε</a:t>
            </a:r>
            <a:r>
              <a:rPr lang="en-US" altLang="en-US" sz="2800" i="1" dirty="0" smtClean="0">
                <a:ea typeface="ＭＳ Ｐゴシック" charset="-128"/>
              </a:rPr>
              <a:t>  </a:t>
            </a:r>
            <a:endParaRPr lang="en-US" altLang="en-US" sz="2800" i="1" dirty="0">
              <a:ea typeface="ＭＳ Ｐゴシック" charset="-128"/>
            </a:endParaRPr>
          </a:p>
          <a:p>
            <a:pPr eaLnBrk="1" hangingPunct="1">
              <a:lnSpc>
                <a:spcPct val="90000"/>
              </a:lnSpc>
              <a:buFont typeface="Arial" charset="0"/>
              <a:buNone/>
            </a:pPr>
            <a:r>
              <a:rPr lang="en-US" altLang="en-US" sz="2800" i="1" dirty="0" smtClean="0">
                <a:ea typeface="ＭＳ Ｐゴシック" charset="-128"/>
              </a:rPr>
              <a:t>	</a:t>
            </a:r>
            <a:r>
              <a:rPr lang="el-GR" altLang="en-US" sz="2800" i="1" dirty="0" smtClean="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  (population regression line</a:t>
            </a:r>
            <a:r>
              <a:rPr lang="en-US" altLang="en-US" sz="2800" i="1" dirty="0" smtClean="0">
                <a:ea typeface="ＭＳ Ｐゴシック" charset="-128"/>
              </a:rPr>
              <a:t>)</a:t>
            </a:r>
            <a:r>
              <a:rPr lang="en-US" altLang="en-US" sz="2800" dirty="0" smtClean="0">
                <a:ea typeface="ＭＳ Ｐゴシック" charset="-128"/>
              </a:rPr>
              <a:t>                                                         </a:t>
            </a:r>
            <a:endParaRPr lang="en-US" altLang="en-US" sz="2800" dirty="0">
              <a:ea typeface="ＭＳ Ｐゴシック" charset="-128"/>
            </a:endParaRPr>
          </a:p>
          <a:p>
            <a:pPr eaLnBrk="1" hangingPunct="1">
              <a:lnSpc>
                <a:spcPct val="90000"/>
              </a:lnSpc>
              <a:buFont typeface="Arial" charset="0"/>
              <a:buNone/>
            </a:pPr>
            <a:r>
              <a:rPr lang="en-US" altLang="en-US" sz="2800" dirty="0">
                <a:ea typeface="ＭＳ Ｐゴシック" charset="-128"/>
              </a:rPr>
              <a:t>			</a:t>
            </a:r>
            <a:endParaRPr lang="en-US" altLang="en-US" sz="2800" dirty="0" smtClean="0">
              <a:ea typeface="ＭＳ Ｐゴシック" charset="-128"/>
            </a:endParaRPr>
          </a:p>
          <a:p>
            <a:pPr eaLnBrk="1" hangingPunct="1">
              <a:lnSpc>
                <a:spcPct val="90000"/>
              </a:lnSpc>
              <a:buFont typeface="Arial" charset="0"/>
              <a:buNone/>
            </a:pPr>
            <a:r>
              <a:rPr lang="en-US" altLang="en-US" sz="2800" dirty="0">
                <a:ea typeface="ＭＳ Ｐゴシック" charset="-128"/>
              </a:rPr>
              <a:t>	</a:t>
            </a:r>
            <a:r>
              <a:rPr lang="en-US" altLang="en-US" sz="2800" dirty="0" smtClean="0">
                <a:ea typeface="ＭＳ Ｐゴシック" charset="-128"/>
              </a:rPr>
              <a:t>so   </a:t>
            </a:r>
            <a:r>
              <a:rPr lang="en-US" altLang="en-US" sz="2800" dirty="0">
                <a:ea typeface="ＭＳ Ｐゴシック" charset="-128"/>
              </a:rPr>
              <a:t>y-</a:t>
            </a:r>
            <a:r>
              <a:rPr lang="el-GR" altLang="en-US" sz="2800" i="1" dirty="0">
                <a:ea typeface="ＭＳ Ｐゴシック" charset="-128"/>
              </a:rPr>
              <a:t> 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smtClean="0">
                <a:ea typeface="ＭＳ Ｐゴシック" charset="-128"/>
              </a:rPr>
              <a:t>ε</a:t>
            </a:r>
            <a:r>
              <a:rPr lang="en-US" altLang="en-US" sz="2800" i="1" dirty="0" smtClean="0">
                <a:ea typeface="ＭＳ Ｐゴシック" charset="-128"/>
              </a:rPr>
              <a:t>  </a:t>
            </a:r>
            <a:r>
              <a:rPr lang="en-US" altLang="en-US" sz="2800" dirty="0" smtClean="0">
                <a:ea typeface="ＭＳ Ｐゴシック" charset="-128"/>
              </a:rPr>
              <a:t>is the error</a:t>
            </a:r>
            <a:endParaRPr lang="en-US" altLang="en-US" sz="2800" dirty="0">
              <a:ea typeface="ＭＳ Ｐゴシック" charset="-128"/>
            </a:endParaRPr>
          </a:p>
          <a:p>
            <a:pPr eaLnBrk="1" hangingPunct="1">
              <a:lnSpc>
                <a:spcPct val="90000"/>
              </a:lnSpc>
            </a:pPr>
            <a:endParaRPr lang="en-US" altLang="en-US" sz="2400" dirty="0">
              <a:ea typeface="ＭＳ Ｐゴシック" charset="-128"/>
            </a:endParaRPr>
          </a:p>
        </p:txBody>
      </p:sp>
      <p:sp>
        <p:nvSpPr>
          <p:cNvPr id="6656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AA4EB12-2F17-424E-ADFA-E04B99DBF2CE}" type="slidenum">
              <a:rPr lang="en-US" altLang="en-US" sz="1200">
                <a:solidFill>
                  <a:srgbClr val="898989"/>
                </a:solidFill>
              </a:rPr>
              <a:pPr/>
              <a:t>40</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457200" y="115743"/>
            <a:ext cx="8229600" cy="874857"/>
          </a:xfrm>
        </p:spPr>
        <p:txBody>
          <a:bodyPr/>
          <a:lstStyle/>
          <a:p>
            <a:pPr eaLnBrk="1" hangingPunct="1"/>
            <a:r>
              <a:rPr lang="en-US" altLang="en-US" sz="4000" dirty="0">
                <a:ea typeface="ＭＳ Ｐゴシック" charset="-128"/>
              </a:rPr>
              <a:t>Simple linear regression</a:t>
            </a:r>
          </a:p>
        </p:txBody>
      </p:sp>
      <p:sp>
        <p:nvSpPr>
          <p:cNvPr id="68610" name="Rectangle 3"/>
          <p:cNvSpPr>
            <a:spLocks noGrp="1" noChangeArrowheads="1"/>
          </p:cNvSpPr>
          <p:nvPr>
            <p:ph idx="1"/>
          </p:nvPr>
        </p:nvSpPr>
        <p:spPr>
          <a:xfrm>
            <a:off x="304800" y="1044575"/>
            <a:ext cx="8534400" cy="5257800"/>
          </a:xfrm>
        </p:spPr>
        <p:txBody>
          <a:bodyPr/>
          <a:lstStyle/>
          <a:p>
            <a:pPr eaLnBrk="1" hangingPunct="1">
              <a:lnSpc>
                <a:spcPct val="90000"/>
              </a:lnSpc>
            </a:pPr>
            <a:r>
              <a:rPr lang="en-US" altLang="en-US" dirty="0" smtClean="0">
                <a:ea typeface="ＭＳ Ｐゴシック" charset="-128"/>
              </a:rPr>
              <a:t>Statistical assumptions </a:t>
            </a:r>
            <a:r>
              <a:rPr lang="en-US" altLang="en-US" dirty="0">
                <a:ea typeface="ＭＳ Ｐゴシック" charset="-128"/>
              </a:rPr>
              <a:t>of linear </a:t>
            </a:r>
            <a:r>
              <a:rPr lang="en-US" altLang="en-US" dirty="0" smtClean="0">
                <a:ea typeface="ＭＳ Ｐゴシック" charset="-128"/>
              </a:rPr>
              <a:t>regression</a:t>
            </a:r>
            <a:endParaRPr lang="en-US" altLang="en-US" dirty="0">
              <a:ea typeface="ＭＳ Ｐゴシック" charset="-128"/>
            </a:endParaRPr>
          </a:p>
          <a:p>
            <a:pPr lvl="1" eaLnBrk="1" hangingPunct="1">
              <a:lnSpc>
                <a:spcPct val="90000"/>
              </a:lnSpc>
            </a:pPr>
            <a:r>
              <a:rPr lang="en-US" altLang="en-US" dirty="0">
                <a:ea typeface="ＭＳ Ｐゴシック" charset="-128"/>
              </a:rPr>
              <a:t>X’s are measured without error</a:t>
            </a:r>
          </a:p>
          <a:p>
            <a:pPr lvl="2" eaLnBrk="1" hangingPunct="1">
              <a:lnSpc>
                <a:spcPct val="90000"/>
              </a:lnSpc>
            </a:pPr>
            <a:r>
              <a:rPr lang="en-US" altLang="en-US" dirty="0">
                <a:ea typeface="ＭＳ Ｐゴシック" charset="-128"/>
              </a:rPr>
              <a:t>Violations of this cause the coefficients to attenuate toward </a:t>
            </a:r>
            <a:r>
              <a:rPr lang="en-US" altLang="en-US" dirty="0" smtClean="0">
                <a:ea typeface="ＭＳ Ｐゴシック" charset="-128"/>
              </a:rPr>
              <a:t>zero</a:t>
            </a:r>
          </a:p>
          <a:p>
            <a:pPr lvl="2" eaLnBrk="1" hangingPunct="1">
              <a:lnSpc>
                <a:spcPct val="90000"/>
              </a:lnSpc>
            </a:pPr>
            <a:endParaRPr lang="en-US" altLang="en-US" dirty="0">
              <a:ea typeface="ＭＳ Ｐゴシック" charset="-128"/>
            </a:endParaRPr>
          </a:p>
          <a:p>
            <a:pPr lvl="1" eaLnBrk="1" hangingPunct="1">
              <a:lnSpc>
                <a:spcPct val="90000"/>
              </a:lnSpc>
            </a:pPr>
            <a:r>
              <a:rPr lang="en-US" altLang="en-US" dirty="0">
                <a:ea typeface="ＭＳ Ｐゴシック" charset="-128"/>
              </a:rPr>
              <a:t>For each value of X, the Y’s are normally distributed</a:t>
            </a:r>
            <a:r>
              <a:rPr lang="en-US" altLang="en-US" i="1" dirty="0">
                <a:ea typeface="ＭＳ Ｐゴシック" charset="-128"/>
              </a:rPr>
              <a:t> </a:t>
            </a:r>
            <a:r>
              <a:rPr lang="en-US" altLang="en-US" dirty="0">
                <a:ea typeface="ＭＳ Ｐゴシック" charset="-128"/>
              </a:rPr>
              <a:t>with mean </a:t>
            </a:r>
            <a:r>
              <a:rPr lang="el-GR" altLang="en-US" i="1" dirty="0">
                <a:ea typeface="ＭＳ Ｐゴシック" charset="-128"/>
              </a:rPr>
              <a:t>μ</a:t>
            </a:r>
            <a:r>
              <a:rPr lang="en-US" altLang="en-US" i="1" baseline="-25000" dirty="0" err="1">
                <a:ea typeface="ＭＳ Ｐゴシック" charset="-128"/>
              </a:rPr>
              <a:t>y|x</a:t>
            </a:r>
            <a:r>
              <a:rPr lang="en-US" altLang="en-US" i="1" baseline="-25000" dirty="0">
                <a:ea typeface="ＭＳ Ｐゴシック" charset="-128"/>
              </a:rPr>
              <a:t> </a:t>
            </a:r>
            <a:r>
              <a:rPr lang="en-US" altLang="en-US" i="1" dirty="0">
                <a:ea typeface="ＭＳ Ｐゴシック" charset="-128"/>
              </a:rPr>
              <a:t> </a:t>
            </a:r>
            <a:r>
              <a:rPr lang="en-US" altLang="en-US" dirty="0">
                <a:ea typeface="ＭＳ Ｐゴシック" charset="-128"/>
              </a:rPr>
              <a:t>and standard deviation </a:t>
            </a:r>
            <a:r>
              <a:rPr lang="el-GR" altLang="en-US" i="1" dirty="0">
                <a:ea typeface="ＭＳ Ｐゴシック" charset="-128"/>
              </a:rPr>
              <a:t>σ</a:t>
            </a:r>
            <a:r>
              <a:rPr lang="en-US" altLang="en-US" i="1" baseline="-25000" dirty="0" err="1">
                <a:ea typeface="ＭＳ Ｐゴシック" charset="-128"/>
              </a:rPr>
              <a:t>y|x</a:t>
            </a:r>
            <a:r>
              <a:rPr lang="en-US" altLang="en-US" i="1" dirty="0">
                <a:ea typeface="ＭＳ Ｐゴシック" charset="-128"/>
              </a:rPr>
              <a:t> </a:t>
            </a:r>
            <a:endParaRPr lang="en-US" altLang="en-US" i="1" dirty="0" smtClean="0">
              <a:ea typeface="ＭＳ Ｐゴシック" charset="-128"/>
            </a:endParaRPr>
          </a:p>
          <a:p>
            <a:pPr lvl="1" eaLnBrk="1" hangingPunct="1">
              <a:lnSpc>
                <a:spcPct val="90000"/>
              </a:lnSpc>
            </a:pPr>
            <a:endParaRPr lang="en-US" altLang="en-US" i="1" dirty="0">
              <a:ea typeface="ＭＳ Ｐゴシック" charset="-128"/>
            </a:endParaRPr>
          </a:p>
          <a:p>
            <a:pPr lvl="1" eaLnBrk="1" hangingPunct="1">
              <a:lnSpc>
                <a:spcPct val="90000"/>
              </a:lnSpc>
            </a:pPr>
            <a:r>
              <a:rPr lang="en-US" altLang="en-US" dirty="0">
                <a:ea typeface="ＭＳ Ｐゴシック" charset="-128"/>
              </a:rPr>
              <a:t>The regression equation is correct  </a:t>
            </a:r>
            <a:r>
              <a:rPr lang="el-GR" altLang="en-US" i="1" dirty="0">
                <a:ea typeface="ＭＳ Ｐゴシック" charset="-128"/>
              </a:rPr>
              <a:t>μ</a:t>
            </a:r>
            <a:r>
              <a:rPr lang="en-US" altLang="en-US" i="1" baseline="-25000" dirty="0" err="1">
                <a:ea typeface="ＭＳ Ｐゴシック" charset="-128"/>
              </a:rPr>
              <a:t>y|x</a:t>
            </a:r>
            <a:r>
              <a:rPr lang="en-US" altLang="en-US" i="1" dirty="0">
                <a:ea typeface="ＭＳ Ｐゴシック" charset="-128"/>
              </a:rPr>
              <a:t> = </a:t>
            </a:r>
            <a:r>
              <a:rPr lang="el-GR" altLang="en-US" i="1" dirty="0">
                <a:ea typeface="ＭＳ Ｐゴシック" charset="-128"/>
              </a:rPr>
              <a:t>α</a:t>
            </a:r>
            <a:r>
              <a:rPr lang="en-US" altLang="en-US" i="1" dirty="0">
                <a:ea typeface="ＭＳ Ｐゴシック" charset="-128"/>
              </a:rPr>
              <a:t> + </a:t>
            </a:r>
            <a:r>
              <a:rPr lang="el-GR" altLang="en-US" i="1" dirty="0">
                <a:ea typeface="ＭＳ Ｐゴシック" charset="-128"/>
                <a:sym typeface="Symbol" charset="2"/>
              </a:rPr>
              <a:t></a:t>
            </a:r>
            <a:r>
              <a:rPr lang="en-US" altLang="en-US" i="1" dirty="0">
                <a:ea typeface="ＭＳ Ｐゴシック" charset="-128"/>
              </a:rPr>
              <a:t>x </a:t>
            </a:r>
          </a:p>
        </p:txBody>
      </p:sp>
      <p:sp>
        <p:nvSpPr>
          <p:cNvPr id="6861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DD5F55D-5758-8149-A774-22FFA672FF08}" type="slidenum">
              <a:rPr lang="en-US" altLang="en-US" sz="1200">
                <a:solidFill>
                  <a:srgbClr val="898989"/>
                </a:solidFill>
              </a:rPr>
              <a:pPr/>
              <a:t>41</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457200" y="136525"/>
            <a:ext cx="8229600" cy="777875"/>
          </a:xfrm>
        </p:spPr>
        <p:txBody>
          <a:bodyPr/>
          <a:lstStyle/>
          <a:p>
            <a:pPr eaLnBrk="1" hangingPunct="1"/>
            <a:r>
              <a:rPr lang="en-US" altLang="en-US" sz="4000" dirty="0">
                <a:ea typeface="ＭＳ Ｐゴシック" charset="-128"/>
              </a:rPr>
              <a:t>Simple linear regression</a:t>
            </a:r>
          </a:p>
        </p:txBody>
      </p:sp>
      <p:sp>
        <p:nvSpPr>
          <p:cNvPr id="69634" name="Rectangle 3"/>
          <p:cNvSpPr>
            <a:spLocks noGrp="1" noChangeArrowheads="1"/>
          </p:cNvSpPr>
          <p:nvPr>
            <p:ph idx="1"/>
          </p:nvPr>
        </p:nvSpPr>
        <p:spPr>
          <a:xfrm>
            <a:off x="457200" y="1000297"/>
            <a:ext cx="8229600" cy="5257800"/>
          </a:xfrm>
        </p:spPr>
        <p:txBody>
          <a:bodyPr/>
          <a:lstStyle/>
          <a:p>
            <a:pPr eaLnBrk="1" hangingPunct="1">
              <a:lnSpc>
                <a:spcPct val="80000"/>
              </a:lnSpc>
            </a:pPr>
            <a:r>
              <a:rPr lang="en-US" altLang="en-US" sz="2800" dirty="0" smtClean="0">
                <a:ea typeface="ＭＳ Ｐゴシック" charset="-128"/>
              </a:rPr>
              <a:t>More assumptions </a:t>
            </a:r>
            <a:r>
              <a:rPr lang="en-US" altLang="en-US" sz="2800" dirty="0">
                <a:ea typeface="ＭＳ Ｐゴシック" charset="-128"/>
              </a:rPr>
              <a:t>of linear </a:t>
            </a:r>
            <a:r>
              <a:rPr lang="en-US" altLang="en-US" sz="2800" dirty="0" smtClean="0">
                <a:ea typeface="ＭＳ Ｐゴシック" charset="-128"/>
              </a:rPr>
              <a:t>regression</a:t>
            </a:r>
          </a:p>
          <a:p>
            <a:pPr lvl="1" eaLnBrk="1" hangingPunct="1">
              <a:lnSpc>
                <a:spcPct val="80000"/>
              </a:lnSpc>
            </a:pPr>
            <a:r>
              <a:rPr lang="en-US" altLang="en-US" sz="2400" dirty="0" smtClean="0">
                <a:ea typeface="ＭＳ Ｐゴシック" charset="-128"/>
              </a:rPr>
              <a:t>Homoscedasticity – the standard deviation of y at each value of X is constant; </a:t>
            </a:r>
            <a:r>
              <a:rPr lang="el-GR" altLang="en-US" sz="2400" i="1" dirty="0" smtClean="0">
                <a:ea typeface="ＭＳ Ｐゴシック" charset="-128"/>
              </a:rPr>
              <a:t>σ</a:t>
            </a:r>
            <a:r>
              <a:rPr lang="en-US" altLang="en-US" sz="2400" i="1" baseline="-25000" dirty="0" err="1" smtClean="0">
                <a:ea typeface="ＭＳ Ｐゴシック" charset="-128"/>
              </a:rPr>
              <a:t>y|x</a:t>
            </a:r>
            <a:r>
              <a:rPr lang="en-US" altLang="en-US" sz="2400" i="1" dirty="0" smtClean="0">
                <a:ea typeface="ＭＳ Ｐゴシック" charset="-128"/>
              </a:rPr>
              <a:t> </a:t>
            </a:r>
            <a:r>
              <a:rPr lang="en-US" altLang="en-US" sz="2400" dirty="0" smtClean="0">
                <a:ea typeface="ＭＳ Ｐゴシック" charset="-128"/>
              </a:rPr>
              <a:t>the same for all values of X </a:t>
            </a:r>
          </a:p>
          <a:p>
            <a:pPr lvl="1" eaLnBrk="1" hangingPunct="1">
              <a:lnSpc>
                <a:spcPct val="80000"/>
              </a:lnSpc>
            </a:pPr>
            <a:endParaRPr lang="en-US" altLang="en-US" sz="2400" dirty="0" smtClean="0">
              <a:ea typeface="ＭＳ Ｐゴシック" charset="-128"/>
            </a:endParaRPr>
          </a:p>
          <a:p>
            <a:pPr lvl="1" eaLnBrk="1" hangingPunct="1">
              <a:lnSpc>
                <a:spcPct val="80000"/>
              </a:lnSpc>
            </a:pPr>
            <a:r>
              <a:rPr lang="en-US" altLang="en-US" sz="2400" dirty="0" smtClean="0">
                <a:ea typeface="ＭＳ Ｐゴシック" charset="-128"/>
              </a:rPr>
              <a:t>All </a:t>
            </a:r>
            <a:r>
              <a:rPr lang="en-US" altLang="en-US" sz="2400" dirty="0">
                <a:ea typeface="ＭＳ Ｐゴシック" charset="-128"/>
              </a:rPr>
              <a:t>the </a:t>
            </a:r>
            <a:r>
              <a:rPr lang="en-US" altLang="en-US" sz="2400" dirty="0" err="1">
                <a:ea typeface="ＭＳ Ｐゴシック" charset="-128"/>
              </a:rPr>
              <a:t>y</a:t>
            </a:r>
            <a:r>
              <a:rPr lang="en-US" altLang="en-US" sz="2400" baseline="-25000" dirty="0" err="1">
                <a:ea typeface="ＭＳ Ｐゴシック" charset="-128"/>
              </a:rPr>
              <a:t>i</a:t>
            </a:r>
            <a:r>
              <a:rPr lang="en-US" altLang="en-US" sz="2400" dirty="0">
                <a:ea typeface="ＭＳ Ｐゴシック" charset="-128"/>
              </a:rPr>
              <a:t> </a:t>
            </a:r>
            <a:r>
              <a:rPr lang="ja-JP" altLang="en-US" sz="2400" dirty="0">
                <a:ea typeface="ＭＳ Ｐゴシック" charset="-128"/>
              </a:rPr>
              <a:t>‘</a:t>
            </a:r>
            <a:r>
              <a:rPr lang="en-US" altLang="ja-JP" sz="2400" dirty="0">
                <a:ea typeface="ＭＳ Ｐゴシック" charset="-128"/>
              </a:rPr>
              <a:t>s are independent </a:t>
            </a:r>
          </a:p>
          <a:p>
            <a:pPr lvl="2" eaLnBrk="1" hangingPunct="1">
              <a:lnSpc>
                <a:spcPct val="80000"/>
              </a:lnSpc>
            </a:pPr>
            <a:r>
              <a:rPr lang="en-US" altLang="en-US" dirty="0">
                <a:ea typeface="ＭＳ Ｐゴシック" charset="-128"/>
              </a:rPr>
              <a:t>You </a:t>
            </a:r>
            <a:r>
              <a:rPr lang="en-US" altLang="en-US" dirty="0" smtClean="0">
                <a:ea typeface="ＭＳ Ｐゴシック" charset="-128"/>
              </a:rPr>
              <a:t>can’</a:t>
            </a:r>
            <a:r>
              <a:rPr lang="en-US" altLang="ja-JP" dirty="0" smtClean="0">
                <a:ea typeface="ＭＳ Ｐゴシック" charset="-128"/>
              </a:rPr>
              <a:t>t </a:t>
            </a:r>
            <a:r>
              <a:rPr lang="en-US" altLang="ja-JP" dirty="0">
                <a:ea typeface="ＭＳ Ｐゴシック" charset="-128"/>
              </a:rPr>
              <a:t>guess the y value for one person (or observation)</a:t>
            </a:r>
            <a:r>
              <a:rPr lang="en-US" altLang="ja-JP" baseline="-25000" dirty="0">
                <a:ea typeface="ＭＳ Ｐゴシック" charset="-128"/>
              </a:rPr>
              <a:t> </a:t>
            </a:r>
            <a:r>
              <a:rPr lang="en-US" altLang="ja-JP" dirty="0">
                <a:ea typeface="ＭＳ Ｐゴシック" charset="-128"/>
              </a:rPr>
              <a:t>based on the outcome of another</a:t>
            </a:r>
          </a:p>
          <a:p>
            <a:pPr eaLnBrk="1" hangingPunct="1">
              <a:lnSpc>
                <a:spcPct val="80000"/>
              </a:lnSpc>
            </a:pPr>
            <a:endParaRPr lang="en-US" altLang="en-US" sz="2800" u="sng" dirty="0" smtClean="0">
              <a:ea typeface="ＭＳ Ｐゴシック" charset="-128"/>
            </a:endParaRPr>
          </a:p>
          <a:p>
            <a:pPr eaLnBrk="1" hangingPunct="1">
              <a:lnSpc>
                <a:spcPct val="80000"/>
              </a:lnSpc>
            </a:pPr>
            <a:r>
              <a:rPr lang="en-US" altLang="en-US" sz="2800" u="sng" dirty="0" smtClean="0">
                <a:ea typeface="ＭＳ Ｐゴシック" charset="-128"/>
              </a:rPr>
              <a:t>We do </a:t>
            </a:r>
            <a:r>
              <a:rPr lang="en-US" altLang="en-US" sz="2800" u="sng" dirty="0">
                <a:ea typeface="ＭＳ Ｐゴシック" charset="-128"/>
              </a:rPr>
              <a:t>not need the X</a:t>
            </a:r>
            <a:r>
              <a:rPr lang="ja-JP" altLang="en-US" sz="2800" u="sng" dirty="0">
                <a:ea typeface="ＭＳ Ｐゴシック" charset="-128"/>
              </a:rPr>
              <a:t>’</a:t>
            </a:r>
            <a:r>
              <a:rPr lang="en-US" altLang="ja-JP" sz="2800" u="sng" dirty="0">
                <a:ea typeface="ＭＳ Ｐゴシック" charset="-128"/>
              </a:rPr>
              <a:t>s to be normally distributed, just the </a:t>
            </a:r>
            <a:r>
              <a:rPr lang="en-US" altLang="ja-JP" sz="2800" u="sng" dirty="0" smtClean="0">
                <a:ea typeface="ＭＳ Ｐゴシック" charset="-128"/>
              </a:rPr>
              <a:t>Y’s </a:t>
            </a:r>
            <a:r>
              <a:rPr lang="en-US" altLang="ja-JP" sz="2800" u="sng" dirty="0">
                <a:ea typeface="ＭＳ Ｐゴシック" charset="-128"/>
              </a:rPr>
              <a:t>at each value of X</a:t>
            </a:r>
            <a:endParaRPr lang="en-US" altLang="en-US" sz="2800" u="sng" dirty="0">
              <a:ea typeface="ＭＳ Ｐゴシック" charset="-128"/>
            </a:endParaRPr>
          </a:p>
        </p:txBody>
      </p:sp>
      <p:sp>
        <p:nvSpPr>
          <p:cNvPr id="6963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B75FF33-02BD-D74A-A8BE-3693620737CB}" type="slidenum">
              <a:rPr lang="en-US" altLang="en-US" sz="1200">
                <a:solidFill>
                  <a:srgbClr val="898989"/>
                </a:solidFill>
              </a:rPr>
              <a:pPr/>
              <a:t>42</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457200" y="152400"/>
            <a:ext cx="8229600" cy="1143000"/>
          </a:xfrm>
        </p:spPr>
        <p:txBody>
          <a:bodyPr/>
          <a:lstStyle/>
          <a:p>
            <a:pPr eaLnBrk="1" hangingPunct="1"/>
            <a:r>
              <a:rPr lang="en-US" altLang="en-US" sz="4000" dirty="0" smtClean="0">
                <a:ea typeface="ＭＳ Ｐゴシック" charset="-128"/>
              </a:rPr>
              <a:t>Ordinary Least Squares Regression</a:t>
            </a:r>
            <a:endParaRPr lang="en-US" altLang="en-US" sz="4000" dirty="0">
              <a:ea typeface="ＭＳ Ｐゴシック" charset="-128"/>
            </a:endParaRPr>
          </a:p>
        </p:txBody>
      </p:sp>
      <p:sp>
        <p:nvSpPr>
          <p:cNvPr id="70658" name="Rectangle 3"/>
          <p:cNvSpPr>
            <a:spLocks noGrp="1" noChangeArrowheads="1"/>
          </p:cNvSpPr>
          <p:nvPr>
            <p:ph idx="1"/>
          </p:nvPr>
        </p:nvSpPr>
        <p:spPr>
          <a:xfrm>
            <a:off x="381000" y="1143000"/>
            <a:ext cx="8458200" cy="5257800"/>
          </a:xfrm>
        </p:spPr>
        <p:txBody>
          <a:bodyPr/>
          <a:lstStyle/>
          <a:p>
            <a:pPr eaLnBrk="1" hangingPunct="1"/>
            <a:r>
              <a:rPr lang="en-US" altLang="en-US" sz="2800" dirty="0">
                <a:ea typeface="ＭＳ Ｐゴシック" charset="-128"/>
              </a:rPr>
              <a:t>We estimate the </a:t>
            </a:r>
            <a:r>
              <a:rPr lang="en-US" altLang="en-US" sz="2800" i="1" dirty="0">
                <a:ea typeface="ＭＳ Ｐゴシック" charset="-128"/>
              </a:rPr>
              <a:t>coefficients </a:t>
            </a:r>
            <a:r>
              <a:rPr lang="en-US" altLang="en-US" sz="2800" dirty="0">
                <a:ea typeface="ＭＳ Ｐゴシック" charset="-128"/>
              </a:rPr>
              <a:t>of the population regression line </a:t>
            </a:r>
            <a:r>
              <a:rPr lang="en-US" altLang="en-US" sz="2800" dirty="0" smtClean="0">
                <a:ea typeface="ＭＳ Ｐゴシック" charset="-128"/>
              </a:rPr>
              <a:t>(</a:t>
            </a:r>
            <a:r>
              <a:rPr lang="en-US" altLang="en-US" sz="2800" dirty="0">
                <a:ea typeface="ＭＳ Ｐゴシック" charset="-128"/>
                <a:sym typeface="Symbol" charset="2"/>
              </a:rPr>
              <a:t> and ) </a:t>
            </a:r>
            <a:r>
              <a:rPr lang="en-US" altLang="en-US" sz="2800" dirty="0">
                <a:ea typeface="ＭＳ Ｐゴシック" charset="-128"/>
              </a:rPr>
              <a:t>using our sample of measurements of </a:t>
            </a:r>
            <a:r>
              <a:rPr lang="en-US" altLang="en-US" sz="2800" dirty="0" smtClean="0">
                <a:ea typeface="ＭＳ Ｐゴシック" charset="-128"/>
              </a:rPr>
              <a:t>y </a:t>
            </a:r>
            <a:r>
              <a:rPr lang="en-US" altLang="en-US" sz="2800" dirty="0">
                <a:ea typeface="ＭＳ Ｐゴシック" charset="-128"/>
              </a:rPr>
              <a:t>and </a:t>
            </a:r>
            <a:r>
              <a:rPr lang="en-US" altLang="en-US" sz="2800" dirty="0" smtClean="0">
                <a:ea typeface="ＭＳ Ｐゴシック" charset="-128"/>
              </a:rPr>
              <a:t>x</a:t>
            </a:r>
            <a:endParaRPr lang="en-US" altLang="en-US" sz="2800" dirty="0">
              <a:ea typeface="ＭＳ Ｐゴシック" charset="-128"/>
            </a:endParaRPr>
          </a:p>
          <a:p>
            <a:pPr eaLnBrk="1" hangingPunct="1"/>
            <a:r>
              <a:rPr lang="en-US" altLang="en-US" sz="2800" dirty="0" smtClean="0">
                <a:ea typeface="ＭＳ Ｐゴシック" charset="-128"/>
              </a:rPr>
              <a:t>The </a:t>
            </a:r>
            <a:r>
              <a:rPr lang="en-US" altLang="en-US" sz="2800" dirty="0">
                <a:ea typeface="ＭＳ Ｐゴシック" charset="-128"/>
              </a:rPr>
              <a:t>distance from a data point (</a:t>
            </a:r>
            <a:r>
              <a:rPr lang="en-US" altLang="en-US" sz="2800" i="1" dirty="0" smtClean="0">
                <a:ea typeface="ＭＳ Ｐゴシック" charset="-128"/>
              </a:rPr>
              <a:t>x</a:t>
            </a:r>
            <a:r>
              <a:rPr lang="en-US" altLang="en-US" sz="2800" i="1" baseline="-25000" dirty="0" smtClean="0">
                <a:ea typeface="ＭＳ Ｐゴシック" charset="-128"/>
              </a:rPr>
              <a:t>i </a:t>
            </a:r>
            <a:r>
              <a:rPr lang="en-US" altLang="en-US" sz="2800" i="1" dirty="0" smtClean="0">
                <a:ea typeface="ＭＳ Ｐゴシック" charset="-128"/>
              </a:rPr>
              <a:t>,</a:t>
            </a:r>
            <a:r>
              <a:rPr lang="en-US" altLang="en-US" sz="2800" i="1" dirty="0" err="1" smtClean="0">
                <a:ea typeface="ＭＳ Ｐゴシック" charset="-128"/>
              </a:rPr>
              <a:t>y</a:t>
            </a:r>
            <a:r>
              <a:rPr lang="en-US" altLang="en-US" sz="2800" i="1" baseline="-25000" dirty="0" err="1" smtClean="0">
                <a:ea typeface="ＭＳ Ｐゴシック" charset="-128"/>
              </a:rPr>
              <a:t>i</a:t>
            </a:r>
            <a:r>
              <a:rPr lang="en-US" altLang="en-US" sz="2800" i="1" dirty="0">
                <a:ea typeface="ＭＳ Ｐゴシック" charset="-128"/>
              </a:rPr>
              <a:t>) </a:t>
            </a:r>
            <a:r>
              <a:rPr lang="en-US" altLang="en-US" sz="2800" dirty="0">
                <a:ea typeface="ＭＳ Ｐゴシック" charset="-128"/>
              </a:rPr>
              <a:t>to the line at </a:t>
            </a:r>
            <a:r>
              <a:rPr lang="en-US" altLang="en-US" sz="2800" i="1" dirty="0">
                <a:ea typeface="ＭＳ Ｐゴシック" charset="-128"/>
              </a:rPr>
              <a:t>x</a:t>
            </a:r>
            <a:r>
              <a:rPr lang="en-US" altLang="en-US" sz="2800" i="1" baseline="-25000" dirty="0">
                <a:ea typeface="ＭＳ Ｐゴシック" charset="-128"/>
              </a:rPr>
              <a:t>i</a:t>
            </a:r>
            <a:r>
              <a:rPr lang="en-US" altLang="en-US" sz="2800" dirty="0">
                <a:ea typeface="ＭＳ Ｐゴシック" charset="-128"/>
              </a:rPr>
              <a:t> is </a:t>
            </a:r>
            <a:r>
              <a:rPr lang="en-US" altLang="en-US" sz="2800" dirty="0" smtClean="0">
                <a:ea typeface="ＭＳ Ｐゴシック" charset="-128"/>
              </a:rPr>
              <a:t>the error and called </a:t>
            </a:r>
            <a:r>
              <a:rPr lang="en-US" altLang="en-US" sz="2800" dirty="0">
                <a:ea typeface="ＭＳ Ｐゴシック" charset="-128"/>
              </a:rPr>
              <a:t>the </a:t>
            </a:r>
            <a:r>
              <a:rPr lang="en-US" altLang="en-US" sz="2800" i="1" dirty="0">
                <a:ea typeface="ＭＳ Ｐゴシック" charset="-128"/>
              </a:rPr>
              <a:t>residual</a:t>
            </a:r>
            <a:r>
              <a:rPr lang="en-US" altLang="en-US" sz="2800" dirty="0">
                <a:ea typeface="ＭＳ Ｐゴシック" charset="-128"/>
              </a:rPr>
              <a:t>, </a:t>
            </a:r>
            <a:r>
              <a:rPr lang="en-US" altLang="en-US" sz="2800" i="1" dirty="0" err="1" smtClean="0">
                <a:ea typeface="ＭＳ Ｐゴシック" charset="-128"/>
              </a:rPr>
              <a:t>e</a:t>
            </a:r>
            <a:r>
              <a:rPr lang="en-US" altLang="en-US" sz="2800" i="1" baseline="-25000" dirty="0" err="1" smtClean="0">
                <a:ea typeface="ＭＳ Ｐゴシック" charset="-128"/>
              </a:rPr>
              <a:t>i</a:t>
            </a:r>
            <a:r>
              <a:rPr lang="en-US" altLang="en-US" sz="2800" i="1" baseline="-25000" dirty="0" smtClean="0">
                <a:ea typeface="ＭＳ Ｐゴシック" charset="-128"/>
              </a:rPr>
              <a:t> </a:t>
            </a:r>
            <a:endParaRPr lang="en-US" altLang="en-US" sz="2800" i="1" baseline="-25000" dirty="0">
              <a:ea typeface="ＭＳ Ｐゴシック" charset="-128"/>
            </a:endParaRPr>
          </a:p>
          <a:p>
            <a:pPr lvl="1" eaLnBrk="1" hangingPunct="1">
              <a:buFont typeface="Arial" charset="0"/>
              <a:buNone/>
            </a:pPr>
            <a:r>
              <a:rPr lang="en-US" altLang="en-US" sz="2500" i="1" dirty="0">
                <a:ea typeface="ＭＳ Ｐゴシック" charset="-128"/>
              </a:rPr>
              <a:t>				</a:t>
            </a:r>
            <a:r>
              <a:rPr lang="en-US" altLang="en-US" i="1" dirty="0" err="1">
                <a:ea typeface="ＭＳ Ｐゴシック" charset="-128"/>
              </a:rPr>
              <a:t>e</a:t>
            </a:r>
            <a:r>
              <a:rPr lang="en-US" altLang="en-US" i="1" baseline="-25000" dirty="0" err="1">
                <a:ea typeface="ＭＳ Ｐゴシック" charset="-128"/>
              </a:rPr>
              <a:t>i</a:t>
            </a:r>
            <a:r>
              <a:rPr lang="en-US" altLang="en-US" i="1" baseline="-25000" dirty="0">
                <a:ea typeface="ＭＳ Ｐゴシック" charset="-128"/>
              </a:rPr>
              <a:t> </a:t>
            </a:r>
            <a:r>
              <a:rPr lang="en-US" altLang="en-US" i="1" dirty="0">
                <a:ea typeface="ＭＳ Ｐゴシック" charset="-128"/>
              </a:rPr>
              <a:t>= </a:t>
            </a:r>
            <a:r>
              <a:rPr lang="en-US" altLang="en-US" i="1" dirty="0" err="1">
                <a:ea typeface="ＭＳ Ｐゴシック" charset="-128"/>
              </a:rPr>
              <a:t>y</a:t>
            </a:r>
            <a:r>
              <a:rPr lang="en-US" altLang="en-US" i="1" baseline="-25000" dirty="0" err="1">
                <a:ea typeface="ＭＳ Ｐゴシック" charset="-128"/>
              </a:rPr>
              <a:t>i</a:t>
            </a:r>
            <a:r>
              <a:rPr lang="en-US" altLang="en-US" i="1" dirty="0">
                <a:ea typeface="ＭＳ Ｐゴシック" charset="-128"/>
              </a:rPr>
              <a:t> – </a:t>
            </a:r>
            <a:r>
              <a:rPr lang="en-US" altLang="en-US" i="1" dirty="0" err="1" smtClean="0">
                <a:ea typeface="ＭＳ Ｐゴシック" charset="-128"/>
              </a:rPr>
              <a:t>ŷ</a:t>
            </a:r>
            <a:r>
              <a:rPr lang="en-US" altLang="en-US" i="1" baseline="-25000" dirty="0" err="1" smtClean="0">
                <a:ea typeface="ＭＳ Ｐゴシック" charset="-128"/>
              </a:rPr>
              <a:t>i</a:t>
            </a:r>
            <a:endParaRPr lang="en-US" altLang="en-US" i="1" baseline="-25000" dirty="0">
              <a:ea typeface="ＭＳ Ｐゴシック" charset="-128"/>
            </a:endParaRPr>
          </a:p>
          <a:p>
            <a:pPr lvl="1" eaLnBrk="1" hangingPunct="1">
              <a:buFont typeface="Arial" charset="0"/>
              <a:buChar char="•"/>
            </a:pPr>
            <a:endParaRPr lang="en-US" altLang="en-US" i="1" baseline="-25000" dirty="0">
              <a:ea typeface="ＭＳ Ｐゴシック" charset="-128"/>
            </a:endParaRPr>
          </a:p>
          <a:p>
            <a:pPr lvl="1" eaLnBrk="1" hangingPunct="1">
              <a:buFont typeface="Arial" charset="0"/>
              <a:buChar char="•"/>
            </a:pPr>
            <a:r>
              <a:rPr lang="en-US" altLang="en-US" i="1" dirty="0" err="1" smtClean="0">
                <a:ea typeface="ＭＳ Ｐゴシック" charset="-128"/>
              </a:rPr>
              <a:t>ŷ</a:t>
            </a:r>
            <a:r>
              <a:rPr lang="en-US" altLang="en-US" i="1" baseline="-25000" dirty="0" err="1" smtClean="0">
                <a:ea typeface="ＭＳ Ｐゴシック" charset="-128"/>
              </a:rPr>
              <a:t>i</a:t>
            </a:r>
            <a:r>
              <a:rPr lang="en-US" altLang="en-US" i="1" baseline="-25000" dirty="0" smtClean="0">
                <a:ea typeface="ＭＳ Ｐゴシック" charset="-128"/>
              </a:rPr>
              <a:t> </a:t>
            </a:r>
            <a:r>
              <a:rPr lang="en-US" altLang="en-US" dirty="0">
                <a:ea typeface="ＭＳ Ｐゴシック" charset="-128"/>
              </a:rPr>
              <a:t>is y-value of the regression line at </a:t>
            </a:r>
            <a:r>
              <a:rPr lang="en-US" altLang="en-US" i="1" dirty="0" smtClean="0">
                <a:ea typeface="ＭＳ Ｐゴシック" charset="-128"/>
              </a:rPr>
              <a:t>x</a:t>
            </a:r>
            <a:r>
              <a:rPr lang="en-US" altLang="en-US" i="1" baseline="-25000" dirty="0" smtClean="0">
                <a:ea typeface="ＭＳ Ｐゴシック" charset="-128"/>
              </a:rPr>
              <a:t>i </a:t>
            </a:r>
            <a:r>
              <a:rPr lang="en-US" altLang="en-US" dirty="0">
                <a:ea typeface="ＭＳ Ｐゴシック" charset="-128"/>
              </a:rPr>
              <a:t> </a:t>
            </a:r>
            <a:r>
              <a:rPr lang="en-US" altLang="en-US" dirty="0" smtClean="0">
                <a:ea typeface="ＭＳ Ｐゴシック" charset="-128"/>
              </a:rPr>
              <a:t>and is the  </a:t>
            </a:r>
            <a:r>
              <a:rPr lang="en-US" altLang="en-US" dirty="0">
                <a:ea typeface="ＭＳ Ｐゴシック" charset="-128"/>
              </a:rPr>
              <a:t>predicted value of y at each x</a:t>
            </a:r>
            <a:endParaRPr lang="en-US" altLang="en-US" baseline="-25000" dirty="0">
              <a:ea typeface="ＭＳ Ｐゴシック" charset="-128"/>
            </a:endParaRPr>
          </a:p>
          <a:p>
            <a:pPr lvl="1" eaLnBrk="1" hangingPunct="1">
              <a:lnSpc>
                <a:spcPct val="60000"/>
              </a:lnSpc>
              <a:buFont typeface="Wingdings" charset="2"/>
              <a:buNone/>
            </a:pPr>
            <a:endParaRPr lang="el-GR" altLang="en-US" i="1" baseline="-25000" dirty="0">
              <a:ea typeface="ＭＳ Ｐゴシック" charset="-128"/>
            </a:endParaRPr>
          </a:p>
        </p:txBody>
      </p:sp>
      <p:sp>
        <p:nvSpPr>
          <p:cNvPr id="70659"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B87815C-0491-014B-8CBF-E7714817E0B0}" type="slidenum">
              <a:rPr lang="en-US" altLang="en-US" sz="1200">
                <a:solidFill>
                  <a:srgbClr val="898989"/>
                </a:solidFill>
              </a:rPr>
              <a:pPr/>
              <a:t>43</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119" name="Slide Number Placeholder 5"/>
          <p:cNvSpPr>
            <a:spLocks noGrp="1"/>
          </p:cNvSpPr>
          <p:nvPr>
            <p:ph type="sldNum" sz="quarter" idx="12"/>
          </p:nvPr>
        </p:nvSpPr>
        <p:spPr/>
        <p:txBody>
          <a:bodyPr/>
          <a:lstStyle/>
          <a:p>
            <a:pPr>
              <a:defRPr/>
            </a:pPr>
            <a:fld id="{D895F174-D879-4CF0-91AC-092B2F9CD708}" type="slidenum">
              <a:rPr lang="en-US"/>
              <a:pPr>
                <a:defRPr/>
              </a:pPr>
              <a:t>44</a:t>
            </a:fld>
            <a:endParaRPr lang="en-US"/>
          </a:p>
        </p:txBody>
      </p:sp>
      <p:sp>
        <p:nvSpPr>
          <p:cNvPr id="17413" name="Line 2"/>
          <p:cNvSpPr>
            <a:spLocks noChangeShapeType="1"/>
          </p:cNvSpPr>
          <p:nvPr/>
        </p:nvSpPr>
        <p:spPr bwMode="auto">
          <a:xfrm>
            <a:off x="3163888" y="3703638"/>
            <a:ext cx="0" cy="1382712"/>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14" name="Rectangle 3"/>
          <p:cNvSpPr>
            <a:spLocks noChangeArrowheads="1"/>
          </p:cNvSpPr>
          <p:nvPr/>
        </p:nvSpPr>
        <p:spPr bwMode="auto">
          <a:xfrm>
            <a:off x="3457575" y="4167188"/>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p>
        </p:txBody>
      </p:sp>
      <p:sp>
        <p:nvSpPr>
          <p:cNvPr id="17415" name="Rectangle 4"/>
          <p:cNvSpPr>
            <a:spLocks noChangeArrowheads="1"/>
          </p:cNvSpPr>
          <p:nvPr/>
        </p:nvSpPr>
        <p:spPr bwMode="auto">
          <a:xfrm>
            <a:off x="3625850" y="4362450"/>
            <a:ext cx="2936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2</a:t>
            </a:r>
          </a:p>
        </p:txBody>
      </p:sp>
      <p:sp>
        <p:nvSpPr>
          <p:cNvPr id="17416" name="Rectangle 5"/>
          <p:cNvSpPr>
            <a:spLocks noChangeArrowheads="1"/>
          </p:cNvSpPr>
          <p:nvPr/>
        </p:nvSpPr>
        <p:spPr bwMode="auto">
          <a:xfrm>
            <a:off x="3738563" y="45450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17" name="Rectangle 6"/>
          <p:cNvSpPr>
            <a:spLocks noChangeArrowheads="1"/>
          </p:cNvSpPr>
          <p:nvPr/>
        </p:nvSpPr>
        <p:spPr bwMode="auto">
          <a:xfrm>
            <a:off x="1147763" y="2917825"/>
            <a:ext cx="442912"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100" b="1">
                <a:solidFill>
                  <a:schemeClr val="bg2"/>
                </a:solidFill>
                <a:latin typeface="Arial" pitchFamily="34" charset="0"/>
              </a:rPr>
              <a:t>Y</a:t>
            </a:r>
            <a:endParaRPr lang="en-US" sz="3100" b="1">
              <a:solidFill>
                <a:srgbClr val="CDCDCD"/>
              </a:solidFill>
              <a:latin typeface="Arial" pitchFamily="34" charset="0"/>
            </a:endParaRPr>
          </a:p>
        </p:txBody>
      </p:sp>
      <p:sp>
        <p:nvSpPr>
          <p:cNvPr id="17418" name="Rectangle 7"/>
          <p:cNvSpPr>
            <a:spLocks noChangeArrowheads="1"/>
          </p:cNvSpPr>
          <p:nvPr/>
        </p:nvSpPr>
        <p:spPr bwMode="auto">
          <a:xfrm>
            <a:off x="7348538" y="5862638"/>
            <a:ext cx="442912"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100" b="1">
                <a:solidFill>
                  <a:schemeClr val="bg2"/>
                </a:solidFill>
                <a:latin typeface="Arial" pitchFamily="34" charset="0"/>
              </a:rPr>
              <a:t>X</a:t>
            </a:r>
            <a:endParaRPr lang="en-US" sz="3100" b="1">
              <a:solidFill>
                <a:srgbClr val="CDCDCD"/>
              </a:solidFill>
              <a:latin typeface="Arial" pitchFamily="34" charset="0"/>
            </a:endParaRPr>
          </a:p>
        </p:txBody>
      </p:sp>
      <p:sp>
        <p:nvSpPr>
          <p:cNvPr id="17419" name="Freeform 8"/>
          <p:cNvSpPr>
            <a:spLocks/>
          </p:cNvSpPr>
          <p:nvPr/>
        </p:nvSpPr>
        <p:spPr bwMode="auto">
          <a:xfrm>
            <a:off x="3259138" y="3894138"/>
            <a:ext cx="217487" cy="542925"/>
          </a:xfrm>
          <a:custGeom>
            <a:avLst/>
            <a:gdLst>
              <a:gd name="T0" fmla="*/ 0 w 137"/>
              <a:gd name="T1" fmla="*/ 0 h 342"/>
              <a:gd name="T2" fmla="*/ 2147483647 w 137"/>
              <a:gd name="T3" fmla="*/ 2147483647 h 342"/>
              <a:gd name="T4" fmla="*/ 2147483647 w 137"/>
              <a:gd name="T5" fmla="*/ 2147483647 h 342"/>
              <a:gd name="T6" fmla="*/ 2147483647 w 137"/>
              <a:gd name="T7" fmla="*/ 2147483647 h 342"/>
              <a:gd name="T8" fmla="*/ 2147483647 w 137"/>
              <a:gd name="T9" fmla="*/ 2147483647 h 342"/>
              <a:gd name="T10" fmla="*/ 2147483647 w 137"/>
              <a:gd name="T11" fmla="*/ 2147483647 h 342"/>
              <a:gd name="T12" fmla="*/ 2147483647 w 137"/>
              <a:gd name="T13" fmla="*/ 2147483647 h 342"/>
              <a:gd name="T14" fmla="*/ 2147483647 w 137"/>
              <a:gd name="T15" fmla="*/ 2147483647 h 342"/>
              <a:gd name="T16" fmla="*/ 2147483647 w 137"/>
              <a:gd name="T17" fmla="*/ 2147483647 h 342"/>
              <a:gd name="T18" fmla="*/ 2147483647 w 137"/>
              <a:gd name="T19" fmla="*/ 2147483647 h 342"/>
              <a:gd name="T20" fmla="*/ 2147483647 w 137"/>
              <a:gd name="T21" fmla="*/ 2147483647 h 342"/>
              <a:gd name="T22" fmla="*/ 2147483647 w 137"/>
              <a:gd name="T23" fmla="*/ 2147483647 h 342"/>
              <a:gd name="T24" fmla="*/ 2147483647 w 137"/>
              <a:gd name="T25" fmla="*/ 2147483647 h 342"/>
              <a:gd name="T26" fmla="*/ 2147483647 w 137"/>
              <a:gd name="T27" fmla="*/ 2147483647 h 342"/>
              <a:gd name="T28" fmla="*/ 2147483647 w 137"/>
              <a:gd name="T29" fmla="*/ 2147483647 h 342"/>
              <a:gd name="T30" fmla="*/ 2147483647 w 137"/>
              <a:gd name="T31" fmla="*/ 2147483647 h 342"/>
              <a:gd name="T32" fmla="*/ 2147483647 w 137"/>
              <a:gd name="T33" fmla="*/ 2147483647 h 342"/>
              <a:gd name="T34" fmla="*/ 2147483647 w 137"/>
              <a:gd name="T35" fmla="*/ 2147483647 h 342"/>
              <a:gd name="T36" fmla="*/ 2147483647 w 137"/>
              <a:gd name="T37" fmla="*/ 2147483647 h 342"/>
              <a:gd name="T38" fmla="*/ 2147483647 w 137"/>
              <a:gd name="T39" fmla="*/ 2147483647 h 342"/>
              <a:gd name="T40" fmla="*/ 2147483647 w 137"/>
              <a:gd name="T41" fmla="*/ 2147483647 h 342"/>
              <a:gd name="T42" fmla="*/ 2147483647 w 137"/>
              <a:gd name="T43" fmla="*/ 2147483647 h 342"/>
              <a:gd name="T44" fmla="*/ 2147483647 w 137"/>
              <a:gd name="T45" fmla="*/ 2147483647 h 342"/>
              <a:gd name="T46" fmla="*/ 2147483647 w 137"/>
              <a:gd name="T47" fmla="*/ 2147483647 h 342"/>
              <a:gd name="T48" fmla="*/ 2147483647 w 137"/>
              <a:gd name="T49" fmla="*/ 2147483647 h 342"/>
              <a:gd name="T50" fmla="*/ 2147483647 w 137"/>
              <a:gd name="T51" fmla="*/ 2147483647 h 342"/>
              <a:gd name="T52" fmla="*/ 2147483647 w 137"/>
              <a:gd name="T53" fmla="*/ 2147483647 h 342"/>
              <a:gd name="T54" fmla="*/ 2147483647 w 137"/>
              <a:gd name="T55" fmla="*/ 2147483647 h 342"/>
              <a:gd name="T56" fmla="*/ 2147483647 w 137"/>
              <a:gd name="T57" fmla="*/ 2147483647 h 342"/>
              <a:gd name="T58" fmla="*/ 2147483647 w 137"/>
              <a:gd name="T59" fmla="*/ 2147483647 h 342"/>
              <a:gd name="T60" fmla="*/ 2147483647 w 137"/>
              <a:gd name="T61" fmla="*/ 2147483647 h 342"/>
              <a:gd name="T62" fmla="*/ 2147483647 w 137"/>
              <a:gd name="T63" fmla="*/ 2147483647 h 342"/>
              <a:gd name="T64" fmla="*/ 2147483647 w 137"/>
              <a:gd name="T65" fmla="*/ 2147483647 h 342"/>
              <a:gd name="T66" fmla="*/ 0 w 137"/>
              <a:gd name="T67" fmla="*/ 0 h 3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7"/>
              <a:gd name="T103" fmla="*/ 0 h 342"/>
              <a:gd name="T104" fmla="*/ 137 w 137"/>
              <a:gd name="T105" fmla="*/ 342 h 3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7" h="342">
                <a:moveTo>
                  <a:pt x="0" y="0"/>
                </a:moveTo>
                <a:lnTo>
                  <a:pt x="25" y="13"/>
                </a:lnTo>
                <a:lnTo>
                  <a:pt x="38" y="27"/>
                </a:lnTo>
                <a:lnTo>
                  <a:pt x="57" y="52"/>
                </a:lnTo>
                <a:lnTo>
                  <a:pt x="70" y="75"/>
                </a:lnTo>
                <a:lnTo>
                  <a:pt x="76" y="101"/>
                </a:lnTo>
                <a:lnTo>
                  <a:pt x="79" y="127"/>
                </a:lnTo>
                <a:lnTo>
                  <a:pt x="79" y="162"/>
                </a:lnTo>
                <a:lnTo>
                  <a:pt x="82" y="189"/>
                </a:lnTo>
                <a:lnTo>
                  <a:pt x="82" y="201"/>
                </a:lnTo>
                <a:lnTo>
                  <a:pt x="85" y="227"/>
                </a:lnTo>
                <a:lnTo>
                  <a:pt x="85" y="240"/>
                </a:lnTo>
                <a:lnTo>
                  <a:pt x="88" y="263"/>
                </a:lnTo>
                <a:lnTo>
                  <a:pt x="98" y="296"/>
                </a:lnTo>
                <a:lnTo>
                  <a:pt x="107" y="314"/>
                </a:lnTo>
                <a:lnTo>
                  <a:pt x="121" y="328"/>
                </a:lnTo>
                <a:lnTo>
                  <a:pt x="136" y="341"/>
                </a:lnTo>
                <a:lnTo>
                  <a:pt x="111" y="328"/>
                </a:lnTo>
                <a:lnTo>
                  <a:pt x="92" y="309"/>
                </a:lnTo>
                <a:lnTo>
                  <a:pt x="76" y="279"/>
                </a:lnTo>
                <a:lnTo>
                  <a:pt x="70" y="263"/>
                </a:lnTo>
                <a:lnTo>
                  <a:pt x="63" y="240"/>
                </a:lnTo>
                <a:lnTo>
                  <a:pt x="63" y="227"/>
                </a:lnTo>
                <a:lnTo>
                  <a:pt x="57" y="201"/>
                </a:lnTo>
                <a:lnTo>
                  <a:pt x="57" y="189"/>
                </a:lnTo>
                <a:lnTo>
                  <a:pt x="57" y="169"/>
                </a:lnTo>
                <a:lnTo>
                  <a:pt x="57" y="140"/>
                </a:lnTo>
                <a:lnTo>
                  <a:pt x="57" y="114"/>
                </a:lnTo>
                <a:lnTo>
                  <a:pt x="54" y="87"/>
                </a:lnTo>
                <a:lnTo>
                  <a:pt x="47" y="62"/>
                </a:lnTo>
                <a:lnTo>
                  <a:pt x="38" y="45"/>
                </a:lnTo>
                <a:lnTo>
                  <a:pt x="25" y="27"/>
                </a:lnTo>
                <a:lnTo>
                  <a:pt x="15" y="13"/>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0" name="Freeform 9"/>
          <p:cNvSpPr>
            <a:spLocks/>
          </p:cNvSpPr>
          <p:nvPr/>
        </p:nvSpPr>
        <p:spPr bwMode="auto">
          <a:xfrm>
            <a:off x="3259138" y="4445000"/>
            <a:ext cx="217487" cy="536575"/>
          </a:xfrm>
          <a:custGeom>
            <a:avLst/>
            <a:gdLst>
              <a:gd name="T0" fmla="*/ 2147483647 w 137"/>
              <a:gd name="T1" fmla="*/ 0 h 338"/>
              <a:gd name="T2" fmla="*/ 2147483647 w 137"/>
              <a:gd name="T3" fmla="*/ 2147483647 h 338"/>
              <a:gd name="T4" fmla="*/ 2147483647 w 137"/>
              <a:gd name="T5" fmla="*/ 2147483647 h 338"/>
              <a:gd name="T6" fmla="*/ 2147483647 w 137"/>
              <a:gd name="T7" fmla="*/ 2147483647 h 338"/>
              <a:gd name="T8" fmla="*/ 2147483647 w 137"/>
              <a:gd name="T9" fmla="*/ 2147483647 h 338"/>
              <a:gd name="T10" fmla="*/ 2147483647 w 137"/>
              <a:gd name="T11" fmla="*/ 2147483647 h 338"/>
              <a:gd name="T12" fmla="*/ 2147483647 w 137"/>
              <a:gd name="T13" fmla="*/ 2147483647 h 338"/>
              <a:gd name="T14" fmla="*/ 2147483647 w 137"/>
              <a:gd name="T15" fmla="*/ 2147483647 h 338"/>
              <a:gd name="T16" fmla="*/ 2147483647 w 137"/>
              <a:gd name="T17" fmla="*/ 2147483647 h 338"/>
              <a:gd name="T18" fmla="*/ 2147483647 w 137"/>
              <a:gd name="T19" fmla="*/ 2147483647 h 338"/>
              <a:gd name="T20" fmla="*/ 2147483647 w 137"/>
              <a:gd name="T21" fmla="*/ 2147483647 h 338"/>
              <a:gd name="T22" fmla="*/ 2147483647 w 137"/>
              <a:gd name="T23" fmla="*/ 2147483647 h 338"/>
              <a:gd name="T24" fmla="*/ 2147483647 w 137"/>
              <a:gd name="T25" fmla="*/ 2147483647 h 338"/>
              <a:gd name="T26" fmla="*/ 2147483647 w 137"/>
              <a:gd name="T27" fmla="*/ 2147483647 h 338"/>
              <a:gd name="T28" fmla="*/ 2147483647 w 137"/>
              <a:gd name="T29" fmla="*/ 2147483647 h 338"/>
              <a:gd name="T30" fmla="*/ 2147483647 w 137"/>
              <a:gd name="T31" fmla="*/ 2147483647 h 338"/>
              <a:gd name="T32" fmla="*/ 0 w 137"/>
              <a:gd name="T33" fmla="*/ 2147483647 h 338"/>
              <a:gd name="T34" fmla="*/ 2147483647 w 137"/>
              <a:gd name="T35" fmla="*/ 2147483647 h 338"/>
              <a:gd name="T36" fmla="*/ 2147483647 w 137"/>
              <a:gd name="T37" fmla="*/ 2147483647 h 338"/>
              <a:gd name="T38" fmla="*/ 2147483647 w 137"/>
              <a:gd name="T39" fmla="*/ 2147483647 h 338"/>
              <a:gd name="T40" fmla="*/ 2147483647 w 137"/>
              <a:gd name="T41" fmla="*/ 2147483647 h 338"/>
              <a:gd name="T42" fmla="*/ 2147483647 w 137"/>
              <a:gd name="T43" fmla="*/ 2147483647 h 338"/>
              <a:gd name="T44" fmla="*/ 2147483647 w 137"/>
              <a:gd name="T45" fmla="*/ 2147483647 h 338"/>
              <a:gd name="T46" fmla="*/ 2147483647 w 137"/>
              <a:gd name="T47" fmla="*/ 2147483647 h 338"/>
              <a:gd name="T48" fmla="*/ 2147483647 w 137"/>
              <a:gd name="T49" fmla="*/ 2147483647 h 338"/>
              <a:gd name="T50" fmla="*/ 2147483647 w 137"/>
              <a:gd name="T51" fmla="*/ 2147483647 h 338"/>
              <a:gd name="T52" fmla="*/ 2147483647 w 137"/>
              <a:gd name="T53" fmla="*/ 2147483647 h 338"/>
              <a:gd name="T54" fmla="*/ 2147483647 w 137"/>
              <a:gd name="T55" fmla="*/ 2147483647 h 338"/>
              <a:gd name="T56" fmla="*/ 2147483647 w 137"/>
              <a:gd name="T57" fmla="*/ 2147483647 h 338"/>
              <a:gd name="T58" fmla="*/ 2147483647 w 137"/>
              <a:gd name="T59" fmla="*/ 2147483647 h 338"/>
              <a:gd name="T60" fmla="*/ 2147483647 w 137"/>
              <a:gd name="T61" fmla="*/ 2147483647 h 338"/>
              <a:gd name="T62" fmla="*/ 2147483647 w 137"/>
              <a:gd name="T63" fmla="*/ 2147483647 h 338"/>
              <a:gd name="T64" fmla="*/ 2147483647 w 137"/>
              <a:gd name="T65" fmla="*/ 2147483647 h 338"/>
              <a:gd name="T66" fmla="*/ 2147483647 w 137"/>
              <a:gd name="T67" fmla="*/ 0 h 3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7"/>
              <a:gd name="T103" fmla="*/ 0 h 338"/>
              <a:gd name="T104" fmla="*/ 137 w 137"/>
              <a:gd name="T105" fmla="*/ 338 h 3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7" h="338">
                <a:moveTo>
                  <a:pt x="136" y="0"/>
                </a:moveTo>
                <a:lnTo>
                  <a:pt x="114" y="13"/>
                </a:lnTo>
                <a:lnTo>
                  <a:pt x="98" y="23"/>
                </a:lnTo>
                <a:lnTo>
                  <a:pt x="79" y="48"/>
                </a:lnTo>
                <a:lnTo>
                  <a:pt x="66" y="75"/>
                </a:lnTo>
                <a:lnTo>
                  <a:pt x="63" y="100"/>
                </a:lnTo>
                <a:lnTo>
                  <a:pt x="60" y="123"/>
                </a:lnTo>
                <a:lnTo>
                  <a:pt x="57" y="162"/>
                </a:lnTo>
                <a:lnTo>
                  <a:pt x="57" y="188"/>
                </a:lnTo>
                <a:lnTo>
                  <a:pt x="54" y="197"/>
                </a:lnTo>
                <a:lnTo>
                  <a:pt x="54" y="223"/>
                </a:lnTo>
                <a:lnTo>
                  <a:pt x="51" y="240"/>
                </a:lnTo>
                <a:lnTo>
                  <a:pt x="47" y="262"/>
                </a:lnTo>
                <a:lnTo>
                  <a:pt x="38" y="292"/>
                </a:lnTo>
                <a:lnTo>
                  <a:pt x="29" y="311"/>
                </a:lnTo>
                <a:lnTo>
                  <a:pt x="15" y="324"/>
                </a:lnTo>
                <a:lnTo>
                  <a:pt x="0" y="337"/>
                </a:lnTo>
                <a:lnTo>
                  <a:pt x="25" y="324"/>
                </a:lnTo>
                <a:lnTo>
                  <a:pt x="44" y="308"/>
                </a:lnTo>
                <a:lnTo>
                  <a:pt x="63" y="279"/>
                </a:lnTo>
                <a:lnTo>
                  <a:pt x="66" y="262"/>
                </a:lnTo>
                <a:lnTo>
                  <a:pt x="73" y="240"/>
                </a:lnTo>
                <a:lnTo>
                  <a:pt x="76" y="223"/>
                </a:lnTo>
                <a:lnTo>
                  <a:pt x="79" y="197"/>
                </a:lnTo>
                <a:lnTo>
                  <a:pt x="79" y="188"/>
                </a:lnTo>
                <a:lnTo>
                  <a:pt x="82" y="165"/>
                </a:lnTo>
                <a:lnTo>
                  <a:pt x="79" y="136"/>
                </a:lnTo>
                <a:lnTo>
                  <a:pt x="79" y="110"/>
                </a:lnTo>
                <a:lnTo>
                  <a:pt x="82" y="87"/>
                </a:lnTo>
                <a:lnTo>
                  <a:pt x="92" y="61"/>
                </a:lnTo>
                <a:lnTo>
                  <a:pt x="98" y="42"/>
                </a:lnTo>
                <a:lnTo>
                  <a:pt x="111" y="23"/>
                </a:lnTo>
                <a:lnTo>
                  <a:pt x="121" y="13"/>
                </a:lnTo>
                <a:lnTo>
                  <a:pt x="136"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1" name="Freeform 10"/>
          <p:cNvSpPr>
            <a:spLocks/>
          </p:cNvSpPr>
          <p:nvPr/>
        </p:nvSpPr>
        <p:spPr bwMode="auto">
          <a:xfrm>
            <a:off x="2965450" y="3490913"/>
            <a:ext cx="385763" cy="385762"/>
          </a:xfrm>
          <a:custGeom>
            <a:avLst/>
            <a:gdLst>
              <a:gd name="T0" fmla="*/ 0 w 243"/>
              <a:gd name="T1" fmla="*/ 2147483647 h 243"/>
              <a:gd name="T2" fmla="*/ 2147483647 w 243"/>
              <a:gd name="T3" fmla="*/ 2147483647 h 243"/>
              <a:gd name="T4" fmla="*/ 2147483647 w 243"/>
              <a:gd name="T5" fmla="*/ 2147483647 h 243"/>
              <a:gd name="T6" fmla="*/ 2147483647 w 243"/>
              <a:gd name="T7" fmla="*/ 2147483647 h 243"/>
              <a:gd name="T8" fmla="*/ 2147483647 w 243"/>
              <a:gd name="T9" fmla="*/ 2147483647 h 243"/>
              <a:gd name="T10" fmla="*/ 2147483647 w 243"/>
              <a:gd name="T11" fmla="*/ 0 h 243"/>
              <a:gd name="T12" fmla="*/ 2147483647 w 243"/>
              <a:gd name="T13" fmla="*/ 2147483647 h 243"/>
              <a:gd name="T14" fmla="*/ 2147483647 w 243"/>
              <a:gd name="T15" fmla="*/ 2147483647 h 243"/>
              <a:gd name="T16" fmla="*/ 2147483647 w 243"/>
              <a:gd name="T17" fmla="*/ 2147483647 h 243"/>
              <a:gd name="T18" fmla="*/ 2147483647 w 243"/>
              <a:gd name="T19" fmla="*/ 2147483647 h 243"/>
              <a:gd name="T20" fmla="*/ 2147483647 w 243"/>
              <a:gd name="T21" fmla="*/ 2147483647 h 243"/>
              <a:gd name="T22" fmla="*/ 2147483647 w 243"/>
              <a:gd name="T23" fmla="*/ 2147483647 h 243"/>
              <a:gd name="T24" fmla="*/ 2147483647 w 243"/>
              <a:gd name="T25" fmla="*/ 2147483647 h 243"/>
              <a:gd name="T26" fmla="*/ 2147483647 w 243"/>
              <a:gd name="T27" fmla="*/ 2147483647 h 243"/>
              <a:gd name="T28" fmla="*/ 2147483647 w 243"/>
              <a:gd name="T29" fmla="*/ 2147483647 h 243"/>
              <a:gd name="T30" fmla="*/ 2147483647 w 243"/>
              <a:gd name="T31" fmla="*/ 2147483647 h 243"/>
              <a:gd name="T32" fmla="*/ 2147483647 w 243"/>
              <a:gd name="T33" fmla="*/ 2147483647 h 243"/>
              <a:gd name="T34" fmla="*/ 2147483647 w 243"/>
              <a:gd name="T35" fmla="*/ 2147483647 h 243"/>
              <a:gd name="T36" fmla="*/ 2147483647 w 243"/>
              <a:gd name="T37" fmla="*/ 2147483647 h 243"/>
              <a:gd name="T38" fmla="*/ 2147483647 w 243"/>
              <a:gd name="T39" fmla="*/ 2147483647 h 243"/>
              <a:gd name="T40" fmla="*/ 0 w 243"/>
              <a:gd name="T41" fmla="*/ 2147483647 h 24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3"/>
              <a:gd name="T65" fmla="*/ 243 w 243"/>
              <a:gd name="T66" fmla="*/ 243 h 24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3">
                <a:moveTo>
                  <a:pt x="0" y="123"/>
                </a:moveTo>
                <a:lnTo>
                  <a:pt x="6" y="84"/>
                </a:lnTo>
                <a:lnTo>
                  <a:pt x="22" y="52"/>
                </a:lnTo>
                <a:lnTo>
                  <a:pt x="52" y="26"/>
                </a:lnTo>
                <a:lnTo>
                  <a:pt x="84" y="7"/>
                </a:lnTo>
                <a:lnTo>
                  <a:pt x="122" y="0"/>
                </a:lnTo>
                <a:lnTo>
                  <a:pt x="158" y="7"/>
                </a:lnTo>
                <a:lnTo>
                  <a:pt x="193" y="26"/>
                </a:lnTo>
                <a:lnTo>
                  <a:pt x="220" y="52"/>
                </a:lnTo>
                <a:lnTo>
                  <a:pt x="235" y="84"/>
                </a:lnTo>
                <a:lnTo>
                  <a:pt x="242" y="123"/>
                </a:lnTo>
                <a:lnTo>
                  <a:pt x="235" y="161"/>
                </a:lnTo>
                <a:lnTo>
                  <a:pt x="220" y="193"/>
                </a:lnTo>
                <a:lnTo>
                  <a:pt x="193" y="220"/>
                </a:lnTo>
                <a:lnTo>
                  <a:pt x="158" y="238"/>
                </a:lnTo>
                <a:lnTo>
                  <a:pt x="122" y="242"/>
                </a:lnTo>
                <a:lnTo>
                  <a:pt x="84" y="238"/>
                </a:lnTo>
                <a:lnTo>
                  <a:pt x="52" y="220"/>
                </a:lnTo>
                <a:lnTo>
                  <a:pt x="22" y="193"/>
                </a:lnTo>
                <a:lnTo>
                  <a:pt x="6" y="161"/>
                </a:lnTo>
                <a:lnTo>
                  <a:pt x="0" y="12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2" name="Rectangle 11"/>
          <p:cNvSpPr>
            <a:spLocks noChangeArrowheads="1"/>
          </p:cNvSpPr>
          <p:nvPr/>
        </p:nvSpPr>
        <p:spPr bwMode="auto">
          <a:xfrm>
            <a:off x="3071813" y="36814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3" name="Freeform 12"/>
          <p:cNvSpPr>
            <a:spLocks/>
          </p:cNvSpPr>
          <p:nvPr/>
        </p:nvSpPr>
        <p:spPr bwMode="auto">
          <a:xfrm>
            <a:off x="3022600" y="3554413"/>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3"/>
                </a:moveTo>
                <a:lnTo>
                  <a:pt x="7" y="54"/>
                </a:lnTo>
                <a:lnTo>
                  <a:pt x="22" y="28"/>
                </a:lnTo>
                <a:lnTo>
                  <a:pt x="44" y="10"/>
                </a:lnTo>
                <a:lnTo>
                  <a:pt x="70" y="0"/>
                </a:lnTo>
                <a:lnTo>
                  <a:pt x="99" y="0"/>
                </a:lnTo>
                <a:lnTo>
                  <a:pt x="127" y="10"/>
                </a:lnTo>
                <a:lnTo>
                  <a:pt x="150" y="28"/>
                </a:lnTo>
                <a:lnTo>
                  <a:pt x="163" y="54"/>
                </a:lnTo>
                <a:lnTo>
                  <a:pt x="169" y="83"/>
                </a:lnTo>
                <a:lnTo>
                  <a:pt x="163" y="111"/>
                </a:lnTo>
                <a:lnTo>
                  <a:pt x="150" y="137"/>
                </a:lnTo>
                <a:lnTo>
                  <a:pt x="127" y="155"/>
                </a:lnTo>
                <a:lnTo>
                  <a:pt x="99" y="165"/>
                </a:lnTo>
                <a:lnTo>
                  <a:pt x="70" y="165"/>
                </a:lnTo>
                <a:lnTo>
                  <a:pt x="44" y="155"/>
                </a:lnTo>
                <a:lnTo>
                  <a:pt x="22" y="137"/>
                </a:lnTo>
                <a:lnTo>
                  <a:pt x="7" y="111"/>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4" name="Rectangle 13"/>
          <p:cNvSpPr>
            <a:spLocks noChangeArrowheads="1"/>
          </p:cNvSpPr>
          <p:nvPr/>
        </p:nvSpPr>
        <p:spPr bwMode="auto">
          <a:xfrm>
            <a:off x="3071813" y="373380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5" name="Rectangle 14"/>
          <p:cNvSpPr>
            <a:spLocks noChangeArrowheads="1"/>
          </p:cNvSpPr>
          <p:nvPr/>
        </p:nvSpPr>
        <p:spPr bwMode="auto">
          <a:xfrm>
            <a:off x="3497263" y="37226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6" name="Line 15"/>
          <p:cNvSpPr>
            <a:spLocks noChangeShapeType="1"/>
          </p:cNvSpPr>
          <p:nvPr/>
        </p:nvSpPr>
        <p:spPr bwMode="auto">
          <a:xfrm>
            <a:off x="6477000" y="3886200"/>
            <a:ext cx="0" cy="708025"/>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7" name="Line 16"/>
          <p:cNvSpPr>
            <a:spLocks noChangeShapeType="1"/>
          </p:cNvSpPr>
          <p:nvPr/>
        </p:nvSpPr>
        <p:spPr bwMode="auto">
          <a:xfrm>
            <a:off x="4460875" y="4630738"/>
            <a:ext cx="0" cy="947737"/>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8" name="Line 17"/>
          <p:cNvSpPr>
            <a:spLocks noChangeShapeType="1"/>
          </p:cNvSpPr>
          <p:nvPr/>
        </p:nvSpPr>
        <p:spPr bwMode="auto">
          <a:xfrm>
            <a:off x="1946275" y="4619625"/>
            <a:ext cx="0" cy="885825"/>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9" name="Line 18"/>
          <p:cNvSpPr>
            <a:spLocks noChangeShapeType="1"/>
          </p:cNvSpPr>
          <p:nvPr/>
        </p:nvSpPr>
        <p:spPr bwMode="auto">
          <a:xfrm flipV="1">
            <a:off x="1384300" y="3675063"/>
            <a:ext cx="5461000" cy="2136775"/>
          </a:xfrm>
          <a:prstGeom prst="line">
            <a:avLst/>
          </a:prstGeom>
          <a:noFill/>
          <a:ln w="50800">
            <a:solidFill>
              <a:srgbClr val="00FF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0" name="Freeform 19"/>
          <p:cNvSpPr>
            <a:spLocks/>
          </p:cNvSpPr>
          <p:nvPr/>
        </p:nvSpPr>
        <p:spPr bwMode="auto">
          <a:xfrm>
            <a:off x="1389063" y="3490913"/>
            <a:ext cx="5908675" cy="2657475"/>
          </a:xfrm>
          <a:custGeom>
            <a:avLst/>
            <a:gdLst>
              <a:gd name="T0" fmla="*/ 0 w 3722"/>
              <a:gd name="T1" fmla="*/ 0 h 1674"/>
              <a:gd name="T2" fmla="*/ 0 w 3722"/>
              <a:gd name="T3" fmla="*/ 2147483647 h 1674"/>
              <a:gd name="T4" fmla="*/ 2147483647 w 3722"/>
              <a:gd name="T5" fmla="*/ 2147483647 h 1674"/>
              <a:gd name="T6" fmla="*/ 0 60000 65536"/>
              <a:gd name="T7" fmla="*/ 0 60000 65536"/>
              <a:gd name="T8" fmla="*/ 0 60000 65536"/>
              <a:gd name="T9" fmla="*/ 0 w 3722"/>
              <a:gd name="T10" fmla="*/ 0 h 1674"/>
              <a:gd name="T11" fmla="*/ 3722 w 3722"/>
              <a:gd name="T12" fmla="*/ 1674 h 1674"/>
            </a:gdLst>
            <a:ahLst/>
            <a:cxnLst>
              <a:cxn ang="T6">
                <a:pos x="T0" y="T1"/>
              </a:cxn>
              <a:cxn ang="T7">
                <a:pos x="T2" y="T3"/>
              </a:cxn>
              <a:cxn ang="T8">
                <a:pos x="T4" y="T5"/>
              </a:cxn>
            </a:cxnLst>
            <a:rect l="T9" t="T10" r="T11" b="T12"/>
            <a:pathLst>
              <a:path w="3722" h="1674">
                <a:moveTo>
                  <a:pt x="0" y="0"/>
                </a:moveTo>
                <a:lnTo>
                  <a:pt x="0" y="1673"/>
                </a:lnTo>
                <a:lnTo>
                  <a:pt x="3721" y="1673"/>
                </a:lnTo>
              </a:path>
            </a:pathLst>
          </a:custGeom>
          <a:noFill/>
          <a:ln w="76200" cap="rnd">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1" name="Line 20"/>
          <p:cNvSpPr>
            <a:spLocks noChangeShapeType="1"/>
          </p:cNvSpPr>
          <p:nvPr/>
        </p:nvSpPr>
        <p:spPr bwMode="auto">
          <a:xfrm>
            <a:off x="1316038" y="349091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2" name="Line 21"/>
          <p:cNvSpPr>
            <a:spLocks noChangeShapeType="1"/>
          </p:cNvSpPr>
          <p:nvPr/>
        </p:nvSpPr>
        <p:spPr bwMode="auto">
          <a:xfrm>
            <a:off x="1316038" y="375761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3" name="Line 22"/>
          <p:cNvSpPr>
            <a:spLocks noChangeShapeType="1"/>
          </p:cNvSpPr>
          <p:nvPr/>
        </p:nvSpPr>
        <p:spPr bwMode="auto">
          <a:xfrm>
            <a:off x="1316038" y="40259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4" name="Line 23"/>
          <p:cNvSpPr>
            <a:spLocks noChangeShapeType="1"/>
          </p:cNvSpPr>
          <p:nvPr/>
        </p:nvSpPr>
        <p:spPr bwMode="auto">
          <a:xfrm>
            <a:off x="1316038" y="42878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5" name="Line 24"/>
          <p:cNvSpPr>
            <a:spLocks noChangeShapeType="1"/>
          </p:cNvSpPr>
          <p:nvPr/>
        </p:nvSpPr>
        <p:spPr bwMode="auto">
          <a:xfrm>
            <a:off x="1316038" y="45545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6" name="Line 25"/>
          <p:cNvSpPr>
            <a:spLocks noChangeShapeType="1"/>
          </p:cNvSpPr>
          <p:nvPr/>
        </p:nvSpPr>
        <p:spPr bwMode="auto">
          <a:xfrm>
            <a:off x="1316038" y="48212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7" name="Line 26"/>
          <p:cNvSpPr>
            <a:spLocks noChangeShapeType="1"/>
          </p:cNvSpPr>
          <p:nvPr/>
        </p:nvSpPr>
        <p:spPr bwMode="auto">
          <a:xfrm>
            <a:off x="1316038" y="5083175"/>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8" name="Line 27"/>
          <p:cNvSpPr>
            <a:spLocks noChangeShapeType="1"/>
          </p:cNvSpPr>
          <p:nvPr/>
        </p:nvSpPr>
        <p:spPr bwMode="auto">
          <a:xfrm>
            <a:off x="1316038" y="535146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9" name="Line 28"/>
          <p:cNvSpPr>
            <a:spLocks noChangeShapeType="1"/>
          </p:cNvSpPr>
          <p:nvPr/>
        </p:nvSpPr>
        <p:spPr bwMode="auto">
          <a:xfrm>
            <a:off x="1316038" y="56134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0" name="Line 29"/>
          <p:cNvSpPr>
            <a:spLocks noChangeShapeType="1"/>
          </p:cNvSpPr>
          <p:nvPr/>
        </p:nvSpPr>
        <p:spPr bwMode="auto">
          <a:xfrm>
            <a:off x="1316038" y="58801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1" name="Line 30"/>
          <p:cNvSpPr>
            <a:spLocks noChangeShapeType="1"/>
          </p:cNvSpPr>
          <p:nvPr/>
        </p:nvSpPr>
        <p:spPr bwMode="auto">
          <a:xfrm>
            <a:off x="7296150" y="6146800"/>
            <a:ext cx="0" cy="31750"/>
          </a:xfrm>
          <a:prstGeom prst="line">
            <a:avLst/>
          </a:prstGeom>
          <a:noFill/>
          <a:ln w="76200">
            <a:solidFill>
              <a:srgbClr val="CDCDC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2" name="Line 31"/>
          <p:cNvSpPr>
            <a:spLocks noChangeShapeType="1"/>
          </p:cNvSpPr>
          <p:nvPr/>
        </p:nvSpPr>
        <p:spPr bwMode="auto">
          <a:xfrm>
            <a:off x="67087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3" name="Line 32"/>
          <p:cNvSpPr>
            <a:spLocks noChangeShapeType="1"/>
          </p:cNvSpPr>
          <p:nvPr/>
        </p:nvSpPr>
        <p:spPr bwMode="auto">
          <a:xfrm>
            <a:off x="61150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4" name="Line 33"/>
          <p:cNvSpPr>
            <a:spLocks noChangeShapeType="1"/>
          </p:cNvSpPr>
          <p:nvPr/>
        </p:nvSpPr>
        <p:spPr bwMode="auto">
          <a:xfrm>
            <a:off x="55276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5" name="Line 34"/>
          <p:cNvSpPr>
            <a:spLocks noChangeShapeType="1"/>
          </p:cNvSpPr>
          <p:nvPr/>
        </p:nvSpPr>
        <p:spPr bwMode="auto">
          <a:xfrm>
            <a:off x="49339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6" name="Line 35"/>
          <p:cNvSpPr>
            <a:spLocks noChangeShapeType="1"/>
          </p:cNvSpPr>
          <p:nvPr/>
        </p:nvSpPr>
        <p:spPr bwMode="auto">
          <a:xfrm>
            <a:off x="43465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7" name="Line 36"/>
          <p:cNvSpPr>
            <a:spLocks noChangeShapeType="1"/>
          </p:cNvSpPr>
          <p:nvPr/>
        </p:nvSpPr>
        <p:spPr bwMode="auto">
          <a:xfrm>
            <a:off x="37528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8" name="Line 37"/>
          <p:cNvSpPr>
            <a:spLocks noChangeShapeType="1"/>
          </p:cNvSpPr>
          <p:nvPr/>
        </p:nvSpPr>
        <p:spPr bwMode="auto">
          <a:xfrm>
            <a:off x="3163888"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9" name="Line 38"/>
          <p:cNvSpPr>
            <a:spLocks noChangeShapeType="1"/>
          </p:cNvSpPr>
          <p:nvPr/>
        </p:nvSpPr>
        <p:spPr bwMode="auto">
          <a:xfrm>
            <a:off x="25717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50" name="Line 39"/>
          <p:cNvSpPr>
            <a:spLocks noChangeShapeType="1"/>
          </p:cNvSpPr>
          <p:nvPr/>
        </p:nvSpPr>
        <p:spPr bwMode="auto">
          <a:xfrm>
            <a:off x="1982788"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51" name="Rectangle 40"/>
          <p:cNvSpPr>
            <a:spLocks noChangeArrowheads="1"/>
          </p:cNvSpPr>
          <p:nvPr/>
        </p:nvSpPr>
        <p:spPr bwMode="auto">
          <a:xfrm>
            <a:off x="4254500" y="63738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2" name="Freeform 41"/>
          <p:cNvSpPr>
            <a:spLocks/>
          </p:cNvSpPr>
          <p:nvPr/>
        </p:nvSpPr>
        <p:spPr bwMode="auto">
          <a:xfrm>
            <a:off x="6278563" y="4413250"/>
            <a:ext cx="385762" cy="384175"/>
          </a:xfrm>
          <a:custGeom>
            <a:avLst/>
            <a:gdLst>
              <a:gd name="T0" fmla="*/ 0 w 243"/>
              <a:gd name="T1" fmla="*/ 2147483647 h 242"/>
              <a:gd name="T2" fmla="*/ 2147483647 w 243"/>
              <a:gd name="T3" fmla="*/ 2147483647 h 242"/>
              <a:gd name="T4" fmla="*/ 2147483647 w 243"/>
              <a:gd name="T5" fmla="*/ 2147483647 h 242"/>
              <a:gd name="T6" fmla="*/ 2147483647 w 243"/>
              <a:gd name="T7" fmla="*/ 2147483647 h 242"/>
              <a:gd name="T8" fmla="*/ 2147483647 w 243"/>
              <a:gd name="T9" fmla="*/ 2147483647 h 242"/>
              <a:gd name="T10" fmla="*/ 2147483647 w 243"/>
              <a:gd name="T11" fmla="*/ 0 h 242"/>
              <a:gd name="T12" fmla="*/ 2147483647 w 243"/>
              <a:gd name="T13" fmla="*/ 2147483647 h 242"/>
              <a:gd name="T14" fmla="*/ 2147483647 w 243"/>
              <a:gd name="T15" fmla="*/ 2147483647 h 242"/>
              <a:gd name="T16" fmla="*/ 2147483647 w 243"/>
              <a:gd name="T17" fmla="*/ 2147483647 h 242"/>
              <a:gd name="T18" fmla="*/ 2147483647 w 243"/>
              <a:gd name="T19" fmla="*/ 2147483647 h 242"/>
              <a:gd name="T20" fmla="*/ 2147483647 w 243"/>
              <a:gd name="T21" fmla="*/ 2147483647 h 242"/>
              <a:gd name="T22" fmla="*/ 2147483647 w 243"/>
              <a:gd name="T23" fmla="*/ 2147483647 h 242"/>
              <a:gd name="T24" fmla="*/ 2147483647 w 243"/>
              <a:gd name="T25" fmla="*/ 2147483647 h 242"/>
              <a:gd name="T26" fmla="*/ 2147483647 w 243"/>
              <a:gd name="T27" fmla="*/ 2147483647 h 242"/>
              <a:gd name="T28" fmla="*/ 2147483647 w 243"/>
              <a:gd name="T29" fmla="*/ 2147483647 h 242"/>
              <a:gd name="T30" fmla="*/ 2147483647 w 243"/>
              <a:gd name="T31" fmla="*/ 2147483647 h 242"/>
              <a:gd name="T32" fmla="*/ 2147483647 w 243"/>
              <a:gd name="T33" fmla="*/ 2147483647 h 242"/>
              <a:gd name="T34" fmla="*/ 2147483647 w 243"/>
              <a:gd name="T35" fmla="*/ 2147483647 h 242"/>
              <a:gd name="T36" fmla="*/ 2147483647 w 243"/>
              <a:gd name="T37" fmla="*/ 2147483647 h 242"/>
              <a:gd name="T38" fmla="*/ 2147483647 w 243"/>
              <a:gd name="T39" fmla="*/ 2147483647 h 242"/>
              <a:gd name="T40" fmla="*/ 0 w 243"/>
              <a:gd name="T41" fmla="*/ 2147483647 h 2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2"/>
              <a:gd name="T65" fmla="*/ 243 w 243"/>
              <a:gd name="T66" fmla="*/ 242 h 2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2">
                <a:moveTo>
                  <a:pt x="0" y="119"/>
                </a:moveTo>
                <a:lnTo>
                  <a:pt x="6" y="84"/>
                </a:lnTo>
                <a:lnTo>
                  <a:pt x="22" y="48"/>
                </a:lnTo>
                <a:lnTo>
                  <a:pt x="52" y="22"/>
                </a:lnTo>
                <a:lnTo>
                  <a:pt x="84" y="7"/>
                </a:lnTo>
                <a:lnTo>
                  <a:pt x="122" y="0"/>
                </a:lnTo>
                <a:lnTo>
                  <a:pt x="158" y="7"/>
                </a:lnTo>
                <a:lnTo>
                  <a:pt x="193" y="22"/>
                </a:lnTo>
                <a:lnTo>
                  <a:pt x="220" y="48"/>
                </a:lnTo>
                <a:lnTo>
                  <a:pt x="235" y="84"/>
                </a:lnTo>
                <a:lnTo>
                  <a:pt x="242" y="119"/>
                </a:lnTo>
                <a:lnTo>
                  <a:pt x="235" y="158"/>
                </a:lnTo>
                <a:lnTo>
                  <a:pt x="220" y="190"/>
                </a:lnTo>
                <a:lnTo>
                  <a:pt x="193" y="219"/>
                </a:lnTo>
                <a:lnTo>
                  <a:pt x="158" y="235"/>
                </a:lnTo>
                <a:lnTo>
                  <a:pt x="122" y="241"/>
                </a:lnTo>
                <a:lnTo>
                  <a:pt x="84" y="235"/>
                </a:lnTo>
                <a:lnTo>
                  <a:pt x="52" y="219"/>
                </a:lnTo>
                <a:lnTo>
                  <a:pt x="22" y="190"/>
                </a:lnTo>
                <a:lnTo>
                  <a:pt x="6" y="158"/>
                </a:lnTo>
                <a:lnTo>
                  <a:pt x="0" y="119"/>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3" name="Freeform 42"/>
          <p:cNvSpPr>
            <a:spLocks/>
          </p:cNvSpPr>
          <p:nvPr/>
        </p:nvSpPr>
        <p:spPr bwMode="auto">
          <a:xfrm>
            <a:off x="6335713" y="447040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22" y="29"/>
                </a:lnTo>
                <a:lnTo>
                  <a:pt x="44" y="10"/>
                </a:lnTo>
                <a:lnTo>
                  <a:pt x="70" y="0"/>
                </a:lnTo>
                <a:lnTo>
                  <a:pt x="99" y="0"/>
                </a:lnTo>
                <a:lnTo>
                  <a:pt x="127" y="10"/>
                </a:lnTo>
                <a:lnTo>
                  <a:pt x="150" y="29"/>
                </a:lnTo>
                <a:lnTo>
                  <a:pt x="163" y="54"/>
                </a:lnTo>
                <a:lnTo>
                  <a:pt x="169" y="83"/>
                </a:lnTo>
                <a:lnTo>
                  <a:pt x="163" y="112"/>
                </a:lnTo>
                <a:lnTo>
                  <a:pt x="150" y="137"/>
                </a:lnTo>
                <a:lnTo>
                  <a:pt x="127" y="156"/>
                </a:lnTo>
                <a:lnTo>
                  <a:pt x="99" y="166"/>
                </a:lnTo>
                <a:lnTo>
                  <a:pt x="70" y="166"/>
                </a:lnTo>
                <a:lnTo>
                  <a:pt x="44" y="156"/>
                </a:lnTo>
                <a:lnTo>
                  <a:pt x="22" y="137"/>
                </a:lnTo>
                <a:lnTo>
                  <a:pt x="7" y="112"/>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4" name="Rectangle 43"/>
          <p:cNvSpPr>
            <a:spLocks noChangeArrowheads="1"/>
          </p:cNvSpPr>
          <p:nvPr/>
        </p:nvSpPr>
        <p:spPr bwMode="auto">
          <a:xfrm>
            <a:off x="6384925" y="4602163"/>
            <a:ext cx="184150" cy="9207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5" name="Rectangle 44"/>
          <p:cNvSpPr>
            <a:spLocks noChangeArrowheads="1"/>
          </p:cNvSpPr>
          <p:nvPr/>
        </p:nvSpPr>
        <p:spPr bwMode="auto">
          <a:xfrm>
            <a:off x="6810375" y="46402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6" name="Freeform 45"/>
          <p:cNvSpPr>
            <a:spLocks/>
          </p:cNvSpPr>
          <p:nvPr/>
        </p:nvSpPr>
        <p:spPr bwMode="auto">
          <a:xfrm>
            <a:off x="4262438" y="5392738"/>
            <a:ext cx="385762" cy="385762"/>
          </a:xfrm>
          <a:custGeom>
            <a:avLst/>
            <a:gdLst>
              <a:gd name="T0" fmla="*/ 0 w 243"/>
              <a:gd name="T1" fmla="*/ 2147483647 h 243"/>
              <a:gd name="T2" fmla="*/ 2147483647 w 243"/>
              <a:gd name="T3" fmla="*/ 2147483647 h 243"/>
              <a:gd name="T4" fmla="*/ 2147483647 w 243"/>
              <a:gd name="T5" fmla="*/ 2147483647 h 243"/>
              <a:gd name="T6" fmla="*/ 2147483647 w 243"/>
              <a:gd name="T7" fmla="*/ 2147483647 h 243"/>
              <a:gd name="T8" fmla="*/ 2147483647 w 243"/>
              <a:gd name="T9" fmla="*/ 2147483647 h 243"/>
              <a:gd name="T10" fmla="*/ 2147483647 w 243"/>
              <a:gd name="T11" fmla="*/ 0 h 243"/>
              <a:gd name="T12" fmla="*/ 2147483647 w 243"/>
              <a:gd name="T13" fmla="*/ 2147483647 h 243"/>
              <a:gd name="T14" fmla="*/ 2147483647 w 243"/>
              <a:gd name="T15" fmla="*/ 2147483647 h 243"/>
              <a:gd name="T16" fmla="*/ 2147483647 w 243"/>
              <a:gd name="T17" fmla="*/ 2147483647 h 243"/>
              <a:gd name="T18" fmla="*/ 2147483647 w 243"/>
              <a:gd name="T19" fmla="*/ 2147483647 h 243"/>
              <a:gd name="T20" fmla="*/ 2147483647 w 243"/>
              <a:gd name="T21" fmla="*/ 2147483647 h 243"/>
              <a:gd name="T22" fmla="*/ 2147483647 w 243"/>
              <a:gd name="T23" fmla="*/ 2147483647 h 243"/>
              <a:gd name="T24" fmla="*/ 2147483647 w 243"/>
              <a:gd name="T25" fmla="*/ 2147483647 h 243"/>
              <a:gd name="T26" fmla="*/ 2147483647 w 243"/>
              <a:gd name="T27" fmla="*/ 2147483647 h 243"/>
              <a:gd name="T28" fmla="*/ 2147483647 w 243"/>
              <a:gd name="T29" fmla="*/ 2147483647 h 243"/>
              <a:gd name="T30" fmla="*/ 2147483647 w 243"/>
              <a:gd name="T31" fmla="*/ 2147483647 h 243"/>
              <a:gd name="T32" fmla="*/ 2147483647 w 243"/>
              <a:gd name="T33" fmla="*/ 2147483647 h 243"/>
              <a:gd name="T34" fmla="*/ 2147483647 w 243"/>
              <a:gd name="T35" fmla="*/ 2147483647 h 243"/>
              <a:gd name="T36" fmla="*/ 2147483647 w 243"/>
              <a:gd name="T37" fmla="*/ 2147483647 h 243"/>
              <a:gd name="T38" fmla="*/ 2147483647 w 243"/>
              <a:gd name="T39" fmla="*/ 2147483647 h 243"/>
              <a:gd name="T40" fmla="*/ 0 w 243"/>
              <a:gd name="T41" fmla="*/ 2147483647 h 24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3"/>
              <a:gd name="T65" fmla="*/ 243 w 243"/>
              <a:gd name="T66" fmla="*/ 243 h 24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3">
                <a:moveTo>
                  <a:pt x="0" y="122"/>
                </a:moveTo>
                <a:lnTo>
                  <a:pt x="6" y="84"/>
                </a:lnTo>
                <a:lnTo>
                  <a:pt x="22" y="52"/>
                </a:lnTo>
                <a:lnTo>
                  <a:pt x="52" y="22"/>
                </a:lnTo>
                <a:lnTo>
                  <a:pt x="84" y="7"/>
                </a:lnTo>
                <a:lnTo>
                  <a:pt x="122" y="0"/>
                </a:lnTo>
                <a:lnTo>
                  <a:pt x="158" y="7"/>
                </a:lnTo>
                <a:lnTo>
                  <a:pt x="193" y="22"/>
                </a:lnTo>
                <a:lnTo>
                  <a:pt x="219" y="52"/>
                </a:lnTo>
                <a:lnTo>
                  <a:pt x="235" y="84"/>
                </a:lnTo>
                <a:lnTo>
                  <a:pt x="242" y="122"/>
                </a:lnTo>
                <a:lnTo>
                  <a:pt x="235" y="158"/>
                </a:lnTo>
                <a:lnTo>
                  <a:pt x="219" y="193"/>
                </a:lnTo>
                <a:lnTo>
                  <a:pt x="193" y="219"/>
                </a:lnTo>
                <a:lnTo>
                  <a:pt x="158" y="235"/>
                </a:lnTo>
                <a:lnTo>
                  <a:pt x="122" y="242"/>
                </a:lnTo>
                <a:lnTo>
                  <a:pt x="84" y="235"/>
                </a:lnTo>
                <a:lnTo>
                  <a:pt x="52" y="219"/>
                </a:lnTo>
                <a:lnTo>
                  <a:pt x="22" y="193"/>
                </a:lnTo>
                <a:lnTo>
                  <a:pt x="6" y="158"/>
                </a:lnTo>
                <a:lnTo>
                  <a:pt x="0" y="122"/>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7" name="Freeform 46"/>
          <p:cNvSpPr>
            <a:spLocks/>
          </p:cNvSpPr>
          <p:nvPr/>
        </p:nvSpPr>
        <p:spPr bwMode="auto">
          <a:xfrm>
            <a:off x="4319588" y="5456238"/>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2"/>
                </a:moveTo>
                <a:lnTo>
                  <a:pt x="7" y="54"/>
                </a:lnTo>
                <a:lnTo>
                  <a:pt x="22" y="28"/>
                </a:lnTo>
                <a:lnTo>
                  <a:pt x="44" y="10"/>
                </a:lnTo>
                <a:lnTo>
                  <a:pt x="70" y="0"/>
                </a:lnTo>
                <a:lnTo>
                  <a:pt x="99" y="0"/>
                </a:lnTo>
                <a:lnTo>
                  <a:pt x="127" y="10"/>
                </a:lnTo>
                <a:lnTo>
                  <a:pt x="150" y="28"/>
                </a:lnTo>
                <a:lnTo>
                  <a:pt x="163" y="54"/>
                </a:lnTo>
                <a:lnTo>
                  <a:pt x="169" y="82"/>
                </a:lnTo>
                <a:lnTo>
                  <a:pt x="163" y="111"/>
                </a:lnTo>
                <a:lnTo>
                  <a:pt x="150" y="137"/>
                </a:lnTo>
                <a:lnTo>
                  <a:pt x="127" y="152"/>
                </a:lnTo>
                <a:lnTo>
                  <a:pt x="99" y="165"/>
                </a:lnTo>
                <a:lnTo>
                  <a:pt x="70" y="165"/>
                </a:lnTo>
                <a:lnTo>
                  <a:pt x="44" y="152"/>
                </a:lnTo>
                <a:lnTo>
                  <a:pt x="22" y="137"/>
                </a:lnTo>
                <a:lnTo>
                  <a:pt x="7" y="111"/>
                </a:lnTo>
                <a:lnTo>
                  <a:pt x="0" y="82"/>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8" name="Rectangle 47"/>
          <p:cNvSpPr>
            <a:spLocks noChangeArrowheads="1"/>
          </p:cNvSpPr>
          <p:nvPr/>
        </p:nvSpPr>
        <p:spPr bwMode="auto">
          <a:xfrm>
            <a:off x="4368800" y="5583238"/>
            <a:ext cx="184150" cy="9207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9" name="Rectangle 48"/>
          <p:cNvSpPr>
            <a:spLocks noChangeArrowheads="1"/>
          </p:cNvSpPr>
          <p:nvPr/>
        </p:nvSpPr>
        <p:spPr bwMode="auto">
          <a:xfrm>
            <a:off x="4794250" y="56245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0" name="Freeform 49"/>
          <p:cNvSpPr>
            <a:spLocks/>
          </p:cNvSpPr>
          <p:nvPr/>
        </p:nvSpPr>
        <p:spPr bwMode="auto">
          <a:xfrm>
            <a:off x="1752600" y="4419600"/>
            <a:ext cx="385763" cy="384175"/>
          </a:xfrm>
          <a:custGeom>
            <a:avLst/>
            <a:gdLst>
              <a:gd name="T0" fmla="*/ 0 w 243"/>
              <a:gd name="T1" fmla="*/ 2147483647 h 242"/>
              <a:gd name="T2" fmla="*/ 2147483647 w 243"/>
              <a:gd name="T3" fmla="*/ 2147483647 h 242"/>
              <a:gd name="T4" fmla="*/ 2147483647 w 243"/>
              <a:gd name="T5" fmla="*/ 2147483647 h 242"/>
              <a:gd name="T6" fmla="*/ 2147483647 w 243"/>
              <a:gd name="T7" fmla="*/ 2147483647 h 242"/>
              <a:gd name="T8" fmla="*/ 2147483647 w 243"/>
              <a:gd name="T9" fmla="*/ 2147483647 h 242"/>
              <a:gd name="T10" fmla="*/ 2147483647 w 243"/>
              <a:gd name="T11" fmla="*/ 0 h 242"/>
              <a:gd name="T12" fmla="*/ 2147483647 w 243"/>
              <a:gd name="T13" fmla="*/ 2147483647 h 242"/>
              <a:gd name="T14" fmla="*/ 2147483647 w 243"/>
              <a:gd name="T15" fmla="*/ 2147483647 h 242"/>
              <a:gd name="T16" fmla="*/ 2147483647 w 243"/>
              <a:gd name="T17" fmla="*/ 2147483647 h 242"/>
              <a:gd name="T18" fmla="*/ 2147483647 w 243"/>
              <a:gd name="T19" fmla="*/ 2147483647 h 242"/>
              <a:gd name="T20" fmla="*/ 2147483647 w 243"/>
              <a:gd name="T21" fmla="*/ 2147483647 h 242"/>
              <a:gd name="T22" fmla="*/ 2147483647 w 243"/>
              <a:gd name="T23" fmla="*/ 2147483647 h 242"/>
              <a:gd name="T24" fmla="*/ 2147483647 w 243"/>
              <a:gd name="T25" fmla="*/ 2147483647 h 242"/>
              <a:gd name="T26" fmla="*/ 2147483647 w 243"/>
              <a:gd name="T27" fmla="*/ 2147483647 h 242"/>
              <a:gd name="T28" fmla="*/ 2147483647 w 243"/>
              <a:gd name="T29" fmla="*/ 2147483647 h 242"/>
              <a:gd name="T30" fmla="*/ 2147483647 w 243"/>
              <a:gd name="T31" fmla="*/ 2147483647 h 242"/>
              <a:gd name="T32" fmla="*/ 2147483647 w 243"/>
              <a:gd name="T33" fmla="*/ 2147483647 h 242"/>
              <a:gd name="T34" fmla="*/ 2147483647 w 243"/>
              <a:gd name="T35" fmla="*/ 2147483647 h 242"/>
              <a:gd name="T36" fmla="*/ 2147483647 w 243"/>
              <a:gd name="T37" fmla="*/ 2147483647 h 242"/>
              <a:gd name="T38" fmla="*/ 2147483647 w 243"/>
              <a:gd name="T39" fmla="*/ 2147483647 h 242"/>
              <a:gd name="T40" fmla="*/ 0 w 243"/>
              <a:gd name="T41" fmla="*/ 2147483647 h 2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2"/>
              <a:gd name="T65" fmla="*/ 243 w 243"/>
              <a:gd name="T66" fmla="*/ 242 h 2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2">
                <a:moveTo>
                  <a:pt x="0" y="119"/>
                </a:moveTo>
                <a:lnTo>
                  <a:pt x="6" y="84"/>
                </a:lnTo>
                <a:lnTo>
                  <a:pt x="22" y="48"/>
                </a:lnTo>
                <a:lnTo>
                  <a:pt x="48" y="22"/>
                </a:lnTo>
                <a:lnTo>
                  <a:pt x="84" y="7"/>
                </a:lnTo>
                <a:lnTo>
                  <a:pt x="119" y="0"/>
                </a:lnTo>
                <a:lnTo>
                  <a:pt x="158" y="7"/>
                </a:lnTo>
                <a:lnTo>
                  <a:pt x="190" y="22"/>
                </a:lnTo>
                <a:lnTo>
                  <a:pt x="220" y="48"/>
                </a:lnTo>
                <a:lnTo>
                  <a:pt x="235" y="84"/>
                </a:lnTo>
                <a:lnTo>
                  <a:pt x="242" y="119"/>
                </a:lnTo>
                <a:lnTo>
                  <a:pt x="235" y="158"/>
                </a:lnTo>
                <a:lnTo>
                  <a:pt x="220" y="190"/>
                </a:lnTo>
                <a:lnTo>
                  <a:pt x="190" y="219"/>
                </a:lnTo>
                <a:lnTo>
                  <a:pt x="158" y="235"/>
                </a:lnTo>
                <a:lnTo>
                  <a:pt x="119" y="241"/>
                </a:lnTo>
                <a:lnTo>
                  <a:pt x="84" y="235"/>
                </a:lnTo>
                <a:lnTo>
                  <a:pt x="48" y="219"/>
                </a:lnTo>
                <a:lnTo>
                  <a:pt x="22" y="190"/>
                </a:lnTo>
                <a:lnTo>
                  <a:pt x="6" y="158"/>
                </a:lnTo>
                <a:lnTo>
                  <a:pt x="0" y="119"/>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1" name="Freeform 50"/>
          <p:cNvSpPr>
            <a:spLocks/>
          </p:cNvSpPr>
          <p:nvPr/>
        </p:nvSpPr>
        <p:spPr bwMode="auto">
          <a:xfrm>
            <a:off x="1828800" y="4495800"/>
            <a:ext cx="265113" cy="265113"/>
          </a:xfrm>
          <a:custGeom>
            <a:avLst/>
            <a:gdLst>
              <a:gd name="T0" fmla="*/ 0 w 167"/>
              <a:gd name="T1" fmla="*/ 2147483647 h 167"/>
              <a:gd name="T2" fmla="*/ 2147483647 w 167"/>
              <a:gd name="T3" fmla="*/ 2147483647 h 167"/>
              <a:gd name="T4" fmla="*/ 2147483647 w 167"/>
              <a:gd name="T5" fmla="*/ 2147483647 h 167"/>
              <a:gd name="T6" fmla="*/ 2147483647 w 167"/>
              <a:gd name="T7" fmla="*/ 2147483647 h 167"/>
              <a:gd name="T8" fmla="*/ 2147483647 w 167"/>
              <a:gd name="T9" fmla="*/ 0 h 167"/>
              <a:gd name="T10" fmla="*/ 2147483647 w 167"/>
              <a:gd name="T11" fmla="*/ 0 h 167"/>
              <a:gd name="T12" fmla="*/ 2147483647 w 167"/>
              <a:gd name="T13" fmla="*/ 2147483647 h 167"/>
              <a:gd name="T14" fmla="*/ 2147483647 w 167"/>
              <a:gd name="T15" fmla="*/ 2147483647 h 167"/>
              <a:gd name="T16" fmla="*/ 2147483647 w 167"/>
              <a:gd name="T17" fmla="*/ 2147483647 h 167"/>
              <a:gd name="T18" fmla="*/ 2147483647 w 167"/>
              <a:gd name="T19" fmla="*/ 2147483647 h 167"/>
              <a:gd name="T20" fmla="*/ 2147483647 w 167"/>
              <a:gd name="T21" fmla="*/ 2147483647 h 167"/>
              <a:gd name="T22" fmla="*/ 2147483647 w 167"/>
              <a:gd name="T23" fmla="*/ 2147483647 h 167"/>
              <a:gd name="T24" fmla="*/ 2147483647 w 167"/>
              <a:gd name="T25" fmla="*/ 2147483647 h 167"/>
              <a:gd name="T26" fmla="*/ 2147483647 w 167"/>
              <a:gd name="T27" fmla="*/ 2147483647 h 167"/>
              <a:gd name="T28" fmla="*/ 2147483647 w 167"/>
              <a:gd name="T29" fmla="*/ 2147483647 h 167"/>
              <a:gd name="T30" fmla="*/ 2147483647 w 167"/>
              <a:gd name="T31" fmla="*/ 2147483647 h 167"/>
              <a:gd name="T32" fmla="*/ 2147483647 w 167"/>
              <a:gd name="T33" fmla="*/ 2147483647 h 167"/>
              <a:gd name="T34" fmla="*/ 2147483647 w 167"/>
              <a:gd name="T35" fmla="*/ 2147483647 h 167"/>
              <a:gd name="T36" fmla="*/ 0 w 167"/>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67"/>
              <a:gd name="T58" fmla="*/ 0 h 167"/>
              <a:gd name="T59" fmla="*/ 167 w 167"/>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67" h="167">
                <a:moveTo>
                  <a:pt x="0" y="83"/>
                </a:moveTo>
                <a:lnTo>
                  <a:pt x="7" y="54"/>
                </a:lnTo>
                <a:lnTo>
                  <a:pt x="19" y="29"/>
                </a:lnTo>
                <a:lnTo>
                  <a:pt x="42" y="10"/>
                </a:lnTo>
                <a:lnTo>
                  <a:pt x="70" y="0"/>
                </a:lnTo>
                <a:lnTo>
                  <a:pt x="99" y="0"/>
                </a:lnTo>
                <a:lnTo>
                  <a:pt x="125" y="10"/>
                </a:lnTo>
                <a:lnTo>
                  <a:pt x="147" y="29"/>
                </a:lnTo>
                <a:lnTo>
                  <a:pt x="163" y="54"/>
                </a:lnTo>
                <a:lnTo>
                  <a:pt x="166" y="83"/>
                </a:lnTo>
                <a:lnTo>
                  <a:pt x="163" y="112"/>
                </a:lnTo>
                <a:lnTo>
                  <a:pt x="147" y="137"/>
                </a:lnTo>
                <a:lnTo>
                  <a:pt x="125" y="156"/>
                </a:lnTo>
                <a:lnTo>
                  <a:pt x="99" y="166"/>
                </a:lnTo>
                <a:lnTo>
                  <a:pt x="70" y="166"/>
                </a:lnTo>
                <a:lnTo>
                  <a:pt x="42" y="156"/>
                </a:lnTo>
                <a:lnTo>
                  <a:pt x="19" y="137"/>
                </a:lnTo>
                <a:lnTo>
                  <a:pt x="7" y="112"/>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2" name="Rectangle 51"/>
          <p:cNvSpPr>
            <a:spLocks noChangeArrowheads="1"/>
          </p:cNvSpPr>
          <p:nvPr/>
        </p:nvSpPr>
        <p:spPr bwMode="auto">
          <a:xfrm>
            <a:off x="1854200" y="46021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3" name="Rectangle 52"/>
          <p:cNvSpPr>
            <a:spLocks noChangeArrowheads="1"/>
          </p:cNvSpPr>
          <p:nvPr/>
        </p:nvSpPr>
        <p:spPr bwMode="auto">
          <a:xfrm>
            <a:off x="2279650" y="46402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4" name="Freeform 53"/>
          <p:cNvSpPr>
            <a:spLocks/>
          </p:cNvSpPr>
          <p:nvPr/>
        </p:nvSpPr>
        <p:spPr bwMode="auto">
          <a:xfrm>
            <a:off x="6581775" y="3910013"/>
            <a:ext cx="134938" cy="244475"/>
          </a:xfrm>
          <a:custGeom>
            <a:avLst/>
            <a:gdLst>
              <a:gd name="T0" fmla="*/ 0 w 85"/>
              <a:gd name="T1" fmla="*/ 0 h 154"/>
              <a:gd name="T2" fmla="*/ 2147483647 w 85"/>
              <a:gd name="T3" fmla="*/ 2147483647 h 154"/>
              <a:gd name="T4" fmla="*/ 2147483647 w 85"/>
              <a:gd name="T5" fmla="*/ 2147483647 h 154"/>
              <a:gd name="T6" fmla="*/ 2147483647 w 85"/>
              <a:gd name="T7" fmla="*/ 2147483647 h 154"/>
              <a:gd name="T8" fmla="*/ 2147483647 w 85"/>
              <a:gd name="T9" fmla="*/ 2147483647 h 154"/>
              <a:gd name="T10" fmla="*/ 2147483647 w 85"/>
              <a:gd name="T11" fmla="*/ 2147483647 h 154"/>
              <a:gd name="T12" fmla="*/ 2147483647 w 85"/>
              <a:gd name="T13" fmla="*/ 2147483647 h 154"/>
              <a:gd name="T14" fmla="*/ 2147483647 w 85"/>
              <a:gd name="T15" fmla="*/ 2147483647 h 154"/>
              <a:gd name="T16" fmla="*/ 2147483647 w 85"/>
              <a:gd name="T17" fmla="*/ 2147483647 h 154"/>
              <a:gd name="T18" fmla="*/ 2147483647 w 85"/>
              <a:gd name="T19" fmla="*/ 2147483647 h 154"/>
              <a:gd name="T20" fmla="*/ 2147483647 w 85"/>
              <a:gd name="T21" fmla="*/ 2147483647 h 154"/>
              <a:gd name="T22" fmla="*/ 2147483647 w 85"/>
              <a:gd name="T23" fmla="*/ 2147483647 h 154"/>
              <a:gd name="T24" fmla="*/ 2147483647 w 85"/>
              <a:gd name="T25" fmla="*/ 2147483647 h 154"/>
              <a:gd name="T26" fmla="*/ 2147483647 w 85"/>
              <a:gd name="T27" fmla="*/ 2147483647 h 154"/>
              <a:gd name="T28" fmla="*/ 2147483647 w 85"/>
              <a:gd name="T29" fmla="*/ 2147483647 h 154"/>
              <a:gd name="T30" fmla="*/ 2147483647 w 85"/>
              <a:gd name="T31" fmla="*/ 2147483647 h 154"/>
              <a:gd name="T32" fmla="*/ 2147483647 w 85"/>
              <a:gd name="T33" fmla="*/ 2147483647 h 154"/>
              <a:gd name="T34" fmla="*/ 2147483647 w 85"/>
              <a:gd name="T35" fmla="*/ 2147483647 h 154"/>
              <a:gd name="T36" fmla="*/ 2147483647 w 85"/>
              <a:gd name="T37" fmla="*/ 2147483647 h 154"/>
              <a:gd name="T38" fmla="*/ 2147483647 w 85"/>
              <a:gd name="T39" fmla="*/ 2147483647 h 154"/>
              <a:gd name="T40" fmla="*/ 2147483647 w 85"/>
              <a:gd name="T41" fmla="*/ 2147483647 h 154"/>
              <a:gd name="T42" fmla="*/ 2147483647 w 85"/>
              <a:gd name="T43" fmla="*/ 2147483647 h 154"/>
              <a:gd name="T44" fmla="*/ 2147483647 w 85"/>
              <a:gd name="T45" fmla="*/ 2147483647 h 154"/>
              <a:gd name="T46" fmla="*/ 2147483647 w 85"/>
              <a:gd name="T47" fmla="*/ 2147483647 h 154"/>
              <a:gd name="T48" fmla="*/ 2147483647 w 85"/>
              <a:gd name="T49" fmla="*/ 2147483647 h 154"/>
              <a:gd name="T50" fmla="*/ 2147483647 w 85"/>
              <a:gd name="T51" fmla="*/ 2147483647 h 154"/>
              <a:gd name="T52" fmla="*/ 2147483647 w 85"/>
              <a:gd name="T53" fmla="*/ 2147483647 h 154"/>
              <a:gd name="T54" fmla="*/ 2147483647 w 85"/>
              <a:gd name="T55" fmla="*/ 2147483647 h 154"/>
              <a:gd name="T56" fmla="*/ 2147483647 w 85"/>
              <a:gd name="T57" fmla="*/ 2147483647 h 154"/>
              <a:gd name="T58" fmla="*/ 2147483647 w 85"/>
              <a:gd name="T59" fmla="*/ 2147483647 h 154"/>
              <a:gd name="T60" fmla="*/ 2147483647 w 85"/>
              <a:gd name="T61" fmla="*/ 2147483647 h 154"/>
              <a:gd name="T62" fmla="*/ 2147483647 w 85"/>
              <a:gd name="T63" fmla="*/ 2147483647 h 154"/>
              <a:gd name="T64" fmla="*/ 2147483647 w 85"/>
              <a:gd name="T65" fmla="*/ 2147483647 h 154"/>
              <a:gd name="T66" fmla="*/ 0 w 85"/>
              <a:gd name="T67" fmla="*/ 0 h 15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
              <a:gd name="T103" fmla="*/ 0 h 154"/>
              <a:gd name="T104" fmla="*/ 85 w 85"/>
              <a:gd name="T105" fmla="*/ 154 h 15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 h="154">
                <a:moveTo>
                  <a:pt x="0" y="0"/>
                </a:moveTo>
                <a:lnTo>
                  <a:pt x="16" y="7"/>
                </a:lnTo>
                <a:lnTo>
                  <a:pt x="25" y="13"/>
                </a:lnTo>
                <a:lnTo>
                  <a:pt x="35" y="22"/>
                </a:lnTo>
                <a:lnTo>
                  <a:pt x="44" y="35"/>
                </a:lnTo>
                <a:lnTo>
                  <a:pt x="47" y="44"/>
                </a:lnTo>
                <a:lnTo>
                  <a:pt x="47" y="58"/>
                </a:lnTo>
                <a:lnTo>
                  <a:pt x="49" y="73"/>
                </a:lnTo>
                <a:lnTo>
                  <a:pt x="49" y="86"/>
                </a:lnTo>
                <a:lnTo>
                  <a:pt x="49" y="89"/>
                </a:lnTo>
                <a:lnTo>
                  <a:pt x="53" y="102"/>
                </a:lnTo>
                <a:lnTo>
                  <a:pt x="53" y="108"/>
                </a:lnTo>
                <a:lnTo>
                  <a:pt x="56" y="117"/>
                </a:lnTo>
                <a:lnTo>
                  <a:pt x="63" y="130"/>
                </a:lnTo>
                <a:lnTo>
                  <a:pt x="68" y="140"/>
                </a:lnTo>
                <a:lnTo>
                  <a:pt x="75" y="146"/>
                </a:lnTo>
                <a:lnTo>
                  <a:pt x="84" y="153"/>
                </a:lnTo>
                <a:lnTo>
                  <a:pt x="68" y="146"/>
                </a:lnTo>
                <a:lnTo>
                  <a:pt x="59" y="137"/>
                </a:lnTo>
                <a:lnTo>
                  <a:pt x="47" y="124"/>
                </a:lnTo>
                <a:lnTo>
                  <a:pt x="44" y="117"/>
                </a:lnTo>
                <a:lnTo>
                  <a:pt x="40" y="108"/>
                </a:lnTo>
                <a:lnTo>
                  <a:pt x="37" y="102"/>
                </a:lnTo>
                <a:lnTo>
                  <a:pt x="37" y="89"/>
                </a:lnTo>
                <a:lnTo>
                  <a:pt x="35" y="86"/>
                </a:lnTo>
                <a:lnTo>
                  <a:pt x="35" y="76"/>
                </a:lnTo>
                <a:lnTo>
                  <a:pt x="35" y="64"/>
                </a:lnTo>
                <a:lnTo>
                  <a:pt x="35" y="51"/>
                </a:lnTo>
                <a:lnTo>
                  <a:pt x="35" y="41"/>
                </a:lnTo>
                <a:lnTo>
                  <a:pt x="28" y="29"/>
                </a:lnTo>
                <a:lnTo>
                  <a:pt x="25" y="22"/>
                </a:lnTo>
                <a:lnTo>
                  <a:pt x="16" y="13"/>
                </a:lnTo>
                <a:lnTo>
                  <a:pt x="9" y="7"/>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5" name="Freeform 54"/>
          <p:cNvSpPr>
            <a:spLocks/>
          </p:cNvSpPr>
          <p:nvPr/>
        </p:nvSpPr>
        <p:spPr bwMode="auto">
          <a:xfrm>
            <a:off x="6581775" y="4162425"/>
            <a:ext cx="134938" cy="238125"/>
          </a:xfrm>
          <a:custGeom>
            <a:avLst/>
            <a:gdLst>
              <a:gd name="T0" fmla="*/ 2147483647 w 85"/>
              <a:gd name="T1" fmla="*/ 0 h 150"/>
              <a:gd name="T2" fmla="*/ 2147483647 w 85"/>
              <a:gd name="T3" fmla="*/ 2147483647 h 150"/>
              <a:gd name="T4" fmla="*/ 2147483647 w 85"/>
              <a:gd name="T5" fmla="*/ 2147483647 h 150"/>
              <a:gd name="T6" fmla="*/ 2147483647 w 85"/>
              <a:gd name="T7" fmla="*/ 2147483647 h 150"/>
              <a:gd name="T8" fmla="*/ 2147483647 w 85"/>
              <a:gd name="T9" fmla="*/ 2147483647 h 150"/>
              <a:gd name="T10" fmla="*/ 2147483647 w 85"/>
              <a:gd name="T11" fmla="*/ 2147483647 h 150"/>
              <a:gd name="T12" fmla="*/ 2147483647 w 85"/>
              <a:gd name="T13" fmla="*/ 2147483647 h 150"/>
              <a:gd name="T14" fmla="*/ 2147483647 w 85"/>
              <a:gd name="T15" fmla="*/ 2147483647 h 150"/>
              <a:gd name="T16" fmla="*/ 2147483647 w 85"/>
              <a:gd name="T17" fmla="*/ 2147483647 h 150"/>
              <a:gd name="T18" fmla="*/ 2147483647 w 85"/>
              <a:gd name="T19" fmla="*/ 2147483647 h 150"/>
              <a:gd name="T20" fmla="*/ 2147483647 w 85"/>
              <a:gd name="T21" fmla="*/ 2147483647 h 150"/>
              <a:gd name="T22" fmla="*/ 2147483647 w 85"/>
              <a:gd name="T23" fmla="*/ 2147483647 h 150"/>
              <a:gd name="T24" fmla="*/ 2147483647 w 85"/>
              <a:gd name="T25" fmla="*/ 2147483647 h 150"/>
              <a:gd name="T26" fmla="*/ 2147483647 w 85"/>
              <a:gd name="T27" fmla="*/ 2147483647 h 150"/>
              <a:gd name="T28" fmla="*/ 2147483647 w 85"/>
              <a:gd name="T29" fmla="*/ 2147483647 h 150"/>
              <a:gd name="T30" fmla="*/ 2147483647 w 85"/>
              <a:gd name="T31" fmla="*/ 2147483647 h 150"/>
              <a:gd name="T32" fmla="*/ 0 w 85"/>
              <a:gd name="T33" fmla="*/ 2147483647 h 150"/>
              <a:gd name="T34" fmla="*/ 2147483647 w 85"/>
              <a:gd name="T35" fmla="*/ 2147483647 h 150"/>
              <a:gd name="T36" fmla="*/ 2147483647 w 85"/>
              <a:gd name="T37" fmla="*/ 2147483647 h 150"/>
              <a:gd name="T38" fmla="*/ 2147483647 w 85"/>
              <a:gd name="T39" fmla="*/ 2147483647 h 150"/>
              <a:gd name="T40" fmla="*/ 2147483647 w 85"/>
              <a:gd name="T41" fmla="*/ 2147483647 h 150"/>
              <a:gd name="T42" fmla="*/ 2147483647 w 85"/>
              <a:gd name="T43" fmla="*/ 2147483647 h 150"/>
              <a:gd name="T44" fmla="*/ 2147483647 w 85"/>
              <a:gd name="T45" fmla="*/ 2147483647 h 150"/>
              <a:gd name="T46" fmla="*/ 2147483647 w 85"/>
              <a:gd name="T47" fmla="*/ 2147483647 h 150"/>
              <a:gd name="T48" fmla="*/ 2147483647 w 85"/>
              <a:gd name="T49" fmla="*/ 2147483647 h 150"/>
              <a:gd name="T50" fmla="*/ 2147483647 w 85"/>
              <a:gd name="T51" fmla="*/ 2147483647 h 150"/>
              <a:gd name="T52" fmla="*/ 2147483647 w 85"/>
              <a:gd name="T53" fmla="*/ 2147483647 h 150"/>
              <a:gd name="T54" fmla="*/ 2147483647 w 85"/>
              <a:gd name="T55" fmla="*/ 2147483647 h 150"/>
              <a:gd name="T56" fmla="*/ 2147483647 w 85"/>
              <a:gd name="T57" fmla="*/ 2147483647 h 150"/>
              <a:gd name="T58" fmla="*/ 2147483647 w 85"/>
              <a:gd name="T59" fmla="*/ 2147483647 h 150"/>
              <a:gd name="T60" fmla="*/ 2147483647 w 85"/>
              <a:gd name="T61" fmla="*/ 2147483647 h 150"/>
              <a:gd name="T62" fmla="*/ 2147483647 w 85"/>
              <a:gd name="T63" fmla="*/ 2147483647 h 150"/>
              <a:gd name="T64" fmla="*/ 2147483647 w 85"/>
              <a:gd name="T65" fmla="*/ 2147483647 h 150"/>
              <a:gd name="T66" fmla="*/ 2147483647 w 85"/>
              <a:gd name="T67" fmla="*/ 0 h 15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
              <a:gd name="T103" fmla="*/ 0 h 150"/>
              <a:gd name="T104" fmla="*/ 85 w 85"/>
              <a:gd name="T105" fmla="*/ 150 h 15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 h="150">
                <a:moveTo>
                  <a:pt x="84" y="0"/>
                </a:moveTo>
                <a:lnTo>
                  <a:pt x="72" y="3"/>
                </a:lnTo>
                <a:lnTo>
                  <a:pt x="59" y="9"/>
                </a:lnTo>
                <a:lnTo>
                  <a:pt x="49" y="22"/>
                </a:lnTo>
                <a:lnTo>
                  <a:pt x="40" y="32"/>
                </a:lnTo>
                <a:lnTo>
                  <a:pt x="37" y="44"/>
                </a:lnTo>
                <a:lnTo>
                  <a:pt x="37" y="54"/>
                </a:lnTo>
                <a:lnTo>
                  <a:pt x="35" y="69"/>
                </a:lnTo>
                <a:lnTo>
                  <a:pt x="35" y="82"/>
                </a:lnTo>
                <a:lnTo>
                  <a:pt x="35" y="86"/>
                </a:lnTo>
                <a:lnTo>
                  <a:pt x="32" y="98"/>
                </a:lnTo>
                <a:lnTo>
                  <a:pt x="32" y="104"/>
                </a:lnTo>
                <a:lnTo>
                  <a:pt x="28" y="113"/>
                </a:lnTo>
                <a:lnTo>
                  <a:pt x="25" y="127"/>
                </a:lnTo>
                <a:lnTo>
                  <a:pt x="16" y="136"/>
                </a:lnTo>
                <a:lnTo>
                  <a:pt x="9" y="142"/>
                </a:lnTo>
                <a:lnTo>
                  <a:pt x="0" y="149"/>
                </a:lnTo>
                <a:lnTo>
                  <a:pt x="16" y="142"/>
                </a:lnTo>
                <a:lnTo>
                  <a:pt x="28" y="136"/>
                </a:lnTo>
                <a:lnTo>
                  <a:pt x="37" y="120"/>
                </a:lnTo>
                <a:lnTo>
                  <a:pt x="40" y="113"/>
                </a:lnTo>
                <a:lnTo>
                  <a:pt x="47" y="104"/>
                </a:lnTo>
                <a:lnTo>
                  <a:pt x="47" y="98"/>
                </a:lnTo>
                <a:lnTo>
                  <a:pt x="49" y="86"/>
                </a:lnTo>
                <a:lnTo>
                  <a:pt x="49" y="82"/>
                </a:lnTo>
                <a:lnTo>
                  <a:pt x="49" y="72"/>
                </a:lnTo>
                <a:lnTo>
                  <a:pt x="49" y="60"/>
                </a:lnTo>
                <a:lnTo>
                  <a:pt x="49" y="47"/>
                </a:lnTo>
                <a:lnTo>
                  <a:pt x="49" y="37"/>
                </a:lnTo>
                <a:lnTo>
                  <a:pt x="56" y="25"/>
                </a:lnTo>
                <a:lnTo>
                  <a:pt x="63" y="18"/>
                </a:lnTo>
                <a:lnTo>
                  <a:pt x="68" y="9"/>
                </a:lnTo>
                <a:lnTo>
                  <a:pt x="75" y="3"/>
                </a:lnTo>
                <a:lnTo>
                  <a:pt x="84"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6" name="Freeform 55"/>
          <p:cNvSpPr>
            <a:spLocks/>
          </p:cNvSpPr>
          <p:nvPr/>
        </p:nvSpPr>
        <p:spPr bwMode="auto">
          <a:xfrm>
            <a:off x="4556125" y="4711700"/>
            <a:ext cx="201613" cy="354013"/>
          </a:xfrm>
          <a:custGeom>
            <a:avLst/>
            <a:gdLst>
              <a:gd name="T0" fmla="*/ 0 w 127"/>
              <a:gd name="T1" fmla="*/ 0 h 223"/>
              <a:gd name="T2" fmla="*/ 2147483647 w 127"/>
              <a:gd name="T3" fmla="*/ 2147483647 h 223"/>
              <a:gd name="T4" fmla="*/ 2147483647 w 127"/>
              <a:gd name="T5" fmla="*/ 2147483647 h 223"/>
              <a:gd name="T6" fmla="*/ 2147483647 w 127"/>
              <a:gd name="T7" fmla="*/ 2147483647 h 223"/>
              <a:gd name="T8" fmla="*/ 2147483647 w 127"/>
              <a:gd name="T9" fmla="*/ 2147483647 h 223"/>
              <a:gd name="T10" fmla="*/ 2147483647 w 127"/>
              <a:gd name="T11" fmla="*/ 2147483647 h 223"/>
              <a:gd name="T12" fmla="*/ 2147483647 w 127"/>
              <a:gd name="T13" fmla="*/ 2147483647 h 223"/>
              <a:gd name="T14" fmla="*/ 2147483647 w 127"/>
              <a:gd name="T15" fmla="*/ 2147483647 h 223"/>
              <a:gd name="T16" fmla="*/ 2147483647 w 127"/>
              <a:gd name="T17" fmla="*/ 2147483647 h 223"/>
              <a:gd name="T18" fmla="*/ 2147483647 w 127"/>
              <a:gd name="T19" fmla="*/ 2147483647 h 223"/>
              <a:gd name="T20" fmla="*/ 2147483647 w 127"/>
              <a:gd name="T21" fmla="*/ 2147483647 h 223"/>
              <a:gd name="T22" fmla="*/ 2147483647 w 127"/>
              <a:gd name="T23" fmla="*/ 2147483647 h 223"/>
              <a:gd name="T24" fmla="*/ 2147483647 w 127"/>
              <a:gd name="T25" fmla="*/ 2147483647 h 223"/>
              <a:gd name="T26" fmla="*/ 2147483647 w 127"/>
              <a:gd name="T27" fmla="*/ 2147483647 h 223"/>
              <a:gd name="T28" fmla="*/ 2147483647 w 127"/>
              <a:gd name="T29" fmla="*/ 2147483647 h 223"/>
              <a:gd name="T30" fmla="*/ 2147483647 w 127"/>
              <a:gd name="T31" fmla="*/ 2147483647 h 223"/>
              <a:gd name="T32" fmla="*/ 2147483647 w 127"/>
              <a:gd name="T33" fmla="*/ 2147483647 h 223"/>
              <a:gd name="T34" fmla="*/ 2147483647 w 127"/>
              <a:gd name="T35" fmla="*/ 2147483647 h 223"/>
              <a:gd name="T36" fmla="*/ 2147483647 w 127"/>
              <a:gd name="T37" fmla="*/ 2147483647 h 223"/>
              <a:gd name="T38" fmla="*/ 2147483647 w 127"/>
              <a:gd name="T39" fmla="*/ 2147483647 h 223"/>
              <a:gd name="T40" fmla="*/ 2147483647 w 127"/>
              <a:gd name="T41" fmla="*/ 2147483647 h 223"/>
              <a:gd name="T42" fmla="*/ 2147483647 w 127"/>
              <a:gd name="T43" fmla="*/ 2147483647 h 223"/>
              <a:gd name="T44" fmla="*/ 2147483647 w 127"/>
              <a:gd name="T45" fmla="*/ 2147483647 h 223"/>
              <a:gd name="T46" fmla="*/ 2147483647 w 127"/>
              <a:gd name="T47" fmla="*/ 2147483647 h 223"/>
              <a:gd name="T48" fmla="*/ 2147483647 w 127"/>
              <a:gd name="T49" fmla="*/ 2147483647 h 223"/>
              <a:gd name="T50" fmla="*/ 2147483647 w 127"/>
              <a:gd name="T51" fmla="*/ 2147483647 h 223"/>
              <a:gd name="T52" fmla="*/ 2147483647 w 127"/>
              <a:gd name="T53" fmla="*/ 2147483647 h 223"/>
              <a:gd name="T54" fmla="*/ 2147483647 w 127"/>
              <a:gd name="T55" fmla="*/ 2147483647 h 223"/>
              <a:gd name="T56" fmla="*/ 2147483647 w 127"/>
              <a:gd name="T57" fmla="*/ 2147483647 h 223"/>
              <a:gd name="T58" fmla="*/ 2147483647 w 127"/>
              <a:gd name="T59" fmla="*/ 2147483647 h 223"/>
              <a:gd name="T60" fmla="*/ 2147483647 w 127"/>
              <a:gd name="T61" fmla="*/ 2147483647 h 223"/>
              <a:gd name="T62" fmla="*/ 2147483647 w 127"/>
              <a:gd name="T63" fmla="*/ 2147483647 h 223"/>
              <a:gd name="T64" fmla="*/ 2147483647 w 127"/>
              <a:gd name="T65" fmla="*/ 2147483647 h 223"/>
              <a:gd name="T66" fmla="*/ 0 w 127"/>
              <a:gd name="T67" fmla="*/ 0 h 22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7"/>
              <a:gd name="T103" fmla="*/ 0 h 223"/>
              <a:gd name="T104" fmla="*/ 127 w 127"/>
              <a:gd name="T105" fmla="*/ 223 h 22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7" h="223">
                <a:moveTo>
                  <a:pt x="0" y="0"/>
                </a:moveTo>
                <a:lnTo>
                  <a:pt x="22" y="7"/>
                </a:lnTo>
                <a:lnTo>
                  <a:pt x="34" y="17"/>
                </a:lnTo>
                <a:lnTo>
                  <a:pt x="53" y="32"/>
                </a:lnTo>
                <a:lnTo>
                  <a:pt x="63" y="49"/>
                </a:lnTo>
                <a:lnTo>
                  <a:pt x="70" y="64"/>
                </a:lnTo>
                <a:lnTo>
                  <a:pt x="73" y="81"/>
                </a:lnTo>
                <a:lnTo>
                  <a:pt x="73" y="106"/>
                </a:lnTo>
                <a:lnTo>
                  <a:pt x="75" y="122"/>
                </a:lnTo>
                <a:lnTo>
                  <a:pt x="75" y="129"/>
                </a:lnTo>
                <a:lnTo>
                  <a:pt x="78" y="148"/>
                </a:lnTo>
                <a:lnTo>
                  <a:pt x="78" y="158"/>
                </a:lnTo>
                <a:lnTo>
                  <a:pt x="82" y="170"/>
                </a:lnTo>
                <a:lnTo>
                  <a:pt x="92" y="193"/>
                </a:lnTo>
                <a:lnTo>
                  <a:pt x="101" y="205"/>
                </a:lnTo>
                <a:lnTo>
                  <a:pt x="111" y="212"/>
                </a:lnTo>
                <a:lnTo>
                  <a:pt x="126" y="222"/>
                </a:lnTo>
                <a:lnTo>
                  <a:pt x="104" y="212"/>
                </a:lnTo>
                <a:lnTo>
                  <a:pt x="85" y="200"/>
                </a:lnTo>
                <a:lnTo>
                  <a:pt x="70" y="180"/>
                </a:lnTo>
                <a:lnTo>
                  <a:pt x="63" y="170"/>
                </a:lnTo>
                <a:lnTo>
                  <a:pt x="56" y="158"/>
                </a:lnTo>
                <a:lnTo>
                  <a:pt x="56" y="148"/>
                </a:lnTo>
                <a:lnTo>
                  <a:pt x="53" y="129"/>
                </a:lnTo>
                <a:lnTo>
                  <a:pt x="53" y="122"/>
                </a:lnTo>
                <a:lnTo>
                  <a:pt x="51" y="109"/>
                </a:lnTo>
                <a:lnTo>
                  <a:pt x="51" y="90"/>
                </a:lnTo>
                <a:lnTo>
                  <a:pt x="53" y="74"/>
                </a:lnTo>
                <a:lnTo>
                  <a:pt x="51" y="55"/>
                </a:lnTo>
                <a:lnTo>
                  <a:pt x="41" y="39"/>
                </a:lnTo>
                <a:lnTo>
                  <a:pt x="34" y="29"/>
                </a:lnTo>
                <a:lnTo>
                  <a:pt x="22" y="13"/>
                </a:lnTo>
                <a:lnTo>
                  <a:pt x="12" y="7"/>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7" name="Freeform 56"/>
          <p:cNvSpPr>
            <a:spLocks/>
          </p:cNvSpPr>
          <p:nvPr/>
        </p:nvSpPr>
        <p:spPr bwMode="auto">
          <a:xfrm>
            <a:off x="4556125" y="5073650"/>
            <a:ext cx="201613" cy="352425"/>
          </a:xfrm>
          <a:custGeom>
            <a:avLst/>
            <a:gdLst>
              <a:gd name="T0" fmla="*/ 2147483647 w 127"/>
              <a:gd name="T1" fmla="*/ 0 h 222"/>
              <a:gd name="T2" fmla="*/ 2147483647 w 127"/>
              <a:gd name="T3" fmla="*/ 2147483647 h 222"/>
              <a:gd name="T4" fmla="*/ 2147483647 w 127"/>
              <a:gd name="T5" fmla="*/ 2147483647 h 222"/>
              <a:gd name="T6" fmla="*/ 2147483647 w 127"/>
              <a:gd name="T7" fmla="*/ 2147483647 h 222"/>
              <a:gd name="T8" fmla="*/ 2147483647 w 127"/>
              <a:gd name="T9" fmla="*/ 2147483647 h 222"/>
              <a:gd name="T10" fmla="*/ 2147483647 w 127"/>
              <a:gd name="T11" fmla="*/ 2147483647 h 222"/>
              <a:gd name="T12" fmla="*/ 2147483647 w 127"/>
              <a:gd name="T13" fmla="*/ 2147483647 h 222"/>
              <a:gd name="T14" fmla="*/ 2147483647 w 127"/>
              <a:gd name="T15" fmla="*/ 2147483647 h 222"/>
              <a:gd name="T16" fmla="*/ 2147483647 w 127"/>
              <a:gd name="T17" fmla="*/ 2147483647 h 222"/>
              <a:gd name="T18" fmla="*/ 2147483647 w 127"/>
              <a:gd name="T19" fmla="*/ 2147483647 h 222"/>
              <a:gd name="T20" fmla="*/ 2147483647 w 127"/>
              <a:gd name="T21" fmla="*/ 2147483647 h 222"/>
              <a:gd name="T22" fmla="*/ 2147483647 w 127"/>
              <a:gd name="T23" fmla="*/ 2147483647 h 222"/>
              <a:gd name="T24" fmla="*/ 2147483647 w 127"/>
              <a:gd name="T25" fmla="*/ 2147483647 h 222"/>
              <a:gd name="T26" fmla="*/ 2147483647 w 127"/>
              <a:gd name="T27" fmla="*/ 2147483647 h 222"/>
              <a:gd name="T28" fmla="*/ 2147483647 w 127"/>
              <a:gd name="T29" fmla="*/ 2147483647 h 222"/>
              <a:gd name="T30" fmla="*/ 2147483647 w 127"/>
              <a:gd name="T31" fmla="*/ 2147483647 h 222"/>
              <a:gd name="T32" fmla="*/ 0 w 127"/>
              <a:gd name="T33" fmla="*/ 2147483647 h 222"/>
              <a:gd name="T34" fmla="*/ 2147483647 w 127"/>
              <a:gd name="T35" fmla="*/ 2147483647 h 222"/>
              <a:gd name="T36" fmla="*/ 2147483647 w 127"/>
              <a:gd name="T37" fmla="*/ 2147483647 h 222"/>
              <a:gd name="T38" fmla="*/ 2147483647 w 127"/>
              <a:gd name="T39" fmla="*/ 2147483647 h 222"/>
              <a:gd name="T40" fmla="*/ 2147483647 w 127"/>
              <a:gd name="T41" fmla="*/ 2147483647 h 222"/>
              <a:gd name="T42" fmla="*/ 2147483647 w 127"/>
              <a:gd name="T43" fmla="*/ 2147483647 h 222"/>
              <a:gd name="T44" fmla="*/ 2147483647 w 127"/>
              <a:gd name="T45" fmla="*/ 2147483647 h 222"/>
              <a:gd name="T46" fmla="*/ 2147483647 w 127"/>
              <a:gd name="T47" fmla="*/ 2147483647 h 222"/>
              <a:gd name="T48" fmla="*/ 2147483647 w 127"/>
              <a:gd name="T49" fmla="*/ 2147483647 h 222"/>
              <a:gd name="T50" fmla="*/ 2147483647 w 127"/>
              <a:gd name="T51" fmla="*/ 2147483647 h 222"/>
              <a:gd name="T52" fmla="*/ 2147483647 w 127"/>
              <a:gd name="T53" fmla="*/ 2147483647 h 222"/>
              <a:gd name="T54" fmla="*/ 2147483647 w 127"/>
              <a:gd name="T55" fmla="*/ 2147483647 h 222"/>
              <a:gd name="T56" fmla="*/ 2147483647 w 127"/>
              <a:gd name="T57" fmla="*/ 2147483647 h 222"/>
              <a:gd name="T58" fmla="*/ 2147483647 w 127"/>
              <a:gd name="T59" fmla="*/ 2147483647 h 222"/>
              <a:gd name="T60" fmla="*/ 2147483647 w 127"/>
              <a:gd name="T61" fmla="*/ 2147483647 h 222"/>
              <a:gd name="T62" fmla="*/ 2147483647 w 127"/>
              <a:gd name="T63" fmla="*/ 2147483647 h 222"/>
              <a:gd name="T64" fmla="*/ 2147483647 w 127"/>
              <a:gd name="T65" fmla="*/ 2147483647 h 222"/>
              <a:gd name="T66" fmla="*/ 2147483647 w 127"/>
              <a:gd name="T67" fmla="*/ 0 h 2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7"/>
              <a:gd name="T103" fmla="*/ 0 h 222"/>
              <a:gd name="T104" fmla="*/ 127 w 127"/>
              <a:gd name="T105" fmla="*/ 222 h 2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7" h="222">
                <a:moveTo>
                  <a:pt x="126" y="0"/>
                </a:moveTo>
                <a:lnTo>
                  <a:pt x="104" y="6"/>
                </a:lnTo>
                <a:lnTo>
                  <a:pt x="88" y="16"/>
                </a:lnTo>
                <a:lnTo>
                  <a:pt x="73" y="32"/>
                </a:lnTo>
                <a:lnTo>
                  <a:pt x="63" y="48"/>
                </a:lnTo>
                <a:lnTo>
                  <a:pt x="56" y="64"/>
                </a:lnTo>
                <a:lnTo>
                  <a:pt x="53" y="80"/>
                </a:lnTo>
                <a:lnTo>
                  <a:pt x="51" y="106"/>
                </a:lnTo>
                <a:lnTo>
                  <a:pt x="51" y="122"/>
                </a:lnTo>
                <a:lnTo>
                  <a:pt x="51" y="129"/>
                </a:lnTo>
                <a:lnTo>
                  <a:pt x="47" y="148"/>
                </a:lnTo>
                <a:lnTo>
                  <a:pt x="47" y="157"/>
                </a:lnTo>
                <a:lnTo>
                  <a:pt x="44" y="170"/>
                </a:lnTo>
                <a:lnTo>
                  <a:pt x="34" y="193"/>
                </a:lnTo>
                <a:lnTo>
                  <a:pt x="25" y="205"/>
                </a:lnTo>
                <a:lnTo>
                  <a:pt x="15" y="212"/>
                </a:lnTo>
                <a:lnTo>
                  <a:pt x="0" y="221"/>
                </a:lnTo>
                <a:lnTo>
                  <a:pt x="22" y="212"/>
                </a:lnTo>
                <a:lnTo>
                  <a:pt x="41" y="199"/>
                </a:lnTo>
                <a:lnTo>
                  <a:pt x="56" y="180"/>
                </a:lnTo>
                <a:lnTo>
                  <a:pt x="63" y="170"/>
                </a:lnTo>
                <a:lnTo>
                  <a:pt x="66" y="157"/>
                </a:lnTo>
                <a:lnTo>
                  <a:pt x="70" y="148"/>
                </a:lnTo>
                <a:lnTo>
                  <a:pt x="73" y="129"/>
                </a:lnTo>
                <a:lnTo>
                  <a:pt x="73" y="122"/>
                </a:lnTo>
                <a:lnTo>
                  <a:pt x="75" y="109"/>
                </a:lnTo>
                <a:lnTo>
                  <a:pt x="73" y="90"/>
                </a:lnTo>
                <a:lnTo>
                  <a:pt x="73" y="70"/>
                </a:lnTo>
                <a:lnTo>
                  <a:pt x="75" y="55"/>
                </a:lnTo>
                <a:lnTo>
                  <a:pt x="82" y="38"/>
                </a:lnTo>
                <a:lnTo>
                  <a:pt x="92" y="28"/>
                </a:lnTo>
                <a:lnTo>
                  <a:pt x="104" y="16"/>
                </a:lnTo>
                <a:lnTo>
                  <a:pt x="114" y="6"/>
                </a:lnTo>
                <a:lnTo>
                  <a:pt x="126"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8" name="Freeform 57"/>
          <p:cNvSpPr>
            <a:spLocks/>
          </p:cNvSpPr>
          <p:nvPr/>
        </p:nvSpPr>
        <p:spPr bwMode="auto">
          <a:xfrm>
            <a:off x="2030413" y="4811713"/>
            <a:ext cx="128587" cy="327025"/>
          </a:xfrm>
          <a:custGeom>
            <a:avLst/>
            <a:gdLst>
              <a:gd name="T0" fmla="*/ 0 w 81"/>
              <a:gd name="T1" fmla="*/ 0 h 206"/>
              <a:gd name="T2" fmla="*/ 2147483647 w 81"/>
              <a:gd name="T3" fmla="*/ 2147483647 h 206"/>
              <a:gd name="T4" fmla="*/ 2147483647 w 81"/>
              <a:gd name="T5" fmla="*/ 2147483647 h 206"/>
              <a:gd name="T6" fmla="*/ 2147483647 w 81"/>
              <a:gd name="T7" fmla="*/ 2147483647 h 206"/>
              <a:gd name="T8" fmla="*/ 2147483647 w 81"/>
              <a:gd name="T9" fmla="*/ 2147483647 h 206"/>
              <a:gd name="T10" fmla="*/ 2147483647 w 81"/>
              <a:gd name="T11" fmla="*/ 2147483647 h 206"/>
              <a:gd name="T12" fmla="*/ 2147483647 w 81"/>
              <a:gd name="T13" fmla="*/ 2147483647 h 206"/>
              <a:gd name="T14" fmla="*/ 2147483647 w 81"/>
              <a:gd name="T15" fmla="*/ 2147483647 h 206"/>
              <a:gd name="T16" fmla="*/ 2147483647 w 81"/>
              <a:gd name="T17" fmla="*/ 2147483647 h 206"/>
              <a:gd name="T18" fmla="*/ 2147483647 w 81"/>
              <a:gd name="T19" fmla="*/ 2147483647 h 206"/>
              <a:gd name="T20" fmla="*/ 2147483647 w 81"/>
              <a:gd name="T21" fmla="*/ 2147483647 h 206"/>
              <a:gd name="T22" fmla="*/ 2147483647 w 81"/>
              <a:gd name="T23" fmla="*/ 2147483647 h 206"/>
              <a:gd name="T24" fmla="*/ 2147483647 w 81"/>
              <a:gd name="T25" fmla="*/ 2147483647 h 206"/>
              <a:gd name="T26" fmla="*/ 2147483647 w 81"/>
              <a:gd name="T27" fmla="*/ 2147483647 h 206"/>
              <a:gd name="T28" fmla="*/ 2147483647 w 81"/>
              <a:gd name="T29" fmla="*/ 2147483647 h 206"/>
              <a:gd name="T30" fmla="*/ 2147483647 w 81"/>
              <a:gd name="T31" fmla="*/ 2147483647 h 206"/>
              <a:gd name="T32" fmla="*/ 2147483647 w 81"/>
              <a:gd name="T33" fmla="*/ 2147483647 h 206"/>
              <a:gd name="T34" fmla="*/ 2147483647 w 81"/>
              <a:gd name="T35" fmla="*/ 2147483647 h 206"/>
              <a:gd name="T36" fmla="*/ 2147483647 w 81"/>
              <a:gd name="T37" fmla="*/ 2147483647 h 206"/>
              <a:gd name="T38" fmla="*/ 2147483647 w 81"/>
              <a:gd name="T39" fmla="*/ 2147483647 h 206"/>
              <a:gd name="T40" fmla="*/ 2147483647 w 81"/>
              <a:gd name="T41" fmla="*/ 2147483647 h 206"/>
              <a:gd name="T42" fmla="*/ 2147483647 w 81"/>
              <a:gd name="T43" fmla="*/ 2147483647 h 206"/>
              <a:gd name="T44" fmla="*/ 2147483647 w 81"/>
              <a:gd name="T45" fmla="*/ 2147483647 h 206"/>
              <a:gd name="T46" fmla="*/ 2147483647 w 81"/>
              <a:gd name="T47" fmla="*/ 2147483647 h 206"/>
              <a:gd name="T48" fmla="*/ 2147483647 w 81"/>
              <a:gd name="T49" fmla="*/ 2147483647 h 206"/>
              <a:gd name="T50" fmla="*/ 2147483647 w 81"/>
              <a:gd name="T51" fmla="*/ 2147483647 h 206"/>
              <a:gd name="T52" fmla="*/ 2147483647 w 81"/>
              <a:gd name="T53" fmla="*/ 2147483647 h 206"/>
              <a:gd name="T54" fmla="*/ 2147483647 w 81"/>
              <a:gd name="T55" fmla="*/ 2147483647 h 206"/>
              <a:gd name="T56" fmla="*/ 2147483647 w 81"/>
              <a:gd name="T57" fmla="*/ 2147483647 h 206"/>
              <a:gd name="T58" fmla="*/ 2147483647 w 81"/>
              <a:gd name="T59" fmla="*/ 2147483647 h 206"/>
              <a:gd name="T60" fmla="*/ 2147483647 w 81"/>
              <a:gd name="T61" fmla="*/ 2147483647 h 206"/>
              <a:gd name="T62" fmla="*/ 2147483647 w 81"/>
              <a:gd name="T63" fmla="*/ 2147483647 h 206"/>
              <a:gd name="T64" fmla="*/ 2147483647 w 81"/>
              <a:gd name="T65" fmla="*/ 2147483647 h 206"/>
              <a:gd name="T66" fmla="*/ 0 w 81"/>
              <a:gd name="T67" fmla="*/ 0 h 2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206"/>
              <a:gd name="T104" fmla="*/ 81 w 81"/>
              <a:gd name="T105" fmla="*/ 206 h 2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206">
                <a:moveTo>
                  <a:pt x="0" y="0"/>
                </a:moveTo>
                <a:lnTo>
                  <a:pt x="12" y="6"/>
                </a:lnTo>
                <a:lnTo>
                  <a:pt x="21" y="16"/>
                </a:lnTo>
                <a:lnTo>
                  <a:pt x="31" y="28"/>
                </a:lnTo>
                <a:lnTo>
                  <a:pt x="40" y="45"/>
                </a:lnTo>
                <a:lnTo>
                  <a:pt x="43" y="60"/>
                </a:lnTo>
                <a:lnTo>
                  <a:pt x="43" y="74"/>
                </a:lnTo>
                <a:lnTo>
                  <a:pt x="47" y="96"/>
                </a:lnTo>
                <a:lnTo>
                  <a:pt x="47" y="112"/>
                </a:lnTo>
                <a:lnTo>
                  <a:pt x="47" y="121"/>
                </a:lnTo>
                <a:lnTo>
                  <a:pt x="47" y="134"/>
                </a:lnTo>
                <a:lnTo>
                  <a:pt x="49" y="144"/>
                </a:lnTo>
                <a:lnTo>
                  <a:pt x="49" y="156"/>
                </a:lnTo>
                <a:lnTo>
                  <a:pt x="55" y="176"/>
                </a:lnTo>
                <a:lnTo>
                  <a:pt x="61" y="188"/>
                </a:lnTo>
                <a:lnTo>
                  <a:pt x="68" y="195"/>
                </a:lnTo>
                <a:lnTo>
                  <a:pt x="80" y="205"/>
                </a:lnTo>
                <a:lnTo>
                  <a:pt x="64" y="195"/>
                </a:lnTo>
                <a:lnTo>
                  <a:pt x="52" y="186"/>
                </a:lnTo>
                <a:lnTo>
                  <a:pt x="43" y="166"/>
                </a:lnTo>
                <a:lnTo>
                  <a:pt x="40" y="156"/>
                </a:lnTo>
                <a:lnTo>
                  <a:pt x="37" y="144"/>
                </a:lnTo>
                <a:lnTo>
                  <a:pt x="33" y="134"/>
                </a:lnTo>
                <a:lnTo>
                  <a:pt x="33" y="121"/>
                </a:lnTo>
                <a:lnTo>
                  <a:pt x="31" y="112"/>
                </a:lnTo>
                <a:lnTo>
                  <a:pt x="31" y="99"/>
                </a:lnTo>
                <a:lnTo>
                  <a:pt x="31" y="84"/>
                </a:lnTo>
                <a:lnTo>
                  <a:pt x="31" y="67"/>
                </a:lnTo>
                <a:lnTo>
                  <a:pt x="31" y="51"/>
                </a:lnTo>
                <a:lnTo>
                  <a:pt x="24" y="35"/>
                </a:lnTo>
                <a:lnTo>
                  <a:pt x="21" y="25"/>
                </a:lnTo>
                <a:lnTo>
                  <a:pt x="12" y="13"/>
                </a:lnTo>
                <a:lnTo>
                  <a:pt x="7" y="6"/>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9" name="Freeform 58"/>
          <p:cNvSpPr>
            <a:spLocks/>
          </p:cNvSpPr>
          <p:nvPr/>
        </p:nvSpPr>
        <p:spPr bwMode="auto">
          <a:xfrm>
            <a:off x="2025650" y="5146675"/>
            <a:ext cx="128588" cy="327025"/>
          </a:xfrm>
          <a:custGeom>
            <a:avLst/>
            <a:gdLst>
              <a:gd name="T0" fmla="*/ 2147483647 w 81"/>
              <a:gd name="T1" fmla="*/ 0 h 206"/>
              <a:gd name="T2" fmla="*/ 2147483647 w 81"/>
              <a:gd name="T3" fmla="*/ 2147483647 h 206"/>
              <a:gd name="T4" fmla="*/ 2147483647 w 81"/>
              <a:gd name="T5" fmla="*/ 2147483647 h 206"/>
              <a:gd name="T6" fmla="*/ 2147483647 w 81"/>
              <a:gd name="T7" fmla="*/ 2147483647 h 206"/>
              <a:gd name="T8" fmla="*/ 2147483647 w 81"/>
              <a:gd name="T9" fmla="*/ 2147483647 h 206"/>
              <a:gd name="T10" fmla="*/ 2147483647 w 81"/>
              <a:gd name="T11" fmla="*/ 2147483647 h 206"/>
              <a:gd name="T12" fmla="*/ 2147483647 w 81"/>
              <a:gd name="T13" fmla="*/ 2147483647 h 206"/>
              <a:gd name="T14" fmla="*/ 2147483647 w 81"/>
              <a:gd name="T15" fmla="*/ 2147483647 h 206"/>
              <a:gd name="T16" fmla="*/ 2147483647 w 81"/>
              <a:gd name="T17" fmla="*/ 2147483647 h 206"/>
              <a:gd name="T18" fmla="*/ 2147483647 w 81"/>
              <a:gd name="T19" fmla="*/ 2147483647 h 206"/>
              <a:gd name="T20" fmla="*/ 2147483647 w 81"/>
              <a:gd name="T21" fmla="*/ 2147483647 h 206"/>
              <a:gd name="T22" fmla="*/ 2147483647 w 81"/>
              <a:gd name="T23" fmla="*/ 2147483647 h 206"/>
              <a:gd name="T24" fmla="*/ 2147483647 w 81"/>
              <a:gd name="T25" fmla="*/ 2147483647 h 206"/>
              <a:gd name="T26" fmla="*/ 2147483647 w 81"/>
              <a:gd name="T27" fmla="*/ 2147483647 h 206"/>
              <a:gd name="T28" fmla="*/ 2147483647 w 81"/>
              <a:gd name="T29" fmla="*/ 2147483647 h 206"/>
              <a:gd name="T30" fmla="*/ 2147483647 w 81"/>
              <a:gd name="T31" fmla="*/ 2147483647 h 206"/>
              <a:gd name="T32" fmla="*/ 0 w 81"/>
              <a:gd name="T33" fmla="*/ 2147483647 h 206"/>
              <a:gd name="T34" fmla="*/ 2147483647 w 81"/>
              <a:gd name="T35" fmla="*/ 2147483647 h 206"/>
              <a:gd name="T36" fmla="*/ 2147483647 w 81"/>
              <a:gd name="T37" fmla="*/ 2147483647 h 206"/>
              <a:gd name="T38" fmla="*/ 2147483647 w 81"/>
              <a:gd name="T39" fmla="*/ 2147483647 h 206"/>
              <a:gd name="T40" fmla="*/ 2147483647 w 81"/>
              <a:gd name="T41" fmla="*/ 2147483647 h 206"/>
              <a:gd name="T42" fmla="*/ 2147483647 w 81"/>
              <a:gd name="T43" fmla="*/ 2147483647 h 206"/>
              <a:gd name="T44" fmla="*/ 2147483647 w 81"/>
              <a:gd name="T45" fmla="*/ 2147483647 h 206"/>
              <a:gd name="T46" fmla="*/ 2147483647 w 81"/>
              <a:gd name="T47" fmla="*/ 2147483647 h 206"/>
              <a:gd name="T48" fmla="*/ 2147483647 w 81"/>
              <a:gd name="T49" fmla="*/ 2147483647 h 206"/>
              <a:gd name="T50" fmla="*/ 2147483647 w 81"/>
              <a:gd name="T51" fmla="*/ 2147483647 h 206"/>
              <a:gd name="T52" fmla="*/ 2147483647 w 81"/>
              <a:gd name="T53" fmla="*/ 2147483647 h 206"/>
              <a:gd name="T54" fmla="*/ 2147483647 w 81"/>
              <a:gd name="T55" fmla="*/ 2147483647 h 206"/>
              <a:gd name="T56" fmla="*/ 2147483647 w 81"/>
              <a:gd name="T57" fmla="*/ 2147483647 h 206"/>
              <a:gd name="T58" fmla="*/ 2147483647 w 81"/>
              <a:gd name="T59" fmla="*/ 2147483647 h 206"/>
              <a:gd name="T60" fmla="*/ 2147483647 w 81"/>
              <a:gd name="T61" fmla="*/ 2147483647 h 206"/>
              <a:gd name="T62" fmla="*/ 2147483647 w 81"/>
              <a:gd name="T63" fmla="*/ 2147483647 h 206"/>
              <a:gd name="T64" fmla="*/ 2147483647 w 81"/>
              <a:gd name="T65" fmla="*/ 2147483647 h 206"/>
              <a:gd name="T66" fmla="*/ 2147483647 w 81"/>
              <a:gd name="T67" fmla="*/ 0 h 2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206"/>
              <a:gd name="T104" fmla="*/ 81 w 81"/>
              <a:gd name="T105" fmla="*/ 206 h 2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206">
                <a:moveTo>
                  <a:pt x="80" y="0"/>
                </a:moveTo>
                <a:lnTo>
                  <a:pt x="67" y="7"/>
                </a:lnTo>
                <a:lnTo>
                  <a:pt x="58" y="13"/>
                </a:lnTo>
                <a:lnTo>
                  <a:pt x="46" y="29"/>
                </a:lnTo>
                <a:lnTo>
                  <a:pt x="40" y="45"/>
                </a:lnTo>
                <a:lnTo>
                  <a:pt x="36" y="61"/>
                </a:lnTo>
                <a:lnTo>
                  <a:pt x="36" y="74"/>
                </a:lnTo>
                <a:lnTo>
                  <a:pt x="33" y="96"/>
                </a:lnTo>
                <a:lnTo>
                  <a:pt x="33" y="112"/>
                </a:lnTo>
                <a:lnTo>
                  <a:pt x="33" y="119"/>
                </a:lnTo>
                <a:lnTo>
                  <a:pt x="31" y="135"/>
                </a:lnTo>
                <a:lnTo>
                  <a:pt x="31" y="144"/>
                </a:lnTo>
                <a:lnTo>
                  <a:pt x="31" y="157"/>
                </a:lnTo>
                <a:lnTo>
                  <a:pt x="24" y="176"/>
                </a:lnTo>
                <a:lnTo>
                  <a:pt x="18" y="189"/>
                </a:lnTo>
                <a:lnTo>
                  <a:pt x="12" y="195"/>
                </a:lnTo>
                <a:lnTo>
                  <a:pt x="0" y="205"/>
                </a:lnTo>
                <a:lnTo>
                  <a:pt x="15" y="195"/>
                </a:lnTo>
                <a:lnTo>
                  <a:pt x="27" y="186"/>
                </a:lnTo>
                <a:lnTo>
                  <a:pt x="36" y="167"/>
                </a:lnTo>
                <a:lnTo>
                  <a:pt x="40" y="157"/>
                </a:lnTo>
                <a:lnTo>
                  <a:pt x="43" y="144"/>
                </a:lnTo>
                <a:lnTo>
                  <a:pt x="46" y="135"/>
                </a:lnTo>
                <a:lnTo>
                  <a:pt x="46" y="119"/>
                </a:lnTo>
                <a:lnTo>
                  <a:pt x="46" y="112"/>
                </a:lnTo>
                <a:lnTo>
                  <a:pt x="49" y="99"/>
                </a:lnTo>
                <a:lnTo>
                  <a:pt x="49" y="84"/>
                </a:lnTo>
                <a:lnTo>
                  <a:pt x="49" y="67"/>
                </a:lnTo>
                <a:lnTo>
                  <a:pt x="49" y="51"/>
                </a:lnTo>
                <a:lnTo>
                  <a:pt x="55" y="35"/>
                </a:lnTo>
                <a:lnTo>
                  <a:pt x="58" y="25"/>
                </a:lnTo>
                <a:lnTo>
                  <a:pt x="67" y="13"/>
                </a:lnTo>
                <a:lnTo>
                  <a:pt x="73" y="7"/>
                </a:lnTo>
                <a:lnTo>
                  <a:pt x="8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70" name="Rectangle 59"/>
          <p:cNvSpPr>
            <a:spLocks noChangeArrowheads="1"/>
          </p:cNvSpPr>
          <p:nvPr/>
        </p:nvSpPr>
        <p:spPr bwMode="auto">
          <a:xfrm>
            <a:off x="2144713" y="4759325"/>
            <a:ext cx="350837"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p>
        </p:txBody>
      </p:sp>
      <p:sp>
        <p:nvSpPr>
          <p:cNvPr id="17471" name="Rectangle 60"/>
          <p:cNvSpPr>
            <a:spLocks noChangeArrowheads="1"/>
          </p:cNvSpPr>
          <p:nvPr/>
        </p:nvSpPr>
        <p:spPr bwMode="auto">
          <a:xfrm>
            <a:off x="2312988" y="4949825"/>
            <a:ext cx="2936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1</a:t>
            </a:r>
            <a:endParaRPr lang="en-US" sz="1600">
              <a:solidFill>
                <a:srgbClr val="CDCDCD"/>
              </a:solidFill>
              <a:latin typeface="Arial" pitchFamily="34" charset="0"/>
            </a:endParaRPr>
          </a:p>
        </p:txBody>
      </p:sp>
      <p:sp>
        <p:nvSpPr>
          <p:cNvPr id="17472" name="Rectangle 61"/>
          <p:cNvSpPr>
            <a:spLocks noChangeArrowheads="1"/>
          </p:cNvSpPr>
          <p:nvPr/>
        </p:nvSpPr>
        <p:spPr bwMode="auto">
          <a:xfrm>
            <a:off x="2427288" y="51323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3" name="Rectangle 62"/>
          <p:cNvSpPr>
            <a:spLocks noChangeArrowheads="1"/>
          </p:cNvSpPr>
          <p:nvPr/>
        </p:nvSpPr>
        <p:spPr bwMode="auto">
          <a:xfrm>
            <a:off x="4702175" y="4827588"/>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endParaRPr lang="en-US" i="1">
              <a:solidFill>
                <a:srgbClr val="CDCDCD"/>
              </a:solidFill>
              <a:latin typeface="Arial" pitchFamily="34" charset="0"/>
            </a:endParaRPr>
          </a:p>
        </p:txBody>
      </p:sp>
      <p:sp>
        <p:nvSpPr>
          <p:cNvPr id="17474" name="Rectangle 63"/>
          <p:cNvSpPr>
            <a:spLocks noChangeArrowheads="1"/>
          </p:cNvSpPr>
          <p:nvPr/>
        </p:nvSpPr>
        <p:spPr bwMode="auto">
          <a:xfrm>
            <a:off x="4868863" y="5018088"/>
            <a:ext cx="2936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3</a:t>
            </a:r>
            <a:endParaRPr lang="en-US" sz="1600">
              <a:solidFill>
                <a:srgbClr val="CDCDCD"/>
              </a:solidFill>
              <a:latin typeface="Arial" pitchFamily="34" charset="0"/>
            </a:endParaRPr>
          </a:p>
        </p:txBody>
      </p:sp>
      <p:sp>
        <p:nvSpPr>
          <p:cNvPr id="17475" name="Rectangle 64"/>
          <p:cNvSpPr>
            <a:spLocks noChangeArrowheads="1"/>
          </p:cNvSpPr>
          <p:nvPr/>
        </p:nvSpPr>
        <p:spPr bwMode="auto">
          <a:xfrm>
            <a:off x="4983163" y="52006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6" name="Rectangle 65"/>
          <p:cNvSpPr>
            <a:spLocks noChangeArrowheads="1"/>
          </p:cNvSpPr>
          <p:nvPr/>
        </p:nvSpPr>
        <p:spPr bwMode="auto">
          <a:xfrm>
            <a:off x="6686550" y="3905250"/>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endParaRPr lang="en-US" i="1">
              <a:solidFill>
                <a:srgbClr val="CDCDCD"/>
              </a:solidFill>
              <a:latin typeface="Arial" pitchFamily="34" charset="0"/>
            </a:endParaRPr>
          </a:p>
        </p:txBody>
      </p:sp>
      <p:sp>
        <p:nvSpPr>
          <p:cNvPr id="17477" name="Rectangle 66"/>
          <p:cNvSpPr>
            <a:spLocks noChangeArrowheads="1"/>
          </p:cNvSpPr>
          <p:nvPr/>
        </p:nvSpPr>
        <p:spPr bwMode="auto">
          <a:xfrm>
            <a:off x="6854825" y="4095750"/>
            <a:ext cx="2936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4</a:t>
            </a:r>
            <a:endParaRPr lang="en-US" sz="1600">
              <a:solidFill>
                <a:srgbClr val="CDCDCD"/>
              </a:solidFill>
              <a:latin typeface="Arial" pitchFamily="34" charset="0"/>
            </a:endParaRPr>
          </a:p>
        </p:txBody>
      </p:sp>
      <p:sp>
        <p:nvSpPr>
          <p:cNvPr id="17478" name="Rectangle 67"/>
          <p:cNvSpPr>
            <a:spLocks noChangeArrowheads="1"/>
          </p:cNvSpPr>
          <p:nvPr/>
        </p:nvSpPr>
        <p:spPr bwMode="auto">
          <a:xfrm>
            <a:off x="6967538" y="42783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9" name="Freeform 68"/>
          <p:cNvSpPr>
            <a:spLocks/>
          </p:cNvSpPr>
          <p:nvPr/>
        </p:nvSpPr>
        <p:spPr bwMode="auto">
          <a:xfrm>
            <a:off x="6335713" y="3684588"/>
            <a:ext cx="269875" cy="265112"/>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19" y="29"/>
                </a:lnTo>
                <a:lnTo>
                  <a:pt x="42" y="10"/>
                </a:lnTo>
                <a:lnTo>
                  <a:pt x="70" y="0"/>
                </a:lnTo>
                <a:lnTo>
                  <a:pt x="99" y="0"/>
                </a:lnTo>
                <a:lnTo>
                  <a:pt x="127" y="10"/>
                </a:lnTo>
                <a:lnTo>
                  <a:pt x="150" y="29"/>
                </a:lnTo>
                <a:lnTo>
                  <a:pt x="166" y="54"/>
                </a:lnTo>
                <a:lnTo>
                  <a:pt x="169" y="83"/>
                </a:lnTo>
                <a:lnTo>
                  <a:pt x="166" y="112"/>
                </a:lnTo>
                <a:lnTo>
                  <a:pt x="150" y="137"/>
                </a:lnTo>
                <a:lnTo>
                  <a:pt x="127" y="156"/>
                </a:lnTo>
                <a:lnTo>
                  <a:pt x="99" y="166"/>
                </a:lnTo>
                <a:lnTo>
                  <a:pt x="70" y="166"/>
                </a:lnTo>
                <a:lnTo>
                  <a:pt x="42" y="156"/>
                </a:lnTo>
                <a:lnTo>
                  <a:pt x="19" y="137"/>
                </a:lnTo>
                <a:lnTo>
                  <a:pt x="7"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0" name="Freeform 69"/>
          <p:cNvSpPr>
            <a:spLocks/>
          </p:cNvSpPr>
          <p:nvPr/>
        </p:nvSpPr>
        <p:spPr bwMode="auto">
          <a:xfrm>
            <a:off x="6376988" y="3727450"/>
            <a:ext cx="187325" cy="179388"/>
          </a:xfrm>
          <a:custGeom>
            <a:avLst/>
            <a:gdLst>
              <a:gd name="T0" fmla="*/ 0 w 118"/>
              <a:gd name="T1" fmla="*/ 2147483647 h 113"/>
              <a:gd name="T2" fmla="*/ 2147483647 w 118"/>
              <a:gd name="T3" fmla="*/ 2147483647 h 113"/>
              <a:gd name="T4" fmla="*/ 2147483647 w 118"/>
              <a:gd name="T5" fmla="*/ 2147483647 h 113"/>
              <a:gd name="T6" fmla="*/ 2147483647 w 118"/>
              <a:gd name="T7" fmla="*/ 0 h 113"/>
              <a:gd name="T8" fmla="*/ 2147483647 w 118"/>
              <a:gd name="T9" fmla="*/ 0 h 113"/>
              <a:gd name="T10" fmla="*/ 2147483647 w 118"/>
              <a:gd name="T11" fmla="*/ 2147483647 h 113"/>
              <a:gd name="T12" fmla="*/ 2147483647 w 118"/>
              <a:gd name="T13" fmla="*/ 2147483647 h 113"/>
              <a:gd name="T14" fmla="*/ 2147483647 w 118"/>
              <a:gd name="T15" fmla="*/ 2147483647 h 113"/>
              <a:gd name="T16" fmla="*/ 2147483647 w 118"/>
              <a:gd name="T17" fmla="*/ 2147483647 h 113"/>
              <a:gd name="T18" fmla="*/ 2147483647 w 118"/>
              <a:gd name="T19" fmla="*/ 2147483647 h 113"/>
              <a:gd name="T20" fmla="*/ 2147483647 w 118"/>
              <a:gd name="T21" fmla="*/ 2147483647 h 113"/>
              <a:gd name="T22" fmla="*/ 2147483647 w 118"/>
              <a:gd name="T23" fmla="*/ 2147483647 h 113"/>
              <a:gd name="T24" fmla="*/ 2147483647 w 118"/>
              <a:gd name="T25" fmla="*/ 2147483647 h 113"/>
              <a:gd name="T26" fmla="*/ 2147483647 w 118"/>
              <a:gd name="T27" fmla="*/ 2147483647 h 113"/>
              <a:gd name="T28" fmla="*/ 0 w 118"/>
              <a:gd name="T29" fmla="*/ 2147483647 h 1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3"/>
              <a:gd name="T47" fmla="*/ 118 w 118"/>
              <a:gd name="T48" fmla="*/ 113 h 1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3">
                <a:moveTo>
                  <a:pt x="0" y="56"/>
                </a:moveTo>
                <a:lnTo>
                  <a:pt x="7" y="31"/>
                </a:lnTo>
                <a:lnTo>
                  <a:pt x="23" y="12"/>
                </a:lnTo>
                <a:lnTo>
                  <a:pt x="48" y="0"/>
                </a:lnTo>
                <a:lnTo>
                  <a:pt x="73" y="0"/>
                </a:lnTo>
                <a:lnTo>
                  <a:pt x="95" y="12"/>
                </a:lnTo>
                <a:lnTo>
                  <a:pt x="110" y="31"/>
                </a:lnTo>
                <a:lnTo>
                  <a:pt x="117" y="56"/>
                </a:lnTo>
                <a:lnTo>
                  <a:pt x="110" y="81"/>
                </a:lnTo>
                <a:lnTo>
                  <a:pt x="95" y="103"/>
                </a:lnTo>
                <a:lnTo>
                  <a:pt x="73" y="112"/>
                </a:lnTo>
                <a:lnTo>
                  <a:pt x="48" y="112"/>
                </a:lnTo>
                <a:lnTo>
                  <a:pt x="23" y="103"/>
                </a:lnTo>
                <a:lnTo>
                  <a:pt x="7" y="81"/>
                </a:lnTo>
                <a:lnTo>
                  <a:pt x="0" y="56"/>
                </a:lnTo>
              </a:path>
            </a:pathLst>
          </a:custGeom>
          <a:solidFill>
            <a:schemeClr val="tx2"/>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1" name="Rectangle 70"/>
          <p:cNvSpPr>
            <a:spLocks noChangeArrowheads="1"/>
          </p:cNvSpPr>
          <p:nvPr/>
        </p:nvSpPr>
        <p:spPr bwMode="auto">
          <a:xfrm>
            <a:off x="6384925" y="38163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2" name="Rectangle 71"/>
          <p:cNvSpPr>
            <a:spLocks noChangeArrowheads="1"/>
          </p:cNvSpPr>
          <p:nvPr/>
        </p:nvSpPr>
        <p:spPr bwMode="auto">
          <a:xfrm>
            <a:off x="6694488" y="3508375"/>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3" name="Freeform 72"/>
          <p:cNvSpPr>
            <a:spLocks/>
          </p:cNvSpPr>
          <p:nvPr/>
        </p:nvSpPr>
        <p:spPr bwMode="auto">
          <a:xfrm>
            <a:off x="4319588" y="4481513"/>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3"/>
                </a:moveTo>
                <a:lnTo>
                  <a:pt x="7" y="54"/>
                </a:lnTo>
                <a:lnTo>
                  <a:pt x="19" y="29"/>
                </a:lnTo>
                <a:lnTo>
                  <a:pt x="42" y="10"/>
                </a:lnTo>
                <a:lnTo>
                  <a:pt x="70" y="0"/>
                </a:lnTo>
                <a:lnTo>
                  <a:pt x="99" y="0"/>
                </a:lnTo>
                <a:lnTo>
                  <a:pt x="127" y="10"/>
                </a:lnTo>
                <a:lnTo>
                  <a:pt x="150" y="29"/>
                </a:lnTo>
                <a:lnTo>
                  <a:pt x="166" y="54"/>
                </a:lnTo>
                <a:lnTo>
                  <a:pt x="169" y="83"/>
                </a:lnTo>
                <a:lnTo>
                  <a:pt x="166" y="111"/>
                </a:lnTo>
                <a:lnTo>
                  <a:pt x="150" y="137"/>
                </a:lnTo>
                <a:lnTo>
                  <a:pt x="127" y="156"/>
                </a:lnTo>
                <a:lnTo>
                  <a:pt x="99" y="165"/>
                </a:lnTo>
                <a:lnTo>
                  <a:pt x="70" y="165"/>
                </a:lnTo>
                <a:lnTo>
                  <a:pt x="42" y="156"/>
                </a:lnTo>
                <a:lnTo>
                  <a:pt x="19" y="137"/>
                </a:lnTo>
                <a:lnTo>
                  <a:pt x="7" y="111"/>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4" name="Freeform 73"/>
          <p:cNvSpPr>
            <a:spLocks/>
          </p:cNvSpPr>
          <p:nvPr/>
        </p:nvSpPr>
        <p:spPr bwMode="auto">
          <a:xfrm>
            <a:off x="4360863" y="4522788"/>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7"/>
                </a:moveTo>
                <a:lnTo>
                  <a:pt x="7" y="31"/>
                </a:lnTo>
                <a:lnTo>
                  <a:pt x="23" y="9"/>
                </a:lnTo>
                <a:lnTo>
                  <a:pt x="48" y="0"/>
                </a:lnTo>
                <a:lnTo>
                  <a:pt x="72" y="0"/>
                </a:lnTo>
                <a:lnTo>
                  <a:pt x="95" y="9"/>
                </a:lnTo>
                <a:lnTo>
                  <a:pt x="110" y="31"/>
                </a:lnTo>
                <a:lnTo>
                  <a:pt x="117" y="57"/>
                </a:lnTo>
                <a:lnTo>
                  <a:pt x="110" y="82"/>
                </a:lnTo>
                <a:lnTo>
                  <a:pt x="95" y="101"/>
                </a:lnTo>
                <a:lnTo>
                  <a:pt x="72" y="113"/>
                </a:lnTo>
                <a:lnTo>
                  <a:pt x="48" y="113"/>
                </a:lnTo>
                <a:lnTo>
                  <a:pt x="23" y="101"/>
                </a:lnTo>
                <a:lnTo>
                  <a:pt x="7" y="82"/>
                </a:lnTo>
                <a:lnTo>
                  <a:pt x="0" y="57"/>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5" name="Rectangle 74"/>
          <p:cNvSpPr>
            <a:spLocks noChangeArrowheads="1"/>
          </p:cNvSpPr>
          <p:nvPr/>
        </p:nvSpPr>
        <p:spPr bwMode="auto">
          <a:xfrm>
            <a:off x="4368800" y="46085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6" name="Rectangle 75"/>
          <p:cNvSpPr>
            <a:spLocks noChangeArrowheads="1"/>
          </p:cNvSpPr>
          <p:nvPr/>
        </p:nvSpPr>
        <p:spPr bwMode="auto">
          <a:xfrm>
            <a:off x="4678363" y="42100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7" name="Freeform 76"/>
          <p:cNvSpPr>
            <a:spLocks/>
          </p:cNvSpPr>
          <p:nvPr/>
        </p:nvSpPr>
        <p:spPr bwMode="auto">
          <a:xfrm>
            <a:off x="3022600" y="492125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19" y="29"/>
                </a:lnTo>
                <a:lnTo>
                  <a:pt x="42" y="10"/>
                </a:lnTo>
                <a:lnTo>
                  <a:pt x="70" y="0"/>
                </a:lnTo>
                <a:lnTo>
                  <a:pt x="99" y="0"/>
                </a:lnTo>
                <a:lnTo>
                  <a:pt x="127" y="10"/>
                </a:lnTo>
                <a:lnTo>
                  <a:pt x="150" y="29"/>
                </a:lnTo>
                <a:lnTo>
                  <a:pt x="166" y="54"/>
                </a:lnTo>
                <a:lnTo>
                  <a:pt x="169" y="83"/>
                </a:lnTo>
                <a:lnTo>
                  <a:pt x="166" y="112"/>
                </a:lnTo>
                <a:lnTo>
                  <a:pt x="150" y="137"/>
                </a:lnTo>
                <a:lnTo>
                  <a:pt x="127" y="156"/>
                </a:lnTo>
                <a:lnTo>
                  <a:pt x="99" y="166"/>
                </a:lnTo>
                <a:lnTo>
                  <a:pt x="70" y="166"/>
                </a:lnTo>
                <a:lnTo>
                  <a:pt x="42" y="156"/>
                </a:lnTo>
                <a:lnTo>
                  <a:pt x="19" y="137"/>
                </a:lnTo>
                <a:lnTo>
                  <a:pt x="7"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8" name="Freeform 77"/>
          <p:cNvSpPr>
            <a:spLocks/>
          </p:cNvSpPr>
          <p:nvPr/>
        </p:nvSpPr>
        <p:spPr bwMode="auto">
          <a:xfrm>
            <a:off x="3063875" y="4962525"/>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7"/>
                </a:moveTo>
                <a:lnTo>
                  <a:pt x="7" y="31"/>
                </a:lnTo>
                <a:lnTo>
                  <a:pt x="23" y="13"/>
                </a:lnTo>
                <a:lnTo>
                  <a:pt x="48" y="0"/>
                </a:lnTo>
                <a:lnTo>
                  <a:pt x="73" y="0"/>
                </a:lnTo>
                <a:lnTo>
                  <a:pt x="95" y="13"/>
                </a:lnTo>
                <a:lnTo>
                  <a:pt x="110" y="31"/>
                </a:lnTo>
                <a:lnTo>
                  <a:pt x="117" y="57"/>
                </a:lnTo>
                <a:lnTo>
                  <a:pt x="110" y="82"/>
                </a:lnTo>
                <a:lnTo>
                  <a:pt x="95" y="104"/>
                </a:lnTo>
                <a:lnTo>
                  <a:pt x="73" y="113"/>
                </a:lnTo>
                <a:lnTo>
                  <a:pt x="48" y="113"/>
                </a:lnTo>
                <a:lnTo>
                  <a:pt x="23" y="104"/>
                </a:lnTo>
                <a:lnTo>
                  <a:pt x="7" y="82"/>
                </a:lnTo>
                <a:lnTo>
                  <a:pt x="0" y="57"/>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9" name="Rectangle 78"/>
          <p:cNvSpPr>
            <a:spLocks noChangeArrowheads="1"/>
          </p:cNvSpPr>
          <p:nvPr/>
        </p:nvSpPr>
        <p:spPr bwMode="auto">
          <a:xfrm>
            <a:off x="3071813" y="50530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0" name="Rectangle 79"/>
          <p:cNvSpPr>
            <a:spLocks noChangeArrowheads="1"/>
          </p:cNvSpPr>
          <p:nvPr/>
        </p:nvSpPr>
        <p:spPr bwMode="auto">
          <a:xfrm>
            <a:off x="3381375" y="53101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1" name="Freeform 80"/>
          <p:cNvSpPr>
            <a:spLocks/>
          </p:cNvSpPr>
          <p:nvPr/>
        </p:nvSpPr>
        <p:spPr bwMode="auto">
          <a:xfrm>
            <a:off x="1809750" y="539750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3" y="54"/>
                </a:lnTo>
                <a:lnTo>
                  <a:pt x="19" y="29"/>
                </a:lnTo>
                <a:lnTo>
                  <a:pt x="42" y="10"/>
                </a:lnTo>
                <a:lnTo>
                  <a:pt x="70" y="0"/>
                </a:lnTo>
                <a:lnTo>
                  <a:pt x="99" y="0"/>
                </a:lnTo>
                <a:lnTo>
                  <a:pt x="125" y="10"/>
                </a:lnTo>
                <a:lnTo>
                  <a:pt x="147" y="29"/>
                </a:lnTo>
                <a:lnTo>
                  <a:pt x="163" y="54"/>
                </a:lnTo>
                <a:lnTo>
                  <a:pt x="169" y="83"/>
                </a:lnTo>
                <a:lnTo>
                  <a:pt x="163" y="112"/>
                </a:lnTo>
                <a:lnTo>
                  <a:pt x="147" y="137"/>
                </a:lnTo>
                <a:lnTo>
                  <a:pt x="125" y="156"/>
                </a:lnTo>
                <a:lnTo>
                  <a:pt x="99" y="166"/>
                </a:lnTo>
                <a:lnTo>
                  <a:pt x="70" y="166"/>
                </a:lnTo>
                <a:lnTo>
                  <a:pt x="42" y="156"/>
                </a:lnTo>
                <a:lnTo>
                  <a:pt x="19" y="137"/>
                </a:lnTo>
                <a:lnTo>
                  <a:pt x="3"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92" name="Freeform 81"/>
          <p:cNvSpPr>
            <a:spLocks/>
          </p:cNvSpPr>
          <p:nvPr/>
        </p:nvSpPr>
        <p:spPr bwMode="auto">
          <a:xfrm>
            <a:off x="1851025" y="5440363"/>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6"/>
                </a:moveTo>
                <a:lnTo>
                  <a:pt x="4" y="31"/>
                </a:lnTo>
                <a:lnTo>
                  <a:pt x="23" y="9"/>
                </a:lnTo>
                <a:lnTo>
                  <a:pt x="45" y="0"/>
                </a:lnTo>
                <a:lnTo>
                  <a:pt x="69" y="0"/>
                </a:lnTo>
                <a:lnTo>
                  <a:pt x="95" y="9"/>
                </a:lnTo>
                <a:lnTo>
                  <a:pt x="110" y="31"/>
                </a:lnTo>
                <a:lnTo>
                  <a:pt x="117" y="56"/>
                </a:lnTo>
                <a:lnTo>
                  <a:pt x="110" y="82"/>
                </a:lnTo>
                <a:lnTo>
                  <a:pt x="95" y="100"/>
                </a:lnTo>
                <a:lnTo>
                  <a:pt x="69" y="113"/>
                </a:lnTo>
                <a:lnTo>
                  <a:pt x="45" y="113"/>
                </a:lnTo>
                <a:lnTo>
                  <a:pt x="23" y="100"/>
                </a:lnTo>
                <a:lnTo>
                  <a:pt x="4" y="82"/>
                </a:lnTo>
                <a:lnTo>
                  <a:pt x="0" y="56"/>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93" name="Rectangle 82"/>
          <p:cNvSpPr>
            <a:spLocks noChangeArrowheads="1"/>
          </p:cNvSpPr>
          <p:nvPr/>
        </p:nvSpPr>
        <p:spPr bwMode="auto">
          <a:xfrm>
            <a:off x="1854200" y="552450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4" name="Rectangle 83"/>
          <p:cNvSpPr>
            <a:spLocks noChangeArrowheads="1"/>
          </p:cNvSpPr>
          <p:nvPr/>
        </p:nvSpPr>
        <p:spPr bwMode="auto">
          <a:xfrm>
            <a:off x="2163763" y="5781675"/>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5" name="Rectangle 84"/>
          <p:cNvSpPr>
            <a:spLocks noGrp="1" noChangeArrowheads="1"/>
          </p:cNvSpPr>
          <p:nvPr>
            <p:ph type="title"/>
          </p:nvPr>
        </p:nvSpPr>
        <p:spPr>
          <a:xfrm>
            <a:off x="457200" y="99219"/>
            <a:ext cx="8229600" cy="1143000"/>
          </a:xfrm>
        </p:spPr>
        <p:txBody>
          <a:bodyPr lIns="90488" tIns="44450" rIns="90488" bIns="44450" anchor="ctr" anchorCtr="1"/>
          <a:lstStyle/>
          <a:p>
            <a:pPr eaLnBrk="1" hangingPunct="1"/>
            <a:r>
              <a:rPr lang="en-US" sz="4000" dirty="0" smtClean="0"/>
              <a:t>Linear Regression Graphically</a:t>
            </a:r>
          </a:p>
        </p:txBody>
      </p:sp>
      <p:sp>
        <p:nvSpPr>
          <p:cNvPr id="17496" name="Arc 85"/>
          <p:cNvSpPr>
            <a:spLocks/>
          </p:cNvSpPr>
          <p:nvPr/>
        </p:nvSpPr>
        <p:spPr bwMode="auto">
          <a:xfrm>
            <a:off x="5486400" y="4343400"/>
            <a:ext cx="603250" cy="1060450"/>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fo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97" name="Arc 86"/>
          <p:cNvSpPr>
            <a:spLocks/>
          </p:cNvSpPr>
          <p:nvPr/>
        </p:nvSpPr>
        <p:spPr bwMode="auto">
          <a:xfrm>
            <a:off x="3284538" y="3208338"/>
            <a:ext cx="679450" cy="298450"/>
          </a:xfrm>
          <a:custGeom>
            <a:avLst/>
            <a:gdLst>
              <a:gd name="T0" fmla="*/ 0 w 21600"/>
              <a:gd name="T1" fmla="*/ 787272127 h 21600"/>
              <a:gd name="T2" fmla="*/ 2147483647 w 21600"/>
              <a:gd name="T3" fmla="*/ 0 h 21600"/>
              <a:gd name="T4" fmla="*/ 2147483647 w 21600"/>
              <a:gd name="T5" fmla="*/ 78727212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90"/>
                  <a:pt x="9640" y="27"/>
                  <a:pt x="21550" y="0"/>
                </a:cubicBezTo>
              </a:path>
              <a:path w="21600" h="21600" stroke="0" extrusionOk="0">
                <a:moveTo>
                  <a:pt x="0" y="21600"/>
                </a:moveTo>
                <a:cubicBezTo>
                  <a:pt x="0" y="9690"/>
                  <a:pt x="9640" y="27"/>
                  <a:pt x="21550" y="0"/>
                </a:cubicBezTo>
                <a:lnTo>
                  <a:pt x="21600" y="21600"/>
                </a:lnTo>
                <a:close/>
              </a:path>
            </a:pathLst>
          </a:custGeom>
          <a:noFill/>
          <a:ln w="12700" cap="rnd">
            <a:solidFill>
              <a:schemeClr val="folHlink"/>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98" name="Rectangle 87"/>
          <p:cNvSpPr>
            <a:spLocks noChangeArrowheads="1"/>
          </p:cNvSpPr>
          <p:nvPr/>
        </p:nvSpPr>
        <p:spPr bwMode="auto">
          <a:xfrm>
            <a:off x="3975100" y="301307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Y</a:t>
            </a:r>
          </a:p>
        </p:txBody>
      </p:sp>
      <p:sp>
        <p:nvSpPr>
          <p:cNvPr id="17499" name="Rectangle 88"/>
          <p:cNvSpPr>
            <a:spLocks noChangeArrowheads="1"/>
          </p:cNvSpPr>
          <p:nvPr/>
        </p:nvSpPr>
        <p:spPr bwMode="auto">
          <a:xfrm>
            <a:off x="4778375"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b</a:t>
            </a:r>
          </a:p>
        </p:txBody>
      </p:sp>
      <p:sp>
        <p:nvSpPr>
          <p:cNvPr id="17500" name="Rectangle 89"/>
          <p:cNvSpPr>
            <a:spLocks noChangeArrowheads="1"/>
          </p:cNvSpPr>
          <p:nvPr/>
        </p:nvSpPr>
        <p:spPr bwMode="auto">
          <a:xfrm>
            <a:off x="5589588"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b</a:t>
            </a:r>
          </a:p>
        </p:txBody>
      </p:sp>
      <p:sp>
        <p:nvSpPr>
          <p:cNvPr id="17501" name="Rectangle 90"/>
          <p:cNvSpPr>
            <a:spLocks noChangeArrowheads="1"/>
          </p:cNvSpPr>
          <p:nvPr/>
        </p:nvSpPr>
        <p:spPr bwMode="auto">
          <a:xfrm>
            <a:off x="5942013" y="3013075"/>
            <a:ext cx="452437"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X</a:t>
            </a:r>
          </a:p>
        </p:txBody>
      </p:sp>
      <p:sp>
        <p:nvSpPr>
          <p:cNvPr id="17502" name="Rectangle 91"/>
          <p:cNvSpPr>
            <a:spLocks noChangeArrowheads="1"/>
          </p:cNvSpPr>
          <p:nvPr/>
        </p:nvSpPr>
        <p:spPr bwMode="auto">
          <a:xfrm>
            <a:off x="6759575"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e</a:t>
            </a:r>
          </a:p>
        </p:txBody>
      </p:sp>
      <p:sp>
        <p:nvSpPr>
          <p:cNvPr id="17503" name="Rectangle 92"/>
          <p:cNvSpPr>
            <a:spLocks noChangeArrowheads="1"/>
          </p:cNvSpPr>
          <p:nvPr/>
        </p:nvSpPr>
        <p:spPr bwMode="auto">
          <a:xfrm>
            <a:off x="4213225" y="3228975"/>
            <a:ext cx="242888"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4" name="Rectangle 93"/>
          <p:cNvSpPr>
            <a:spLocks noChangeArrowheads="1"/>
          </p:cNvSpPr>
          <p:nvPr/>
        </p:nvSpPr>
        <p:spPr bwMode="auto">
          <a:xfrm>
            <a:off x="6243638" y="322897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5" name="Rectangle 94"/>
          <p:cNvSpPr>
            <a:spLocks noChangeArrowheads="1"/>
          </p:cNvSpPr>
          <p:nvPr/>
        </p:nvSpPr>
        <p:spPr bwMode="auto">
          <a:xfrm>
            <a:off x="6992938" y="322897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6" name="Rectangle 95"/>
          <p:cNvSpPr>
            <a:spLocks noChangeArrowheads="1"/>
          </p:cNvSpPr>
          <p:nvPr/>
        </p:nvSpPr>
        <p:spPr bwMode="auto">
          <a:xfrm>
            <a:off x="4449763" y="301307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7" name="Rectangle 96"/>
          <p:cNvSpPr>
            <a:spLocks noChangeArrowheads="1"/>
          </p:cNvSpPr>
          <p:nvPr/>
        </p:nvSpPr>
        <p:spPr bwMode="auto">
          <a:xfrm>
            <a:off x="5280025" y="3013075"/>
            <a:ext cx="4048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8" name="Rectangle 97"/>
          <p:cNvSpPr>
            <a:spLocks noChangeArrowheads="1"/>
          </p:cNvSpPr>
          <p:nvPr/>
        </p:nvSpPr>
        <p:spPr bwMode="auto">
          <a:xfrm>
            <a:off x="6461125" y="3013075"/>
            <a:ext cx="4048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9" name="Rectangle 98"/>
          <p:cNvSpPr>
            <a:spLocks noChangeArrowheads="1"/>
          </p:cNvSpPr>
          <p:nvPr/>
        </p:nvSpPr>
        <p:spPr bwMode="auto">
          <a:xfrm>
            <a:off x="4992688" y="322897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0</a:t>
            </a:r>
          </a:p>
        </p:txBody>
      </p:sp>
      <p:sp>
        <p:nvSpPr>
          <p:cNvPr id="17510" name="Rectangle 99"/>
          <p:cNvSpPr>
            <a:spLocks noChangeArrowheads="1"/>
          </p:cNvSpPr>
          <p:nvPr/>
        </p:nvSpPr>
        <p:spPr bwMode="auto">
          <a:xfrm>
            <a:off x="5786438" y="322897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dirty="0">
                <a:solidFill>
                  <a:schemeClr val="bg2"/>
                </a:solidFill>
                <a:latin typeface="Arial" pitchFamily="34" charset="0"/>
              </a:rPr>
              <a:t>1</a:t>
            </a:r>
          </a:p>
        </p:txBody>
      </p:sp>
      <p:sp>
        <p:nvSpPr>
          <p:cNvPr id="17511" name="Rectangle 100"/>
          <p:cNvSpPr>
            <a:spLocks noChangeArrowheads="1"/>
          </p:cNvSpPr>
          <p:nvPr/>
        </p:nvSpPr>
        <p:spPr bwMode="auto">
          <a:xfrm>
            <a:off x="6089650" y="4964113"/>
            <a:ext cx="3159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MT Extra" pitchFamily="18" charset="2"/>
              </a:rPr>
              <a:t></a:t>
            </a:r>
          </a:p>
        </p:txBody>
      </p:sp>
      <p:sp>
        <p:nvSpPr>
          <p:cNvPr id="17512" name="Rectangle 101"/>
          <p:cNvSpPr>
            <a:spLocks noChangeArrowheads="1"/>
          </p:cNvSpPr>
          <p:nvPr/>
        </p:nvSpPr>
        <p:spPr bwMode="auto">
          <a:xfrm>
            <a:off x="5949950" y="512762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Y</a:t>
            </a:r>
          </a:p>
        </p:txBody>
      </p:sp>
      <p:sp>
        <p:nvSpPr>
          <p:cNvPr id="17513" name="Rectangle 102"/>
          <p:cNvSpPr>
            <a:spLocks noChangeArrowheads="1"/>
          </p:cNvSpPr>
          <p:nvPr/>
        </p:nvSpPr>
        <p:spPr bwMode="auto">
          <a:xfrm>
            <a:off x="6753225" y="5127625"/>
            <a:ext cx="410370"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a</a:t>
            </a:r>
          </a:p>
        </p:txBody>
      </p:sp>
      <p:sp>
        <p:nvSpPr>
          <p:cNvPr id="17514" name="Rectangle 103"/>
          <p:cNvSpPr>
            <a:spLocks noChangeArrowheads="1"/>
          </p:cNvSpPr>
          <p:nvPr/>
        </p:nvSpPr>
        <p:spPr bwMode="auto">
          <a:xfrm>
            <a:off x="7564438" y="512762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b</a:t>
            </a:r>
          </a:p>
        </p:txBody>
      </p:sp>
      <p:sp>
        <p:nvSpPr>
          <p:cNvPr id="17515" name="Rectangle 104"/>
          <p:cNvSpPr>
            <a:spLocks noChangeArrowheads="1"/>
          </p:cNvSpPr>
          <p:nvPr/>
        </p:nvSpPr>
        <p:spPr bwMode="auto">
          <a:xfrm>
            <a:off x="7915275" y="512762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X</a:t>
            </a:r>
          </a:p>
        </p:txBody>
      </p:sp>
      <p:sp>
        <p:nvSpPr>
          <p:cNvPr id="17516" name="Rectangle 105"/>
          <p:cNvSpPr>
            <a:spLocks noChangeArrowheads="1"/>
          </p:cNvSpPr>
          <p:nvPr/>
        </p:nvSpPr>
        <p:spPr bwMode="auto">
          <a:xfrm>
            <a:off x="6188075" y="5343525"/>
            <a:ext cx="242888"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17" name="Rectangle 106"/>
          <p:cNvSpPr>
            <a:spLocks noChangeArrowheads="1"/>
          </p:cNvSpPr>
          <p:nvPr/>
        </p:nvSpPr>
        <p:spPr bwMode="auto">
          <a:xfrm>
            <a:off x="8218488" y="534352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18" name="Rectangle 107"/>
          <p:cNvSpPr>
            <a:spLocks noChangeArrowheads="1"/>
          </p:cNvSpPr>
          <p:nvPr/>
        </p:nvSpPr>
        <p:spPr bwMode="auto">
          <a:xfrm>
            <a:off x="6424613" y="512762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19" name="Rectangle 108"/>
          <p:cNvSpPr>
            <a:spLocks noChangeArrowheads="1"/>
          </p:cNvSpPr>
          <p:nvPr/>
        </p:nvSpPr>
        <p:spPr bwMode="auto">
          <a:xfrm>
            <a:off x="7253288" y="512762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20" name="Rectangle 109"/>
          <p:cNvSpPr>
            <a:spLocks noChangeArrowheads="1"/>
          </p:cNvSpPr>
          <p:nvPr/>
        </p:nvSpPr>
        <p:spPr bwMode="auto">
          <a:xfrm>
            <a:off x="6967538" y="534352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0</a:t>
            </a:r>
          </a:p>
        </p:txBody>
      </p:sp>
      <p:sp>
        <p:nvSpPr>
          <p:cNvPr id="17521" name="Rectangle 110"/>
          <p:cNvSpPr>
            <a:spLocks noChangeArrowheads="1"/>
          </p:cNvSpPr>
          <p:nvPr/>
        </p:nvSpPr>
        <p:spPr bwMode="auto">
          <a:xfrm>
            <a:off x="7761288" y="534352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1</a:t>
            </a:r>
          </a:p>
        </p:txBody>
      </p:sp>
      <p:sp>
        <p:nvSpPr>
          <p:cNvPr id="17522" name="Rectangle 113"/>
          <p:cNvSpPr>
            <a:spLocks noChangeArrowheads="1"/>
          </p:cNvSpPr>
          <p:nvPr/>
        </p:nvSpPr>
        <p:spPr bwMode="auto">
          <a:xfrm>
            <a:off x="5095875" y="1946275"/>
            <a:ext cx="2936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Arial" pitchFamily="34" charset="0"/>
              </a:rPr>
              <a:t> </a:t>
            </a:r>
          </a:p>
        </p:txBody>
      </p:sp>
      <p:sp>
        <p:nvSpPr>
          <p:cNvPr id="17526" name="Rectangle 138"/>
          <p:cNvSpPr>
            <a:spLocks noChangeArrowheads="1"/>
          </p:cNvSpPr>
          <p:nvPr/>
        </p:nvSpPr>
        <p:spPr bwMode="auto">
          <a:xfrm>
            <a:off x="7391400" y="2819400"/>
            <a:ext cx="1223412" cy="61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p>
            <a:pPr eaLnBrk="0" hangingPunct="0">
              <a:lnSpc>
                <a:spcPct val="75000"/>
              </a:lnSpc>
              <a:spcBef>
                <a:spcPct val="50000"/>
              </a:spcBef>
            </a:pPr>
            <a:r>
              <a:rPr lang="en-US" dirty="0">
                <a:latin typeface="Arial" pitchFamily="34" charset="0"/>
              </a:rPr>
              <a:t>Predicted </a:t>
            </a:r>
          </a:p>
          <a:p>
            <a:pPr eaLnBrk="0" hangingPunct="0">
              <a:lnSpc>
                <a:spcPct val="60000"/>
              </a:lnSpc>
              <a:spcBef>
                <a:spcPct val="50000"/>
              </a:spcBef>
            </a:pPr>
            <a:r>
              <a:rPr lang="en-US" dirty="0">
                <a:latin typeface="Arial" pitchFamily="34" charset="0"/>
              </a:rPr>
              <a:t>Value</a:t>
            </a:r>
          </a:p>
        </p:txBody>
      </p:sp>
      <p:sp>
        <p:nvSpPr>
          <p:cNvPr id="17527" name="Arc 139"/>
          <p:cNvSpPr>
            <a:spLocks/>
          </p:cNvSpPr>
          <p:nvPr/>
        </p:nvSpPr>
        <p:spPr bwMode="auto">
          <a:xfrm rot="5400000">
            <a:off x="6819106" y="3086894"/>
            <a:ext cx="528638" cy="755650"/>
          </a:xfrm>
          <a:custGeom>
            <a:avLst/>
            <a:gdLst>
              <a:gd name="T0" fmla="*/ 0 w 21697"/>
              <a:gd name="T1" fmla="*/ 0 h 21600"/>
              <a:gd name="T2" fmla="*/ 2147483647 w 21697"/>
              <a:gd name="T3" fmla="*/ 2147483647 h 21600"/>
              <a:gd name="T4" fmla="*/ 34177176 w 21697"/>
              <a:gd name="T5" fmla="*/ 2147483647 h 21600"/>
              <a:gd name="T6" fmla="*/ 0 60000 65536"/>
              <a:gd name="T7" fmla="*/ 0 60000 65536"/>
              <a:gd name="T8" fmla="*/ 0 60000 65536"/>
              <a:gd name="T9" fmla="*/ 0 w 21697"/>
              <a:gd name="T10" fmla="*/ 0 h 21600"/>
              <a:gd name="T11" fmla="*/ 21697 w 21697"/>
              <a:gd name="T12" fmla="*/ 21600 h 21600"/>
            </a:gdLst>
            <a:ahLst/>
            <a:cxnLst>
              <a:cxn ang="T6">
                <a:pos x="T0" y="T1"/>
              </a:cxn>
              <a:cxn ang="T7">
                <a:pos x="T2" y="T3"/>
              </a:cxn>
              <a:cxn ang="T8">
                <a:pos x="T4" y="T5"/>
              </a:cxn>
            </a:cxnLst>
            <a:rect l="T9" t="T10" r="T11" b="T12"/>
            <a:pathLst>
              <a:path w="21697" h="21600" fill="none" extrusionOk="0">
                <a:moveTo>
                  <a:pt x="0" y="0"/>
                </a:moveTo>
                <a:cubicBezTo>
                  <a:pt x="32" y="0"/>
                  <a:pt x="64" y="-1"/>
                  <a:pt x="97" y="0"/>
                </a:cubicBezTo>
                <a:cubicBezTo>
                  <a:pt x="12026" y="0"/>
                  <a:pt x="21697" y="9670"/>
                  <a:pt x="21697" y="21600"/>
                </a:cubicBezTo>
              </a:path>
              <a:path w="21697" h="21600" stroke="0" extrusionOk="0">
                <a:moveTo>
                  <a:pt x="0" y="0"/>
                </a:moveTo>
                <a:cubicBezTo>
                  <a:pt x="32" y="0"/>
                  <a:pt x="64" y="-1"/>
                  <a:pt x="97" y="0"/>
                </a:cubicBezTo>
                <a:cubicBezTo>
                  <a:pt x="12026" y="0"/>
                  <a:pt x="21697" y="9670"/>
                  <a:pt x="21697" y="21600"/>
                </a:cubicBezTo>
                <a:lnTo>
                  <a:pt x="97" y="21600"/>
                </a:lnTo>
                <a:close/>
              </a:path>
            </a:pathLst>
          </a:custGeom>
          <a:noFill/>
          <a:ln w="12700" cap="rnd">
            <a:solidFill>
              <a:schemeClr val="fo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884976733"/>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8FDE261A-93C2-F348-877E-339A289498AE}" type="slidenum">
              <a:rPr lang="en-US" altLang="en-US" sz="1200">
                <a:solidFill>
                  <a:srgbClr val="898989"/>
                </a:solidFill>
              </a:rPr>
              <a:pPr/>
              <a:t>45</a:t>
            </a:fld>
            <a:endParaRPr lang="en-US" altLang="en-US" sz="1200">
              <a:solidFill>
                <a:srgbClr val="898989"/>
              </a:solidFill>
            </a:endParaRPr>
          </a:p>
        </p:txBody>
      </p:sp>
      <p:pic>
        <p:nvPicPr>
          <p:cNvPr id="727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81000"/>
            <a:ext cx="8305800" cy="607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p:cNvCxnSpPr/>
          <p:nvPr/>
        </p:nvCxnSpPr>
        <p:spPr>
          <a:xfrm rot="5400000">
            <a:off x="5486401" y="2209800"/>
            <a:ext cx="1676400" cy="3175"/>
          </a:xfrm>
          <a:prstGeom prst="straightConnector1">
            <a:avLst/>
          </a:prstGeom>
          <a:ln w="3175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6477001" y="3048000"/>
            <a:ext cx="457200" cy="3175"/>
          </a:xfrm>
          <a:prstGeom prst="straightConnector1">
            <a:avLst/>
          </a:prstGeom>
          <a:ln w="3175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76200" y="84546"/>
            <a:ext cx="8915400" cy="925598"/>
          </a:xfrm>
        </p:spPr>
        <p:txBody>
          <a:bodyPr/>
          <a:lstStyle/>
          <a:p>
            <a:pPr eaLnBrk="1" hangingPunct="1"/>
            <a:r>
              <a:rPr lang="en-US" altLang="en-US" sz="4000" dirty="0">
                <a:ea typeface="ＭＳ Ｐゴシック" charset="-128"/>
              </a:rPr>
              <a:t>Simple </a:t>
            </a:r>
            <a:r>
              <a:rPr lang="en-US" altLang="en-US" sz="4000" smtClean="0">
                <a:ea typeface="ＭＳ Ｐゴシック" charset="-128"/>
              </a:rPr>
              <a:t>Linear Regression </a:t>
            </a:r>
            <a:r>
              <a:rPr lang="en-US" altLang="en-US" sz="4000" dirty="0" smtClean="0">
                <a:ea typeface="ＭＳ Ｐゴシック" charset="-128"/>
              </a:rPr>
              <a:t>or Least Squares </a:t>
            </a:r>
            <a:endParaRPr lang="en-US" altLang="en-US" sz="4000" dirty="0">
              <a:ea typeface="ＭＳ Ｐゴシック" charset="-128"/>
            </a:endParaRPr>
          </a:p>
        </p:txBody>
      </p:sp>
      <p:sp>
        <p:nvSpPr>
          <p:cNvPr id="73730" name="Rectangle 3"/>
          <p:cNvSpPr>
            <a:spLocks noGrp="1" noChangeArrowheads="1"/>
          </p:cNvSpPr>
          <p:nvPr>
            <p:ph idx="1"/>
          </p:nvPr>
        </p:nvSpPr>
        <p:spPr>
          <a:xfrm>
            <a:off x="228600" y="1187107"/>
            <a:ext cx="8229600" cy="5181600"/>
          </a:xfrm>
        </p:spPr>
        <p:txBody>
          <a:bodyPr/>
          <a:lstStyle/>
          <a:p>
            <a:pPr eaLnBrk="1" hangingPunct="1">
              <a:lnSpc>
                <a:spcPct val="90000"/>
              </a:lnSpc>
            </a:pPr>
            <a:r>
              <a:rPr lang="en-US" altLang="en-US" sz="2800" dirty="0">
                <a:ea typeface="ＭＳ Ｐゴシック" charset="-128"/>
              </a:rPr>
              <a:t>The regression line equation is </a:t>
            </a:r>
          </a:p>
          <a:p>
            <a:pPr eaLnBrk="1" hangingPunct="1">
              <a:lnSpc>
                <a:spcPct val="90000"/>
              </a:lnSpc>
            </a:pPr>
            <a:endParaRPr lang="en-US" altLang="en-US" sz="2800" dirty="0" smtClean="0">
              <a:ea typeface="ＭＳ Ｐゴシック" charset="-128"/>
            </a:endParaRPr>
          </a:p>
          <a:p>
            <a:pPr eaLnBrk="1" hangingPunct="1">
              <a:lnSpc>
                <a:spcPct val="90000"/>
              </a:lnSpc>
            </a:pPr>
            <a:r>
              <a:rPr lang="en-US" altLang="en-US" sz="2800" dirty="0" smtClean="0">
                <a:ea typeface="ＭＳ Ｐゴシック" charset="-128"/>
              </a:rPr>
              <a:t>The </a:t>
            </a:r>
            <a:r>
              <a:rPr lang="en-US" altLang="en-US" sz="2800" dirty="0">
                <a:ea typeface="ＭＳ Ｐゴシック" charset="-128"/>
              </a:rPr>
              <a:t>“best” line is the one that finds the </a:t>
            </a:r>
            <a:r>
              <a:rPr lang="el-GR" altLang="en-US" sz="2800" dirty="0">
                <a:ea typeface="ＭＳ Ｐゴシック" charset="-128"/>
              </a:rPr>
              <a:t>α</a:t>
            </a:r>
            <a:r>
              <a:rPr lang="en-US" altLang="en-US" sz="2800" dirty="0">
                <a:ea typeface="ＭＳ Ｐゴシック" charset="-128"/>
              </a:rPr>
              <a:t> and </a:t>
            </a:r>
            <a:r>
              <a:rPr lang="el-GR" altLang="en-US" sz="2800" dirty="0">
                <a:ea typeface="ＭＳ Ｐゴシック" charset="-128"/>
              </a:rPr>
              <a:t>β</a:t>
            </a:r>
            <a:r>
              <a:rPr lang="en-US" altLang="en-US" sz="2800" dirty="0">
                <a:ea typeface="ＭＳ Ｐゴシック" charset="-128"/>
              </a:rPr>
              <a:t> that minimize the sum of the squared residuals </a:t>
            </a:r>
            <a:r>
              <a:rPr lang="el-GR" altLang="en-US" sz="2800" dirty="0">
                <a:ea typeface="ＭＳ Ｐゴシック" charset="-128"/>
              </a:rPr>
              <a:t>Σ</a:t>
            </a:r>
            <a:r>
              <a:rPr lang="en-US" altLang="en-US" sz="2800" i="1" dirty="0">
                <a:ea typeface="ＭＳ Ｐゴシック" charset="-128"/>
              </a:rPr>
              <a:t>e</a:t>
            </a:r>
            <a:r>
              <a:rPr lang="en-US" altLang="en-US" sz="2800" i="1" baseline="-25000" dirty="0">
                <a:ea typeface="ＭＳ Ｐゴシック" charset="-128"/>
              </a:rPr>
              <a:t>i</a:t>
            </a:r>
            <a:r>
              <a:rPr lang="en-US" altLang="en-US" sz="2800" i="1" baseline="30000" dirty="0">
                <a:ea typeface="ＭＳ Ｐゴシック" charset="-128"/>
              </a:rPr>
              <a:t>2 </a:t>
            </a:r>
            <a:endParaRPr lang="en-US" altLang="en-US" sz="2800" i="1" baseline="30000" dirty="0" smtClean="0">
              <a:ea typeface="ＭＳ Ｐゴシック" charset="-128"/>
            </a:endParaRPr>
          </a:p>
          <a:p>
            <a:pPr eaLnBrk="1" hangingPunct="1">
              <a:lnSpc>
                <a:spcPct val="90000"/>
              </a:lnSpc>
            </a:pPr>
            <a:endParaRPr lang="en-US" altLang="en-US" sz="2800" i="1" baseline="30000" dirty="0">
              <a:ea typeface="ＭＳ Ｐゴシック" charset="-128"/>
            </a:endParaRPr>
          </a:p>
          <a:p>
            <a:pPr eaLnBrk="1" hangingPunct="1">
              <a:lnSpc>
                <a:spcPct val="90000"/>
              </a:lnSpc>
            </a:pPr>
            <a:r>
              <a:rPr lang="en-US" altLang="en-US" sz="2800" dirty="0" smtClean="0">
                <a:ea typeface="ＭＳ Ｐゴシック" charset="-128"/>
              </a:rPr>
              <a:t>We </a:t>
            </a:r>
            <a:r>
              <a:rPr lang="en-US" altLang="en-US" sz="2800" dirty="0">
                <a:ea typeface="ＭＳ Ｐゴシック" charset="-128"/>
              </a:rPr>
              <a:t>are minimizing the sum of the squares of the residuals, called the </a:t>
            </a:r>
            <a:r>
              <a:rPr lang="en-US" altLang="en-US" sz="2800" u="sng" dirty="0">
                <a:ea typeface="ＭＳ Ｐゴシック" charset="-128"/>
              </a:rPr>
              <a:t>error sum of squares </a:t>
            </a:r>
            <a:r>
              <a:rPr lang="en-US" altLang="en-US" sz="2800" dirty="0">
                <a:ea typeface="ＭＳ Ｐゴシック" charset="-128"/>
              </a:rPr>
              <a:t>or the </a:t>
            </a:r>
            <a:r>
              <a:rPr lang="en-US" altLang="en-US" sz="2800" u="sng" dirty="0">
                <a:ea typeface="ＭＳ Ｐゴシック" charset="-128"/>
              </a:rPr>
              <a:t>residual sum of squares</a:t>
            </a:r>
            <a:r>
              <a:rPr lang="en-US" altLang="en-US" sz="2800" i="1" u="sng" dirty="0">
                <a:ea typeface="ＭＳ Ｐゴシック" charset="-128"/>
              </a:rPr>
              <a:t> </a:t>
            </a:r>
            <a:endParaRPr lang="en-US" altLang="en-US" sz="2800" u="sng" dirty="0">
              <a:ea typeface="ＭＳ Ｐゴシック" charset="-128"/>
            </a:endParaRPr>
          </a:p>
        </p:txBody>
      </p:sp>
      <p:sp>
        <p:nvSpPr>
          <p:cNvPr id="7373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C15BD89-5FFA-5E4D-8AC5-6A0D2EBF31CC}" type="slidenum">
              <a:rPr lang="en-US" altLang="en-US" sz="1200">
                <a:solidFill>
                  <a:srgbClr val="898989"/>
                </a:solidFill>
              </a:rPr>
              <a:pPr/>
              <a:t>46</a:t>
            </a:fld>
            <a:endParaRPr lang="en-US" altLang="en-US" sz="1200">
              <a:solidFill>
                <a:srgbClr val="898989"/>
              </a:solidFill>
            </a:endParaRPr>
          </a:p>
        </p:txBody>
      </p:sp>
      <p:graphicFrame>
        <p:nvGraphicFramePr>
          <p:cNvPr id="73732" name="Object 7"/>
          <p:cNvGraphicFramePr>
            <a:graphicFrameLocks noChangeAspect="1"/>
          </p:cNvGraphicFramePr>
          <p:nvPr>
            <p:extLst>
              <p:ext uri="{D42A27DB-BD31-4B8C-83A1-F6EECF244321}">
                <p14:modId xmlns:p14="http://schemas.microsoft.com/office/powerpoint/2010/main" val="912929527"/>
              </p:ext>
            </p:extLst>
          </p:nvPr>
        </p:nvGraphicFramePr>
        <p:xfrm>
          <a:off x="6172200" y="914400"/>
          <a:ext cx="2057400" cy="725488"/>
        </p:xfrm>
        <a:graphic>
          <a:graphicData uri="http://schemas.openxmlformats.org/presentationml/2006/ole">
            <mc:AlternateContent xmlns:mc="http://schemas.openxmlformats.org/markup-compatibility/2006">
              <mc:Choice xmlns:v="urn:schemas-microsoft-com:vml" Requires="v">
                <p:oleObj spid="_x0000_s73787" name="Equation" r:id="rId3" imgW="685800" imgH="241300" progId="Equation.3">
                  <p:embed/>
                </p:oleObj>
              </mc:Choice>
              <mc:Fallback>
                <p:oleObj name="Equation" r:id="rId3" imgW="685800" imgH="2413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914400"/>
                        <a:ext cx="2057400" cy="7254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3733" name="Object 4"/>
          <p:cNvGraphicFramePr>
            <a:graphicFrameLocks noChangeAspect="1"/>
          </p:cNvGraphicFramePr>
          <p:nvPr>
            <p:extLst>
              <p:ext uri="{D42A27DB-BD31-4B8C-83A1-F6EECF244321}">
                <p14:modId xmlns:p14="http://schemas.microsoft.com/office/powerpoint/2010/main" val="815513684"/>
              </p:ext>
            </p:extLst>
          </p:nvPr>
        </p:nvGraphicFramePr>
        <p:xfrm>
          <a:off x="4343400" y="4572773"/>
          <a:ext cx="3262184" cy="1783577"/>
        </p:xfrm>
        <a:graphic>
          <a:graphicData uri="http://schemas.openxmlformats.org/presentationml/2006/ole">
            <mc:AlternateContent xmlns:mc="http://schemas.openxmlformats.org/markup-compatibility/2006">
              <mc:Choice xmlns:v="urn:schemas-microsoft-com:vml" Requires="v">
                <p:oleObj spid="_x0000_s73788" name="Equation" r:id="rId5" imgW="1651000" imgH="889000" progId="Equation.3">
                  <p:embed/>
                </p:oleObj>
              </mc:Choice>
              <mc:Fallback>
                <p:oleObj name="Equation" r:id="rId5" imgW="1651000" imgH="8890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4572773"/>
                        <a:ext cx="3262184" cy="1783577"/>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57200" y="384176"/>
            <a:ext cx="8229600" cy="1290638"/>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r>
              <a:rPr lang="en-US" altLang="en-US" sz="3200">
                <a:ea typeface="ＭＳ Ｐゴシック" charset="-128"/>
              </a:rPr>
              <a:t/>
            </a:r>
            <a:br>
              <a:rPr lang="en-US" altLang="en-US" sz="3200">
                <a:ea typeface="ＭＳ Ｐゴシック" charset="-128"/>
              </a:rPr>
            </a:br>
            <a:endParaRPr lang="en-US" altLang="en-US" sz="3600">
              <a:ea typeface="ＭＳ Ｐゴシック" charset="-128"/>
            </a:endParaRPr>
          </a:p>
        </p:txBody>
      </p:sp>
      <p:sp>
        <p:nvSpPr>
          <p:cNvPr id="76802" name="Rectangle 3"/>
          <p:cNvSpPr>
            <a:spLocks noGrp="1" noChangeArrowheads="1"/>
          </p:cNvSpPr>
          <p:nvPr>
            <p:ph idx="1"/>
          </p:nvPr>
        </p:nvSpPr>
        <p:spPr>
          <a:xfrm>
            <a:off x="228600" y="1752600"/>
            <a:ext cx="9144000" cy="4525963"/>
          </a:xfrm>
        </p:spPr>
        <p:txBody>
          <a:bodyPr/>
          <a:lstStyle/>
          <a:p>
            <a:pPr eaLnBrk="1" hangingPunct="1">
              <a:lnSpc>
                <a:spcPct val="80000"/>
              </a:lnSpc>
              <a:buFont typeface="Wingdings" charset="2"/>
              <a:buNone/>
            </a:pPr>
            <a:r>
              <a:rPr lang="en-US" altLang="en-US" sz="1500" b="1" dirty="0">
                <a:latin typeface="Courier New" charset="0"/>
                <a:ea typeface="ＭＳ Ｐゴシック" charset="-128"/>
              </a:rPr>
              <a:t>  </a:t>
            </a:r>
            <a:r>
              <a:rPr lang="en-US" altLang="en-US" sz="1400" b="1" dirty="0">
                <a:latin typeface="Arial" charset="0"/>
                <a:ea typeface="ＭＳ Ｐゴシック" charset="-128"/>
              </a:rPr>
              <a:t>regress  </a:t>
            </a:r>
            <a:r>
              <a:rPr lang="en-US" altLang="en-US" sz="1400" b="1" dirty="0" err="1">
                <a:latin typeface="Arial" charset="0"/>
                <a:ea typeface="ＭＳ Ｐゴシック" charset="-128"/>
              </a:rPr>
              <a:t>yvar</a:t>
            </a:r>
            <a:r>
              <a:rPr lang="en-US" altLang="en-US" sz="1400" b="1" dirty="0">
                <a:latin typeface="Arial" charset="0"/>
                <a:ea typeface="ＭＳ Ｐゴシック" charset="-128"/>
              </a:rPr>
              <a:t> </a:t>
            </a:r>
            <a:r>
              <a:rPr lang="en-US" altLang="en-US" sz="1400" b="1" dirty="0" err="1">
                <a:latin typeface="Arial"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a:p>
            <a:pPr eaLnBrk="1" hangingPunct="1">
              <a:lnSpc>
                <a:spcPct val="80000"/>
              </a:lnSpc>
              <a:buFont typeface="Wingdings" charset="2"/>
              <a:buNone/>
            </a:pPr>
            <a:r>
              <a:rPr lang="en-US" altLang="en-US" sz="1400" dirty="0">
                <a:latin typeface="Times New Roman" charset="0"/>
                <a:ea typeface="ＭＳ Ｐゴシック" charset="-128"/>
              </a:rPr>
              <a:t>β̂ </a:t>
            </a:r>
            <a:r>
              <a:rPr lang="en-US" altLang="en-US" sz="1400" dirty="0">
                <a:ea typeface="ＭＳ Ｐゴシック" charset="-128"/>
              </a:rPr>
              <a:t>̂ </a:t>
            </a:r>
            <a:r>
              <a:rPr lang="en-US" altLang="en-US" sz="1400" b="1" dirty="0">
                <a:ea typeface="ＭＳ Ｐゴシック" charset="-128"/>
              </a:rPr>
              <a:t>= </a:t>
            </a:r>
            <a:r>
              <a:rPr lang="en-US" altLang="en-US" sz="1400" b="1" dirty="0" err="1">
                <a:ea typeface="ＭＳ Ｐゴシック" charset="-128"/>
              </a:rPr>
              <a:t>Coef</a:t>
            </a:r>
            <a:r>
              <a:rPr lang="en-US" altLang="en-US" sz="1400" b="1" dirty="0">
                <a:ea typeface="ＭＳ Ｐゴシック" charset="-128"/>
              </a:rPr>
              <a:t> for age</a:t>
            </a:r>
          </a:p>
          <a:p>
            <a:pPr eaLnBrk="1" hangingPunct="1">
              <a:lnSpc>
                <a:spcPct val="80000"/>
              </a:lnSpc>
              <a:buFont typeface="Arial" charset="0"/>
              <a:buNone/>
            </a:pPr>
            <a:r>
              <a:rPr lang="en-US" altLang="en-US" sz="1400" dirty="0">
                <a:ea typeface="ＭＳ Ｐゴシック" charset="-128"/>
              </a:rPr>
              <a:t>α̂ </a:t>
            </a:r>
            <a:r>
              <a:rPr lang="en-US" altLang="en-US" sz="1400" b="1" dirty="0">
                <a:ea typeface="ＭＳ Ｐゴシック" charset="-128"/>
              </a:rPr>
              <a:t>= _cons (short for constant)</a:t>
            </a:r>
          </a:p>
        </p:txBody>
      </p:sp>
      <p:sp>
        <p:nvSpPr>
          <p:cNvPr id="76803" name="Oval 6"/>
          <p:cNvSpPr>
            <a:spLocks noChangeArrowheads="1"/>
          </p:cNvSpPr>
          <p:nvPr/>
        </p:nvSpPr>
        <p:spPr bwMode="auto">
          <a:xfrm>
            <a:off x="1981200" y="4648200"/>
            <a:ext cx="1143000" cy="762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768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885E0A8-2B97-D448-905A-145C0B0009DD}" type="slidenum">
              <a:rPr lang="en-US" altLang="en-US" sz="1200">
                <a:solidFill>
                  <a:srgbClr val="898989"/>
                </a:solidFill>
              </a:rPr>
              <a:pPr/>
              <a:t>47</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a:xfrm>
            <a:off x="457200" y="152400"/>
            <a:ext cx="8229600" cy="1139825"/>
          </a:xfrm>
        </p:spPr>
        <p:txBody>
          <a:bodyPr rtlCol="0">
            <a:normAutofit fontScale="90000"/>
          </a:bodyPr>
          <a:lstStyle/>
          <a:p>
            <a:pPr eaLnBrk="1" fontAlgn="auto" hangingPunct="1">
              <a:spcAft>
                <a:spcPts val="0"/>
              </a:spcAft>
              <a:defRPr/>
            </a:pPr>
            <a:r>
              <a:rPr lang="en-US" sz="4000" dirty="0" err="1" smtClean="0">
                <a:ea typeface="+mj-ea"/>
              </a:rPr>
              <a:t>Interpretating</a:t>
            </a:r>
            <a:r>
              <a:rPr lang="en-US" sz="4000" dirty="0" smtClean="0">
                <a:ea typeface="+mj-ea"/>
              </a:rPr>
              <a:t> the parameter estimates</a:t>
            </a:r>
          </a:p>
        </p:txBody>
      </p:sp>
      <p:sp>
        <p:nvSpPr>
          <p:cNvPr id="77826" name="Rectangle 3"/>
          <p:cNvSpPr>
            <a:spLocks noGrp="1" noChangeArrowheads="1"/>
          </p:cNvSpPr>
          <p:nvPr>
            <p:ph idx="1"/>
          </p:nvPr>
        </p:nvSpPr>
        <p:spPr>
          <a:xfrm>
            <a:off x="152400" y="1561306"/>
            <a:ext cx="8763000" cy="4525962"/>
          </a:xfrm>
        </p:spPr>
        <p:txBody>
          <a:bodyPr/>
          <a:lstStyle/>
          <a:p>
            <a:pPr eaLnBrk="1" hangingPunct="1">
              <a:lnSpc>
                <a:spcPct val="90000"/>
              </a:lnSpc>
            </a:pPr>
            <a:r>
              <a:rPr lang="en-US" altLang="en-US" sz="2800" dirty="0">
                <a:ea typeface="ＭＳ Ｐゴシック" charset="-128"/>
              </a:rPr>
              <a:t>The least squares estimate is</a:t>
            </a:r>
          </a:p>
          <a:p>
            <a:pPr lvl="1" eaLnBrk="1" hangingPunct="1">
              <a:lnSpc>
                <a:spcPct val="90000"/>
              </a:lnSpc>
              <a:buFont typeface="Wingdings" charset="2"/>
              <a:buNone/>
            </a:pPr>
            <a:r>
              <a:rPr lang="en-US" altLang="en-US" sz="2400" dirty="0">
                <a:ea typeface="ＭＳ Ｐゴシック" charset="-128"/>
              </a:rPr>
              <a:t>  </a:t>
            </a:r>
            <a:r>
              <a:rPr lang="en-US" altLang="en-US" sz="2400" dirty="0" err="1">
                <a:ea typeface="ＭＳ Ｐゴシック" charset="-128"/>
              </a:rPr>
              <a:t>ŷ</a:t>
            </a:r>
            <a:r>
              <a:rPr lang="en-US" altLang="en-US" sz="2400" dirty="0">
                <a:ea typeface="ＭＳ Ｐゴシック" charset="-128"/>
              </a:rPr>
              <a:t> =  0.432 + 0.222 x</a:t>
            </a:r>
          </a:p>
          <a:p>
            <a:pPr eaLnBrk="1" hangingPunct="1">
              <a:lnSpc>
                <a:spcPct val="90000"/>
              </a:lnSpc>
            </a:pPr>
            <a:endParaRPr lang="en-US" altLang="en-US" sz="2800" dirty="0" smtClean="0">
              <a:ea typeface="ＭＳ Ｐゴシック" charset="-128"/>
            </a:endParaRPr>
          </a:p>
          <a:p>
            <a:pPr eaLnBrk="1" hangingPunct="1">
              <a:lnSpc>
                <a:spcPct val="90000"/>
              </a:lnSpc>
            </a:pPr>
            <a:r>
              <a:rPr lang="en-US" altLang="en-US" sz="2800" dirty="0" smtClean="0">
                <a:ea typeface="ＭＳ Ｐゴシック" charset="-128"/>
              </a:rPr>
              <a:t>The </a:t>
            </a:r>
            <a:r>
              <a:rPr lang="en-US" altLang="en-US" sz="2800" dirty="0">
                <a:ea typeface="ＭＳ Ｐゴシック" charset="-128"/>
              </a:rPr>
              <a:t>intercept,  0.432 is the fitted value of y (FEV) for x (age) = 0</a:t>
            </a:r>
          </a:p>
          <a:p>
            <a:pPr eaLnBrk="1" hangingPunct="1">
              <a:lnSpc>
                <a:spcPct val="90000"/>
              </a:lnSpc>
            </a:pPr>
            <a:endParaRPr lang="en-US" altLang="en-US" sz="2800" dirty="0" smtClean="0">
              <a:ea typeface="ＭＳ Ｐゴシック" charset="-128"/>
            </a:endParaRPr>
          </a:p>
          <a:p>
            <a:pPr eaLnBrk="1" hangingPunct="1">
              <a:lnSpc>
                <a:spcPct val="90000"/>
              </a:lnSpc>
            </a:pPr>
            <a:r>
              <a:rPr lang="en-US" altLang="en-US" sz="2800" dirty="0" smtClean="0">
                <a:ea typeface="ＭＳ Ｐゴシック" charset="-128"/>
              </a:rPr>
              <a:t>The </a:t>
            </a:r>
            <a:r>
              <a:rPr lang="en-US" altLang="en-US" sz="2800" dirty="0">
                <a:ea typeface="ＭＳ Ｐゴシック" charset="-128"/>
              </a:rPr>
              <a:t>slope, 0.222 is the change in FEV corresponding to a change of 1 year in age.  So a child with age=10 would have an FEV that is (on average) 0.222 higher than someone age 9.  And the same for age 7 vs. 6, etc.</a:t>
            </a:r>
          </a:p>
        </p:txBody>
      </p:sp>
      <p:sp>
        <p:nvSpPr>
          <p:cNvPr id="7782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9E86BE2-52B0-4A4B-950C-897DA7FCC60D}" type="slidenum">
              <a:rPr lang="en-US" altLang="en-US" sz="1200">
                <a:solidFill>
                  <a:srgbClr val="898989"/>
                </a:solidFill>
              </a:rPr>
              <a:pPr/>
              <a:t>48</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228600" y="76200"/>
            <a:ext cx="8534400" cy="1143000"/>
          </a:xfrm>
        </p:spPr>
        <p:txBody>
          <a:bodyPr/>
          <a:lstStyle/>
          <a:p>
            <a:pPr eaLnBrk="1" hangingPunct="1"/>
            <a:r>
              <a:rPr lang="en-US" altLang="en-US" sz="3600">
                <a:ea typeface="ＭＳ Ｐゴシック" charset="-128"/>
              </a:rPr>
              <a:t>Simple linear regression – hypothesis testing</a:t>
            </a:r>
          </a:p>
        </p:txBody>
      </p:sp>
      <p:sp>
        <p:nvSpPr>
          <p:cNvPr id="78850" name="Rectangle 3"/>
          <p:cNvSpPr>
            <a:spLocks noGrp="1" noChangeArrowheads="1"/>
          </p:cNvSpPr>
          <p:nvPr>
            <p:ph idx="1"/>
          </p:nvPr>
        </p:nvSpPr>
        <p:spPr>
          <a:xfrm>
            <a:off x="304800" y="1371600"/>
            <a:ext cx="8686800" cy="4876800"/>
          </a:xfrm>
        </p:spPr>
        <p:txBody>
          <a:bodyPr/>
          <a:lstStyle/>
          <a:p>
            <a:pPr eaLnBrk="1" hangingPunct="1">
              <a:lnSpc>
                <a:spcPct val="90000"/>
              </a:lnSpc>
            </a:pPr>
            <a:r>
              <a:rPr lang="en-US" altLang="en-US" sz="2800" dirty="0">
                <a:ea typeface="ＭＳ Ｐゴシック" charset="-128"/>
              </a:rPr>
              <a:t>We want to know if there is a relationship between X and Y.  </a:t>
            </a:r>
          </a:p>
          <a:p>
            <a:pPr lvl="1" eaLnBrk="1" hangingPunct="1">
              <a:lnSpc>
                <a:spcPct val="90000"/>
              </a:lnSpc>
            </a:pPr>
            <a:r>
              <a:rPr lang="en-US" altLang="en-US" sz="2400" dirty="0">
                <a:ea typeface="ＭＳ Ｐゴシック" charset="-128"/>
              </a:rPr>
              <a:t>If there is no relationship then the value of Y does not change with the value of X, and </a:t>
            </a:r>
            <a:r>
              <a:rPr lang="el-GR" altLang="en-US" sz="2400" dirty="0">
                <a:ea typeface="ＭＳ Ｐゴシック" charset="-128"/>
              </a:rPr>
              <a:t>β</a:t>
            </a:r>
            <a:r>
              <a:rPr lang="en-US" altLang="en-US" sz="2400" dirty="0">
                <a:ea typeface="ＭＳ Ｐゴシック" charset="-128"/>
              </a:rPr>
              <a:t>=0.</a:t>
            </a:r>
          </a:p>
          <a:p>
            <a:pPr lvl="1" eaLnBrk="1" hangingPunct="1">
              <a:lnSpc>
                <a:spcPct val="90000"/>
              </a:lnSpc>
            </a:pPr>
            <a:r>
              <a:rPr lang="en-US" altLang="en-US" sz="2400" dirty="0">
                <a:ea typeface="ＭＳ Ｐゴシック" charset="-128"/>
              </a:rPr>
              <a:t>Therefore </a:t>
            </a:r>
            <a:r>
              <a:rPr lang="el-GR" altLang="en-US" sz="2400" dirty="0">
                <a:ea typeface="ＭＳ Ｐゴシック" charset="-128"/>
              </a:rPr>
              <a:t>β</a:t>
            </a:r>
            <a:r>
              <a:rPr lang="en-US" altLang="en-US" sz="2400" dirty="0">
                <a:ea typeface="ＭＳ Ｐゴシック" charset="-128"/>
              </a:rPr>
              <a:t>=0 is our null hypothesis.</a:t>
            </a:r>
          </a:p>
          <a:p>
            <a:pPr eaLnBrk="1" hangingPunct="1">
              <a:lnSpc>
                <a:spcPct val="90000"/>
              </a:lnSpc>
            </a:pPr>
            <a:endParaRPr lang="en-US" altLang="en-US" sz="2800" dirty="0" smtClean="0">
              <a:ea typeface="ＭＳ Ｐゴシック" charset="-128"/>
            </a:endParaRPr>
          </a:p>
          <a:p>
            <a:pPr eaLnBrk="1" hangingPunct="1">
              <a:lnSpc>
                <a:spcPct val="90000"/>
              </a:lnSpc>
            </a:pPr>
            <a:r>
              <a:rPr lang="en-US" altLang="en-US" sz="2800" dirty="0" smtClean="0">
                <a:ea typeface="ＭＳ Ｐゴシック" charset="-128"/>
              </a:rPr>
              <a:t>This </a:t>
            </a:r>
            <a:r>
              <a:rPr lang="en-US" altLang="en-US" sz="2800" dirty="0">
                <a:ea typeface="ＭＳ Ｐゴシック" charset="-128"/>
              </a:rPr>
              <a:t>is mathematically equivalent to the null hypothesis that the correlation </a:t>
            </a:r>
            <a:r>
              <a:rPr lang="el-GR" altLang="en-US" sz="2800" dirty="0">
                <a:ea typeface="ＭＳ Ｐゴシック" charset="-128"/>
              </a:rPr>
              <a:t>ρ</a:t>
            </a:r>
            <a:r>
              <a:rPr lang="en-US" altLang="en-US" sz="2800" dirty="0">
                <a:ea typeface="ＭＳ Ｐゴシック" charset="-128"/>
              </a:rPr>
              <a:t>=0.</a:t>
            </a:r>
          </a:p>
          <a:p>
            <a:pPr eaLnBrk="1" hangingPunct="1">
              <a:lnSpc>
                <a:spcPct val="90000"/>
              </a:lnSpc>
            </a:pPr>
            <a:endParaRPr lang="en-US" altLang="en-US" sz="2800" dirty="0" smtClean="0">
              <a:ea typeface="ＭＳ Ｐゴシック" charset="-128"/>
            </a:endParaRPr>
          </a:p>
          <a:p>
            <a:pPr eaLnBrk="1" hangingPunct="1">
              <a:lnSpc>
                <a:spcPct val="90000"/>
              </a:lnSpc>
            </a:pPr>
            <a:r>
              <a:rPr lang="en-US" altLang="en-US" sz="2800" dirty="0" smtClean="0">
                <a:ea typeface="ＭＳ Ｐゴシック" charset="-128"/>
              </a:rPr>
              <a:t>We </a:t>
            </a:r>
            <a:r>
              <a:rPr lang="en-US" altLang="en-US" sz="2800" dirty="0">
                <a:ea typeface="ＭＳ Ｐゴシック" charset="-128"/>
              </a:rPr>
              <a:t>can also calculate a 95% confidence interval for </a:t>
            </a:r>
            <a:r>
              <a:rPr lang="el-GR" altLang="en-US" sz="2800" dirty="0">
                <a:ea typeface="ＭＳ Ｐゴシック" charset="-128"/>
              </a:rPr>
              <a:t>β</a:t>
            </a:r>
            <a:r>
              <a:rPr lang="en-US" altLang="en-US" sz="2800" dirty="0">
                <a:ea typeface="ＭＳ Ｐゴシック" charset="-128"/>
              </a:rPr>
              <a:t> </a:t>
            </a:r>
          </a:p>
          <a:p>
            <a:pPr eaLnBrk="1" hangingPunct="1">
              <a:lnSpc>
                <a:spcPct val="90000"/>
              </a:lnSpc>
              <a:buFont typeface="Wingdings" charset="2"/>
              <a:buNone/>
            </a:pPr>
            <a:endParaRPr lang="el-GR" altLang="en-US" sz="2800" dirty="0">
              <a:ea typeface="ＭＳ Ｐゴシック" charset="-128"/>
            </a:endParaRPr>
          </a:p>
        </p:txBody>
      </p:sp>
      <p:sp>
        <p:nvSpPr>
          <p:cNvPr id="7885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1282187-2FFE-2A4E-A31A-CDA26321B2BA}" type="slidenum">
              <a:rPr lang="en-US" altLang="en-US" sz="1200">
                <a:solidFill>
                  <a:srgbClr val="898989"/>
                </a:solidFill>
              </a:rPr>
              <a:pPr/>
              <a:t>49</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2050" name="Rectangle 2"/>
          <p:cNvSpPr>
            <a:spLocks noGrp="1" noChangeArrowheads="1"/>
          </p:cNvSpPr>
          <p:nvPr>
            <p:ph type="title"/>
          </p:nvPr>
        </p:nvSpPr>
        <p:spPr>
          <a:xfrm>
            <a:off x="647700" y="609601"/>
            <a:ext cx="7793038" cy="914400"/>
          </a:xfrm>
        </p:spPr>
        <p:txBody>
          <a:bodyPr/>
          <a:lstStyle/>
          <a:p>
            <a:r>
              <a:rPr lang="en-US" sz="3200" dirty="0"/>
              <a:t>True </a:t>
            </a:r>
            <a:r>
              <a:rPr lang="en-US" sz="3200" dirty="0" smtClean="0"/>
              <a:t>statement:</a:t>
            </a:r>
            <a:r>
              <a:rPr lang="en-US" sz="3200" dirty="0"/>
              <a:t/>
            </a:r>
            <a:br>
              <a:rPr lang="en-US" sz="3200" dirty="0"/>
            </a:br>
            <a:endParaRPr lang="en-US" sz="3200" dirty="0"/>
          </a:p>
        </p:txBody>
      </p:sp>
      <p:sp>
        <p:nvSpPr>
          <p:cNvPr id="1282051" name="Rectangle 3"/>
          <p:cNvSpPr>
            <a:spLocks noGrp="1" noChangeArrowheads="1"/>
          </p:cNvSpPr>
          <p:nvPr>
            <p:ph type="body" idx="1"/>
          </p:nvPr>
        </p:nvSpPr>
        <p:spPr>
          <a:xfrm>
            <a:off x="609600" y="1752600"/>
            <a:ext cx="8077200" cy="2971800"/>
          </a:xfrm>
        </p:spPr>
        <p:txBody>
          <a:bodyPr/>
          <a:lstStyle/>
          <a:p>
            <a:pPr>
              <a:buFont typeface="Wingdings" pitchFamily="2" charset="2"/>
              <a:buNone/>
            </a:pPr>
            <a:r>
              <a:rPr lang="en-US" sz="3200" dirty="0"/>
              <a:t>  </a:t>
            </a:r>
            <a:r>
              <a:rPr lang="en-US" sz="3200" b="1" i="1" dirty="0">
                <a:latin typeface="Times New Roman" pitchFamily="18" charset="0"/>
              </a:rPr>
              <a:t>Palm size correlates with your life expectancy</a:t>
            </a:r>
            <a:endParaRPr lang="en-US" sz="3200" i="1" dirty="0"/>
          </a:p>
          <a:p>
            <a:pPr>
              <a:buFont typeface="Wingdings" pitchFamily="2" charset="2"/>
              <a:buNone/>
            </a:pPr>
            <a:endParaRPr lang="en-US" sz="3200" i="1" dirty="0"/>
          </a:p>
          <a:p>
            <a:pPr>
              <a:buFont typeface="Wingdings" pitchFamily="2" charset="2"/>
              <a:buNone/>
            </a:pPr>
            <a:r>
              <a:rPr lang="en-US" sz="2400" i="1" dirty="0"/>
              <a:t>The larger your palm, the less you will live, on average</a:t>
            </a:r>
            <a:r>
              <a:rPr lang="en-US" sz="2400" i="1" dirty="0" smtClean="0"/>
              <a:t>.</a:t>
            </a:r>
          </a:p>
          <a:p>
            <a:pPr>
              <a:buFont typeface="Wingdings" pitchFamily="2" charset="2"/>
              <a:buNone/>
            </a:pPr>
            <a:endParaRPr lang="en-US" sz="2400" i="1" dirty="0"/>
          </a:p>
          <a:p>
            <a:pPr>
              <a:buFont typeface="Wingdings" pitchFamily="2" charset="2"/>
              <a:buNone/>
            </a:pPr>
            <a:r>
              <a:rPr lang="en-US" sz="2400" i="1" dirty="0"/>
              <a:t>Try it out - look at your neighbors and you’ll see who is expected to live longer.    </a:t>
            </a:r>
          </a:p>
          <a:p>
            <a:endParaRPr lang="en-US" sz="2400" i="1" dirty="0"/>
          </a:p>
        </p:txBody>
      </p:sp>
    </p:spTree>
    <p:extLst>
      <p:ext uri="{BB962C8B-B14F-4D97-AF65-F5344CB8AC3E}">
        <p14:creationId xmlns:p14="http://schemas.microsoft.com/office/powerpoint/2010/main" val="4084146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567" y="76200"/>
            <a:ext cx="8229600" cy="1143000"/>
          </a:xfrm>
        </p:spPr>
        <p:txBody>
          <a:bodyPr>
            <a:normAutofit fontScale="90000"/>
          </a:bodyPr>
          <a:lstStyle/>
          <a:p>
            <a:pPr eaLnBrk="1" hangingPunct="1">
              <a:defRPr/>
            </a:pPr>
            <a:r>
              <a:rPr lang="en-US" i="1" dirty="0" smtClean="0">
                <a:ea typeface="+mj-ea"/>
              </a:rPr>
              <a:t>Inference</a:t>
            </a:r>
            <a:r>
              <a:rPr lang="en-US" dirty="0" smtClean="0">
                <a:ea typeface="+mj-ea"/>
              </a:rPr>
              <a:t> for regression coefficients</a:t>
            </a:r>
            <a:endParaRPr lang="en-US" dirty="0">
              <a:ea typeface="+mj-ea"/>
            </a:endParaRPr>
          </a:p>
        </p:txBody>
      </p:sp>
      <p:sp>
        <p:nvSpPr>
          <p:cNvPr id="79874" name="Content Placeholder 2"/>
          <p:cNvSpPr>
            <a:spLocks noGrp="1"/>
          </p:cNvSpPr>
          <p:nvPr>
            <p:ph idx="1"/>
          </p:nvPr>
        </p:nvSpPr>
        <p:spPr>
          <a:xfrm>
            <a:off x="381000" y="1239982"/>
            <a:ext cx="8439672" cy="2798618"/>
          </a:xfrm>
        </p:spPr>
        <p:txBody>
          <a:bodyPr/>
          <a:lstStyle/>
          <a:p>
            <a:pPr eaLnBrk="1" hangingPunct="1"/>
            <a:r>
              <a:rPr lang="en-US" altLang="en-US" sz="2800" dirty="0">
                <a:ea typeface="ＭＳ Ｐゴシック" charset="-128"/>
              </a:rPr>
              <a:t>We want to use the least squares regression line </a:t>
            </a:r>
            <a:r>
              <a:rPr lang="en-US" altLang="en-US" sz="2800" i="1" dirty="0">
                <a:ea typeface="ＭＳ Ｐゴシック" charset="-128"/>
              </a:rPr>
              <a:t>ŷ=α̂ + </a:t>
            </a:r>
            <a:r>
              <a:rPr lang="en-US" altLang="en-US" sz="2800" dirty="0">
                <a:ea typeface="ＭＳ Ｐゴシック" charset="-128"/>
              </a:rPr>
              <a:t>β</a:t>
            </a:r>
            <a:r>
              <a:rPr lang="en-US" altLang="en-US" sz="2800" i="1" dirty="0">
                <a:ea typeface="ＭＳ Ｐゴシック" charset="-128"/>
              </a:rPr>
              <a:t>̂x   </a:t>
            </a:r>
            <a:r>
              <a:rPr lang="en-US" altLang="en-US" sz="2800" dirty="0">
                <a:ea typeface="ＭＳ Ｐゴシック" charset="-128"/>
              </a:rPr>
              <a:t>to make inference about the population regression line </a:t>
            </a:r>
            <a:r>
              <a:rPr lang="el-GR" altLang="en-US" sz="2800" i="1" dirty="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  </a:t>
            </a:r>
          </a:p>
          <a:p>
            <a:pPr eaLnBrk="1" hangingPunct="1"/>
            <a:r>
              <a:rPr lang="en-US" altLang="en-US" sz="2800" dirty="0">
                <a:ea typeface="ＭＳ Ｐゴシック" charset="-128"/>
              </a:rPr>
              <a:t>If we took repeated samples in which we measured x and y together and calculated the least squares </a:t>
            </a:r>
            <a:r>
              <a:rPr lang="en-US" altLang="en-US" sz="2800" dirty="0" smtClean="0">
                <a:ea typeface="ＭＳ Ｐゴシック" charset="-128"/>
              </a:rPr>
              <a:t>estimates, </a:t>
            </a:r>
            <a:r>
              <a:rPr lang="en-US" altLang="en-US" sz="2800" dirty="0">
                <a:ea typeface="ＭＳ Ｐゴシック" charset="-128"/>
              </a:rPr>
              <a:t>we would have a distribution for the estimates </a:t>
            </a:r>
            <a:r>
              <a:rPr lang="en-US" altLang="en-US" sz="2800" i="1" dirty="0">
                <a:ea typeface="ＭＳ Ｐゴシック" charset="-128"/>
              </a:rPr>
              <a:t>α̂ </a:t>
            </a:r>
            <a:r>
              <a:rPr lang="en-US" altLang="en-US" sz="2800" dirty="0">
                <a:ea typeface="ＭＳ Ｐゴシック" charset="-128"/>
              </a:rPr>
              <a:t>and</a:t>
            </a:r>
            <a:r>
              <a:rPr lang="en-US" altLang="en-US" sz="2800" i="1" dirty="0">
                <a:ea typeface="ＭＳ Ｐゴシック" charset="-128"/>
              </a:rPr>
              <a:t> </a:t>
            </a:r>
            <a:r>
              <a:rPr lang="en-US" altLang="en-US" sz="2800" dirty="0">
                <a:ea typeface="ＭＳ Ｐゴシック" charset="-128"/>
              </a:rPr>
              <a:t>β̂ </a:t>
            </a:r>
            <a:endParaRPr lang="en-US" altLang="en-US" sz="2800" dirty="0" smtClean="0">
              <a:ea typeface="ＭＳ Ｐゴシック" charset="-128"/>
            </a:endParaRPr>
          </a:p>
          <a:p>
            <a:pPr eaLnBrk="1" hangingPunct="1"/>
            <a:r>
              <a:rPr lang="en-US" altLang="en-US" sz="2800" dirty="0">
                <a:ea typeface="ＭＳ Ｐゴシック" charset="-128"/>
              </a:rPr>
              <a:t>The standard error of </a:t>
            </a:r>
            <a:r>
              <a:rPr lang="en-US" altLang="en-US" sz="2800" dirty="0" smtClean="0">
                <a:ea typeface="ＭＳ Ｐゴシック" charset="-128"/>
              </a:rPr>
              <a:t>the </a:t>
            </a:r>
            <a:r>
              <a:rPr lang="en-US" altLang="en-US" sz="2800" dirty="0">
                <a:ea typeface="ＭＳ Ｐゴシック" charset="-128"/>
              </a:rPr>
              <a:t>estimates are</a:t>
            </a:r>
          </a:p>
          <a:p>
            <a:pPr eaLnBrk="1" hangingPunct="1"/>
            <a:endParaRPr lang="en-US" altLang="en-US" sz="2800" dirty="0">
              <a:ea typeface="ＭＳ Ｐゴシック" charset="-128"/>
            </a:endParaRPr>
          </a:p>
          <a:p>
            <a:pPr eaLnBrk="1" hangingPunct="1">
              <a:buFont typeface="Arial" charset="0"/>
              <a:buNone/>
            </a:pPr>
            <a:endParaRPr lang="en-US" altLang="en-US" sz="2800" dirty="0">
              <a:ea typeface="ＭＳ Ｐゴシック" charset="-128"/>
            </a:endParaRPr>
          </a:p>
        </p:txBody>
      </p:sp>
      <p:sp>
        <p:nvSpPr>
          <p:cNvPr id="798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FC30CA7-5B86-3648-AA1A-21570165C8A7}" type="slidenum">
              <a:rPr lang="en-US" altLang="en-US" sz="1200">
                <a:solidFill>
                  <a:srgbClr val="898989"/>
                </a:solidFill>
              </a:rPr>
              <a:pPr/>
              <a:t>50</a:t>
            </a:fld>
            <a:endParaRPr lang="en-US" altLang="en-US" sz="1200">
              <a:solidFill>
                <a:srgbClr val="898989"/>
              </a:solidFill>
            </a:endParaRPr>
          </a:p>
        </p:txBody>
      </p:sp>
      <p:graphicFrame>
        <p:nvGraphicFramePr>
          <p:cNvPr id="5" name="Object 2"/>
          <p:cNvGraphicFramePr>
            <a:graphicFrameLocks noChangeAspect="1"/>
          </p:cNvGraphicFramePr>
          <p:nvPr>
            <p:extLst>
              <p:ext uri="{D42A27DB-BD31-4B8C-83A1-F6EECF244321}">
                <p14:modId xmlns:p14="http://schemas.microsoft.com/office/powerpoint/2010/main" val="31081922"/>
              </p:ext>
            </p:extLst>
          </p:nvPr>
        </p:nvGraphicFramePr>
        <p:xfrm>
          <a:off x="6705600" y="4189412"/>
          <a:ext cx="2115072" cy="2532063"/>
        </p:xfrm>
        <a:graphic>
          <a:graphicData uri="http://schemas.openxmlformats.org/presentationml/2006/ole">
            <mc:AlternateContent xmlns:mc="http://schemas.openxmlformats.org/markup-compatibility/2006">
              <mc:Choice xmlns:v="urn:schemas-microsoft-com:vml" Requires="v">
                <p:oleObj spid="_x0000_s1039" name="Equation" r:id="rId3" imgW="1943100" imgH="2286000" progId="Equation.3">
                  <p:embed/>
                </p:oleObj>
              </mc:Choice>
              <mc:Fallback>
                <p:oleObj name="Equation" r:id="rId3" imgW="1943100" imgH="2286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4189412"/>
                        <a:ext cx="2115072" cy="2532063"/>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498" y="48307"/>
            <a:ext cx="8229600" cy="942293"/>
          </a:xfrm>
        </p:spPr>
        <p:txBody>
          <a:bodyPr>
            <a:normAutofit fontScale="90000"/>
          </a:bodyPr>
          <a:lstStyle/>
          <a:p>
            <a:pPr eaLnBrk="1" hangingPunct="1">
              <a:defRPr/>
            </a:pPr>
            <a:r>
              <a:rPr lang="en-US" i="1" dirty="0" smtClean="0">
                <a:ea typeface="+mj-ea"/>
              </a:rPr>
              <a:t>Inference </a:t>
            </a:r>
            <a:r>
              <a:rPr lang="en-US" dirty="0" smtClean="0">
                <a:ea typeface="+mj-ea"/>
              </a:rPr>
              <a:t>for regression coefficients</a:t>
            </a:r>
            <a:endParaRPr lang="en-US" dirty="0">
              <a:ea typeface="+mj-ea"/>
            </a:endParaRPr>
          </a:p>
        </p:txBody>
      </p:sp>
      <p:sp>
        <p:nvSpPr>
          <p:cNvPr id="81922" name="Content Placeholder 2"/>
          <p:cNvSpPr>
            <a:spLocks noGrp="1"/>
          </p:cNvSpPr>
          <p:nvPr>
            <p:ph idx="1"/>
          </p:nvPr>
        </p:nvSpPr>
        <p:spPr>
          <a:xfrm>
            <a:off x="304800" y="1082675"/>
            <a:ext cx="8229600" cy="5181600"/>
          </a:xfrm>
        </p:spPr>
        <p:txBody>
          <a:bodyPr/>
          <a:lstStyle/>
          <a:p>
            <a:pPr eaLnBrk="1" hangingPunct="1"/>
            <a:r>
              <a:rPr lang="en-US" altLang="en-US" sz="2800" dirty="0">
                <a:ea typeface="ＭＳ Ｐゴシック" charset="-128"/>
              </a:rPr>
              <a:t>We can use these to test the null hypothesis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 </a:t>
            </a:r>
            <a:r>
              <a:rPr lang="en-US" altLang="en-US" sz="2800" baseline="-25000" dirty="0">
                <a:ea typeface="ＭＳ Ｐゴシック" charset="-128"/>
                <a:sym typeface="Symbol" charset="2"/>
              </a:rPr>
              <a:t>0</a:t>
            </a:r>
            <a:r>
              <a:rPr lang="en-US" altLang="en-US" sz="2800" dirty="0">
                <a:ea typeface="ＭＳ Ｐゴシック" charset="-128"/>
                <a:sym typeface="Symbol" charset="2"/>
              </a:rPr>
              <a:t> against the alternative</a:t>
            </a:r>
            <a:r>
              <a:rPr lang="en-US" altLang="en-US" sz="2800" dirty="0">
                <a:ea typeface="ＭＳ Ｐゴシック" charset="-128"/>
              </a:rPr>
              <a:t>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 </a:t>
            </a:r>
            <a:r>
              <a:rPr lang="en-US" altLang="en-US" sz="2800" baseline="-25000" dirty="0" smtClean="0">
                <a:ea typeface="ＭＳ Ｐゴシック" charset="-128"/>
                <a:sym typeface="Symbol" charset="2"/>
              </a:rPr>
              <a:t>0</a:t>
            </a:r>
          </a:p>
          <a:p>
            <a:pPr eaLnBrk="1" hangingPunct="1"/>
            <a:endParaRPr lang="en-US" altLang="en-US" sz="2800" baseline="-25000" dirty="0">
              <a:ea typeface="ＭＳ Ｐゴシック" charset="-128"/>
              <a:sym typeface="Symbol" charset="2"/>
            </a:endParaRPr>
          </a:p>
          <a:p>
            <a:pPr eaLnBrk="1" hangingPunct="1"/>
            <a:r>
              <a:rPr lang="en-US" altLang="en-US" sz="2800" dirty="0">
                <a:ea typeface="ＭＳ Ｐゴシック" charset="-128"/>
                <a:sym typeface="Symbol" charset="2"/>
              </a:rPr>
              <a:t>The test statistic for this </a:t>
            </a:r>
            <a:r>
              <a:rPr lang="en-US" altLang="en-US" sz="2800" dirty="0" smtClean="0">
                <a:ea typeface="ＭＳ Ｐゴシック" charset="-128"/>
                <a:sym typeface="Symbol" charset="2"/>
              </a:rPr>
              <a:t>is</a:t>
            </a:r>
          </a:p>
          <a:p>
            <a:pPr eaLnBrk="1" hangingPunct="1"/>
            <a:endParaRPr lang="en-US" altLang="en-US" sz="2800" dirty="0">
              <a:ea typeface="ＭＳ Ｐゴシック" charset="-128"/>
              <a:sym typeface="Symbol" charset="2"/>
            </a:endParaRPr>
          </a:p>
          <a:p>
            <a:pPr eaLnBrk="1" hangingPunct="1"/>
            <a:r>
              <a:rPr lang="en-US" altLang="en-US" sz="2800" dirty="0">
                <a:ea typeface="ＭＳ Ｐゴシック" charset="-128"/>
                <a:sym typeface="Symbol" charset="2"/>
              </a:rPr>
              <a:t>And it follows the t distribution with n-2 degrees of freedom under the null hypothesis</a:t>
            </a:r>
          </a:p>
          <a:p>
            <a:pPr eaLnBrk="1" hangingPunct="1"/>
            <a:endParaRPr lang="en-US" altLang="en-US" sz="2800" dirty="0">
              <a:ea typeface="ＭＳ Ｐゴシック" charset="-128"/>
              <a:sym typeface="Symbol" charset="2"/>
            </a:endParaRPr>
          </a:p>
          <a:p>
            <a:pPr eaLnBrk="1" hangingPunct="1"/>
            <a:endParaRPr lang="en-US" altLang="en-US" sz="2800" dirty="0">
              <a:ea typeface="ＭＳ Ｐゴシック" charset="-128"/>
              <a:sym typeface="Symbol" charset="2"/>
            </a:endParaRPr>
          </a:p>
          <a:p>
            <a:pPr eaLnBrk="1" hangingPunct="1"/>
            <a:endParaRPr lang="en-US" altLang="en-US" dirty="0">
              <a:ea typeface="ＭＳ Ｐゴシック" charset="-128"/>
            </a:endParaRPr>
          </a:p>
          <a:p>
            <a:pPr eaLnBrk="1" hangingPunct="1"/>
            <a:endParaRPr lang="en-US" altLang="en-US" dirty="0">
              <a:ea typeface="ＭＳ Ｐゴシック" charset="-128"/>
            </a:endParaRPr>
          </a:p>
        </p:txBody>
      </p:sp>
      <p:sp>
        <p:nvSpPr>
          <p:cNvPr id="819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3A9351F-1917-FB47-BD85-F8D111AD40B0}" type="slidenum">
              <a:rPr lang="en-US" altLang="en-US" sz="1200">
                <a:solidFill>
                  <a:srgbClr val="898989"/>
                </a:solidFill>
              </a:rPr>
              <a:pPr/>
              <a:t>51</a:t>
            </a:fld>
            <a:endParaRPr lang="en-US" altLang="en-US" sz="1200">
              <a:solidFill>
                <a:srgbClr val="898989"/>
              </a:solidFill>
            </a:endParaRPr>
          </a:p>
        </p:txBody>
      </p:sp>
      <p:graphicFrame>
        <p:nvGraphicFramePr>
          <p:cNvPr id="81924" name="Object 3"/>
          <p:cNvGraphicFramePr>
            <a:graphicFrameLocks noChangeAspect="1"/>
          </p:cNvGraphicFramePr>
          <p:nvPr>
            <p:extLst>
              <p:ext uri="{D42A27DB-BD31-4B8C-83A1-F6EECF244321}">
                <p14:modId xmlns:p14="http://schemas.microsoft.com/office/powerpoint/2010/main" val="348191157"/>
              </p:ext>
            </p:extLst>
          </p:nvPr>
        </p:nvGraphicFramePr>
        <p:xfrm>
          <a:off x="5410200" y="2190645"/>
          <a:ext cx="1428750" cy="996950"/>
        </p:xfrm>
        <a:graphic>
          <a:graphicData uri="http://schemas.openxmlformats.org/presentationml/2006/ole">
            <mc:AlternateContent xmlns:mc="http://schemas.openxmlformats.org/markup-compatibility/2006">
              <mc:Choice xmlns:v="urn:schemas-microsoft-com:vml" Requires="v">
                <p:oleObj spid="_x0000_s81953" name="Equation" r:id="rId3" imgW="672808" imgH="469696" progId="Equation.3">
                  <p:embed/>
                </p:oleObj>
              </mc:Choice>
              <mc:Fallback>
                <p:oleObj name="Equation" r:id="rId3" imgW="672808" imgH="469696"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190645"/>
                        <a:ext cx="142875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pPr eaLnBrk="1" hangingPunct="1">
              <a:defRPr/>
            </a:pPr>
            <a:r>
              <a:rPr lang="en-US" i="1" dirty="0" smtClean="0">
                <a:ea typeface="+mj-ea"/>
              </a:rPr>
              <a:t>Inference</a:t>
            </a:r>
            <a:r>
              <a:rPr lang="en-US" dirty="0" smtClean="0">
                <a:ea typeface="+mj-ea"/>
              </a:rPr>
              <a:t> for regression coefficients</a:t>
            </a:r>
            <a:endParaRPr lang="en-US" dirty="0">
              <a:ea typeface="+mj-ea"/>
            </a:endParaRPr>
          </a:p>
        </p:txBody>
      </p:sp>
      <p:sp>
        <p:nvSpPr>
          <p:cNvPr id="82946" name="Content Placeholder 2"/>
          <p:cNvSpPr>
            <a:spLocks noGrp="1"/>
          </p:cNvSpPr>
          <p:nvPr>
            <p:ph idx="1"/>
          </p:nvPr>
        </p:nvSpPr>
        <p:spPr>
          <a:xfrm>
            <a:off x="228600" y="1167692"/>
            <a:ext cx="8534400" cy="5181600"/>
          </a:xfrm>
        </p:spPr>
        <p:txBody>
          <a:bodyPr/>
          <a:lstStyle/>
          <a:p>
            <a:pPr eaLnBrk="1" hangingPunct="1"/>
            <a:r>
              <a:rPr lang="en-US" altLang="en-US" sz="2800" dirty="0">
                <a:ea typeface="ＭＳ Ｐゴシック" charset="-128"/>
                <a:sym typeface="Symbol" charset="2"/>
              </a:rPr>
              <a:t>When </a:t>
            </a:r>
            <a:r>
              <a:rPr lang="en-US" altLang="en-US" sz="2800" baseline="-25000" dirty="0">
                <a:ea typeface="ＭＳ Ｐゴシック" charset="-128"/>
                <a:sym typeface="Symbol" charset="2"/>
              </a:rPr>
              <a:t>0</a:t>
            </a:r>
            <a:r>
              <a:rPr lang="en-US" altLang="en-US" sz="2800" dirty="0">
                <a:ea typeface="ＭＳ Ｐゴシック" charset="-128"/>
                <a:sym typeface="Symbol" charset="2"/>
              </a:rPr>
              <a:t>=0 , i.e. testing </a:t>
            </a:r>
            <a:r>
              <a:rPr lang="en-US" altLang="en-US" sz="2800" dirty="0">
                <a:ea typeface="ＭＳ Ｐゴシック" charset="-128"/>
              </a:rPr>
              <a:t>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=0 </a:t>
            </a:r>
            <a:r>
              <a:rPr lang="en-US" altLang="en-US" sz="2800" dirty="0" smtClean="0">
                <a:ea typeface="ＭＳ Ｐゴシック" charset="-128"/>
                <a:sym typeface="Symbol" charset="2"/>
              </a:rPr>
              <a:t>this </a:t>
            </a:r>
            <a:r>
              <a:rPr lang="en-US" altLang="en-US" sz="2800" dirty="0">
                <a:ea typeface="ＭＳ Ｐゴシック" charset="-128"/>
                <a:sym typeface="Symbol" charset="2"/>
              </a:rPr>
              <a:t>is equivalent to testing  </a:t>
            </a:r>
            <a:r>
              <a:rPr lang="el-GR" altLang="en-US" sz="2800" i="1" dirty="0" smtClean="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n-US" altLang="en-US" sz="2800" i="1" dirty="0">
                <a:ea typeface="ＭＳ Ｐゴシック" charset="-128"/>
                <a:sym typeface="Symbol" charset="2"/>
              </a:rPr>
              <a:t>0*</a:t>
            </a:r>
            <a:r>
              <a:rPr lang="en-US" altLang="en-US" sz="2800" i="1" dirty="0">
                <a:ea typeface="ＭＳ Ｐゴシック" charset="-128"/>
              </a:rPr>
              <a:t>x = </a:t>
            </a:r>
            <a:r>
              <a:rPr lang="el-GR" altLang="en-US" sz="2800" i="1" dirty="0">
                <a:ea typeface="ＭＳ Ｐゴシック" charset="-128"/>
              </a:rPr>
              <a:t>α</a:t>
            </a:r>
            <a:endParaRPr lang="en-US" altLang="en-US" sz="2800" i="1" dirty="0">
              <a:ea typeface="ＭＳ Ｐゴシック" charset="-128"/>
            </a:endParaRPr>
          </a:p>
          <a:p>
            <a:pPr eaLnBrk="1" hangingPunct="1"/>
            <a:r>
              <a:rPr lang="en-US" altLang="en-US" sz="2800" dirty="0">
                <a:ea typeface="ＭＳ Ｐゴシック" charset="-128"/>
              </a:rPr>
              <a:t>This is the same as testing the null hypothesis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=0</a:t>
            </a:r>
          </a:p>
          <a:p>
            <a:pPr eaLnBrk="1" hangingPunct="1"/>
            <a:r>
              <a:rPr lang="en-US" altLang="en-US" sz="2800" dirty="0">
                <a:ea typeface="ＭＳ Ｐゴシック" charset="-128"/>
                <a:sym typeface="Symbol" charset="2"/>
              </a:rPr>
              <a:t>The regression slope and the correlation coefficient are related: </a:t>
            </a:r>
          </a:p>
          <a:p>
            <a:pPr eaLnBrk="1" hangingPunct="1"/>
            <a:endParaRPr lang="en-US" altLang="en-US" sz="2800" dirty="0" smtClean="0">
              <a:ea typeface="ＭＳ Ｐゴシック" charset="-128"/>
              <a:sym typeface="Symbol" charset="2"/>
            </a:endParaRPr>
          </a:p>
          <a:p>
            <a:pPr eaLnBrk="1" hangingPunct="1"/>
            <a:r>
              <a:rPr lang="en-US" altLang="en-US" sz="2800" dirty="0" smtClean="0">
                <a:ea typeface="ＭＳ Ｐゴシック" charset="-128"/>
                <a:sym typeface="Symbol" charset="2"/>
              </a:rPr>
              <a:t>95</a:t>
            </a:r>
            <a:r>
              <a:rPr lang="en-US" altLang="en-US" sz="2800" dirty="0">
                <a:ea typeface="ＭＳ Ｐゴシック" charset="-128"/>
                <a:sym typeface="Symbol" charset="2"/>
              </a:rPr>
              <a:t>% confidence intervals for </a:t>
            </a:r>
            <a:r>
              <a:rPr lang="en-US" altLang="en-US" sz="2800" dirty="0" smtClean="0">
                <a:ea typeface="ＭＳ Ｐゴシック" charset="-128"/>
                <a:sym typeface="Symbol" charset="2"/>
              </a:rPr>
              <a:t></a:t>
            </a:r>
            <a:endParaRPr lang="en-US" altLang="en-US" sz="2800" dirty="0">
              <a:ea typeface="ＭＳ Ｐゴシック" charset="-128"/>
              <a:sym typeface="Symbol" charset="2"/>
            </a:endParaRPr>
          </a:p>
          <a:p>
            <a:pPr eaLnBrk="1" hangingPunct="1">
              <a:buFont typeface="Arial" charset="0"/>
              <a:buNone/>
            </a:pPr>
            <a:r>
              <a:rPr lang="en-US" altLang="en-US" sz="2800" dirty="0">
                <a:ea typeface="ＭＳ Ｐゴシック" charset="-128"/>
                <a:sym typeface="Symbol" charset="2"/>
              </a:rPr>
              <a:t> ( </a:t>
            </a:r>
            <a:r>
              <a:rPr lang="en-US" altLang="en-US" sz="2800" dirty="0">
                <a:ea typeface="ＭＳ Ｐゴシック" charset="-128"/>
              </a:rPr>
              <a:t>β̂ - t</a:t>
            </a:r>
            <a:r>
              <a:rPr lang="en-US" altLang="en-US" sz="2800" baseline="-25000" dirty="0">
                <a:ea typeface="ＭＳ Ｐゴシック" charset="-128"/>
              </a:rPr>
              <a:t>n-2,.025</a:t>
            </a:r>
            <a:r>
              <a:rPr lang="en-US" altLang="en-US" sz="2800" dirty="0">
                <a:ea typeface="ＭＳ Ｐゴシック" charset="-128"/>
              </a:rPr>
              <a:t>se(β̂) , β̂ + t</a:t>
            </a:r>
            <a:r>
              <a:rPr lang="en-US" altLang="en-US" sz="2800" baseline="-25000" dirty="0">
                <a:ea typeface="ＭＳ Ｐゴシック" charset="-128"/>
              </a:rPr>
              <a:t>n-2,.025</a:t>
            </a:r>
            <a:r>
              <a:rPr lang="en-US" altLang="en-US" sz="2800" dirty="0">
                <a:ea typeface="ＭＳ Ｐゴシック" charset="-128"/>
              </a:rPr>
              <a:t>se(β̂) ) </a:t>
            </a:r>
            <a:endParaRPr lang="en-US" altLang="en-US" sz="2800" dirty="0">
              <a:ea typeface="ＭＳ Ｐゴシック" charset="-128"/>
              <a:sym typeface="Symbol" charset="2"/>
            </a:endParaRPr>
          </a:p>
          <a:p>
            <a:pPr eaLnBrk="1" hangingPunct="1"/>
            <a:endParaRPr lang="en-US" altLang="en-US" sz="2800" dirty="0">
              <a:ea typeface="ＭＳ Ｐゴシック" charset="-128"/>
              <a:sym typeface="Symbol" charset="2"/>
            </a:endParaRP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p:txBody>
      </p:sp>
      <p:sp>
        <p:nvSpPr>
          <p:cNvPr id="8294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90202836-94A0-EC4B-B780-9F3AB66C97C1}" type="slidenum">
              <a:rPr lang="en-US" altLang="en-US" sz="1200">
                <a:solidFill>
                  <a:srgbClr val="898989"/>
                </a:solidFill>
              </a:rPr>
              <a:pPr/>
              <a:t>52</a:t>
            </a:fld>
            <a:endParaRPr lang="en-US" altLang="en-US" sz="1200">
              <a:solidFill>
                <a:srgbClr val="898989"/>
              </a:solidFill>
            </a:endParaRPr>
          </a:p>
        </p:txBody>
      </p:sp>
      <p:graphicFrame>
        <p:nvGraphicFramePr>
          <p:cNvPr id="82948" name="Object 4"/>
          <p:cNvGraphicFramePr>
            <a:graphicFrameLocks noChangeAspect="1"/>
          </p:cNvGraphicFramePr>
          <p:nvPr>
            <p:extLst>
              <p:ext uri="{D42A27DB-BD31-4B8C-83A1-F6EECF244321}">
                <p14:modId xmlns:p14="http://schemas.microsoft.com/office/powerpoint/2010/main" val="387607790"/>
              </p:ext>
            </p:extLst>
          </p:nvPr>
        </p:nvGraphicFramePr>
        <p:xfrm>
          <a:off x="2057400" y="3048000"/>
          <a:ext cx="1295400" cy="911225"/>
        </p:xfrm>
        <a:graphic>
          <a:graphicData uri="http://schemas.openxmlformats.org/presentationml/2006/ole">
            <mc:AlternateContent xmlns:mc="http://schemas.openxmlformats.org/markup-compatibility/2006">
              <mc:Choice xmlns:v="urn:schemas-microsoft-com:vml" Requires="v">
                <p:oleObj spid="_x0000_s82977" name="Equation" r:id="rId3" imgW="685800" imgH="482600" progId="Equation.3">
                  <p:embed/>
                </p:oleObj>
              </mc:Choice>
              <mc:Fallback>
                <p:oleObj name="Equation" r:id="rId3" imgW="685800" imgH="482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048000"/>
                        <a:ext cx="1295400"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384175"/>
            <a:ext cx="8229600" cy="1444625"/>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r>
              <a:rPr lang="en-US" altLang="en-US" sz="3200">
                <a:ea typeface="ＭＳ Ｐゴシック" charset="-128"/>
              </a:rPr>
              <a:t/>
            </a:r>
            <a:br>
              <a:rPr lang="en-US" altLang="en-US" sz="3200">
                <a:ea typeface="ＭＳ Ｐゴシック" charset="-128"/>
              </a:rPr>
            </a:br>
            <a:endParaRPr lang="en-US" altLang="en-US" sz="3600">
              <a:ea typeface="ＭＳ Ｐゴシック" charset="-128"/>
            </a:endParaRPr>
          </a:p>
        </p:txBody>
      </p:sp>
      <p:sp>
        <p:nvSpPr>
          <p:cNvPr id="83970" name="Rectangle 3"/>
          <p:cNvSpPr>
            <a:spLocks noGrp="1" noChangeArrowheads="1"/>
          </p:cNvSpPr>
          <p:nvPr>
            <p:ph idx="1"/>
          </p:nvPr>
        </p:nvSpPr>
        <p:spPr>
          <a:xfrm>
            <a:off x="0" y="1752600"/>
            <a:ext cx="9144000" cy="4525963"/>
          </a:xfrm>
        </p:spPr>
        <p:txBody>
          <a:bodyPr/>
          <a:lstStyle/>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yvar</a:t>
            </a: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p:txBody>
      </p:sp>
      <p:sp>
        <p:nvSpPr>
          <p:cNvPr id="8397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AD92125-5AE0-FC48-8001-2222907E5867}" type="slidenum">
              <a:rPr lang="en-US" altLang="en-US" sz="1200">
                <a:solidFill>
                  <a:srgbClr val="898989"/>
                </a:solidFill>
              </a:rPr>
              <a:pPr/>
              <a:t>53</a:t>
            </a:fld>
            <a:endParaRPr lang="en-US" altLang="en-US" sz="1200">
              <a:solidFill>
                <a:srgbClr val="898989"/>
              </a:solidFill>
            </a:endParaRPr>
          </a:p>
        </p:txBody>
      </p:sp>
      <p:sp>
        <p:nvSpPr>
          <p:cNvPr id="7" name="Oval 6"/>
          <p:cNvSpPr/>
          <p:nvPr/>
        </p:nvSpPr>
        <p:spPr>
          <a:xfrm>
            <a:off x="2590800" y="3810000"/>
            <a:ext cx="6324600" cy="2133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a:xfrm>
            <a:off x="457200" y="152400"/>
            <a:ext cx="8229600" cy="1143000"/>
          </a:xfrm>
        </p:spPr>
        <p:txBody>
          <a:bodyPr/>
          <a:lstStyle/>
          <a:p>
            <a:r>
              <a:rPr lang="en-US" altLang="en-US" sz="4000" dirty="0" smtClean="0">
                <a:ea typeface="ＭＳ Ｐゴシック" charset="-128"/>
              </a:rPr>
              <a:t>Coefficient of Determination R</a:t>
            </a:r>
            <a:r>
              <a:rPr lang="en-US" altLang="en-US" sz="4000" baseline="30000" dirty="0" smtClean="0">
                <a:ea typeface="ＭＳ Ｐゴシック" charset="-128"/>
              </a:rPr>
              <a:t>2</a:t>
            </a:r>
            <a:endParaRPr lang="en-US" altLang="en-US" sz="4000" dirty="0">
              <a:ea typeface="ＭＳ Ｐゴシック" charset="-128"/>
            </a:endParaRPr>
          </a:p>
        </p:txBody>
      </p:sp>
      <p:sp>
        <p:nvSpPr>
          <p:cNvPr id="84994" name="Content Placeholder 2"/>
          <p:cNvSpPr>
            <a:spLocks noGrp="1"/>
          </p:cNvSpPr>
          <p:nvPr>
            <p:ph idx="1"/>
          </p:nvPr>
        </p:nvSpPr>
        <p:spPr>
          <a:xfrm>
            <a:off x="381000" y="1347932"/>
            <a:ext cx="8382000" cy="5029200"/>
          </a:xfrm>
        </p:spPr>
        <p:txBody>
          <a:bodyPr/>
          <a:lstStyle/>
          <a:p>
            <a:pPr eaLnBrk="1" hangingPunct="1">
              <a:lnSpc>
                <a:spcPct val="80000"/>
              </a:lnSpc>
            </a:pPr>
            <a:endParaRPr lang="en-US" altLang="en-US" sz="3700" i="1" baseline="30000" dirty="0">
              <a:ea typeface="ＭＳ Ｐゴシック" charset="-128"/>
            </a:endParaRPr>
          </a:p>
          <a:p>
            <a:pPr eaLnBrk="1" hangingPunct="1">
              <a:lnSpc>
                <a:spcPct val="80000"/>
              </a:lnSpc>
            </a:pPr>
            <a:r>
              <a:rPr lang="en-US" altLang="en-US" sz="2800" i="1" dirty="0">
                <a:ea typeface="ＭＳ Ｐゴシック" charset="-128"/>
              </a:rPr>
              <a:t>R</a:t>
            </a:r>
            <a:r>
              <a:rPr lang="en-US" altLang="en-US" sz="2800" i="1" baseline="30000" dirty="0">
                <a:ea typeface="ＭＳ Ｐゴシック" charset="-128"/>
              </a:rPr>
              <a:t>2 </a:t>
            </a:r>
            <a:r>
              <a:rPr lang="en-US" altLang="en-US" sz="2800" i="1" dirty="0">
                <a:ea typeface="ＭＳ Ｐゴシック" charset="-128"/>
              </a:rPr>
              <a:t>= r</a:t>
            </a:r>
            <a:r>
              <a:rPr lang="en-US" altLang="en-US" sz="2800" i="1" baseline="30000" dirty="0">
                <a:ea typeface="ＭＳ Ｐゴシック" charset="-128"/>
              </a:rPr>
              <a:t>2 </a:t>
            </a:r>
            <a:r>
              <a:rPr lang="en-US" altLang="en-US" sz="2800" i="1" dirty="0">
                <a:ea typeface="ＭＳ Ｐゴシック" charset="-128"/>
              </a:rPr>
              <a:t>, </a:t>
            </a:r>
            <a:r>
              <a:rPr lang="en-US" altLang="en-US" sz="2800" dirty="0">
                <a:ea typeface="ＭＳ Ｐゴシック" charset="-128"/>
              </a:rPr>
              <a:t>i.e. </a:t>
            </a:r>
            <a:r>
              <a:rPr lang="en-US" altLang="en-US" sz="2800" dirty="0" smtClean="0">
                <a:ea typeface="ＭＳ Ｐゴシック" charset="-128"/>
              </a:rPr>
              <a:t>just the </a:t>
            </a:r>
            <a:r>
              <a:rPr lang="en-US" altLang="en-US" sz="2800" dirty="0">
                <a:ea typeface="ＭＳ Ｐゴシック" charset="-128"/>
              </a:rPr>
              <a:t>Pearson correlation coefficient squared</a:t>
            </a:r>
          </a:p>
          <a:p>
            <a:pPr eaLnBrk="1" hangingPunct="1">
              <a:lnSpc>
                <a:spcPct val="80000"/>
              </a:lnSpc>
            </a:pPr>
            <a:endParaRPr lang="en-US" altLang="en-US" sz="2800" i="1" dirty="0">
              <a:ea typeface="ＭＳ Ｐゴシック" charset="-128"/>
            </a:endParaRPr>
          </a:p>
          <a:p>
            <a:pPr eaLnBrk="1" hangingPunct="1">
              <a:lnSpc>
                <a:spcPct val="80000"/>
              </a:lnSpc>
            </a:pPr>
            <a:r>
              <a:rPr lang="en-US" altLang="en-US" sz="2800" i="1" dirty="0">
                <a:ea typeface="ＭＳ Ｐゴシック" charset="-128"/>
              </a:rPr>
              <a:t>R</a:t>
            </a:r>
            <a:r>
              <a:rPr lang="en-US" altLang="en-US" sz="2800" i="1" baseline="30000" dirty="0">
                <a:ea typeface="ＭＳ Ｐゴシック" charset="-128"/>
              </a:rPr>
              <a:t>2 </a:t>
            </a:r>
            <a:r>
              <a:rPr lang="en-US" altLang="en-US" sz="2800" dirty="0">
                <a:ea typeface="ＭＳ Ｐゴシック" charset="-128"/>
              </a:rPr>
              <a:t>ranges from 0 to 1, and measures the proportion of the variability in y that is explained by the regression of y on x</a:t>
            </a:r>
          </a:p>
          <a:p>
            <a:pPr eaLnBrk="1" hangingPunct="1">
              <a:buFont typeface="Arial" charset="0"/>
              <a:buNone/>
            </a:pPr>
            <a:r>
              <a:rPr lang="en-US" altLang="en-US" sz="2800" dirty="0">
                <a:ea typeface="ＭＳ Ｐゴシック" charset="-128"/>
                <a:sym typeface="Symbol" charset="2"/>
              </a:rPr>
              <a:t>	</a:t>
            </a:r>
            <a:endParaRPr lang="en-US" altLang="en-US" sz="2800" dirty="0">
              <a:ea typeface="ＭＳ Ｐゴシック" charset="-128"/>
            </a:endParaRPr>
          </a:p>
          <a:p>
            <a:endParaRPr lang="en-US" altLang="en-US" sz="2800" dirty="0">
              <a:ea typeface="ＭＳ Ｐゴシック" charset="-128"/>
            </a:endParaRPr>
          </a:p>
        </p:txBody>
      </p:sp>
      <p:sp>
        <p:nvSpPr>
          <p:cNvPr id="8499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7341B05-B0DF-3F4B-85FD-B9939DBC5183}" type="slidenum">
              <a:rPr lang="en-US" altLang="en-US" sz="1200">
                <a:solidFill>
                  <a:srgbClr val="898989"/>
                </a:solidFill>
              </a:rPr>
              <a:pPr/>
              <a:t>54</a:t>
            </a:fld>
            <a:endParaRPr lang="en-US" altLang="en-US" sz="1200">
              <a:solidFill>
                <a:srgbClr val="898989"/>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339003313"/>
              </p:ext>
            </p:extLst>
          </p:nvPr>
        </p:nvGraphicFramePr>
        <p:xfrm>
          <a:off x="2362200" y="3855605"/>
          <a:ext cx="1698625" cy="963613"/>
        </p:xfrm>
        <a:graphic>
          <a:graphicData uri="http://schemas.openxmlformats.org/presentationml/2006/ole">
            <mc:AlternateContent xmlns:mc="http://schemas.openxmlformats.org/markup-compatibility/2006">
              <mc:Choice xmlns:v="urn:schemas-microsoft-com:vml" Requires="v">
                <p:oleObj spid="_x0000_s88077" name="Equation" r:id="rId3" imgW="850531" imgH="482391" progId="Equation.3">
                  <p:embed/>
                </p:oleObj>
              </mc:Choice>
              <mc:Fallback>
                <p:oleObj name="Equation" r:id="rId3" imgW="850531" imgH="4823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855605"/>
                        <a:ext cx="1698625"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384175"/>
            <a:ext cx="8229600" cy="1444625"/>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r>
              <a:rPr lang="en-US" altLang="en-US" sz="3200">
                <a:ea typeface="ＭＳ Ｐゴシック" charset="-128"/>
              </a:rPr>
              <a:t/>
            </a:r>
            <a:br>
              <a:rPr lang="en-US" altLang="en-US" sz="3200">
                <a:ea typeface="ＭＳ Ｐゴシック" charset="-128"/>
              </a:rPr>
            </a:br>
            <a:endParaRPr lang="en-US" altLang="en-US" sz="3600">
              <a:ea typeface="ＭＳ Ｐゴシック" charset="-128"/>
            </a:endParaRPr>
          </a:p>
        </p:txBody>
      </p:sp>
      <p:sp>
        <p:nvSpPr>
          <p:cNvPr id="83970" name="Rectangle 3"/>
          <p:cNvSpPr>
            <a:spLocks noGrp="1" noChangeArrowheads="1"/>
          </p:cNvSpPr>
          <p:nvPr>
            <p:ph idx="1"/>
          </p:nvPr>
        </p:nvSpPr>
        <p:spPr>
          <a:xfrm>
            <a:off x="0" y="1752600"/>
            <a:ext cx="9144000" cy="4525963"/>
          </a:xfrm>
        </p:spPr>
        <p:txBody>
          <a:bodyPr/>
          <a:lstStyle/>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yvar</a:t>
            </a: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p:txBody>
      </p:sp>
      <p:sp>
        <p:nvSpPr>
          <p:cNvPr id="8397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AD92125-5AE0-FC48-8001-2222907E5867}" type="slidenum">
              <a:rPr lang="en-US" altLang="en-US" sz="1200">
                <a:solidFill>
                  <a:srgbClr val="898989"/>
                </a:solidFill>
              </a:rPr>
              <a:pPr/>
              <a:t>55</a:t>
            </a:fld>
            <a:endParaRPr lang="en-US" altLang="en-US" sz="1200">
              <a:solidFill>
                <a:srgbClr val="898989"/>
              </a:solidFill>
            </a:endParaRPr>
          </a:p>
        </p:txBody>
      </p:sp>
      <p:sp>
        <p:nvSpPr>
          <p:cNvPr id="7" name="Oval 6"/>
          <p:cNvSpPr/>
          <p:nvPr/>
        </p:nvSpPr>
        <p:spPr>
          <a:xfrm>
            <a:off x="5334000" y="2244725"/>
            <a:ext cx="3657600" cy="1905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extLst>
      <p:ext uri="{BB962C8B-B14F-4D97-AF65-F5344CB8AC3E}">
        <p14:creationId xmlns:p14="http://schemas.microsoft.com/office/powerpoint/2010/main" val="118015902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rot="16200000" flipV="1">
            <a:off x="2095500" y="3619500"/>
            <a:ext cx="2209800" cy="1371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6658" name="Rectangle 2"/>
          <p:cNvSpPr>
            <a:spLocks noGrp="1" noChangeArrowheads="1"/>
          </p:cNvSpPr>
          <p:nvPr>
            <p:ph type="title"/>
          </p:nvPr>
        </p:nvSpPr>
        <p:spPr>
          <a:xfrm>
            <a:off x="457200" y="-245557"/>
            <a:ext cx="8229600" cy="1143000"/>
          </a:xfrm>
        </p:spPr>
        <p:txBody>
          <a:bodyPr rtlCol="0">
            <a:normAutofit/>
          </a:bodyPr>
          <a:lstStyle/>
          <a:p>
            <a:pPr eaLnBrk="1" fontAlgn="auto" hangingPunct="1">
              <a:spcAft>
                <a:spcPts val="0"/>
              </a:spcAft>
              <a:defRPr/>
            </a:pPr>
            <a:r>
              <a:rPr lang="en-US" sz="4000" dirty="0" smtClean="0">
                <a:ea typeface="+mj-ea"/>
              </a:rPr>
              <a:t>Evaluating </a:t>
            </a:r>
            <a:r>
              <a:rPr lang="en-US" sz="4000" smtClean="0">
                <a:ea typeface="+mj-ea"/>
              </a:rPr>
              <a:t>the regression model</a:t>
            </a:r>
            <a:endParaRPr lang="en-US" sz="4000" dirty="0" smtClean="0">
              <a:ea typeface="+mj-ea"/>
            </a:endParaRPr>
          </a:p>
        </p:txBody>
      </p:sp>
      <p:sp>
        <p:nvSpPr>
          <p:cNvPr id="87043" name="Rectangle 3"/>
          <p:cNvSpPr>
            <a:spLocks noGrp="1" noChangeArrowheads="1"/>
          </p:cNvSpPr>
          <p:nvPr>
            <p:ph idx="1"/>
          </p:nvPr>
        </p:nvSpPr>
        <p:spPr>
          <a:xfrm>
            <a:off x="76200" y="1493838"/>
            <a:ext cx="8229600" cy="5287962"/>
          </a:xfrm>
        </p:spPr>
        <p:txBody>
          <a:bodyPr/>
          <a:lstStyle/>
          <a:p>
            <a:pPr eaLnBrk="1" hangingPunct="1">
              <a:lnSpc>
                <a:spcPct val="80000"/>
              </a:lnSpc>
              <a:buFont typeface="Wingdings" charset="2"/>
              <a:buNone/>
            </a:pPr>
            <a:endParaRPr lang="en-US" altLang="en-US" sz="1200"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regress </a:t>
            </a:r>
            <a:r>
              <a:rPr lang="en-US" altLang="en-US" sz="1300" b="1" dirty="0" err="1">
                <a:latin typeface="Courier New" charset="0"/>
                <a:ea typeface="ＭＳ Ｐゴシック" charset="-128"/>
              </a:rPr>
              <a:t>fev</a:t>
            </a:r>
            <a:r>
              <a:rPr lang="en-US" altLang="en-US" sz="1300" b="1" dirty="0">
                <a:latin typeface="Courier New" charset="0"/>
                <a:ea typeface="ＭＳ Ｐゴシック" charset="-128"/>
              </a:rPr>
              <a:t> age</a:t>
            </a:r>
          </a:p>
          <a:p>
            <a:pPr eaLnBrk="1" hangingPunct="1">
              <a:spcBef>
                <a:spcPct val="0"/>
              </a:spcBef>
              <a:buFont typeface="Wingdings" charset="2"/>
              <a:buNone/>
            </a:pPr>
            <a:endParaRPr lang="en-US" altLang="en-US" sz="1300" b="1"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      Source |       SS       </a:t>
            </a:r>
            <a:r>
              <a:rPr lang="en-US" altLang="en-US" sz="1300" b="1" dirty="0" err="1">
                <a:latin typeface="Courier New" charset="0"/>
                <a:ea typeface="ＭＳ Ｐゴシック" charset="-128"/>
              </a:rPr>
              <a:t>df</a:t>
            </a:r>
            <a:r>
              <a:rPr lang="en-US" altLang="en-US" sz="1300" b="1" dirty="0">
                <a:latin typeface="Courier New" charset="0"/>
                <a:ea typeface="ＭＳ Ｐゴシック" charset="-128"/>
              </a:rPr>
              <a:t>       MS              Number of </a:t>
            </a:r>
            <a:r>
              <a:rPr lang="en-US" altLang="en-US" sz="1300" b="1" dirty="0" err="1">
                <a:latin typeface="Courier New" charset="0"/>
                <a:ea typeface="ＭＳ Ｐゴシック" charset="-128"/>
              </a:rPr>
              <a:t>obs</a:t>
            </a:r>
            <a:r>
              <a:rPr lang="en-US" altLang="en-US" sz="1300" b="1" dirty="0">
                <a:latin typeface="Courier New" charset="0"/>
                <a:ea typeface="ＭＳ Ｐゴシック" charset="-128"/>
              </a:rPr>
              <a:t> =     654</a:t>
            </a:r>
          </a:p>
          <a:p>
            <a:pPr eaLnBrk="1" hangingPunct="1">
              <a:spcBef>
                <a:spcPct val="0"/>
              </a:spcBef>
              <a:buFont typeface="Wingdings" charset="2"/>
              <a:buNone/>
            </a:pPr>
            <a:r>
              <a:rPr lang="en-US" altLang="en-US" sz="1300" b="1" dirty="0">
                <a:latin typeface="Courier New" charset="0"/>
                <a:ea typeface="ＭＳ Ｐゴシック" charset="-128"/>
              </a:rPr>
              <a:t>-------------+------------------------------           F(  1,   652) =  872.18</a:t>
            </a:r>
          </a:p>
          <a:p>
            <a:pPr eaLnBrk="1" hangingPunct="1">
              <a:spcBef>
                <a:spcPct val="0"/>
              </a:spcBef>
              <a:buFont typeface="Wingdings" charset="2"/>
              <a:buNone/>
            </a:pPr>
            <a:r>
              <a:rPr lang="en-US" altLang="en-US" sz="1300" b="1" dirty="0">
                <a:latin typeface="Courier New" charset="0"/>
                <a:ea typeface="ＭＳ Ｐゴシック" charset="-128"/>
              </a:rPr>
              <a:t>       Model |  280.919154     1  280.919154           </a:t>
            </a:r>
            <a:r>
              <a:rPr lang="en-US" altLang="en-US" sz="1300" b="1" dirty="0" err="1">
                <a:latin typeface="Courier New" charset="0"/>
                <a:ea typeface="ＭＳ Ｐゴシック" charset="-128"/>
              </a:rPr>
              <a:t>Prob</a:t>
            </a:r>
            <a:r>
              <a:rPr lang="en-US" altLang="en-US" sz="1300" b="1" dirty="0">
                <a:latin typeface="Courier New" charset="0"/>
                <a:ea typeface="ＭＳ Ｐゴシック" charset="-128"/>
              </a:rPr>
              <a:t> &gt; F      =  0.0000</a:t>
            </a:r>
          </a:p>
          <a:p>
            <a:pPr eaLnBrk="1" hangingPunct="1">
              <a:spcBef>
                <a:spcPct val="0"/>
              </a:spcBef>
              <a:buFont typeface="Wingdings" charset="2"/>
              <a:buNone/>
            </a:pPr>
            <a:r>
              <a:rPr lang="en-US" altLang="en-US" sz="1300" b="1" dirty="0">
                <a:latin typeface="Courier New" charset="0"/>
                <a:ea typeface="ＭＳ Ｐゴシック" charset="-128"/>
              </a:rPr>
              <a:t>    Residual |  210.000679   652  .322086931           R-squared     =  0.5722</a:t>
            </a:r>
          </a:p>
          <a:p>
            <a:pPr eaLnBrk="1" hangingPunct="1">
              <a:spcBef>
                <a:spcPct val="0"/>
              </a:spcBef>
              <a:buFont typeface="Wingdings" charset="2"/>
              <a:buNone/>
            </a:pPr>
            <a:r>
              <a:rPr lang="en-US" altLang="en-US" sz="1300" b="1" dirty="0">
                <a:latin typeface="Courier New" charset="0"/>
                <a:ea typeface="ＭＳ Ｐゴシック" charset="-128"/>
              </a:rPr>
              <a:t>-------------+------------------------------           </a:t>
            </a:r>
            <a:r>
              <a:rPr lang="en-US" altLang="en-US" sz="1300" b="1" dirty="0" err="1">
                <a:latin typeface="Courier New" charset="0"/>
                <a:ea typeface="ＭＳ Ｐゴシック" charset="-128"/>
              </a:rPr>
              <a:t>Adj</a:t>
            </a:r>
            <a:r>
              <a:rPr lang="en-US" altLang="en-US" sz="1300" b="1" dirty="0">
                <a:latin typeface="Courier New" charset="0"/>
                <a:ea typeface="ＭＳ Ｐゴシック" charset="-128"/>
              </a:rPr>
              <a:t> R-squared =  0.5716</a:t>
            </a:r>
          </a:p>
          <a:p>
            <a:pPr eaLnBrk="1" hangingPunct="1">
              <a:spcBef>
                <a:spcPct val="0"/>
              </a:spcBef>
              <a:buFont typeface="Wingdings" charset="2"/>
              <a:buNone/>
            </a:pPr>
            <a:r>
              <a:rPr lang="en-US" altLang="en-US" sz="1300" b="1" dirty="0">
                <a:latin typeface="Courier New" charset="0"/>
                <a:ea typeface="ＭＳ Ｐゴシック" charset="-128"/>
              </a:rPr>
              <a:t>       Total |  490.919833   653  .751791475           Root MSE      =  .56753</a:t>
            </a:r>
          </a:p>
          <a:p>
            <a:pPr eaLnBrk="1" hangingPunct="1">
              <a:spcBef>
                <a:spcPct val="0"/>
              </a:spcBef>
              <a:buFont typeface="Wingdings" charset="2"/>
              <a:buNone/>
            </a:pPr>
            <a:endParaRPr lang="en-US" altLang="en-US" sz="1300" b="1"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a:t>
            </a:r>
          </a:p>
          <a:p>
            <a:pPr eaLnBrk="1" hangingPunct="1">
              <a:spcBef>
                <a:spcPct val="0"/>
              </a:spcBef>
              <a:buFont typeface="Wingdings" charset="2"/>
              <a:buNone/>
            </a:pPr>
            <a:r>
              <a:rPr lang="en-US" altLang="en-US" sz="1300" b="1" dirty="0">
                <a:latin typeface="Courier New" charset="0"/>
                <a:ea typeface="ＭＳ Ｐゴシック" charset="-128"/>
              </a:rPr>
              <a:t>         </a:t>
            </a:r>
            <a:r>
              <a:rPr lang="en-US" altLang="en-US" sz="1300" b="1" dirty="0" err="1">
                <a:latin typeface="Courier New" charset="0"/>
                <a:ea typeface="ＭＳ Ｐゴシック" charset="-128"/>
              </a:rPr>
              <a:t>fev</a:t>
            </a:r>
            <a:r>
              <a:rPr lang="en-US" altLang="en-US" sz="1300" b="1" dirty="0">
                <a:latin typeface="Courier New" charset="0"/>
                <a:ea typeface="ＭＳ Ｐゴシック" charset="-128"/>
              </a:rPr>
              <a:t> |      </a:t>
            </a:r>
            <a:r>
              <a:rPr lang="en-US" altLang="en-US" sz="1300" b="1" dirty="0" err="1">
                <a:latin typeface="Courier New" charset="0"/>
                <a:ea typeface="ＭＳ Ｐゴシック" charset="-128"/>
              </a:rPr>
              <a:t>Coef</a:t>
            </a:r>
            <a:r>
              <a:rPr lang="en-US" altLang="en-US" sz="1300" b="1" dirty="0">
                <a:latin typeface="Courier New" charset="0"/>
                <a:ea typeface="ＭＳ Ｐゴシック" charset="-128"/>
              </a:rPr>
              <a:t>.   Std. Err.      t    P&gt;|t|     [95% Conf. Interval]</a:t>
            </a:r>
          </a:p>
          <a:p>
            <a:pPr eaLnBrk="1" hangingPunct="1">
              <a:spcBef>
                <a:spcPct val="0"/>
              </a:spcBef>
              <a:buFont typeface="Wingdings" charset="2"/>
              <a:buNone/>
            </a:pPr>
            <a:r>
              <a:rPr lang="en-US" altLang="en-US" sz="1300" b="1" dirty="0">
                <a:latin typeface="Courier New" charset="0"/>
                <a:ea typeface="ＭＳ Ｐゴシック" charset="-128"/>
              </a:rPr>
              <a:t>-------------+----------------------------------------------------------------</a:t>
            </a:r>
          </a:p>
          <a:p>
            <a:pPr eaLnBrk="1" hangingPunct="1">
              <a:spcBef>
                <a:spcPct val="0"/>
              </a:spcBef>
              <a:buFont typeface="Wingdings" charset="2"/>
              <a:buNone/>
            </a:pPr>
            <a:r>
              <a:rPr lang="en-US" altLang="en-US" sz="1300" b="1" dirty="0">
                <a:latin typeface="Courier New" charset="0"/>
                <a:ea typeface="ＭＳ Ｐゴシック" charset="-128"/>
              </a:rPr>
              <a:t>         age |    .222041   .0075185    29.53   0.000     .2072777    .2368043</a:t>
            </a:r>
          </a:p>
          <a:p>
            <a:pPr eaLnBrk="1" hangingPunct="1">
              <a:spcBef>
                <a:spcPct val="0"/>
              </a:spcBef>
              <a:buFont typeface="Wingdings" charset="2"/>
              <a:buNone/>
            </a:pPr>
            <a:r>
              <a:rPr lang="en-US" altLang="en-US" sz="1300" b="1" dirty="0">
                <a:latin typeface="Courier New" charset="0"/>
                <a:ea typeface="ＭＳ Ｐゴシック" charset="-128"/>
              </a:rPr>
              <a:t>       _cons |   .4316481   .0778954     5.54   0.000      .278692    .5846042</a:t>
            </a:r>
          </a:p>
          <a:p>
            <a:pPr eaLnBrk="1" hangingPunct="1">
              <a:spcBef>
                <a:spcPct val="0"/>
              </a:spcBef>
              <a:buFont typeface="Wingdings" charset="2"/>
              <a:buNone/>
            </a:pPr>
            <a:r>
              <a:rPr lang="en-US" altLang="en-US" sz="1300" b="1" dirty="0">
                <a:latin typeface="Courier New" charset="0"/>
                <a:ea typeface="ＭＳ Ｐゴシック" charset="-128"/>
              </a:rPr>
              <a:t>------------------------------------------------------------------------------</a:t>
            </a:r>
            <a:r>
              <a:rPr lang="en-US" altLang="en-US" sz="1300" dirty="0">
                <a:ea typeface="ＭＳ Ｐゴシック" charset="-128"/>
              </a:rPr>
              <a:t> </a:t>
            </a:r>
          </a:p>
          <a:p>
            <a:pPr eaLnBrk="1" hangingPunct="1">
              <a:lnSpc>
                <a:spcPct val="80000"/>
              </a:lnSpc>
              <a:buFont typeface="Wingdings" charset="2"/>
              <a:buNone/>
            </a:pPr>
            <a:endParaRPr lang="el-GR" altLang="en-US" sz="1200" b="1" i="1" baseline="30000" dirty="0">
              <a:ea typeface="ＭＳ Ｐゴシック" charset="-128"/>
            </a:endParaRPr>
          </a:p>
        </p:txBody>
      </p:sp>
      <p:sp>
        <p:nvSpPr>
          <p:cNvPr id="8704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6ECFE638-D3E3-C243-818F-8B6230616014}" type="slidenum">
              <a:rPr lang="en-US" altLang="en-US" sz="1200">
                <a:solidFill>
                  <a:srgbClr val="898989"/>
                </a:solidFill>
              </a:rPr>
              <a:pPr/>
              <a:t>56</a:t>
            </a:fld>
            <a:endParaRPr lang="en-US" altLang="en-US" sz="1200">
              <a:solidFill>
                <a:srgbClr val="898989"/>
              </a:solidFill>
            </a:endParaRPr>
          </a:p>
        </p:txBody>
      </p:sp>
      <p:sp>
        <p:nvSpPr>
          <p:cNvPr id="87045" name="TextBox 5"/>
          <p:cNvSpPr txBox="1">
            <a:spLocks noChangeArrowheads="1"/>
          </p:cNvSpPr>
          <p:nvPr/>
        </p:nvSpPr>
        <p:spPr bwMode="auto">
          <a:xfrm>
            <a:off x="8162925" y="2590800"/>
            <a:ext cx="981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800"/>
              <a:t>=.7565</a:t>
            </a:r>
            <a:r>
              <a:rPr lang="en-US" altLang="en-US" sz="1800" baseline="30000"/>
              <a:t>2</a:t>
            </a:r>
            <a:endParaRPr lang="en-US" altLang="en-US" sz="1800"/>
          </a:p>
        </p:txBody>
      </p:sp>
      <p:cxnSp>
        <p:nvCxnSpPr>
          <p:cNvPr id="8" name="Straight Arrow Connector 7"/>
          <p:cNvCxnSpPr/>
          <p:nvPr/>
        </p:nvCxnSpPr>
        <p:spPr>
          <a:xfrm rot="10800000">
            <a:off x="7858125" y="2743200"/>
            <a:ext cx="381000" cy="317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47" name="Object 6"/>
          <p:cNvGraphicFramePr>
            <a:graphicFrameLocks noChangeAspect="1"/>
          </p:cNvGraphicFramePr>
          <p:nvPr/>
        </p:nvGraphicFramePr>
        <p:xfrm>
          <a:off x="25400" y="1144588"/>
          <a:ext cx="3632200" cy="379412"/>
        </p:xfrm>
        <a:graphic>
          <a:graphicData uri="http://schemas.openxmlformats.org/presentationml/2006/ole">
            <mc:AlternateContent xmlns:mc="http://schemas.openxmlformats.org/markup-compatibility/2006">
              <mc:Choice xmlns:v="urn:schemas-microsoft-com:vml" Requires="v">
                <p:oleObj spid="_x0000_s87156" name="Equation" r:id="rId4" imgW="2794000" imgH="292100" progId="Equation.3">
                  <p:embed/>
                </p:oleObj>
              </mc:Choice>
              <mc:Fallback>
                <p:oleObj name="Equation" r:id="rId4" imgW="2794000" imgH="2921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0" y="1144588"/>
                        <a:ext cx="3632200" cy="379412"/>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1" name="Straight Arrow Connector 10"/>
          <p:cNvCxnSpPr/>
          <p:nvPr/>
        </p:nvCxnSpPr>
        <p:spPr>
          <a:xfrm rot="5400000" flipH="1" flipV="1">
            <a:off x="495300" y="3619500"/>
            <a:ext cx="2057400"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49" name="Object 8"/>
          <p:cNvGraphicFramePr>
            <a:graphicFrameLocks noChangeAspect="1"/>
          </p:cNvGraphicFramePr>
          <p:nvPr/>
        </p:nvGraphicFramePr>
        <p:xfrm>
          <a:off x="82550" y="4889500"/>
          <a:ext cx="3651250" cy="368300"/>
        </p:xfrm>
        <a:graphic>
          <a:graphicData uri="http://schemas.openxmlformats.org/presentationml/2006/ole">
            <mc:AlternateContent xmlns:mc="http://schemas.openxmlformats.org/markup-compatibility/2006">
              <mc:Choice xmlns:v="urn:schemas-microsoft-com:vml" Requires="v">
                <p:oleObj spid="_x0000_s87157" name="Equation" r:id="rId6" imgW="2895600" imgH="292100" progId="Equation.3">
                  <p:embed/>
                </p:oleObj>
              </mc:Choice>
              <mc:Fallback>
                <p:oleObj name="Equation" r:id="rId6" imgW="2895600" imgH="2921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550" y="4889500"/>
                        <a:ext cx="3651250" cy="3683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87050" name="Object 9"/>
          <p:cNvGraphicFramePr>
            <a:graphicFrameLocks noChangeAspect="1"/>
          </p:cNvGraphicFramePr>
          <p:nvPr/>
        </p:nvGraphicFramePr>
        <p:xfrm>
          <a:off x="1409700" y="5454650"/>
          <a:ext cx="3929063" cy="793750"/>
        </p:xfrm>
        <a:graphic>
          <a:graphicData uri="http://schemas.openxmlformats.org/presentationml/2006/ole">
            <mc:AlternateContent xmlns:mc="http://schemas.openxmlformats.org/markup-compatibility/2006">
              <mc:Choice xmlns:v="urn:schemas-microsoft-com:vml" Requires="v">
                <p:oleObj spid="_x0000_s87158" name="Equation" r:id="rId8" imgW="2514600" imgH="508000" progId="Equation.3">
                  <p:embed/>
                </p:oleObj>
              </mc:Choice>
              <mc:Fallback>
                <p:oleObj name="Equation" r:id="rId8" imgW="2514600" imgH="5080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9700" y="5454650"/>
                        <a:ext cx="3929063" cy="79375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5" name="Straight Arrow Connector 14"/>
          <p:cNvCxnSpPr/>
          <p:nvPr/>
        </p:nvCxnSpPr>
        <p:spPr>
          <a:xfrm>
            <a:off x="2438400" y="1600200"/>
            <a:ext cx="762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52" name="Object 10"/>
          <p:cNvGraphicFramePr>
            <a:graphicFrameLocks noChangeAspect="1"/>
          </p:cNvGraphicFramePr>
          <p:nvPr/>
        </p:nvGraphicFramePr>
        <p:xfrm>
          <a:off x="5638800" y="4906963"/>
          <a:ext cx="2514600" cy="655637"/>
        </p:xfrm>
        <a:graphic>
          <a:graphicData uri="http://schemas.openxmlformats.org/presentationml/2006/ole">
            <mc:AlternateContent xmlns:mc="http://schemas.openxmlformats.org/markup-compatibility/2006">
              <mc:Choice xmlns:v="urn:schemas-microsoft-com:vml" Requires="v">
                <p:oleObj spid="_x0000_s87159" name="Equation" r:id="rId10" imgW="1511300" imgH="393700" progId="Equation.3">
                  <p:embed/>
                </p:oleObj>
              </mc:Choice>
              <mc:Fallback>
                <p:oleObj name="Equation" r:id="rId10" imgW="1511300" imgH="39370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38800" y="4906963"/>
                        <a:ext cx="2514600" cy="6556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rot="16200000" flipV="1">
            <a:off x="2095500" y="3619500"/>
            <a:ext cx="2209800" cy="1371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651" name="Rectangle 3"/>
          <p:cNvSpPr>
            <a:spLocks noGrp="1" noChangeArrowheads="1"/>
          </p:cNvSpPr>
          <p:nvPr>
            <p:ph idx="1"/>
          </p:nvPr>
        </p:nvSpPr>
        <p:spPr>
          <a:xfrm>
            <a:off x="76200" y="1493838"/>
            <a:ext cx="8229600" cy="5287962"/>
          </a:xfrm>
        </p:spPr>
        <p:txBody>
          <a:bodyPr/>
          <a:lstStyle/>
          <a:p>
            <a:pPr eaLnBrk="1" hangingPunct="1">
              <a:lnSpc>
                <a:spcPct val="80000"/>
              </a:lnSpc>
              <a:buFont typeface="Wingdings" charset="2"/>
              <a:buNone/>
            </a:pPr>
            <a:endParaRPr lang="en-US" altLang="en-US" sz="1200">
              <a:latin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regress fev age</a:t>
            </a:r>
          </a:p>
          <a:p>
            <a:pPr eaLnBrk="1" hangingPunct="1">
              <a:spcBef>
                <a:spcPct val="0"/>
              </a:spcBef>
              <a:buFont typeface="Wingdings" charset="2"/>
              <a:buNone/>
            </a:pPr>
            <a:endParaRPr lang="en-US" altLang="en-US" sz="1300" b="1">
              <a:latin typeface="Courier New" charset="0"/>
              <a:ea typeface="Courier New" charset="0"/>
              <a:cs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      Source |       SS       df       MS              Number of obs =     654</a:t>
            </a:r>
          </a:p>
          <a:p>
            <a:pPr eaLnBrk="1" hangingPunct="1">
              <a:spcBef>
                <a:spcPct val="0"/>
              </a:spcBef>
              <a:buFont typeface="Wingdings" charset="2"/>
              <a:buNone/>
            </a:pPr>
            <a:r>
              <a:rPr lang="en-US" altLang="en-US" sz="1300" b="1">
                <a:latin typeface="Courier New" charset="0"/>
                <a:ea typeface="Courier New" charset="0"/>
                <a:cs typeface="Courier New" charset="0"/>
              </a:rPr>
              <a:t>-------------+------------------------------           F(  1,   652) =  872.18</a:t>
            </a:r>
          </a:p>
          <a:p>
            <a:pPr eaLnBrk="1" hangingPunct="1">
              <a:spcBef>
                <a:spcPct val="0"/>
              </a:spcBef>
              <a:buFont typeface="Wingdings" charset="2"/>
              <a:buNone/>
            </a:pPr>
            <a:r>
              <a:rPr lang="en-US" altLang="en-US" sz="1300" b="1">
                <a:latin typeface="Courier New" charset="0"/>
                <a:ea typeface="Courier New" charset="0"/>
                <a:cs typeface="Courier New" charset="0"/>
              </a:rPr>
              <a:t>       Model |  280.919154     1  280.919154           Prob &gt; F      =  0.0000</a:t>
            </a:r>
          </a:p>
          <a:p>
            <a:pPr eaLnBrk="1" hangingPunct="1">
              <a:spcBef>
                <a:spcPct val="0"/>
              </a:spcBef>
              <a:buFont typeface="Wingdings" charset="2"/>
              <a:buNone/>
            </a:pPr>
            <a:r>
              <a:rPr lang="en-US" altLang="en-US" sz="1300" b="1">
                <a:latin typeface="Courier New" charset="0"/>
                <a:ea typeface="Courier New" charset="0"/>
                <a:cs typeface="Courier New" charset="0"/>
              </a:rPr>
              <a:t>    Residual |  210.000679   652  .322086931           R-squared     =  0.5722</a:t>
            </a:r>
          </a:p>
          <a:p>
            <a:pPr eaLnBrk="1" hangingPunct="1">
              <a:spcBef>
                <a:spcPct val="0"/>
              </a:spcBef>
              <a:buFont typeface="Wingdings" charset="2"/>
              <a:buNone/>
            </a:pPr>
            <a:r>
              <a:rPr lang="en-US" altLang="en-US" sz="1300" b="1">
                <a:latin typeface="Courier New" charset="0"/>
                <a:ea typeface="Courier New" charset="0"/>
                <a:cs typeface="Courier New" charset="0"/>
              </a:rPr>
              <a:t>-------------+------------------------------           Adj R-squared =  0.5716</a:t>
            </a:r>
          </a:p>
          <a:p>
            <a:pPr eaLnBrk="1" hangingPunct="1">
              <a:spcBef>
                <a:spcPct val="0"/>
              </a:spcBef>
              <a:buFont typeface="Wingdings" charset="2"/>
              <a:buNone/>
            </a:pPr>
            <a:r>
              <a:rPr lang="en-US" altLang="en-US" sz="1300" b="1">
                <a:latin typeface="Courier New" charset="0"/>
                <a:ea typeface="Courier New" charset="0"/>
                <a:cs typeface="Courier New" charset="0"/>
              </a:rPr>
              <a:t>       Total |  490.919833   653  .751791475           Root MSE      =  .56753</a:t>
            </a:r>
          </a:p>
          <a:p>
            <a:pPr eaLnBrk="1" hangingPunct="1">
              <a:spcBef>
                <a:spcPct val="0"/>
              </a:spcBef>
              <a:buFont typeface="Wingdings" charset="2"/>
              <a:buNone/>
            </a:pPr>
            <a:endParaRPr lang="en-US" altLang="en-US" sz="1300" b="1">
              <a:latin typeface="Courier New" charset="0"/>
              <a:ea typeface="Courier New" charset="0"/>
              <a:cs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a:t>
            </a:r>
          </a:p>
          <a:p>
            <a:pPr eaLnBrk="1" hangingPunct="1">
              <a:spcBef>
                <a:spcPct val="0"/>
              </a:spcBef>
              <a:buFont typeface="Wingdings" charset="2"/>
              <a:buNone/>
            </a:pPr>
            <a:r>
              <a:rPr lang="en-US" altLang="en-US" sz="1300" b="1">
                <a:latin typeface="Courier New" charset="0"/>
                <a:ea typeface="Courier New" charset="0"/>
                <a:cs typeface="Courier New" charset="0"/>
              </a:rPr>
              <a:t>         fev |      Coef.   Std. Err.      t    P&gt;|t|     [95% Conf. Interval]</a:t>
            </a:r>
          </a:p>
          <a:p>
            <a:pPr eaLnBrk="1" hangingPunct="1">
              <a:spcBef>
                <a:spcPct val="0"/>
              </a:spcBef>
              <a:buFont typeface="Wingdings" charset="2"/>
              <a:buNone/>
            </a:pPr>
            <a:r>
              <a:rPr lang="en-US" altLang="en-US" sz="1300" b="1">
                <a:latin typeface="Courier New" charset="0"/>
                <a:ea typeface="Courier New" charset="0"/>
                <a:cs typeface="Courier New" charset="0"/>
              </a:rPr>
              <a:t>-------------+----------------------------------------------------------------</a:t>
            </a:r>
          </a:p>
          <a:p>
            <a:pPr eaLnBrk="1" hangingPunct="1">
              <a:spcBef>
                <a:spcPct val="0"/>
              </a:spcBef>
              <a:buFont typeface="Wingdings" charset="2"/>
              <a:buNone/>
            </a:pPr>
            <a:r>
              <a:rPr lang="en-US" altLang="en-US" sz="1300" b="1">
                <a:latin typeface="Courier New" charset="0"/>
                <a:ea typeface="Courier New" charset="0"/>
                <a:cs typeface="Courier New" charset="0"/>
              </a:rPr>
              <a:t>         age |    .222041   .0075185    29.53   0.000     .2072777    .2368043</a:t>
            </a:r>
          </a:p>
          <a:p>
            <a:pPr eaLnBrk="1" hangingPunct="1">
              <a:spcBef>
                <a:spcPct val="0"/>
              </a:spcBef>
              <a:buFont typeface="Wingdings" charset="2"/>
              <a:buNone/>
            </a:pPr>
            <a:r>
              <a:rPr lang="en-US" altLang="en-US" sz="1300" b="1">
                <a:latin typeface="Courier New" charset="0"/>
                <a:ea typeface="Courier New" charset="0"/>
                <a:cs typeface="Courier New" charset="0"/>
              </a:rPr>
              <a:t>       _cons |   .4316481   .0778954     5.54   0.000      .278692    .5846042</a:t>
            </a:r>
          </a:p>
          <a:p>
            <a:pPr eaLnBrk="1" hangingPunct="1">
              <a:spcBef>
                <a:spcPct val="0"/>
              </a:spcBef>
              <a:buFont typeface="Wingdings" charset="2"/>
              <a:buNone/>
            </a:pPr>
            <a:r>
              <a:rPr lang="en-US" altLang="en-US" sz="1300" b="1">
                <a:latin typeface="Courier New" charset="0"/>
                <a:ea typeface="Courier New" charset="0"/>
                <a:cs typeface="Courier New" charset="0"/>
              </a:rPr>
              <a:t>------------------------------------------------------------------------------</a:t>
            </a:r>
            <a:r>
              <a:rPr lang="en-US" altLang="en-US" sz="1300"/>
              <a:t> </a:t>
            </a:r>
          </a:p>
          <a:p>
            <a:pPr eaLnBrk="1" hangingPunct="1">
              <a:lnSpc>
                <a:spcPct val="80000"/>
              </a:lnSpc>
              <a:buFont typeface="Wingdings" charset="2"/>
              <a:buNone/>
            </a:pPr>
            <a:endParaRPr lang="el-GR" altLang="en-US" sz="1200" b="1" i="1" baseline="30000">
              <a:ea typeface="Arial" charset="0"/>
              <a:cs typeface="Arial" charset="0"/>
            </a:endParaRPr>
          </a:p>
        </p:txBody>
      </p:sp>
      <p:sp>
        <p:nvSpPr>
          <p:cNvPr id="38915"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C63C0B9-30C1-4E48-A486-7B81A0AA0EA0}" type="slidenum">
              <a:rPr lang="en-US" altLang="en-US" sz="1200">
                <a:solidFill>
                  <a:srgbClr val="898989"/>
                </a:solidFill>
                <a:latin typeface="Arial" charset="0"/>
              </a:rPr>
              <a:pPr>
                <a:spcBef>
                  <a:spcPct val="0"/>
                </a:spcBef>
                <a:buFontTx/>
                <a:buNone/>
              </a:pPr>
              <a:t>57</a:t>
            </a:fld>
            <a:endParaRPr lang="en-US" altLang="en-US" sz="1200">
              <a:solidFill>
                <a:srgbClr val="898989"/>
              </a:solidFill>
              <a:latin typeface="Arial" charset="0"/>
            </a:endParaRPr>
          </a:p>
        </p:txBody>
      </p:sp>
      <p:sp>
        <p:nvSpPr>
          <p:cNvPr id="38916" name="TextBox 5"/>
          <p:cNvSpPr txBox="1">
            <a:spLocks noChangeArrowheads="1"/>
          </p:cNvSpPr>
          <p:nvPr/>
        </p:nvSpPr>
        <p:spPr bwMode="auto">
          <a:xfrm>
            <a:off x="8162925" y="2590800"/>
            <a:ext cx="9810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=.7565</a:t>
            </a:r>
            <a:r>
              <a:rPr lang="en-US" altLang="en-US" sz="1800" baseline="30000">
                <a:latin typeface="Arial" charset="0"/>
              </a:rPr>
              <a:t>2</a:t>
            </a:r>
            <a:endParaRPr lang="en-US" altLang="en-US" sz="1800">
              <a:latin typeface="Arial" charset="0"/>
            </a:endParaRPr>
          </a:p>
        </p:txBody>
      </p:sp>
      <p:cxnSp>
        <p:nvCxnSpPr>
          <p:cNvPr id="8" name="Straight Arrow Connector 7"/>
          <p:cNvCxnSpPr/>
          <p:nvPr/>
        </p:nvCxnSpPr>
        <p:spPr>
          <a:xfrm rot="10800000">
            <a:off x="7858125" y="2743200"/>
            <a:ext cx="381000" cy="317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18" name="Object 6"/>
          <p:cNvGraphicFramePr>
            <a:graphicFrameLocks noChangeAspect="1"/>
          </p:cNvGraphicFramePr>
          <p:nvPr/>
        </p:nvGraphicFramePr>
        <p:xfrm>
          <a:off x="1525588" y="995363"/>
          <a:ext cx="2738437" cy="604837"/>
        </p:xfrm>
        <a:graphic>
          <a:graphicData uri="http://schemas.openxmlformats.org/presentationml/2006/ole">
            <mc:AlternateContent xmlns:mc="http://schemas.openxmlformats.org/markup-compatibility/2006">
              <mc:Choice xmlns:v="urn:schemas-microsoft-com:vml" Requires="v">
                <p:oleObj spid="_x0000_s89131" name="Equation" r:id="rId3" imgW="1320227" imgH="291973" progId="Equation.3">
                  <p:embed/>
                </p:oleObj>
              </mc:Choice>
              <mc:Fallback>
                <p:oleObj name="Equation" r:id="rId3" imgW="1320227" imgH="29197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5588" y="995363"/>
                        <a:ext cx="2738437" cy="604837"/>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1" name="Straight Arrow Connector 10"/>
          <p:cNvCxnSpPr/>
          <p:nvPr/>
        </p:nvCxnSpPr>
        <p:spPr>
          <a:xfrm rot="5400000" flipH="1" flipV="1">
            <a:off x="495300" y="3619500"/>
            <a:ext cx="2057400"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20" name="Object 8"/>
          <p:cNvGraphicFramePr>
            <a:graphicFrameLocks noChangeAspect="1"/>
          </p:cNvGraphicFramePr>
          <p:nvPr/>
        </p:nvGraphicFramePr>
        <p:xfrm>
          <a:off x="457200" y="4876800"/>
          <a:ext cx="2411413" cy="533400"/>
        </p:xfrm>
        <a:graphic>
          <a:graphicData uri="http://schemas.openxmlformats.org/presentationml/2006/ole">
            <mc:AlternateContent xmlns:mc="http://schemas.openxmlformats.org/markup-compatibility/2006">
              <mc:Choice xmlns:v="urn:schemas-microsoft-com:vml" Requires="v">
                <p:oleObj spid="_x0000_s89132" name="Equation" r:id="rId5" imgW="1320227" imgH="291973" progId="Equation.3">
                  <p:embed/>
                </p:oleObj>
              </mc:Choice>
              <mc:Fallback>
                <p:oleObj name="Equation" r:id="rId5" imgW="1320227" imgH="29197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4876800"/>
                        <a:ext cx="2411413" cy="533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971800" y="5410200"/>
          <a:ext cx="2174875" cy="500063"/>
        </p:xfrm>
        <a:graphic>
          <a:graphicData uri="http://schemas.openxmlformats.org/presentationml/2006/ole">
            <mc:AlternateContent xmlns:mc="http://schemas.openxmlformats.org/markup-compatibility/2006">
              <mc:Choice xmlns:v="urn:schemas-microsoft-com:vml" Requires="v">
                <p:oleObj spid="_x0000_s89133" name="Equation" r:id="rId7" imgW="1269449" imgH="291973" progId="Equation.3">
                  <p:embed/>
                </p:oleObj>
              </mc:Choice>
              <mc:Fallback>
                <p:oleObj name="Equation" r:id="rId7" imgW="1269449" imgH="29197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5410200"/>
                        <a:ext cx="2174875" cy="50006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5" name="Straight Arrow Connector 14"/>
          <p:cNvCxnSpPr/>
          <p:nvPr/>
        </p:nvCxnSpPr>
        <p:spPr>
          <a:xfrm flipH="1">
            <a:off x="1905000" y="1600200"/>
            <a:ext cx="53340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23" name="Object 10"/>
          <p:cNvGraphicFramePr>
            <a:graphicFrameLocks noChangeAspect="1"/>
          </p:cNvGraphicFramePr>
          <p:nvPr/>
        </p:nvGraphicFramePr>
        <p:xfrm>
          <a:off x="6019800" y="4906963"/>
          <a:ext cx="2514600" cy="655637"/>
        </p:xfrm>
        <a:graphic>
          <a:graphicData uri="http://schemas.openxmlformats.org/presentationml/2006/ole">
            <mc:AlternateContent xmlns:mc="http://schemas.openxmlformats.org/markup-compatibility/2006">
              <mc:Choice xmlns:v="urn:schemas-microsoft-com:vml" Requires="v">
                <p:oleObj spid="_x0000_s89134" name="Equation" r:id="rId9" imgW="1511300" imgH="393700" progId="Equation.3">
                  <p:embed/>
                </p:oleObj>
              </mc:Choice>
              <mc:Fallback>
                <p:oleObj name="Equation" r:id="rId9" imgW="1511300" imgH="3937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9800" y="4906963"/>
                        <a:ext cx="2514600" cy="655637"/>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8924" name="Object 6"/>
          <p:cNvGraphicFramePr>
            <a:graphicFrameLocks noChangeAspect="1"/>
          </p:cNvGraphicFramePr>
          <p:nvPr/>
        </p:nvGraphicFramePr>
        <p:xfrm>
          <a:off x="6003925" y="255588"/>
          <a:ext cx="3035300" cy="1100137"/>
        </p:xfrm>
        <a:graphic>
          <a:graphicData uri="http://schemas.openxmlformats.org/presentationml/2006/ole">
            <mc:AlternateContent xmlns:mc="http://schemas.openxmlformats.org/markup-compatibility/2006">
              <mc:Choice xmlns:v="urn:schemas-microsoft-com:vml" Requires="v">
                <p:oleObj spid="_x0000_s89135" name="Equation" r:id="rId11" imgW="2311400" imgH="838200" progId="Equation.3">
                  <p:embed/>
                </p:oleObj>
              </mc:Choice>
              <mc:Fallback>
                <p:oleObj name="Equation" r:id="rId11" imgW="2311400" imgH="8382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03925" y="255588"/>
                        <a:ext cx="3035300" cy="1100137"/>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20" name="Elbow Connector 19"/>
          <p:cNvCxnSpPr/>
          <p:nvPr/>
        </p:nvCxnSpPr>
        <p:spPr>
          <a:xfrm rot="5400000">
            <a:off x="7658100" y="1562100"/>
            <a:ext cx="1066800" cy="533400"/>
          </a:xfrm>
          <a:prstGeom prst="bentConnector3">
            <a:avLst>
              <a:gd name="adj1" fmla="val 99395"/>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8001000" y="2819400"/>
            <a:ext cx="228600" cy="2057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9613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72081"/>
            <a:ext cx="8229600" cy="1143000"/>
          </a:xfrm>
        </p:spPr>
        <p:txBody>
          <a:bodyPr/>
          <a:lstStyle/>
          <a:p>
            <a:r>
              <a:rPr lang="en-US" altLang="en-US" sz="4000" dirty="0" smtClean="0"/>
              <a:t>Overall Model Fit Using the F-Statistic</a:t>
            </a:r>
            <a:endParaRPr lang="en-US" altLang="en-US" sz="4000" dirty="0"/>
          </a:p>
        </p:txBody>
      </p:sp>
      <p:sp>
        <p:nvSpPr>
          <p:cNvPr id="39938" name="Content Placeholder 2"/>
          <p:cNvSpPr>
            <a:spLocks noGrp="1"/>
          </p:cNvSpPr>
          <p:nvPr>
            <p:ph idx="1"/>
          </p:nvPr>
        </p:nvSpPr>
        <p:spPr>
          <a:xfrm>
            <a:off x="421934" y="1439561"/>
            <a:ext cx="8229600" cy="4525963"/>
          </a:xfrm>
        </p:spPr>
        <p:txBody>
          <a:bodyPr/>
          <a:lstStyle/>
          <a:p>
            <a:pPr eaLnBrk="1" hangingPunct="1"/>
            <a:r>
              <a:rPr lang="en-US" altLang="en-US" sz="2800" dirty="0">
                <a:sym typeface="Symbol" charset="2"/>
              </a:rPr>
              <a:t>The F statistic compares the model to a model with just </a:t>
            </a:r>
            <a:r>
              <a:rPr lang="en-US" altLang="en-US" sz="2800" dirty="0"/>
              <a:t>y̅</a:t>
            </a:r>
            <a:r>
              <a:rPr lang="en-US" altLang="en-US" sz="2800" dirty="0">
                <a:sym typeface="Symbol" charset="2"/>
              </a:rPr>
              <a:t> (the null model)</a:t>
            </a:r>
          </a:p>
          <a:p>
            <a:pPr eaLnBrk="1" hangingPunct="1"/>
            <a:r>
              <a:rPr lang="en-US" altLang="en-US" sz="2800" dirty="0" smtClean="0">
                <a:sym typeface="Symbol" charset="2"/>
              </a:rPr>
              <a:t>The </a:t>
            </a:r>
            <a:r>
              <a:rPr lang="en-US" altLang="en-US" sz="2800" dirty="0">
                <a:sym typeface="Symbol" charset="2"/>
              </a:rPr>
              <a:t>statistic is    </a:t>
            </a:r>
          </a:p>
          <a:p>
            <a:pPr eaLnBrk="1" hangingPunct="1">
              <a:buFont typeface="Arial" charset="0"/>
              <a:buNone/>
            </a:pPr>
            <a:endParaRPr lang="en-US" altLang="en-US" dirty="0">
              <a:sym typeface="Symbol" charset="2"/>
            </a:endParaRPr>
          </a:p>
          <a:p>
            <a:pPr eaLnBrk="1" hangingPunct="1"/>
            <a:r>
              <a:rPr lang="en-US" altLang="en-US" sz="2800" dirty="0" smtClean="0">
                <a:sym typeface="Symbol" charset="2"/>
              </a:rPr>
              <a:t>When </a:t>
            </a:r>
            <a:r>
              <a:rPr lang="en-US" altLang="en-US" sz="2800" dirty="0">
                <a:sym typeface="Symbol" charset="2"/>
              </a:rPr>
              <a:t>there is only one independent variable in the model, these are equivalent tests</a:t>
            </a:r>
          </a:p>
          <a:p>
            <a:pPr lvl="1" eaLnBrk="1" hangingPunct="1"/>
            <a:r>
              <a:rPr lang="en-US" altLang="en-US" sz="2400" dirty="0">
                <a:sym typeface="Symbol" charset="2"/>
              </a:rPr>
              <a:t>F test that compares the model fit to the null model</a:t>
            </a:r>
          </a:p>
          <a:p>
            <a:pPr lvl="1" eaLnBrk="1" hangingPunct="1"/>
            <a:r>
              <a:rPr lang="en-US" altLang="en-US" sz="2400" dirty="0">
                <a:sym typeface="Symbol" charset="2"/>
              </a:rPr>
              <a:t>The </a:t>
            </a:r>
            <a:r>
              <a:rPr lang="en-US" altLang="en-US" sz="2400" dirty="0" err="1" smtClean="0">
                <a:sym typeface="Symbol" charset="2"/>
              </a:rPr>
              <a:t>ttest</a:t>
            </a:r>
            <a:r>
              <a:rPr lang="en-US" altLang="en-US" sz="2400" dirty="0" smtClean="0">
                <a:sym typeface="Symbol" charset="2"/>
              </a:rPr>
              <a:t> </a:t>
            </a:r>
            <a:r>
              <a:rPr lang="en-US" altLang="en-US" sz="2400" dirty="0">
                <a:sym typeface="Symbol" charset="2"/>
              </a:rPr>
              <a:t>that =0</a:t>
            </a:r>
          </a:p>
          <a:p>
            <a:pPr lvl="1" eaLnBrk="1" hangingPunct="1"/>
            <a:r>
              <a:rPr lang="en-US" altLang="en-US" sz="2400" dirty="0">
                <a:sym typeface="Symbol" charset="2"/>
              </a:rPr>
              <a:t>The </a:t>
            </a:r>
            <a:r>
              <a:rPr lang="en-US" altLang="en-US" sz="2400" dirty="0" err="1" smtClean="0">
                <a:sym typeface="Symbol" charset="2"/>
              </a:rPr>
              <a:t>ttest</a:t>
            </a:r>
            <a:r>
              <a:rPr lang="en-US" altLang="en-US" sz="2400" dirty="0" smtClean="0">
                <a:sym typeface="Symbol" charset="2"/>
              </a:rPr>
              <a:t> </a:t>
            </a:r>
            <a:r>
              <a:rPr lang="en-US" altLang="en-US" sz="2400" dirty="0">
                <a:sym typeface="Symbol" charset="2"/>
              </a:rPr>
              <a:t>that r=0 (Pearson correlation)</a:t>
            </a:r>
          </a:p>
          <a:p>
            <a:endParaRPr lang="en-US" altLang="en-US" dirty="0"/>
          </a:p>
        </p:txBody>
      </p:sp>
      <p:sp>
        <p:nvSpPr>
          <p:cNvPr id="3993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470B201-54EB-DD46-816C-26E64D9D5C31}" type="slidenum">
              <a:rPr lang="en-US" altLang="en-US" sz="1200">
                <a:solidFill>
                  <a:srgbClr val="898989"/>
                </a:solidFill>
                <a:latin typeface="Arial" charset="0"/>
              </a:rPr>
              <a:pPr>
                <a:spcBef>
                  <a:spcPct val="0"/>
                </a:spcBef>
                <a:buFontTx/>
                <a:buNone/>
              </a:pPr>
              <a:t>58</a:t>
            </a:fld>
            <a:endParaRPr lang="en-US" altLang="en-US" sz="1200">
              <a:solidFill>
                <a:srgbClr val="898989"/>
              </a:solidFill>
              <a:latin typeface="Arial" charset="0"/>
            </a:endParaRPr>
          </a:p>
        </p:txBody>
      </p:sp>
      <p:graphicFrame>
        <p:nvGraphicFramePr>
          <p:cNvPr id="39940" name="Object 6"/>
          <p:cNvGraphicFramePr>
            <a:graphicFrameLocks noChangeAspect="1"/>
          </p:cNvGraphicFramePr>
          <p:nvPr>
            <p:extLst>
              <p:ext uri="{D42A27DB-BD31-4B8C-83A1-F6EECF244321}">
                <p14:modId xmlns:p14="http://schemas.microsoft.com/office/powerpoint/2010/main" val="598514379"/>
              </p:ext>
            </p:extLst>
          </p:nvPr>
        </p:nvGraphicFramePr>
        <p:xfrm>
          <a:off x="4191000" y="2133600"/>
          <a:ext cx="2775291" cy="1339796"/>
        </p:xfrm>
        <a:graphic>
          <a:graphicData uri="http://schemas.openxmlformats.org/presentationml/2006/ole">
            <mc:AlternateContent xmlns:mc="http://schemas.openxmlformats.org/markup-compatibility/2006">
              <mc:Choice xmlns:v="urn:schemas-microsoft-com:vml" Requires="v">
                <p:oleObj spid="_x0000_s90123" name="Equation" r:id="rId3" imgW="2362200" imgH="1143000" progId="Equation.3">
                  <p:embed/>
                </p:oleObj>
              </mc:Choice>
              <mc:Fallback>
                <p:oleObj name="Equation" r:id="rId3" imgW="2362200" imgH="1143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2133600"/>
                        <a:ext cx="2775291" cy="1339796"/>
                      </a:xfrm>
                      <a:prstGeom prst="rect">
                        <a:avLst/>
                      </a:prstGeom>
                      <a:solidFill>
                        <a:srgbClr val="CC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85267175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76200"/>
            <a:ext cx="8229600" cy="1143000"/>
          </a:xfrm>
        </p:spPr>
        <p:txBody>
          <a:bodyPr/>
          <a:lstStyle/>
          <a:p>
            <a:r>
              <a:rPr lang="en-US" altLang="en-US" sz="4000" i="1" dirty="0"/>
              <a:t>Inference</a:t>
            </a:r>
            <a:r>
              <a:rPr lang="en-US" altLang="en-US" sz="4000" dirty="0"/>
              <a:t>  for predicted values</a:t>
            </a:r>
          </a:p>
        </p:txBody>
      </p:sp>
      <p:sp>
        <p:nvSpPr>
          <p:cNvPr id="26626" name="Content Placeholder 2"/>
          <p:cNvSpPr>
            <a:spLocks noGrp="1"/>
          </p:cNvSpPr>
          <p:nvPr>
            <p:ph idx="1"/>
          </p:nvPr>
        </p:nvSpPr>
        <p:spPr>
          <a:xfrm>
            <a:off x="457200" y="1219200"/>
            <a:ext cx="8229600" cy="4525963"/>
          </a:xfrm>
        </p:spPr>
        <p:txBody>
          <a:bodyPr/>
          <a:lstStyle/>
          <a:p>
            <a:r>
              <a:rPr lang="en-US" altLang="en-US" sz="2800" dirty="0"/>
              <a:t>We might want to estimate the mean value of y at a particular value of x</a:t>
            </a:r>
          </a:p>
          <a:p>
            <a:r>
              <a:rPr lang="en-US" altLang="en-US" sz="2800" dirty="0" smtClean="0"/>
              <a:t>What is </a:t>
            </a:r>
            <a:r>
              <a:rPr lang="en-US" altLang="en-US" sz="2800" dirty="0"/>
              <a:t>the mean FEV for children who are 10 years old</a:t>
            </a:r>
            <a:r>
              <a:rPr lang="en-US" altLang="en-US" sz="2800" dirty="0" smtClean="0"/>
              <a:t>?   </a:t>
            </a:r>
            <a:r>
              <a:rPr lang="en-US" altLang="en-US" sz="2400" dirty="0" smtClean="0"/>
              <a:t>y</a:t>
            </a:r>
            <a:r>
              <a:rPr lang="en-US" altLang="en-US" sz="2400" dirty="0"/>
              <a:t>̂ = .432 + .222*x = .432 + .222*10 = 2.643 </a:t>
            </a:r>
            <a:r>
              <a:rPr lang="en-US" altLang="en-US" sz="2400" dirty="0" smtClean="0"/>
              <a:t>liters</a:t>
            </a:r>
          </a:p>
          <a:p>
            <a:r>
              <a:rPr lang="en-US" altLang="en-US" sz="2800" dirty="0"/>
              <a:t>We can construct a 95% confidence interval for the estimated </a:t>
            </a:r>
            <a:r>
              <a:rPr lang="en-US" altLang="en-US" sz="2800" dirty="0" smtClean="0"/>
              <a:t>mean</a:t>
            </a:r>
          </a:p>
          <a:p>
            <a:pPr lvl="1"/>
            <a:r>
              <a:rPr lang="en-US" altLang="en-US" sz="2000" dirty="0" smtClean="0">
                <a:sym typeface="Symbol" charset="2"/>
              </a:rPr>
              <a:t>( </a:t>
            </a:r>
            <a:r>
              <a:rPr lang="en-US" altLang="en-US" sz="2000" dirty="0"/>
              <a:t>ŷ - t</a:t>
            </a:r>
            <a:r>
              <a:rPr lang="en-US" altLang="en-US" sz="2000" baseline="-25000" dirty="0"/>
              <a:t>n-2,.025</a:t>
            </a:r>
            <a:r>
              <a:rPr lang="en-US" altLang="en-US" sz="2000" dirty="0"/>
              <a:t>se(ŷ) , ŷ + t</a:t>
            </a:r>
            <a:r>
              <a:rPr lang="en-US" altLang="en-US" sz="2000" baseline="-25000" dirty="0"/>
              <a:t>n-2,.025</a:t>
            </a:r>
            <a:r>
              <a:rPr lang="en-US" altLang="en-US" sz="2000" dirty="0"/>
              <a:t>se(ŷ) </a:t>
            </a:r>
            <a:r>
              <a:rPr lang="en-US" altLang="en-US" sz="2000" dirty="0" smtClean="0"/>
              <a:t>), where</a:t>
            </a:r>
            <a:endParaRPr lang="en-US" altLang="en-US" sz="2000" dirty="0"/>
          </a:p>
          <a:p>
            <a:pPr>
              <a:buFont typeface="Arial" charset="0"/>
              <a:buNone/>
            </a:pPr>
            <a:endParaRPr lang="en-US" altLang="en-US" sz="2800" dirty="0"/>
          </a:p>
        </p:txBody>
      </p:sp>
      <p:sp>
        <p:nvSpPr>
          <p:cNvPr id="2662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4C35A48-4485-DE49-826A-1D8AEAB9CCC0}" type="slidenum">
              <a:rPr lang="en-US" altLang="en-US" sz="1200">
                <a:solidFill>
                  <a:srgbClr val="898989"/>
                </a:solidFill>
                <a:latin typeface="Arial" charset="0"/>
              </a:rPr>
              <a:pPr>
                <a:spcBef>
                  <a:spcPct val="0"/>
                </a:spcBef>
                <a:buFontTx/>
                <a:buNone/>
              </a:pPr>
              <a:t>59</a:t>
            </a:fld>
            <a:endParaRPr lang="en-US" altLang="en-US" sz="1200">
              <a:solidFill>
                <a:srgbClr val="898989"/>
              </a:solidFill>
              <a:latin typeface="Arial"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77070770"/>
              </p:ext>
            </p:extLst>
          </p:nvPr>
        </p:nvGraphicFramePr>
        <p:xfrm>
          <a:off x="1676400" y="4724400"/>
          <a:ext cx="3276600" cy="1479780"/>
        </p:xfrm>
        <a:graphic>
          <a:graphicData uri="http://schemas.openxmlformats.org/presentationml/2006/ole">
            <mc:AlternateContent xmlns:mc="http://schemas.openxmlformats.org/markup-compatibility/2006">
              <mc:Choice xmlns:v="urn:schemas-microsoft-com:vml" Requires="v">
                <p:oleObj spid="_x0000_s91145" r:id="rId3" imgW="54419500" imgH="24574500" progId="">
                  <p:embed/>
                </p:oleObj>
              </mc:Choice>
              <mc:Fallback>
                <p:oleObj r:id="rId3" imgW="54419500" imgH="24574500" progId="">
                  <p:embed/>
                  <p:pic>
                    <p:nvPicPr>
                      <p:cNvPr id="0" name=""/>
                      <p:cNvPicPr/>
                      <p:nvPr/>
                    </p:nvPicPr>
                    <p:blipFill>
                      <a:blip r:embed="rId4"/>
                      <a:stretch>
                        <a:fillRect/>
                      </a:stretch>
                    </p:blipFill>
                    <p:spPr>
                      <a:xfrm>
                        <a:off x="1676400" y="4724400"/>
                        <a:ext cx="3276600" cy="1479780"/>
                      </a:xfrm>
                      <a:prstGeom prst="rect">
                        <a:avLst/>
                      </a:prstGeom>
                    </p:spPr>
                  </p:pic>
                </p:oleObj>
              </mc:Fallback>
            </mc:AlternateContent>
          </a:graphicData>
        </a:graphic>
      </p:graphicFrame>
    </p:spTree>
    <p:extLst>
      <p:ext uri="{BB962C8B-B14F-4D97-AF65-F5344CB8AC3E}">
        <p14:creationId xmlns:p14="http://schemas.microsoft.com/office/powerpoint/2010/main" val="392249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3074" name="Rectangle 2"/>
          <p:cNvSpPr>
            <a:spLocks noGrp="1" noChangeArrowheads="1"/>
          </p:cNvSpPr>
          <p:nvPr>
            <p:ph type="title"/>
          </p:nvPr>
        </p:nvSpPr>
        <p:spPr/>
        <p:txBody>
          <a:bodyPr/>
          <a:lstStyle/>
          <a:p>
            <a:r>
              <a:rPr lang="en-US"/>
              <a:t>Associations are ??? Causations</a:t>
            </a:r>
          </a:p>
        </p:txBody>
      </p:sp>
      <p:sp>
        <p:nvSpPr>
          <p:cNvPr id="1283075" name="Rectangle 3"/>
          <p:cNvSpPr>
            <a:spLocks noGrp="1" noChangeArrowheads="1"/>
          </p:cNvSpPr>
          <p:nvPr>
            <p:ph type="body" idx="1"/>
          </p:nvPr>
        </p:nvSpPr>
        <p:spPr>
          <a:xfrm>
            <a:off x="719137" y="1427163"/>
            <a:ext cx="8001000" cy="4114800"/>
          </a:xfrm>
        </p:spPr>
        <p:txBody>
          <a:bodyPr/>
          <a:lstStyle/>
          <a:p>
            <a:pPr algn="ctr">
              <a:buFont typeface="Wingdings" pitchFamily="2" charset="2"/>
              <a:buNone/>
            </a:pPr>
            <a:r>
              <a:rPr lang="en-US" sz="3600" dirty="0"/>
              <a:t>Why?  </a:t>
            </a:r>
          </a:p>
          <a:p>
            <a:pPr algn="ctr">
              <a:buFont typeface="Wingdings" pitchFamily="2" charset="2"/>
              <a:buNone/>
            </a:pPr>
            <a:endParaRPr lang="en-US" sz="3600" dirty="0"/>
          </a:p>
          <a:p>
            <a:pPr>
              <a:buFont typeface="Wingdings" pitchFamily="2" charset="2"/>
              <a:buNone/>
            </a:pPr>
            <a:r>
              <a:rPr lang="en-US" i="1" dirty="0"/>
              <a:t>Women have smaller palms </a:t>
            </a:r>
            <a:r>
              <a:rPr lang="en-US" i="1" dirty="0" smtClean="0"/>
              <a:t>and </a:t>
            </a:r>
            <a:r>
              <a:rPr lang="en-US" i="1" dirty="0"/>
              <a:t>live 6 years longer on average</a:t>
            </a:r>
          </a:p>
          <a:p>
            <a:pPr algn="ctr">
              <a:buFont typeface="Wingdings" pitchFamily="2" charset="2"/>
              <a:buNone/>
            </a:pPr>
            <a:endParaRPr lang="en-US" i="1" dirty="0"/>
          </a:p>
          <a:p>
            <a:pPr algn="ctr">
              <a:buFont typeface="Wingdings" pitchFamily="2" charset="2"/>
              <a:buNone/>
            </a:pPr>
            <a:r>
              <a:rPr lang="en-US" sz="3200" b="1" dirty="0">
                <a:solidFill>
                  <a:srgbClr val="660066"/>
                </a:solidFill>
              </a:rPr>
              <a:t>Don’t stop at the first </a:t>
            </a:r>
            <a:r>
              <a:rPr lang="en-US" sz="3200" b="1" dirty="0" smtClean="0">
                <a:solidFill>
                  <a:srgbClr val="660066"/>
                </a:solidFill>
              </a:rPr>
              <a:t>association.</a:t>
            </a:r>
            <a:r>
              <a:rPr lang="en-US" sz="3200" b="1" dirty="0">
                <a:solidFill>
                  <a:srgbClr val="660066"/>
                </a:solidFill>
              </a:rPr>
              <a:t/>
            </a:r>
            <a:br>
              <a:rPr lang="en-US" sz="3200" b="1" dirty="0">
                <a:solidFill>
                  <a:srgbClr val="660066"/>
                </a:solidFill>
              </a:rPr>
            </a:br>
            <a:r>
              <a:rPr lang="en-US" sz="3200" b="1" dirty="0">
                <a:solidFill>
                  <a:srgbClr val="660066"/>
                </a:solidFill>
              </a:rPr>
              <a:t>Ask yourself (and the data) WHY?</a:t>
            </a:r>
          </a:p>
          <a:p>
            <a:endParaRPr lang="en-US" i="1" dirty="0"/>
          </a:p>
          <a:p>
            <a:pPr marL="0" indent="0">
              <a:buNone/>
            </a:pPr>
            <a:r>
              <a:rPr lang="en-US" sz="2800" i="1" dirty="0" smtClean="0"/>
              <a:t>http</a:t>
            </a:r>
            <a:r>
              <a:rPr lang="en-US" sz="2800" i="1" dirty="0"/>
              <a:t>://</a:t>
            </a:r>
            <a:r>
              <a:rPr lang="en-US" sz="2800" i="1" dirty="0" err="1"/>
              <a:t>www.tylervigen.com</a:t>
            </a:r>
            <a:r>
              <a:rPr lang="en-US" sz="2800" i="1" dirty="0"/>
              <a:t>/spurious-correlations</a:t>
            </a:r>
            <a:endParaRPr lang="en-US" sz="2800" i="1" dirty="0"/>
          </a:p>
        </p:txBody>
      </p:sp>
    </p:spTree>
    <p:extLst>
      <p:ext uri="{BB962C8B-B14F-4D97-AF65-F5344CB8AC3E}">
        <p14:creationId xmlns:p14="http://schemas.microsoft.com/office/powerpoint/2010/main" val="19128993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Arrow Connector 7"/>
          <p:cNvCxnSpPr/>
          <p:nvPr/>
        </p:nvCxnSpPr>
        <p:spPr>
          <a:xfrm rot="16200000" flipV="1">
            <a:off x="3581400" y="3810000"/>
            <a:ext cx="8382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74" name="Title 1"/>
          <p:cNvSpPr>
            <a:spLocks noGrp="1"/>
          </p:cNvSpPr>
          <p:nvPr>
            <p:ph type="title"/>
          </p:nvPr>
        </p:nvSpPr>
        <p:spPr>
          <a:xfrm>
            <a:off x="457200" y="274638"/>
            <a:ext cx="8229600" cy="792162"/>
          </a:xfrm>
        </p:spPr>
        <p:txBody>
          <a:bodyPr/>
          <a:lstStyle/>
          <a:p>
            <a:r>
              <a:rPr lang="en-US" altLang="en-US" sz="4000" dirty="0" smtClean="0"/>
              <a:t>Use Stata for your prediction</a:t>
            </a:r>
            <a:endParaRPr lang="en-US" altLang="en-US" sz="4000" dirty="0"/>
          </a:p>
        </p:txBody>
      </p:sp>
      <p:sp>
        <p:nvSpPr>
          <p:cNvPr id="3" name="Content Placeholder 2"/>
          <p:cNvSpPr>
            <a:spLocks noGrp="1"/>
          </p:cNvSpPr>
          <p:nvPr>
            <p:ph idx="1"/>
          </p:nvPr>
        </p:nvSpPr>
        <p:spPr>
          <a:xfrm>
            <a:off x="228600" y="1295400"/>
            <a:ext cx="8686800" cy="4525963"/>
          </a:xfrm>
        </p:spPr>
        <p:txBody>
          <a:bodyPr/>
          <a:lstStyle/>
          <a:p>
            <a:r>
              <a:rPr lang="en-US" altLang="en-US" sz="2800" dirty="0"/>
              <a:t>Stata will calculate the fitted regression values and the standard errors</a:t>
            </a:r>
          </a:p>
          <a:p>
            <a:pPr lvl="1"/>
            <a:r>
              <a:rPr lang="en-US" altLang="en-US" sz="2400" dirty="0">
                <a:latin typeface="Courier New" charset="0"/>
                <a:ea typeface="Courier New" charset="0"/>
                <a:cs typeface="Courier New" charset="0"/>
              </a:rPr>
              <a:t>regress </a:t>
            </a:r>
            <a:r>
              <a:rPr lang="en-US" altLang="en-US" sz="2400" dirty="0" err="1">
                <a:latin typeface="Courier New" charset="0"/>
                <a:ea typeface="Courier New" charset="0"/>
                <a:cs typeface="Courier New" charset="0"/>
              </a:rPr>
              <a:t>fev</a:t>
            </a:r>
            <a:r>
              <a:rPr lang="en-US" altLang="en-US" sz="2400" dirty="0">
                <a:latin typeface="Courier New" charset="0"/>
                <a:ea typeface="Courier New" charset="0"/>
                <a:cs typeface="Courier New" charset="0"/>
              </a:rPr>
              <a:t> age</a:t>
            </a:r>
          </a:p>
          <a:p>
            <a:pPr lvl="1"/>
            <a:r>
              <a:rPr lang="en-US" altLang="en-US" sz="2400" dirty="0">
                <a:latin typeface="Courier New" charset="0"/>
                <a:ea typeface="Courier New" charset="0"/>
                <a:cs typeface="Courier New" charset="0"/>
              </a:rPr>
              <a:t>predict </a:t>
            </a:r>
            <a:r>
              <a:rPr lang="en-US" altLang="en-US" sz="2400" dirty="0" err="1">
                <a:latin typeface="Courier New" charset="0"/>
                <a:ea typeface="Courier New" charset="0"/>
                <a:cs typeface="Courier New" charset="0"/>
              </a:rPr>
              <a:t>fev_pred</a:t>
            </a:r>
            <a:r>
              <a:rPr lang="en-US" altLang="en-US" sz="2400" dirty="0">
                <a:latin typeface="Courier New" charset="0"/>
                <a:ea typeface="Courier New" charset="0"/>
                <a:cs typeface="Courier New" charset="0"/>
              </a:rPr>
              <a:t>, </a:t>
            </a:r>
            <a:r>
              <a:rPr lang="en-US" altLang="en-US" sz="2400" dirty="0" err="1">
                <a:latin typeface="Courier New" charset="0"/>
                <a:ea typeface="Courier New" charset="0"/>
                <a:cs typeface="Courier New" charset="0"/>
              </a:rPr>
              <a:t>xb</a:t>
            </a:r>
            <a:r>
              <a:rPr lang="en-US" altLang="en-US" sz="2400" dirty="0">
                <a:latin typeface="Courier New" charset="0"/>
                <a:ea typeface="Courier New" charset="0"/>
                <a:cs typeface="Courier New" charset="0"/>
              </a:rPr>
              <a:t> </a:t>
            </a:r>
            <a:r>
              <a:rPr lang="en-US" altLang="en-US" sz="2400" dirty="0">
                <a:latin typeface="Arial" charset="0"/>
                <a:ea typeface="Arial" charset="0"/>
                <a:cs typeface="Arial" charset="0"/>
              </a:rPr>
              <a:t>-&gt; predicted mean values (</a:t>
            </a:r>
            <a:r>
              <a:rPr lang="en-US" altLang="en-US" sz="2400" dirty="0"/>
              <a:t>ŷ)</a:t>
            </a:r>
            <a:endParaRPr lang="en-US" altLang="en-US" sz="2400" dirty="0">
              <a:latin typeface="Arial" charset="0"/>
              <a:ea typeface="Arial" charset="0"/>
              <a:cs typeface="Arial" charset="0"/>
            </a:endParaRPr>
          </a:p>
          <a:p>
            <a:pPr lvl="1"/>
            <a:r>
              <a:rPr lang="en-US" altLang="en-US" sz="2400" dirty="0">
                <a:latin typeface="Courier New" charset="0"/>
                <a:ea typeface="Courier New" charset="0"/>
                <a:cs typeface="Courier New" charset="0"/>
              </a:rPr>
              <a:t>predict </a:t>
            </a:r>
            <a:r>
              <a:rPr lang="en-US" altLang="en-US" sz="2400" dirty="0" err="1">
                <a:latin typeface="Courier New" charset="0"/>
                <a:ea typeface="Courier New" charset="0"/>
                <a:cs typeface="Courier New" charset="0"/>
              </a:rPr>
              <a:t>fev_predse</a:t>
            </a:r>
            <a:r>
              <a:rPr lang="en-US" altLang="en-US" sz="2400" dirty="0">
                <a:latin typeface="Courier New" charset="0"/>
                <a:ea typeface="Courier New" charset="0"/>
                <a:cs typeface="Courier New" charset="0"/>
              </a:rPr>
              <a:t>, </a:t>
            </a:r>
            <a:r>
              <a:rPr lang="en-US" altLang="en-US" sz="2400" dirty="0" err="1">
                <a:latin typeface="Courier New" charset="0"/>
                <a:ea typeface="Courier New" charset="0"/>
                <a:cs typeface="Courier New" charset="0"/>
              </a:rPr>
              <a:t>stdp</a:t>
            </a:r>
            <a:r>
              <a:rPr lang="en-US" altLang="en-US" sz="2400" dirty="0">
                <a:latin typeface="Courier New" charset="0"/>
                <a:ea typeface="Courier New" charset="0"/>
                <a:cs typeface="Courier New" charset="0"/>
              </a:rPr>
              <a:t> </a:t>
            </a:r>
            <a:r>
              <a:rPr lang="en-US" altLang="en-US" sz="2400" dirty="0">
                <a:latin typeface="Arial" charset="0"/>
                <a:ea typeface="Arial" charset="0"/>
                <a:cs typeface="Arial" charset="0"/>
              </a:rPr>
              <a:t>-&gt; se of </a:t>
            </a:r>
            <a:r>
              <a:rPr lang="en-US" altLang="en-US" sz="2400" dirty="0"/>
              <a:t>ŷ </a:t>
            </a:r>
            <a:r>
              <a:rPr lang="en-US" altLang="en-US" sz="2400" dirty="0">
                <a:latin typeface="Arial" charset="0"/>
                <a:ea typeface="Arial" charset="0"/>
                <a:cs typeface="Arial" charset="0"/>
              </a:rPr>
              <a:t>values</a:t>
            </a:r>
            <a:endParaRPr lang="en-US" altLang="en-US" sz="2400" dirty="0">
              <a:latin typeface="Courier New" charset="0"/>
              <a:ea typeface="Courier New" charset="0"/>
              <a:cs typeface="Courier New" charset="0"/>
            </a:endParaRPr>
          </a:p>
          <a:p>
            <a:pPr>
              <a:buFont typeface="Arial" charset="0"/>
              <a:buNone/>
            </a:pPr>
            <a:endParaRPr lang="en-US" altLang="en-US" sz="2600" dirty="0">
              <a:ea typeface="Courier New" charset="0"/>
              <a:cs typeface="Courier New" charset="0"/>
              <a:sym typeface="Symbol" charset="2"/>
            </a:endParaRPr>
          </a:p>
          <a:p>
            <a:pPr>
              <a:buFont typeface="Arial" charset="0"/>
              <a:buNone/>
            </a:pPr>
            <a:endParaRPr lang="en-US" altLang="en-US" sz="2600" dirty="0" smtClean="0">
              <a:ea typeface="Courier New" charset="0"/>
              <a:cs typeface="Courier New" charset="0"/>
              <a:sym typeface="Symbol" charset="2"/>
            </a:endParaRPr>
          </a:p>
          <a:p>
            <a:pPr>
              <a:buFont typeface="Arial" charset="0"/>
              <a:buNone/>
            </a:pPr>
            <a:r>
              <a:rPr lang="en-US" altLang="en-US" sz="2600" dirty="0" smtClean="0">
                <a:ea typeface="Courier New" charset="0"/>
                <a:cs typeface="Courier New" charset="0"/>
                <a:sym typeface="Symbol" charset="2"/>
              </a:rPr>
              <a:t>You </a:t>
            </a:r>
            <a:r>
              <a:rPr lang="en-US" altLang="en-US" sz="2600" dirty="0">
                <a:ea typeface="Courier New" charset="0"/>
                <a:cs typeface="Courier New" charset="0"/>
                <a:sym typeface="Symbol" charset="2"/>
              </a:rPr>
              <a:t>don’t have to calculate these to get a plot with the 95% CI:</a:t>
            </a:r>
          </a:p>
          <a:p>
            <a:pPr>
              <a:buFont typeface="Arial" charset="0"/>
              <a:buNone/>
            </a:pPr>
            <a:r>
              <a:rPr lang="en-US" altLang="en-US" sz="28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twoway</a:t>
            </a:r>
            <a:r>
              <a:rPr lang="en-US" altLang="en-US" sz="20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lfitci</a:t>
            </a:r>
            <a:r>
              <a:rPr lang="en-US" altLang="en-US" sz="20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fev</a:t>
            </a:r>
            <a:r>
              <a:rPr lang="en-US" altLang="en-US" sz="2000" dirty="0">
                <a:latin typeface="Courier New" charset="0"/>
                <a:ea typeface="Courier New" charset="0"/>
                <a:cs typeface="Courier New" charset="0"/>
              </a:rPr>
              <a:t> age)</a:t>
            </a:r>
            <a:endParaRPr lang="en-US" altLang="en-US" sz="2600" dirty="0">
              <a:ea typeface="Courier New" charset="0"/>
              <a:cs typeface="Courier New" charset="0"/>
              <a:sym typeface="Symbol" charset="2"/>
            </a:endParaRPr>
          </a:p>
          <a:p>
            <a:pPr>
              <a:buFont typeface="Arial" charset="0"/>
              <a:buNone/>
            </a:pPr>
            <a:endParaRPr lang="en-US" altLang="en-US" sz="2600" dirty="0">
              <a:ea typeface="Courier New" charset="0"/>
              <a:cs typeface="Courier New" charset="0"/>
            </a:endParaRPr>
          </a:p>
          <a:p>
            <a:pPr>
              <a:buFont typeface="Arial" charset="0"/>
              <a:buNone/>
            </a:pPr>
            <a:endParaRPr lang="en-US" altLang="en-US" sz="2000" dirty="0">
              <a:latin typeface="Courier New" charset="0"/>
              <a:ea typeface="Courier New" charset="0"/>
              <a:cs typeface="Courier New" charset="0"/>
            </a:endParaRPr>
          </a:p>
          <a:p>
            <a:pPr>
              <a:buFont typeface="Arial" charset="0"/>
              <a:buNone/>
            </a:pPr>
            <a:endParaRPr lang="en-US" altLang="en-US" dirty="0"/>
          </a:p>
          <a:p>
            <a:pPr lvl="1">
              <a:buFont typeface="Arial" charset="0"/>
              <a:buNone/>
            </a:pPr>
            <a:endParaRPr lang="en-US" altLang="en-US" dirty="0"/>
          </a:p>
        </p:txBody>
      </p:sp>
      <p:sp>
        <p:nvSpPr>
          <p:cNvPr id="28676"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CDF5C32-F58E-E745-B0B9-F6FAA718508A}" type="slidenum">
              <a:rPr lang="en-US" altLang="en-US" sz="1200">
                <a:solidFill>
                  <a:srgbClr val="898989"/>
                </a:solidFill>
                <a:latin typeface="Arial" charset="0"/>
              </a:rPr>
              <a:pPr>
                <a:spcBef>
                  <a:spcPct val="0"/>
                </a:spcBef>
                <a:buFontTx/>
                <a:buNone/>
              </a:pPr>
              <a:t>60</a:t>
            </a:fld>
            <a:endParaRPr lang="en-US" altLang="en-US" sz="1200">
              <a:solidFill>
                <a:srgbClr val="898989"/>
              </a:solidFill>
              <a:latin typeface="Arial" charset="0"/>
            </a:endParaRPr>
          </a:p>
        </p:txBody>
      </p:sp>
      <p:sp>
        <p:nvSpPr>
          <p:cNvPr id="28677" name="TextBox 4"/>
          <p:cNvSpPr txBox="1">
            <a:spLocks noChangeArrowheads="1"/>
          </p:cNvSpPr>
          <p:nvPr/>
        </p:nvSpPr>
        <p:spPr bwMode="auto">
          <a:xfrm>
            <a:off x="4148807" y="3974523"/>
            <a:ext cx="3813175" cy="3698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New variable names that I made up</a:t>
            </a:r>
          </a:p>
        </p:txBody>
      </p:sp>
      <p:cxnSp>
        <p:nvCxnSpPr>
          <p:cNvPr id="7" name="Straight Arrow Connector 6"/>
          <p:cNvCxnSpPr/>
          <p:nvPr/>
        </p:nvCxnSpPr>
        <p:spPr>
          <a:xfrm rot="16200000" flipV="1">
            <a:off x="3810000" y="4038600"/>
            <a:ext cx="3810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79" name="TextBox 4"/>
          <p:cNvSpPr txBox="1">
            <a:spLocks noChangeArrowheads="1"/>
          </p:cNvSpPr>
          <p:nvPr/>
        </p:nvSpPr>
        <p:spPr bwMode="auto">
          <a:xfrm>
            <a:off x="3276600" y="5638800"/>
            <a:ext cx="4648200" cy="64611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Stands for linear fit for the line, CI for the confidence interval</a:t>
            </a:r>
          </a:p>
        </p:txBody>
      </p:sp>
      <p:cxnSp>
        <p:nvCxnSpPr>
          <p:cNvPr id="10" name="Straight Arrow Connector 9"/>
          <p:cNvCxnSpPr/>
          <p:nvPr/>
        </p:nvCxnSpPr>
        <p:spPr>
          <a:xfrm flipH="1" flipV="1">
            <a:off x="2819400" y="5334000"/>
            <a:ext cx="4572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18909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381000" y="76200"/>
            <a:ext cx="8229600" cy="6172200"/>
          </a:xfrm>
        </p:spPr>
        <p:txBody>
          <a:bodyPr/>
          <a:lstStyle/>
          <a:p>
            <a:pPr marL="0" indent="0">
              <a:spcBef>
                <a:spcPct val="0"/>
              </a:spcBef>
              <a:buFont typeface="Arial" charset="0"/>
              <a:buNone/>
            </a:pPr>
            <a:r>
              <a:rPr lang="en-US" altLang="en-US" sz="1600">
                <a:latin typeface="Courier New" charset="0"/>
                <a:ea typeface="Courier New" charset="0"/>
                <a:cs typeface="Courier New" charset="0"/>
              </a:rPr>
              <a:t>. list fev age fev_pred fev_predse</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   fev   age   fev_pred   fev_pr~e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1. | 1.708     9   2.430017   .0232702 |</a:t>
            </a:r>
          </a:p>
          <a:p>
            <a:pPr marL="0" indent="0">
              <a:spcBef>
                <a:spcPct val="0"/>
              </a:spcBef>
              <a:buFont typeface="Arial" charset="0"/>
              <a:buNone/>
            </a:pPr>
            <a:r>
              <a:rPr lang="en-US" altLang="en-US" sz="1600">
                <a:latin typeface="Courier New" charset="0"/>
                <a:ea typeface="Courier New" charset="0"/>
                <a:cs typeface="Courier New" charset="0"/>
              </a:rPr>
              <a:t>  2. | 1.724     8   2.207976   .0265199 |</a:t>
            </a:r>
          </a:p>
          <a:p>
            <a:pPr marL="0" indent="0">
              <a:spcBef>
                <a:spcPct val="0"/>
              </a:spcBef>
              <a:buFont typeface="Arial" charset="0"/>
              <a:buNone/>
            </a:pPr>
            <a:r>
              <a:rPr lang="en-US" altLang="en-US" sz="1600">
                <a:latin typeface="Courier New" charset="0"/>
                <a:ea typeface="Courier New" charset="0"/>
                <a:cs typeface="Courier New" charset="0"/>
              </a:rPr>
              <a:t>  3. |  1.72     7   1.985935   .0312756 |</a:t>
            </a:r>
          </a:p>
          <a:p>
            <a:pPr marL="0" indent="0">
              <a:spcBef>
                <a:spcPct val="0"/>
              </a:spcBef>
              <a:buFont typeface="Arial" charset="0"/>
              <a:buNone/>
            </a:pPr>
            <a:r>
              <a:rPr lang="en-US" altLang="en-US" sz="1600">
                <a:latin typeface="Courier New" charset="0"/>
                <a:ea typeface="Courier New" charset="0"/>
                <a:cs typeface="Courier New" charset="0"/>
              </a:rPr>
              <a:t>  4. | 1.558     9   2.430017   .0232702 |</a:t>
            </a:r>
          </a:p>
          <a:p>
            <a:pPr marL="0" indent="0">
              <a:spcBef>
                <a:spcPct val="0"/>
              </a:spcBef>
              <a:buFont typeface="Arial" charset="0"/>
              <a:buNone/>
            </a:pPr>
            <a:r>
              <a:rPr lang="en-US" altLang="en-US" sz="1600">
                <a:latin typeface="Courier New" charset="0"/>
                <a:ea typeface="Courier New" charset="0"/>
                <a:cs typeface="Courier New" charset="0"/>
              </a:rPr>
              <a:t>  5. | 1.895     9   2.430017   .0232702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6. | 2.336     8   2.207976   .0265199 |</a:t>
            </a:r>
          </a:p>
          <a:p>
            <a:pPr marL="0" indent="0">
              <a:spcBef>
                <a:spcPct val="0"/>
              </a:spcBef>
              <a:buFont typeface="Arial" charset="0"/>
              <a:buNone/>
            </a:pPr>
            <a:r>
              <a:rPr lang="en-US" altLang="en-US" sz="1600">
                <a:latin typeface="Courier New" charset="0"/>
                <a:ea typeface="Courier New" charset="0"/>
                <a:cs typeface="Courier New" charset="0"/>
              </a:rPr>
              <a:t>  7. | 1.919     6   1.763894   .0369605 |</a:t>
            </a:r>
          </a:p>
          <a:p>
            <a:pPr marL="0" indent="0">
              <a:spcBef>
                <a:spcPct val="0"/>
              </a:spcBef>
              <a:buFont typeface="Arial" charset="0"/>
              <a:buNone/>
            </a:pPr>
            <a:r>
              <a:rPr lang="en-US" altLang="en-US" sz="1600">
                <a:latin typeface="Courier New" charset="0"/>
                <a:ea typeface="Courier New" charset="0"/>
                <a:cs typeface="Courier New" charset="0"/>
              </a:rPr>
              <a:t>  8. | 1.415     6   1.763894   .0369605 |</a:t>
            </a:r>
          </a:p>
          <a:p>
            <a:pPr marL="0" indent="0">
              <a:spcBef>
                <a:spcPct val="0"/>
              </a:spcBef>
              <a:buFont typeface="Arial" charset="0"/>
              <a:buNone/>
            </a:pPr>
            <a:r>
              <a:rPr lang="en-US" altLang="en-US" sz="1600">
                <a:latin typeface="Courier New" charset="0"/>
                <a:ea typeface="Courier New" charset="0"/>
                <a:cs typeface="Courier New" charset="0"/>
              </a:rPr>
              <a:t>  9. | 1.987     8   2.207976   .0265199 |</a:t>
            </a:r>
          </a:p>
          <a:p>
            <a:pPr marL="0" indent="0">
              <a:spcBef>
                <a:spcPct val="0"/>
              </a:spcBef>
              <a:buFont typeface="Arial" charset="0"/>
              <a:buNone/>
            </a:pPr>
            <a:r>
              <a:rPr lang="en-US" altLang="en-US" sz="1600">
                <a:latin typeface="Courier New" charset="0"/>
                <a:ea typeface="Courier New" charset="0"/>
                <a:cs typeface="Courier New" charset="0"/>
              </a:rPr>
              <a:t> 10. | 1.942     9   2.430017   .0232702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11. | 1.602     6   1.763894   .0369605 |</a:t>
            </a:r>
          </a:p>
          <a:p>
            <a:pPr marL="0" indent="0">
              <a:spcBef>
                <a:spcPct val="0"/>
              </a:spcBef>
              <a:buFont typeface="Arial" charset="0"/>
              <a:buNone/>
            </a:pPr>
            <a:r>
              <a:rPr lang="en-US" altLang="en-US" sz="1600">
                <a:latin typeface="Courier New" charset="0"/>
                <a:ea typeface="Courier New" charset="0"/>
                <a:cs typeface="Courier New" charset="0"/>
              </a:rPr>
              <a:t> 12. | 1.735     8   2.207976   .0265199 |</a:t>
            </a:r>
          </a:p>
          <a:p>
            <a:pPr marL="0" indent="0">
              <a:spcBef>
                <a:spcPct val="0"/>
              </a:spcBef>
              <a:buFont typeface="Arial" charset="0"/>
              <a:buNone/>
            </a:pPr>
            <a:r>
              <a:rPr lang="en-US" altLang="en-US" sz="1600">
                <a:latin typeface="Courier New" charset="0"/>
                <a:ea typeface="Courier New" charset="0"/>
                <a:cs typeface="Courier New" charset="0"/>
              </a:rPr>
              <a:t> 13. | 2.193     8   2.207976   .0265199 |</a:t>
            </a:r>
          </a:p>
          <a:p>
            <a:pPr marL="0" indent="0">
              <a:spcBef>
                <a:spcPct val="0"/>
              </a:spcBef>
              <a:buFont typeface="Arial" charset="0"/>
              <a:buNone/>
            </a:pPr>
            <a:r>
              <a:rPr lang="en-US" altLang="en-US" sz="1600">
                <a:latin typeface="Courier New" charset="0"/>
                <a:ea typeface="Courier New" charset="0"/>
                <a:cs typeface="Courier New" charset="0"/>
              </a:rPr>
              <a:t> 14. | 2.118     8   2.207976   .0265199 |</a:t>
            </a:r>
          </a:p>
          <a:p>
            <a:pPr marL="0" indent="0">
              <a:spcBef>
                <a:spcPct val="0"/>
              </a:spcBef>
              <a:buFont typeface="Arial" charset="0"/>
              <a:buNone/>
            </a:pPr>
            <a:r>
              <a:rPr lang="en-US" altLang="en-US" sz="1600">
                <a:latin typeface="Courier New" charset="0"/>
                <a:ea typeface="Courier New" charset="0"/>
                <a:cs typeface="Courier New" charset="0"/>
              </a:rPr>
              <a:t> 15. | 2.258     8   2.207976   .0265199 |</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r>
              <a:rPr lang="en-US" altLang="en-US" sz="1600">
                <a:latin typeface="Courier New" charset="0"/>
                <a:ea typeface="Courier New" charset="0"/>
                <a:cs typeface="Courier New" charset="0"/>
              </a:rPr>
              <a:t>336. | 3.147    13   3.318181   .0320131 |</a:t>
            </a:r>
          </a:p>
          <a:p>
            <a:pPr marL="0" indent="0">
              <a:spcBef>
                <a:spcPct val="0"/>
              </a:spcBef>
              <a:buFont typeface="Arial" charset="0"/>
              <a:buNone/>
            </a:pPr>
            <a:r>
              <a:rPr lang="en-US" altLang="en-US" sz="1600">
                <a:latin typeface="Courier New" charset="0"/>
                <a:ea typeface="Courier New" charset="0"/>
                <a:cs typeface="Courier New" charset="0"/>
              </a:rPr>
              <a:t>337. |  2.52    10   2.652058   .0221981 |</a:t>
            </a:r>
          </a:p>
          <a:p>
            <a:pPr marL="0" indent="0">
              <a:spcBef>
                <a:spcPct val="0"/>
              </a:spcBef>
              <a:buFont typeface="Arial" charset="0"/>
              <a:buNone/>
            </a:pPr>
            <a:r>
              <a:rPr lang="en-US" altLang="en-US" sz="1600">
                <a:latin typeface="Courier New" charset="0"/>
                <a:ea typeface="Courier New" charset="0"/>
                <a:cs typeface="Courier New" charset="0"/>
              </a:rPr>
              <a:t>338. | 2.292    10   2.652058   .0221981 |</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endParaRPr lang="en-US" altLang="en-US" sz="1600">
              <a:latin typeface="Courier New" charset="0"/>
              <a:ea typeface="Courier New" charset="0"/>
              <a:cs typeface="Courier New" charset="0"/>
            </a:endParaRPr>
          </a:p>
        </p:txBody>
      </p:sp>
      <p:sp>
        <p:nvSpPr>
          <p:cNvPr id="29698"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F0F967F-932E-494C-A85B-4B100EA750B4}" type="slidenum">
              <a:rPr lang="en-US" altLang="en-US" sz="1200">
                <a:solidFill>
                  <a:srgbClr val="898989"/>
                </a:solidFill>
                <a:latin typeface="Arial" charset="0"/>
              </a:rPr>
              <a:pPr>
                <a:spcBef>
                  <a:spcPct val="0"/>
                </a:spcBef>
                <a:buFontTx/>
                <a:buNone/>
              </a:pPr>
              <a:t>61</a:t>
            </a:fld>
            <a:endParaRPr lang="en-US" altLang="en-US" sz="1200">
              <a:solidFill>
                <a:srgbClr val="898989"/>
              </a:solidFill>
              <a:latin typeface="Arial" charset="0"/>
            </a:endParaRPr>
          </a:p>
        </p:txBody>
      </p:sp>
    </p:spTree>
    <p:extLst>
      <p:ext uri="{BB962C8B-B14F-4D97-AF65-F5344CB8AC3E}">
        <p14:creationId xmlns:p14="http://schemas.microsoft.com/office/powerpoint/2010/main" val="8799394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BFDBEA1-7D87-2D49-B30C-4C66F5E54B23}" type="slidenum">
              <a:rPr lang="en-US" altLang="en-US" sz="1200">
                <a:solidFill>
                  <a:srgbClr val="898989"/>
                </a:solidFill>
                <a:latin typeface="Arial" charset="0"/>
              </a:rPr>
              <a:pPr>
                <a:spcBef>
                  <a:spcPct val="0"/>
                </a:spcBef>
                <a:buFontTx/>
                <a:buNone/>
              </a:pPr>
              <a:t>62</a:t>
            </a:fld>
            <a:endParaRPr lang="en-US" altLang="en-US" sz="1200">
              <a:solidFill>
                <a:srgbClr val="898989"/>
              </a:solidFill>
              <a:latin typeface="Arial" charset="0"/>
            </a:endParaRPr>
          </a:p>
        </p:txBody>
      </p:sp>
      <p:sp>
        <p:nvSpPr>
          <p:cNvPr id="30722" name="TextBox 5"/>
          <p:cNvSpPr txBox="1">
            <a:spLocks noChangeArrowheads="1"/>
          </p:cNvSpPr>
          <p:nvPr/>
        </p:nvSpPr>
        <p:spPr bwMode="auto">
          <a:xfrm>
            <a:off x="685800" y="5754688"/>
            <a:ext cx="792480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dirty="0" err="1">
                <a:latin typeface="Courier New" charset="0"/>
                <a:ea typeface="Courier New" charset="0"/>
                <a:cs typeface="Courier New" charset="0"/>
              </a:rPr>
              <a:t>twoway</a:t>
            </a:r>
            <a:r>
              <a:rPr lang="en-US" altLang="en-US" sz="1600" dirty="0">
                <a:latin typeface="Courier New" charset="0"/>
                <a:ea typeface="Courier New" charset="0"/>
                <a:cs typeface="Courier New" charset="0"/>
              </a:rPr>
              <a:t> (scatter </a:t>
            </a:r>
            <a:r>
              <a:rPr lang="en-US" altLang="en-US" sz="1600" dirty="0" err="1">
                <a:latin typeface="Courier New" charset="0"/>
                <a:ea typeface="Courier New" charset="0"/>
                <a:cs typeface="Courier New" charset="0"/>
              </a:rPr>
              <a:t>fev</a:t>
            </a:r>
            <a:r>
              <a:rPr lang="en-US" altLang="en-US" sz="1600" dirty="0">
                <a:latin typeface="Courier New" charset="0"/>
                <a:ea typeface="Courier New" charset="0"/>
                <a:cs typeface="Courier New" charset="0"/>
              </a:rPr>
              <a:t> age)  (</a:t>
            </a:r>
            <a:r>
              <a:rPr lang="en-US" altLang="en-US" sz="1600" u="sng" dirty="0" err="1">
                <a:latin typeface="Courier New" charset="0"/>
                <a:ea typeface="Courier New" charset="0"/>
                <a:cs typeface="Courier New" charset="0"/>
              </a:rPr>
              <a:t>lfitci</a:t>
            </a:r>
            <a:r>
              <a:rPr lang="en-US" altLang="en-US" sz="1600" u="sng" dirty="0">
                <a:latin typeface="Courier New" charset="0"/>
                <a:ea typeface="Courier New" charset="0"/>
                <a:cs typeface="Courier New" charset="0"/>
              </a:rPr>
              <a:t> </a:t>
            </a:r>
            <a:r>
              <a:rPr lang="en-US" altLang="en-US" sz="1600" u="sng" dirty="0" err="1">
                <a:latin typeface="Courier New" charset="0"/>
                <a:ea typeface="Courier New" charset="0"/>
                <a:cs typeface="Courier New" charset="0"/>
              </a:rPr>
              <a:t>fev</a:t>
            </a:r>
            <a:r>
              <a:rPr lang="en-US" altLang="en-US" sz="1600" u="sng" dirty="0">
                <a:latin typeface="Courier New" charset="0"/>
                <a:ea typeface="Courier New" charset="0"/>
                <a:cs typeface="Courier New" charset="0"/>
              </a:rPr>
              <a:t> age, </a:t>
            </a:r>
            <a:r>
              <a:rPr lang="en-US" altLang="en-US" sz="1600" u="sng" dirty="0" err="1">
                <a:latin typeface="Courier New" charset="0"/>
                <a:ea typeface="Courier New" charset="0"/>
                <a:cs typeface="Courier New" charset="0"/>
              </a:rPr>
              <a:t>ciplot</a:t>
            </a:r>
            <a:r>
              <a:rPr lang="en-US" altLang="en-US" sz="1600" u="sng" dirty="0">
                <a:latin typeface="Courier New" charset="0"/>
                <a:ea typeface="Courier New" charset="0"/>
                <a:cs typeface="Courier New" charset="0"/>
              </a:rPr>
              <a:t>(</a:t>
            </a:r>
            <a:r>
              <a:rPr lang="en-US" altLang="en-US" sz="1600" u="sng" dirty="0" err="1">
                <a:latin typeface="Courier New" charset="0"/>
                <a:ea typeface="Courier New" charset="0"/>
                <a:cs typeface="Courier New" charset="0"/>
              </a:rPr>
              <a:t>rline</a:t>
            </a:r>
            <a:r>
              <a:rPr lang="en-US" altLang="en-US" sz="1600" u="sng" dirty="0">
                <a:latin typeface="Courier New" charset="0"/>
                <a:ea typeface="Courier New" charset="0"/>
                <a:cs typeface="Courier New" charset="0"/>
              </a:rPr>
              <a:t>) </a:t>
            </a:r>
            <a:r>
              <a:rPr lang="en-US" altLang="en-US" sz="1600" dirty="0" err="1">
                <a:latin typeface="Courier New" charset="0"/>
                <a:ea typeface="Courier New" charset="0"/>
                <a:cs typeface="Courier New" charset="0"/>
              </a:rPr>
              <a:t>blcolor</a:t>
            </a:r>
            <a:r>
              <a:rPr lang="en-US" altLang="en-US" sz="1600" dirty="0">
                <a:latin typeface="Courier New" charset="0"/>
                <a:ea typeface="Courier New" charset="0"/>
                <a:cs typeface="Courier New" charset="0"/>
              </a:rPr>
              <a:t>(black)), legend(off) title(95% CI for the predicted means for each age )</a:t>
            </a:r>
          </a:p>
        </p:txBody>
      </p:sp>
      <p:pic>
        <p:nvPicPr>
          <p:cNvPr id="307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80963"/>
            <a:ext cx="7569200" cy="554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24" name="TextBox 6"/>
          <p:cNvSpPr txBox="1">
            <a:spLocks noChangeArrowheads="1"/>
          </p:cNvSpPr>
          <p:nvPr/>
        </p:nvSpPr>
        <p:spPr bwMode="auto">
          <a:xfrm>
            <a:off x="6858000" y="3852666"/>
            <a:ext cx="2133600" cy="1569660"/>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dirty="0" smtClean="0">
                <a:latin typeface="Arial" charset="0"/>
              </a:rPr>
              <a:t>Remember that </a:t>
            </a:r>
            <a:r>
              <a:rPr lang="en-US" altLang="en-US" sz="1600" dirty="0">
                <a:latin typeface="Arial" charset="0"/>
              </a:rPr>
              <a:t>the Cis get wider as you get farther from x̅ ;</a:t>
            </a:r>
          </a:p>
          <a:p>
            <a:pPr eaLnBrk="1" hangingPunct="1">
              <a:spcBef>
                <a:spcPct val="0"/>
              </a:spcBef>
              <a:buFontTx/>
              <a:buNone/>
            </a:pPr>
            <a:r>
              <a:rPr lang="en-US" altLang="en-US" sz="1600" dirty="0">
                <a:latin typeface="Arial" charset="0"/>
              </a:rPr>
              <a:t>but here n is large so the CI is still very narrow</a:t>
            </a:r>
          </a:p>
        </p:txBody>
      </p:sp>
    </p:spTree>
    <p:extLst>
      <p:ext uri="{BB962C8B-B14F-4D97-AF65-F5344CB8AC3E}">
        <p14:creationId xmlns:p14="http://schemas.microsoft.com/office/powerpoint/2010/main" val="157071603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r>
              <a:rPr lang="en-US" sz="4000" smtClean="0"/>
              <a:t>Next Time: More and More Modeling</a:t>
            </a:r>
            <a:r>
              <a:rPr lang="en-US" dirty="0" smtClean="0"/>
              <a:t>	</a:t>
            </a:r>
            <a:endParaRPr lang="en-US" dirty="0"/>
          </a:p>
        </p:txBody>
      </p:sp>
      <p:sp>
        <p:nvSpPr>
          <p:cNvPr id="3" name="Content Placeholder 2"/>
          <p:cNvSpPr>
            <a:spLocks noGrp="1"/>
          </p:cNvSpPr>
          <p:nvPr>
            <p:ph idx="1"/>
          </p:nvPr>
        </p:nvSpPr>
        <p:spPr>
          <a:xfrm>
            <a:off x="609600" y="1295400"/>
            <a:ext cx="8229600" cy="4525963"/>
          </a:xfrm>
        </p:spPr>
        <p:txBody>
          <a:bodyPr/>
          <a:lstStyle/>
          <a:p>
            <a:r>
              <a:rPr lang="en-US" dirty="0" smtClean="0"/>
              <a:t>More linear regression</a:t>
            </a:r>
          </a:p>
          <a:p>
            <a:r>
              <a:rPr lang="en-US" dirty="0" smtClean="0"/>
              <a:t>More prediction</a:t>
            </a:r>
          </a:p>
          <a:p>
            <a:r>
              <a:rPr lang="en-US" dirty="0" smtClean="0"/>
              <a:t>Some non-linear regression</a:t>
            </a:r>
          </a:p>
          <a:p>
            <a:r>
              <a:rPr lang="en-US" dirty="0" smtClean="0"/>
              <a:t>Logistic regression</a:t>
            </a:r>
            <a:endParaRPr lang="en-US" dirty="0"/>
          </a:p>
        </p:txBody>
      </p:sp>
      <p:sp>
        <p:nvSpPr>
          <p:cNvPr id="4" name="Slide Number Placeholder 3"/>
          <p:cNvSpPr>
            <a:spLocks noGrp="1"/>
          </p:cNvSpPr>
          <p:nvPr>
            <p:ph type="sldNum" sz="quarter" idx="12"/>
          </p:nvPr>
        </p:nvSpPr>
        <p:spPr/>
        <p:txBody>
          <a:bodyPr/>
          <a:lstStyle/>
          <a:p>
            <a:fld id="{721835A7-AE57-6840-82ED-440F40DABC65}" type="slidenum">
              <a:rPr lang="en-US" altLang="en-US" smtClean="0"/>
              <a:pPr/>
              <a:t>63</a:t>
            </a:fld>
            <a:endParaRPr lang="en-US" altLang="en-US"/>
          </a:p>
        </p:txBody>
      </p:sp>
    </p:spTree>
    <p:extLst>
      <p:ext uri="{BB962C8B-B14F-4D97-AF65-F5344CB8AC3E}">
        <p14:creationId xmlns:p14="http://schemas.microsoft.com/office/powerpoint/2010/main" val="167800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450273" y="27709"/>
            <a:ext cx="8229600" cy="1143000"/>
          </a:xfrm>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0482" name="Rectangle 3"/>
          <p:cNvSpPr>
            <a:spLocks noGrp="1" noChangeArrowheads="1"/>
          </p:cNvSpPr>
          <p:nvPr>
            <p:ph idx="1"/>
          </p:nvPr>
        </p:nvSpPr>
        <p:spPr>
          <a:xfrm>
            <a:off x="304800" y="1143000"/>
            <a:ext cx="8534400" cy="4953000"/>
          </a:xfrm>
        </p:spPr>
        <p:txBody>
          <a:bodyPr/>
          <a:lstStyle/>
          <a:p>
            <a:pPr eaLnBrk="1" hangingPunct="1">
              <a:lnSpc>
                <a:spcPct val="80000"/>
              </a:lnSpc>
              <a:buFont typeface="Arial" charset="0"/>
              <a:buNone/>
            </a:pPr>
            <a:endParaRPr lang="en-US" altLang="en-US" sz="1900" dirty="0">
              <a:ea typeface="ＭＳ Ｐゴシック" charset="-128"/>
            </a:endParaRPr>
          </a:p>
          <a:p>
            <a:pPr eaLnBrk="1" hangingPunct="1">
              <a:lnSpc>
                <a:spcPct val="80000"/>
              </a:lnSpc>
            </a:pPr>
            <a:r>
              <a:rPr lang="en-US" altLang="en-US" sz="3000" dirty="0">
                <a:ea typeface="ＭＳ Ｐゴシック" charset="-128"/>
              </a:rPr>
              <a:t>Correlation is a </a:t>
            </a:r>
            <a:r>
              <a:rPr lang="en-US" altLang="en-US" sz="3000" dirty="0" smtClean="0">
                <a:ea typeface="ＭＳ Ｐゴシック" charset="-128"/>
              </a:rPr>
              <a:t>examines </a:t>
            </a:r>
            <a:r>
              <a:rPr lang="en-US" altLang="en-US" sz="3000" dirty="0">
                <a:ea typeface="ＭＳ Ｐゴシック" charset="-128"/>
              </a:rPr>
              <a:t>the relationship between 2 </a:t>
            </a:r>
            <a:r>
              <a:rPr lang="en-US" altLang="en-US" sz="3000" dirty="0" smtClean="0">
                <a:ea typeface="ＭＳ Ｐゴシック" charset="-128"/>
              </a:rPr>
              <a:t>(usually) continuous </a:t>
            </a:r>
            <a:r>
              <a:rPr lang="en-US" altLang="en-US" sz="3000" dirty="0">
                <a:ea typeface="ＭＳ Ｐゴシック" charset="-128"/>
              </a:rPr>
              <a:t>variables</a:t>
            </a:r>
          </a:p>
          <a:p>
            <a:pPr lvl="1" eaLnBrk="1" hangingPunct="1">
              <a:lnSpc>
                <a:spcPct val="80000"/>
              </a:lnSpc>
            </a:pPr>
            <a:r>
              <a:rPr lang="en-US" altLang="en-US" sz="2600" dirty="0">
                <a:ea typeface="ＭＳ Ｐゴシック" charset="-128"/>
              </a:rPr>
              <a:t>Does one increase with the other?</a:t>
            </a:r>
          </a:p>
          <a:p>
            <a:pPr lvl="2" eaLnBrk="1" hangingPunct="1">
              <a:lnSpc>
                <a:spcPct val="80000"/>
              </a:lnSpc>
            </a:pPr>
            <a:r>
              <a:rPr lang="en-US" altLang="en-US" sz="2200" dirty="0" smtClean="0">
                <a:ea typeface="ＭＳ Ｐゴシック" charset="-128"/>
              </a:rPr>
              <a:t>e.g</a:t>
            </a:r>
            <a:r>
              <a:rPr lang="en-US" altLang="en-US" sz="2200" dirty="0">
                <a:ea typeface="ＭＳ Ｐゴシック" charset="-128"/>
              </a:rPr>
              <a:t>. Does CD4 count increase with increasing age?</a:t>
            </a:r>
          </a:p>
          <a:p>
            <a:pPr eaLnBrk="1" hangingPunct="1">
              <a:lnSpc>
                <a:spcPct val="80000"/>
              </a:lnSpc>
            </a:pPr>
            <a:r>
              <a:rPr lang="en-US" altLang="en-US" sz="3000" dirty="0">
                <a:ea typeface="ＭＳ Ｐゴシック" charset="-128"/>
              </a:rPr>
              <a:t>Both variables are measured on the same people </a:t>
            </a:r>
            <a:r>
              <a:rPr lang="en-US" altLang="en-US" sz="3000" dirty="0" smtClean="0">
                <a:ea typeface="ＭＳ Ｐゴシック" charset="-128"/>
              </a:rPr>
              <a:t> </a:t>
            </a:r>
            <a:endParaRPr lang="en-US" altLang="en-US" sz="3000" dirty="0">
              <a:ea typeface="ＭＳ Ｐゴシック" charset="-128"/>
            </a:endParaRPr>
          </a:p>
          <a:p>
            <a:pPr eaLnBrk="1" hangingPunct="1">
              <a:lnSpc>
                <a:spcPct val="80000"/>
              </a:lnSpc>
            </a:pPr>
            <a:r>
              <a:rPr lang="en-US" altLang="en-US" sz="3000" dirty="0">
                <a:ea typeface="ＭＳ Ｐゴシック" charset="-128"/>
              </a:rPr>
              <a:t>Correlation assumes a </a:t>
            </a:r>
            <a:r>
              <a:rPr lang="en-US" altLang="en-US" sz="3000" b="1" i="1" dirty="0">
                <a:solidFill>
                  <a:srgbClr val="FF0000"/>
                </a:solidFill>
                <a:ea typeface="ＭＳ Ｐゴシック" charset="-128"/>
              </a:rPr>
              <a:t>linear</a:t>
            </a:r>
            <a:r>
              <a:rPr lang="en-US" altLang="en-US" sz="3000" dirty="0">
                <a:ea typeface="ＭＳ Ｐゴシック" charset="-128"/>
              </a:rPr>
              <a:t> relationship between the two variables</a:t>
            </a:r>
          </a:p>
          <a:p>
            <a:pPr eaLnBrk="1" hangingPunct="1">
              <a:lnSpc>
                <a:spcPct val="80000"/>
              </a:lnSpc>
            </a:pPr>
            <a:r>
              <a:rPr lang="en-US" altLang="en-US" sz="3000" dirty="0">
                <a:ea typeface="ＭＳ Ｐゴシック" charset="-128"/>
              </a:rPr>
              <a:t>Correlation is symmetric </a:t>
            </a:r>
          </a:p>
          <a:p>
            <a:pPr lvl="1" eaLnBrk="1" hangingPunct="1">
              <a:lnSpc>
                <a:spcPct val="80000"/>
              </a:lnSpc>
            </a:pPr>
            <a:r>
              <a:rPr lang="en-US" altLang="en-US" sz="2600" dirty="0">
                <a:ea typeface="ＭＳ Ｐゴシック" charset="-128"/>
              </a:rPr>
              <a:t>The correlation of A with B is the same as the correlation of B with </a:t>
            </a:r>
            <a:r>
              <a:rPr lang="en-US" altLang="en-US" sz="2600" dirty="0" smtClean="0">
                <a:ea typeface="ＭＳ Ｐゴシック" charset="-128"/>
              </a:rPr>
              <a:t>A</a:t>
            </a:r>
          </a:p>
          <a:p>
            <a:pPr lvl="1" eaLnBrk="1" hangingPunct="1">
              <a:lnSpc>
                <a:spcPct val="80000"/>
              </a:lnSpc>
            </a:pPr>
            <a:r>
              <a:rPr lang="en-US" altLang="en-US" sz="2600" dirty="0" smtClean="0">
                <a:ea typeface="ＭＳ Ｐゴシック" charset="-128"/>
              </a:rPr>
              <a:t>Designated by </a:t>
            </a:r>
            <a:r>
              <a:rPr lang="en-US" altLang="en-US" sz="2400" dirty="0" smtClean="0">
                <a:ea typeface="ＭＳ Ｐゴシック" charset="-128"/>
                <a:sym typeface="Symbol" charset="2"/>
              </a:rPr>
              <a:t> (rho)</a:t>
            </a:r>
            <a:endParaRPr lang="en-US" altLang="en-US" sz="2600" dirty="0">
              <a:ea typeface="ＭＳ Ｐゴシック" charset="-128"/>
            </a:endParaRPr>
          </a:p>
        </p:txBody>
      </p:sp>
      <p:sp>
        <p:nvSpPr>
          <p:cNvPr id="2048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F475520-3D8D-AE4B-9007-7F824661E1B6}" type="slidenum">
              <a:rPr lang="en-US" altLang="en-US" sz="1200">
                <a:solidFill>
                  <a:srgbClr val="898989"/>
                </a:solidFill>
              </a:rPr>
              <a:pPr/>
              <a:t>7</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altLang="en-US">
                <a:ea typeface="ＭＳ Ｐゴシック" charset="-128"/>
              </a:rPr>
              <a:t>Correlation</a:t>
            </a:r>
          </a:p>
        </p:txBody>
      </p:sp>
      <p:sp>
        <p:nvSpPr>
          <p:cNvPr id="23554" name="Slide Number Placeholder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08CA16F-E487-4A4E-ACC6-6CA89785009D}" type="slidenum">
              <a:rPr lang="en-US" altLang="en-US" sz="1200">
                <a:solidFill>
                  <a:srgbClr val="898989"/>
                </a:solidFill>
              </a:rPr>
              <a:pPr/>
              <a:t>8</a:t>
            </a:fld>
            <a:endParaRPr lang="en-US" altLang="en-US" sz="1200">
              <a:solidFill>
                <a:srgbClr val="898989"/>
              </a:solidFill>
            </a:endParaRPr>
          </a:p>
        </p:txBody>
      </p:sp>
      <p:pic>
        <p:nvPicPr>
          <p:cNvPr id="23555"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538" y="1219200"/>
            <a:ext cx="3768725"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6438" y="1219200"/>
            <a:ext cx="3713162" cy="271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4700" y="4038600"/>
            <a:ext cx="36449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4038600"/>
            <a:ext cx="3700463"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4578" name="Rectangle 3"/>
          <p:cNvSpPr>
            <a:spLocks noGrp="1" noChangeArrowheads="1"/>
          </p:cNvSpPr>
          <p:nvPr>
            <p:ph idx="1"/>
          </p:nvPr>
        </p:nvSpPr>
        <p:spPr>
          <a:xfrm>
            <a:off x="457200" y="1600200"/>
            <a:ext cx="8229600" cy="4876800"/>
          </a:xfrm>
        </p:spPr>
        <p:txBody>
          <a:bodyPr/>
          <a:lstStyle/>
          <a:p>
            <a:pPr eaLnBrk="1" hangingPunct="1"/>
            <a:r>
              <a:rPr lang="en-US" altLang="en-US" dirty="0">
                <a:ea typeface="ＭＳ Ｐゴシック" charset="-128"/>
                <a:sym typeface="Symbol" charset="2"/>
              </a:rPr>
              <a:t></a:t>
            </a:r>
            <a:r>
              <a:rPr lang="en-US" altLang="en-US" dirty="0">
                <a:ea typeface="ＭＳ Ｐゴシック" charset="-128"/>
              </a:rPr>
              <a:t> lies between -1 and 1</a:t>
            </a:r>
          </a:p>
          <a:p>
            <a:pPr eaLnBrk="1" hangingPunct="1"/>
            <a:r>
              <a:rPr lang="en-US" altLang="en-US" dirty="0">
                <a:ea typeface="ＭＳ Ｐゴシック" charset="-128"/>
              </a:rPr>
              <a:t>-1 and 1 are perfect correlations, 0 is no correlation</a:t>
            </a:r>
          </a:p>
          <a:p>
            <a:pPr eaLnBrk="1" hangingPunct="1"/>
            <a:r>
              <a:rPr lang="en-US" altLang="en-US" dirty="0">
                <a:ea typeface="ＭＳ Ｐゴシック" charset="-128"/>
              </a:rPr>
              <a:t>An </a:t>
            </a:r>
            <a:r>
              <a:rPr lang="en-US" altLang="en-US" i="1" dirty="0">
                <a:ea typeface="ＭＳ Ｐゴシック" charset="-128"/>
              </a:rPr>
              <a:t>estimator</a:t>
            </a:r>
            <a:r>
              <a:rPr lang="en-US" altLang="en-US" dirty="0">
                <a:ea typeface="ＭＳ Ｐゴシック" charset="-128"/>
              </a:rPr>
              <a:t> of the population correlation </a:t>
            </a:r>
            <a:r>
              <a:rPr lang="en-US" altLang="en-US" dirty="0">
                <a:ea typeface="ＭＳ Ｐゴシック" charset="-128"/>
                <a:sym typeface="Symbol" charset="2"/>
              </a:rPr>
              <a:t></a:t>
            </a:r>
            <a:r>
              <a:rPr lang="en-US" altLang="en-US" dirty="0">
                <a:ea typeface="ＭＳ Ｐゴシック" charset="-128"/>
              </a:rPr>
              <a:t> is Pearson’s correlation coefficient  denoted r</a:t>
            </a:r>
          </a:p>
          <a:p>
            <a:pPr eaLnBrk="1" hangingPunct="1"/>
            <a:r>
              <a:rPr lang="en-US" altLang="en-US" dirty="0">
                <a:ea typeface="ＭＳ Ｐゴシック" charset="-128"/>
              </a:rPr>
              <a:t>It is estimated by:</a:t>
            </a:r>
          </a:p>
          <a:p>
            <a:pPr eaLnBrk="1" hangingPunct="1"/>
            <a:endParaRPr lang="en-US" altLang="en-US" dirty="0">
              <a:ea typeface="ＭＳ Ｐゴシック" charset="-128"/>
            </a:endParaRPr>
          </a:p>
          <a:p>
            <a:pPr eaLnBrk="1" hangingPunct="1"/>
            <a:endParaRPr lang="en-US" altLang="en-US" dirty="0">
              <a:ea typeface="ＭＳ Ｐゴシック" charset="-128"/>
            </a:endParaRPr>
          </a:p>
          <a:p>
            <a:pPr eaLnBrk="1" hangingPunct="1">
              <a:buFont typeface="Wingdings" charset="2"/>
              <a:buNone/>
            </a:pPr>
            <a:endParaRPr lang="en-US" altLang="en-US" dirty="0">
              <a:ea typeface="ＭＳ Ｐゴシック" charset="-128"/>
            </a:endParaRPr>
          </a:p>
          <a:p>
            <a:pPr eaLnBrk="1" hangingPunct="1">
              <a:buFont typeface="Wingdings" charset="2"/>
              <a:buNone/>
            </a:pPr>
            <a:endParaRPr lang="en-US" altLang="en-US" dirty="0">
              <a:ea typeface="ＭＳ Ｐゴシック" charset="-128"/>
            </a:endParaRPr>
          </a:p>
          <a:p>
            <a:pPr eaLnBrk="1" hangingPunct="1">
              <a:buFont typeface="Wingdings" charset="2"/>
              <a:buNone/>
            </a:pPr>
            <a:endParaRPr lang="el-GR" altLang="en-US" dirty="0">
              <a:ea typeface="ＭＳ Ｐゴシック" charset="-128"/>
            </a:endParaRPr>
          </a:p>
          <a:p>
            <a:pPr eaLnBrk="1" hangingPunct="1"/>
            <a:endParaRPr lang="en-US" altLang="en-US" dirty="0">
              <a:ea typeface="ＭＳ Ｐゴシック" charset="-128"/>
            </a:endParaRPr>
          </a:p>
          <a:p>
            <a:pPr eaLnBrk="1" hangingPunct="1"/>
            <a:endParaRPr lang="en-US" altLang="en-US" dirty="0">
              <a:ea typeface="ＭＳ Ｐゴシック" charset="-128"/>
            </a:endParaRPr>
          </a:p>
        </p:txBody>
      </p:sp>
      <p:graphicFrame>
        <p:nvGraphicFramePr>
          <p:cNvPr id="24579" name="Object 7"/>
          <p:cNvGraphicFramePr>
            <a:graphicFrameLocks noChangeAspect="1"/>
          </p:cNvGraphicFramePr>
          <p:nvPr/>
        </p:nvGraphicFramePr>
        <p:xfrm>
          <a:off x="4114800" y="4343400"/>
          <a:ext cx="4114800" cy="1074738"/>
        </p:xfrm>
        <a:graphic>
          <a:graphicData uri="http://schemas.openxmlformats.org/presentationml/2006/ole">
            <mc:AlternateContent xmlns:mc="http://schemas.openxmlformats.org/markup-compatibility/2006">
              <mc:Choice xmlns:v="urn:schemas-microsoft-com:vml" Requires="v">
                <p:oleObj spid="_x0000_s24609" name="Equation" r:id="rId3" imgW="1701800" imgH="457200" progId="Equation.3">
                  <p:embed/>
                </p:oleObj>
              </mc:Choice>
              <mc:Fallback>
                <p:oleObj name="Equation" r:id="rId3" imgW="1701800" imgH="4572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4343400"/>
                        <a:ext cx="4114800" cy="1074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FE831BB-3811-C947-A909-956E04D1EF49}" type="slidenum">
              <a:rPr lang="en-US" altLang="en-US" sz="1200">
                <a:solidFill>
                  <a:srgbClr val="898989"/>
                </a:solidFill>
              </a:rPr>
              <a:pPr/>
              <a:t>9</a:t>
            </a:fld>
            <a:endParaRPr lang="en-US" altLang="en-US" sz="1200">
              <a:solidFill>
                <a:srgbClr val="89898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29304</TotalTime>
  <Words>3619</Words>
  <Application>Microsoft Macintosh PowerPoint</Application>
  <PresentationFormat>On-screen Show (4:3)</PresentationFormat>
  <Paragraphs>732</Paragraphs>
  <Slides>63</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63</vt:i4>
      </vt:variant>
    </vt:vector>
  </HeadingPairs>
  <TitlesOfParts>
    <vt:vector size="73" baseType="lpstr">
      <vt:lpstr>Arial</vt:lpstr>
      <vt:lpstr>Calibri</vt:lpstr>
      <vt:lpstr>Courier New</vt:lpstr>
      <vt:lpstr>ＭＳ Ｐゴシック</vt:lpstr>
      <vt:lpstr>MT Extra</vt:lpstr>
      <vt:lpstr>Symbol</vt:lpstr>
      <vt:lpstr>Times New Roman</vt:lpstr>
      <vt:lpstr>Wingdings</vt:lpstr>
      <vt:lpstr>Office Theme</vt:lpstr>
      <vt:lpstr>Equation</vt:lpstr>
      <vt:lpstr>Biostat 200: Lecture 9  Associations, Correlations, and Causation</vt:lpstr>
      <vt:lpstr>Visualization ReCap</vt:lpstr>
      <vt:lpstr>Association: Peeling the Onion</vt:lpstr>
      <vt:lpstr>Associations are not Causations</vt:lpstr>
      <vt:lpstr>True statement: </vt:lpstr>
      <vt:lpstr>Associations are ??? Causations</vt:lpstr>
      <vt:lpstr>Correlation </vt:lpstr>
      <vt:lpstr>Correlation</vt:lpstr>
      <vt:lpstr>Correlation </vt:lpstr>
      <vt:lpstr>Correlation </vt:lpstr>
      <vt:lpstr>Correlation: hypothesis testing </vt:lpstr>
      <vt:lpstr>Correlation: hypothesis testing</vt:lpstr>
      <vt:lpstr>PowerPoint Presentation</vt:lpstr>
      <vt:lpstr>Correlation example</vt:lpstr>
      <vt:lpstr>Correlation example</vt:lpstr>
      <vt:lpstr>Spearman rank correlation  (Nonparametric correlation) </vt:lpstr>
      <vt:lpstr>Spearman rank correlation (nonparametric) </vt:lpstr>
      <vt:lpstr>Matrix of Pearson correlations</vt:lpstr>
      <vt:lpstr>Matrix of Pearson correlations</vt:lpstr>
      <vt:lpstr>Matrix of Spearman correlations</vt:lpstr>
      <vt:lpstr>Matrix of Spearman correlations</vt:lpstr>
      <vt:lpstr>Pearson vs. Spearman</vt:lpstr>
      <vt:lpstr>Biomarker and alcohol consumption</vt:lpstr>
      <vt:lpstr>PEth Biomarker of alcohol consumption vs. days drinking (raw data vs. ranks)</vt:lpstr>
      <vt:lpstr>Pearson and Spearman correlations</vt:lpstr>
      <vt:lpstr>Association Identification</vt:lpstr>
      <vt:lpstr>Association Identification</vt:lpstr>
      <vt:lpstr>Simple linear regression</vt:lpstr>
      <vt:lpstr>Forced expiratory volume (FEV) </vt:lpstr>
      <vt:lpstr>PowerPoint Presentation</vt:lpstr>
      <vt:lpstr>Correlation</vt:lpstr>
      <vt:lpstr>PowerPoint Presentation</vt:lpstr>
      <vt:lpstr>PowerPoint Presentation</vt:lpstr>
      <vt:lpstr>PowerPoint Presentation</vt:lpstr>
      <vt:lpstr>Simple linear regression</vt:lpstr>
      <vt:lpstr>Recall the equation of a straight line</vt:lpstr>
      <vt:lpstr>Simple linear regression</vt:lpstr>
      <vt:lpstr>Simple linear regression</vt:lpstr>
      <vt:lpstr>Simple linear regression</vt:lpstr>
      <vt:lpstr>Simple linear regression</vt:lpstr>
      <vt:lpstr>Simple linear regression</vt:lpstr>
      <vt:lpstr>Simple linear regression</vt:lpstr>
      <vt:lpstr>Ordinary Least Squares Regression</vt:lpstr>
      <vt:lpstr>Linear Regression Graphically</vt:lpstr>
      <vt:lpstr>PowerPoint Presentation</vt:lpstr>
      <vt:lpstr>Simple Linear Regression or Least Squares </vt:lpstr>
      <vt:lpstr>Simple linear regression example: Regression of FEV on age FEV= α̂ + β̂ age </vt:lpstr>
      <vt:lpstr>Interpretating the parameter estimates</vt:lpstr>
      <vt:lpstr>Simple linear regression – hypothesis testing</vt:lpstr>
      <vt:lpstr>Inference for regression coefficients</vt:lpstr>
      <vt:lpstr>Inference for regression coefficients</vt:lpstr>
      <vt:lpstr>Inference for regression coefficients</vt:lpstr>
      <vt:lpstr>Simple linear regression example: Regression of FEV on age FEV= α̂ + β̂ age </vt:lpstr>
      <vt:lpstr>Coefficient of Determination R2</vt:lpstr>
      <vt:lpstr>Simple linear regression example: Regression of FEV on age FEV= α̂ + β̂ age </vt:lpstr>
      <vt:lpstr>Evaluating the regression model</vt:lpstr>
      <vt:lpstr>PowerPoint Presentation</vt:lpstr>
      <vt:lpstr>Overall Model Fit Using the F-Statistic</vt:lpstr>
      <vt:lpstr>Inference  for predicted values</vt:lpstr>
      <vt:lpstr>Use Stata for your prediction</vt:lpstr>
      <vt:lpstr>PowerPoint Presentation</vt:lpstr>
      <vt:lpstr>PowerPoint Presentation</vt:lpstr>
      <vt:lpstr>Next Time: More and More Modeling </vt:lpstr>
    </vt:vector>
  </TitlesOfParts>
  <Company>UCSF</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10</dc:title>
  <dc:creator>Judy Hahn</dc:creator>
  <cp:lastModifiedBy>Isabel Allen</cp:lastModifiedBy>
  <cp:revision>143</cp:revision>
  <dcterms:created xsi:type="dcterms:W3CDTF">2010-10-02T17:22:38Z</dcterms:created>
  <dcterms:modified xsi:type="dcterms:W3CDTF">2017-11-06T00:58:27Z</dcterms:modified>
</cp:coreProperties>
</file>