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334" r:id="rId2"/>
    <p:sldId id="271" r:id="rId3"/>
    <p:sldId id="319" r:id="rId4"/>
    <p:sldId id="305" r:id="rId5"/>
    <p:sldId id="272" r:id="rId6"/>
    <p:sldId id="274" r:id="rId7"/>
    <p:sldId id="273" r:id="rId8"/>
    <p:sldId id="307" r:id="rId9"/>
    <p:sldId id="335" r:id="rId10"/>
    <p:sldId id="276" r:id="rId11"/>
    <p:sldId id="277" r:id="rId12"/>
    <p:sldId id="317" r:id="rId13"/>
    <p:sldId id="308" r:id="rId14"/>
    <p:sldId id="292" r:id="rId15"/>
    <p:sldId id="311" r:id="rId16"/>
    <p:sldId id="315" r:id="rId17"/>
    <p:sldId id="27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Graff" initials="RG" lastIdx="6" clrIdx="0">
    <p:extLst>
      <p:ext uri="{19B8F6BF-5375-455C-9EA6-DF929625EA0E}">
        <p15:presenceInfo xmlns:p15="http://schemas.microsoft.com/office/powerpoint/2012/main" userId="a6ba10420d7fc8b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266" autoAdjust="0"/>
    <p:restoredTop sz="68442" autoAdjust="0"/>
  </p:normalViewPr>
  <p:slideViewPr>
    <p:cSldViewPr snapToGrid="0">
      <p:cViewPr varScale="1">
        <p:scale>
          <a:sx n="87" d="100"/>
          <a:sy n="87" d="100"/>
        </p:scale>
        <p:origin x="1464" y="200"/>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31FA2-1D23-444D-BC02-A9A6048CAA07}" type="datetimeFigureOut">
              <a:rPr lang="en-US" smtClean="0"/>
              <a:t>1/27/21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3DC8E-344A-4AFD-831C-16B2F2D6DCE1}" type="slidenum">
              <a:rPr lang="en-US" smtClean="0"/>
              <a:t>‹#›</a:t>
            </a:fld>
            <a:endParaRPr lang="en-US"/>
          </a:p>
        </p:txBody>
      </p:sp>
    </p:spTree>
    <p:extLst>
      <p:ext uri="{BB962C8B-B14F-4D97-AF65-F5344CB8AC3E}">
        <p14:creationId xmlns:p14="http://schemas.microsoft.com/office/powerpoint/2010/main" val="2430811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a:t>
            </a:fld>
            <a:endParaRPr lang="en-US"/>
          </a:p>
        </p:txBody>
      </p:sp>
    </p:spTree>
    <p:extLst>
      <p:ext uri="{BB962C8B-B14F-4D97-AF65-F5344CB8AC3E}">
        <p14:creationId xmlns:p14="http://schemas.microsoft.com/office/powerpoint/2010/main" val="42048171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course, ther</a:t>
            </a:r>
            <a:r>
              <a:rPr lang="en-US" baseline="0" dirty="0"/>
              <a:t>e are benefits to matching as well. In particular, if obtaining the exposure and covariate info is expensive, which many biomarkers may be, it can be better to maximize the information you are obtaining from a few subjects rather than enrolling more people. If there is no confounding, you don’t need to match, but if confounding is present, matching ensures you can analyze all the data that was expensive or burdensome to collect because you will have controls in all the strata where there are cases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10</a:t>
            </a:fld>
            <a:endParaRPr lang="en-US"/>
          </a:p>
        </p:txBody>
      </p:sp>
    </p:spTree>
    <p:extLst>
      <p:ext uri="{BB962C8B-B14F-4D97-AF65-F5344CB8AC3E}">
        <p14:creationId xmlns:p14="http://schemas.microsoft.com/office/powerpoint/2010/main" val="2637106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Matching is beneficial</a:t>
            </a:r>
            <a:r>
              <a:rPr lang="en-US" baseline="0" dirty="0"/>
              <a:t> when randomly selected controls may not have the same level of the potential confounder as the cases. For example if the confounder has many possible categories and/or there are few people in each category of the confounder, matching will ensure that you have controls in every level of the matching factor where there are cases.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11</a:t>
            </a:fld>
            <a:endParaRPr lang="en-US"/>
          </a:p>
        </p:txBody>
      </p:sp>
    </p:spTree>
    <p:extLst>
      <p:ext uri="{BB962C8B-B14F-4D97-AF65-F5344CB8AC3E}">
        <p14:creationId xmlns:p14="http://schemas.microsoft.com/office/powerpoint/2010/main" val="37631302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benefit extends to continuous</a:t>
            </a:r>
            <a:r>
              <a:rPr lang="en-US" baseline="0" dirty="0"/>
              <a:t> variables as well, by improving the overlap in the distribution of the matching factor between the cases and controls. For example, say you are studying whether aspirin use is associated with risk of prostate cancer. Age is an important potential confounder, because age is positively associated with aspirin use and prostate cancer risk. The median age at prostate cancer diagnosis is 66 years, and a random sample of men at risk for prostate cancer may very well have a lower median age. As a result, cases at the older end of the age spectrum would drop out of the analysis because they have no controls in their age strata. Matching ensures that you enroll controls at older ages so that the older cases contribute to your estimate of the effect of aspirin on prostate cancer risk.</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12</a:t>
            </a:fld>
            <a:endParaRPr lang="en-US"/>
          </a:p>
        </p:txBody>
      </p:sp>
    </p:spTree>
    <p:extLst>
      <p:ext uri="{BB962C8B-B14F-4D97-AF65-F5344CB8AC3E}">
        <p14:creationId xmlns:p14="http://schemas.microsoft.com/office/powerpoint/2010/main" val="543155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in a situation where</a:t>
            </a:r>
            <a:r>
              <a:rPr lang="en-US" baseline="0" dirty="0"/>
              <a:t> matching would be beneficial and you need to decide which variables to match on and which to control for in the analysis phase, </a:t>
            </a:r>
            <a:r>
              <a:rPr lang="en-US" dirty="0"/>
              <a:t>Rothman’s recommends</a:t>
            </a:r>
            <a:r>
              <a:rPr lang="en-US" baseline="0" dirty="0"/>
              <a:t> matching on age, sex and one or 2 nominal confounders with many possible categories and then control for the remaining potential confounders in the analysis phase.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13</a:t>
            </a:fld>
            <a:endParaRPr lang="en-US"/>
          </a:p>
        </p:txBody>
      </p:sp>
    </p:spTree>
    <p:extLst>
      <p:ext uri="{BB962C8B-B14F-4D97-AF65-F5344CB8AC3E}">
        <p14:creationId xmlns:p14="http://schemas.microsoft.com/office/powerpoint/2010/main" val="6652255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we’ve discussed, matching on a factor may necessitate adjusting for it in the analysis phase.</a:t>
            </a:r>
          </a:p>
          <a:p>
            <a:endParaRPr lang="en-US" baseline="0" dirty="0"/>
          </a:p>
          <a:p>
            <a:r>
              <a:rPr lang="en-US" baseline="0" dirty="0"/>
              <a:t>This is especially true in a case-control study if the matching factor is associated with exposure, even if it is not associated with disease in the underlying causal DAG, because matching alters the exposure distribution in the controls to be more similar to the cases.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14</a:t>
            </a:fld>
            <a:endParaRPr lang="en-US"/>
          </a:p>
        </p:txBody>
      </p:sp>
    </p:spTree>
    <p:extLst>
      <p:ext uri="{BB962C8B-B14F-4D97-AF65-F5344CB8AC3E}">
        <p14:creationId xmlns:p14="http://schemas.microsoft.com/office/powerpoint/2010/main" val="4140514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category of the matching factor should be adjusted for as it’s own stratum. If multiple case-control</a:t>
            </a:r>
            <a:r>
              <a:rPr lang="en-US" baseline="0" dirty="0"/>
              <a:t> pairs have the same values for the matching factor, those cases and controls can be collapsed into one stratum. It is important to use the same – or finer – categories for the strata used in the analysis phase as those used for matching. For example, if you match in 5-y age categories, you must adjust for age in 5-year or even 1-year age categories. You cannot use 10-year age categories in your analysis or you may have residual confounding or selection bias present.</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15</a:t>
            </a:fld>
            <a:endParaRPr lang="en-US"/>
          </a:p>
        </p:txBody>
      </p:sp>
    </p:spTree>
    <p:extLst>
      <p:ext uri="{BB962C8B-B14F-4D97-AF65-F5344CB8AC3E}">
        <p14:creationId xmlns:p14="http://schemas.microsoft.com/office/powerpoint/2010/main" val="23463058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Conditional logistic</a:t>
            </a:r>
            <a:r>
              <a:rPr lang="en-US" baseline="0" dirty="0"/>
              <a:t> regression is the model used to analyze matched case-control data. You will learn more about this regression approach in </a:t>
            </a:r>
            <a:r>
              <a:rPr lang="en-US" baseline="0" dirty="0" err="1"/>
              <a:t>Biostat</a:t>
            </a:r>
            <a:r>
              <a:rPr lang="en-US" baseline="0" dirty="0"/>
              <a:t> 209, but this slide presents a brief overview. Key points include that there is a new intercept for each matched pair. Risk sets are informative if they have both a case and a control. And actually only the discordant pairs contribute to the likelihood estimate of the exposure-disease association. But strata with concordant pairs can still contribute to the estimate of the covariate effects and improve control for confounding by those factors. Lastly, the OR from this model estimates the incidence rate ratio or hazard ratio from a cox proportional hazards regression model if incidence density sampling is used.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16</a:t>
            </a:fld>
            <a:endParaRPr lang="en-US"/>
          </a:p>
        </p:txBody>
      </p:sp>
    </p:spTree>
    <p:extLst>
      <p:ext uri="{BB962C8B-B14F-4D97-AF65-F5344CB8AC3E}">
        <p14:creationId xmlns:p14="http://schemas.microsoft.com/office/powerpoint/2010/main" val="20717836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in summary, matching is done in case-control studies to control for confounding. It can also improve the efficiency in </a:t>
            </a:r>
            <a:r>
              <a:rPr lang="en-US"/>
              <a:t>some situations by </a:t>
            </a:r>
            <a:r>
              <a:rPr lang="en-US" dirty="0"/>
              <a:t>ensuring there is a control in the same strata as every case. It is especially helpful for known confounders with many possible values. And it is important to adjust for the matching factors in the analysis phase due to the selection bias introduced by matching.</a:t>
            </a:r>
          </a:p>
        </p:txBody>
      </p:sp>
      <p:sp>
        <p:nvSpPr>
          <p:cNvPr id="4" name="Slide Number Placeholder 3"/>
          <p:cNvSpPr>
            <a:spLocks noGrp="1"/>
          </p:cNvSpPr>
          <p:nvPr>
            <p:ph type="sldNum" sz="quarter" idx="10"/>
          </p:nvPr>
        </p:nvSpPr>
        <p:spPr/>
        <p:txBody>
          <a:bodyPr/>
          <a:lstStyle/>
          <a:p>
            <a:fld id="{C3D3DC8E-344A-4AFD-831C-16B2F2D6DCE1}" type="slidenum">
              <a:rPr lang="en-US" smtClean="0"/>
              <a:t>17</a:t>
            </a:fld>
            <a:endParaRPr lang="en-US"/>
          </a:p>
        </p:txBody>
      </p:sp>
    </p:spTree>
    <p:extLst>
      <p:ext uri="{BB962C8B-B14F-4D97-AF65-F5344CB8AC3E}">
        <p14:creationId xmlns:p14="http://schemas.microsoft.com/office/powerpoint/2010/main" val="1325577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a:t>
            </a:r>
            <a:r>
              <a:rPr lang="en-US" baseline="0" dirty="0"/>
              <a:t> case-control study with matching, one or more controls are matched to a given case. Matching in a case-control study is used to control for confounding and improve efficiency, but it is important to understand that matching may actual introduce selection bias because the controls are no longer representative of the population that gave rise to the cases. As we will discuss in the coming slides, you must adjust for the matching factor in the analysis as a result, whether or not the matching factor is actually a confounder.</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2</a:t>
            </a:fld>
            <a:endParaRPr lang="en-US"/>
          </a:p>
        </p:txBody>
      </p:sp>
    </p:spTree>
    <p:extLst>
      <p:ext uri="{BB962C8B-B14F-4D97-AF65-F5344CB8AC3E}">
        <p14:creationId xmlns:p14="http://schemas.microsoft.com/office/powerpoint/2010/main" val="3203893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a:t>
            </a:r>
            <a:r>
              <a:rPr lang="en-US" baseline="0" dirty="0"/>
              <a:t> a DAG to demonstrate matching in a case-control study. As you can see from the arrows, the matching factor meets the definition of a possible confounder because it is associated with the exposure, associated with the disease, and not an intermediate between exposure and disease or downstream effect of both the exposure and disease. Click: When we match on the matching factor, so selecting an individual without the disease with the same level of the matching factor as an individual with the disease, we block the pathway between the matching factor and disease. But we also open a pathway between the exposure and disease, through the matching factor and selection. Click: We must also adjust for the matching factor in the analysis to completely block backdoor pathways from exposure to disease.</a:t>
            </a:r>
          </a:p>
          <a:p>
            <a:endParaRPr lang="en-US" baseline="0" dirty="0"/>
          </a:p>
          <a:p>
            <a:r>
              <a:rPr lang="en-US" baseline="0" dirty="0"/>
              <a:t>One note, the red symbol is added here to show that there is no association between the matching factor and disease in your dataset. I did not delete the underlying arrow because there is (in this example) an association between the matching factor and disease in the population that you are studying. This is called an unfaithful DAG. For more on faithfulness, please see the causal inference textbook fine point 6.2.</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3</a:t>
            </a:fld>
            <a:endParaRPr lang="en-US"/>
          </a:p>
        </p:txBody>
      </p:sp>
    </p:spTree>
    <p:extLst>
      <p:ext uri="{BB962C8B-B14F-4D97-AF65-F5344CB8AC3E}">
        <p14:creationId xmlns:p14="http://schemas.microsoft.com/office/powerpoint/2010/main" val="3170643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understand</a:t>
            </a:r>
            <a:r>
              <a:rPr lang="en-US" baseline="0" dirty="0"/>
              <a:t> the bias introduced by matching, it is important to remember the purpose of the controls in a case-control study. Controls are used to estimate the distribution of the exposure in the population that gave rise to the cases. Therefore, t</a:t>
            </a:r>
            <a:r>
              <a:rPr lang="en-US" dirty="0"/>
              <a:t>o</a:t>
            </a:r>
            <a:r>
              <a:rPr lang="en-US" baseline="0" dirty="0"/>
              <a:t> the extent that the matching factor is associated with the exposure, the controls’ exposure distribution in the matched study population will be more similar to the cases compared to the exposure distribution in controls randomly selected from the population that gave rise to the cases. SO matching on a confounder in a case-control study may actually introduce bias in the raw matched dataset.</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4</a:t>
            </a:fld>
            <a:endParaRPr lang="en-US"/>
          </a:p>
        </p:txBody>
      </p:sp>
    </p:spTree>
    <p:extLst>
      <p:ext uri="{BB962C8B-B14F-4D97-AF65-F5344CB8AC3E}">
        <p14:creationId xmlns:p14="http://schemas.microsoft.com/office/powerpoint/2010/main" val="562242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bias can be accounted for however, but adjusting</a:t>
            </a:r>
            <a:r>
              <a:rPr lang="en-US" baseline="0" dirty="0"/>
              <a:t> for the matching factor in your analysis. Thus, a key point is that matching alone does not control for confounding in a case-control study. You must also adjust for the matching factor in the analysis phase.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5</a:t>
            </a:fld>
            <a:endParaRPr lang="en-US"/>
          </a:p>
        </p:txBody>
      </p:sp>
    </p:spTree>
    <p:extLst>
      <p:ext uri="{BB962C8B-B14F-4D97-AF65-F5344CB8AC3E}">
        <p14:creationId xmlns:p14="http://schemas.microsoft.com/office/powerpoint/2010/main" val="2396364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So, if matching introduces bias in a case-control</a:t>
            </a:r>
            <a:r>
              <a:rPr lang="en-US" baseline="0" dirty="0"/>
              <a:t> study, why do it?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Matching in a case-control study will increase the efficiency or statistical power that you have for controlling for confounding by that factor. In the analysis of a case-control study, strata without a case or a control do not contribute to the estimate of the main effect. Matching ensures you have a control in every strata of the matching factor present among the cases, so none of the cases drop out of the analysis and you maximize your statistical power for estimating the association between exposure and disease.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I</a:t>
            </a:r>
            <a:r>
              <a:rPr lang="en-US" baseline="0" dirty="0"/>
              <a:t>t is important not to m</a:t>
            </a:r>
            <a:r>
              <a:rPr lang="en-US" dirty="0"/>
              <a:t>atch</a:t>
            </a:r>
            <a:r>
              <a:rPr lang="en-US" baseline="0" dirty="0"/>
              <a:t> on variables that are not confounders. Matching improves efficiency under the assumption that the matching factor must be adjusted for (whether or not you have matched on it). If you did not need to stratify by the factor to begin with, because it wasn’t a confounder, matching and stratifying by it will decrease efficiency compared to the unadjusted, unmatched analysis. </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6</a:t>
            </a:fld>
            <a:endParaRPr lang="en-US"/>
          </a:p>
        </p:txBody>
      </p:sp>
    </p:spTree>
    <p:extLst>
      <p:ext uri="{BB962C8B-B14F-4D97-AF65-F5344CB8AC3E}">
        <p14:creationId xmlns:p14="http://schemas.microsoft.com/office/powerpoint/2010/main" val="2919666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There</a:t>
            </a:r>
            <a:r>
              <a:rPr lang="en-US" baseline="0" dirty="0"/>
              <a:t> are additional costs of matching in a case-control study. </a:t>
            </a:r>
          </a:p>
          <a:p>
            <a:pPr lvl="1"/>
            <a:endParaRPr lang="en-US" baseline="0" dirty="0"/>
          </a:p>
          <a:p>
            <a:pPr lvl="1"/>
            <a:r>
              <a:rPr lang="en-US" baseline="0" dirty="0"/>
              <a:t>Because you have eliminated the association between the matching factor and disease, you can no longer examine this potential association in your matched dataset. You can examine effect modification by the matching factor, however.</a:t>
            </a:r>
          </a:p>
          <a:p>
            <a:pPr lvl="1"/>
            <a:endParaRPr lang="en-US" baseline="0" dirty="0"/>
          </a:p>
          <a:p>
            <a:pPr lvl="1"/>
            <a:r>
              <a:rPr lang="en-US" baseline="0" dirty="0"/>
              <a:t>Matching increases the time and money needed to find controls, and the increased statistical efficiency gained by matching may not counteract the decreased cost efficiency. </a:t>
            </a:r>
            <a:r>
              <a:rPr lang="en-US" dirty="0"/>
              <a:t>You could use the time and money to recruit more subjects, which could balance out the statistical efficiency gain.</a:t>
            </a:r>
            <a:r>
              <a:rPr lang="en-US" baseline="0" dirty="0"/>
              <a:t> </a:t>
            </a:r>
            <a:r>
              <a:rPr lang="en-US" dirty="0"/>
              <a:t>This applies to cohort studies as well.</a:t>
            </a:r>
            <a:endParaRPr lang="en-US" baseline="0" dirty="0"/>
          </a:p>
          <a:p>
            <a:pPr lvl="1"/>
            <a:endParaRPr lang="en-US" baseline="0" dirty="0"/>
          </a:p>
          <a:p>
            <a:pPr lvl="1"/>
            <a:r>
              <a:rPr lang="en-US" baseline="0" dirty="0"/>
              <a:t>As we mentioned on the previous slide, if the matching factor is not in fact a confounder, statistical precision may actually decrease.</a:t>
            </a:r>
          </a:p>
          <a:p>
            <a:pPr lvl="1"/>
            <a:endParaRPr lang="en-US" baseline="0" dirty="0"/>
          </a:p>
          <a:p>
            <a:pPr lvl="1"/>
            <a:r>
              <a:rPr lang="en-US" baseline="0" dirty="0"/>
              <a:t>And finally, the decision is permit. If you have matched on an intermediate or collider, rather than a confounder, the data will not be useful for answering your research question.</a:t>
            </a:r>
          </a:p>
          <a:p>
            <a:pPr lvl="1"/>
            <a:endParaRPr lang="en-US" baseline="0" dirty="0"/>
          </a:p>
        </p:txBody>
      </p:sp>
      <p:sp>
        <p:nvSpPr>
          <p:cNvPr id="4" name="Slide Number Placeholder 3"/>
          <p:cNvSpPr>
            <a:spLocks noGrp="1"/>
          </p:cNvSpPr>
          <p:nvPr>
            <p:ph type="sldNum" sz="quarter" idx="10"/>
          </p:nvPr>
        </p:nvSpPr>
        <p:spPr/>
        <p:txBody>
          <a:bodyPr/>
          <a:lstStyle/>
          <a:p>
            <a:fld id="{C3D3DC8E-344A-4AFD-831C-16B2F2D6DCE1}" type="slidenum">
              <a:rPr lang="en-US" smtClean="0"/>
              <a:t>7</a:t>
            </a:fld>
            <a:endParaRPr lang="en-US"/>
          </a:p>
        </p:txBody>
      </p:sp>
    </p:spTree>
    <p:extLst>
      <p:ext uri="{BB962C8B-B14F-4D97-AF65-F5344CB8AC3E}">
        <p14:creationId xmlns:p14="http://schemas.microsoft.com/office/powerpoint/2010/main" val="1569487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a:t>
            </a:r>
            <a:r>
              <a:rPr lang="en-US" baseline="0" dirty="0"/>
              <a:t> demonstrates why it takes more time and money to find controls in a matched study than an unmatched study, and in an individually matched study compared to a frequency matched study. </a:t>
            </a:r>
          </a:p>
          <a:p>
            <a:endParaRPr lang="en-US" baseline="0" dirty="0"/>
          </a:p>
          <a:p>
            <a:r>
              <a:rPr lang="en-US" baseline="0" dirty="0"/>
              <a:t>For this example, there are 1,373 eligible potential controls for your cases. In an unmatched analysis, you can randomly sample from this group to identify your controls. </a:t>
            </a:r>
          </a:p>
          <a:p>
            <a:endParaRPr lang="en-US" baseline="0" dirty="0"/>
          </a:p>
          <a:p>
            <a:r>
              <a:rPr lang="en-US" baseline="0" dirty="0"/>
              <a:t>In a matched study using frequency matching to control for age, you would need to conditionally randomly sample your controls so that 53% of your controls are over 65 y (same proportion as the cases). </a:t>
            </a:r>
          </a:p>
          <a:p>
            <a:endParaRPr lang="en-US" baseline="0" dirty="0"/>
          </a:p>
          <a:p>
            <a:r>
              <a:rPr lang="en-US" baseline="0" dirty="0"/>
              <a:t>Now imagine you are doing an individually matched study matching on age, smoking status, and BMI and you have a case who is a 62 year old, overweight, past smoker. Starting from your 1373 potential controls, you first have to identify those that fall into the same 5-year age category, of which there are 281. Then you need to determine who is also overweight, bringing the number of potential controls to 58. Finally, you need those who are past smokers, for 22 remaining eligible controls. This is clearly far fewer than 1373. It can be difficult to enroll individuals in a research study, so reducing the number of potentially eligible patients can cause delays and increase staff effort to identify, recruit and enroll participants.</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8</a:t>
            </a:fld>
            <a:endParaRPr lang="en-US"/>
          </a:p>
        </p:txBody>
      </p:sp>
    </p:spTree>
    <p:extLst>
      <p:ext uri="{BB962C8B-B14F-4D97-AF65-F5344CB8AC3E}">
        <p14:creationId xmlns:p14="http://schemas.microsoft.com/office/powerpoint/2010/main" val="2288341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I’ve put</a:t>
            </a:r>
            <a:r>
              <a:rPr lang="en-US" baseline="0" dirty="0"/>
              <a:t> this quote from Rothman here again, which I mentioned in Part I of this lecture, to remind us that matching should not necessarily be the default approach to adjusting for confounding in a case-control study.</a:t>
            </a:r>
            <a:endParaRPr lang="en-US" dirty="0"/>
          </a:p>
        </p:txBody>
      </p:sp>
      <p:sp>
        <p:nvSpPr>
          <p:cNvPr id="4" name="Slide Number Placeholder 3"/>
          <p:cNvSpPr>
            <a:spLocks noGrp="1"/>
          </p:cNvSpPr>
          <p:nvPr>
            <p:ph type="sldNum" sz="quarter" idx="10"/>
          </p:nvPr>
        </p:nvSpPr>
        <p:spPr/>
        <p:txBody>
          <a:bodyPr/>
          <a:lstStyle/>
          <a:p>
            <a:fld id="{C3D3DC8E-344A-4AFD-831C-16B2F2D6DCE1}" type="slidenum">
              <a:rPr lang="en-US" smtClean="0"/>
              <a:t>9</a:t>
            </a:fld>
            <a:endParaRPr lang="en-US"/>
          </a:p>
        </p:txBody>
      </p:sp>
    </p:spTree>
    <p:extLst>
      <p:ext uri="{BB962C8B-B14F-4D97-AF65-F5344CB8AC3E}">
        <p14:creationId xmlns:p14="http://schemas.microsoft.com/office/powerpoint/2010/main" val="367803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1/27/21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Matching in Case-Control Studies</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791050689"/>
      </p:ext>
    </p:extLst>
  </p:cSld>
  <p:clrMapOvr>
    <a:masterClrMapping/>
  </p:clrMapOvr>
  <mc:AlternateContent xmlns:mc="http://schemas.openxmlformats.org/markup-compatibility/2006" xmlns:p14="http://schemas.microsoft.com/office/powerpoint/2010/main">
    <mc:Choice Requires="p14">
      <p:transition spd="slow" p14:dur="2000" advTm="6351"/>
    </mc:Choice>
    <mc:Fallback xmlns="">
      <p:transition spd="slow" advTm="635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a Case-Control Study</a:t>
            </a:r>
          </a:p>
        </p:txBody>
      </p:sp>
      <p:sp>
        <p:nvSpPr>
          <p:cNvPr id="3" name="Content Placeholder 2"/>
          <p:cNvSpPr>
            <a:spLocks noGrp="1"/>
          </p:cNvSpPr>
          <p:nvPr>
            <p:ph idx="1"/>
          </p:nvPr>
        </p:nvSpPr>
        <p:spPr/>
        <p:txBody>
          <a:bodyPr>
            <a:normAutofit/>
          </a:bodyPr>
          <a:lstStyle/>
          <a:p>
            <a:r>
              <a:rPr lang="en-US" sz="3200" dirty="0"/>
              <a:t>If obtaining exposure and covariate info is expensive, it may be better to maximize the amount of info you get from each subject rather than enrolling more people (ex: expensive lab test on blood samples)</a:t>
            </a:r>
          </a:p>
          <a:p>
            <a:pPr lvl="1"/>
            <a:r>
              <a:rPr lang="en-US" sz="3200" dirty="0"/>
              <a:t>If no confounding, no need to match</a:t>
            </a:r>
          </a:p>
          <a:p>
            <a:pPr lvl="1"/>
            <a:r>
              <a:rPr lang="en-US" sz="3200" dirty="0"/>
              <a:t>But if confounding, matching ensures you don’t lose info that was expensive to collect by having strata without cases or controls</a:t>
            </a:r>
          </a:p>
        </p:txBody>
      </p:sp>
    </p:spTree>
    <p:extLst>
      <p:ext uri="{BB962C8B-B14F-4D97-AF65-F5344CB8AC3E}">
        <p14:creationId xmlns:p14="http://schemas.microsoft.com/office/powerpoint/2010/main" val="3931624734"/>
      </p:ext>
    </p:extLst>
  </p:cSld>
  <p:clrMapOvr>
    <a:masterClrMapping/>
  </p:clrMapOvr>
  <mc:AlternateContent xmlns:mc="http://schemas.openxmlformats.org/markup-compatibility/2006" xmlns:p14="http://schemas.microsoft.com/office/powerpoint/2010/main">
    <mc:Choice Requires="p14">
      <p:transition spd="slow" p14:dur="2000" advTm="34961"/>
    </mc:Choice>
    <mc:Fallback xmlns="">
      <p:transition spd="slow" advTm="3496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Case-Control Studies, cont.</a:t>
            </a:r>
          </a:p>
        </p:txBody>
      </p:sp>
      <p:sp>
        <p:nvSpPr>
          <p:cNvPr id="3" name="Content Placeholder 2"/>
          <p:cNvSpPr>
            <a:spLocks noGrp="1"/>
          </p:cNvSpPr>
          <p:nvPr>
            <p:ph idx="1"/>
          </p:nvPr>
        </p:nvSpPr>
        <p:spPr>
          <a:xfrm>
            <a:off x="838200" y="1973385"/>
            <a:ext cx="10515600" cy="4203578"/>
          </a:xfrm>
        </p:spPr>
        <p:txBody>
          <a:bodyPr>
            <a:noAutofit/>
          </a:bodyPr>
          <a:lstStyle/>
          <a:p>
            <a:r>
              <a:rPr lang="en-US" sz="3200" dirty="0"/>
              <a:t>Confounders measured on a nominal scale with many categories (e.g., neighborhood, referring physician) may need to be matched on to efficiently control for them</a:t>
            </a:r>
          </a:p>
          <a:p>
            <a:r>
              <a:rPr lang="en-US" sz="3200" dirty="0"/>
              <a:t>Small number of potential subjects available for each possible category, so randomly selected controls may result in no controls from neighborhoods present in the case group</a:t>
            </a:r>
          </a:p>
          <a:p>
            <a:r>
              <a:rPr lang="en-US" sz="3200" dirty="0"/>
              <a:t>By ensuring a balanced number of cases and controls within strata, statistical precision may be increased</a:t>
            </a:r>
          </a:p>
        </p:txBody>
      </p:sp>
    </p:spTree>
    <p:extLst>
      <p:ext uri="{BB962C8B-B14F-4D97-AF65-F5344CB8AC3E}">
        <p14:creationId xmlns:p14="http://schemas.microsoft.com/office/powerpoint/2010/main" val="767804162"/>
      </p:ext>
    </p:extLst>
  </p:cSld>
  <p:clrMapOvr>
    <a:masterClrMapping/>
  </p:clrMapOvr>
  <mc:AlternateContent xmlns:mc="http://schemas.openxmlformats.org/markup-compatibility/2006" xmlns:p14="http://schemas.microsoft.com/office/powerpoint/2010/main">
    <mc:Choice Requires="p14">
      <p:transition spd="slow" p14:dur="2000" advTm="24315"/>
    </mc:Choice>
    <mc:Fallback xmlns="">
      <p:transition spd="slow" advTm="24315"/>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Case-control Studies, cont.</a:t>
            </a:r>
          </a:p>
        </p:txBody>
      </p:sp>
      <p:sp>
        <p:nvSpPr>
          <p:cNvPr id="3" name="Content Placeholder 2"/>
          <p:cNvSpPr>
            <a:spLocks noGrp="1"/>
          </p:cNvSpPr>
          <p:nvPr>
            <p:ph idx="1"/>
          </p:nvPr>
        </p:nvSpPr>
        <p:spPr/>
        <p:txBody>
          <a:bodyPr>
            <a:normAutofit/>
          </a:bodyPr>
          <a:lstStyle/>
          <a:p>
            <a:r>
              <a:rPr lang="en-US" sz="2400" dirty="0"/>
              <a:t>Advantage for complex nominal variables extends to continuous and ordinal variables</a:t>
            </a:r>
          </a:p>
          <a:p>
            <a:r>
              <a:rPr lang="en-US" sz="2400" dirty="0"/>
              <a:t>Ensures overlap between cases and controls in distribution of confounder(s)</a:t>
            </a:r>
          </a:p>
          <a:p>
            <a:r>
              <a:rPr lang="en-US" sz="2400" dirty="0"/>
              <a:t>Ex: Case-control study of aspirin use and prostate cancer, confounding by age</a:t>
            </a:r>
          </a:p>
          <a:p>
            <a:pPr lvl="1"/>
            <a:r>
              <a:rPr lang="en-US" dirty="0"/>
              <a:t>Cases – many old individuals; random sample for controls may not contain oldest individuals</a:t>
            </a:r>
          </a:p>
          <a:p>
            <a:pPr lvl="1"/>
            <a:r>
              <a:rPr lang="en-US" dirty="0"/>
              <a:t>Matching ensures complete overlap in age between cases and controls</a:t>
            </a:r>
          </a:p>
          <a:p>
            <a:endParaRPr lang="en-US" sz="2400" dirty="0"/>
          </a:p>
        </p:txBody>
      </p:sp>
      <p:grpSp>
        <p:nvGrpSpPr>
          <p:cNvPr id="4" name="Group 3"/>
          <p:cNvGrpSpPr/>
          <p:nvPr/>
        </p:nvGrpSpPr>
        <p:grpSpPr>
          <a:xfrm>
            <a:off x="1600200" y="5085388"/>
            <a:ext cx="3429000" cy="1644650"/>
            <a:chOff x="1600200" y="4419600"/>
            <a:chExt cx="3429000" cy="1644650"/>
          </a:xfrm>
        </p:grpSpPr>
        <p:sp>
          <p:nvSpPr>
            <p:cNvPr id="5" name="Freeform 4"/>
            <p:cNvSpPr>
              <a:spLocks/>
            </p:cNvSpPr>
            <p:nvPr/>
          </p:nvSpPr>
          <p:spPr bwMode="auto">
            <a:xfrm>
              <a:off x="3048000" y="47244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6" name="Freeform 7"/>
            <p:cNvSpPr>
              <a:spLocks/>
            </p:cNvSpPr>
            <p:nvPr/>
          </p:nvSpPr>
          <p:spPr bwMode="auto">
            <a:xfrm>
              <a:off x="2438400" y="4724400"/>
              <a:ext cx="1371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grpSp>
          <p:nvGrpSpPr>
            <p:cNvPr id="7" name="Group 6"/>
            <p:cNvGrpSpPr/>
            <p:nvPr/>
          </p:nvGrpSpPr>
          <p:grpSpPr>
            <a:xfrm>
              <a:off x="1600200" y="4419600"/>
              <a:ext cx="3429000" cy="1644650"/>
              <a:chOff x="1600200" y="4321175"/>
              <a:chExt cx="3429000" cy="1644650"/>
            </a:xfrm>
          </p:grpSpPr>
          <p:sp>
            <p:nvSpPr>
              <p:cNvPr id="8" name="Text Box 8"/>
              <p:cNvSpPr txBox="1">
                <a:spLocks noChangeArrowheads="1"/>
              </p:cNvSpPr>
              <p:nvPr/>
            </p:nvSpPr>
            <p:spPr bwMode="auto">
              <a:xfrm>
                <a:off x="4038600" y="4321175"/>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cases</a:t>
                </a:r>
              </a:p>
            </p:txBody>
          </p:sp>
          <p:sp>
            <p:nvSpPr>
              <p:cNvPr id="9" name="Text Box 9"/>
              <p:cNvSpPr txBox="1">
                <a:spLocks noChangeArrowheads="1"/>
              </p:cNvSpPr>
              <p:nvPr/>
            </p:nvSpPr>
            <p:spPr bwMode="auto">
              <a:xfrm>
                <a:off x="1676400" y="4321175"/>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controls</a:t>
                </a:r>
              </a:p>
            </p:txBody>
          </p:sp>
          <p:sp>
            <p:nvSpPr>
              <p:cNvPr id="10" name="Line 11"/>
              <p:cNvSpPr>
                <a:spLocks noChangeShapeType="1"/>
              </p:cNvSpPr>
              <p:nvPr/>
            </p:nvSpPr>
            <p:spPr bwMode="auto">
              <a:xfrm>
                <a:off x="2057400" y="4724400"/>
                <a:ext cx="381000" cy="282575"/>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11" name="Line 12"/>
              <p:cNvSpPr>
                <a:spLocks noChangeShapeType="1"/>
              </p:cNvSpPr>
              <p:nvPr/>
            </p:nvSpPr>
            <p:spPr bwMode="auto">
              <a:xfrm flipH="1">
                <a:off x="3962400" y="4724400"/>
                <a:ext cx="304800" cy="228600"/>
              </a:xfrm>
              <a:prstGeom prst="line">
                <a:avLst/>
              </a:prstGeom>
              <a:noFill/>
              <a:ln w="9525">
                <a:solidFill>
                  <a:schemeClr val="tx1"/>
                </a:solidFill>
                <a:round/>
                <a:headEnd/>
                <a:tailEnd type="triangle" w="med" len="med"/>
              </a:ln>
            </p:spPr>
            <p:txBody>
              <a:bodyPr lIns="95125" tIns="49148" rIns="95125" bIns="49148"/>
              <a:lstStyle/>
              <a:p>
                <a:endParaRPr lang="en-US"/>
              </a:p>
            </p:txBody>
          </p:sp>
          <p:grpSp>
            <p:nvGrpSpPr>
              <p:cNvPr id="12" name="Group 14"/>
              <p:cNvGrpSpPr>
                <a:grpSpLocks/>
              </p:cNvGrpSpPr>
              <p:nvPr/>
            </p:nvGrpSpPr>
            <p:grpSpPr bwMode="auto">
              <a:xfrm>
                <a:off x="1600200" y="4495800"/>
                <a:ext cx="3352800" cy="1470025"/>
                <a:chOff x="1008" y="2592"/>
                <a:chExt cx="2112" cy="926"/>
              </a:xfrm>
            </p:grpSpPr>
            <p:sp>
              <p:nvSpPr>
                <p:cNvPr id="13" name="Line 5"/>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14" name="Line 6"/>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15" name="Text Box 13"/>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grpSp>
      </p:grpSp>
      <p:grpSp>
        <p:nvGrpSpPr>
          <p:cNvPr id="16" name="Group 15"/>
          <p:cNvGrpSpPr/>
          <p:nvPr/>
        </p:nvGrpSpPr>
        <p:grpSpPr>
          <a:xfrm>
            <a:off x="7190117" y="5260013"/>
            <a:ext cx="3352800" cy="1470025"/>
            <a:chOff x="1600200" y="7010400"/>
            <a:chExt cx="3352800" cy="1470025"/>
          </a:xfrm>
        </p:grpSpPr>
        <p:grpSp>
          <p:nvGrpSpPr>
            <p:cNvPr id="17" name="Group 15"/>
            <p:cNvGrpSpPr>
              <a:grpSpLocks/>
            </p:cNvGrpSpPr>
            <p:nvPr/>
          </p:nvGrpSpPr>
          <p:grpSpPr bwMode="auto">
            <a:xfrm>
              <a:off x="1600200" y="7010400"/>
              <a:ext cx="3352800" cy="1470025"/>
              <a:chOff x="1008" y="2592"/>
              <a:chExt cx="2112" cy="926"/>
            </a:xfrm>
          </p:grpSpPr>
          <p:sp>
            <p:nvSpPr>
              <p:cNvPr id="20" name="Line 16"/>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21" name="Line 17"/>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22" name="Text Box 18"/>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sp>
          <p:nvSpPr>
            <p:cNvPr id="18" name="Freeform 19"/>
            <p:cNvSpPr>
              <a:spLocks/>
            </p:cNvSpPr>
            <p:nvPr/>
          </p:nvSpPr>
          <p:spPr bwMode="auto">
            <a:xfrm>
              <a:off x="3200400" y="72390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19" name="Freeform 20"/>
            <p:cNvSpPr>
              <a:spLocks/>
            </p:cNvSpPr>
            <p:nvPr/>
          </p:nvSpPr>
          <p:spPr bwMode="auto">
            <a:xfrm>
              <a:off x="3124200" y="7086600"/>
              <a:ext cx="1143000" cy="9144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grpSp>
      <p:sp>
        <p:nvSpPr>
          <p:cNvPr id="23" name="Text Box 8"/>
          <p:cNvSpPr txBox="1">
            <a:spLocks noChangeArrowheads="1"/>
          </p:cNvSpPr>
          <p:nvPr/>
        </p:nvSpPr>
        <p:spPr bwMode="auto">
          <a:xfrm>
            <a:off x="10134600" y="5260013"/>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cases</a:t>
            </a:r>
          </a:p>
        </p:txBody>
      </p:sp>
      <p:sp>
        <p:nvSpPr>
          <p:cNvPr id="24" name="Text Box 9"/>
          <p:cNvSpPr txBox="1">
            <a:spLocks noChangeArrowheads="1"/>
          </p:cNvSpPr>
          <p:nvPr/>
        </p:nvSpPr>
        <p:spPr bwMode="auto">
          <a:xfrm>
            <a:off x="7444597" y="5112866"/>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controls</a:t>
            </a:r>
          </a:p>
        </p:txBody>
      </p:sp>
      <p:sp>
        <p:nvSpPr>
          <p:cNvPr id="25" name="Line 11"/>
          <p:cNvSpPr>
            <a:spLocks noChangeShapeType="1"/>
          </p:cNvSpPr>
          <p:nvPr/>
        </p:nvSpPr>
        <p:spPr bwMode="auto">
          <a:xfrm>
            <a:off x="7962900" y="5507918"/>
            <a:ext cx="887082" cy="134937"/>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26" name="Line 12"/>
          <p:cNvSpPr>
            <a:spLocks noChangeShapeType="1"/>
          </p:cNvSpPr>
          <p:nvPr/>
        </p:nvSpPr>
        <p:spPr bwMode="auto">
          <a:xfrm flipH="1">
            <a:off x="9269082" y="5507918"/>
            <a:ext cx="903618" cy="0"/>
          </a:xfrm>
          <a:prstGeom prst="line">
            <a:avLst/>
          </a:prstGeom>
          <a:noFill/>
          <a:ln w="9525">
            <a:solidFill>
              <a:schemeClr val="tx1"/>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84704563"/>
      </p:ext>
    </p:extLst>
  </p:cSld>
  <p:clrMapOvr>
    <a:masterClrMapping/>
  </p:clrMapOvr>
  <mc:AlternateContent xmlns:mc="http://schemas.openxmlformats.org/markup-compatibility/2006" xmlns:p14="http://schemas.microsoft.com/office/powerpoint/2010/main">
    <mc:Choice Requires="p14">
      <p:transition spd="slow" p14:dur="2000" advTm="56972"/>
    </mc:Choice>
    <mc:Fallback xmlns="">
      <p:transition spd="slow" advTm="56972"/>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Matching in Case-Control Studies, cont.</a:t>
            </a:r>
          </a:p>
        </p:txBody>
      </p:sp>
      <p:sp>
        <p:nvSpPr>
          <p:cNvPr id="3" name="Content Placeholder 2"/>
          <p:cNvSpPr>
            <a:spLocks noGrp="1"/>
          </p:cNvSpPr>
          <p:nvPr>
            <p:ph idx="1"/>
          </p:nvPr>
        </p:nvSpPr>
        <p:spPr/>
        <p:txBody>
          <a:bodyPr>
            <a:normAutofit/>
          </a:bodyPr>
          <a:lstStyle/>
          <a:p>
            <a:pPr marL="0" indent="0">
              <a:buNone/>
            </a:pPr>
            <a:r>
              <a:rPr lang="en-US" sz="3200" dirty="0"/>
              <a:t>In a situation with many likely confounders </a:t>
            </a:r>
            <a:r>
              <a:rPr lang="en-US" sz="3200" dirty="0">
                <a:sym typeface="Wingdings" panose="05000000000000000000" pitchFamily="2" charset="2"/>
              </a:rPr>
              <a:t> </a:t>
            </a:r>
          </a:p>
          <a:p>
            <a:r>
              <a:rPr lang="en-US" sz="3200" dirty="0">
                <a:sym typeface="Wingdings" panose="05000000000000000000" pitchFamily="2" charset="2"/>
              </a:rPr>
              <a:t>Match on age, sex, and 1 or 2 nominal confounders with a large number of possible values</a:t>
            </a:r>
          </a:p>
          <a:p>
            <a:r>
              <a:rPr lang="en-US" sz="3200" dirty="0">
                <a:sym typeface="Wingdings" panose="05000000000000000000" pitchFamily="2" charset="2"/>
              </a:rPr>
              <a:t>Control for remaining confounders along with matching factors using stratification/regression methods</a:t>
            </a:r>
            <a:endParaRPr lang="en-US" sz="3200" dirty="0"/>
          </a:p>
        </p:txBody>
      </p:sp>
    </p:spTree>
    <p:extLst>
      <p:ext uri="{BB962C8B-B14F-4D97-AF65-F5344CB8AC3E}">
        <p14:creationId xmlns:p14="http://schemas.microsoft.com/office/powerpoint/2010/main" val="1025369936"/>
      </p:ext>
    </p:extLst>
  </p:cSld>
  <p:clrMapOvr>
    <a:masterClrMapping/>
  </p:clrMapOvr>
  <mc:AlternateContent xmlns:mc="http://schemas.openxmlformats.org/markup-compatibility/2006" xmlns:p14="http://schemas.microsoft.com/office/powerpoint/2010/main">
    <mc:Choice Requires="p14">
      <p:transition spd="slow" p14:dur="2000" advTm="26479"/>
    </mc:Choice>
    <mc:Fallback xmlns="">
      <p:transition spd="slow" advTm="26479"/>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Matched Data</a:t>
            </a:r>
          </a:p>
        </p:txBody>
      </p:sp>
      <p:sp>
        <p:nvSpPr>
          <p:cNvPr id="3" name="Content Placeholder 2"/>
          <p:cNvSpPr>
            <a:spLocks noGrp="1"/>
          </p:cNvSpPr>
          <p:nvPr>
            <p:ph idx="1"/>
          </p:nvPr>
        </p:nvSpPr>
        <p:spPr/>
        <p:txBody>
          <a:bodyPr>
            <a:normAutofit/>
          </a:bodyPr>
          <a:lstStyle/>
          <a:p>
            <a:r>
              <a:rPr lang="en-US" sz="3200" dirty="0"/>
              <a:t>Matching on a factor may necessitate adjusting for the variable in the analysis</a:t>
            </a:r>
          </a:p>
          <a:p>
            <a:r>
              <a:rPr lang="en-US" sz="3200" dirty="0"/>
              <a:t>Especially true in case-control studies, where matching may lead to biased effect estimates due to selection bias</a:t>
            </a:r>
          </a:p>
          <a:p>
            <a:r>
              <a:rPr lang="en-US" sz="3200" dirty="0"/>
              <a:t>Must stratify in a case-control study if matching factor is associated with the exposure, even if it is not associated with the disease</a:t>
            </a:r>
          </a:p>
        </p:txBody>
      </p:sp>
    </p:spTree>
    <p:extLst>
      <p:ext uri="{BB962C8B-B14F-4D97-AF65-F5344CB8AC3E}">
        <p14:creationId xmlns:p14="http://schemas.microsoft.com/office/powerpoint/2010/main" val="2111314469"/>
      </p:ext>
    </p:extLst>
  </p:cSld>
  <p:clrMapOvr>
    <a:masterClrMapping/>
  </p:clrMapOvr>
  <mc:AlternateContent xmlns:mc="http://schemas.openxmlformats.org/markup-compatibility/2006" xmlns:p14="http://schemas.microsoft.com/office/powerpoint/2010/main">
    <mc:Choice Requires="p14">
      <p:transition spd="slow" p14:dur="2000" advTm="22316"/>
    </mc:Choice>
    <mc:Fallback xmlns="">
      <p:transition spd="slow" advTm="22316"/>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 of Matched Data</a:t>
            </a:r>
          </a:p>
        </p:txBody>
      </p:sp>
      <p:sp>
        <p:nvSpPr>
          <p:cNvPr id="3" name="Content Placeholder 2"/>
          <p:cNvSpPr>
            <a:spLocks noGrp="1"/>
          </p:cNvSpPr>
          <p:nvPr>
            <p:ph idx="1"/>
          </p:nvPr>
        </p:nvSpPr>
        <p:spPr/>
        <p:txBody>
          <a:bodyPr>
            <a:noAutofit/>
          </a:bodyPr>
          <a:lstStyle/>
          <a:p>
            <a:r>
              <a:rPr lang="en-US" sz="3200" dirty="0"/>
              <a:t>Each matching category should be treated as a unique stratum initially</a:t>
            </a:r>
          </a:p>
          <a:p>
            <a:r>
              <a:rPr lang="en-US" sz="3200" dirty="0"/>
              <a:t>Combine data from matched pairs with identical matching factor values</a:t>
            </a:r>
          </a:p>
          <a:p>
            <a:r>
              <a:rPr lang="en-US" sz="3200" dirty="0"/>
              <a:t>Use the same, or finer, categories to define strata </a:t>
            </a:r>
            <a:r>
              <a:rPr lang="mr-IN" sz="3200" dirty="0"/>
              <a:t>–</a:t>
            </a:r>
            <a:r>
              <a:rPr lang="en-US" sz="3200" dirty="0"/>
              <a:t> larger categories will not remove bias introduced by matching</a:t>
            </a:r>
          </a:p>
          <a:p>
            <a:pPr lvl="1"/>
            <a:r>
              <a:rPr lang="en-US" sz="3200" dirty="0"/>
              <a:t>Ex: If you matched on 5-y age categories, must control for 5-y (or smaller) age categories. Cannot control for 10-y age categories. </a:t>
            </a:r>
          </a:p>
        </p:txBody>
      </p:sp>
    </p:spTree>
    <p:extLst>
      <p:ext uri="{BB962C8B-B14F-4D97-AF65-F5344CB8AC3E}">
        <p14:creationId xmlns:p14="http://schemas.microsoft.com/office/powerpoint/2010/main" val="2736389570"/>
      </p:ext>
    </p:extLst>
  </p:cSld>
  <p:clrMapOvr>
    <a:masterClrMapping/>
  </p:clrMapOvr>
  <mc:AlternateContent xmlns:mc="http://schemas.openxmlformats.org/markup-compatibility/2006" xmlns:p14="http://schemas.microsoft.com/office/powerpoint/2010/main">
    <mc:Choice Requires="p14">
      <p:transition spd="slow" p14:dur="2000" advTm="45728"/>
    </mc:Choice>
    <mc:Fallback xmlns="">
      <p:transition spd="slow" advTm="45728"/>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Conditional Logistic Regression</a:t>
            </a:r>
          </a:p>
        </p:txBody>
      </p:sp>
      <p:sp>
        <p:nvSpPr>
          <p:cNvPr id="3" name="Content Placeholder 2"/>
          <p:cNvSpPr>
            <a:spLocks noGrp="1"/>
          </p:cNvSpPr>
          <p:nvPr>
            <p:ph idx="1"/>
          </p:nvPr>
        </p:nvSpPr>
        <p:spPr/>
        <p:txBody>
          <a:bodyPr/>
          <a:lstStyle/>
          <a:p>
            <a:r>
              <a:rPr lang="en-US" dirty="0"/>
              <a:t>Model used to analyze individually matched case-control studies</a:t>
            </a:r>
          </a:p>
          <a:p>
            <a:r>
              <a:rPr lang="en-US" dirty="0"/>
              <a:t>New intercept for each matched pair</a:t>
            </a:r>
          </a:p>
          <a:p>
            <a:r>
              <a:rPr lang="en-US" dirty="0"/>
              <a:t>Risk sets are informative if they have at least 1 case and 1 control</a:t>
            </a:r>
          </a:p>
          <a:p>
            <a:r>
              <a:rPr lang="en-US" dirty="0"/>
              <a:t>Only discordant pairs contribute to likelihood estimate, but strata that are not informative for exposure may contribute to estimates for other covariates</a:t>
            </a:r>
          </a:p>
          <a:p>
            <a:r>
              <a:rPr lang="en-US" dirty="0"/>
              <a:t>OR approaches IRR estimate from a Cox PH regression model if incidence density sampling is used (matched on time)</a:t>
            </a:r>
          </a:p>
          <a:p>
            <a:endParaRPr lang="en-US" dirty="0"/>
          </a:p>
          <a:p>
            <a:endParaRPr lang="en-US" dirty="0"/>
          </a:p>
        </p:txBody>
      </p:sp>
    </p:spTree>
    <p:extLst>
      <p:ext uri="{BB962C8B-B14F-4D97-AF65-F5344CB8AC3E}">
        <p14:creationId xmlns:p14="http://schemas.microsoft.com/office/powerpoint/2010/main" val="2434086245"/>
      </p:ext>
    </p:extLst>
  </p:cSld>
  <p:clrMapOvr>
    <a:masterClrMapping/>
  </p:clrMapOvr>
  <mc:AlternateContent xmlns:mc="http://schemas.openxmlformats.org/markup-compatibility/2006" xmlns:p14="http://schemas.microsoft.com/office/powerpoint/2010/main">
    <mc:Choice Requires="p14">
      <p:transition spd="slow" p14:dur="2000" advTm="60896"/>
    </mc:Choice>
    <mc:Fallback xmlns="">
      <p:transition spd="slow" advTm="60896"/>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of Matched Case-Control Studies</a:t>
            </a:r>
          </a:p>
        </p:txBody>
      </p:sp>
      <p:sp>
        <p:nvSpPr>
          <p:cNvPr id="3" name="Content Placeholder 2"/>
          <p:cNvSpPr>
            <a:spLocks noGrp="1"/>
          </p:cNvSpPr>
          <p:nvPr>
            <p:ph idx="1"/>
          </p:nvPr>
        </p:nvSpPr>
        <p:spPr/>
        <p:txBody>
          <a:bodyPr>
            <a:normAutofit/>
          </a:bodyPr>
          <a:lstStyle/>
          <a:p>
            <a:r>
              <a:rPr lang="en-US" sz="3200" dirty="0"/>
              <a:t>Matching is done in case-control studies to control for confounding and improve efficiency</a:t>
            </a:r>
          </a:p>
          <a:p>
            <a:r>
              <a:rPr lang="en-US" sz="3200" dirty="0"/>
              <a:t>Case-control matching is helpful for known confounders measured on a nominal scale, especially those with many possible values</a:t>
            </a:r>
          </a:p>
          <a:p>
            <a:r>
              <a:rPr lang="en-US" sz="3200" dirty="0"/>
              <a:t>Control for the matching factors in the analysis phase to account for possible selection bias introduced by matching</a:t>
            </a:r>
          </a:p>
        </p:txBody>
      </p:sp>
    </p:spTree>
    <p:extLst>
      <p:ext uri="{BB962C8B-B14F-4D97-AF65-F5344CB8AC3E}">
        <p14:creationId xmlns:p14="http://schemas.microsoft.com/office/powerpoint/2010/main" val="743371321"/>
      </p:ext>
    </p:extLst>
  </p:cSld>
  <p:clrMapOvr>
    <a:masterClrMapping/>
  </p:clrMapOvr>
  <mc:AlternateContent xmlns:mc="http://schemas.openxmlformats.org/markup-compatibility/2006" xmlns:p14="http://schemas.microsoft.com/office/powerpoint/2010/main">
    <mc:Choice Requires="p14">
      <p:transition spd="slow" p14:dur="2000" advTm="29572"/>
    </mc:Choice>
    <mc:Fallback xmlns="">
      <p:transition spd="slow" advTm="29572"/>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a:t>
            </a:r>
          </a:p>
        </p:txBody>
      </p:sp>
      <p:sp>
        <p:nvSpPr>
          <p:cNvPr id="3" name="Content Placeholder 2"/>
          <p:cNvSpPr>
            <a:spLocks noGrp="1"/>
          </p:cNvSpPr>
          <p:nvPr>
            <p:ph idx="1"/>
          </p:nvPr>
        </p:nvSpPr>
        <p:spPr/>
        <p:txBody>
          <a:bodyPr>
            <a:normAutofit/>
          </a:bodyPr>
          <a:lstStyle/>
          <a:p>
            <a:r>
              <a:rPr lang="en-US" dirty="0"/>
              <a:t>Index subject is a case, 1 or more controls are matched to each case</a:t>
            </a:r>
          </a:p>
          <a:p>
            <a:endParaRPr lang="en-US" dirty="0"/>
          </a:p>
          <a:p>
            <a:r>
              <a:rPr lang="en-US" dirty="0"/>
              <a:t>Matching is performed in a case-control study to control for confounding and increase efficiency, but…</a:t>
            </a:r>
          </a:p>
          <a:p>
            <a:endParaRPr lang="en-US" dirty="0"/>
          </a:p>
          <a:p>
            <a:r>
              <a:rPr lang="en-US" i="1" dirty="0"/>
              <a:t>Matching in a case-control study can introduce </a:t>
            </a:r>
            <a:r>
              <a:rPr lang="en-US" b="1" i="1" dirty="0"/>
              <a:t>selection bias</a:t>
            </a:r>
            <a:r>
              <a:rPr lang="en-US" i="1" dirty="0"/>
              <a:t>,</a:t>
            </a:r>
            <a:r>
              <a:rPr lang="en-US" b="1" i="1" dirty="0"/>
              <a:t> </a:t>
            </a:r>
            <a:r>
              <a:rPr lang="en-US" i="1" dirty="0"/>
              <a:t>whether or not the matching factor is a confounder in the study base</a:t>
            </a:r>
          </a:p>
        </p:txBody>
      </p:sp>
    </p:spTree>
    <p:extLst>
      <p:ext uri="{BB962C8B-B14F-4D97-AF65-F5344CB8AC3E}">
        <p14:creationId xmlns:p14="http://schemas.microsoft.com/office/powerpoint/2010/main" val="3403546719"/>
      </p:ext>
    </p:extLst>
  </p:cSld>
  <p:clrMapOvr>
    <a:masterClrMapping/>
  </p:clrMapOvr>
  <mc:AlternateContent xmlns:mc="http://schemas.openxmlformats.org/markup-compatibility/2006" xmlns:p14="http://schemas.microsoft.com/office/powerpoint/2010/main">
    <mc:Choice Requires="p14">
      <p:transition spd="slow" p14:dur="2000" advTm="39680"/>
    </mc:Choice>
    <mc:Fallback xmlns="">
      <p:transition spd="slow" advTm="3968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a:t>
            </a:r>
          </a:p>
        </p:txBody>
      </p:sp>
      <p:sp>
        <p:nvSpPr>
          <p:cNvPr id="3" name="Content Placeholder 2"/>
          <p:cNvSpPr>
            <a:spLocks noGrp="1"/>
          </p:cNvSpPr>
          <p:nvPr>
            <p:ph idx="1"/>
          </p:nvPr>
        </p:nvSpPr>
        <p:spPr/>
        <p:txBody>
          <a:bodyPr>
            <a:normAutofit/>
          </a:bodyPr>
          <a:lstStyle/>
          <a:p>
            <a:r>
              <a:rPr lang="en-US" dirty="0"/>
              <a:t>Index subject is a case, 1 or more controls are matched to each case</a:t>
            </a:r>
          </a:p>
          <a:p>
            <a:r>
              <a:rPr lang="en-US" i="1" dirty="0"/>
              <a:t>Matching in a case-controls study can introduce </a:t>
            </a:r>
            <a:r>
              <a:rPr lang="en-US" b="1" i="1" dirty="0"/>
              <a:t>selection bias</a:t>
            </a:r>
            <a:r>
              <a:rPr lang="en-US" i="1" dirty="0"/>
              <a:t>,</a:t>
            </a:r>
            <a:r>
              <a:rPr lang="en-US" b="1" i="1" dirty="0"/>
              <a:t> </a:t>
            </a:r>
            <a:r>
              <a:rPr lang="en-US" i="1" dirty="0"/>
              <a:t>whether or not the matching factor is a confounder in the study base</a:t>
            </a:r>
          </a:p>
        </p:txBody>
      </p:sp>
      <p:sp>
        <p:nvSpPr>
          <p:cNvPr id="4" name="TextBox 3"/>
          <p:cNvSpPr txBox="1"/>
          <p:nvPr/>
        </p:nvSpPr>
        <p:spPr>
          <a:xfrm>
            <a:off x="3080085" y="4270203"/>
            <a:ext cx="1648115" cy="540532"/>
          </a:xfrm>
          <a:prstGeom prst="rect">
            <a:avLst/>
          </a:prstGeom>
          <a:noFill/>
        </p:spPr>
        <p:txBody>
          <a:bodyPr wrap="square" rtlCol="0">
            <a:spAutoFit/>
          </a:bodyPr>
          <a:lstStyle/>
          <a:p>
            <a:pPr algn="ctr"/>
            <a:r>
              <a:rPr lang="en-US" sz="2800" b="1" dirty="0"/>
              <a:t>Exposure</a:t>
            </a:r>
          </a:p>
        </p:txBody>
      </p:sp>
      <p:sp>
        <p:nvSpPr>
          <p:cNvPr id="5" name="TextBox 4"/>
          <p:cNvSpPr txBox="1"/>
          <p:nvPr/>
        </p:nvSpPr>
        <p:spPr>
          <a:xfrm>
            <a:off x="6474679" y="4260443"/>
            <a:ext cx="1648115" cy="540532"/>
          </a:xfrm>
          <a:prstGeom prst="rect">
            <a:avLst/>
          </a:prstGeom>
          <a:noFill/>
        </p:spPr>
        <p:txBody>
          <a:bodyPr wrap="square" rtlCol="0">
            <a:spAutoFit/>
          </a:bodyPr>
          <a:lstStyle/>
          <a:p>
            <a:pPr algn="ctr"/>
            <a:r>
              <a:rPr lang="en-US" sz="2800" b="1" dirty="0"/>
              <a:t>Disease</a:t>
            </a:r>
          </a:p>
        </p:txBody>
      </p:sp>
      <p:sp>
        <p:nvSpPr>
          <p:cNvPr id="6" name="TextBox 5"/>
          <p:cNvSpPr txBox="1"/>
          <p:nvPr/>
        </p:nvSpPr>
        <p:spPr>
          <a:xfrm>
            <a:off x="9392654" y="4260443"/>
            <a:ext cx="1648115" cy="540532"/>
          </a:xfrm>
          <a:prstGeom prst="rect">
            <a:avLst/>
          </a:prstGeom>
          <a:noFill/>
          <a:ln w="19050">
            <a:solidFill>
              <a:schemeClr val="tx1"/>
            </a:solidFill>
          </a:ln>
        </p:spPr>
        <p:txBody>
          <a:bodyPr wrap="square" rtlCol="0">
            <a:spAutoFit/>
          </a:bodyPr>
          <a:lstStyle/>
          <a:p>
            <a:pPr algn="ctr"/>
            <a:r>
              <a:rPr lang="en-US" sz="2800" b="1" dirty="0"/>
              <a:t>Selection</a:t>
            </a:r>
          </a:p>
        </p:txBody>
      </p:sp>
      <p:sp>
        <p:nvSpPr>
          <p:cNvPr id="7" name="TextBox 6"/>
          <p:cNvSpPr txBox="1"/>
          <p:nvPr/>
        </p:nvSpPr>
        <p:spPr>
          <a:xfrm>
            <a:off x="260473" y="4071257"/>
            <a:ext cx="1648115" cy="954107"/>
          </a:xfrm>
          <a:prstGeom prst="rect">
            <a:avLst/>
          </a:prstGeom>
          <a:noFill/>
        </p:spPr>
        <p:txBody>
          <a:bodyPr wrap="square" rtlCol="0">
            <a:spAutoFit/>
          </a:bodyPr>
          <a:lstStyle/>
          <a:p>
            <a:pPr algn="ctr"/>
            <a:r>
              <a:rPr lang="en-US" sz="2800" b="1" dirty="0"/>
              <a:t>Matching Factor</a:t>
            </a:r>
          </a:p>
        </p:txBody>
      </p:sp>
      <p:cxnSp>
        <p:nvCxnSpPr>
          <p:cNvPr id="9" name="Straight Arrow Connector 8"/>
          <p:cNvCxnSpPr>
            <a:stCxn id="5" idx="3"/>
            <a:endCxn id="6" idx="1"/>
          </p:cNvCxnSpPr>
          <p:nvPr/>
        </p:nvCxnSpPr>
        <p:spPr>
          <a:xfrm>
            <a:off x="8122794" y="4530709"/>
            <a:ext cx="1269860" cy="0"/>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7" idx="3"/>
            <a:endCxn id="4" idx="1"/>
          </p:cNvCxnSpPr>
          <p:nvPr/>
        </p:nvCxnSpPr>
        <p:spPr>
          <a:xfrm flipV="1">
            <a:off x="1908588" y="4540469"/>
            <a:ext cx="1171497" cy="7842"/>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1837243" y="3567511"/>
            <a:ext cx="4268889" cy="702693"/>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6025077" y="3567511"/>
            <a:ext cx="3350267" cy="648639"/>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837243" y="5025364"/>
            <a:ext cx="3998706" cy="515089"/>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V="1">
            <a:off x="5835949" y="4837762"/>
            <a:ext cx="1323896" cy="702692"/>
          </a:xfrm>
          <a:prstGeom prst="straightConnector1">
            <a:avLst/>
          </a:prstGeom>
          <a:ln w="38100">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60473" y="3935896"/>
            <a:ext cx="1576770" cy="124570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quot;No&quot; Symbol 12"/>
          <p:cNvSpPr/>
          <p:nvPr/>
        </p:nvSpPr>
        <p:spPr>
          <a:xfrm>
            <a:off x="3710609" y="5025364"/>
            <a:ext cx="702365" cy="686323"/>
          </a:xfrm>
          <a:prstGeom prst="noSmoking">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ustDataLst>
      <p:tags r:id="rId1"/>
    </p:custDataLst>
    <p:extLst>
      <p:ext uri="{BB962C8B-B14F-4D97-AF65-F5344CB8AC3E}">
        <p14:creationId xmlns:p14="http://schemas.microsoft.com/office/powerpoint/2010/main" val="3978600752"/>
      </p:ext>
    </p:extLst>
  </p:cSld>
  <p:clrMapOvr>
    <a:masterClrMapping/>
  </p:clrMapOvr>
  <mc:AlternateContent xmlns:mc="http://schemas.openxmlformats.org/markup-compatibility/2006" xmlns:p14="http://schemas.microsoft.com/office/powerpoint/2010/main">
    <mc:Choice Requires="p14">
      <p:transition spd="slow" p14:dur="2000" advTm="91333"/>
    </mc:Choice>
    <mc:Fallback xmlns="">
      <p:transition spd="slow" advTm="9133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a:t>
            </a:r>
          </a:p>
        </p:txBody>
      </p:sp>
      <p:sp>
        <p:nvSpPr>
          <p:cNvPr id="3" name="Content Placeholder 2"/>
          <p:cNvSpPr>
            <a:spLocks noGrp="1"/>
          </p:cNvSpPr>
          <p:nvPr>
            <p:ph idx="1"/>
          </p:nvPr>
        </p:nvSpPr>
        <p:spPr/>
        <p:txBody>
          <a:bodyPr>
            <a:normAutofit/>
          </a:bodyPr>
          <a:lstStyle/>
          <a:p>
            <a:r>
              <a:rPr lang="en-US" dirty="0"/>
              <a:t>If the matching factor is associated with exposure, the controls’ exposure distribution in the matched study population will be more similar to that of the cases compared to the exposure distribution of controls selected at random from the study base</a:t>
            </a:r>
          </a:p>
          <a:p>
            <a:pPr lvl="1"/>
            <a:r>
              <a:rPr lang="en-US" dirty="0"/>
              <a:t>Resulting bias tends to be toward the null</a:t>
            </a:r>
          </a:p>
          <a:p>
            <a:pPr lvl="1"/>
            <a:endParaRPr lang="en-US" dirty="0"/>
          </a:p>
          <a:p>
            <a:r>
              <a:rPr lang="en-US" b="1" dirty="0"/>
              <a:t>Key point: Matching on a confounder in a case-control study introduces bias in the crude data</a:t>
            </a:r>
          </a:p>
        </p:txBody>
      </p:sp>
    </p:spTree>
    <p:extLst>
      <p:ext uri="{BB962C8B-B14F-4D97-AF65-F5344CB8AC3E}">
        <p14:creationId xmlns:p14="http://schemas.microsoft.com/office/powerpoint/2010/main" val="2888540856"/>
      </p:ext>
    </p:extLst>
  </p:cSld>
  <p:clrMapOvr>
    <a:masterClrMapping/>
  </p:clrMapOvr>
  <mc:AlternateContent xmlns:mc="http://schemas.openxmlformats.org/markup-compatibility/2006" xmlns:p14="http://schemas.microsoft.com/office/powerpoint/2010/main">
    <mc:Choice Requires="p14">
      <p:transition spd="slow" p14:dur="2000" advTm="43558"/>
    </mc:Choice>
    <mc:Fallback xmlns="">
      <p:transition spd="slow" advTm="4355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Matching in Case-Control Studies, cont.</a:t>
            </a:r>
          </a:p>
        </p:txBody>
      </p:sp>
      <p:sp>
        <p:nvSpPr>
          <p:cNvPr id="3" name="Content Placeholder 2"/>
          <p:cNvSpPr>
            <a:spLocks noGrp="1"/>
          </p:cNvSpPr>
          <p:nvPr>
            <p:ph idx="1"/>
          </p:nvPr>
        </p:nvSpPr>
        <p:spPr/>
        <p:txBody>
          <a:bodyPr>
            <a:normAutofit/>
          </a:bodyPr>
          <a:lstStyle/>
          <a:p>
            <a:r>
              <a:rPr lang="en-US" dirty="0"/>
              <a:t>Both the selection bias introduced by matching and the confounding that the matching is designed to control can be remedied using a stratified analysis</a:t>
            </a:r>
          </a:p>
          <a:p>
            <a:endParaRPr lang="en-US" dirty="0"/>
          </a:p>
          <a:p>
            <a:r>
              <a:rPr lang="en-US" b="1" dirty="0"/>
              <a:t>Key point: Adjustment for the matching factors in the analysis of a case-control study is necessary for valid estimates of association</a:t>
            </a:r>
          </a:p>
          <a:p>
            <a:endParaRPr lang="en-US" dirty="0"/>
          </a:p>
        </p:txBody>
      </p:sp>
    </p:spTree>
    <p:extLst>
      <p:ext uri="{BB962C8B-B14F-4D97-AF65-F5344CB8AC3E}">
        <p14:creationId xmlns:p14="http://schemas.microsoft.com/office/powerpoint/2010/main" val="1871756038"/>
      </p:ext>
    </p:extLst>
  </p:cSld>
  <p:clrMapOvr>
    <a:masterClrMapping/>
  </p:clrMapOvr>
  <mc:AlternateContent xmlns:mc="http://schemas.openxmlformats.org/markup-compatibility/2006" xmlns:p14="http://schemas.microsoft.com/office/powerpoint/2010/main">
    <mc:Choice Requires="p14">
      <p:transition spd="slow" p14:dur="2000" advTm="23490"/>
    </mc:Choice>
    <mc:Fallback xmlns="">
      <p:transition spd="slow" advTm="2349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of Matching in Case-Control Studies</a:t>
            </a:r>
          </a:p>
        </p:txBody>
      </p:sp>
      <p:sp>
        <p:nvSpPr>
          <p:cNvPr id="3" name="Content Placeholder 2"/>
          <p:cNvSpPr>
            <a:spLocks noGrp="1"/>
          </p:cNvSpPr>
          <p:nvPr>
            <p:ph idx="1"/>
          </p:nvPr>
        </p:nvSpPr>
        <p:spPr/>
        <p:txBody>
          <a:bodyPr>
            <a:normAutofit/>
          </a:bodyPr>
          <a:lstStyle/>
          <a:p>
            <a:r>
              <a:rPr lang="en-US" sz="3200" dirty="0"/>
              <a:t>Primary purpose of matching in a case-control study is to increase efficiency for control of confounding</a:t>
            </a:r>
          </a:p>
          <a:p>
            <a:r>
              <a:rPr lang="en-US" sz="3200" dirty="0"/>
              <a:t>In a case-control analysis, strata without a case or control do not contribute to the main effect estimate</a:t>
            </a:r>
          </a:p>
          <a:p>
            <a:r>
              <a:rPr lang="en-US" sz="3200" dirty="0"/>
              <a:t>Matching ensures you have an even distribution of cases &amp; controls in all strata of a potential confounder</a:t>
            </a:r>
          </a:p>
          <a:p>
            <a:endParaRPr lang="en-US" sz="3200" dirty="0"/>
          </a:p>
        </p:txBody>
      </p:sp>
    </p:spTree>
    <p:extLst>
      <p:ext uri="{BB962C8B-B14F-4D97-AF65-F5344CB8AC3E}">
        <p14:creationId xmlns:p14="http://schemas.microsoft.com/office/powerpoint/2010/main" val="1646503427"/>
      </p:ext>
    </p:extLst>
  </p:cSld>
  <p:clrMapOvr>
    <a:masterClrMapping/>
  </p:clrMapOvr>
  <mc:AlternateContent xmlns:mc="http://schemas.openxmlformats.org/markup-compatibility/2006" xmlns:p14="http://schemas.microsoft.com/office/powerpoint/2010/main">
    <mc:Choice Requires="p14">
      <p:transition spd="slow" p14:dur="2000" advTm="79047"/>
    </mc:Choice>
    <mc:Fallback xmlns="">
      <p:transition spd="slow" advTm="79047"/>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 in a Case-Control Study</a:t>
            </a:r>
          </a:p>
        </p:txBody>
      </p:sp>
      <p:sp>
        <p:nvSpPr>
          <p:cNvPr id="3" name="Content Placeholder 2"/>
          <p:cNvSpPr>
            <a:spLocks noGrp="1"/>
          </p:cNvSpPr>
          <p:nvPr>
            <p:ph idx="1"/>
          </p:nvPr>
        </p:nvSpPr>
        <p:spPr/>
        <p:txBody>
          <a:bodyPr>
            <a:noAutofit/>
          </a:bodyPr>
          <a:lstStyle/>
          <a:p>
            <a:r>
              <a:rPr lang="en-US" dirty="0"/>
              <a:t>Cannot examine the association between the matching factor and disease (can examine effect modification)</a:t>
            </a:r>
          </a:p>
          <a:p>
            <a:r>
              <a:rPr lang="en-US" dirty="0"/>
              <a:t>Increased time and money to find controls (esp. individual matching)</a:t>
            </a:r>
          </a:p>
          <a:p>
            <a:r>
              <a:rPr lang="en-US" dirty="0"/>
              <a:t>The increased statistical efficiency in a matched analysis (fewer subjects required) may not counteract the decreased cost efficiency (increased time and money per subject)</a:t>
            </a:r>
          </a:p>
          <a:p>
            <a:r>
              <a:rPr lang="en-US" dirty="0"/>
              <a:t>If the matching factor isn’t a confounder, statistical precision may decrease</a:t>
            </a:r>
          </a:p>
          <a:p>
            <a:r>
              <a:rPr lang="en-US" dirty="0"/>
              <a:t>Decisions are irrevocable – if you match on a mediator or collider, the data have permanent bias</a:t>
            </a:r>
          </a:p>
          <a:p>
            <a:endParaRPr lang="en-US" dirty="0"/>
          </a:p>
        </p:txBody>
      </p:sp>
    </p:spTree>
    <p:extLst>
      <p:ext uri="{BB962C8B-B14F-4D97-AF65-F5344CB8AC3E}">
        <p14:creationId xmlns:p14="http://schemas.microsoft.com/office/powerpoint/2010/main" val="3104267849"/>
      </p:ext>
    </p:extLst>
  </p:cSld>
  <p:clrMapOvr>
    <a:masterClrMapping/>
  </p:clrMapOvr>
  <mc:AlternateContent xmlns:mc="http://schemas.openxmlformats.org/markup-compatibility/2006" xmlns:p14="http://schemas.microsoft.com/office/powerpoint/2010/main">
    <mc:Choice Requires="p14">
      <p:transition spd="slow" p14:dur="2000" advTm="73446"/>
    </mc:Choice>
    <mc:Fallback xmlns="">
      <p:transition spd="slow" advTm="7344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Decrease in Available Controls with More Matching Factors</a:t>
            </a:r>
          </a:p>
        </p:txBody>
      </p:sp>
      <p:sp>
        <p:nvSpPr>
          <p:cNvPr id="3" name="Content Placeholder 2"/>
          <p:cNvSpPr>
            <a:spLocks noGrp="1"/>
          </p:cNvSpPr>
          <p:nvPr>
            <p:ph idx="1"/>
          </p:nvPr>
        </p:nvSpPr>
        <p:spPr/>
        <p:txBody>
          <a:bodyPr>
            <a:normAutofit lnSpcReduction="10000"/>
          </a:bodyPr>
          <a:lstStyle/>
          <a:p>
            <a:r>
              <a:rPr lang="en-US" dirty="0"/>
              <a:t>Unmatched analysis: randomly sample 1373 eligible cohort members for each case</a:t>
            </a:r>
          </a:p>
          <a:p>
            <a:r>
              <a:rPr lang="en-US" dirty="0"/>
              <a:t>Frequency matched on age: 53% of cases are &gt;65 y, conditionally randomly sample the eligible cohort to obtain 53% of controls &gt;65 y</a:t>
            </a:r>
          </a:p>
          <a:p>
            <a:r>
              <a:rPr lang="en-US" dirty="0"/>
              <a:t>Individually match on age (5-y categories), smoking status, and BMI: Case is a 62 year old, overweight, past smoker</a:t>
            </a:r>
          </a:p>
          <a:p>
            <a:pPr marL="0" indent="0">
              <a:buNone/>
            </a:pPr>
            <a:r>
              <a:rPr lang="en-US" dirty="0"/>
              <a:t>   </a:t>
            </a:r>
            <a:r>
              <a:rPr lang="en-US" dirty="0">
                <a:sym typeface="Wingdings" panose="05000000000000000000" pitchFamily="2" charset="2"/>
              </a:rPr>
              <a:t> 1373 potential controls</a:t>
            </a:r>
            <a:endParaRPr lang="en-US" dirty="0"/>
          </a:p>
          <a:p>
            <a:pPr marL="457200" lvl="1" indent="0">
              <a:buNone/>
            </a:pPr>
            <a:r>
              <a:rPr lang="en-US" sz="2800" dirty="0">
                <a:sym typeface="Wingdings"/>
              </a:rPr>
              <a:t> 281 are</a:t>
            </a:r>
            <a:r>
              <a:rPr lang="en-US" sz="2800" dirty="0"/>
              <a:t> 60-64 years old</a:t>
            </a:r>
          </a:p>
          <a:p>
            <a:pPr lvl="2">
              <a:buFont typeface="Wingdings" charset="0"/>
              <a:buChar char="à"/>
            </a:pPr>
            <a:r>
              <a:rPr lang="en-US" sz="2800" dirty="0"/>
              <a:t>58 are 60-64 years old and overweight</a:t>
            </a:r>
          </a:p>
          <a:p>
            <a:pPr lvl="3">
              <a:buFont typeface="Wingdings" charset="0"/>
              <a:buChar char="à"/>
            </a:pPr>
            <a:r>
              <a:rPr lang="en-US" sz="2800" dirty="0"/>
              <a:t> 22 are 60-64 years old, overweight, and past smokers</a:t>
            </a:r>
          </a:p>
        </p:txBody>
      </p:sp>
    </p:spTree>
    <p:extLst>
      <p:ext uri="{BB962C8B-B14F-4D97-AF65-F5344CB8AC3E}">
        <p14:creationId xmlns:p14="http://schemas.microsoft.com/office/powerpoint/2010/main" val="2664644530"/>
      </p:ext>
    </p:extLst>
  </p:cSld>
  <p:clrMapOvr>
    <a:masterClrMapping/>
  </p:clrMapOvr>
  <mc:AlternateContent xmlns:mc="http://schemas.openxmlformats.org/markup-compatibility/2006" xmlns:p14="http://schemas.microsoft.com/office/powerpoint/2010/main">
    <mc:Choice Requires="p14">
      <p:transition spd="slow" p14:dur="2000" advTm="103208"/>
    </mc:Choice>
    <mc:Fallback xmlns="">
      <p:transition spd="slow" advTm="10320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of Matching in a Case-Control Study</a:t>
            </a:r>
          </a:p>
        </p:txBody>
      </p:sp>
      <p:sp>
        <p:nvSpPr>
          <p:cNvPr id="3" name="Content Placeholder 2"/>
          <p:cNvSpPr>
            <a:spLocks noGrp="1"/>
          </p:cNvSpPr>
          <p:nvPr>
            <p:ph idx="1"/>
          </p:nvPr>
        </p:nvSpPr>
        <p:spPr>
          <a:xfrm>
            <a:off x="838200" y="2432649"/>
            <a:ext cx="10515600" cy="3744314"/>
          </a:xfrm>
        </p:spPr>
        <p:txBody>
          <a:bodyPr/>
          <a:lstStyle/>
          <a:p>
            <a:pPr marL="0" indent="0" algn="ctr">
              <a:buNone/>
            </a:pPr>
            <a:r>
              <a:rPr lang="en-US" dirty="0"/>
              <a:t>“A wider appreciation for the costs that matching imposes and the often meager advantage it offers would presumably reduce the use of matching and the number of variables on which matching is performed.” (pg. 178 in Rothman)</a:t>
            </a:r>
          </a:p>
          <a:p>
            <a:pPr marL="0" indent="0">
              <a:buNone/>
            </a:pPr>
            <a:endParaRPr lang="en-US" dirty="0"/>
          </a:p>
          <a:p>
            <a:endParaRPr lang="en-US" dirty="0"/>
          </a:p>
        </p:txBody>
      </p:sp>
    </p:spTree>
    <p:extLst>
      <p:ext uri="{BB962C8B-B14F-4D97-AF65-F5344CB8AC3E}">
        <p14:creationId xmlns:p14="http://schemas.microsoft.com/office/powerpoint/2010/main" val="1037374529"/>
      </p:ext>
    </p:extLst>
  </p:cSld>
  <p:clrMapOvr>
    <a:masterClrMapping/>
  </p:clrMapOvr>
  <mc:AlternateContent xmlns:mc="http://schemas.openxmlformats.org/markup-compatibility/2006" xmlns:p14="http://schemas.microsoft.com/office/powerpoint/2010/main">
    <mc:Choice Requires="p14">
      <p:transition spd="slow" p14:dur="2000" advTm="16669"/>
    </mc:Choice>
    <mc:Fallback xmlns="">
      <p:transition spd="slow" advTm="16669"/>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23.2|27.2"/>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7084</TotalTime>
  <Words>2974</Words>
  <Application>Microsoft Macintosh PowerPoint</Application>
  <PresentationFormat>Widescreen</PresentationFormat>
  <Paragraphs>141</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Wingdings</vt:lpstr>
      <vt:lpstr>Office Theme</vt:lpstr>
      <vt:lpstr>Matching in Case-Control Studies</vt:lpstr>
      <vt:lpstr>Matching in Case-Control Studies</vt:lpstr>
      <vt:lpstr>Matching in Case-Control Studies</vt:lpstr>
      <vt:lpstr>Matching in Case-Control Studies</vt:lpstr>
      <vt:lpstr>Matching in Case-Control Studies, cont.</vt:lpstr>
      <vt:lpstr>Purpose of Matching in Case-Control Studies</vt:lpstr>
      <vt:lpstr>Costs of Matching in a Case-Control Study</vt:lpstr>
      <vt:lpstr>Decrease in Available Controls with More Matching Factors</vt:lpstr>
      <vt:lpstr>Costs of Matching in a Case-Control Study</vt:lpstr>
      <vt:lpstr>Benefits of Matching in a Case-Control Study</vt:lpstr>
      <vt:lpstr>Benefits of Matching in Case-Control Studies, cont.</vt:lpstr>
      <vt:lpstr>Benefits of Matching in Case-control Studies, cont.</vt:lpstr>
      <vt:lpstr>Benefits of Matching in Case-Control Studies, cont.</vt:lpstr>
      <vt:lpstr>Analysis of Matched Data</vt:lpstr>
      <vt:lpstr>Analysis of Matched Data</vt:lpstr>
      <vt:lpstr>Conditional Logistic Regression</vt:lpstr>
      <vt:lpstr>Summary of Matched Case-Control Studies</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Case-Control Study Design &amp; Introduction to Matching</dc:title>
  <dc:creator>Van Blarigan, Erin</dc:creator>
  <cp:lastModifiedBy>Rebecca Graff</cp:lastModifiedBy>
  <cp:revision>185</cp:revision>
  <dcterms:created xsi:type="dcterms:W3CDTF">2018-02-06T23:39:25Z</dcterms:created>
  <dcterms:modified xsi:type="dcterms:W3CDTF">2021-01-28T07:36:27Z</dcterms:modified>
</cp:coreProperties>
</file>