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59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0.xml" ContentType="application/vnd.openxmlformats-officedocument.theme+xml"/>
  <Override PartName="/ppt/theme/theme6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2" r:id="rId24"/>
    <p:sldMasterId id="2147483673" r:id="rId25"/>
    <p:sldMasterId id="2147483674" r:id="rId26"/>
    <p:sldMasterId id="2147483675" r:id="rId27"/>
    <p:sldMasterId id="2147483676" r:id="rId28"/>
    <p:sldMasterId id="2147483677" r:id="rId29"/>
    <p:sldMasterId id="2147483678" r:id="rId30"/>
    <p:sldMasterId id="2147483679" r:id="rId31"/>
    <p:sldMasterId id="2147483680" r:id="rId32"/>
    <p:sldMasterId id="2147483681" r:id="rId33"/>
    <p:sldMasterId id="2147483682" r:id="rId34"/>
    <p:sldMasterId id="2147483683" r:id="rId35"/>
    <p:sldMasterId id="2147483684" r:id="rId36"/>
    <p:sldMasterId id="2147483685" r:id="rId37"/>
    <p:sldMasterId id="2147483686" r:id="rId38"/>
    <p:sldMasterId id="2147483687" r:id="rId39"/>
    <p:sldMasterId id="2147483688" r:id="rId40"/>
    <p:sldMasterId id="2147483690" r:id="rId41"/>
    <p:sldMasterId id="2147483691" r:id="rId42"/>
    <p:sldMasterId id="2147483692" r:id="rId43"/>
    <p:sldMasterId id="2147483693" r:id="rId44"/>
    <p:sldMasterId id="2147483694" r:id="rId45"/>
    <p:sldMasterId id="2147483695" r:id="rId46"/>
    <p:sldMasterId id="2147483696" r:id="rId47"/>
    <p:sldMasterId id="2147483697" r:id="rId48"/>
    <p:sldMasterId id="2147483698" r:id="rId49"/>
    <p:sldMasterId id="2147483699" r:id="rId50"/>
    <p:sldMasterId id="2147483700" r:id="rId51"/>
    <p:sldMasterId id="2147483701" r:id="rId52"/>
    <p:sldMasterId id="2147483702" r:id="rId53"/>
    <p:sldMasterId id="2147483703" r:id="rId54"/>
    <p:sldMasterId id="2147483704" r:id="rId55"/>
    <p:sldMasterId id="2147483705" r:id="rId56"/>
    <p:sldMasterId id="2147483706" r:id="rId57"/>
    <p:sldMasterId id="2147483707" r:id="rId58"/>
    <p:sldMasterId id="2147483708" r:id="rId59"/>
    <p:sldMasterId id="2147483709" r:id="rId60"/>
  </p:sldMasterIdLst>
  <p:notesMasterIdLst>
    <p:notesMasterId r:id="rId100"/>
  </p:notesMasterIdLst>
  <p:sldIdLst>
    <p:sldId id="316" r:id="rId61"/>
    <p:sldId id="258" r:id="rId62"/>
    <p:sldId id="318" r:id="rId63"/>
    <p:sldId id="317" r:id="rId64"/>
    <p:sldId id="260" r:id="rId65"/>
    <p:sldId id="262" r:id="rId66"/>
    <p:sldId id="265" r:id="rId67"/>
    <p:sldId id="266" r:id="rId68"/>
    <p:sldId id="269" r:id="rId69"/>
    <p:sldId id="270" r:id="rId70"/>
    <p:sldId id="272" r:id="rId71"/>
    <p:sldId id="271" r:id="rId72"/>
    <p:sldId id="273" r:id="rId73"/>
    <p:sldId id="276" r:id="rId74"/>
    <p:sldId id="278" r:id="rId75"/>
    <p:sldId id="279" r:id="rId76"/>
    <p:sldId id="280" r:id="rId77"/>
    <p:sldId id="281" r:id="rId78"/>
    <p:sldId id="282" r:id="rId79"/>
    <p:sldId id="283" r:id="rId80"/>
    <p:sldId id="284" r:id="rId81"/>
    <p:sldId id="323" r:id="rId82"/>
    <p:sldId id="285" r:id="rId83"/>
    <p:sldId id="286" r:id="rId84"/>
    <p:sldId id="324" r:id="rId85"/>
    <p:sldId id="290" r:id="rId86"/>
    <p:sldId id="292" r:id="rId87"/>
    <p:sldId id="319" r:id="rId88"/>
    <p:sldId id="295" r:id="rId89"/>
    <p:sldId id="300" r:id="rId90"/>
    <p:sldId id="299" r:id="rId91"/>
    <p:sldId id="303" r:id="rId92"/>
    <p:sldId id="304" r:id="rId93"/>
    <p:sldId id="305" r:id="rId94"/>
    <p:sldId id="313" r:id="rId95"/>
    <p:sldId id="315" r:id="rId96"/>
    <p:sldId id="308" r:id="rId97"/>
    <p:sldId id="314" r:id="rId98"/>
    <p:sldId id="274" r:id="rId99"/>
  </p:sldIdLst>
  <p:sldSz cx="9144000" cy="6858000" type="screen4x3"/>
  <p:notesSz cx="7008813" cy="92948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/>
    <p:restoredTop sz="79864"/>
  </p:normalViewPr>
  <p:slideViewPr>
    <p:cSldViewPr>
      <p:cViewPr varScale="1">
        <p:scale>
          <a:sx n="101" d="100"/>
          <a:sy n="101" d="100"/>
        </p:scale>
        <p:origin x="129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3.xml"/><Relationship Id="rId68" Type="http://schemas.openxmlformats.org/officeDocument/2006/relationships/slide" Target="slides/slide8.xml"/><Relationship Id="rId84" Type="http://schemas.openxmlformats.org/officeDocument/2006/relationships/slide" Target="slides/slide24.xml"/><Relationship Id="rId89" Type="http://schemas.openxmlformats.org/officeDocument/2006/relationships/slide" Target="slides/slide29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14.xml"/><Relationship Id="rId79" Type="http://schemas.openxmlformats.org/officeDocument/2006/relationships/slide" Target="slides/slide19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0.xml"/><Relationship Id="rId95" Type="http://schemas.openxmlformats.org/officeDocument/2006/relationships/slide" Target="slides/slide3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4.xml"/><Relationship Id="rId69" Type="http://schemas.openxmlformats.org/officeDocument/2006/relationships/slide" Target="slides/slide9.xml"/><Relationship Id="rId80" Type="http://schemas.openxmlformats.org/officeDocument/2006/relationships/slide" Target="slides/slide20.xml"/><Relationship Id="rId85" Type="http://schemas.openxmlformats.org/officeDocument/2006/relationships/slide" Target="slides/slide2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7.xml"/><Relationship Id="rId103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2.xml"/><Relationship Id="rId70" Type="http://schemas.openxmlformats.org/officeDocument/2006/relationships/slide" Target="slides/slide10.xml"/><Relationship Id="rId75" Type="http://schemas.openxmlformats.org/officeDocument/2006/relationships/slide" Target="slides/slide15.xml"/><Relationship Id="rId83" Type="http://schemas.openxmlformats.org/officeDocument/2006/relationships/slide" Target="slides/slide23.xml"/><Relationship Id="rId88" Type="http://schemas.openxmlformats.org/officeDocument/2006/relationships/slide" Target="slides/slide28.xml"/><Relationship Id="rId91" Type="http://schemas.openxmlformats.org/officeDocument/2006/relationships/slide" Target="slides/slide31.xml"/><Relationship Id="rId96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5.xml"/><Relationship Id="rId73" Type="http://schemas.openxmlformats.org/officeDocument/2006/relationships/slide" Target="slides/slide13.xml"/><Relationship Id="rId78" Type="http://schemas.openxmlformats.org/officeDocument/2006/relationships/slide" Target="slides/slide18.xml"/><Relationship Id="rId81" Type="http://schemas.openxmlformats.org/officeDocument/2006/relationships/slide" Target="slides/slide21.xml"/><Relationship Id="rId86" Type="http://schemas.openxmlformats.org/officeDocument/2006/relationships/slide" Target="slides/slide26.xml"/><Relationship Id="rId94" Type="http://schemas.openxmlformats.org/officeDocument/2006/relationships/slide" Target="slides/slide34.xml"/><Relationship Id="rId99" Type="http://schemas.openxmlformats.org/officeDocument/2006/relationships/slide" Target="slides/slide39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16.xml"/><Relationship Id="rId97" Type="http://schemas.openxmlformats.org/officeDocument/2006/relationships/slide" Target="slides/slide37.xml"/><Relationship Id="rId10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1.xml"/><Relationship Id="rId92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6.xml"/><Relationship Id="rId87" Type="http://schemas.openxmlformats.org/officeDocument/2006/relationships/slide" Target="slides/slide27.xml"/><Relationship Id="rId61" Type="http://schemas.openxmlformats.org/officeDocument/2006/relationships/slide" Target="slides/slide1.xml"/><Relationship Id="rId82" Type="http://schemas.openxmlformats.org/officeDocument/2006/relationships/slide" Target="slides/slide2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17.xml"/><Relationship Id="rId10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2.xml"/><Relationship Id="rId93" Type="http://schemas.openxmlformats.org/officeDocument/2006/relationships/slide" Target="slides/slide33.xml"/><Relationship Id="rId98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0" y="0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976688" y="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4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87388"/>
            <a:ext cx="4675188" cy="35020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6452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19163" y="4432300"/>
            <a:ext cx="5108575" cy="4187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0" y="8864600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976688" y="8864600"/>
            <a:ext cx="3044825" cy="4429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ED2CC58-EF63-2E40-8B5B-C17450036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3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jama.jamanetwork.com/collection.aspx?categoryid=5664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ature.com/nrg/series/studydesigns/index.html#d201601" TargetMode="Externa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3A1EB94-6434-8246-AF25-03F161B57AF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6977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5285C111-FD44-A344-A6EC-F6B8E359D3F3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12697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69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855C2A5-D042-944F-9F94-AB9B71CFED3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41313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0C8FEFD7-0238-9041-8EAB-33B2563D9617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11</a:t>
            </a:fld>
            <a:endParaRPr lang="en-US" sz="1200">
              <a:latin typeface="Times New Roman" charset="0"/>
            </a:endParaRPr>
          </a:p>
        </p:txBody>
      </p:sp>
      <p:sp>
        <p:nvSpPr>
          <p:cNvPr id="14131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13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6A6A912-4C65-CF47-AF95-C89E384D686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02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02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8E7B000-FC77-9E4F-B047-47218E8D4CB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AAEF5E83-941D-3347-9B36-D36AC61FCA3D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14233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23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631B87D-A35F-D542-B55F-7B0646DF6C3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45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5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739850B-1D76-5C4D-8469-9CA8FAF5A8F1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14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7CAF39A-C25C-234B-BE8D-49B4A0662FA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47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7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501FDB-79B2-E546-9221-C8C3373B1A4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4848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8572AA10-D8C2-5B48-B97A-348DC78D4CC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14848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5063" y="687388"/>
            <a:ext cx="4687887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84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14FFF66-4AC2-5D44-B076-1D79A021CC7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4950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9C6F9722-6C9D-134C-9F30-9E5BBE26F508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17</a:t>
            </a:fld>
            <a:endParaRPr lang="en-US" sz="1200">
              <a:latin typeface="Times New Roman" charset="0"/>
            </a:endParaRPr>
          </a:p>
        </p:txBody>
      </p:sp>
      <p:sp>
        <p:nvSpPr>
          <p:cNvPr id="14950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5063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95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228600" indent="-214313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For a common disease or one that manifests as a continuous trait, one might simply enroll a random series of families and look at the pattern of correlations in the disease between different types of relatives (e.g., sibling-sibling, parent-offspring, etc.).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For a rare dichotomous disease, one would generally begin with the identification of </a:t>
            </a:r>
            <a:r>
              <a:rPr lang="en-US" dirty="0" err="1">
                <a:cs typeface="Microsoft YaHei" charset="0"/>
              </a:rPr>
              <a:t>probands</a:t>
            </a:r>
            <a:r>
              <a:rPr lang="en-US" dirty="0">
                <a:cs typeface="Microsoft YaHei" charset="0"/>
              </a:rPr>
              <a:t>, preferably in some population-based fashion, together with a comparable control series from the same population.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For each subject, one can then obtain a structured family history (i.e., to generate a pedigree), collecting disease and other (e.g., age, time at risk, etc.) information.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One could then consider two approaches to the analysis of such data.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D0EEF1C-D716-CE40-9B11-1BFDE128BF6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05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05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9216414-04D5-FB44-B261-D896E1436AE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1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1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6DAF505-9C3C-5942-9D25-AF9A6AA4146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2577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25E7B0EB-32E2-F146-AEF6-1CAB68329AED}" type="slidenum">
              <a:rPr lang="en-US" sz="1200" smtClean="0"/>
              <a:pPr algn="r">
                <a:buClrTx/>
                <a:buFontTx/>
                <a:buNone/>
                <a:defRPr/>
              </a:pPr>
              <a:t>20</a:t>
            </a:fld>
            <a:endParaRPr lang="en-US" sz="1200"/>
          </a:p>
        </p:txBody>
      </p:sp>
      <p:sp>
        <p:nvSpPr>
          <p:cNvPr id="15257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25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465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>
              <a:latin typeface="Arial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23A1AF-8308-5E46-B5E7-24282DD3360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443F788B-8217-0B4E-807A-42C834C24D5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1280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80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C1ABB4C-D773-C443-8B8C-04D531C3345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60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BEA3F6AC-EA3D-C24F-9ECC-9A8116DDAF39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21</a:t>
            </a:fld>
            <a:endParaRPr lang="en-US" sz="1200">
              <a:latin typeface="Times New Roman" charset="0"/>
            </a:endParaRPr>
          </a:p>
        </p:txBody>
      </p:sp>
      <p:sp>
        <p:nvSpPr>
          <p:cNvPr id="1536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Microsoft YaHei" charset="0"/>
              </a:rPr>
              <a:t>Study families.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Microsoft YaHei" charset="0"/>
              </a:rPr>
              <a:t>Estimate ‘mode of inheritance’ &amp; what type of genetic variant might be causal.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Microsoft YaHei" charset="0"/>
              </a:rPr>
              <a:t>I.e., determine whether the disease appears to follow particular patterns (recessive, dominant, co-dominant, log-additive).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Microsoft YaHei" charset="0"/>
              </a:rPr>
              <a:t>Estimate whether variants are rare or common, etc.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8A454A7-57A3-6747-BAAD-5764C4310F4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7697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6DEFBF7A-B87D-804F-A870-A0F58E4063CD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22</a:t>
            </a:fld>
            <a:endParaRPr lang="en-US" sz="1200">
              <a:latin typeface="Times New Roman" charset="0"/>
            </a:endParaRPr>
          </a:p>
        </p:txBody>
      </p:sp>
      <p:sp>
        <p:nvSpPr>
          <p:cNvPr id="15769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769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33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F031784-8C6A-B140-A498-1A7F0E94576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462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70D3164E-418F-694D-90C5-D2A94AF2CBE9}" type="slidenum">
              <a:rPr lang="en-US" sz="1200" smtClean="0"/>
              <a:pPr algn="r">
                <a:buClrTx/>
                <a:buFontTx/>
                <a:buNone/>
                <a:defRPr/>
              </a:pPr>
              <a:t>23</a:t>
            </a:fld>
            <a:endParaRPr lang="en-US" sz="1200"/>
          </a:p>
        </p:txBody>
      </p:sp>
      <p:sp>
        <p:nvSpPr>
          <p:cNvPr id="15462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462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465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dirty="0">
              <a:latin typeface="Arial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538C5D9-B904-BB4E-847A-8B3DFFF9BF0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55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5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631B87D-A35F-D542-B55F-7B0646DF6C3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45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5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739850B-1D76-5C4D-8469-9CA8FAF5A8F1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25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62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57757B6-A0CB-9F4E-B89B-77DB65DCBD0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974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E77B0AD0-F11E-A249-9B95-412AF797B30D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26</a:t>
            </a:fld>
            <a:endParaRPr lang="en-US" sz="1200">
              <a:latin typeface="Times New Roman" charset="0"/>
            </a:endParaRPr>
          </a:p>
        </p:txBody>
      </p:sp>
      <p:sp>
        <p:nvSpPr>
          <p:cNvPr id="15974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97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E6E117A-1C50-FB47-925C-D116D1F1F84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61793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056B84CF-78F5-A549-A225-391692644911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27</a:t>
            </a:fld>
            <a:endParaRPr lang="en-US" sz="1200">
              <a:latin typeface="Times New Roman" charset="0"/>
            </a:endParaRPr>
          </a:p>
        </p:txBody>
      </p:sp>
      <p:sp>
        <p:nvSpPr>
          <p:cNvPr id="16179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17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Times New Roman" charset="0"/>
              </a:rPr>
              <a:t>Compare alleles between individuals with extreme levels of a phenotype (i.e., cases and controls).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Times New Roman" charset="0"/>
              </a:rPr>
              <a:t>Association exists when cases are more (or less) likely than the controls to carry particular alleles (E.g., G).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A54DEA2-1A66-614F-AA35-DCD95E8AD57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64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4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1B43DBF-0CAE-4242-BC0B-AFBD81B48BF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699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99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D0005262-DFE9-E34B-AB35-7D331FA9A5AF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30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B4156D6-E92A-CC49-99AB-A96E72BFEB2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68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8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23A1AF-8308-5E46-B5E7-24282DD3360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443F788B-8217-0B4E-807A-42C834C24D5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1280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80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3DAB197-4DF7-6442-9D21-B0674895DB73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730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30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5E889ED-7ED9-AA41-92CF-B6EE9B20F3E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740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0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DB14DBC-ABAA-5547-B22F-168FD7166AE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75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5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3B81C3E-367F-964B-B06B-7F5F7E394AB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78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8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7388"/>
            <a:ext cx="4668838" cy="3502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JAMA Genetics Collections: </a:t>
            </a:r>
            <a:r>
              <a:rPr lang="en-US" dirty="0">
                <a:hlinkClick r:id="rId3"/>
              </a:rPr>
              <a:t>http://jama.jamanetwork.com/collection.aspx?categoryid=5664</a:t>
            </a:r>
            <a:endParaRPr lang="en-US" dirty="0"/>
          </a:p>
          <a:p>
            <a:endParaRPr lang="en-US" dirty="0"/>
          </a:p>
          <a:p>
            <a:r>
              <a:rPr lang="en-US" dirty="0"/>
              <a:t>Nature Reviews Genetics Study Design Series: </a:t>
            </a:r>
            <a:r>
              <a:rPr lang="en-US" dirty="0">
                <a:hlinkClick r:id="rId4"/>
              </a:rPr>
              <a:t>http://www.nature.com/nrg/series/studydesigns/index.html#d201601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ED2CC58-EF63-2E40-8B5B-C17450036E9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092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BAEC3AC-084B-284C-A813-0E3A81D645D9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433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5063" y="687388"/>
            <a:ext cx="4676775" cy="35067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13337" cy="419258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4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220E7AC-4D1F-544C-9CE5-1AD0A6B369D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1C2A05D2-667B-F048-BC35-83F0C73F1E56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12902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902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277BF71-4411-464B-8AB1-0405E380112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310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10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3FDDDD6-1874-CE40-A725-96B0678E56F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7C8D5B68-A138-BC40-BD33-6778102F900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13414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41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10BF1EC-97FC-514C-88A7-A8268D3320E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351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51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Q and p arms of chromosomes. P = petite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8 q two four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C9C519F8-8F04-394E-B037-2B037E184E3C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8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C01DAAA-8D64-5E43-8302-975CD23A932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382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82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315255-A49D-224C-A078-5513E90AD7C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3926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576C84F-0496-BD4D-BED1-476A401F03F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13926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926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38F17-B3D0-5544-A2CD-E4415F4A7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4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03EAB-A29D-774D-B1F7-8427C4B1A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865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617C0-3489-2041-A262-DB8FB5641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526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DCF4-DF3A-514B-8528-697693388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075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ECA3-9F8E-1947-8A09-850B92AE6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121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5671D-7B0B-B94A-9AEE-A74B37940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383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DB30-728A-6140-99ED-D37BFDF97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26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B9CE-B861-9D4E-8B89-97CB341EA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364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4164-6668-194A-9F18-314B46EEE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304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398F6-61DD-9843-94E6-F3D543D61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873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3D4F1-96BF-3F41-9CFE-F11B29691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320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F89D1-F537-1844-A903-D2422C2C1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5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96E9-F0B1-AB4C-ADD1-3619479A6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4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81ACE-6E9D-ED41-86C7-6C2EC9804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671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B0AF-C3D7-8543-ADA8-D6410846F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836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45B7-9799-9A4A-BAAE-6C38DCC53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60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9841-CF0E-364F-8971-9EAE19B2C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295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03520-A542-9746-B429-24E82622E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54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E0E2-16DF-D54D-A909-86D298ABC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936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721B1-BEFD-274B-9095-2B1E00BED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225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E85E2-A2F0-7049-A782-0ECA90B12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761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7A0BC-D49A-074B-A73C-BAC328CE5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590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218C-EB51-4D45-B12F-E9B7652AD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7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25D6E-C73B-D143-A6BF-B7E962F5A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32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0B00C-1F64-4946-B57F-6D25F50A1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87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694D-B190-6245-9E4F-A5354DB9D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853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EE89-D76B-654F-92FA-982C49982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57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B98F-BDC5-1C4D-9207-D159C267E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621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FE0E-766F-9B46-94D3-ADB85FCF7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323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8BB37-2138-C84E-A24E-CAF03B3D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787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D4E5-9128-9241-A6E7-1A0DB4F53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375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3B258-BC13-DE49-AC6C-B31790D30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7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6288-017E-5841-9DE3-C480C6AD8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937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353BF-283D-9D43-A283-D5F786523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1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95143-46E8-9447-AD88-95B05F70E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769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1232-080B-EF42-A185-FAB223BF3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79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1405-7584-364E-A20B-E8D644716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704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CC1C5-59F2-024B-9E03-2BE208584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9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0D12C-C262-A544-B556-6AF3F4040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89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B63A1-977F-8343-B6B5-0AD120D3E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756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1DCC7-60ED-664E-9BFE-D70BD5818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412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59770-3538-E149-A207-D8350186D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87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1B6E2-5219-2948-840F-03203F138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7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999BD-950D-EC43-AD6D-3B277EC4A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639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A9E8-0C42-EA4C-8E0E-6A6D4AE14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95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2D63-A96A-5641-A47D-00E160FF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2943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8814-F6DB-9441-A2D1-6EA00DB31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52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C386F-3F73-E34A-A841-DD22BEE8E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719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3D676-F4A0-1444-9D19-396BAB247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18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192B-C596-444D-8C4C-5DC303232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40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85BB-88B7-7E4D-ADB9-DF8009BC8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02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1269D-EE26-1346-87F5-F98F94B3D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185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A04C1-0672-AB46-8025-922B05A2C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090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1B090-C257-4940-BC19-B0E6E5200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671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211F-273E-D045-AD8C-10B467338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083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DC80C-CBFD-4749-96D1-EFB55B858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D9693-3C10-234A-B202-3B6D40B9C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26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ED0A3-4D79-DF4D-8D2B-9DF854E5F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642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A3D95-9192-0C41-A07F-4F9BB0301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489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F81D8-59B3-FB42-B381-E4DBC2B95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581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BBE7-7F23-FE46-8831-89C9A50F8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705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48F6-3F70-0B4D-8176-ECC4CD0F6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912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CC628-5F24-6B49-B4CA-817CBEB74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550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CC76-0EA7-2A4A-B4A9-CAD72BA0B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30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1C99E-09FD-A64C-BEDA-BA219B563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455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007A7-22EA-9B4F-B68E-6167701B0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13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EA29F-77CE-9042-B223-C02896FC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96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B6BC4-FA48-5C46-BD72-7920BC54C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236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F43C8-A60D-9F44-9810-2E3F16EDF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438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C857-EE9A-6D40-B3A2-32359E0BB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4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7932-36F1-A841-9830-E2CED75E6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749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486F3-47A1-1743-B68F-265D6363B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996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99FE-5191-A745-8921-2CCF43AF9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367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1C9F-31B3-314F-A4FA-D44037470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753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B5540-D81F-0B4A-BCC7-23F5CE1E2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778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818A-FDFD-E34D-A197-019AAFB15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463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ED772-0909-DA47-907A-2B309CE71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6359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AEB12-4E44-6945-ABF5-22812BE66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77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43C2F-FBE4-C941-BD86-D010EB878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57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8087A-D256-794F-B16B-312EE194A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455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6BDB-7748-8645-A84E-44568DA77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805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2DAF7-82D2-3046-92E8-2703BB1E6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185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A37B-E4E6-C649-B6B7-91CB8FE94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301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DB63-D8F8-F648-B54E-7A2705ABC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138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83CA-C333-8143-89D5-607181A8C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7519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1BE32-CFDE-F648-B7CB-804C8F4C1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7993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9442-2001-EB43-9233-DEC76A0DC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930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0CDBF-D4D1-0345-9622-9E47B2AE4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864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AF0B4-F92D-DB42-9BA4-B7E32A6F7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05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5B400-5ABD-5C42-B7B2-4166182E7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242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CCE55-BBD4-954E-A11B-9E568127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780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5D507-D96E-1443-8D47-53C9B4601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0811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DEF29-BE5F-4843-BF8C-0F8548954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959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039EF-A8C6-414C-B806-02D06A846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148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EFA9-AE54-0D40-B6D4-D57B325BD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24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06A92-0580-8D4A-B670-94B186B0D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3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BDCB2-98DC-9E49-8083-A665F76CD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0521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0FFD5-0D48-E34D-A644-53983B95D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408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3C8B-655A-0349-807C-39409026C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481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98692-E1AE-1F45-A347-5DF2BEF00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9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9956-25E8-0645-9C3E-24EC186F2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7651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1CDD-8ABC-4A4A-9B11-7D9E7347F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3017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E63B-0155-1D49-A51A-D416356C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6467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81CC-A805-B444-97D4-13C99E759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3314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5246D-BECE-DE4E-B3AE-D4D22EC5B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6068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A55A4-F3EB-A04E-8337-C2F6B27E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6604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10E52-8844-1443-BA63-9524ABEAA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438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21D82-2EFB-8343-979E-F41D74CA6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6065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93948-9651-564A-8A01-70F3600BD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498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6D45E-FEEB-C346-B9E8-155527806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9386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02B39-E8E0-CC41-BE19-05C3897A4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81589-46B5-9D4B-8FB3-224B09B48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3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34EB6-0AA6-1A41-BB5A-2B875CED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7599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46591-A6F0-BF4C-847B-E9E33C95A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5577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6D8C-F527-E64B-8AC0-877C00F79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4405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F70A7-1E1F-2D49-A85E-42FD0A62B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164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C70DB-6254-E34C-B714-EC285AA0C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2633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989B-7936-C844-A14D-8C7F7112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2373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CF462-5B6C-D14F-8EF0-EF1358856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2969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22B54-8F7B-B04A-83F6-923C3AF0D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0458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1DABF-FE86-7341-B3DA-8CBB3E164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4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F0584-34BE-F844-BE99-D159A4B11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163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B10A-5F6D-9843-891C-DC21BCCB1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67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CD155-B609-1743-99B8-D3A142F94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1817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0C69-75F3-8F4A-8130-1B6446219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7053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8DA93-41F1-D047-BAE4-D5EAA62AD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6235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C7D01-4D87-144F-90A1-C64AE5B0E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2575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3DC4E-BC91-3842-A27B-AB2D4B4E2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0354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2FB36-966C-DC42-9AA5-35090C891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306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E9C2-D758-AD4F-A94C-851001BBF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9590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5A938-54FB-7143-933A-4E7143509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7534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72662-FA2A-A24C-8095-8EF20816C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4851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D07C6-A5B8-694F-AE6A-5E82D08FC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953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E30A-AFC3-9042-93DD-C7ECE6413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8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1849-75B5-E744-B6C1-265DAA549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1747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216CF-5EB2-2142-9F6E-B44FCD253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911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ED88B-7217-B54B-8A1A-D02562C3A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928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5140-DFA4-014A-BB02-E928D821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21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C466B-75D7-E042-A096-B8ECB5B9C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791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F11AD-6C11-A649-A4DF-FD02773AD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5327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BD04D-948E-174C-B8FC-887F324F5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306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43001-60DC-1849-B73E-E6696C8A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8503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FBB1-34EC-E84D-9F3A-C658F7DD1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881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0D04F-6E50-1842-9EA0-06D157E55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4645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40949-B69F-4446-BC66-61BFE51BB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41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C9DD-6038-D14E-8C5F-842585774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3676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39D7A-96D2-ED41-8503-147F98E66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7985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5CA69-FC6C-5C4C-8A8D-96355575F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84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950D4-ABCE-224B-AF0C-FBDF4A7B8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309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1F8F-1259-7B4F-89C6-871BAE4AD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3242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BA7E-D76A-3B45-B80A-56394AA85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474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D3B77-6111-1742-B121-4ECE51697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864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3050-A174-F449-8724-2F4364A93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5189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0D81-F5D3-284D-9178-F0DE09E75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779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6850-5486-2B45-B04D-B330E5F0A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8627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D4F71-7C11-7F44-ACA6-ED5E921B8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94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E6B7-BE63-F84F-834E-BA389182F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7814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E9E6-16BD-7645-B124-AC758F8BD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5817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EF20-E4B6-364A-8B18-CD6E59697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5563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3A26B-F6C4-554D-A201-44FFAB312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134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F6A63-1726-5E43-9D40-9282AB18B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4965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AD20F-93F1-0140-9278-00476300B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1631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3771-471E-434F-8902-4593FA79C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7694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BAA6B-2722-A842-A3BD-87920AB58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6035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89E78-CE60-4A49-A5FC-4DBE7E76A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3805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5DAF5-7EDE-2B46-BA69-5AD2ACD0B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5541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6BE69-4F2B-E14C-8F6B-7B7523E72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3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DC34-4FF7-5B4B-9DB8-7428AE1CC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6822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50DA-FFA4-A84F-BE26-F4714E4AC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7424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927D0-B6DB-284E-9F8E-7E96EAB61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979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7C8B5-060E-334A-B364-9177D5274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8521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715C1-3F86-A445-BF72-2917EC4C3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8908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003A-0FC9-0D48-9610-67DEFD5D6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3954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52DF-CD66-0342-87A4-8ACFBFA0F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3879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6013-43B2-EE4F-ADD4-AADFCB785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6524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E862-CD15-7449-96C0-AF330D6B9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3160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5972-C456-AF43-9B59-ACE821C2C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182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D338-5FB0-5E4D-8DD1-D05F2D0CB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FC689-2269-2D4D-95A6-E4BBA18B2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145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D81D3-B6D9-3741-8EDE-1C66145A4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53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AB84-2FDC-B744-B950-81770337D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2015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EFAD-D2A8-FB46-9406-84912F20E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0950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A8E83-AD91-5545-8F89-E010C41C4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9316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C8DF5-89AD-7148-8C4B-C40692822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327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4732-4028-8E4D-A99D-1D3D594E7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5773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C39A-897F-9D45-94F9-7B9A01D35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11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4AE2F-196C-6448-B6FC-FD66BF23D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383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EC54E-E67D-FD4D-A41C-57F084951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7572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02D12-5955-3F48-B507-8718D2B8C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98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4DD3-5757-114B-951A-BC916D120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8186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473BE-02AF-2C47-83D2-17BA0BC04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8599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E94BE-8912-7741-BA0C-A15BA4028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6947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74A6-5A55-4043-9DAB-7D58E5210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6719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CD47-5CA8-3B44-AEFF-46D022470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87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DDAE4-1655-C647-8F96-331486872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4819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A17FC-B0DB-0741-9BEC-45F52E41E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2595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90648-711F-FD42-BFB0-A2A9F4608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432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CDD20-40B6-FC4E-AA7E-6FC160C25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498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A5E43-ECBE-4948-B563-15E6E5D25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070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85169-5133-DC4D-95F2-2F05680B8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2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1B0D8-6051-7449-B350-285190AEA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841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9A3CF-357C-2C40-8B3C-540D07103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795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02EF-3F56-7E44-A5EA-F35C31B45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1247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0756D-13A8-674F-922C-D36811A9E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4638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ABC7-4996-C14A-A0D3-740149504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6820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2CF28-ACF4-5741-8C5A-FA6A232B7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7460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6712-382D-6F46-B600-5F3991FF1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449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8FA8-5509-6547-95BE-2866639EC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56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AECF-9070-9F4F-BAED-D5470DF7E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5450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267D4-0E75-404A-9601-D914EE0D7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792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B107-CF58-4340-B610-0FCED52DB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29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CC4A-33E5-3E49-8860-C4C31DA49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4902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9A58-0208-4F49-A15F-E39A28A2B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6619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3CE67-326E-7844-AB47-40D231866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07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11D0-46D7-A541-8F37-C2B06051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4062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4E7A9-166E-EC44-A867-936C92B3E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781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A425-72BC-A446-8CE9-304646D17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081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EE6EC-0E9A-A44F-9EA1-09DF79603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648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B613-4207-A848-8408-BA8B2A9F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625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04FD-F218-8E48-B11F-6CEEEA186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031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BD06-FB1E-894F-90B5-F780D7171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59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DD36-1138-2C49-B00A-79D23838F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9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8296-7436-EF41-A97A-929DFEB22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03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B2E3-F82D-5842-9F5F-BE9C90287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6427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A7C89-C405-3641-9771-9B6D7ECB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0088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144D-EF72-F043-AEF3-C9E9B3F93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843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B6CE8-9DD5-7B40-A6BD-3E866D950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8603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F373-554D-0049-A78B-4C0824CA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9271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AE5F5-DFBD-3540-BDC9-7864C531F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5772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FCDF7-5924-B74C-A051-EB1D37602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2771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84D1-3B9F-4E4D-B49F-B12501A85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998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9A0B-0E56-834B-B389-56D2B513F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2519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34BE-2C7C-CE43-980A-511CD00C6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4721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F1EA7-7311-304D-A640-1A0C0A5AE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06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A5F6D-BD94-7641-922B-D27D6E6BE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083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8CC97-10B6-D748-A16D-2CD1E685D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3221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A063-C714-704E-8D3B-ABC65D39A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3192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0AFE-C251-1640-BC17-26B887378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6559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8E8E6-FC9C-4F45-BDEA-7ACDCBA38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8679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2D63-DEFD-6F41-B3E9-95921E929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9791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28EB-E8D6-8A4C-AD96-2AC55BB4C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6849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CC60-9971-2949-BF29-0FCF269AC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4008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0E14-3314-AF43-8B4B-87024E08C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9245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00428-0B53-CE4E-8B3D-7BCC2F8FE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425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2CCC6-99AA-C743-A840-83BD9C5E9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20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37DC2-A6AB-8447-93B7-5435B48DB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1697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2A21-5250-B648-8FDF-2275E155E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126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4CF02-A45F-E247-AE7A-EB7B12A4A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4119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CC4BF-39BD-4F4B-9532-5E9DD23BD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8666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9D2D7-2FEC-2246-B5C0-523665A02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8886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BD34B-4629-894D-AF95-5123C40A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358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537FE-F7FD-A347-917D-72A39A2B1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8647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6F165-3E0C-1643-95D0-D999ACC38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9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CE220-21F1-484C-BFA7-E0BD9603E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8090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219FA-11DC-CF4A-81AC-C71037120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1570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2ADFB-3A07-FD4E-B526-A4DB4B89F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64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26F8-33EC-964F-8065-85D3F5540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816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4B7A-03A6-2D46-B979-53D18CEC2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0735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DCCA8-8467-8043-BAE3-520E4DD42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5431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D3C69-AC0A-B642-A063-27B8D4081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477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E4BCE-DEA6-804F-AC2F-8DE1832E2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970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88FD-3ACD-F24C-8B99-93261FC41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15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A52A-8B84-4D4F-A1C8-7FFDE00E2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8218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11A93-D2CD-2E47-ACFF-E3534EAE6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2417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E7C0C-8E0E-4540-877B-1DA3FDF86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8925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4B0B6-D493-C04A-A56B-3FD11C46C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1327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8DA0-5996-A749-B3BB-F64310BA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45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1A0C-F801-564E-9721-A53F318B8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5592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58745-F664-284B-B830-00D04AD75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431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3041-22E7-8A41-AD83-6718D1DC1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555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F408-DD3F-5948-A8D8-C5730FAF3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0328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5A558-7858-8B4F-9A94-363521D7A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543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6CE0E-E1CD-A54B-B023-848D235DC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787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C07E-1C15-5247-BA9D-E3261243C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6951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9AC0-E2CA-0045-ADD5-EC4A56203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148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62D3-15EC-1F4B-B0C0-4AB778913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6795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C9CB4-E40B-B14C-A360-DA5C05A03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3329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12FFF-D8CE-7D4F-9962-636EA4D8C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5C0A9-3BF2-9341-8BC4-65A4614F8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486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5A0E-6778-334C-99FB-1101D664A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498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B9706-56C2-5241-801C-70D88C9C4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3303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AAE8-1E62-AE4D-8672-03712E2B3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0583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1A0B8-991B-1C4C-A067-B860537F9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3180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648F-1D47-EB40-9C1A-99B2997C6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2051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23F8-2F17-344E-AFA4-9C71F1EE3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9117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5BA5-56C0-2B46-AA89-47042E0E2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2296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8DA60-ED5B-FA4D-8995-F80E5FB5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746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A871D-20AF-8B4B-882B-7A50D6EF9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390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E083-7F44-094C-9D60-23F625C13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48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7263C-ACEA-814F-909F-6A51B5353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0876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BAF00-6808-9544-80AF-C5391F1A5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6703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A1FD-741C-D14C-8E66-7FF515B0A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6223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F62C-82FE-8A47-830E-3270C5FD0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0379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B132-1466-EE4A-B100-66117E83E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330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6AAE6-DCF5-134C-A0BF-DE57F99E4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4650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2F34-D8DF-1C42-A674-298AC7E62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3050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E442D-4971-BB4C-AA4A-358A527B5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6099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F479-9A76-0D46-84DE-8C097FE21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6437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21983-5CE8-AE4D-9E3A-ED9A44614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7749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20B0-E43E-584B-BCD8-CCED13A1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9B333-9D0B-F040-9B13-20DB8547D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7737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02697-6160-6A49-89E3-D8E2D5C39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577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E9E3-1901-044D-9E4A-8C466DB9A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8782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EC46-FCCA-0E4D-BBD7-265A7A33B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8248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DC8A-F36D-4446-AF5D-9C7D7AE28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0815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7F8C-9AE9-D745-98C7-08D43D0EE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32645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9051C-953F-E043-A0F8-11DD975E6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468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1266-0C87-434B-80D9-5EEA6E017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3017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560E-B01B-DB44-B3E6-26CFD85F7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3968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F3DFF-83B5-F944-A2AE-4C29EAEFF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9553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0ED9-02E2-7146-9834-36ABEF41D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1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E7F96-535F-AE4C-B688-65FFA5158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534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C94BE-18E5-1B47-BDB7-4E125A43C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800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CDD04-C194-AA4E-AAB2-69483391C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3396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EA50-2F3A-EC40-AA23-32679FB50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2114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A15F7-99BB-DE41-A848-BAF92B163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677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315D7-78F1-8248-A7CA-D41467C5C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1334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445D-FE2E-4B42-9E3A-4408294CE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55863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9D3EC-2F99-E34B-B931-32DF7AC37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9947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7001-0BE3-9443-83D5-3F14B18BB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518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E5B6-472D-D748-9773-34CE7DEC3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249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8892-97B1-4D44-8BA1-A04B1074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1EFE-AB37-A147-B104-C6CB5DC11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4316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F5052-F0BD-9841-8648-673C258CC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5613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4ECCD-D828-C244-B188-77276DC83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901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69CA-DBAA-7F4C-8F7E-38999CD01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15231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888A0-8E74-864A-BACC-CAD96DEAD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41318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9E587-C9EA-B04D-B810-2F2E49F2D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80149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ECC8-E8E9-7749-BFE1-4C373BFFF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401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2EA83-451A-1D41-8D56-ED4CA01FB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855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692C2-0303-C947-8266-A58883DAB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76396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E8F5-25B4-6542-B1CE-80B6C0F2E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52387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5735-E0AC-5D48-9479-B8FD34FD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9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0D74-929D-484E-A5D7-46847A611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2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A1EF6-98D7-F54D-8ECA-1726B32F9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733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30DB-7DC4-4841-9A87-30AB56E5B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1554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D76C-7523-B44F-A128-7300EBDE4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4808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5B74D-CB1D-2141-87FD-A603050D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2036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39B2D-EE62-834E-9388-54A1C1521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3470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FABA3-7250-4943-A2AF-7FE606F91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4956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B4DA-AFF7-C147-BC77-3373BE5BB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6557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F8F6F-AA7F-FC40-834A-4411D1685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3866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F0167-800E-004B-A519-1E8AF804A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560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64732-1E93-4E45-8512-9FFA5B55A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25749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94E4-8AA2-0049-8337-D67904201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71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416C-674E-C643-9960-569156464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128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DCDAC-AE60-D64B-B2A0-C63131695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42433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6A703-D422-1846-8EA5-3A5FA3D6D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87114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C572B-6802-8A4A-8035-6D26E09B6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24884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988E-342D-E24E-869E-BCB5778F8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3082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0910-29D6-3E47-B76D-25779CA39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57107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AB878-6C39-EB4B-A787-27DA300F7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19743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89B6C-8FE4-C84A-90E0-1BADE9BE8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2194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12CF-0406-2B4B-83AB-921A8884D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0623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6A73C-0CE4-C042-B10A-7D36DECD3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98517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DC9D-AAE7-A349-8CD7-1D8043B28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82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BA62A-EE55-6046-A34C-D3F9B656C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68580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580A-07BC-CA4B-9265-FE9FCA5BE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6901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99826-6B5A-E24D-9572-2C16BA5A3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8382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90A68-39D0-7141-8738-B6733FC62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8750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4463B-D068-4D46-B717-F5C8DB28B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8581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29894-CDF9-ED4E-A0DD-10473C3D8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956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6C4D4-909C-2542-8EAD-E388EA151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676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E7DDD-34CD-414D-BE55-EE56C4886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6069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B48E-70CB-7647-98AD-CDA234D74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59680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F19C-AB19-664D-8324-BD2D90C05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296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A272F-7964-AB49-B180-907C4240D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6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D4B02-2538-CC46-ABEF-7DF2921D9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48534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9D99-AE21-F942-9638-DA577C0DB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4397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CE47-BE22-8840-A6BD-2F8B9DC7F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770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D2EA3-C823-E341-980E-EA6C4854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224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D0DFF-D9D3-C646-9757-55896B2C0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0099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D32A-1AAA-F244-890F-B9B120121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28810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AD9FA-2E9D-3549-BC96-E598B5A69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0025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7E4B-E489-DD43-96F7-B21DC9794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4433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2BCE4-1255-EA44-B6A7-33C05EFCC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10551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C2CA5-C45D-2A49-B2DB-127491E58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71703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5801C-75B6-5445-88F4-5D8D46A15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69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A21FF-61C5-BD4A-8679-1755D151A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1976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3FCB4-D764-F043-96E6-D57F5FD41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50841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A5E3C-2557-F34B-AD5C-D21AA6C2F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3188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0753-13A8-FF42-9D08-59661F852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05877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1EB0-A915-494D-8C1E-EAFFEE945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69461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7DD2-5C87-FE40-9BCE-06E0A4487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3991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F7AC-4FF9-B549-BEDE-5086C9727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2563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5A76-C938-324B-8612-7DF5ABFA1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19318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E3B06-BAA9-C045-AC50-84F1E6A1D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322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13A39-E74F-1445-93D1-755F63012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86130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BEADA-E2BD-5248-ABD5-70F06C120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793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D070-B6A3-4B48-9A66-4EAC26E14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9125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A15A-E5E7-A34E-ADE3-593178B1F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4603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B842-297B-684F-A4A8-E3AD6A71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650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A7AB0-2696-184E-8859-F078DC88D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2831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661A-B4C4-6845-89D1-251A5037B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58033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FA3D8-1DC9-8749-A3C7-67F85214F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74089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36CF6-26AB-7548-8086-11BCD3713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49562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81E13-605A-B74F-B42C-35F3A43C5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49037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4BE10-C0E6-744E-84B0-EEF48125D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6447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6399D-317D-AF4D-9628-DF7C5A332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76246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D7C4-E9CD-CA45-B1F8-1CFE77607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0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956FA-5590-AF4A-B9B6-5C8C97A4D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9818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520A3-A32A-C34E-823F-115D4D405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5139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48EA-C259-EC4C-937D-F2F0F0A74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2575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3DAE2-29EC-924B-B4CF-7BC2BC6DB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6714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9D65-29F9-2349-BED2-66E85A40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75300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FA458-CAAC-D54B-9107-5A5C1D8A0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18593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2F86-0BFA-F144-8F62-550C28A56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71946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8AED-6BFA-124A-BA07-7F5FA7B84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29393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59FE5-3B1D-6741-9A64-6E7439EE6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0108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4CE94-300F-C24D-BC91-442E26FA7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41735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6F3E7-BA6E-954F-A1E3-BABC606A8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12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4ED90-745E-C746-8852-989E9ECD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5238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1928-DD32-F943-A4A7-0A92DDF34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9448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61A1-81A5-2640-827D-EE005E91A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5312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141E9-0019-2B41-B5C8-DBA9475C3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301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7438E-4CDF-1046-8EA1-802D87DAB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06968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F2DDF-E12E-AF44-B154-34EF657F4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2709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ADF01-1E07-1F44-8AFA-D5EFA7888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529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B663-E273-A844-9AD5-B862387FF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8642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88B8-5457-8144-9A28-8DB43D519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86374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6AC4-AEA5-FC48-B99B-63769777B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37720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7791C-2642-7446-884E-DE6115E15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36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E34E-DE0C-9947-BAAD-EDE644157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6329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4C02-DD2C-DE40-AA73-06759416C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2776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7F31-5715-8E48-A653-019D14FA9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7726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3913E-C1C1-8440-9634-2E3C50128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190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C841-C04A-C145-BB32-0D2230051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6773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17687-43C4-CA4E-8B16-1A1F4C73D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11567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20B70-F8E0-CD44-8CA9-A0CFCDFFA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44402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5DED-69BB-0D46-915F-1B92DA159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5486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B5A43-2554-7A4F-88FB-4A2DFC30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1463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6F25-C73E-8A43-815C-17052ABED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37335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FC1B-B9B1-B141-B4DB-A6122A8A4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28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1E3E-DCEC-B540-87DC-4BC36212B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4738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A5904-4BC7-8443-89AC-1A1E801AB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90884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5809-D8A0-F445-800F-87125463F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55353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A68A-64D0-8447-9A09-B1CE9EEEE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5063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5D80-D401-EE4F-B80E-3DD46B7D0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14280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B34F-078E-C84C-B395-F0B89CB04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90671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1B6E8-433A-4545-8B08-D00DC39E8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23566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2124B-337A-CB47-AA70-A37298E4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50991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D48E-EE2B-B14A-BD38-16A8A68DC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62937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CCE4C-BED4-7A49-96B2-1A5DCD14B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7562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56D56-7938-A54C-98E5-68768EA43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8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69D77-0F5D-564F-B7C5-ECD80D973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213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FFDB8-E98F-E942-BA59-976C1CD54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1178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43C02-DB93-4645-8ED9-44A20FA8D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627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80DE7-9FF6-6E44-B796-8B755D850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31373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1997-EB03-EE47-A6E9-CA5D01376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203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38357-386B-7B45-BB18-A7F6D7633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848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9ECD-39F4-9B46-BE7B-52129184E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05940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BB8A-AD2E-8646-BF87-5B388034A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0745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AC5BE-9E7F-2E43-B4CB-3F2A1E6D9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5674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87280-C240-444F-870E-115EAE8CE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3956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8B8D7-746C-424D-8E96-BABF204DF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16020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6E2C-62F0-6543-AEC5-4382690A5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31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2EF9A-5999-EB4B-806C-557D41D0A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07420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B8C7-D253-A94F-B7BC-B4DB63C34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80138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EF8E2-3F91-7942-80F3-C017C0A25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4092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6CBA2-A91C-6948-B061-229601276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62044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9E937-0354-CA41-B771-F8DB9A8E0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913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70964-0EE4-2B47-8E0E-4AB1F7EC9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4050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0475E-6DA8-6741-A707-E798D23A0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54685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461E-BD45-474A-B77B-B3E255E7C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14084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B52D-5F55-B547-A9A7-6B8C8AFE0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201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C6A88-BF98-1446-8EAC-D1009EC08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10569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67139-1B8F-5C46-8FD0-99F914F1F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38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D835-1A8E-F649-9A7E-5650C116C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0131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7D4F3-7359-6B47-A9E2-239117CB8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02240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364B0-7B19-9843-85B6-F15CFC816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65716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916D7-0E58-FF4F-B73B-E34C2559B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196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999A9-8F83-8948-99F4-34D80E604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325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1DB1-025F-E548-991C-E96E61099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08293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59B62-D9EA-3A4D-918B-E7E449628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35731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D25D-25EA-5848-82BE-54AFC72F3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2265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65F87-0D66-B94D-B00A-17771F50D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0223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21BF4-08D7-BC4B-806D-C0667400A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82833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AA1F8-9A78-2C4E-B5B8-52BCC7C16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25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4EDDE-1C35-9A42-A4E3-BF3262B00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92493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3A6AE-FE4E-354A-B2E1-3097C7E1A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87242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B5C5A-825E-ED47-A9AB-B9DB4AC86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4173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6775-EA02-134A-ABCD-11B853FE0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0767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640ED-0E2C-1E44-944C-A78C2E9C1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9296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36252-2D64-7E4E-99B2-C0054A466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0502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70C5B-9E21-694C-B288-8608BA67B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48864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1CBD7-A6AB-DB4D-87DA-E63E89FAE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86631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AC98F-CCCE-F548-8C16-25B6B4458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8967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9EE86-E3B2-0A41-8B83-8AB2FF668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5547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C2D4B-46C6-1D4D-B4CC-B1437CC7C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96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7C9F-7A77-4D4A-8455-BD44EC1D2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22070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E794-6DC9-9441-B50F-CE658607E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672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EEBE-EA7A-1B4D-839F-6541EFD6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1500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0F47-8304-824C-8AD9-15C7CBBF2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3683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00EF-744E-984A-B23C-10415E2A4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22154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A9329-5D69-FE4D-89AA-DFF92D67F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1986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2BE68-891E-0647-89D0-7E089737E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1374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83F9-9F41-7946-965F-654B1C3D7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09957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8CAD-A4E0-7748-AC6F-81B1DA551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9213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91FD4-F681-534F-A2E6-6D0B35055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94087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5BF7-F247-0D48-95F7-A1E33ABC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8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9492F-898D-B842-AEE1-2139699D2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70508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FDBAD-F83C-CF48-91E2-90C57685F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21341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DEA10-7EB4-F94E-9BBA-4D23D1E75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8878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BA9A2-36B0-0246-AED5-C6505F5C2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5520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CABE1-930A-1548-8FCB-5400A4426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45381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5BCD-5A28-104F-89B9-0C8FFE5BC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52462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CEB73-98A7-BC46-8CF3-8F081A02C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5090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455B-39C6-BE48-B40E-D1DD39AB4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31601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F4FBC-6F28-524D-ABDF-3BAAB7BB8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3455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2800E-2638-6240-954B-C2CE61495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1013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06B6C-585D-554F-B652-39A41BE96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0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FBB7-F750-9E4A-8E17-F3563B1D6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0785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3E44-C004-6343-9D27-43051DD35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6262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12ED8-E8AD-7545-BED2-7EC204D3C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5079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61025-1A1F-9F4D-869E-65823E88F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22120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1B61-BA31-3745-B8DA-B26D5418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01391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DC386-9786-E547-A3E4-44CFF8C7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1565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90DED-5678-AF41-8179-339106D08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9678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AA40-EF98-FB4F-A1AC-ABBB0D3B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64500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E35B-36C4-1C4F-AF48-91E9044E8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63813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3BC95-82AF-5440-AAF4-1411C02DA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045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90A2-1163-FB4A-976C-F5E201949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93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6E954-B791-414C-8EB4-A398338C9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84049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8801-3D79-544F-882B-EFEC2DA37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76086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42BD-B933-4C4B-80B9-ABA57AFC1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9766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28696-F809-4E41-9BB1-17BC42009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99330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16FA4-9DBC-EF42-B584-7DA16265E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08727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61D63-EE86-CC44-89F7-6E8A64823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23448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9074C-0034-2E4F-890B-FD77338B7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45884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6B896-E7D1-C24A-8477-DC6DEDD5C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0989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DEFB3-BDC2-0940-9BC3-7436A29D5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1651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15002-38B3-FE4E-9C5A-CDE3A6124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68454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094E-520D-9C48-B802-8389F37F6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9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A9136-618D-024C-AC28-15A8B0BDC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72382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93F6-46AF-0245-95EC-668EEC671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560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7890D-C648-544C-AE02-FC53C654D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9366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584BF-4636-B849-94CC-E272C60B0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47270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F5F0D-EC8C-004B-83F0-D3FB4BE84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4580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A3335-1ABD-B348-B3AD-78D9CEDA3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75205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2540-1EFE-9340-B2B3-C887CC32C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27389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50BAD-74F0-E44F-B5F9-D31F4073B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2100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83153-F3FD-4D4D-A459-2FC0F8ED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65157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1204-2F99-3F4D-BABD-4A2560EB9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59228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08B9-49DF-C947-A559-F74FEBD6A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115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F31C-751E-5749-A369-A0F8F9E6B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6388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9ADF-CD5C-0940-8C4F-1C4CA63F4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98953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DF5FB-42B0-AD43-BBD4-5AABFE3B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7696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1CF4A-E8B4-AC48-A470-07F081424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5690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B63A5-DD6B-0049-9837-9A9BF2063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11877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371F-FEBA-1B4A-95F6-02807BEF0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0291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3B4F-51E7-744C-8428-344F6955F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23378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B284-8B84-E248-AEAE-97F62C5FC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94912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22259-D0E3-2A42-9BF7-DF7B961ED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7217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05F6-898F-F04D-9CA7-640972A8B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3295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AFB86-4301-A246-832A-4B03AC61F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E119-1EFD-EF43-9666-6B3D54876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2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0F9E8-0136-4F49-969B-C53C65420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19979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B6814-E472-5849-8E59-DB58D566C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82681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B507F-1996-E44B-AD20-8B7C0B56B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89277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C988D-37ED-E649-A4F5-1EB57B207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50633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29AE-9E26-8648-A953-A79F3E1C8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78390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A6B4-0F9C-7A4B-BF99-8A9662C96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67705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BFE75-C1B0-E74A-AD8A-87C251634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0407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42C6-6F38-A242-8072-00A7F8476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7118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C70F5-838C-9E49-9DF0-068E08C34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2325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90D64-F142-1F43-BA91-63FE57B96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76657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CE28C-1B0F-F34B-9238-640CB1133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312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7AA62-F64F-E74A-9367-AD16321F4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05813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A540-01D8-B747-AF13-6053F69E4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0978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8975C-8057-984A-9A9E-B21269A31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46944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70B29-6074-8A49-919C-091A378CE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05013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4538-9A1E-D444-AEE8-62F65AD6F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75232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1055-7DEB-1E4A-B37F-996D6BA43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5470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68B0-EFB7-3C49-8B97-9801D5FC0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462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3C10-59BF-FD4C-9AC7-E4E102F51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9740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8A861-7B7D-F241-B890-4A5F3F98A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88691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9CC7-8A15-8F47-BAB3-A915D3DF3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46092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7730C-663F-084C-8484-D165C24E4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34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8DF0D-ED92-B942-A70D-52F46441F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3772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A5F3-8476-C343-8AD2-B0ED0F93D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86047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3BAF9-65B9-584A-9913-936ACDA4C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87004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2E83-8A7C-9846-9115-B9842B72F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2421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7EAC0-CEF5-3840-BB04-0176D69A9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21602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E572-C98C-DC44-A9BB-3B5CCDF58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12354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71FF7-ABF5-C441-8DD1-71E9407A2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32370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79D2D-460E-BB46-A5FA-F16937AF7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13183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F5D6A-3954-4547-B9B1-744D6A293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5261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E3B1-4251-3F49-A2C6-98E3D2842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6412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5567-F238-9348-9E8C-37E7AA90B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2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58937-199B-5441-9B63-85F8BD86C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884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A073-DB6C-5B4F-AC1B-DE6FC76F1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9802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7061C-40A6-E54E-BE71-DFF80F0BA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566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63C0-6E73-D54E-AC3B-DAED9D295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4106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FA73-CD97-CC4B-ADC8-0608302B9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64302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E4FA4-A921-9544-BA78-3405CCD6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13603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544E-B8FD-FE49-8326-A3B4D45B3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6262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24AD-6A20-1240-8CAA-19310878F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82146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E2F37-BABC-CD4F-AA75-DFF505DD0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61738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DD198-8F0F-BC42-AF23-E07C4C74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74091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9CC82-5488-0240-9517-4D780B264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43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9927-10E6-E541-9885-732E19A3B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79737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A1851-A6A0-DC4D-B788-7AAEE1668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9236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47AB3-14BC-0F4A-A2C1-7741BB20E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53701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A717F-544B-524F-8C52-C059B2813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69376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3BB23-758D-4040-B56A-979F99E05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572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2E60-F108-DA45-BCA9-F9F477CEE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81800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8BB01-7ACC-5941-ABCA-33B3CF6F3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12871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B70DA-FF54-C04C-A299-D19700CF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10797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805A-A234-A64D-9377-8BD3519CA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94803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7891-CAF4-8F4F-B64B-FFF486115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2074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A4AE-C609-1349-8720-23752A0EA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73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3FC8-A0F9-D94F-B85F-FCD62A99C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38258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048F2-2135-EB4E-BC52-30E3C3700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87232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7D02-0F89-8F47-9DD7-D5AD9F001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05724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ECF6-F3A8-1545-924F-9BCA787DA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075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5BBE3-694A-DE46-AC30-2C31A5F00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13955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CC50F-375D-B14D-9A61-6E6B34B61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56906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BD5FE-CD24-C24B-8FEF-235A5C2F1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42391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04375-80EF-5F4D-BDA8-42C57D01C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66681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BF62-BCB1-C040-8C95-C5D7FFFA2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01178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5914-1A93-E947-A7A9-DBD0D7ACB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1643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2E273-214D-8342-A970-512FF1DE2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52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C2F3F-8416-2C4C-A5D7-FB034099F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0123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C3F9-36D1-204D-AF76-562834955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020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D4785-4A30-3945-B320-EDC051637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96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9C86-F307-4048-BA84-F42FA3867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82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EE79-AAF8-E94A-8FB8-3D98DE699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4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430AE-71A8-AA4C-BA57-27A6C7D84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33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BE0E-EA52-3A4E-A7C3-F6303173C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04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9D31-D4EC-234F-B7C0-C2F31EB2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37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6C7F4-8E0C-8C48-8B96-CBBF26EF4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3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1A78D-8EAF-F846-8D95-04C88BC60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83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A1D6-A9F0-AF4E-A932-C16FF7334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5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35E9-19E4-2840-9815-FE1233B51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0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7017F-AE12-5D48-A647-4F18D1FB7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57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77E11-63CB-884B-8673-DB6D3A446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133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9E09-A627-E14A-9BDD-24AC40E4D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4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D5CEB-550B-0E44-B945-846B83659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2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6AFD7-DB66-1141-853B-5F0816FBA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518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CB030-B5C6-E341-AA5F-894DD0D7B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784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2DF8-A0F7-FE45-B695-4C5FB8D46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102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4528-917B-3C45-8971-97944EAEC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42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81D45-2B6D-2342-A7AC-C0586E93B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254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43102-0D65-A143-A8B6-748459E27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739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075D2-483F-5149-92AE-79DB0B08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134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B92A-01AD-E04A-A60F-2CC41374F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76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84E8-FA03-2A4F-8843-43478BC43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344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5E82-52C8-AC49-8861-00B454A7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67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4EEB-03F4-9842-A28F-285CCD73A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7A7B4-F9A9-CC41-9CFF-FA2E084FE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97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7550-3EA1-594D-969B-AC6C97666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656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6CAD3-68CE-FB4E-AA4C-CA9E5F5C4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818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2F26-1088-114A-9512-A29CE6A21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722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EE079-8D48-3F46-8674-1D90E689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846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F7B5-9DEB-064C-9462-5FCB4A1FB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116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6E33C-E506-2D4B-A7E3-D3BD5D5E2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87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9D7B2-4993-114D-AD16-D175509F7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67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90B65-063F-A74E-8000-BAF631EF3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781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F00C0-C193-0E4C-BB37-1E9F7B007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684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CE42-6AD2-AD40-8A55-B85F76F52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4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  <a:cs typeface="Microsoft YaHei" charset="0"/>
              </a:defRPr>
            </a:lvl1pPr>
          </a:lstStyle>
          <a:p>
            <a:pPr>
              <a:defRPr/>
            </a:pPr>
            <a:fld id="{E5CC02EA-E700-3C41-B1B2-534FE3365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96AE31FD-A8CF-F547-9511-658F833A1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DB2110F-6045-2544-8EB3-43DD0D418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39D996E-5D3F-714E-B446-659226CB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0A3BB17-68E0-BA4F-81E4-BE30B129D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37ADE02-9A84-D045-BDD1-438025805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3E42C57-1F39-4845-B447-4E5F08876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FEC43802-F627-1D4A-A797-9B313578A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C7D888A2-44AD-E64F-8D9B-7A3939839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7BF4A4FE-8025-994F-8A32-96C914D1D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186CF4A-DCEC-9C42-9F24-BB5A8D211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75B0E5D-8FE7-ED4E-A09E-B5F768B98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9F5319FC-5FDC-A94B-A7B5-9E51D84CD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7BFE327-EDD6-7049-9E68-98B9ABF17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238BA83-134C-6349-B411-9875023EC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4A8F33D-A9EA-9348-A02A-3EB4E99BA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6F4CB1F-5FAF-5E47-9EF2-9434D378C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F290543-78EB-B242-9A16-16CE273C2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CE43727-B3E5-6D4E-A3DD-7374B1FD4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DEACDD8-6265-AF49-AD5E-0D587531F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D3EAF8C-5FCE-FC41-895E-65B0E271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452B8F8E-5415-CC43-8AE9-FFF2028CF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693A0E75-1507-5148-9310-A14079DE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C11BD808-2B4A-AB4C-8C55-987BA1C82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9AD48B4-6650-2644-9273-376D1793C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99005EE-19A2-6D43-949A-FFEFEAC4D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9FD5502-1BAE-E645-8E4F-F0BC31FBC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71855093-2FF8-1042-ACD1-A45FEF48D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4247863-2920-8741-B38F-11C9CA96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F8AB4E8-FBD8-F742-94C8-2458DED90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F3F11EBA-D23B-2843-8CD8-343A79A0D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C080318-353F-F14C-A947-847FFB182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B80459A3-17FB-3740-8E0B-1E1249793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7E8B0DEA-D4A7-0C4B-ACC3-E52CFE84D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969E0120-A3BE-F547-8C6B-46A44F8DC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B369EF65-2EA4-F542-877F-9F6C2E9DE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F9A61B1-FD89-6A45-A77D-5D49233E7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8FDC775-9BED-FC44-A1BB-BCB2EAD36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B3E88BAC-3F1C-7449-A00C-9AAC28E9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C2A86777-536A-F342-A4B2-3114C845B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9F12EA4-7FFF-DA4B-8561-6404BAB7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8A7EF54-C514-7F46-8C75-7D9E87189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4D3AF785-88E9-FD4D-A460-535875422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360AB8AB-6FFE-794C-A048-D74D6A0EE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009F8525-FC12-E14F-A8BA-1618D3E8C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85095E73-4FDE-3F47-88A4-4B8CEB5F7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FAF6C1B-AF9A-AB4B-B3EF-11FEF882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3362BC5A-6335-C149-8729-7872C55F2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4EDA9B2-D3B1-C84D-A09F-32C01EAB8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69E7556-DF30-3446-BE3A-2407CCC47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C561C5D-3D32-924B-B7C7-B701F4869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99ECA986-DA7E-534F-8FA9-4F27A8AAB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A44E66EB-3AC3-7C44-8EE5-23BC76D22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67516BB-C58D-EA40-8234-D78CA132C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A6DD3B2-EF58-AC4F-BDD9-2C4E685B7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771472D8-692D-F74E-B1F8-CAE05EFD1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A7A65168-6DC0-F341-BD56-3C1A3B326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F8B3F7F1-FAB7-CD48-A9BB-A0CE4C764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536B19D-3996-F443-9093-8153B6152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E6A9EFD-DA0C-DF40-B135-8BDA000A4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embl.org/Homo_sapien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oche.com/pages/rgg/science-gengen-cdrom%5b2%5d+jpg_page3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tinyurl.com/ybec6nu4" TargetMode="External"/><Relationship Id="rId7" Type="http://schemas.openxmlformats.org/officeDocument/2006/relationships/hyperlink" Target="mailto:yusuph.mavura@ucsf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offmannT@humgen.ucsf.edu" TargetMode="External"/><Relationship Id="rId5" Type="http://schemas.openxmlformats.org/officeDocument/2006/relationships/hyperlink" Target="mailto:jwitte@ucsf.edu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ticr.ucsf.edu/courses/mol_methodsi.html" TargetMode="Externa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3953ax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urses.ucsf.edu/course/view.php?id=777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524000"/>
            <a:ext cx="6667500" cy="5334000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204788"/>
            <a:ext cx="8991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/>
              <a:t>Epidemiology 217</a:t>
            </a:r>
            <a:br>
              <a:rPr lang="en-US" sz="4000" dirty="0"/>
            </a:br>
            <a:r>
              <a:rPr lang="en-US" sz="4000" dirty="0"/>
              <a:t>Molecular and Genetic Epidemiology</a:t>
            </a:r>
          </a:p>
        </p:txBody>
      </p:sp>
    </p:spTree>
    <p:extLst>
      <p:ext uri="{BB962C8B-B14F-4D97-AF65-F5344CB8AC3E}">
        <p14:creationId xmlns:p14="http://schemas.microsoft.com/office/powerpoint/2010/main" val="219480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-76200" y="266700"/>
            <a:ext cx="9753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000" u="sng"/>
              <a:t>S</a:t>
            </a:r>
            <a:r>
              <a:rPr lang="en-US" sz="4000"/>
              <a:t>ingle </a:t>
            </a:r>
            <a:r>
              <a:rPr lang="en-US" sz="4000" u="sng"/>
              <a:t>N</a:t>
            </a:r>
            <a:r>
              <a:rPr lang="en-US" sz="4000"/>
              <a:t>ucleotide </a:t>
            </a:r>
            <a:r>
              <a:rPr lang="en-US" sz="4000" u="sng"/>
              <a:t>P</a:t>
            </a:r>
            <a:r>
              <a:rPr lang="en-US" sz="4000"/>
              <a:t>olymorphism (SNPs)</a:t>
            </a:r>
            <a:br>
              <a:rPr lang="en-US" sz="4000"/>
            </a:br>
            <a:endParaRPr lang="en-US" sz="4000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28600" y="1828800"/>
            <a:ext cx="43815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28613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Change a single DNA letter</a:t>
            </a:r>
          </a:p>
          <a:p>
            <a:pPr marL="328613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Most frequent genetic variant </a:t>
            </a:r>
          </a:p>
          <a:p>
            <a:pPr marL="328613" indent="-328613">
              <a:buClrTx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lang="en-US" sz="2400" dirty="0">
              <a:solidFill>
                <a:srgbClr val="000000"/>
              </a:solidFill>
              <a:cs typeface="Microsoft YaHei" charset="0"/>
            </a:endParaRPr>
          </a:p>
          <a:p>
            <a:pPr marL="328613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1 per 300 base pairs </a:t>
            </a:r>
          </a:p>
          <a:p>
            <a:pPr marL="328613" indent="-328613">
              <a:buClrTx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lang="en-US" sz="2400" dirty="0">
              <a:solidFill>
                <a:srgbClr val="000000"/>
              </a:solidFill>
              <a:cs typeface="Microsoft YaHei" charset="0"/>
            </a:endParaRPr>
          </a:p>
          <a:p>
            <a:pPr marL="785813" lvl="1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Common (MAF&gt;5%)</a:t>
            </a:r>
          </a:p>
          <a:p>
            <a:pPr marL="785813" lvl="1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Less common (1-5%)</a:t>
            </a:r>
          </a:p>
          <a:p>
            <a:pPr marL="785813" lvl="1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Rare ‘variants’ (&lt;1%)</a:t>
            </a:r>
          </a:p>
          <a:p>
            <a:pPr marL="914400" lvl="2" indent="0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lang="en-US" sz="2400" dirty="0">
              <a:solidFill>
                <a:srgbClr val="000000"/>
              </a:solidFill>
              <a:cs typeface="Microsoft YaHei" charset="0"/>
            </a:endParaRPr>
          </a:p>
          <a:p>
            <a:pPr marL="785813" lvl="1" indent="-328613">
              <a:buClrTx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lang="en-US" sz="2400" dirty="0">
              <a:solidFill>
                <a:srgbClr val="000000"/>
              </a:solidFill>
              <a:cs typeface="Microsoft YaHei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39624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7535863" y="6400800"/>
            <a:ext cx="1219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David Hall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990600" y="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/>
              <a:t>Types of Variants in Genes</a:t>
            </a: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81000" y="990600"/>
            <a:ext cx="8458200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Noncoding</a:t>
            </a:r>
          </a:p>
          <a:p>
            <a:pPr>
              <a:lnSpc>
                <a:spcPct val="150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Coding 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- Synonymous = no change in amino acid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- </a:t>
            </a:r>
            <a:r>
              <a:rPr lang="en-US" sz="22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Nonsynonymous</a:t>
            </a: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/nonsense = change to stop codon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- </a:t>
            </a:r>
            <a:r>
              <a:rPr lang="en-US" sz="22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Nonsynonymous</a:t>
            </a: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/missense = change amino acid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200" dirty="0">
              <a:solidFill>
                <a:srgbClr val="000000"/>
              </a:solidFill>
              <a:latin typeface="Franklin Gothic Medium" charset="0"/>
              <a:cs typeface="Microsoft YaHei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e.g., 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MTHFR C677T SNP</a:t>
            </a:r>
          </a:p>
          <a:p>
            <a:pPr marL="457200" lvl="1" indent="0"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Normal (‘wild-type’) allele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Gene sequence           …..GCG  GGA  G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C  GAT………………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Protein Sequence       ……</a:t>
            </a:r>
            <a:r>
              <a:rPr lang="en-US" sz="20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Ala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Gly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</a:t>
            </a:r>
            <a:r>
              <a:rPr lang="en-US" sz="2000" b="1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Ala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Asp………………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  Variant allele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Gene Sequence          …..GCG  GGA  G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C  GAT……………….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Protein Sequence       ……</a:t>
            </a:r>
            <a:r>
              <a:rPr lang="en-US" sz="20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Ala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Gly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Val   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Asp ..……………</a:t>
            </a:r>
          </a:p>
          <a:p>
            <a:pPr marL="457200" lvl="1" indent="0"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  <a:cs typeface="Microsoft YaHei" charset="0"/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1"/>
          <p:cNvGrpSpPr>
            <a:grpSpLocks/>
          </p:cNvGrpSpPr>
          <p:nvPr/>
        </p:nvGrpSpPr>
        <p:grpSpPr bwMode="auto">
          <a:xfrm>
            <a:off x="2203450" y="762000"/>
            <a:ext cx="180975" cy="3781425"/>
            <a:chOff x="1388" y="480"/>
            <a:chExt cx="114" cy="2382"/>
          </a:xfrm>
        </p:grpSpPr>
        <p:sp>
          <p:nvSpPr>
            <p:cNvPr id="80898" name="Oval 2"/>
            <p:cNvSpPr>
              <a:spLocks noChangeArrowheads="1"/>
            </p:cNvSpPr>
            <p:nvPr/>
          </p:nvSpPr>
          <p:spPr bwMode="auto">
            <a:xfrm>
              <a:off x="1388" y="480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899" name="Oval 3"/>
            <p:cNvSpPr>
              <a:spLocks noChangeArrowheads="1"/>
            </p:cNvSpPr>
            <p:nvPr/>
          </p:nvSpPr>
          <p:spPr bwMode="auto">
            <a:xfrm>
              <a:off x="1388" y="599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0" name="Oval 4"/>
            <p:cNvSpPr>
              <a:spLocks noChangeArrowheads="1"/>
            </p:cNvSpPr>
            <p:nvPr/>
          </p:nvSpPr>
          <p:spPr bwMode="auto">
            <a:xfrm>
              <a:off x="1388" y="718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1" name="Oval 5"/>
            <p:cNvSpPr>
              <a:spLocks noChangeArrowheads="1"/>
            </p:cNvSpPr>
            <p:nvPr/>
          </p:nvSpPr>
          <p:spPr bwMode="auto">
            <a:xfrm>
              <a:off x="1388" y="837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2" name="Oval 6"/>
            <p:cNvSpPr>
              <a:spLocks noChangeArrowheads="1"/>
            </p:cNvSpPr>
            <p:nvPr/>
          </p:nvSpPr>
          <p:spPr bwMode="auto">
            <a:xfrm>
              <a:off x="1388" y="956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3" name="Oval 7"/>
            <p:cNvSpPr>
              <a:spLocks noChangeArrowheads="1"/>
            </p:cNvSpPr>
            <p:nvPr/>
          </p:nvSpPr>
          <p:spPr bwMode="auto">
            <a:xfrm>
              <a:off x="1388" y="1075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4" name="Oval 8"/>
            <p:cNvSpPr>
              <a:spLocks noChangeArrowheads="1"/>
            </p:cNvSpPr>
            <p:nvPr/>
          </p:nvSpPr>
          <p:spPr bwMode="auto">
            <a:xfrm>
              <a:off x="1388" y="1194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1388" y="1313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1388" y="1432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1388" y="1551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1388" y="1669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1388" y="1788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1388" y="1907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1388" y="2026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1388" y="2145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1388" y="2264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1388" y="2383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1388" y="2502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1388" y="2621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1388" y="2739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grpSp>
        <p:nvGrpSpPr>
          <p:cNvPr id="96259" name="Group 22"/>
          <p:cNvGrpSpPr>
            <a:grpSpLocks/>
          </p:cNvGrpSpPr>
          <p:nvPr/>
        </p:nvGrpSpPr>
        <p:grpSpPr bwMode="auto">
          <a:xfrm>
            <a:off x="284163" y="1447800"/>
            <a:ext cx="1814512" cy="458788"/>
            <a:chOff x="179" y="912"/>
            <a:chExt cx="1143" cy="289"/>
          </a:xfrm>
        </p:grpSpPr>
        <p:sp>
          <p:nvSpPr>
            <p:cNvPr id="80919" name="Text Box 23"/>
            <p:cNvSpPr txBox="1">
              <a:spLocks noChangeArrowheads="1"/>
            </p:cNvSpPr>
            <p:nvPr/>
          </p:nvSpPr>
          <p:spPr bwMode="auto">
            <a:xfrm>
              <a:off x="179" y="912"/>
              <a:ext cx="80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spcBef>
                  <a:spcPts val="1500"/>
                </a:spcBef>
                <a:buClrTx/>
                <a:buFontTx/>
                <a:buNone/>
                <a:defRPr/>
              </a:pPr>
              <a:r>
                <a:rPr lang="en-GB" sz="2400" dirty="0">
                  <a:solidFill>
                    <a:srgbClr val="808080"/>
                  </a:solidFill>
                  <a:latin typeface="Times New Roman" charset="0"/>
                </a:rPr>
                <a:t>Locus 4</a:t>
              </a:r>
            </a:p>
          </p:txBody>
        </p:sp>
        <p:sp>
          <p:nvSpPr>
            <p:cNvPr id="80920" name="Line 24"/>
            <p:cNvSpPr>
              <a:spLocks noChangeShapeType="1"/>
            </p:cNvSpPr>
            <p:nvPr/>
          </p:nvSpPr>
          <p:spPr bwMode="auto">
            <a:xfrm flipV="1">
              <a:off x="954" y="922"/>
              <a:ext cx="368" cy="123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grpSp>
        <p:nvGrpSpPr>
          <p:cNvPr id="96260" name="Group 25"/>
          <p:cNvGrpSpPr>
            <a:grpSpLocks/>
          </p:cNvGrpSpPr>
          <p:nvPr/>
        </p:nvGrpSpPr>
        <p:grpSpPr bwMode="auto">
          <a:xfrm>
            <a:off x="3073400" y="838200"/>
            <a:ext cx="1633538" cy="4505325"/>
            <a:chOff x="1936" y="528"/>
            <a:chExt cx="1029" cy="2838"/>
          </a:xfrm>
        </p:grpSpPr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1936" y="528"/>
              <a:ext cx="1029" cy="2838"/>
            </a:xfrm>
            <a:prstGeom prst="ellipse">
              <a:avLst/>
            </a:prstGeom>
            <a:solidFill>
              <a:srgbClr val="336699"/>
            </a:solidFill>
            <a:ln w="12600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grpSp>
          <p:nvGrpSpPr>
            <p:cNvPr id="96364" name="Group 27"/>
            <p:cNvGrpSpPr>
              <a:grpSpLocks/>
            </p:cNvGrpSpPr>
            <p:nvPr/>
          </p:nvGrpSpPr>
          <p:grpSpPr bwMode="auto">
            <a:xfrm>
              <a:off x="2213" y="780"/>
              <a:ext cx="462" cy="2385"/>
              <a:chOff x="2213" y="780"/>
              <a:chExt cx="462" cy="2385"/>
            </a:xfrm>
          </p:grpSpPr>
          <p:sp>
            <p:nvSpPr>
              <p:cNvPr id="80924" name="Oval 28"/>
              <p:cNvSpPr>
                <a:spLocks noChangeArrowheads="1"/>
              </p:cNvSpPr>
              <p:nvPr/>
            </p:nvSpPr>
            <p:spPr bwMode="auto">
              <a:xfrm>
                <a:off x="2213" y="78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5" name="Oval 29"/>
              <p:cNvSpPr>
                <a:spLocks noChangeArrowheads="1"/>
              </p:cNvSpPr>
              <p:nvPr/>
            </p:nvSpPr>
            <p:spPr bwMode="auto">
              <a:xfrm>
                <a:off x="2213" y="90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6" name="Oval 30"/>
              <p:cNvSpPr>
                <a:spLocks noChangeArrowheads="1"/>
              </p:cNvSpPr>
              <p:nvPr/>
            </p:nvSpPr>
            <p:spPr bwMode="auto">
              <a:xfrm>
                <a:off x="2213" y="102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7" name="Oval 31"/>
              <p:cNvSpPr>
                <a:spLocks noChangeArrowheads="1"/>
              </p:cNvSpPr>
              <p:nvPr/>
            </p:nvSpPr>
            <p:spPr bwMode="auto">
              <a:xfrm>
                <a:off x="2213" y="1140"/>
                <a:ext cx="114" cy="123"/>
              </a:xfrm>
              <a:prstGeom prst="ellipse">
                <a:avLst/>
              </a:prstGeom>
              <a:solidFill>
                <a:srgbClr val="333399"/>
              </a:solidFill>
              <a:ln w="1260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8" name="Oval 32"/>
              <p:cNvSpPr>
                <a:spLocks noChangeArrowheads="1"/>
              </p:cNvSpPr>
              <p:nvPr/>
            </p:nvSpPr>
            <p:spPr bwMode="auto">
              <a:xfrm>
                <a:off x="2213" y="125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9" name="Oval 33"/>
              <p:cNvSpPr>
                <a:spLocks noChangeArrowheads="1"/>
              </p:cNvSpPr>
              <p:nvPr/>
            </p:nvSpPr>
            <p:spPr bwMode="auto">
              <a:xfrm>
                <a:off x="2213" y="137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0" name="Oval 34"/>
              <p:cNvSpPr>
                <a:spLocks noChangeArrowheads="1"/>
              </p:cNvSpPr>
              <p:nvPr/>
            </p:nvSpPr>
            <p:spPr bwMode="auto">
              <a:xfrm>
                <a:off x="2213" y="149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1" name="Oval 35"/>
              <p:cNvSpPr>
                <a:spLocks noChangeArrowheads="1"/>
              </p:cNvSpPr>
              <p:nvPr/>
            </p:nvSpPr>
            <p:spPr bwMode="auto">
              <a:xfrm>
                <a:off x="2213" y="161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2" name="Oval 36"/>
              <p:cNvSpPr>
                <a:spLocks noChangeArrowheads="1"/>
              </p:cNvSpPr>
              <p:nvPr/>
            </p:nvSpPr>
            <p:spPr bwMode="auto">
              <a:xfrm>
                <a:off x="2213" y="173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3" name="Oval 37"/>
              <p:cNvSpPr>
                <a:spLocks noChangeArrowheads="1"/>
              </p:cNvSpPr>
              <p:nvPr/>
            </p:nvSpPr>
            <p:spPr bwMode="auto">
              <a:xfrm>
                <a:off x="2213" y="185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4" name="Oval 38"/>
              <p:cNvSpPr>
                <a:spLocks noChangeArrowheads="1"/>
              </p:cNvSpPr>
              <p:nvPr/>
            </p:nvSpPr>
            <p:spPr bwMode="auto">
              <a:xfrm>
                <a:off x="2213" y="197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5" name="Oval 39"/>
              <p:cNvSpPr>
                <a:spLocks noChangeArrowheads="1"/>
              </p:cNvSpPr>
              <p:nvPr/>
            </p:nvSpPr>
            <p:spPr bwMode="auto">
              <a:xfrm>
                <a:off x="2213" y="209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6" name="Oval 40"/>
              <p:cNvSpPr>
                <a:spLocks noChangeArrowheads="1"/>
              </p:cNvSpPr>
              <p:nvPr/>
            </p:nvSpPr>
            <p:spPr bwMode="auto">
              <a:xfrm>
                <a:off x="2213" y="221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7" name="Oval 41"/>
              <p:cNvSpPr>
                <a:spLocks noChangeArrowheads="1"/>
              </p:cNvSpPr>
              <p:nvPr/>
            </p:nvSpPr>
            <p:spPr bwMode="auto">
              <a:xfrm>
                <a:off x="2213" y="232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8" name="Oval 42"/>
              <p:cNvSpPr>
                <a:spLocks noChangeArrowheads="1"/>
              </p:cNvSpPr>
              <p:nvPr/>
            </p:nvSpPr>
            <p:spPr bwMode="auto">
              <a:xfrm>
                <a:off x="2213" y="244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9" name="Oval 43"/>
              <p:cNvSpPr>
                <a:spLocks noChangeArrowheads="1"/>
              </p:cNvSpPr>
              <p:nvPr/>
            </p:nvSpPr>
            <p:spPr bwMode="auto">
              <a:xfrm>
                <a:off x="2213" y="256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0" name="Oval 44"/>
              <p:cNvSpPr>
                <a:spLocks noChangeArrowheads="1"/>
              </p:cNvSpPr>
              <p:nvPr/>
            </p:nvSpPr>
            <p:spPr bwMode="auto">
              <a:xfrm>
                <a:off x="2213" y="268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1" name="Oval 45"/>
              <p:cNvSpPr>
                <a:spLocks noChangeArrowheads="1"/>
              </p:cNvSpPr>
              <p:nvPr/>
            </p:nvSpPr>
            <p:spPr bwMode="auto">
              <a:xfrm>
                <a:off x="2213" y="280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2" name="Oval 46"/>
              <p:cNvSpPr>
                <a:spLocks noChangeArrowheads="1"/>
              </p:cNvSpPr>
              <p:nvPr/>
            </p:nvSpPr>
            <p:spPr bwMode="auto">
              <a:xfrm>
                <a:off x="2213" y="292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3" name="Oval 47"/>
              <p:cNvSpPr>
                <a:spLocks noChangeArrowheads="1"/>
              </p:cNvSpPr>
              <p:nvPr/>
            </p:nvSpPr>
            <p:spPr bwMode="auto">
              <a:xfrm>
                <a:off x="2213" y="304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4" name="Oval 48"/>
              <p:cNvSpPr>
                <a:spLocks noChangeArrowheads="1"/>
              </p:cNvSpPr>
              <p:nvPr/>
            </p:nvSpPr>
            <p:spPr bwMode="auto">
              <a:xfrm>
                <a:off x="2561" y="78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5" name="Oval 49"/>
              <p:cNvSpPr>
                <a:spLocks noChangeArrowheads="1"/>
              </p:cNvSpPr>
              <p:nvPr/>
            </p:nvSpPr>
            <p:spPr bwMode="auto">
              <a:xfrm>
                <a:off x="2561" y="89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6" name="Oval 50"/>
              <p:cNvSpPr>
                <a:spLocks noChangeArrowheads="1"/>
              </p:cNvSpPr>
              <p:nvPr/>
            </p:nvSpPr>
            <p:spPr bwMode="auto">
              <a:xfrm>
                <a:off x="2561" y="101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7" name="Oval 51"/>
              <p:cNvSpPr>
                <a:spLocks noChangeArrowheads="1"/>
              </p:cNvSpPr>
              <p:nvPr/>
            </p:nvSpPr>
            <p:spPr bwMode="auto">
              <a:xfrm>
                <a:off x="2561" y="1137"/>
                <a:ext cx="114" cy="123"/>
              </a:xfrm>
              <a:prstGeom prst="ellipse">
                <a:avLst/>
              </a:prstGeom>
              <a:solidFill>
                <a:srgbClr val="333399"/>
              </a:solidFill>
              <a:ln w="1260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8" name="Oval 52"/>
              <p:cNvSpPr>
                <a:spLocks noChangeArrowheads="1"/>
              </p:cNvSpPr>
              <p:nvPr/>
            </p:nvSpPr>
            <p:spPr bwMode="auto">
              <a:xfrm>
                <a:off x="2561" y="125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9" name="Oval 53"/>
              <p:cNvSpPr>
                <a:spLocks noChangeArrowheads="1"/>
              </p:cNvSpPr>
              <p:nvPr/>
            </p:nvSpPr>
            <p:spPr bwMode="auto">
              <a:xfrm>
                <a:off x="2561" y="137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0" name="Oval 54"/>
              <p:cNvSpPr>
                <a:spLocks noChangeArrowheads="1"/>
              </p:cNvSpPr>
              <p:nvPr/>
            </p:nvSpPr>
            <p:spPr bwMode="auto">
              <a:xfrm>
                <a:off x="2561" y="149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1" name="Oval 55"/>
              <p:cNvSpPr>
                <a:spLocks noChangeArrowheads="1"/>
              </p:cNvSpPr>
              <p:nvPr/>
            </p:nvSpPr>
            <p:spPr bwMode="auto">
              <a:xfrm>
                <a:off x="2561" y="161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2" name="Oval 56"/>
              <p:cNvSpPr>
                <a:spLocks noChangeArrowheads="1"/>
              </p:cNvSpPr>
              <p:nvPr/>
            </p:nvSpPr>
            <p:spPr bwMode="auto">
              <a:xfrm>
                <a:off x="2561" y="173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3" name="Oval 57"/>
              <p:cNvSpPr>
                <a:spLocks noChangeArrowheads="1"/>
              </p:cNvSpPr>
              <p:nvPr/>
            </p:nvSpPr>
            <p:spPr bwMode="auto">
              <a:xfrm>
                <a:off x="2561" y="185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4" name="Oval 58"/>
              <p:cNvSpPr>
                <a:spLocks noChangeArrowheads="1"/>
              </p:cNvSpPr>
              <p:nvPr/>
            </p:nvSpPr>
            <p:spPr bwMode="auto">
              <a:xfrm>
                <a:off x="2561" y="196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5" name="Oval 59"/>
              <p:cNvSpPr>
                <a:spLocks noChangeArrowheads="1"/>
              </p:cNvSpPr>
              <p:nvPr/>
            </p:nvSpPr>
            <p:spPr bwMode="auto">
              <a:xfrm>
                <a:off x="2561" y="208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6" name="Oval 60"/>
              <p:cNvSpPr>
                <a:spLocks noChangeArrowheads="1"/>
              </p:cNvSpPr>
              <p:nvPr/>
            </p:nvSpPr>
            <p:spPr bwMode="auto">
              <a:xfrm>
                <a:off x="2561" y="220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7" name="Oval 61"/>
              <p:cNvSpPr>
                <a:spLocks noChangeArrowheads="1"/>
              </p:cNvSpPr>
              <p:nvPr/>
            </p:nvSpPr>
            <p:spPr bwMode="auto">
              <a:xfrm>
                <a:off x="2561" y="232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8" name="Oval 62"/>
              <p:cNvSpPr>
                <a:spLocks noChangeArrowheads="1"/>
              </p:cNvSpPr>
              <p:nvPr/>
            </p:nvSpPr>
            <p:spPr bwMode="auto">
              <a:xfrm>
                <a:off x="2561" y="244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9" name="Oval 63"/>
              <p:cNvSpPr>
                <a:spLocks noChangeArrowheads="1"/>
              </p:cNvSpPr>
              <p:nvPr/>
            </p:nvSpPr>
            <p:spPr bwMode="auto">
              <a:xfrm>
                <a:off x="2561" y="256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0" name="Oval 64"/>
              <p:cNvSpPr>
                <a:spLocks noChangeArrowheads="1"/>
              </p:cNvSpPr>
              <p:nvPr/>
            </p:nvSpPr>
            <p:spPr bwMode="auto">
              <a:xfrm>
                <a:off x="2561" y="268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1" name="Oval 65"/>
              <p:cNvSpPr>
                <a:spLocks noChangeArrowheads="1"/>
              </p:cNvSpPr>
              <p:nvPr/>
            </p:nvSpPr>
            <p:spPr bwMode="auto">
              <a:xfrm>
                <a:off x="2561" y="280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2" name="Oval 66"/>
              <p:cNvSpPr>
                <a:spLocks noChangeArrowheads="1"/>
              </p:cNvSpPr>
              <p:nvPr/>
            </p:nvSpPr>
            <p:spPr bwMode="auto">
              <a:xfrm>
                <a:off x="2561" y="292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3" name="Oval 67"/>
              <p:cNvSpPr>
                <a:spLocks noChangeArrowheads="1"/>
              </p:cNvSpPr>
              <p:nvPr/>
            </p:nvSpPr>
            <p:spPr bwMode="auto">
              <a:xfrm>
                <a:off x="2561" y="303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</p:grpSp>
      </p:grpSp>
      <p:grpSp>
        <p:nvGrpSpPr>
          <p:cNvPr id="96261" name="Group 68"/>
          <p:cNvGrpSpPr>
            <a:grpSpLocks/>
          </p:cNvGrpSpPr>
          <p:nvPr/>
        </p:nvGrpSpPr>
        <p:grpSpPr bwMode="auto">
          <a:xfrm>
            <a:off x="4992688" y="838200"/>
            <a:ext cx="1633537" cy="4505325"/>
            <a:chOff x="3145" y="528"/>
            <a:chExt cx="1029" cy="2838"/>
          </a:xfrm>
        </p:grpSpPr>
        <p:sp>
          <p:nvSpPr>
            <p:cNvPr id="80965" name="Oval 69"/>
            <p:cNvSpPr>
              <a:spLocks noChangeArrowheads="1"/>
            </p:cNvSpPr>
            <p:nvPr/>
          </p:nvSpPr>
          <p:spPr bwMode="auto">
            <a:xfrm>
              <a:off x="3145" y="528"/>
              <a:ext cx="1029" cy="2838"/>
            </a:xfrm>
            <a:prstGeom prst="ellipse">
              <a:avLst/>
            </a:prstGeom>
            <a:solidFill>
              <a:srgbClr val="336699"/>
            </a:solidFill>
            <a:ln w="12600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grpSp>
          <p:nvGrpSpPr>
            <p:cNvPr id="96322" name="Group 70"/>
            <p:cNvGrpSpPr>
              <a:grpSpLocks/>
            </p:cNvGrpSpPr>
            <p:nvPr/>
          </p:nvGrpSpPr>
          <p:grpSpPr bwMode="auto">
            <a:xfrm>
              <a:off x="3416" y="786"/>
              <a:ext cx="462" cy="2385"/>
              <a:chOff x="3416" y="786"/>
              <a:chExt cx="462" cy="2385"/>
            </a:xfrm>
          </p:grpSpPr>
          <p:sp>
            <p:nvSpPr>
              <p:cNvPr id="80967" name="Oval 71"/>
              <p:cNvSpPr>
                <a:spLocks noChangeArrowheads="1"/>
              </p:cNvSpPr>
              <p:nvPr/>
            </p:nvSpPr>
            <p:spPr bwMode="auto">
              <a:xfrm>
                <a:off x="3416" y="78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8" name="Oval 72"/>
              <p:cNvSpPr>
                <a:spLocks noChangeArrowheads="1"/>
              </p:cNvSpPr>
              <p:nvPr/>
            </p:nvSpPr>
            <p:spPr bwMode="auto">
              <a:xfrm>
                <a:off x="3416" y="90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9" name="Oval 73"/>
              <p:cNvSpPr>
                <a:spLocks noChangeArrowheads="1"/>
              </p:cNvSpPr>
              <p:nvPr/>
            </p:nvSpPr>
            <p:spPr bwMode="auto">
              <a:xfrm>
                <a:off x="3416" y="102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0" name="Oval 74"/>
              <p:cNvSpPr>
                <a:spLocks noChangeArrowheads="1"/>
              </p:cNvSpPr>
              <p:nvPr/>
            </p:nvSpPr>
            <p:spPr bwMode="auto">
              <a:xfrm>
                <a:off x="3416" y="1146"/>
                <a:ext cx="114" cy="123"/>
              </a:xfrm>
              <a:prstGeom prst="ellipse">
                <a:avLst/>
              </a:prstGeom>
              <a:solidFill>
                <a:srgbClr val="333399"/>
              </a:solidFill>
              <a:ln w="1260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1" name="Oval 75"/>
              <p:cNvSpPr>
                <a:spLocks noChangeArrowheads="1"/>
              </p:cNvSpPr>
              <p:nvPr/>
            </p:nvSpPr>
            <p:spPr bwMode="auto">
              <a:xfrm>
                <a:off x="3416" y="126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2" name="Oval 76"/>
              <p:cNvSpPr>
                <a:spLocks noChangeArrowheads="1"/>
              </p:cNvSpPr>
              <p:nvPr/>
            </p:nvSpPr>
            <p:spPr bwMode="auto">
              <a:xfrm>
                <a:off x="3416" y="138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3" name="Oval 77"/>
              <p:cNvSpPr>
                <a:spLocks noChangeArrowheads="1"/>
              </p:cNvSpPr>
              <p:nvPr/>
            </p:nvSpPr>
            <p:spPr bwMode="auto">
              <a:xfrm>
                <a:off x="3416" y="150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4" name="Oval 78"/>
              <p:cNvSpPr>
                <a:spLocks noChangeArrowheads="1"/>
              </p:cNvSpPr>
              <p:nvPr/>
            </p:nvSpPr>
            <p:spPr bwMode="auto">
              <a:xfrm>
                <a:off x="3416" y="162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5" name="Oval 79"/>
              <p:cNvSpPr>
                <a:spLocks noChangeArrowheads="1"/>
              </p:cNvSpPr>
              <p:nvPr/>
            </p:nvSpPr>
            <p:spPr bwMode="auto">
              <a:xfrm>
                <a:off x="3416" y="174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6" name="Oval 80"/>
              <p:cNvSpPr>
                <a:spLocks noChangeArrowheads="1"/>
              </p:cNvSpPr>
              <p:nvPr/>
            </p:nvSpPr>
            <p:spPr bwMode="auto">
              <a:xfrm>
                <a:off x="3416" y="186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7" name="Oval 81"/>
              <p:cNvSpPr>
                <a:spLocks noChangeArrowheads="1"/>
              </p:cNvSpPr>
              <p:nvPr/>
            </p:nvSpPr>
            <p:spPr bwMode="auto">
              <a:xfrm>
                <a:off x="3416" y="197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8" name="Oval 82"/>
              <p:cNvSpPr>
                <a:spLocks noChangeArrowheads="1"/>
              </p:cNvSpPr>
              <p:nvPr/>
            </p:nvSpPr>
            <p:spPr bwMode="auto">
              <a:xfrm>
                <a:off x="3416" y="209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9" name="Oval 83"/>
              <p:cNvSpPr>
                <a:spLocks noChangeArrowheads="1"/>
              </p:cNvSpPr>
              <p:nvPr/>
            </p:nvSpPr>
            <p:spPr bwMode="auto">
              <a:xfrm>
                <a:off x="3416" y="221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0" name="Oval 84"/>
              <p:cNvSpPr>
                <a:spLocks noChangeArrowheads="1"/>
              </p:cNvSpPr>
              <p:nvPr/>
            </p:nvSpPr>
            <p:spPr bwMode="auto">
              <a:xfrm>
                <a:off x="3416" y="233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1" name="Oval 85"/>
              <p:cNvSpPr>
                <a:spLocks noChangeArrowheads="1"/>
              </p:cNvSpPr>
              <p:nvPr/>
            </p:nvSpPr>
            <p:spPr bwMode="auto">
              <a:xfrm>
                <a:off x="3416" y="245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2" name="Oval 86"/>
              <p:cNvSpPr>
                <a:spLocks noChangeArrowheads="1"/>
              </p:cNvSpPr>
              <p:nvPr/>
            </p:nvSpPr>
            <p:spPr bwMode="auto">
              <a:xfrm>
                <a:off x="3416" y="257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3" name="Oval 87"/>
              <p:cNvSpPr>
                <a:spLocks noChangeArrowheads="1"/>
              </p:cNvSpPr>
              <p:nvPr/>
            </p:nvSpPr>
            <p:spPr bwMode="auto">
              <a:xfrm>
                <a:off x="3416" y="269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4" name="Oval 88"/>
              <p:cNvSpPr>
                <a:spLocks noChangeArrowheads="1"/>
              </p:cNvSpPr>
              <p:nvPr/>
            </p:nvSpPr>
            <p:spPr bwMode="auto">
              <a:xfrm>
                <a:off x="3416" y="281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5" name="Oval 89"/>
              <p:cNvSpPr>
                <a:spLocks noChangeArrowheads="1"/>
              </p:cNvSpPr>
              <p:nvPr/>
            </p:nvSpPr>
            <p:spPr bwMode="auto">
              <a:xfrm>
                <a:off x="3416" y="293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6" name="Oval 90"/>
              <p:cNvSpPr>
                <a:spLocks noChangeArrowheads="1"/>
              </p:cNvSpPr>
              <p:nvPr/>
            </p:nvSpPr>
            <p:spPr bwMode="auto">
              <a:xfrm>
                <a:off x="3416" y="304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7" name="Oval 91"/>
              <p:cNvSpPr>
                <a:spLocks noChangeArrowheads="1"/>
              </p:cNvSpPr>
              <p:nvPr/>
            </p:nvSpPr>
            <p:spPr bwMode="auto">
              <a:xfrm>
                <a:off x="3764" y="78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8" name="Oval 92"/>
              <p:cNvSpPr>
                <a:spLocks noChangeArrowheads="1"/>
              </p:cNvSpPr>
              <p:nvPr/>
            </p:nvSpPr>
            <p:spPr bwMode="auto">
              <a:xfrm>
                <a:off x="3764" y="90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9" name="Oval 93"/>
              <p:cNvSpPr>
                <a:spLocks noChangeArrowheads="1"/>
              </p:cNvSpPr>
              <p:nvPr/>
            </p:nvSpPr>
            <p:spPr bwMode="auto">
              <a:xfrm>
                <a:off x="3764" y="102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0" name="Oval 94"/>
              <p:cNvSpPr>
                <a:spLocks noChangeArrowheads="1"/>
              </p:cNvSpPr>
              <p:nvPr/>
            </p:nvSpPr>
            <p:spPr bwMode="auto">
              <a:xfrm>
                <a:off x="3764" y="1143"/>
                <a:ext cx="114" cy="123"/>
              </a:xfrm>
              <a:prstGeom prst="ellipse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1" name="Oval 95"/>
              <p:cNvSpPr>
                <a:spLocks noChangeArrowheads="1"/>
              </p:cNvSpPr>
              <p:nvPr/>
            </p:nvSpPr>
            <p:spPr bwMode="auto">
              <a:xfrm>
                <a:off x="3764" y="126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2" name="Oval 96"/>
              <p:cNvSpPr>
                <a:spLocks noChangeArrowheads="1"/>
              </p:cNvSpPr>
              <p:nvPr/>
            </p:nvSpPr>
            <p:spPr bwMode="auto">
              <a:xfrm>
                <a:off x="3764" y="138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3" name="Oval 97"/>
              <p:cNvSpPr>
                <a:spLocks noChangeArrowheads="1"/>
              </p:cNvSpPr>
              <p:nvPr/>
            </p:nvSpPr>
            <p:spPr bwMode="auto">
              <a:xfrm>
                <a:off x="3764" y="150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4" name="Oval 98"/>
              <p:cNvSpPr>
                <a:spLocks noChangeArrowheads="1"/>
              </p:cNvSpPr>
              <p:nvPr/>
            </p:nvSpPr>
            <p:spPr bwMode="auto">
              <a:xfrm>
                <a:off x="3764" y="161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5" name="Oval 99"/>
              <p:cNvSpPr>
                <a:spLocks noChangeArrowheads="1"/>
              </p:cNvSpPr>
              <p:nvPr/>
            </p:nvSpPr>
            <p:spPr bwMode="auto">
              <a:xfrm>
                <a:off x="3764" y="173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6" name="Oval 100"/>
              <p:cNvSpPr>
                <a:spLocks noChangeArrowheads="1"/>
              </p:cNvSpPr>
              <p:nvPr/>
            </p:nvSpPr>
            <p:spPr bwMode="auto">
              <a:xfrm>
                <a:off x="3764" y="185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7" name="Oval 101"/>
              <p:cNvSpPr>
                <a:spLocks noChangeArrowheads="1"/>
              </p:cNvSpPr>
              <p:nvPr/>
            </p:nvSpPr>
            <p:spPr bwMode="auto">
              <a:xfrm>
                <a:off x="3764" y="197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8" name="Oval 102"/>
              <p:cNvSpPr>
                <a:spLocks noChangeArrowheads="1"/>
              </p:cNvSpPr>
              <p:nvPr/>
            </p:nvSpPr>
            <p:spPr bwMode="auto">
              <a:xfrm>
                <a:off x="3764" y="209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9" name="Oval 103"/>
              <p:cNvSpPr>
                <a:spLocks noChangeArrowheads="1"/>
              </p:cNvSpPr>
              <p:nvPr/>
            </p:nvSpPr>
            <p:spPr bwMode="auto">
              <a:xfrm>
                <a:off x="3764" y="221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0" name="Oval 104"/>
              <p:cNvSpPr>
                <a:spLocks noChangeArrowheads="1"/>
              </p:cNvSpPr>
              <p:nvPr/>
            </p:nvSpPr>
            <p:spPr bwMode="auto">
              <a:xfrm>
                <a:off x="3764" y="233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1" name="Oval 105"/>
              <p:cNvSpPr>
                <a:spLocks noChangeArrowheads="1"/>
              </p:cNvSpPr>
              <p:nvPr/>
            </p:nvSpPr>
            <p:spPr bwMode="auto">
              <a:xfrm>
                <a:off x="3764" y="245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2" name="Oval 106"/>
              <p:cNvSpPr>
                <a:spLocks noChangeArrowheads="1"/>
              </p:cNvSpPr>
              <p:nvPr/>
            </p:nvSpPr>
            <p:spPr bwMode="auto">
              <a:xfrm>
                <a:off x="3764" y="257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3" name="Oval 107"/>
              <p:cNvSpPr>
                <a:spLocks noChangeArrowheads="1"/>
              </p:cNvSpPr>
              <p:nvPr/>
            </p:nvSpPr>
            <p:spPr bwMode="auto">
              <a:xfrm>
                <a:off x="3764" y="268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4" name="Oval 108"/>
              <p:cNvSpPr>
                <a:spLocks noChangeArrowheads="1"/>
              </p:cNvSpPr>
              <p:nvPr/>
            </p:nvSpPr>
            <p:spPr bwMode="auto">
              <a:xfrm>
                <a:off x="3764" y="280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5" name="Oval 109"/>
              <p:cNvSpPr>
                <a:spLocks noChangeArrowheads="1"/>
              </p:cNvSpPr>
              <p:nvPr/>
            </p:nvSpPr>
            <p:spPr bwMode="auto">
              <a:xfrm>
                <a:off x="3764" y="292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6" name="Oval 110"/>
              <p:cNvSpPr>
                <a:spLocks noChangeArrowheads="1"/>
              </p:cNvSpPr>
              <p:nvPr/>
            </p:nvSpPr>
            <p:spPr bwMode="auto">
              <a:xfrm>
                <a:off x="3764" y="304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</p:grpSp>
      </p:grpSp>
      <p:grpSp>
        <p:nvGrpSpPr>
          <p:cNvPr id="96262" name="Group 111"/>
          <p:cNvGrpSpPr>
            <a:grpSpLocks/>
          </p:cNvGrpSpPr>
          <p:nvPr/>
        </p:nvGrpSpPr>
        <p:grpSpPr bwMode="auto">
          <a:xfrm>
            <a:off x="6900863" y="838200"/>
            <a:ext cx="1633537" cy="4505325"/>
            <a:chOff x="4347" y="528"/>
            <a:chExt cx="1029" cy="2838"/>
          </a:xfrm>
        </p:grpSpPr>
        <p:sp>
          <p:nvSpPr>
            <p:cNvPr id="81008" name="Oval 112"/>
            <p:cNvSpPr>
              <a:spLocks noChangeArrowheads="1"/>
            </p:cNvSpPr>
            <p:nvPr/>
          </p:nvSpPr>
          <p:spPr bwMode="auto">
            <a:xfrm>
              <a:off x="4347" y="528"/>
              <a:ext cx="1029" cy="2838"/>
            </a:xfrm>
            <a:prstGeom prst="ellipse">
              <a:avLst/>
            </a:prstGeom>
            <a:solidFill>
              <a:srgbClr val="336699"/>
            </a:solidFill>
            <a:ln w="12600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grpSp>
          <p:nvGrpSpPr>
            <p:cNvPr id="96280" name="Group 113"/>
            <p:cNvGrpSpPr>
              <a:grpSpLocks/>
            </p:cNvGrpSpPr>
            <p:nvPr/>
          </p:nvGrpSpPr>
          <p:grpSpPr bwMode="auto">
            <a:xfrm>
              <a:off x="4628" y="780"/>
              <a:ext cx="462" cy="2385"/>
              <a:chOff x="4628" y="780"/>
              <a:chExt cx="462" cy="2385"/>
            </a:xfrm>
          </p:grpSpPr>
          <p:sp>
            <p:nvSpPr>
              <p:cNvPr id="81010" name="Oval 114"/>
              <p:cNvSpPr>
                <a:spLocks noChangeArrowheads="1"/>
              </p:cNvSpPr>
              <p:nvPr/>
            </p:nvSpPr>
            <p:spPr bwMode="auto">
              <a:xfrm>
                <a:off x="4628" y="78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1" name="Oval 115"/>
              <p:cNvSpPr>
                <a:spLocks noChangeArrowheads="1"/>
              </p:cNvSpPr>
              <p:nvPr/>
            </p:nvSpPr>
            <p:spPr bwMode="auto">
              <a:xfrm>
                <a:off x="4628" y="90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2" name="Oval 116"/>
              <p:cNvSpPr>
                <a:spLocks noChangeArrowheads="1"/>
              </p:cNvSpPr>
              <p:nvPr/>
            </p:nvSpPr>
            <p:spPr bwMode="auto">
              <a:xfrm>
                <a:off x="4628" y="102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3" name="Oval 117"/>
              <p:cNvSpPr>
                <a:spLocks noChangeArrowheads="1"/>
              </p:cNvSpPr>
              <p:nvPr/>
            </p:nvSpPr>
            <p:spPr bwMode="auto">
              <a:xfrm>
                <a:off x="4628" y="1140"/>
                <a:ext cx="114" cy="123"/>
              </a:xfrm>
              <a:prstGeom prst="ellipse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4" name="Oval 118"/>
              <p:cNvSpPr>
                <a:spLocks noChangeArrowheads="1"/>
              </p:cNvSpPr>
              <p:nvPr/>
            </p:nvSpPr>
            <p:spPr bwMode="auto">
              <a:xfrm>
                <a:off x="4628" y="125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5" name="Oval 119"/>
              <p:cNvSpPr>
                <a:spLocks noChangeArrowheads="1"/>
              </p:cNvSpPr>
              <p:nvPr/>
            </p:nvSpPr>
            <p:spPr bwMode="auto">
              <a:xfrm>
                <a:off x="4628" y="137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6" name="Oval 120"/>
              <p:cNvSpPr>
                <a:spLocks noChangeArrowheads="1"/>
              </p:cNvSpPr>
              <p:nvPr/>
            </p:nvSpPr>
            <p:spPr bwMode="auto">
              <a:xfrm>
                <a:off x="4628" y="149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7" name="Oval 121"/>
              <p:cNvSpPr>
                <a:spLocks noChangeArrowheads="1"/>
              </p:cNvSpPr>
              <p:nvPr/>
            </p:nvSpPr>
            <p:spPr bwMode="auto">
              <a:xfrm>
                <a:off x="4628" y="161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8" name="Oval 122"/>
              <p:cNvSpPr>
                <a:spLocks noChangeArrowheads="1"/>
              </p:cNvSpPr>
              <p:nvPr/>
            </p:nvSpPr>
            <p:spPr bwMode="auto">
              <a:xfrm>
                <a:off x="4628" y="173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9" name="Oval 123"/>
              <p:cNvSpPr>
                <a:spLocks noChangeArrowheads="1"/>
              </p:cNvSpPr>
              <p:nvPr/>
            </p:nvSpPr>
            <p:spPr bwMode="auto">
              <a:xfrm>
                <a:off x="4628" y="185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0" name="Oval 124"/>
              <p:cNvSpPr>
                <a:spLocks noChangeArrowheads="1"/>
              </p:cNvSpPr>
              <p:nvPr/>
            </p:nvSpPr>
            <p:spPr bwMode="auto">
              <a:xfrm>
                <a:off x="4628" y="197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1" name="Oval 125"/>
              <p:cNvSpPr>
                <a:spLocks noChangeArrowheads="1"/>
              </p:cNvSpPr>
              <p:nvPr/>
            </p:nvSpPr>
            <p:spPr bwMode="auto">
              <a:xfrm>
                <a:off x="4628" y="209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2" name="Oval 126"/>
              <p:cNvSpPr>
                <a:spLocks noChangeArrowheads="1"/>
              </p:cNvSpPr>
              <p:nvPr/>
            </p:nvSpPr>
            <p:spPr bwMode="auto">
              <a:xfrm>
                <a:off x="4628" y="221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3" name="Oval 127"/>
              <p:cNvSpPr>
                <a:spLocks noChangeArrowheads="1"/>
              </p:cNvSpPr>
              <p:nvPr/>
            </p:nvSpPr>
            <p:spPr bwMode="auto">
              <a:xfrm>
                <a:off x="4628" y="232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4" name="Oval 128"/>
              <p:cNvSpPr>
                <a:spLocks noChangeArrowheads="1"/>
              </p:cNvSpPr>
              <p:nvPr/>
            </p:nvSpPr>
            <p:spPr bwMode="auto">
              <a:xfrm>
                <a:off x="4628" y="244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5" name="Oval 129"/>
              <p:cNvSpPr>
                <a:spLocks noChangeArrowheads="1"/>
              </p:cNvSpPr>
              <p:nvPr/>
            </p:nvSpPr>
            <p:spPr bwMode="auto">
              <a:xfrm>
                <a:off x="4628" y="256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6" name="Oval 130"/>
              <p:cNvSpPr>
                <a:spLocks noChangeArrowheads="1"/>
              </p:cNvSpPr>
              <p:nvPr/>
            </p:nvSpPr>
            <p:spPr bwMode="auto">
              <a:xfrm>
                <a:off x="4628" y="268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7" name="Oval 131"/>
              <p:cNvSpPr>
                <a:spLocks noChangeArrowheads="1"/>
              </p:cNvSpPr>
              <p:nvPr/>
            </p:nvSpPr>
            <p:spPr bwMode="auto">
              <a:xfrm>
                <a:off x="4628" y="280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8" name="Oval 132"/>
              <p:cNvSpPr>
                <a:spLocks noChangeArrowheads="1"/>
              </p:cNvSpPr>
              <p:nvPr/>
            </p:nvSpPr>
            <p:spPr bwMode="auto">
              <a:xfrm>
                <a:off x="4628" y="292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9" name="Oval 133"/>
              <p:cNvSpPr>
                <a:spLocks noChangeArrowheads="1"/>
              </p:cNvSpPr>
              <p:nvPr/>
            </p:nvSpPr>
            <p:spPr bwMode="auto">
              <a:xfrm>
                <a:off x="4628" y="304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0" name="Oval 134"/>
              <p:cNvSpPr>
                <a:spLocks noChangeArrowheads="1"/>
              </p:cNvSpPr>
              <p:nvPr/>
            </p:nvSpPr>
            <p:spPr bwMode="auto">
              <a:xfrm>
                <a:off x="4976" y="78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1" name="Oval 135"/>
              <p:cNvSpPr>
                <a:spLocks noChangeArrowheads="1"/>
              </p:cNvSpPr>
              <p:nvPr/>
            </p:nvSpPr>
            <p:spPr bwMode="auto">
              <a:xfrm>
                <a:off x="4976" y="89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2" name="Oval 136"/>
              <p:cNvSpPr>
                <a:spLocks noChangeArrowheads="1"/>
              </p:cNvSpPr>
              <p:nvPr/>
            </p:nvSpPr>
            <p:spPr bwMode="auto">
              <a:xfrm>
                <a:off x="4976" y="101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3" name="Oval 137"/>
              <p:cNvSpPr>
                <a:spLocks noChangeArrowheads="1"/>
              </p:cNvSpPr>
              <p:nvPr/>
            </p:nvSpPr>
            <p:spPr bwMode="auto">
              <a:xfrm>
                <a:off x="4976" y="1137"/>
                <a:ext cx="114" cy="123"/>
              </a:xfrm>
              <a:prstGeom prst="ellipse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4" name="Oval 138"/>
              <p:cNvSpPr>
                <a:spLocks noChangeArrowheads="1"/>
              </p:cNvSpPr>
              <p:nvPr/>
            </p:nvSpPr>
            <p:spPr bwMode="auto">
              <a:xfrm>
                <a:off x="4976" y="125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5" name="Oval 139"/>
              <p:cNvSpPr>
                <a:spLocks noChangeArrowheads="1"/>
              </p:cNvSpPr>
              <p:nvPr/>
            </p:nvSpPr>
            <p:spPr bwMode="auto">
              <a:xfrm>
                <a:off x="4976" y="137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6" name="Oval 140"/>
              <p:cNvSpPr>
                <a:spLocks noChangeArrowheads="1"/>
              </p:cNvSpPr>
              <p:nvPr/>
            </p:nvSpPr>
            <p:spPr bwMode="auto">
              <a:xfrm>
                <a:off x="4976" y="149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7" name="Oval 141"/>
              <p:cNvSpPr>
                <a:spLocks noChangeArrowheads="1"/>
              </p:cNvSpPr>
              <p:nvPr/>
            </p:nvSpPr>
            <p:spPr bwMode="auto">
              <a:xfrm>
                <a:off x="4976" y="161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8" name="Oval 142"/>
              <p:cNvSpPr>
                <a:spLocks noChangeArrowheads="1"/>
              </p:cNvSpPr>
              <p:nvPr/>
            </p:nvSpPr>
            <p:spPr bwMode="auto">
              <a:xfrm>
                <a:off x="4976" y="173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9" name="Oval 143"/>
              <p:cNvSpPr>
                <a:spLocks noChangeArrowheads="1"/>
              </p:cNvSpPr>
              <p:nvPr/>
            </p:nvSpPr>
            <p:spPr bwMode="auto">
              <a:xfrm>
                <a:off x="4976" y="185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0" name="Oval 144"/>
              <p:cNvSpPr>
                <a:spLocks noChangeArrowheads="1"/>
              </p:cNvSpPr>
              <p:nvPr/>
            </p:nvSpPr>
            <p:spPr bwMode="auto">
              <a:xfrm>
                <a:off x="4976" y="196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1" name="Oval 145"/>
              <p:cNvSpPr>
                <a:spLocks noChangeArrowheads="1"/>
              </p:cNvSpPr>
              <p:nvPr/>
            </p:nvSpPr>
            <p:spPr bwMode="auto">
              <a:xfrm>
                <a:off x="4976" y="208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2" name="Oval 146"/>
              <p:cNvSpPr>
                <a:spLocks noChangeArrowheads="1"/>
              </p:cNvSpPr>
              <p:nvPr/>
            </p:nvSpPr>
            <p:spPr bwMode="auto">
              <a:xfrm>
                <a:off x="4976" y="220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3" name="Oval 147"/>
              <p:cNvSpPr>
                <a:spLocks noChangeArrowheads="1"/>
              </p:cNvSpPr>
              <p:nvPr/>
            </p:nvSpPr>
            <p:spPr bwMode="auto">
              <a:xfrm>
                <a:off x="4976" y="232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4" name="Oval 148"/>
              <p:cNvSpPr>
                <a:spLocks noChangeArrowheads="1"/>
              </p:cNvSpPr>
              <p:nvPr/>
            </p:nvSpPr>
            <p:spPr bwMode="auto">
              <a:xfrm>
                <a:off x="4976" y="244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5" name="Oval 149"/>
              <p:cNvSpPr>
                <a:spLocks noChangeArrowheads="1"/>
              </p:cNvSpPr>
              <p:nvPr/>
            </p:nvSpPr>
            <p:spPr bwMode="auto">
              <a:xfrm>
                <a:off x="4976" y="256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6" name="Oval 150"/>
              <p:cNvSpPr>
                <a:spLocks noChangeArrowheads="1"/>
              </p:cNvSpPr>
              <p:nvPr/>
            </p:nvSpPr>
            <p:spPr bwMode="auto">
              <a:xfrm>
                <a:off x="4976" y="268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7" name="Oval 151"/>
              <p:cNvSpPr>
                <a:spLocks noChangeArrowheads="1"/>
              </p:cNvSpPr>
              <p:nvPr/>
            </p:nvSpPr>
            <p:spPr bwMode="auto">
              <a:xfrm>
                <a:off x="4976" y="280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8" name="Oval 152"/>
              <p:cNvSpPr>
                <a:spLocks noChangeArrowheads="1"/>
              </p:cNvSpPr>
              <p:nvPr/>
            </p:nvSpPr>
            <p:spPr bwMode="auto">
              <a:xfrm>
                <a:off x="4976" y="292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9" name="Oval 153"/>
              <p:cNvSpPr>
                <a:spLocks noChangeArrowheads="1"/>
              </p:cNvSpPr>
              <p:nvPr/>
            </p:nvSpPr>
            <p:spPr bwMode="auto">
              <a:xfrm>
                <a:off x="4976" y="303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</p:grpSp>
      </p:grpSp>
      <p:grpSp>
        <p:nvGrpSpPr>
          <p:cNvPr id="96263" name="Group 154"/>
          <p:cNvGrpSpPr>
            <a:grpSpLocks/>
          </p:cNvGrpSpPr>
          <p:nvPr/>
        </p:nvGrpSpPr>
        <p:grpSpPr bwMode="auto">
          <a:xfrm>
            <a:off x="180975" y="1997075"/>
            <a:ext cx="1785938" cy="823913"/>
            <a:chOff x="114" y="1258"/>
            <a:chExt cx="1125" cy="519"/>
          </a:xfrm>
        </p:grpSpPr>
        <p:sp>
          <p:nvSpPr>
            <p:cNvPr id="81051" name="Oval 155"/>
            <p:cNvSpPr>
              <a:spLocks noChangeArrowheads="1"/>
            </p:cNvSpPr>
            <p:nvPr/>
          </p:nvSpPr>
          <p:spPr bwMode="auto">
            <a:xfrm>
              <a:off x="1117" y="1326"/>
              <a:ext cx="114" cy="123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grpSp>
          <p:nvGrpSpPr>
            <p:cNvPr id="96276" name="Group 156"/>
            <p:cNvGrpSpPr>
              <a:grpSpLocks/>
            </p:cNvGrpSpPr>
            <p:nvPr/>
          </p:nvGrpSpPr>
          <p:grpSpPr bwMode="auto">
            <a:xfrm>
              <a:off x="114" y="1258"/>
              <a:ext cx="1125" cy="519"/>
              <a:chOff x="114" y="1258"/>
              <a:chExt cx="1125" cy="519"/>
            </a:xfrm>
          </p:grpSpPr>
          <p:sp>
            <p:nvSpPr>
              <p:cNvPr id="81053" name="Oval 157"/>
              <p:cNvSpPr>
                <a:spLocks noChangeArrowheads="1"/>
              </p:cNvSpPr>
              <p:nvPr/>
            </p:nvSpPr>
            <p:spPr bwMode="auto">
              <a:xfrm>
                <a:off x="1106" y="1543"/>
                <a:ext cx="114" cy="123"/>
              </a:xfrm>
              <a:prstGeom prst="ellipse">
                <a:avLst/>
              </a:prstGeom>
              <a:solidFill>
                <a:srgbClr val="333399"/>
              </a:solidFill>
              <a:ln w="1260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54" name="Text Box 158"/>
              <p:cNvSpPr txBox="1">
                <a:spLocks noChangeArrowheads="1"/>
              </p:cNvSpPr>
              <p:nvPr/>
            </p:nvSpPr>
            <p:spPr bwMode="auto">
              <a:xfrm>
                <a:off x="114" y="1258"/>
                <a:ext cx="112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9pPr>
              </a:lstStyle>
              <a:p>
                <a:pPr>
                  <a:spcBef>
                    <a:spcPts val="1500"/>
                  </a:spcBef>
                  <a:buClrTx/>
                  <a:buFontTx/>
                  <a:buNone/>
                  <a:defRPr/>
                </a:pPr>
                <a:r>
                  <a:rPr lang="en-GB" sz="2400">
                    <a:solidFill>
                      <a:srgbClr val="808080"/>
                    </a:solidFill>
                    <a:latin typeface="Times New Roman" charset="0"/>
                  </a:rPr>
                  <a:t>Alleles at locus 4</a:t>
                </a:r>
              </a:p>
            </p:txBody>
          </p:sp>
        </p:grpSp>
      </p:grpSp>
      <p:sp>
        <p:nvSpPr>
          <p:cNvPr id="81055" name="Text Box 159"/>
          <p:cNvSpPr txBox="1">
            <a:spLocks noChangeArrowheads="1"/>
          </p:cNvSpPr>
          <p:nvPr/>
        </p:nvSpPr>
        <p:spPr bwMode="auto">
          <a:xfrm>
            <a:off x="742950" y="-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GB" sz="4400" dirty="0"/>
              <a:t>Genotypes</a:t>
            </a:r>
          </a:p>
        </p:txBody>
      </p:sp>
      <p:sp>
        <p:nvSpPr>
          <p:cNvPr id="81056" name="Text Box 160"/>
          <p:cNvSpPr txBox="1">
            <a:spLocks noChangeArrowheads="1"/>
          </p:cNvSpPr>
          <p:nvPr/>
        </p:nvSpPr>
        <p:spPr bwMode="auto">
          <a:xfrm>
            <a:off x="200025" y="5715000"/>
            <a:ext cx="3557588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Locus: chromosomal location</a:t>
            </a:r>
          </a:p>
          <a:p>
            <a:pPr>
              <a:buClrTx/>
              <a:buFontTx/>
              <a:buNone/>
              <a:defRPr/>
            </a:pPr>
            <a:r>
              <a:rPr lang="en-US"/>
              <a:t>that’s polymorphic.</a:t>
            </a:r>
          </a:p>
          <a:p>
            <a:pPr>
              <a:buClrTx/>
              <a:buFontTx/>
              <a:buNone/>
              <a:defRPr/>
            </a:pPr>
            <a:r>
              <a:rPr lang="en-US"/>
              <a:t>Alleles: different variants @ locus</a:t>
            </a:r>
          </a:p>
        </p:txBody>
      </p:sp>
      <p:sp>
        <p:nvSpPr>
          <p:cNvPr id="81057" name="Text Box 161"/>
          <p:cNvSpPr txBox="1">
            <a:spLocks noChangeArrowheads="1"/>
          </p:cNvSpPr>
          <p:nvPr/>
        </p:nvSpPr>
        <p:spPr bwMode="auto">
          <a:xfrm>
            <a:off x="4022725" y="5578475"/>
            <a:ext cx="4937125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2000" dirty="0"/>
              <a:t>- Each cell is diploid (2 autosomes)</a:t>
            </a:r>
          </a:p>
          <a:p>
            <a:pPr>
              <a:defRPr/>
            </a:pPr>
            <a:r>
              <a:rPr lang="en-US" sz="2000" dirty="0"/>
              <a:t>- Thus 3 genotypes at locus 4 (use only one strand, often forward): AA, AG, GG</a:t>
            </a:r>
          </a:p>
        </p:txBody>
      </p:sp>
      <p:sp>
        <p:nvSpPr>
          <p:cNvPr id="81058" name="Text Box 162"/>
          <p:cNvSpPr txBox="1">
            <a:spLocks noChangeArrowheads="1"/>
          </p:cNvSpPr>
          <p:nvPr/>
        </p:nvSpPr>
        <p:spPr bwMode="auto">
          <a:xfrm>
            <a:off x="3475038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CCFFFF"/>
                </a:solidFill>
              </a:rPr>
              <a:t>A</a:t>
            </a:r>
          </a:p>
        </p:txBody>
      </p:sp>
      <p:sp>
        <p:nvSpPr>
          <p:cNvPr id="81059" name="Text Box 163"/>
          <p:cNvSpPr txBox="1">
            <a:spLocks noChangeArrowheads="1"/>
          </p:cNvSpPr>
          <p:nvPr/>
        </p:nvSpPr>
        <p:spPr bwMode="auto">
          <a:xfrm>
            <a:off x="4014788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CCFFFF"/>
                </a:solidFill>
              </a:rPr>
              <a:t>A</a:t>
            </a:r>
          </a:p>
        </p:txBody>
      </p:sp>
      <p:sp>
        <p:nvSpPr>
          <p:cNvPr id="81060" name="Text Box 164"/>
          <p:cNvSpPr txBox="1">
            <a:spLocks noChangeArrowheads="1"/>
          </p:cNvSpPr>
          <p:nvPr/>
        </p:nvSpPr>
        <p:spPr bwMode="auto">
          <a:xfrm>
            <a:off x="5383213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CCFFFF"/>
                </a:solidFill>
              </a:rPr>
              <a:t>A</a:t>
            </a:r>
          </a:p>
        </p:txBody>
      </p:sp>
      <p:sp>
        <p:nvSpPr>
          <p:cNvPr id="81061" name="Text Box 165"/>
          <p:cNvSpPr txBox="1">
            <a:spLocks noChangeArrowheads="1"/>
          </p:cNvSpPr>
          <p:nvPr/>
        </p:nvSpPr>
        <p:spPr bwMode="auto">
          <a:xfrm>
            <a:off x="5922963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1062" name="Text Box 166"/>
          <p:cNvSpPr txBox="1">
            <a:spLocks noChangeArrowheads="1"/>
          </p:cNvSpPr>
          <p:nvPr/>
        </p:nvSpPr>
        <p:spPr bwMode="auto">
          <a:xfrm>
            <a:off x="7291388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1063" name="Text Box 167"/>
          <p:cNvSpPr txBox="1">
            <a:spLocks noChangeArrowheads="1"/>
          </p:cNvSpPr>
          <p:nvPr/>
        </p:nvSpPr>
        <p:spPr bwMode="auto">
          <a:xfrm>
            <a:off x="7831138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1064" name="Text Box 168"/>
          <p:cNvSpPr txBox="1">
            <a:spLocks noChangeArrowheads="1"/>
          </p:cNvSpPr>
          <p:nvPr/>
        </p:nvSpPr>
        <p:spPr bwMode="auto">
          <a:xfrm>
            <a:off x="1711325" y="206057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1065" name="Text Box 169"/>
          <p:cNvSpPr txBox="1">
            <a:spLocks noChangeArrowheads="1"/>
          </p:cNvSpPr>
          <p:nvPr/>
        </p:nvSpPr>
        <p:spPr bwMode="auto">
          <a:xfrm>
            <a:off x="1711325" y="2386013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CCFFFF"/>
                </a:solidFill>
              </a:rPr>
              <a:t>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Human Genome Statistics</a:t>
            </a:r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762000" y="1143000"/>
            <a:ext cx="822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Genome Reference Consortium Human Build 38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fi-FI" sz="2400" dirty="0"/>
              <a:t>4.5B </a:t>
            </a:r>
            <a:r>
              <a:rPr lang="en-US" sz="2400" dirty="0" err="1"/>
              <a:t>basepairs</a:t>
            </a:r>
            <a:r>
              <a:rPr lang="en-US" sz="2400" dirty="0"/>
              <a:t> (</a:t>
            </a:r>
            <a:r>
              <a:rPr lang="en-US" sz="2400" dirty="0" err="1"/>
              <a:t>bp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~20K protein coding genes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Mutation rate ≈  10</a:t>
            </a:r>
            <a:r>
              <a:rPr lang="en-US" sz="2400" baseline="30000" dirty="0"/>
              <a:t>-8 </a:t>
            </a:r>
            <a:r>
              <a:rPr lang="en-US" sz="2400" dirty="0"/>
              <a:t>per </a:t>
            </a:r>
            <a:r>
              <a:rPr lang="en-US" sz="2400" dirty="0" err="1"/>
              <a:t>bp</a:t>
            </a:r>
            <a:r>
              <a:rPr lang="en-US" sz="2400" dirty="0"/>
              <a:t> per generation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u="sng" dirty="0"/>
              <a:t>In each person:</a:t>
            </a:r>
          </a:p>
          <a:p>
            <a:pPr marL="457200" lvl="1" indent="0">
              <a:lnSpc>
                <a:spcPct val="90000"/>
              </a:lnSpc>
              <a:defRPr/>
            </a:pPr>
            <a:r>
              <a:rPr lang="en-US" sz="2400" dirty="0"/>
              <a:t>~ 65 new mutations expected</a:t>
            </a:r>
          </a:p>
          <a:p>
            <a:pPr marL="457200" lvl="1" indent="0">
              <a:lnSpc>
                <a:spcPct val="90000"/>
              </a:lnSpc>
              <a:defRPr/>
            </a:pPr>
            <a:r>
              <a:rPr lang="en-US" sz="2400" dirty="0"/>
              <a:t>~ 1 variant per 1.3K bps</a:t>
            </a:r>
          </a:p>
          <a:p>
            <a:pPr marL="457200" lvl="1" indent="0">
              <a:lnSpc>
                <a:spcPct val="90000"/>
              </a:lnSpc>
              <a:defRPr/>
            </a:pPr>
            <a:r>
              <a:rPr lang="en-US" sz="2400" dirty="0"/>
              <a:t>&gt; 2M variants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79863" y="6324600"/>
            <a:ext cx="5092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CCCCFF"/>
                </a:solidFill>
                <a:latin typeface="Garamond" charset="0"/>
                <a:cs typeface="Microsoft YaHei" charset="0"/>
                <a:hlinkClick r:id="rId3"/>
              </a:rPr>
              <a:t>http://www.ensembl.org/Homo_sapiens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Garamond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Garamond" charset="0"/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Process of Genetic Epidemiology</a:t>
            </a: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07975" y="2343150"/>
            <a:ext cx="213995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Migrant Studies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257550" y="2362200"/>
            <a:ext cx="2798763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Familial Aggregation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196138" y="2362200"/>
            <a:ext cx="16383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Segregation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217863" y="3540125"/>
            <a:ext cx="267335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Association Studies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2171700" y="4765675"/>
            <a:ext cx="22860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Fine Mapping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224463" y="4756150"/>
            <a:ext cx="1239837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Cloning 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135313" y="1466850"/>
            <a:ext cx="3078162" cy="460375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Defining the Phenotype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568700" y="5908675"/>
            <a:ext cx="2200275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Characterization</a:t>
            </a: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2667000" y="2555875"/>
            <a:ext cx="457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6496050" y="2613025"/>
            <a:ext cx="533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 flipH="1">
            <a:off x="3162299" y="4076699"/>
            <a:ext cx="1239837" cy="6889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4741866" y="4076699"/>
            <a:ext cx="1025521" cy="6731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4457700" y="4994275"/>
            <a:ext cx="685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 flipH="1">
            <a:off x="4748213" y="5222875"/>
            <a:ext cx="1019175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7" name="Oval 21"/>
          <p:cNvSpPr>
            <a:spLocks noChangeArrowheads="1"/>
          </p:cNvSpPr>
          <p:nvPr/>
        </p:nvSpPr>
        <p:spPr bwMode="auto">
          <a:xfrm>
            <a:off x="0" y="1422400"/>
            <a:ext cx="9144000" cy="1943100"/>
          </a:xfrm>
          <a:prstGeom prst="ellipse">
            <a:avLst/>
          </a:prstGeom>
          <a:noFill/>
          <a:ln w="9360">
            <a:solidFill>
              <a:srgbClr val="DC2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426603DD-5A80-D940-89F7-51FEC39F9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5324" y="2997200"/>
            <a:ext cx="1420813" cy="5207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4026525B-D038-0343-B083-2D6CEFB9D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2174" y="2998788"/>
            <a:ext cx="1571625" cy="4937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D629F91F-020E-CD4B-BE0C-B3BD87FE2C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1999" y="2898775"/>
            <a:ext cx="84931" cy="6064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First: Define the Phenotype!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94360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514725" y="6369050"/>
            <a:ext cx="554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600">
                <a:latin typeface="Times New Roman" charset="0"/>
              </a:rPr>
              <a:t>Gleason DF. In Urologic Pathology: The Prostate. 1977; 171-198.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Migrant Studies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9144000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6729413" y="5168900"/>
            <a:ext cx="24098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600">
                <a:latin typeface="Times New Roman" charset="0"/>
              </a:rPr>
              <a:t>Weeks, </a:t>
            </a:r>
            <a:r>
              <a:rPr lang="en-US" sz="1600" i="1">
                <a:latin typeface="Times New Roman" charset="0"/>
              </a:rPr>
              <a:t>Population</a:t>
            </a:r>
            <a:r>
              <a:rPr lang="en-US" sz="1600">
                <a:latin typeface="Times New Roman" charset="0"/>
              </a:rPr>
              <a:t>. </a:t>
            </a:r>
            <a:r>
              <a:rPr lang="en-US">
                <a:latin typeface="Times New Roman" charset="0"/>
              </a:rPr>
              <a:t>1999</a:t>
            </a:r>
            <a:r>
              <a:rPr lang="en-US" sz="3600">
                <a:latin typeface="Times New Roman" charset="0"/>
              </a:rPr>
              <a:t> 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09550" y="5918200"/>
            <a:ext cx="89963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/>
              <a:t>Studies based on the assumption that migrants carry a risk that reflects their country of origin, rather than the host country.</a:t>
            </a:r>
          </a:p>
          <a:p>
            <a:pPr>
              <a:defRPr/>
            </a:pPr>
            <a:r>
              <a:rPr lang="en-US"/>
              <a:t>"Migrant Studies". Encycolpedia of Biostatistics, John Wiley and Sons 2005.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685800" y="762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Familial Aggregation</a:t>
            </a: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8610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/>
              <a:t>Does the phenotype tend to run in families?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286000"/>
            <a:ext cx="4870450" cy="365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-685800" y="1524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Analysis of Twin Studies</a:t>
            </a: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533400" y="16764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/>
              <a:t>Compare the disease concordance rates of MZ (identical) and DZ (fraternal) twins.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00475" y="3046413"/>
            <a:ext cx="10763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/>
              <a:t>Twin 1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752475" y="4418013"/>
            <a:ext cx="10763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/>
              <a:t>Twin 2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685800" y="6019800"/>
            <a:ext cx="88392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  <a:defRPr/>
            </a:pPr>
            <a:r>
              <a:rPr lang="en-US" sz="2800" dirty="0"/>
              <a:t>Then one can estimate heritability of a phenotype. </a:t>
            </a:r>
          </a:p>
          <a:p>
            <a:pPr>
              <a:buClrTx/>
              <a:buFontTx/>
              <a:buNone/>
              <a:defRPr/>
            </a:pPr>
            <a:endParaRPr lang="en-US" sz="2800" dirty="0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110288" y="3810000"/>
            <a:ext cx="41767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/>
              <a:t>Concordance = </a:t>
            </a:r>
          </a:p>
          <a:p>
            <a:pPr>
              <a:buClrTx/>
              <a:buFontTx/>
              <a:buNone/>
              <a:defRPr/>
            </a:pPr>
            <a:r>
              <a:rPr lang="en-US" sz="2400"/>
              <a:t>2A/(2A+B+C)</a:t>
            </a:r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91144" name="Group 8"/>
          <p:cNvGraphicFramePr>
            <a:graphicFrameLocks noGrp="1"/>
          </p:cNvGraphicFramePr>
          <p:nvPr/>
        </p:nvGraphicFramePr>
        <p:xfrm>
          <a:off x="2171700" y="3778250"/>
          <a:ext cx="3590925" cy="1800225"/>
        </p:xfrm>
        <a:graphic>
          <a:graphicData uri="http://schemas.openxmlformats.org/drawingml/2006/table">
            <a:tbl>
              <a:tblPr/>
              <a:tblGrid>
                <a:gridCol w="119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Disease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Yes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No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Yes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A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B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No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C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D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Models of Genetic Susceptibility</a:t>
            </a: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/>
              <a:t>Study families.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/>
              <a:t>Estimate ‘mode of inheritance’ &amp; what type of genetic variant might be causal.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/>
              <a:t>Determine whether the disease appears to follow particular patterns across generations.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/>
              <a:t>Estimate whether variants are rare or common,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Course Goals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57200" y="1636712"/>
            <a:ext cx="8229600" cy="4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Develop framework for incorporating genetics in your research.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en-US" sz="2800" b="1" u="sng" dirty="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u="sng" dirty="0"/>
              <a:t>Focus of course:</a:t>
            </a: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  <a:defRPr/>
            </a:pPr>
            <a:endParaRPr lang="en-US" sz="2800" dirty="0"/>
          </a:p>
          <a:p>
            <a:pPr lvl="1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sz="2800" dirty="0"/>
              <a:t>Approaches to search for and interpret disease-causing genes.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sz="2800" dirty="0"/>
              <a:t>Primarily association studies.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0" y="-9525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Segregation</a:t>
            </a:r>
          </a:p>
        </p:txBody>
      </p:sp>
      <p:sp>
        <p:nvSpPr>
          <p:cNvPr id="93186" name="Oval 2"/>
          <p:cNvSpPr>
            <a:spLocks noChangeArrowheads="1"/>
          </p:cNvSpPr>
          <p:nvPr/>
        </p:nvSpPr>
        <p:spPr bwMode="auto">
          <a:xfrm>
            <a:off x="5187950" y="3048000"/>
            <a:ext cx="838200" cy="838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87" name="Oval 3"/>
          <p:cNvSpPr>
            <a:spLocks noChangeArrowheads="1"/>
          </p:cNvSpPr>
          <p:nvPr/>
        </p:nvSpPr>
        <p:spPr bwMode="auto">
          <a:xfrm>
            <a:off x="3105150" y="30480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667250" y="1847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3352800" y="9906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067050" y="1828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4191000" y="14097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3543300" y="2819400"/>
            <a:ext cx="20574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4572000" y="14287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354330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558165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2343150" y="344805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6019800" y="34290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2743200" y="34480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6400800" y="342900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4953000" y="99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2324100" y="480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1485900" y="302895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6819900" y="30099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5981700" y="4800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 flipV="1">
            <a:off x="3341688" y="936625"/>
            <a:ext cx="850900" cy="99536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 flipV="1">
            <a:off x="4953000" y="923925"/>
            <a:ext cx="850900" cy="99536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 flipV="1">
            <a:off x="5194300" y="2957513"/>
            <a:ext cx="850900" cy="995362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 flipV="1">
            <a:off x="6794500" y="2955925"/>
            <a:ext cx="850900" cy="99536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600" dirty="0"/>
              <a:t>Segregation: Harry Potter’s Pedigree</a:t>
            </a:r>
          </a:p>
        </p:txBody>
      </p: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5699125" y="5638800"/>
            <a:ext cx="1409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Harry Potter</a:t>
            </a:r>
          </a:p>
        </p:txBody>
      </p:sp>
      <p:sp>
        <p:nvSpPr>
          <p:cNvPr id="94211" name="Oval 3"/>
          <p:cNvSpPr>
            <a:spLocks noChangeArrowheads="1"/>
          </p:cNvSpPr>
          <p:nvPr/>
        </p:nvSpPr>
        <p:spPr bwMode="auto">
          <a:xfrm>
            <a:off x="5187950" y="3048000"/>
            <a:ext cx="838200" cy="838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983163" y="3886200"/>
            <a:ext cx="12176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Lily Evans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6434138" y="3886200"/>
            <a:ext cx="1527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James Potter</a:t>
            </a:r>
          </a:p>
        </p:txBody>
      </p:sp>
      <p:sp>
        <p:nvSpPr>
          <p:cNvPr id="94214" name="Oval 6"/>
          <p:cNvSpPr>
            <a:spLocks noChangeArrowheads="1"/>
          </p:cNvSpPr>
          <p:nvPr/>
        </p:nvSpPr>
        <p:spPr bwMode="auto">
          <a:xfrm>
            <a:off x="3105150" y="30480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779713" y="3900488"/>
            <a:ext cx="1787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Petunia Dursley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4667250" y="1847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3352800" y="9906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3067050" y="1828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995363" y="3886200"/>
            <a:ext cx="1749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Vernon Dursley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1854200" y="5657850"/>
            <a:ext cx="17208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Dudley Dursley</a:t>
            </a:r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4191000" y="14097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3543300" y="2819400"/>
            <a:ext cx="20574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4572000" y="14287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354330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558165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2343150" y="344805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6019800" y="34290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2743200" y="34480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6400800" y="342900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4953000" y="99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2324100" y="480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1485900" y="302895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6819900" y="30099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5981700" y="4800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5" name="Oval 27"/>
          <p:cNvSpPr>
            <a:spLocks noChangeArrowheads="1"/>
          </p:cNvSpPr>
          <p:nvPr/>
        </p:nvSpPr>
        <p:spPr bwMode="auto">
          <a:xfrm>
            <a:off x="7162800" y="8382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8077200" y="1090613"/>
            <a:ext cx="927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Muggle</a:t>
            </a: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7202488" y="1752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8" name="Text Box 30"/>
          <p:cNvSpPr txBox="1">
            <a:spLocks noChangeArrowheads="1"/>
          </p:cNvSpPr>
          <p:nvPr/>
        </p:nvSpPr>
        <p:spPr bwMode="auto">
          <a:xfrm>
            <a:off x="8131175" y="1797050"/>
            <a:ext cx="10826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Wizard / </a:t>
            </a:r>
          </a:p>
          <a:p>
            <a:pPr>
              <a:buClrTx/>
              <a:buFontTx/>
              <a:buNone/>
              <a:defRPr/>
            </a:pPr>
            <a:r>
              <a:rPr lang="en-US"/>
              <a:t>Witch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5699125" y="5638800"/>
            <a:ext cx="1409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Harry Potter</a:t>
            </a:r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6286500" y="60007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6515100" y="60007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5187950" y="3048000"/>
            <a:ext cx="838200" cy="838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4983163" y="3886200"/>
            <a:ext cx="12176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Lily Evans</a:t>
            </a: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549275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572135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6434138" y="3886200"/>
            <a:ext cx="1527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James Potter</a:t>
            </a:r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708025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730885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6" name="Oval 12"/>
          <p:cNvSpPr>
            <a:spLocks noChangeArrowheads="1"/>
          </p:cNvSpPr>
          <p:nvPr/>
        </p:nvSpPr>
        <p:spPr bwMode="auto">
          <a:xfrm>
            <a:off x="3105150" y="30480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2779713" y="3900488"/>
            <a:ext cx="1787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Petunia Dursley</a:t>
            </a: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3409950" y="424815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396240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4667250" y="1847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5257800" y="198120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5486400" y="198120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3" name="Oval 19"/>
          <p:cNvSpPr>
            <a:spLocks noChangeArrowheads="1"/>
          </p:cNvSpPr>
          <p:nvPr/>
        </p:nvSpPr>
        <p:spPr bwMode="auto">
          <a:xfrm>
            <a:off x="3352800" y="9906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3067050" y="1828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>
            <a:off x="3657600" y="198120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3886200" y="198120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995363" y="3886200"/>
            <a:ext cx="1749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Vernon Dursley</a:t>
            </a:r>
          </a:p>
        </p:txBody>
      </p:sp>
      <p:sp>
        <p:nvSpPr>
          <p:cNvPr id="98328" name="Line 24"/>
          <p:cNvSpPr>
            <a:spLocks noChangeShapeType="1"/>
          </p:cNvSpPr>
          <p:nvPr/>
        </p:nvSpPr>
        <p:spPr bwMode="auto">
          <a:xfrm>
            <a:off x="1809750" y="424815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1854200" y="5657850"/>
            <a:ext cx="17208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Dudley Dursley</a:t>
            </a:r>
          </a:p>
        </p:txBody>
      </p:sp>
      <p:sp>
        <p:nvSpPr>
          <p:cNvPr id="98330" name="Line 26"/>
          <p:cNvSpPr>
            <a:spLocks noChangeShapeType="1"/>
          </p:cNvSpPr>
          <p:nvPr/>
        </p:nvSpPr>
        <p:spPr bwMode="auto">
          <a:xfrm>
            <a:off x="2628900" y="601980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2857500" y="601980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4191000" y="14097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3" name="Line 29"/>
          <p:cNvSpPr>
            <a:spLocks noChangeShapeType="1"/>
          </p:cNvSpPr>
          <p:nvPr/>
        </p:nvSpPr>
        <p:spPr bwMode="auto">
          <a:xfrm>
            <a:off x="3543300" y="2819400"/>
            <a:ext cx="20574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4" name="Line 30"/>
          <p:cNvSpPr>
            <a:spLocks noChangeShapeType="1"/>
          </p:cNvSpPr>
          <p:nvPr/>
        </p:nvSpPr>
        <p:spPr bwMode="auto">
          <a:xfrm>
            <a:off x="4572000" y="14287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54330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6" name="Line 32"/>
          <p:cNvSpPr>
            <a:spLocks noChangeShapeType="1"/>
          </p:cNvSpPr>
          <p:nvPr/>
        </p:nvSpPr>
        <p:spPr bwMode="auto">
          <a:xfrm>
            <a:off x="558165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2343150" y="344805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8" name="Line 34"/>
          <p:cNvSpPr>
            <a:spLocks noChangeShapeType="1"/>
          </p:cNvSpPr>
          <p:nvPr/>
        </p:nvSpPr>
        <p:spPr bwMode="auto">
          <a:xfrm>
            <a:off x="6019800" y="34290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9" name="Line 35"/>
          <p:cNvSpPr>
            <a:spLocks noChangeShapeType="1"/>
          </p:cNvSpPr>
          <p:nvPr/>
        </p:nvSpPr>
        <p:spPr bwMode="auto">
          <a:xfrm>
            <a:off x="2743200" y="34480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0" name="Line 36"/>
          <p:cNvSpPr>
            <a:spLocks noChangeShapeType="1"/>
          </p:cNvSpPr>
          <p:nvPr/>
        </p:nvSpPr>
        <p:spPr bwMode="auto">
          <a:xfrm>
            <a:off x="6400800" y="342900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4953000" y="99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2324100" y="480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3" name="Rectangle 39"/>
          <p:cNvSpPr>
            <a:spLocks noChangeArrowheads="1"/>
          </p:cNvSpPr>
          <p:nvPr/>
        </p:nvSpPr>
        <p:spPr bwMode="auto">
          <a:xfrm>
            <a:off x="1485900" y="302895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6819900" y="30099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5" name="Rectangle 41"/>
          <p:cNvSpPr>
            <a:spLocks noChangeArrowheads="1"/>
          </p:cNvSpPr>
          <p:nvPr/>
        </p:nvSpPr>
        <p:spPr bwMode="auto">
          <a:xfrm>
            <a:off x="5981700" y="4800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2038350" y="424815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7" name="Oval 43"/>
          <p:cNvSpPr>
            <a:spLocks noChangeArrowheads="1"/>
          </p:cNvSpPr>
          <p:nvPr/>
        </p:nvSpPr>
        <p:spPr bwMode="auto">
          <a:xfrm>
            <a:off x="7162800" y="8382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8" name="Text Box 44"/>
          <p:cNvSpPr txBox="1">
            <a:spLocks noChangeArrowheads="1"/>
          </p:cNvSpPr>
          <p:nvPr/>
        </p:nvSpPr>
        <p:spPr bwMode="auto">
          <a:xfrm>
            <a:off x="8077200" y="1090613"/>
            <a:ext cx="927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Muggle</a:t>
            </a: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7202488" y="1752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8131175" y="1797050"/>
            <a:ext cx="10826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Wizard / </a:t>
            </a:r>
          </a:p>
          <a:p>
            <a:pPr>
              <a:buClrTx/>
              <a:buFontTx/>
              <a:buNone/>
              <a:defRPr/>
            </a:pPr>
            <a:r>
              <a:rPr lang="en-US"/>
              <a:t>Witch</a:t>
            </a:r>
          </a:p>
        </p:txBody>
      </p:sp>
      <p:sp>
        <p:nvSpPr>
          <p:cNvPr id="98351" name="Line 47"/>
          <p:cNvSpPr>
            <a:spLocks noChangeShapeType="1"/>
          </p:cNvSpPr>
          <p:nvPr/>
        </p:nvSpPr>
        <p:spPr bwMode="auto">
          <a:xfrm>
            <a:off x="3581400" y="4251325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52" name="Text Box 48"/>
          <p:cNvSpPr txBox="1">
            <a:spLocks noChangeArrowheads="1"/>
          </p:cNvSpPr>
          <p:nvPr/>
        </p:nvSpPr>
        <p:spPr bwMode="auto">
          <a:xfrm>
            <a:off x="3575050" y="4275138"/>
            <a:ext cx="384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or</a:t>
            </a:r>
          </a:p>
        </p:txBody>
      </p:sp>
      <p:sp>
        <p:nvSpPr>
          <p:cNvPr id="98353" name="Text Box 49"/>
          <p:cNvSpPr txBox="1">
            <a:spLocks noChangeArrowheads="1"/>
          </p:cNvSpPr>
          <p:nvPr/>
        </p:nvSpPr>
        <p:spPr bwMode="auto">
          <a:xfrm>
            <a:off x="2846388" y="6056313"/>
            <a:ext cx="384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or</a:t>
            </a:r>
          </a:p>
        </p:txBody>
      </p:sp>
      <p:sp>
        <p:nvSpPr>
          <p:cNvPr id="98354" name="Line 50"/>
          <p:cNvSpPr>
            <a:spLocks noChangeShapeType="1"/>
          </p:cNvSpPr>
          <p:nvPr/>
        </p:nvSpPr>
        <p:spPr bwMode="auto">
          <a:xfrm>
            <a:off x="3225800" y="601980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55" name="Text Box 51"/>
          <p:cNvSpPr txBox="1">
            <a:spLocks noChangeArrowheads="1"/>
          </p:cNvSpPr>
          <p:nvPr/>
        </p:nvSpPr>
        <p:spPr bwMode="auto">
          <a:xfrm>
            <a:off x="288925" y="1003300"/>
            <a:ext cx="28352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Measure co-segregation in pedigree</a:t>
            </a:r>
          </a:p>
          <a:p>
            <a:pPr>
              <a:buClrTx/>
              <a:buFontTx/>
              <a:buNone/>
              <a:defRPr/>
            </a:pPr>
            <a:endParaRPr lang="en-US"/>
          </a:p>
          <a:p>
            <a:pPr>
              <a:buClrTx/>
              <a:buFontTx/>
              <a:buNone/>
              <a:defRPr/>
            </a:pPr>
            <a:r>
              <a:rPr lang="en-US"/>
              <a:t>Based on detection of recombination events (meiosis)</a:t>
            </a:r>
          </a:p>
        </p:txBody>
      </p:sp>
      <p:sp>
        <p:nvSpPr>
          <p:cNvPr id="54" name="Text Box 1">
            <a:extLst>
              <a:ext uri="{FF2B5EF4-FFF2-40B4-BE49-F238E27FC236}">
                <a16:creationId xmlns:a16="http://schemas.microsoft.com/office/drawing/2014/main" id="{F6272807-ED9E-B148-8173-8E86C8B51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600" dirty="0"/>
              <a:t>Segregation: Harry Potter’s Pedigree</a:t>
            </a:r>
          </a:p>
        </p:txBody>
      </p:sp>
    </p:spTree>
    <p:extLst>
      <p:ext uri="{BB962C8B-B14F-4D97-AF65-F5344CB8AC3E}">
        <p14:creationId xmlns:p14="http://schemas.microsoft.com/office/powerpoint/2010/main" val="1227261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/>
              <a:t>Filch?</a:t>
            </a:r>
          </a:p>
        </p:txBody>
      </p:sp>
      <p:grpSp>
        <p:nvGrpSpPr>
          <p:cNvPr id="124931" name="Group 2"/>
          <p:cNvGrpSpPr>
            <a:grpSpLocks/>
          </p:cNvGrpSpPr>
          <p:nvPr/>
        </p:nvGrpSpPr>
        <p:grpSpPr bwMode="auto">
          <a:xfrm>
            <a:off x="3276600" y="1695450"/>
            <a:ext cx="2859088" cy="3395663"/>
            <a:chOff x="2064" y="1068"/>
            <a:chExt cx="1801" cy="2139"/>
          </a:xfrm>
        </p:grpSpPr>
        <p:sp>
          <p:nvSpPr>
            <p:cNvPr id="95235" name="Text Box 3"/>
            <p:cNvSpPr txBox="1">
              <a:spLocks noChangeArrowheads="1"/>
            </p:cNvSpPr>
            <p:nvPr/>
          </p:nvSpPr>
          <p:spPr bwMode="auto">
            <a:xfrm>
              <a:off x="2385" y="2700"/>
              <a:ext cx="8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en-US"/>
                <a:t>Argus Filch</a:t>
              </a:r>
            </a:p>
          </p:txBody>
        </p:sp>
        <p:sp>
          <p:nvSpPr>
            <p:cNvPr id="95236" name="Line 4"/>
            <p:cNvSpPr>
              <a:spLocks noChangeShapeType="1"/>
            </p:cNvSpPr>
            <p:nvPr/>
          </p:nvSpPr>
          <p:spPr bwMode="auto">
            <a:xfrm>
              <a:off x="2756" y="2928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>
              <a:off x="2900" y="2928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38" name="Oval 6"/>
            <p:cNvSpPr>
              <a:spLocks noChangeArrowheads="1"/>
            </p:cNvSpPr>
            <p:nvPr/>
          </p:nvSpPr>
          <p:spPr bwMode="auto">
            <a:xfrm>
              <a:off x="2064" y="1068"/>
              <a:ext cx="519" cy="519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39" name="Line 7"/>
            <p:cNvSpPr>
              <a:spLocks noChangeShapeType="1"/>
            </p:cNvSpPr>
            <p:nvPr/>
          </p:nvSpPr>
          <p:spPr bwMode="auto">
            <a:xfrm>
              <a:off x="2256" y="1824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0" name="Line 8"/>
            <p:cNvSpPr>
              <a:spLocks noChangeShapeType="1"/>
            </p:cNvSpPr>
            <p:nvPr/>
          </p:nvSpPr>
          <p:spPr bwMode="auto">
            <a:xfrm>
              <a:off x="2400" y="1824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1" name="Line 9"/>
            <p:cNvSpPr>
              <a:spLocks noChangeShapeType="1"/>
            </p:cNvSpPr>
            <p:nvPr/>
          </p:nvSpPr>
          <p:spPr bwMode="auto">
            <a:xfrm>
              <a:off x="3257" y="1824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2" name="Line 10"/>
            <p:cNvSpPr>
              <a:spLocks noChangeShapeType="1"/>
            </p:cNvSpPr>
            <p:nvPr/>
          </p:nvSpPr>
          <p:spPr bwMode="auto">
            <a:xfrm>
              <a:off x="3401" y="1824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2588" y="1308"/>
              <a:ext cx="471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2829" y="1308"/>
              <a:ext cx="0" cy="85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5" name="Rectangle 13"/>
            <p:cNvSpPr>
              <a:spLocks noChangeArrowheads="1"/>
            </p:cNvSpPr>
            <p:nvPr/>
          </p:nvSpPr>
          <p:spPr bwMode="auto">
            <a:xfrm>
              <a:off x="3073" y="1068"/>
              <a:ext cx="519" cy="519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6" name="Rectangle 14"/>
            <p:cNvSpPr>
              <a:spLocks noChangeArrowheads="1"/>
            </p:cNvSpPr>
            <p:nvPr/>
          </p:nvSpPr>
          <p:spPr bwMode="auto">
            <a:xfrm>
              <a:off x="2556" y="2160"/>
              <a:ext cx="519" cy="519"/>
            </a:xfrm>
            <a:prstGeom prst="rect">
              <a:avLst/>
            </a:prstGeom>
            <a:solidFill>
              <a:srgbClr val="3333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7" name="Text Box 15"/>
            <p:cNvSpPr txBox="1">
              <a:spLocks noChangeArrowheads="1"/>
            </p:cNvSpPr>
            <p:nvPr/>
          </p:nvSpPr>
          <p:spPr bwMode="auto">
            <a:xfrm>
              <a:off x="3262" y="2352"/>
              <a:ext cx="60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en-US" sz="2400"/>
                <a:t>Squib</a:t>
              </a:r>
            </a:p>
          </p:txBody>
        </p:sp>
      </p:grp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174625" y="3406775"/>
            <a:ext cx="423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685800" y="68263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Segregation Analysis</a:t>
            </a:r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8259763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Best model of inheritance for observed families?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Dominant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Recessive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Additive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Disease allele frequency?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Magnitude of risk?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2400" dirty="0">
              <a:cs typeface="Arial Unicode MS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Fit models to data on disease of family members.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>
                <a:cs typeface="Arial Unicode MS" charset="0"/>
              </a:rPr>
              <a:t>Estimate model of inheritance for linkage analysis.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2400" dirty="0"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Process of Genetic Epidemiology</a:t>
            </a: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07975" y="2343150"/>
            <a:ext cx="213995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Migrant Studies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257550" y="2362200"/>
            <a:ext cx="2798763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Familial Aggregation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196138" y="2362200"/>
            <a:ext cx="16383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Segregation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217863" y="3540125"/>
            <a:ext cx="267335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Association Studies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2171700" y="4765675"/>
            <a:ext cx="22860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Fine Mapping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224463" y="4756150"/>
            <a:ext cx="1239837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Cloning 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135313" y="1466850"/>
            <a:ext cx="3078162" cy="460375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Defining the Phenotype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568700" y="5908675"/>
            <a:ext cx="2200275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Characterization</a:t>
            </a: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2667000" y="2555875"/>
            <a:ext cx="457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6496050" y="2613025"/>
            <a:ext cx="533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 flipH="1">
            <a:off x="3162299" y="4076699"/>
            <a:ext cx="1239837" cy="6889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4741866" y="4076699"/>
            <a:ext cx="1025521" cy="6731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4457700" y="4994275"/>
            <a:ext cx="685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 flipH="1">
            <a:off x="4748213" y="5222875"/>
            <a:ext cx="1019175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426603DD-5A80-D940-89F7-51FEC39F9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5324" y="2997200"/>
            <a:ext cx="1420813" cy="5207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4026525B-D038-0343-B083-2D6CEFB9D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2174" y="2998788"/>
            <a:ext cx="1571625" cy="4937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D629F91F-020E-CD4B-BE0C-B3BD87FE2C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1999" y="2898775"/>
            <a:ext cx="84931" cy="6064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175C91F2-44B5-004D-B744-6DFCF6AC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3700"/>
            <a:ext cx="9144000" cy="3649663"/>
          </a:xfrm>
          <a:prstGeom prst="ellipse">
            <a:avLst/>
          </a:prstGeom>
          <a:noFill/>
          <a:ln w="9360">
            <a:solidFill>
              <a:srgbClr val="DC2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48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Linkage Disequilibrium (LD)</a:t>
            </a:r>
          </a:p>
        </p:txBody>
      </p:sp>
      <p:grpSp>
        <p:nvGrpSpPr>
          <p:cNvPr id="135171" name="Group 2"/>
          <p:cNvGrpSpPr>
            <a:grpSpLocks/>
          </p:cNvGrpSpPr>
          <p:nvPr/>
        </p:nvGrpSpPr>
        <p:grpSpPr bwMode="auto">
          <a:xfrm>
            <a:off x="257175" y="1625600"/>
            <a:ext cx="8520113" cy="1847850"/>
            <a:chOff x="162" y="1024"/>
            <a:chExt cx="5367" cy="1164"/>
          </a:xfrm>
        </p:grpSpPr>
        <p:pic>
          <p:nvPicPr>
            <p:cNvPr id="1003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" y="1024"/>
              <a:ext cx="5367" cy="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0356" name="Text Box 4"/>
            <p:cNvSpPr txBox="1">
              <a:spLocks noChangeArrowheads="1"/>
            </p:cNvSpPr>
            <p:nvPr/>
          </p:nvSpPr>
          <p:spPr bwMode="auto">
            <a:xfrm>
              <a:off x="162" y="1024"/>
              <a:ext cx="5367" cy="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65125" y="4684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4791075" y="6361113"/>
            <a:ext cx="42243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Hirschhorn &amp; Daly, Nat Rev Genet 2005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533400" y="5060950"/>
            <a:ext cx="8305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2400" b="1" i="1" dirty="0">
                <a:solidFill>
                  <a:srgbClr val="DC2300"/>
                </a:solidFill>
              </a:rPr>
              <a:t>Important fundamental concept </a:t>
            </a:r>
            <a:r>
              <a:rPr lang="en-US" sz="2400" i="1" dirty="0"/>
              <a:t>will come up repeatedly.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57200" y="3810000"/>
            <a:ext cx="795496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2400" dirty="0"/>
              <a:t>LD: non-random association of alleles at two or more loci that descend from a single, ancestral chromosomes.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901700"/>
            <a:ext cx="563245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6272213" y="6553200"/>
            <a:ext cx="30241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25"/>
              </a:spcBef>
              <a:buClrTx/>
              <a:buFontTx/>
              <a:buNone/>
              <a:defRPr/>
            </a:pPr>
            <a:r>
              <a:rPr lang="en-GB" sz="1400" b="1">
                <a:solidFill>
                  <a:srgbClr val="006666"/>
                </a:solidFill>
              </a:rPr>
              <a:t>ROCHE Genetic Education </a:t>
            </a:r>
            <a:r>
              <a:rPr lang="en-GB" sz="1000" b="1">
                <a:solidFill>
                  <a:srgbClr val="CCCCFF"/>
                </a:solidFill>
                <a:hlinkClick r:id="rId4" invalidUrl="http://www.roche.com/pages/rgg/science-gengen-cdrom[2]+jpg_page3.html"/>
              </a:rPr>
              <a:t>(www)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85800" y="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/>
              <a:t>Association Studies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219200" y="3429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6102" y="6488668"/>
            <a:ext cx="3417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http://</a:t>
            </a:r>
            <a:r>
              <a:rPr lang="en-US" dirty="0" err="1">
                <a:solidFill>
                  <a:srgbClr val="000000"/>
                </a:solidFill>
              </a:rPr>
              <a:t>www.ebi.ac.uk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fgpt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gwas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8128000" cy="5651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15313" cy="1128712"/>
          </a:xfrm>
        </p:spPr>
        <p:txBody>
          <a:bodyPr/>
          <a:lstStyle/>
          <a:p>
            <a:r>
              <a:rPr lang="en-US" sz="4000" dirty="0"/>
              <a:t>Many GWAS hits: Polygenic Model</a:t>
            </a:r>
          </a:p>
        </p:txBody>
      </p:sp>
    </p:spTree>
    <p:extLst>
      <p:ext uri="{BB962C8B-B14F-4D97-AF65-F5344CB8AC3E}">
        <p14:creationId xmlns:p14="http://schemas.microsoft.com/office/powerpoint/2010/main" val="3656038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9067800" cy="1144588"/>
          </a:xfrm>
        </p:spPr>
        <p:txBody>
          <a:bodyPr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/>
              <a:t>Sample Size and # of Associations 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"/>
          <a:stretch>
            <a:fillRect/>
          </a:stretch>
        </p:blipFill>
        <p:spPr bwMode="auto">
          <a:xfrm>
            <a:off x="1066800" y="990600"/>
            <a:ext cx="6994525" cy="524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r="7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635750" y="6551613"/>
            <a:ext cx="250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 eaLnBrk="0" hangingPunct="0">
              <a:spcBef>
                <a:spcPts val="1250"/>
              </a:spcBef>
              <a:buClrTx/>
              <a:buFontTx/>
              <a:buNone/>
              <a:defRPr/>
            </a:pPr>
            <a:r>
              <a:rPr lang="en-US" sz="1600"/>
              <a:t>Visscher, AJHG 2012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58737" y="5715000"/>
            <a:ext cx="35988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17500" indent="-317500">
              <a:buFont typeface="Arial" charset="0"/>
              <a:buChar char="•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cs typeface="Microsoft YaHei" charset="0"/>
              </a:rPr>
              <a:t>Why?</a:t>
            </a:r>
          </a:p>
          <a:p>
            <a:pPr marL="317500" indent="-317500">
              <a:buFont typeface="Arial" charset="0"/>
              <a:buChar char="•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cs typeface="Microsoft YaHei" charset="0"/>
              </a:rPr>
              <a:t>Consortiums</a:t>
            </a:r>
          </a:p>
          <a:p>
            <a:pPr marL="317500" indent="-317500">
              <a:buClrTx/>
              <a:buFontTx/>
              <a:buNone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endParaRPr lang="en-US" sz="2800" dirty="0">
              <a:solidFill>
                <a:srgbClr val="000000"/>
              </a:solidFill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Course Details</a:t>
            </a: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762000" y="938005"/>
            <a:ext cx="8763000" cy="63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>
                <a:latin typeface="+mj-lt"/>
                <a:cs typeface="Arial" charset="0"/>
              </a:rPr>
              <a:t>Tuesdays: 1:30-3:00 pm</a:t>
            </a:r>
          </a:p>
          <a:p>
            <a:pPr>
              <a:buClrTx/>
              <a:buFontTx/>
              <a:buNone/>
              <a:defRPr/>
            </a:pPr>
            <a:r>
              <a:rPr lang="en-US" dirty="0">
                <a:latin typeface="+mj-lt"/>
                <a:cs typeface="Arial" charset="0"/>
              </a:rPr>
              <a:t>Zoom: </a:t>
            </a:r>
            <a:r>
              <a:rPr lang="en-US" b="1" u="sng" dirty="0">
                <a:latin typeface="+mj-lt"/>
                <a:hlinkClick r:id="rId3"/>
              </a:rPr>
              <a:t>https://tinyurl.com/ybec6nu4</a:t>
            </a:r>
            <a:r>
              <a:rPr lang="en-US" b="1" dirty="0">
                <a:latin typeface="+mj-lt"/>
              </a:rPr>
              <a:t> </a:t>
            </a:r>
          </a:p>
          <a:p>
            <a:pPr>
              <a:buClrTx/>
              <a:buFontTx/>
              <a:buNone/>
              <a:defRPr/>
            </a:pPr>
            <a:r>
              <a:rPr lang="en-US" b="1" dirty="0">
                <a:latin typeface="+mj-lt"/>
                <a:cs typeface="Arial" charset="0"/>
              </a:rPr>
              <a:t>Website: </a:t>
            </a:r>
            <a:r>
              <a:rPr lang="en-US" b="1" dirty="0">
                <a:latin typeface="+mj-lt"/>
                <a:hlinkClick r:id="rId4"/>
              </a:rPr>
              <a:t>https://ticr.ucsf.edu/courses/mol_methodsi.html</a:t>
            </a:r>
            <a:endParaRPr lang="en-US" b="1" dirty="0">
              <a:latin typeface="+mj-lt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b="1" dirty="0">
              <a:latin typeface="+mj-lt"/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en-US" b="1" dirty="0">
                <a:latin typeface="+mj-lt"/>
                <a:cs typeface="Times New Roman" charset="0"/>
              </a:rPr>
              <a:t>Course Directors: 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dirty="0">
                <a:latin typeface="+mj-lt"/>
                <a:cs typeface="Times New Roman" charset="0"/>
              </a:rPr>
              <a:t>John Witte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dirty="0">
                <a:latin typeface="+mj-lt"/>
                <a:cs typeface="Times New Roman" charset="0"/>
              </a:rPr>
              <a:t>Professor, UCSF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dirty="0">
                <a:latin typeface="+mj-lt"/>
                <a:cs typeface="Times New Roman" charset="0"/>
                <a:hlinkClick r:id="rId5"/>
              </a:rPr>
              <a:t>John.witte@ucsf.edu</a:t>
            </a:r>
            <a:endParaRPr lang="de-DE" dirty="0">
              <a:latin typeface="+mj-lt"/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endParaRPr lang="de-DE" dirty="0">
              <a:latin typeface="+mj-lt"/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dirty="0">
                <a:latin typeface="+mj-lt"/>
                <a:cs typeface="Times New Roman" charset="0"/>
              </a:rPr>
              <a:t>Thomas Hoffmann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dirty="0" err="1">
                <a:latin typeface="+mj-lt"/>
                <a:cs typeface="Times New Roman" charset="0"/>
              </a:rPr>
              <a:t>Assoc</a:t>
            </a:r>
            <a:r>
              <a:rPr lang="de-DE" dirty="0">
                <a:latin typeface="+mj-lt"/>
                <a:cs typeface="Times New Roman" charset="0"/>
              </a:rPr>
              <a:t> Professor, UCSF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dirty="0">
                <a:latin typeface="+mj-lt"/>
                <a:cs typeface="Times New Roman" charset="0"/>
                <a:hlinkClick r:id="rId6"/>
              </a:rPr>
              <a:t>HoffmannT@humgen.ucsf.edu</a:t>
            </a:r>
            <a:r>
              <a:rPr lang="de-DE" dirty="0">
                <a:latin typeface="+mj-lt"/>
                <a:cs typeface="Times New Roman" charset="0"/>
              </a:rPr>
              <a:t>    </a:t>
            </a:r>
            <a:endParaRPr lang="en-US" dirty="0">
              <a:latin typeface="+mj-lt"/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endParaRPr lang="de-DE" dirty="0">
              <a:latin typeface="+mj-lt"/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b="1" dirty="0">
                <a:latin typeface="+mj-lt"/>
                <a:cs typeface="Times New Roman" charset="0"/>
              </a:rPr>
              <a:t>Teaching </a:t>
            </a:r>
            <a:r>
              <a:rPr lang="de-DE" b="1" dirty="0" err="1">
                <a:latin typeface="+mj-lt"/>
                <a:cs typeface="Times New Roman" charset="0"/>
              </a:rPr>
              <a:t>Assistant</a:t>
            </a:r>
            <a:r>
              <a:rPr lang="de-DE" b="1" dirty="0">
                <a:latin typeface="+mj-lt"/>
                <a:cs typeface="Times New Roman" charset="0"/>
              </a:rPr>
              <a:t>: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en-US" dirty="0" err="1"/>
              <a:t>Yusuph</a:t>
            </a:r>
            <a:r>
              <a:rPr lang="en-US" dirty="0"/>
              <a:t> </a:t>
            </a:r>
            <a:r>
              <a:rPr lang="en-US" dirty="0" err="1"/>
              <a:t>Mavura</a:t>
            </a:r>
            <a:r>
              <a:rPr lang="en-US" dirty="0"/>
              <a:t> 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en-US" dirty="0"/>
              <a:t>PhD Student</a:t>
            </a:r>
            <a:br>
              <a:rPr lang="en-US" dirty="0"/>
            </a:br>
            <a:r>
              <a:rPr lang="en-US" dirty="0">
                <a:hlinkClick r:id="rId7"/>
              </a:rPr>
              <a:t>yusuph.mavura@ucsf.edu</a:t>
            </a:r>
            <a:endParaRPr lang="de-DE" dirty="0">
              <a:latin typeface="+mj-lt"/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1955040"/>
            <a:ext cx="1422400" cy="142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7800" y="3134552"/>
            <a:ext cx="2133599" cy="1422399"/>
          </a:xfrm>
          <a:prstGeom prst="rect">
            <a:avLst/>
          </a:prstGeom>
        </p:spPr>
      </p:pic>
      <p:pic>
        <p:nvPicPr>
          <p:cNvPr id="164868" name="Picture 4">
            <a:extLst>
              <a:ext uri="{FF2B5EF4-FFF2-40B4-BE49-F238E27FC236}">
                <a16:creationId xmlns:a16="http://schemas.microsoft.com/office/drawing/2014/main" id="{9A931092-036E-4740-A09A-D5EF312C9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59008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03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4932" r="50002" b="29865"/>
          <a:stretch>
            <a:fillRect/>
          </a:stretch>
        </p:blipFill>
        <p:spPr bwMode="auto">
          <a:xfrm>
            <a:off x="92075" y="1554163"/>
            <a:ext cx="3829050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5000" t="14932" r="50002" b="298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>
                <a:latin typeface="Calibri" charset="0"/>
              </a:rPr>
              <a:t>Next-Generation Sequencing </a:t>
            </a:r>
          </a:p>
          <a:p>
            <a:pPr algn="ctr">
              <a:buClrTx/>
              <a:buFontTx/>
              <a:buNone/>
              <a:defRPr/>
            </a:pPr>
            <a:r>
              <a:rPr lang="en-US" sz="4400" dirty="0">
                <a:latin typeface="Calibri" charset="0"/>
              </a:rPr>
              <a:t>(Ozzy Osbourne?)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4495800" y="1828800"/>
            <a:ext cx="4648200" cy="4846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28613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en-US" sz="3200" dirty="0">
                <a:latin typeface="Calibri" charset="0"/>
              </a:rPr>
              <a:t>"Sequencing and </a:t>
            </a:r>
            <a:r>
              <a:rPr lang="en-US" sz="3200" dirty="0" err="1">
                <a:latin typeface="Calibri" charset="0"/>
              </a:rPr>
              <a:t>analysing</a:t>
            </a:r>
            <a:r>
              <a:rPr lang="en-US" sz="3200" dirty="0">
                <a:latin typeface="Calibri" charset="0"/>
              </a:rPr>
              <a:t> individuals with extreme medical histories provides the greatest potential scientific value.“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en-US" sz="3200" dirty="0">
                <a:latin typeface="Calibri" charset="0"/>
              </a:rPr>
              <a:t>	Nathan Pearson, Director of Research </a:t>
            </a:r>
            <a:r>
              <a:rPr lang="en-US" sz="3200" dirty="0" err="1">
                <a:latin typeface="Calibri" charset="0"/>
              </a:rPr>
              <a:t>Knome</a:t>
            </a:r>
            <a:r>
              <a:rPr lang="en-US" sz="3200" dirty="0">
                <a:latin typeface="Calibri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/>
              <a:t>Cloning and Characterizing a Gene</a:t>
            </a:r>
          </a:p>
        </p:txBody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52400" y="1143000"/>
            <a:ext cx="8839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/>
              <a:t>Show that it is clearly causal for disease</a:t>
            </a:r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/>
              <a:t>Basic science </a:t>
            </a:r>
            <a:r>
              <a:rPr lang="en-US" sz="3200"/>
              <a:t>experiments.</a:t>
            </a:r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>
                <a:cs typeface="Times New Roman" charset="0"/>
              </a:rPr>
              <a:t>Determine </a:t>
            </a:r>
            <a:r>
              <a:rPr lang="en-US" sz="3200" dirty="0">
                <a:cs typeface="Times New Roman" charset="0"/>
              </a:rPr>
              <a:t>the structure of the gene, ID regulatory elements, etc.</a:t>
            </a:r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>
                <a:cs typeface="Times New Roman" charset="0"/>
              </a:rPr>
              <a:t>Use epidemiologic studies to distinguish public health implications:</a:t>
            </a:r>
          </a:p>
          <a:p>
            <a:pPr lvl="1">
              <a:spcBef>
                <a:spcPts val="700"/>
              </a:spcBef>
              <a:buFont typeface="Arial" charset="0"/>
              <a:buAutoNum type="arabicPeriod"/>
              <a:defRPr/>
            </a:pPr>
            <a:r>
              <a:rPr lang="en-US" sz="2800" dirty="0">
                <a:cs typeface="Times New Roman" charset="0"/>
              </a:rPr>
              <a:t>Determine frequencies of causal alleles; and</a:t>
            </a:r>
          </a:p>
          <a:p>
            <a:pPr lvl="1">
              <a:spcBef>
                <a:spcPts val="700"/>
              </a:spcBef>
              <a:buFont typeface="Arial" charset="0"/>
              <a:buAutoNum type="arabicPeriod"/>
              <a:defRPr/>
            </a:pPr>
            <a:r>
              <a:rPr lang="en-US" sz="2800" dirty="0">
                <a:cs typeface="Times New Roman" charset="0"/>
              </a:rPr>
              <a:t>Characterize their effects—and interacting environmental factors—on disease rates.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Early Precision Medicine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56"/>
          <a:stretch>
            <a:fillRect/>
          </a:stretch>
        </p:blipFill>
        <p:spPr bwMode="auto">
          <a:xfrm>
            <a:off x="1279525" y="1279525"/>
            <a:ext cx="6630988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544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3667" name="Oval 3"/>
          <p:cNvSpPr>
            <a:spLocks noChangeArrowheads="1"/>
          </p:cNvSpPr>
          <p:nvPr/>
        </p:nvSpPr>
        <p:spPr bwMode="auto">
          <a:xfrm>
            <a:off x="5486400" y="2057400"/>
            <a:ext cx="1600200" cy="16002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grpSp>
        <p:nvGrpSpPr>
          <p:cNvPr id="161797" name="Group 4"/>
          <p:cNvGrpSpPr>
            <a:grpSpLocks/>
          </p:cNvGrpSpPr>
          <p:nvPr/>
        </p:nvGrpSpPr>
        <p:grpSpPr bwMode="auto">
          <a:xfrm>
            <a:off x="152400" y="2451100"/>
            <a:ext cx="5091113" cy="3249613"/>
            <a:chOff x="96" y="1544"/>
            <a:chExt cx="3207" cy="2047"/>
          </a:xfrm>
        </p:grpSpPr>
        <p:graphicFrame>
          <p:nvGraphicFramePr>
            <p:cNvPr id="161799" name="Object 5"/>
            <p:cNvGraphicFramePr>
              <a:graphicFrameLocks noChangeAspect="1"/>
            </p:cNvGraphicFramePr>
            <p:nvPr/>
          </p:nvGraphicFramePr>
          <p:xfrm>
            <a:off x="96" y="1544"/>
            <a:ext cx="3207" cy="2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67" r:id="rId5" imgW="2730500" imgH="1739900" progId="">
                    <p:embed/>
                  </p:oleObj>
                </mc:Choice>
                <mc:Fallback>
                  <p:oleObj r:id="rId5" imgW="2730500" imgH="173990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544"/>
                          <a:ext cx="3207" cy="20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70" name="Text Box 6"/>
            <p:cNvSpPr txBox="1">
              <a:spLocks noChangeArrowheads="1"/>
            </p:cNvSpPr>
            <p:nvPr/>
          </p:nvSpPr>
          <p:spPr bwMode="auto">
            <a:xfrm>
              <a:off x="96" y="1544"/>
              <a:ext cx="3207" cy="2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sp>
        <p:nvSpPr>
          <p:cNvPr id="113671" name="Line 7"/>
          <p:cNvSpPr>
            <a:spLocks noChangeShapeType="1"/>
          </p:cNvSpPr>
          <p:nvPr/>
        </p:nvSpPr>
        <p:spPr bwMode="auto">
          <a:xfrm flipV="1">
            <a:off x="5181600" y="3186113"/>
            <a:ext cx="381000" cy="257175"/>
          </a:xfrm>
          <a:prstGeom prst="line">
            <a:avLst/>
          </a:prstGeom>
          <a:noFill/>
          <a:ln w="3492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Prediction Challenging (PRS)</a:t>
            </a:r>
          </a:p>
        </p:txBody>
      </p:sp>
      <p:graphicFrame>
        <p:nvGraphicFramePr>
          <p:cNvPr id="163843" name="Object 2"/>
          <p:cNvGraphicFramePr>
            <a:graphicFrameLocks noChangeAspect="1"/>
          </p:cNvGraphicFramePr>
          <p:nvPr/>
        </p:nvGraphicFramePr>
        <p:xfrm>
          <a:off x="1676400" y="1966913"/>
          <a:ext cx="59436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9" r:id="rId4" imgW="2578100" imgH="1778000" progId="">
                  <p:embed/>
                </p:oleObj>
              </mc:Choice>
              <mc:Fallback>
                <p:oleObj r:id="rId4" imgW="2578100" imgH="1778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66913"/>
                        <a:ext cx="5943600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5768975" y="6324600"/>
            <a:ext cx="29749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Witte, Nat Rev Genet, 2009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1"/>
          <p:cNvSpPr txBox="1">
            <a:spLocks noChangeArrowheads="1"/>
          </p:cNvSpPr>
          <p:nvPr/>
        </p:nvSpPr>
        <p:spPr bwMode="auto">
          <a:xfrm>
            <a:off x="304800" y="274638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DTC Genetic Testing</a:t>
            </a:r>
          </a:p>
        </p:txBody>
      </p:sp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57200" y="1941705"/>
            <a:ext cx="8229600" cy="49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595313" indent="-595313"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989013" indent="-519113"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371600" indent="-457200"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Multiple companies marketing direct to consumer genetic ‘test’ kits.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Send in spit or cheek swab.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Array technology (</a:t>
            </a:r>
            <a:r>
              <a:rPr lang="en-US" sz="2800" dirty="0" err="1"/>
              <a:t>Illumina</a:t>
            </a:r>
            <a:r>
              <a:rPr lang="en-US" sz="2800" dirty="0"/>
              <a:t> / </a:t>
            </a:r>
            <a:r>
              <a:rPr lang="en-US" sz="2800" dirty="0" err="1"/>
              <a:t>Affymetrix</a:t>
            </a:r>
            <a:r>
              <a:rPr lang="en-US" sz="2800" dirty="0"/>
              <a:t>).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Many results based on GWAS.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endParaRPr lang="en-US" sz="2800" dirty="0"/>
          </a:p>
          <a:p>
            <a:pPr marL="0" indent="0">
              <a:lnSpc>
                <a:spcPct val="90000"/>
              </a:lnSpc>
              <a:spcBef>
                <a:spcPts val="700"/>
              </a:spcBef>
              <a:defRPr/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en-US" sz="2800" dirty="0"/>
          </a:p>
          <a:p>
            <a:pPr lvl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5 09.3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76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5 09.5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99036"/>
            <a:ext cx="8382000" cy="55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32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/>
              <a:t>‘Test to Play’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792480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6865938" y="6400800"/>
            <a:ext cx="2200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NY Times, 11/30/08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5 09.57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381000"/>
            <a:ext cx="6832600" cy="62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93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95525"/>
            <a:ext cx="8991600" cy="113347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/>
              <a:t>Your background and what you would like to get out of class?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47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57200" y="-1143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Lecturers</a:t>
            </a: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990600" y="838200"/>
            <a:ext cx="8763000" cy="63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eaLnBrk="0" hangingPunct="0">
              <a:buClrTx/>
              <a:buFontTx/>
              <a:buNone/>
              <a:defRPr/>
            </a:pPr>
            <a:r>
              <a:rPr lang="nl-NL" sz="2400" dirty="0">
                <a:cs typeface="Times New Roman" charset="0"/>
              </a:rPr>
              <a:t>Linda </a:t>
            </a:r>
            <a:r>
              <a:rPr lang="nl-NL" sz="2400" dirty="0" err="1">
                <a:cs typeface="Times New Roman" charset="0"/>
              </a:rPr>
              <a:t>Kachuri</a:t>
            </a:r>
            <a:endParaRPr lang="nl-NL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nl-NL" sz="2400" dirty="0" err="1">
                <a:cs typeface="Times New Roman" charset="0"/>
              </a:rPr>
              <a:t>Post-doc</a:t>
            </a:r>
            <a:r>
              <a:rPr lang="nl-NL" sz="2400" dirty="0">
                <a:cs typeface="Times New Roman" charset="0"/>
              </a:rPr>
              <a:t>, UCSF</a:t>
            </a:r>
          </a:p>
          <a:p>
            <a:pPr eaLnBrk="0" hangingPunct="0">
              <a:buClrTx/>
              <a:buFontTx/>
              <a:buNone/>
              <a:defRPr/>
            </a:pPr>
            <a:endParaRPr lang="nl-NL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endParaRPr lang="nl-NL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nl-NL" sz="2400" dirty="0">
                <a:cs typeface="Times New Roman" charset="0"/>
              </a:rPr>
              <a:t>Taylor </a:t>
            </a:r>
            <a:r>
              <a:rPr lang="nl-NL" sz="2400" dirty="0" err="1">
                <a:cs typeface="Times New Roman" charset="0"/>
              </a:rPr>
              <a:t>Cavazos</a:t>
            </a:r>
            <a:endParaRPr lang="nl-NL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nl-NL" sz="2400" dirty="0">
                <a:cs typeface="Times New Roman" charset="0"/>
              </a:rPr>
              <a:t>Pre-</a:t>
            </a:r>
            <a:r>
              <a:rPr lang="nl-NL" sz="2400" dirty="0" err="1">
                <a:cs typeface="Times New Roman" charset="0"/>
              </a:rPr>
              <a:t>doc</a:t>
            </a:r>
            <a:r>
              <a:rPr lang="nl-NL" sz="2400" dirty="0">
                <a:cs typeface="Times New Roman" charset="0"/>
              </a:rPr>
              <a:t>, UCSF</a:t>
            </a:r>
          </a:p>
          <a:p>
            <a:pPr eaLnBrk="0" hangingPunct="0">
              <a:buClrTx/>
              <a:buFontTx/>
              <a:buNone/>
              <a:defRPr/>
            </a:pPr>
            <a:endParaRPr lang="nl-NL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endParaRPr lang="nl-NL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nl-NL" sz="2400" dirty="0" err="1">
                <a:cs typeface="Times New Roman" charset="0"/>
              </a:rPr>
              <a:t>Iona</a:t>
            </a:r>
            <a:r>
              <a:rPr lang="nl-NL" sz="2400" dirty="0">
                <a:cs typeface="Times New Roman" charset="0"/>
              </a:rPr>
              <a:t> </a:t>
            </a:r>
            <a:r>
              <a:rPr lang="nl-NL" sz="2400" dirty="0" err="1">
                <a:cs typeface="Times New Roman" charset="0"/>
              </a:rPr>
              <a:t>Cheng</a:t>
            </a:r>
            <a:endParaRPr lang="nl-NL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nl-NL" sz="2400" dirty="0" err="1">
                <a:cs typeface="Times New Roman" charset="0"/>
              </a:rPr>
              <a:t>Assoc</a:t>
            </a:r>
            <a:r>
              <a:rPr lang="nl-NL" sz="2400" dirty="0">
                <a:cs typeface="Times New Roman" charset="0"/>
              </a:rPr>
              <a:t> Professor, UCSF</a:t>
            </a:r>
          </a:p>
          <a:p>
            <a:pPr eaLnBrk="0" hangingPunct="0">
              <a:buClrTx/>
              <a:buFontTx/>
              <a:buNone/>
              <a:defRPr/>
            </a:pPr>
            <a:endParaRPr lang="nl-NL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nl-NL" sz="2400" dirty="0">
                <a:cs typeface="Times New Roman" charset="0"/>
              </a:rPr>
              <a:t> </a:t>
            </a: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Stephen Francis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Assist Professor, UCSF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42084"/>
            <a:ext cx="1428750" cy="1428750"/>
          </a:xfrm>
          <a:prstGeom prst="rect">
            <a:avLst/>
          </a:prstGeom>
        </p:spPr>
      </p:pic>
      <p:pic>
        <p:nvPicPr>
          <p:cNvPr id="1028" name="Picture 4" descr="Linda Kachuri (@Linda_Kachuri) | Twitter">
            <a:extLst>
              <a:ext uri="{FF2B5EF4-FFF2-40B4-BE49-F238E27FC236}">
                <a16:creationId xmlns:a16="http://schemas.microsoft.com/office/drawing/2014/main" id="{6AA10E70-F2FB-FD44-9099-731EEDC37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519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ylorcavazos (Taylor B Cavazos) · GitHub">
            <a:extLst>
              <a:ext uri="{FF2B5EF4-FFF2-40B4-BE49-F238E27FC236}">
                <a16:creationId xmlns:a16="http://schemas.microsoft.com/office/drawing/2014/main" id="{36EA00F7-C56E-6649-94D3-56DF9A187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95579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ephen Francis | UCSF Profiles">
            <a:extLst>
              <a:ext uri="{FF2B5EF4-FFF2-40B4-BE49-F238E27FC236}">
                <a16:creationId xmlns:a16="http://schemas.microsoft.com/office/drawing/2014/main" id="{2DB788B8-3C2F-DE43-A21C-C076DD6C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4815452"/>
            <a:ext cx="1082675" cy="153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38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Assignments</a:t>
            </a: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877957" y="1524000"/>
            <a:ext cx="8229600" cy="670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2400" b="1" dirty="0"/>
              <a:t>In class work / problem sets</a:t>
            </a:r>
          </a:p>
          <a:p>
            <a:pPr>
              <a:spcBef>
                <a:spcPts val="700"/>
              </a:spcBef>
              <a:buClrTx/>
              <a:defRPr/>
            </a:pPr>
            <a:r>
              <a:rPr lang="en-US" sz="2000" dirty="0"/>
              <a:t>	Due at noon on Mondays to </a:t>
            </a:r>
            <a:r>
              <a:rPr lang="de-DE" sz="2000" dirty="0">
                <a:cs typeface="Times New Roman" charset="0"/>
              </a:rPr>
              <a:t>course TA</a:t>
            </a:r>
          </a:p>
          <a:p>
            <a:pPr marL="342900" indent="-342900">
              <a:spcBef>
                <a:spcPts val="700"/>
              </a:spcBef>
              <a:buClrTx/>
              <a:buFont typeface="Arial"/>
              <a:buChar char="•"/>
              <a:defRPr/>
            </a:pPr>
            <a:r>
              <a:rPr lang="en-US" sz="2400" b="1" dirty="0"/>
              <a:t>Readings</a:t>
            </a:r>
          </a:p>
          <a:p>
            <a:pPr marL="0" indent="0">
              <a:spcBef>
                <a:spcPts val="800"/>
              </a:spcBef>
              <a:defRPr/>
            </a:pPr>
            <a:r>
              <a:rPr lang="en-US" sz="2000" dirty="0"/>
              <a:t>	Papers assigned for lectures</a:t>
            </a:r>
          </a:p>
          <a:p>
            <a:pPr marL="0" indent="0">
              <a:spcBef>
                <a:spcPts val="800"/>
              </a:spcBef>
              <a:defRPr/>
            </a:pPr>
            <a:r>
              <a:rPr lang="en-US" sz="2000" dirty="0"/>
              <a:t>	Student led discussion of papers during class</a:t>
            </a:r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2400" b="1" dirty="0"/>
              <a:t>Final project</a:t>
            </a:r>
          </a:p>
          <a:p>
            <a:pPr marL="457200" lvl="1" indent="0">
              <a:spcBef>
                <a:spcPts val="800"/>
              </a:spcBef>
              <a:defRPr/>
            </a:pPr>
            <a:r>
              <a:rPr lang="en-US" sz="2000" dirty="0"/>
              <a:t>Present to class </a:t>
            </a:r>
          </a:p>
          <a:p>
            <a:pPr>
              <a:spcBef>
                <a:spcPts val="800"/>
              </a:spcBef>
              <a:buFont typeface="Times New Roman" charset="0"/>
              <a:buChar char="–"/>
              <a:defRPr/>
            </a:pPr>
            <a:r>
              <a:rPr lang="en-US" sz="2400" b="1" dirty="0"/>
              <a:t>Course content	</a:t>
            </a:r>
          </a:p>
          <a:p>
            <a:pPr lvl="1">
              <a:spcBef>
                <a:spcPts val="800"/>
              </a:spcBef>
              <a:buFont typeface="Times New Roman" charset="0"/>
              <a:buChar char="–"/>
              <a:defRPr/>
            </a:pPr>
            <a:r>
              <a:rPr lang="en-US" sz="2400" dirty="0"/>
              <a:t>Dropbox folder: </a:t>
            </a:r>
            <a:r>
              <a:rPr lang="en-US" sz="2400" dirty="0">
                <a:hlinkClick r:id="rId3"/>
              </a:rPr>
              <a:t>https://tinyurl.com/y3953ax6</a:t>
            </a:r>
            <a:r>
              <a:rPr lang="en-US" sz="2400" dirty="0"/>
              <a:t>  </a:t>
            </a:r>
          </a:p>
          <a:p>
            <a:pPr lvl="1">
              <a:spcBef>
                <a:spcPts val="800"/>
              </a:spcBef>
              <a:buFont typeface="Times New Roman" charset="0"/>
              <a:buChar char="–"/>
              <a:defRPr/>
            </a:pPr>
            <a:r>
              <a:rPr lang="en-US" sz="2400" dirty="0"/>
              <a:t>CLE:</a:t>
            </a:r>
            <a:r>
              <a:rPr lang="en-US" sz="2400" b="1" dirty="0"/>
              <a:t> </a:t>
            </a:r>
            <a:r>
              <a:rPr lang="en-US" sz="2000" dirty="0">
                <a:hlinkClick r:id="rId4"/>
              </a:rPr>
              <a:t>https://courses.ucsf.edu/course/view.php?id=7774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76200" y="76200"/>
            <a:ext cx="89916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Molecular &amp; Genetic Epidemiology</a:t>
            </a: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14388" y="1524000"/>
            <a:ext cx="8329612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28613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marL="471487" indent="-457200">
              <a:lnSpc>
                <a:spcPct val="80000"/>
              </a:lnSpc>
              <a:buClrTx/>
              <a:buFont typeface="Arial" charset="0"/>
              <a:buChar char="•"/>
              <a:defRPr/>
            </a:pPr>
            <a:r>
              <a:rPr lang="en-US" sz="3200" dirty="0"/>
              <a:t>Define these terms</a:t>
            </a:r>
            <a:r>
              <a:rPr lang="mr-IN" sz="3200" dirty="0"/>
              <a:t>…</a:t>
            </a:r>
            <a:endParaRPr lang="en-US" sz="3200" dirty="0"/>
          </a:p>
          <a:p>
            <a:pPr marL="471487" indent="-457200">
              <a:lnSpc>
                <a:spcPct val="80000"/>
              </a:lnSpc>
              <a:buClrTx/>
              <a:buFont typeface="Arial" charset="0"/>
              <a:buChar char="•"/>
              <a:defRPr/>
            </a:pPr>
            <a:endParaRPr lang="en-US" sz="3200" dirty="0"/>
          </a:p>
          <a:p>
            <a:pPr marL="471487" indent="-457200">
              <a:lnSpc>
                <a:spcPct val="80000"/>
              </a:lnSpc>
              <a:buClrTx/>
              <a:buFont typeface="Arial" charset="0"/>
              <a:buChar char="•"/>
              <a:defRPr/>
            </a:pPr>
            <a:r>
              <a:rPr lang="en-US" sz="3200" dirty="0"/>
              <a:t>How does this differ from conventional epi?</a:t>
            </a:r>
          </a:p>
          <a:p>
            <a:pPr>
              <a:lnSpc>
                <a:spcPct val="80000"/>
              </a:lnSpc>
              <a:buClrTx/>
              <a:buFontTx/>
              <a:buNone/>
              <a:defRPr/>
            </a:pPr>
            <a:endParaRPr lang="en-US" sz="3200" dirty="0"/>
          </a:p>
          <a:p>
            <a:pPr>
              <a:lnSpc>
                <a:spcPct val="80000"/>
              </a:lnSpc>
              <a:buClrTx/>
              <a:buFontTx/>
              <a:buNone/>
              <a:defRPr/>
            </a:pP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1000" y="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Genome: DNA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3930650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990600"/>
            <a:ext cx="28606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Genome: Human Chromosomes</a:t>
            </a:r>
          </a:p>
        </p:txBody>
      </p:sp>
      <p:grpSp>
        <p:nvGrpSpPr>
          <p:cNvPr id="86019" name="Group 2"/>
          <p:cNvGrpSpPr>
            <a:grpSpLocks/>
          </p:cNvGrpSpPr>
          <p:nvPr/>
        </p:nvGrpSpPr>
        <p:grpSpPr bwMode="auto">
          <a:xfrm>
            <a:off x="352425" y="1752600"/>
            <a:ext cx="3900488" cy="4511675"/>
            <a:chOff x="222" y="1104"/>
            <a:chExt cx="2457" cy="2842"/>
          </a:xfrm>
        </p:grpSpPr>
        <p:pic>
          <p:nvPicPr>
            <p:cNvPr id="7577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1104"/>
              <a:ext cx="2457" cy="2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5780" name="Text Box 4"/>
            <p:cNvSpPr txBox="1">
              <a:spLocks noChangeArrowheads="1"/>
            </p:cNvSpPr>
            <p:nvPr/>
          </p:nvSpPr>
          <p:spPr bwMode="auto">
            <a:xfrm>
              <a:off x="222" y="1104"/>
              <a:ext cx="2457" cy="2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43075"/>
            <a:ext cx="4267200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189038" y="6126163"/>
            <a:ext cx="59991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defRPr/>
            </a:pPr>
            <a:r>
              <a:rPr lang="en-US" dirty="0"/>
              <a:t>G bands – AT rich / gene poor; R bands the reverse</a:t>
            </a:r>
          </a:p>
          <a:p>
            <a:pPr>
              <a:buSzPct val="45000"/>
              <a:defRPr/>
            </a:pPr>
            <a:r>
              <a:rPr lang="en-US" dirty="0"/>
              <a:t>Look for broad structural abnormalities from these stains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/>
              <a:t>Variation in Genome</a:t>
            </a: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57200" y="1343025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Mutation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When change first occurs in an individual 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sz="2000" dirty="0"/>
              <a:t>Internal events (e.g., copy errors during cell division) or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sz="2000" dirty="0"/>
              <a:t>External agents (e.g., radiation, mutagens).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Can end with one generation, or be passed on (</a:t>
            </a:r>
            <a:r>
              <a:rPr lang="en-US" sz="2400" dirty="0" err="1"/>
              <a:t>germline</a:t>
            </a:r>
            <a:r>
              <a:rPr lang="en-US" sz="2400" dirty="0"/>
              <a:t> mutations)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en-US" sz="2800" dirty="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Polymorphism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Means “many forms”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Minor allele frequency (MAF) &gt; 1%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Generated by old mutations (random, or fitness benefit).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2400" dirty="0"/>
          </a:p>
          <a:p>
            <a:pPr lvl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6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33901</TotalTime>
  <Words>1462</Words>
  <Application>Microsoft Macintosh PowerPoint</Application>
  <PresentationFormat>On-screen Show (4:3)</PresentationFormat>
  <Paragraphs>319</Paragraphs>
  <Slides>39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60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39</vt:i4>
      </vt:variant>
    </vt:vector>
  </HeadingPairs>
  <TitlesOfParts>
    <vt:vector size="104" baseType="lpstr">
      <vt:lpstr>Arial</vt:lpstr>
      <vt:lpstr>Calibri</vt:lpstr>
      <vt:lpstr>Franklin Gothic Medium</vt:lpstr>
      <vt:lpstr>Garamond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52_Office Theme</vt:lpstr>
      <vt:lpstr>53_Office Theme</vt:lpstr>
      <vt:lpstr>54_Office Theme</vt:lpstr>
      <vt:lpstr>55_Office Theme</vt:lpstr>
      <vt:lpstr>56_Office Theme</vt:lpstr>
      <vt:lpstr>57_Office Theme</vt:lpstr>
      <vt:lpstr>58_Office Theme</vt:lpstr>
      <vt:lpstr>59_Office Theme</vt:lpstr>
      <vt:lpstr>60_Office Theme</vt:lpstr>
      <vt:lpstr>61_Office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GWAS hits: Polygenic Model</vt:lpstr>
      <vt:lpstr>Sample Size and # of Associations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background and what you would like to get out of class?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1 - The big picture</dc:title>
  <dc:creator>Valued Gateway Customer</dc:creator>
  <cp:lastModifiedBy>Witte, John</cp:lastModifiedBy>
  <cp:revision>985</cp:revision>
  <cp:lastPrinted>2007-01-08T23:36:01Z</cp:lastPrinted>
  <dcterms:created xsi:type="dcterms:W3CDTF">1999-08-30T17:16:03Z</dcterms:created>
  <dcterms:modified xsi:type="dcterms:W3CDTF">2021-01-05T15:54:16Z</dcterms:modified>
</cp:coreProperties>
</file>