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93" r:id="rId6"/>
    <p:sldId id="260" r:id="rId7"/>
    <p:sldId id="294" r:id="rId8"/>
    <p:sldId id="295" r:id="rId9"/>
    <p:sldId id="296" r:id="rId10"/>
    <p:sldId id="302" r:id="rId11"/>
    <p:sldId id="297" r:id="rId12"/>
    <p:sldId id="298" r:id="rId13"/>
    <p:sldId id="299" r:id="rId14"/>
    <p:sldId id="300" r:id="rId15"/>
    <p:sldId id="276" r:id="rId16"/>
    <p:sldId id="277" r:id="rId17"/>
    <p:sldId id="278" r:id="rId18"/>
    <p:sldId id="279" r:id="rId19"/>
    <p:sldId id="281" r:id="rId20"/>
    <p:sldId id="301" r:id="rId21"/>
    <p:sldId id="283" r:id="rId22"/>
    <p:sldId id="282" r:id="rId23"/>
    <p:sldId id="284" r:id="rId24"/>
    <p:sldId id="274" r:id="rId25"/>
    <p:sldId id="285" r:id="rId26"/>
    <p:sldId id="286" r:id="rId27"/>
    <p:sldId id="287" r:id="rId28"/>
    <p:sldId id="288" r:id="rId29"/>
    <p:sldId id="289" r:id="rId30"/>
    <p:sldId id="290" r:id="rId31"/>
    <p:sldId id="291" r:id="rId32"/>
    <p:sldId id="292" r:id="rId33"/>
    <p:sldId id="266" r:id="rId34"/>
    <p:sldId id="304" r:id="rId35"/>
    <p:sldId id="305" r:id="rId36"/>
    <p:sldId id="306" r:id="rId37"/>
    <p:sldId id="270" r:id="rId38"/>
  </p:sldIdLst>
  <p:sldSz cx="10160000" cy="7620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a:fontRef idx="major">
          <a:srgbClr val="444444"/>
        </a:fontRef>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a:fontRef idx="major">
          <a:srgbClr val="444444"/>
        </a:fontRef>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a:fontRef idx="major">
          <a:srgbClr val="444444"/>
        </a:fontRef>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a:fontRef idx="major">
          <a:srgbClr val="444444"/>
        </a:fontRef>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a:fontRef idx="major">
          <a:srgbClr val="FFFFFF"/>
        </a:fontRef>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a:fontRef idx="major">
          <a:srgbClr val="444444"/>
        </a:fontRef>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a:fontRef idx="major">
          <a:srgbClr val="FFFFFF"/>
        </a:fontRef>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a:fontRef idx="major">
          <a:srgbClr val="444444"/>
        </a:fontRef>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a:fontRef idx="major">
          <a:srgbClr val="444444"/>
        </a:fontRef>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a:fontRef idx="major">
          <a:srgbClr val="444444"/>
        </a:fontRef>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a:fontRef idx="major">
          <a:srgbClr val="777777"/>
        </a:fontRef>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47" autoAdjust="0"/>
    <p:restoredTop sz="99638" autoAdjust="0"/>
  </p:normalViewPr>
  <p:slideViewPr>
    <p:cSldViewPr snapToGrid="0" snapToObjects="1">
      <p:cViewPr varScale="1">
        <p:scale>
          <a:sx n="88" d="100"/>
          <a:sy n="88" d="100"/>
        </p:scale>
        <p:origin x="-104" y="-264"/>
      </p:cViewPr>
      <p:guideLst>
        <p:guide orient="horz" pos="2400"/>
        <p:guide pos="3200"/>
      </p:guideLst>
    </p:cSldViewPr>
  </p:slideViewPr>
  <p:notesTextViewPr>
    <p:cViewPr>
      <p:scale>
        <a:sx n="100" d="100"/>
        <a:sy n="100" d="100"/>
      </p:scale>
      <p:origin x="0" y="0"/>
    </p:cViewPr>
  </p:notesTextViewPr>
  <p:sorterViewPr>
    <p:cViewPr>
      <p:scale>
        <a:sx n="102" d="100"/>
        <a:sy n="102" d="100"/>
      </p:scale>
      <p:origin x="0" y="48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278401655"/>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marR="457200" lvl="0" defTabSz="355600">
              <a:tabLst>
                <a:tab pos="228600" algn="l"/>
                <a:tab pos="457200" algn="l"/>
                <a:tab pos="685800" algn="l"/>
                <a:tab pos="914400" algn="l"/>
              </a:tabLst>
              <a:defRPr sz="1800"/>
            </a:pPr>
            <a:endParaRPr sz="1100" dirty="0">
              <a:latin typeface="Helvetica"/>
              <a:ea typeface="Helvetica"/>
              <a:cs typeface="Helvetica"/>
              <a:sym typeface="Helvet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defRPr sz="1800"/>
            </a:pPr>
            <a:r>
              <a:rPr sz="1600"/>
              <a:t>Obtaining and maintaining CHR approval can sometimes resemble a story-telling exercise. The anthropologic maxim that there are multiple truths that all tend to be quite local could not be truer than here. I usually find myself “translating” what I know will happen in the field into language that appears consistent with the IRB requirements. And, at least at UCSF, this process has become much better and much more consistent with ethnographic procedures in the last few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 name="Shape 10"/>
          <p:cNvSpPr>
            <a:spLocks noGrp="1"/>
          </p:cNvSpPr>
          <p:nvPr>
            <p:ph type="title"/>
          </p:nvPr>
        </p:nvSpPr>
        <p:spPr>
          <a:xfrm>
            <a:off x="444500" y="1028700"/>
            <a:ext cx="9271000" cy="2476500"/>
          </a:xfrm>
          <a:prstGeom prst="rect">
            <a:avLst/>
          </a:prstGeom>
        </p:spPr>
        <p:txBody>
          <a:bodyPr/>
          <a:lstStyle/>
          <a:p>
            <a:pPr lvl="0">
              <a:defRPr sz="1800"/>
            </a:pPr>
            <a:r>
              <a:rPr sz="3200"/>
              <a:t>Title Text</a:t>
            </a:r>
          </a:p>
        </p:txBody>
      </p:sp>
      <p:sp>
        <p:nvSpPr>
          <p:cNvPr id="11" name="Shape 11"/>
          <p:cNvSpPr>
            <a:spLocks noGrp="1"/>
          </p:cNvSpPr>
          <p:nvPr>
            <p:ph type="body" idx="1"/>
          </p:nvPr>
        </p:nvSpPr>
        <p:spPr>
          <a:xfrm>
            <a:off x="444500" y="3924300"/>
            <a:ext cx="9271000" cy="2476500"/>
          </a:xfrm>
          <a:prstGeom prst="rect">
            <a:avLst/>
          </a:prstGeom>
        </p:spPr>
        <p:txBody>
          <a:bodyPr/>
          <a:lstStyle>
            <a:lvl1pPr marL="0" indent="0">
              <a:spcBef>
                <a:spcPts val="0"/>
              </a:spcBef>
              <a:buSzTx/>
              <a:buNone/>
              <a:defRPr sz="2000">
                <a:solidFill>
                  <a:srgbClr val="747474"/>
                </a:solidFill>
              </a:defRPr>
            </a:lvl1pPr>
            <a:lvl2pPr marL="0" indent="0">
              <a:spcBef>
                <a:spcPts val="0"/>
              </a:spcBef>
              <a:buSzTx/>
              <a:buNone/>
              <a:defRPr sz="2000">
                <a:solidFill>
                  <a:srgbClr val="747474"/>
                </a:solidFill>
              </a:defRPr>
            </a:lvl2pPr>
            <a:lvl3pPr marL="0" indent="0">
              <a:spcBef>
                <a:spcPts val="0"/>
              </a:spcBef>
              <a:buSzTx/>
              <a:buNone/>
              <a:defRPr sz="2000">
                <a:solidFill>
                  <a:srgbClr val="747474"/>
                </a:solidFill>
              </a:defRPr>
            </a:lvl3pPr>
            <a:lvl4pPr marL="0" indent="0">
              <a:spcBef>
                <a:spcPts val="0"/>
              </a:spcBef>
              <a:buSzTx/>
              <a:buNone/>
              <a:defRPr sz="2000">
                <a:solidFill>
                  <a:srgbClr val="747474"/>
                </a:solidFill>
              </a:defRPr>
            </a:lvl4pPr>
            <a:lvl5pPr marL="0" indent="0">
              <a:spcBef>
                <a:spcPts val="0"/>
              </a:spcBef>
              <a:buSzTx/>
              <a:buNone/>
              <a:defRPr sz="2000">
                <a:solidFill>
                  <a:srgbClr val="747474"/>
                </a:solidFill>
              </a:defRPr>
            </a:lvl5pPr>
          </a:lstStyle>
          <a:p>
            <a:pPr lvl="0">
              <a:defRPr sz="1800">
                <a:solidFill>
                  <a:srgbClr val="000000"/>
                </a:solidFill>
              </a:defRPr>
            </a:pPr>
            <a:r>
              <a:rPr sz="2000">
                <a:solidFill>
                  <a:srgbClr val="747474"/>
                </a:solidFill>
              </a:rPr>
              <a:t>Body Level One</a:t>
            </a:r>
          </a:p>
          <a:p>
            <a:pPr lvl="1">
              <a:defRPr sz="1800">
                <a:solidFill>
                  <a:srgbClr val="000000"/>
                </a:solidFill>
              </a:defRPr>
            </a:pPr>
            <a:r>
              <a:rPr sz="2000">
                <a:solidFill>
                  <a:srgbClr val="747474"/>
                </a:solidFill>
              </a:rPr>
              <a:t>Body Level Two</a:t>
            </a:r>
          </a:p>
          <a:p>
            <a:pPr lvl="2">
              <a:defRPr sz="1800">
                <a:solidFill>
                  <a:srgbClr val="000000"/>
                </a:solidFill>
              </a:defRPr>
            </a:pPr>
            <a:r>
              <a:rPr sz="2000">
                <a:solidFill>
                  <a:srgbClr val="747474"/>
                </a:solidFill>
              </a:rPr>
              <a:t>Body Level Three</a:t>
            </a:r>
          </a:p>
          <a:p>
            <a:pPr lvl="3">
              <a:defRPr sz="1800">
                <a:solidFill>
                  <a:srgbClr val="000000"/>
                </a:solidFill>
              </a:defRPr>
            </a:pPr>
            <a:r>
              <a:rPr sz="2000">
                <a:solidFill>
                  <a:srgbClr val="747474"/>
                </a:solidFill>
              </a:rPr>
              <a:t>Body Level Four</a:t>
            </a:r>
          </a:p>
          <a:p>
            <a:pPr lvl="4">
              <a:defRPr sz="1800">
                <a:solidFill>
                  <a:srgbClr val="000000"/>
                </a:solidFill>
              </a:defRPr>
            </a:pPr>
            <a:r>
              <a:rPr sz="2000">
                <a:solidFill>
                  <a:srgbClr val="747474"/>
                </a:solidFill>
              </a:rPr>
              <a:t>Body Level Five</a:t>
            </a:r>
          </a:p>
        </p:txBody>
      </p:sp>
      <p:sp>
        <p:nvSpPr>
          <p:cNvPr id="12" name="Shape 12"/>
          <p:cNvSpPr>
            <a:spLocks noGrp="1"/>
          </p:cNvSpPr>
          <p:nvPr>
            <p:ph type="sldNum" sz="quarter" idx="2"/>
          </p:nvPr>
        </p:nvSpPr>
        <p:spPr>
          <a:xfrm>
            <a:off x="9588500" y="7200900"/>
            <a:ext cx="230124"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2 Up Landscape">
    <p:spTree>
      <p:nvGrpSpPr>
        <p:cNvPr id="1" name=""/>
        <p:cNvGrpSpPr/>
        <p:nvPr/>
      </p:nvGrpSpPr>
      <p:grpSpPr>
        <a:xfrm>
          <a:off x="0" y="0"/>
          <a:ext cx="0" cy="0"/>
          <a:chOff x="0" y="0"/>
          <a:chExt cx="0" cy="0"/>
        </a:xfrm>
      </p:grpSpPr>
      <p:sp>
        <p:nvSpPr>
          <p:cNvPr id="53" name="Shape 53"/>
          <p:cNvSpPr>
            <a:spLocks noGrp="1"/>
          </p:cNvSpPr>
          <p:nvPr>
            <p:ph type="body" idx="1"/>
          </p:nvPr>
        </p:nvSpPr>
        <p:spPr>
          <a:xfrm>
            <a:off x="393700" y="5829300"/>
            <a:ext cx="6451600" cy="1079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2 Up Portrait &amp; Landscape">
    <p:spTree>
      <p:nvGrpSpPr>
        <p:cNvPr id="1" name=""/>
        <p:cNvGrpSpPr/>
        <p:nvPr/>
      </p:nvGrpSpPr>
      <p:grpSpPr>
        <a:xfrm>
          <a:off x="0" y="0"/>
          <a:ext cx="0" cy="0"/>
          <a:chOff x="0" y="0"/>
          <a:chExt cx="0" cy="0"/>
        </a:xfrm>
      </p:grpSpPr>
      <p:sp>
        <p:nvSpPr>
          <p:cNvPr id="58" name="Shape 58"/>
          <p:cNvSpPr>
            <a:spLocks noGrp="1"/>
          </p:cNvSpPr>
          <p:nvPr>
            <p:ph type="body" idx="1"/>
          </p:nvPr>
        </p:nvSpPr>
        <p:spPr>
          <a:xfrm>
            <a:off x="254000" y="5829300"/>
            <a:ext cx="6451600" cy="12192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59" name="Shape 5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2 Up Portrait">
    <p:spTree>
      <p:nvGrpSpPr>
        <p:cNvPr id="1" name=""/>
        <p:cNvGrpSpPr/>
        <p:nvPr/>
      </p:nvGrpSpPr>
      <p:grpSpPr>
        <a:xfrm>
          <a:off x="0" y="0"/>
          <a:ext cx="0" cy="0"/>
          <a:chOff x="0" y="0"/>
          <a:chExt cx="0" cy="0"/>
        </a:xfrm>
      </p:grpSpPr>
      <p:sp>
        <p:nvSpPr>
          <p:cNvPr id="63" name="Shape 63"/>
          <p:cNvSpPr>
            <a:spLocks noGrp="1"/>
          </p:cNvSpPr>
          <p:nvPr>
            <p:ph type="body" idx="1"/>
          </p:nvPr>
        </p:nvSpPr>
        <p:spPr>
          <a:xfrm>
            <a:off x="393700" y="6680200"/>
            <a:ext cx="6451600" cy="5207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ortrait">
    <p:spTree>
      <p:nvGrpSpPr>
        <p:cNvPr id="1" name=""/>
        <p:cNvGrpSpPr/>
        <p:nvPr/>
      </p:nvGrpSpPr>
      <p:grpSpPr>
        <a:xfrm>
          <a:off x="0" y="0"/>
          <a:ext cx="0" cy="0"/>
          <a:chOff x="0" y="0"/>
          <a:chExt cx="0" cy="0"/>
        </a:xfrm>
      </p:grpSpPr>
      <p:sp>
        <p:nvSpPr>
          <p:cNvPr id="66" name="Shape 66"/>
          <p:cNvSpPr/>
          <p:nvPr/>
        </p:nvSpPr>
        <p:spPr>
          <a:xfrm flipH="1">
            <a:off x="3479799" y="1384300"/>
            <a:ext cx="1" cy="3976399"/>
          </a:xfrm>
          <a:prstGeom prst="line">
            <a:avLst/>
          </a:prstGeom>
          <a:ln w="12700">
            <a:solidFill>
              <a:srgbClr val="9A9A9A"/>
            </a:solidFill>
            <a:miter lim="400000"/>
          </a:ln>
        </p:spPr>
        <p:txBody>
          <a:bodyPr lIns="0" tIns="0" rIns="0" bIns="0" anchor="ctr"/>
          <a:lstStyle/>
          <a:p>
            <a:pPr lvl="0"/>
            <a:endParaRPr/>
          </a:p>
        </p:txBody>
      </p:sp>
      <p:sp>
        <p:nvSpPr>
          <p:cNvPr id="67" name="Shape 67"/>
          <p:cNvSpPr/>
          <p:nvPr/>
        </p:nvSpPr>
        <p:spPr>
          <a:xfrm flipH="1">
            <a:off x="6680199" y="1384300"/>
            <a:ext cx="1" cy="3976399"/>
          </a:xfrm>
          <a:prstGeom prst="line">
            <a:avLst/>
          </a:prstGeom>
          <a:ln w="12700">
            <a:solidFill>
              <a:srgbClr val="9A9A9A"/>
            </a:solidFill>
            <a:miter lim="400000"/>
          </a:ln>
        </p:spPr>
        <p:txBody>
          <a:bodyPr lIns="0" tIns="0" rIns="0" bIns="0" anchor="ctr"/>
          <a:lstStyle/>
          <a:p>
            <a:pPr lvl="0"/>
            <a:endParaRPr/>
          </a:p>
        </p:txBody>
      </p:sp>
      <p:sp>
        <p:nvSpPr>
          <p:cNvPr id="69" name="Shape 69"/>
          <p:cNvSpPr>
            <a:spLocks noGrp="1"/>
          </p:cNvSpPr>
          <p:nvPr>
            <p:ph type="body" idx="1"/>
          </p:nvPr>
        </p:nvSpPr>
        <p:spPr>
          <a:xfrm>
            <a:off x="266700" y="5994400"/>
            <a:ext cx="6451600" cy="1206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0" name="Shape 7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Big">
    <p:spTree>
      <p:nvGrpSpPr>
        <p:cNvPr id="1" name=""/>
        <p:cNvGrpSpPr/>
        <p:nvPr/>
      </p:nvGrpSpPr>
      <p:grpSpPr>
        <a:xfrm>
          <a:off x="0" y="0"/>
          <a:ext cx="0" cy="0"/>
          <a:chOff x="0" y="0"/>
          <a:chExt cx="0" cy="0"/>
        </a:xfrm>
      </p:grpSpPr>
      <p:sp>
        <p:nvSpPr>
          <p:cNvPr id="73" name="Shape 73"/>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74" name="Shape 7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76" name="Shape 76"/>
          <p:cNvSpPr/>
          <p:nvPr/>
        </p:nvSpPr>
        <p:spPr>
          <a:xfrm flipH="1">
            <a:off x="5067299" y="393700"/>
            <a:ext cx="1" cy="6223038"/>
          </a:xfrm>
          <a:prstGeom prst="line">
            <a:avLst/>
          </a:prstGeom>
          <a:ln w="12700">
            <a:solidFill>
              <a:srgbClr val="9A9A9A"/>
            </a:solidFill>
            <a:miter lim="400000"/>
          </a:ln>
        </p:spPr>
        <p:txBody>
          <a:bodyPr lIns="0" tIns="0" rIns="0" bIns="0" anchor="ctr"/>
          <a:lstStyle/>
          <a:p>
            <a:pPr lvl="0"/>
            <a:endParaRPr/>
          </a:p>
        </p:txBody>
      </p:sp>
      <p:sp>
        <p:nvSpPr>
          <p:cNvPr id="77" name="Shape 77"/>
          <p:cNvSpPr/>
          <p:nvPr/>
        </p:nvSpPr>
        <p:spPr>
          <a:xfrm flipH="1" flipV="1">
            <a:off x="5079931" y="3505199"/>
            <a:ext cx="4686369" cy="2"/>
          </a:xfrm>
          <a:prstGeom prst="line">
            <a:avLst/>
          </a:prstGeom>
          <a:ln w="12700">
            <a:solidFill>
              <a:srgbClr val="9A9A9A"/>
            </a:solidFill>
            <a:miter lim="400000"/>
          </a:ln>
        </p:spPr>
        <p:txBody>
          <a:bodyPr lIns="0" tIns="0" rIns="0" bIns="0" anchor="ctr"/>
          <a:lstStyle/>
          <a:p>
            <a:pPr lvl="0"/>
            <a:endParaRPr/>
          </a:p>
        </p:txBody>
      </p:sp>
      <p:sp>
        <p:nvSpPr>
          <p:cNvPr id="79" name="Shape 79"/>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0" name="Shape 8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4 Up">
    <p:spTree>
      <p:nvGrpSpPr>
        <p:cNvPr id="1" name=""/>
        <p:cNvGrpSpPr/>
        <p:nvPr/>
      </p:nvGrpSpPr>
      <p:grpSpPr>
        <a:xfrm>
          <a:off x="0" y="0"/>
          <a:ext cx="0" cy="0"/>
          <a:chOff x="0" y="0"/>
          <a:chExt cx="0" cy="0"/>
        </a:xfrm>
      </p:grpSpPr>
      <p:sp>
        <p:nvSpPr>
          <p:cNvPr id="82" name="Shape 82"/>
          <p:cNvSpPr/>
          <p:nvPr/>
        </p:nvSpPr>
        <p:spPr>
          <a:xfrm flipH="1">
            <a:off x="7086599" y="393700"/>
            <a:ext cx="1" cy="6235700"/>
          </a:xfrm>
          <a:prstGeom prst="line">
            <a:avLst/>
          </a:prstGeom>
          <a:ln w="12700">
            <a:solidFill>
              <a:srgbClr val="9A9A9A"/>
            </a:solidFill>
            <a:miter lim="400000"/>
          </a:ln>
        </p:spPr>
        <p:txBody>
          <a:bodyPr lIns="0" tIns="0" rIns="0" bIns="0" anchor="ctr"/>
          <a:lstStyle/>
          <a:p>
            <a:pPr lvl="0"/>
            <a:endParaRPr/>
          </a:p>
        </p:txBody>
      </p:sp>
      <p:sp>
        <p:nvSpPr>
          <p:cNvPr id="83" name="Shape 83"/>
          <p:cNvSpPr/>
          <p:nvPr/>
        </p:nvSpPr>
        <p:spPr>
          <a:xfrm flipH="1" flipV="1">
            <a:off x="7099231" y="2425699"/>
            <a:ext cx="2657406" cy="1"/>
          </a:xfrm>
          <a:prstGeom prst="line">
            <a:avLst/>
          </a:prstGeom>
          <a:ln w="12700">
            <a:solidFill>
              <a:srgbClr val="9A9A9A"/>
            </a:solidFill>
            <a:miter lim="400000"/>
          </a:ln>
        </p:spPr>
        <p:txBody>
          <a:bodyPr lIns="0" tIns="0" rIns="0" bIns="0" anchor="ctr"/>
          <a:lstStyle/>
          <a:p>
            <a:pPr lvl="0"/>
            <a:endParaRPr/>
          </a:p>
        </p:txBody>
      </p:sp>
      <p:sp>
        <p:nvSpPr>
          <p:cNvPr id="84" name="Shape 84"/>
          <p:cNvSpPr/>
          <p:nvPr/>
        </p:nvSpPr>
        <p:spPr>
          <a:xfrm flipH="1" flipV="1">
            <a:off x="7099231" y="4584699"/>
            <a:ext cx="2657406" cy="1"/>
          </a:xfrm>
          <a:prstGeom prst="line">
            <a:avLst/>
          </a:prstGeom>
          <a:ln w="12700">
            <a:solidFill>
              <a:srgbClr val="9A9A9A"/>
            </a:solidFill>
            <a:miter lim="400000"/>
          </a:ln>
        </p:spPr>
        <p:txBody>
          <a:bodyPr lIns="0" tIns="0" rIns="0" bIns="0" anchor="ctr"/>
          <a:lstStyle/>
          <a:p>
            <a:pPr lvl="0"/>
            <a:endParaRPr/>
          </a:p>
        </p:txBody>
      </p:sp>
      <p:sp>
        <p:nvSpPr>
          <p:cNvPr id="86" name="Shape 86"/>
          <p:cNvSpPr>
            <a:spLocks noGrp="1"/>
          </p:cNvSpPr>
          <p:nvPr>
            <p:ph type="body" idx="1"/>
          </p:nvPr>
        </p:nvSpPr>
        <p:spPr>
          <a:xfrm>
            <a:off x="342900" y="6883400"/>
            <a:ext cx="6451600" cy="317500"/>
          </a:xfrm>
          <a:prstGeom prst="rect">
            <a:avLst/>
          </a:prstGeom>
        </p:spPr>
        <p:txBody>
          <a:bodyPr/>
          <a:lstStyle>
            <a:lvl1pPr marL="0" indent="0">
              <a:spcBef>
                <a:spcPts val="0"/>
              </a:spcBef>
              <a:buSzTx/>
              <a:buNone/>
              <a:defRPr sz="1400"/>
            </a:lvl1pPr>
            <a:lvl2pPr marL="0" indent="0">
              <a:spcBef>
                <a:spcPts val="0"/>
              </a:spcBef>
              <a:buSzTx/>
              <a:buNone/>
              <a:defRPr sz="1400"/>
            </a:lvl2pPr>
            <a:lvl3pPr marL="0" indent="0">
              <a:spcBef>
                <a:spcPts val="0"/>
              </a:spcBef>
              <a:buSzTx/>
              <a:buNone/>
              <a:defRPr sz="1400"/>
            </a:lvl3pPr>
            <a:lvl4pPr marL="0" indent="0">
              <a:spcBef>
                <a:spcPts val="0"/>
              </a:spcBef>
              <a:buSzTx/>
              <a:buNone/>
              <a:defRPr sz="1400"/>
            </a:lvl4pPr>
            <a:lvl5pPr marL="0" indent="0">
              <a:spcBef>
                <a:spcPts val="0"/>
              </a:spcBef>
              <a:buSz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87" name="Shape 8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pPr>
            <a:r>
              <a:rPr sz="3200"/>
              <a:t>Title Text</a:t>
            </a:r>
          </a:p>
        </p:txBody>
      </p:sp>
      <p:sp>
        <p:nvSpPr>
          <p:cNvPr id="90" name="Shape 90"/>
          <p:cNvSpPr>
            <a:spLocks noGrp="1"/>
          </p:cNvSpPr>
          <p:nvPr>
            <p:ph type="body" idx="1"/>
          </p:nvPr>
        </p:nvSpPr>
        <p:spPr>
          <a:xfrm>
            <a:off x="444500" y="1816100"/>
            <a:ext cx="3975100" cy="5130800"/>
          </a:xfrm>
          <a:prstGeom prst="rect">
            <a:avLst/>
          </a:prstGeom>
        </p:spPr>
        <p:txBody>
          <a:bodyPr/>
          <a:lstStyle>
            <a:lvl1pPr>
              <a:spcBef>
                <a:spcPts val="3800"/>
              </a:spcBef>
              <a:defRPr sz="2000"/>
            </a:lvl1pPr>
            <a:lvl2pPr>
              <a:spcBef>
                <a:spcPts val="3800"/>
              </a:spcBef>
              <a:defRPr sz="2000"/>
            </a:lvl2pPr>
            <a:lvl3pPr>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1" name="Shape 9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a:pPr>
            <a:r>
              <a:rPr sz="3200"/>
              <a:t>Title Text</a:t>
            </a:r>
          </a:p>
        </p:txBody>
      </p:sp>
      <p:sp>
        <p:nvSpPr>
          <p:cNvPr id="94" name="Shape 94"/>
          <p:cNvSpPr>
            <a:spLocks noGrp="1"/>
          </p:cNvSpPr>
          <p:nvPr>
            <p:ph type="body" idx="1"/>
          </p:nvPr>
        </p:nvSpPr>
        <p:spPr>
          <a:xfrm>
            <a:off x="6540500" y="1816100"/>
            <a:ext cx="3175000" cy="5130800"/>
          </a:xfrm>
          <a:prstGeom prst="rect">
            <a:avLst/>
          </a:prstGeom>
        </p:spPr>
        <p:txBody>
          <a:bodyPr/>
          <a:lstStyle>
            <a:lvl1pPr>
              <a:spcBef>
                <a:spcPts val="3800"/>
              </a:spcBef>
              <a:defRPr sz="2000"/>
            </a:lvl1pPr>
            <a:lvl2pPr>
              <a:spcBef>
                <a:spcPts val="3800"/>
              </a:spcBef>
              <a:defRPr sz="2000"/>
            </a:lvl2pPr>
            <a:lvl3pPr marL="901700">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5" name="Shape 9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8001" y="7062614"/>
            <a:ext cx="2370666" cy="405695"/>
          </a:xfrm>
          <a:prstGeom prst="rect">
            <a:avLst/>
          </a:prstGeom>
        </p:spPr>
        <p:txBody>
          <a:bodyPr lIns="71433" tIns="35716" rIns="71433" bIns="35716"/>
          <a:lstStyle/>
          <a:p>
            <a:fld id="{663C4AB7-5846-754B-B6F0-484056FDC8C9}" type="datetimeFigureOut">
              <a:rPr lang="en-US" smtClean="0"/>
              <a:t>11/12/15</a:t>
            </a:fld>
            <a:endParaRPr lang="en-US"/>
          </a:p>
        </p:txBody>
      </p:sp>
      <p:sp>
        <p:nvSpPr>
          <p:cNvPr id="5" name="Footer Placeholder 4"/>
          <p:cNvSpPr>
            <a:spLocks noGrp="1"/>
          </p:cNvSpPr>
          <p:nvPr>
            <p:ph type="ftr" sz="quarter" idx="11"/>
          </p:nvPr>
        </p:nvSpPr>
        <p:spPr>
          <a:xfrm>
            <a:off x="3471335" y="7062614"/>
            <a:ext cx="3217334" cy="405695"/>
          </a:xfrm>
          <a:prstGeom prst="rect">
            <a:avLst/>
          </a:prstGeom>
        </p:spPr>
        <p:txBody>
          <a:bodyPr lIns="71433" tIns="35716" rIns="71433" bIns="35716"/>
          <a:lstStyle/>
          <a:p>
            <a:endParaRPr lang="en-US"/>
          </a:p>
        </p:txBody>
      </p:sp>
      <p:sp>
        <p:nvSpPr>
          <p:cNvPr id="6" name="Slide Number Placeholder 5"/>
          <p:cNvSpPr>
            <a:spLocks noGrp="1"/>
          </p:cNvSpPr>
          <p:nvPr>
            <p:ph type="sldNum" sz="quarter" idx="12"/>
          </p:nvPr>
        </p:nvSpPr>
        <p:spPr>
          <a:xfrm>
            <a:off x="9617590" y="7200900"/>
            <a:ext cx="214671" cy="230832"/>
          </a:xfrm>
        </p:spPr>
        <p:txBody>
          <a:bodyPr/>
          <a:lstStyle/>
          <a:p>
            <a:fld id="{F321F57B-90B7-CC40-A138-EFA7A797A2B0}" type="slidenum">
              <a:rPr lang="en-US" smtClean="0"/>
              <a:t>‹#›</a:t>
            </a:fld>
            <a:endParaRPr lang="en-US"/>
          </a:p>
        </p:txBody>
      </p:sp>
    </p:spTree>
    <p:extLst>
      <p:ext uri="{BB962C8B-B14F-4D97-AF65-F5344CB8AC3E}">
        <p14:creationId xmlns:p14="http://schemas.microsoft.com/office/powerpoint/2010/main" val="378641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pPr>
            <a:r>
              <a:rPr sz="3200"/>
              <a:t>Title Text</a:t>
            </a:r>
          </a:p>
        </p:txBody>
      </p:sp>
      <p:sp>
        <p:nvSpPr>
          <p:cNvPr id="15" name="Shape 1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3200"/>
              <a:t>Title Text</a:t>
            </a:r>
          </a:p>
        </p:txBody>
      </p:sp>
      <p:sp>
        <p:nvSpPr>
          <p:cNvPr id="19" name="Shape 19"/>
          <p:cNvSpPr>
            <a:spLocks noGrp="1"/>
          </p:cNvSpPr>
          <p:nvPr>
            <p:ph type="body" idx="1"/>
          </p:nvPr>
        </p:nvSpPr>
        <p:spPr>
          <a:prstGeom prst="rect">
            <a:avLst/>
          </a:prstGeom>
        </p:spPr>
        <p:txBody>
          <a:bodyPr numCol="2" spcCol="463550"/>
          <a:lstStyle>
            <a:lvl1pPr>
              <a:spcBef>
                <a:spcPts val="3800"/>
              </a:spcBef>
            </a:lvl1pPr>
            <a:lvl2pPr>
              <a:spcBef>
                <a:spcPts val="3800"/>
              </a:spcBef>
            </a:lvl2pPr>
            <a:lvl3pPr>
              <a:spcBef>
                <a:spcPts val="3800"/>
              </a:spcBef>
            </a:lvl3pPr>
            <a:lvl4pPr>
              <a:spcBef>
                <a:spcPts val="3800"/>
              </a:spcBef>
            </a:lvl4pPr>
            <a:lvl5pPr>
              <a:spcBef>
                <a:spcPts val="3800"/>
              </a:spcBef>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22" name="Shape 22"/>
          <p:cNvSpPr>
            <a:spLocks noGrp="1"/>
          </p:cNvSpPr>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pPr>
            <a:r>
              <a:rPr sz="3200"/>
              <a:t>Title Text</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444500" y="2895600"/>
            <a:ext cx="9271000" cy="1828800"/>
          </a:xfrm>
          <a:prstGeom prst="rect">
            <a:avLst/>
          </a:prstGeom>
        </p:spPr>
        <p:txBody>
          <a:bodyPr anchor="ctr"/>
          <a:lstStyle/>
          <a:p>
            <a:pPr lvl="0">
              <a:defRPr sz="1800"/>
            </a:pPr>
            <a:r>
              <a:rPr sz="3200"/>
              <a:t>Title Text</a:t>
            </a:r>
          </a:p>
        </p:txBody>
      </p:sp>
      <p:sp>
        <p:nvSpPr>
          <p:cNvPr id="32" name="Shape 32"/>
          <p:cNvSpPr>
            <a:spLocks noGrp="1"/>
          </p:cNvSpPr>
          <p:nvPr>
            <p:ph type="sldNum" sz="quarter" idx="2"/>
          </p:nvPr>
        </p:nvSpPr>
        <p:spPr>
          <a:xfrm>
            <a:off x="9588500" y="7200900"/>
            <a:ext cx="230124"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4" name="Shape 34"/>
          <p:cNvSpPr/>
          <p:nvPr/>
        </p:nvSpPr>
        <p:spPr>
          <a:xfrm>
            <a:off x="5080000" y="6159499"/>
            <a:ext cx="0" cy="1111351"/>
          </a:xfrm>
          <a:prstGeom prst="line">
            <a:avLst/>
          </a:prstGeom>
          <a:ln w="12700">
            <a:solidFill>
              <a:srgbClr val="9A9A9A"/>
            </a:solidFill>
            <a:miter lim="400000"/>
          </a:ln>
        </p:spPr>
        <p:txBody>
          <a:bodyPr lIns="0" tIns="0" rIns="0" bIns="0" anchor="ctr"/>
          <a:lstStyle/>
          <a:p>
            <a:pPr lvl="0"/>
            <a:endParaRPr/>
          </a:p>
        </p:txBody>
      </p:sp>
      <p:sp>
        <p:nvSpPr>
          <p:cNvPr id="36" name="Shape 36"/>
          <p:cNvSpPr>
            <a:spLocks noGrp="1"/>
          </p:cNvSpPr>
          <p:nvPr>
            <p:ph type="title"/>
          </p:nvPr>
        </p:nvSpPr>
        <p:spPr>
          <a:xfrm>
            <a:off x="165100" y="6083300"/>
            <a:ext cx="4521200" cy="939800"/>
          </a:xfrm>
          <a:prstGeom prst="rect">
            <a:avLst/>
          </a:prstGeom>
        </p:spPr>
        <p:txBody>
          <a:bodyPr anchor="ctr"/>
          <a:lstStyle>
            <a:lvl1pPr algn="r"/>
          </a:lstStyle>
          <a:p>
            <a:pPr lvl="0">
              <a:defRPr sz="1800"/>
            </a:pPr>
            <a:r>
              <a:rPr sz="3200"/>
              <a:t>Title Text</a:t>
            </a:r>
          </a:p>
        </p:txBody>
      </p:sp>
      <p:sp>
        <p:nvSpPr>
          <p:cNvPr id="37" name="Shape 37"/>
          <p:cNvSpPr>
            <a:spLocks noGrp="1"/>
          </p:cNvSpPr>
          <p:nvPr>
            <p:ph type="body" idx="1"/>
          </p:nvPr>
        </p:nvSpPr>
        <p:spPr>
          <a:xfrm>
            <a:off x="6146800" y="6146800"/>
            <a:ext cx="3873500" cy="1054100"/>
          </a:xfrm>
          <a:prstGeom prst="rect">
            <a:avLst/>
          </a:prstGeom>
        </p:spPr>
        <p:txBody>
          <a:bodyPr/>
          <a:lstStyle>
            <a:lvl1pPr marL="0" indent="0">
              <a:spcBef>
                <a:spcPts val="0"/>
              </a:spcBef>
              <a:buSzTx/>
              <a:buNone/>
              <a:defRPr sz="2000"/>
            </a:lvl1pPr>
            <a:lvl2pPr marL="0" indent="0">
              <a:spcBef>
                <a:spcPts val="0"/>
              </a:spcBef>
              <a:buSzTx/>
              <a:buNone/>
              <a:defRPr sz="2000"/>
            </a:lvl2pPr>
            <a:lvl3pPr marL="0" indent="0">
              <a:spcBef>
                <a:spcPts val="0"/>
              </a:spcBef>
              <a:buSzTx/>
              <a:buNone/>
              <a:defRPr sz="2000"/>
            </a:lvl3pPr>
            <a:lvl4pPr marL="0" indent="0">
              <a:spcBef>
                <a:spcPts val="0"/>
              </a:spcBef>
              <a:buSzTx/>
              <a:buNone/>
              <a:defRPr sz="2000"/>
            </a:lvl4pPr>
            <a:lvl5pPr marL="0" indent="0">
              <a:spcBef>
                <a:spcPts val="0"/>
              </a:spcBef>
              <a:buSzTx/>
              <a:buNone/>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47" name="Shape 47"/>
          <p:cNvSpPr>
            <a:spLocks noGrp="1"/>
          </p:cNvSpPr>
          <p:nvPr>
            <p:ph type="title"/>
          </p:nvPr>
        </p:nvSpPr>
        <p:spPr>
          <a:xfrm>
            <a:off x="444500" y="254000"/>
            <a:ext cx="3975100" cy="1092200"/>
          </a:xfrm>
          <a:prstGeom prst="rect">
            <a:avLst/>
          </a:prstGeom>
        </p:spPr>
        <p:txBody>
          <a:bodyPr/>
          <a:lstStyle/>
          <a:p>
            <a:pPr lvl="0">
              <a:defRPr sz="1800"/>
            </a:pPr>
            <a:r>
              <a:rPr sz="3200"/>
              <a:t>Title Text</a:t>
            </a:r>
          </a:p>
        </p:txBody>
      </p:sp>
      <p:sp>
        <p:nvSpPr>
          <p:cNvPr id="48" name="Shape 48"/>
          <p:cNvSpPr>
            <a:spLocks noGrp="1"/>
          </p:cNvSpPr>
          <p:nvPr>
            <p:ph type="body" idx="1"/>
          </p:nvPr>
        </p:nvSpPr>
        <p:spPr>
          <a:xfrm>
            <a:off x="444500" y="1816100"/>
            <a:ext cx="3975100" cy="5130800"/>
          </a:xfrm>
          <a:prstGeom prst="rect">
            <a:avLst/>
          </a:prstGeom>
        </p:spPr>
        <p:txBody>
          <a:bodyPr/>
          <a:lstStyle>
            <a:lvl1pPr>
              <a:spcBef>
                <a:spcPts val="3800"/>
              </a:spcBef>
              <a:defRPr sz="2000"/>
            </a:lvl1pPr>
            <a:lvl2pPr>
              <a:spcBef>
                <a:spcPts val="3800"/>
              </a:spcBef>
              <a:defRPr sz="2000"/>
            </a:lvl2pPr>
            <a:lvl3pPr>
              <a:spcBef>
                <a:spcPts val="3800"/>
              </a:spcBef>
              <a:defRPr sz="2000"/>
            </a:lvl3pPr>
            <a:lvl4pPr>
              <a:spcBef>
                <a:spcPts val="3800"/>
              </a:spcBef>
              <a:defRPr sz="2000"/>
            </a:lvl4pPr>
            <a:lvl5pPr>
              <a:spcBef>
                <a:spcPts val="38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49" name="Shape 49"/>
          <p:cNvSpPr>
            <a:spLocks noGrp="1"/>
          </p:cNvSpPr>
          <p:nvPr>
            <p:ph type="sldNum" sz="quarter" idx="2"/>
          </p:nvPr>
        </p:nvSpPr>
        <p:spPr>
          <a:xfrm>
            <a:off x="399018" y="7200900"/>
            <a:ext cx="230125"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lvl="0">
              <a:defRPr sz="1800"/>
            </a:pPr>
            <a:r>
              <a:rPr sz="3200"/>
              <a:t>Title Text</a:t>
            </a:r>
          </a:p>
        </p:txBody>
      </p:sp>
      <p:sp>
        <p:nvSpPr>
          <p:cNvPr id="5" name="Shape 5"/>
          <p:cNvSpPr>
            <a:spLocks noGrp="1"/>
          </p:cNvSpPr>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 name="Shape 6"/>
          <p:cNvSpPr>
            <a:spLocks noGrp="1"/>
          </p:cNvSpPr>
          <p:nvPr>
            <p:ph type="sldNum" sz="quarter" idx="2"/>
          </p:nvPr>
        </p:nvSpPr>
        <p:spPr>
          <a:xfrm>
            <a:off x="9602136" y="7200900"/>
            <a:ext cx="230125" cy="225045"/>
          </a:xfrm>
          <a:prstGeom prst="rect">
            <a:avLst/>
          </a:prstGeom>
          <a:ln w="12700">
            <a:miter lim="400000"/>
          </a:ln>
        </p:spPr>
        <p:txBody>
          <a:bodyPr wrap="none" lIns="38100" tIns="38100" rIns="38100" bIns="38100">
            <a:spAutoFit/>
          </a:bodyPr>
          <a:lstStyle>
            <a:lvl1pPr algn="r">
              <a:defRPr sz="1000">
                <a:latin typeface="+mj-lt"/>
                <a:ea typeface="+mj-ea"/>
                <a:cs typeface="+mj-cs"/>
                <a:sym typeface="Helvetica Neu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9" r:id="rId19"/>
  </p:sldLayoutIdLst>
  <p:transition xmlns:p14="http://schemas.microsoft.com/office/powerpoint/2010/main" spd="med"/>
  <p:txStyles>
    <p:titleStyle>
      <a:lvl1pPr defTabSz="457200">
        <a:defRPr sz="3200">
          <a:latin typeface="+mn-lt"/>
          <a:ea typeface="+mn-ea"/>
          <a:cs typeface="+mn-cs"/>
          <a:sym typeface="Helvetica Neue Light"/>
        </a:defRPr>
      </a:lvl1pPr>
      <a:lvl2pPr indent="228600" defTabSz="457200">
        <a:defRPr sz="3200">
          <a:latin typeface="+mn-lt"/>
          <a:ea typeface="+mn-ea"/>
          <a:cs typeface="+mn-cs"/>
          <a:sym typeface="Helvetica Neue Light"/>
        </a:defRPr>
      </a:lvl2pPr>
      <a:lvl3pPr indent="457200" defTabSz="457200">
        <a:defRPr sz="3200">
          <a:latin typeface="+mn-lt"/>
          <a:ea typeface="+mn-ea"/>
          <a:cs typeface="+mn-cs"/>
          <a:sym typeface="Helvetica Neue Light"/>
        </a:defRPr>
      </a:lvl3pPr>
      <a:lvl4pPr indent="685800" defTabSz="457200">
        <a:defRPr sz="3200">
          <a:latin typeface="+mn-lt"/>
          <a:ea typeface="+mn-ea"/>
          <a:cs typeface="+mn-cs"/>
          <a:sym typeface="Helvetica Neue Light"/>
        </a:defRPr>
      </a:lvl4pPr>
      <a:lvl5pPr indent="914400" defTabSz="457200">
        <a:defRPr sz="3200">
          <a:latin typeface="+mn-lt"/>
          <a:ea typeface="+mn-ea"/>
          <a:cs typeface="+mn-cs"/>
          <a:sym typeface="Helvetica Neue Light"/>
        </a:defRPr>
      </a:lvl5pPr>
      <a:lvl6pPr indent="1143000" defTabSz="457200">
        <a:defRPr sz="3200">
          <a:latin typeface="+mn-lt"/>
          <a:ea typeface="+mn-ea"/>
          <a:cs typeface="+mn-cs"/>
          <a:sym typeface="Helvetica Neue Light"/>
        </a:defRPr>
      </a:lvl6pPr>
      <a:lvl7pPr indent="1371600" defTabSz="457200">
        <a:defRPr sz="3200">
          <a:latin typeface="+mn-lt"/>
          <a:ea typeface="+mn-ea"/>
          <a:cs typeface="+mn-cs"/>
          <a:sym typeface="Helvetica Neue Light"/>
        </a:defRPr>
      </a:lvl7pPr>
      <a:lvl8pPr indent="1600200" defTabSz="457200">
        <a:defRPr sz="3200">
          <a:latin typeface="+mn-lt"/>
          <a:ea typeface="+mn-ea"/>
          <a:cs typeface="+mn-cs"/>
          <a:sym typeface="Helvetica Neue Light"/>
        </a:defRPr>
      </a:lvl8pPr>
      <a:lvl9pPr indent="1828800" defTabSz="457200">
        <a:defRPr sz="3200">
          <a:latin typeface="+mn-lt"/>
          <a:ea typeface="+mn-ea"/>
          <a:cs typeface="+mn-cs"/>
          <a:sym typeface="Helvetica Neue Light"/>
        </a:defRPr>
      </a:lvl9pPr>
    </p:titleStyle>
    <p:bodyStyle>
      <a:lvl1pPr marL="203200" indent="-203200" defTabSz="457200">
        <a:spcBef>
          <a:spcPts val="600"/>
        </a:spcBef>
        <a:buSzPct val="100000"/>
        <a:buChar char="•"/>
        <a:defRPr sz="2400">
          <a:latin typeface="+mj-lt"/>
          <a:ea typeface="+mj-ea"/>
          <a:cs typeface="+mj-cs"/>
          <a:sym typeface="Helvetica Neue"/>
        </a:defRPr>
      </a:lvl1pPr>
      <a:lvl2pPr marL="546100" indent="-203200" defTabSz="457200">
        <a:spcBef>
          <a:spcPts val="600"/>
        </a:spcBef>
        <a:buSzPct val="100000"/>
        <a:buChar char="•"/>
        <a:defRPr sz="2400">
          <a:latin typeface="+mj-lt"/>
          <a:ea typeface="+mj-ea"/>
          <a:cs typeface="+mj-cs"/>
          <a:sym typeface="Helvetica Neue"/>
        </a:defRPr>
      </a:lvl2pPr>
      <a:lvl3pPr marL="889000" indent="-203200" defTabSz="457200">
        <a:spcBef>
          <a:spcPts val="600"/>
        </a:spcBef>
        <a:buSzPct val="100000"/>
        <a:buChar char="•"/>
        <a:defRPr sz="2400">
          <a:latin typeface="+mj-lt"/>
          <a:ea typeface="+mj-ea"/>
          <a:cs typeface="+mj-cs"/>
          <a:sym typeface="Helvetica Neue"/>
        </a:defRPr>
      </a:lvl3pPr>
      <a:lvl4pPr marL="1231900" indent="-203200" defTabSz="457200">
        <a:spcBef>
          <a:spcPts val="600"/>
        </a:spcBef>
        <a:buSzPct val="100000"/>
        <a:buChar char="•"/>
        <a:defRPr sz="2400">
          <a:latin typeface="+mj-lt"/>
          <a:ea typeface="+mj-ea"/>
          <a:cs typeface="+mj-cs"/>
          <a:sym typeface="Helvetica Neue"/>
        </a:defRPr>
      </a:lvl4pPr>
      <a:lvl5pPr marL="1574800" indent="-203200" defTabSz="457200">
        <a:spcBef>
          <a:spcPts val="600"/>
        </a:spcBef>
        <a:buSzPct val="100000"/>
        <a:buChar char="•"/>
        <a:defRPr sz="2400">
          <a:latin typeface="+mj-lt"/>
          <a:ea typeface="+mj-ea"/>
          <a:cs typeface="+mj-cs"/>
          <a:sym typeface="Helvetica Neue"/>
        </a:defRPr>
      </a:lvl5pPr>
      <a:lvl6pPr marL="1917700" indent="-203200" defTabSz="457200">
        <a:spcBef>
          <a:spcPts val="600"/>
        </a:spcBef>
        <a:buSzPct val="100000"/>
        <a:buChar char="•"/>
        <a:defRPr sz="2400">
          <a:latin typeface="+mj-lt"/>
          <a:ea typeface="+mj-ea"/>
          <a:cs typeface="+mj-cs"/>
          <a:sym typeface="Helvetica Neue"/>
        </a:defRPr>
      </a:lvl6pPr>
      <a:lvl7pPr marL="2260600" indent="-203200" defTabSz="457200">
        <a:spcBef>
          <a:spcPts val="600"/>
        </a:spcBef>
        <a:buSzPct val="100000"/>
        <a:buChar char="•"/>
        <a:defRPr sz="2400">
          <a:latin typeface="+mj-lt"/>
          <a:ea typeface="+mj-ea"/>
          <a:cs typeface="+mj-cs"/>
          <a:sym typeface="Helvetica Neue"/>
        </a:defRPr>
      </a:lvl7pPr>
      <a:lvl8pPr marL="2603500" indent="-203200" defTabSz="457200">
        <a:spcBef>
          <a:spcPts val="600"/>
        </a:spcBef>
        <a:buSzPct val="100000"/>
        <a:buChar char="•"/>
        <a:defRPr sz="2400">
          <a:latin typeface="+mj-lt"/>
          <a:ea typeface="+mj-ea"/>
          <a:cs typeface="+mj-cs"/>
          <a:sym typeface="Helvetica Neue"/>
        </a:defRPr>
      </a:lvl8pPr>
      <a:lvl9pPr marL="2946400" indent="-203200" defTabSz="457200">
        <a:spcBef>
          <a:spcPts val="600"/>
        </a:spcBef>
        <a:buSzPct val="100000"/>
        <a:buChar char="•"/>
        <a:defRPr sz="2400">
          <a:latin typeface="+mj-lt"/>
          <a:ea typeface="+mj-ea"/>
          <a:cs typeface="+mj-cs"/>
          <a:sym typeface="Helvetica Neue"/>
        </a:defRPr>
      </a:lvl9pPr>
    </p:bodyStyle>
    <p:otherStyle>
      <a:lvl1pPr algn="r" defTabSz="457200">
        <a:defRPr sz="1000">
          <a:solidFill>
            <a:schemeClr val="tx1"/>
          </a:solidFill>
          <a:latin typeface="+mn-lt"/>
          <a:ea typeface="+mn-ea"/>
          <a:cs typeface="+mn-cs"/>
          <a:sym typeface="Helvetica Neue"/>
        </a:defRPr>
      </a:lvl1pPr>
      <a:lvl2pPr indent="228600" algn="r" defTabSz="457200">
        <a:defRPr sz="1000">
          <a:solidFill>
            <a:schemeClr val="tx1"/>
          </a:solidFill>
          <a:latin typeface="+mn-lt"/>
          <a:ea typeface="+mn-ea"/>
          <a:cs typeface="+mn-cs"/>
          <a:sym typeface="Helvetica Neue"/>
        </a:defRPr>
      </a:lvl2pPr>
      <a:lvl3pPr indent="457200" algn="r" defTabSz="457200">
        <a:defRPr sz="1000">
          <a:solidFill>
            <a:schemeClr val="tx1"/>
          </a:solidFill>
          <a:latin typeface="+mn-lt"/>
          <a:ea typeface="+mn-ea"/>
          <a:cs typeface="+mn-cs"/>
          <a:sym typeface="Helvetica Neue"/>
        </a:defRPr>
      </a:lvl3pPr>
      <a:lvl4pPr indent="685800" algn="r" defTabSz="457200">
        <a:defRPr sz="1000">
          <a:solidFill>
            <a:schemeClr val="tx1"/>
          </a:solidFill>
          <a:latin typeface="+mn-lt"/>
          <a:ea typeface="+mn-ea"/>
          <a:cs typeface="+mn-cs"/>
          <a:sym typeface="Helvetica Neue"/>
        </a:defRPr>
      </a:lvl4pPr>
      <a:lvl5pPr indent="914400" algn="r" defTabSz="457200">
        <a:defRPr sz="1000">
          <a:solidFill>
            <a:schemeClr val="tx1"/>
          </a:solidFill>
          <a:latin typeface="+mn-lt"/>
          <a:ea typeface="+mn-ea"/>
          <a:cs typeface="+mn-cs"/>
          <a:sym typeface="Helvetica Neue"/>
        </a:defRPr>
      </a:lvl5pPr>
      <a:lvl6pPr indent="1143000" algn="r" defTabSz="457200">
        <a:defRPr sz="1000">
          <a:solidFill>
            <a:schemeClr val="tx1"/>
          </a:solidFill>
          <a:latin typeface="+mn-lt"/>
          <a:ea typeface="+mn-ea"/>
          <a:cs typeface="+mn-cs"/>
          <a:sym typeface="Helvetica Neue"/>
        </a:defRPr>
      </a:lvl6pPr>
      <a:lvl7pPr indent="1371600" algn="r" defTabSz="457200">
        <a:defRPr sz="1000">
          <a:solidFill>
            <a:schemeClr val="tx1"/>
          </a:solidFill>
          <a:latin typeface="+mn-lt"/>
          <a:ea typeface="+mn-ea"/>
          <a:cs typeface="+mn-cs"/>
          <a:sym typeface="Helvetica Neue"/>
        </a:defRPr>
      </a:lvl7pPr>
      <a:lvl8pPr indent="1600200" algn="r" defTabSz="457200">
        <a:defRPr sz="1000">
          <a:solidFill>
            <a:schemeClr val="tx1"/>
          </a:solidFill>
          <a:latin typeface="+mn-lt"/>
          <a:ea typeface="+mn-ea"/>
          <a:cs typeface="+mn-cs"/>
          <a:sym typeface="Helvetica Neue"/>
        </a:defRPr>
      </a:lvl8pPr>
      <a:lvl9pPr indent="1828800" algn="r" defTabSz="457200">
        <a:defRPr sz="10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4.png"/><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44500" y="1739900"/>
            <a:ext cx="9271000" cy="1879600"/>
          </a:xfrm>
          <a:prstGeom prst="rect">
            <a:avLst/>
          </a:prstGeom>
        </p:spPr>
        <p:txBody>
          <a:bodyPr/>
          <a:lstStyle/>
          <a:p>
            <a:pPr lvl="0">
              <a:defRPr sz="1800"/>
            </a:pPr>
            <a:r>
              <a:rPr sz="3200" dirty="0"/>
              <a:t>Epi 240</a:t>
            </a:r>
          </a:p>
          <a:p>
            <a:pPr lvl="0">
              <a:defRPr sz="1800"/>
            </a:pPr>
            <a:r>
              <a:rPr sz="3200" dirty="0"/>
              <a:t>Qualitative Approaches in Clinical and Translational Research</a:t>
            </a:r>
          </a:p>
        </p:txBody>
      </p:sp>
      <p:sp>
        <p:nvSpPr>
          <p:cNvPr id="104" name="Shape 104"/>
          <p:cNvSpPr>
            <a:spLocks noGrp="1"/>
          </p:cNvSpPr>
          <p:nvPr>
            <p:ph type="body" idx="1"/>
          </p:nvPr>
        </p:nvSpPr>
        <p:spPr>
          <a:xfrm>
            <a:off x="444500" y="3797427"/>
            <a:ext cx="9271000" cy="3333623"/>
          </a:xfrm>
          <a:prstGeom prst="rect">
            <a:avLst/>
          </a:prstGeom>
        </p:spPr>
        <p:txBody>
          <a:bodyPr/>
          <a:lstStyle/>
          <a:p>
            <a:pPr lvl="0">
              <a:defRPr sz="1800">
                <a:solidFill>
                  <a:srgbClr val="000000"/>
                </a:solidFill>
              </a:defRPr>
            </a:pPr>
            <a:r>
              <a:rPr sz="2000" dirty="0"/>
              <a:t>Session </a:t>
            </a:r>
            <a:r>
              <a:rPr lang="en-US" sz="2000" dirty="0" smtClean="0"/>
              <a:t>9</a:t>
            </a:r>
            <a:endParaRPr sz="2000" dirty="0"/>
          </a:p>
          <a:p>
            <a:pPr lvl="0">
              <a:defRPr sz="1800">
                <a:solidFill>
                  <a:srgbClr val="000000"/>
                </a:solidFill>
              </a:defRPr>
            </a:pPr>
            <a:r>
              <a:rPr sz="2000" dirty="0"/>
              <a:t>Qualitative Project and </a:t>
            </a:r>
            <a:r>
              <a:rPr sz="2000" dirty="0" smtClean="0"/>
              <a:t>Product</a:t>
            </a:r>
            <a:r>
              <a:rPr lang="en-US" sz="2000" dirty="0" smtClean="0"/>
              <a:t>, Part </a:t>
            </a:r>
            <a:r>
              <a:rPr lang="en-US" sz="2000" dirty="0" smtClean="0"/>
              <a:t>I – Careers &amp; Grants</a:t>
            </a:r>
            <a:endParaRPr sz="2000" dirty="0"/>
          </a:p>
          <a:p>
            <a:pPr lvl="0">
              <a:defRPr sz="1800">
                <a:solidFill>
                  <a:srgbClr val="000000"/>
                </a:solidFill>
              </a:defRPr>
            </a:pPr>
            <a:r>
              <a:rPr lang="en-US" sz="2000" dirty="0" smtClean="0"/>
              <a:t>Nov 12, 2015</a:t>
            </a:r>
            <a:endParaRPr sz="2000" dirty="0"/>
          </a:p>
          <a:p>
            <a:pPr lvl="0">
              <a:defRPr sz="1800">
                <a:solidFill>
                  <a:srgbClr val="000000"/>
                </a:solidFill>
              </a:defRPr>
            </a:pPr>
            <a:endParaRPr sz="2000" dirty="0"/>
          </a:p>
          <a:p>
            <a:pPr lvl="0">
              <a:defRPr sz="1800">
                <a:solidFill>
                  <a:srgbClr val="000000"/>
                </a:solidFill>
              </a:defRPr>
            </a:pPr>
            <a:r>
              <a:rPr sz="2000" dirty="0" smtClean="0"/>
              <a:t>Daniel </a:t>
            </a:r>
            <a:r>
              <a:rPr sz="2000" dirty="0"/>
              <a:t>Dohan, PhD</a:t>
            </a:r>
          </a:p>
          <a:p>
            <a:pPr lvl="0">
              <a:defRPr sz="1800">
                <a:solidFill>
                  <a:srgbClr val="000000"/>
                </a:solidFill>
              </a:defRPr>
            </a:pPr>
            <a:r>
              <a:rPr sz="2000" dirty="0"/>
              <a:t>Philip R. Lee Institute for Health Policy Studies, UCSF</a:t>
            </a:r>
          </a:p>
          <a:p>
            <a:pPr lvl="0">
              <a:defRPr sz="1800">
                <a:solidFill>
                  <a:srgbClr val="000000"/>
                </a:solidFill>
              </a:defRPr>
            </a:pPr>
            <a:endParaRPr sz="2000" dirty="0"/>
          </a:p>
          <a:p>
            <a:pPr lvl="0">
              <a:defRPr sz="1800">
                <a:solidFill>
                  <a:srgbClr val="000000"/>
                </a:solidFill>
              </a:defRPr>
            </a:pPr>
            <a:r>
              <a:rPr sz="2000" dirty="0"/>
              <a:t>Wendy Anderson, MD, MAS</a:t>
            </a:r>
          </a:p>
          <a:p>
            <a:pPr lvl="0">
              <a:defRPr sz="1800">
                <a:solidFill>
                  <a:srgbClr val="000000"/>
                </a:solidFill>
              </a:defRPr>
            </a:pPr>
            <a:r>
              <a:rPr sz="2000" dirty="0"/>
              <a:t>Division of Hospital Medicine, UCSF</a:t>
            </a:r>
          </a:p>
        </p:txBody>
      </p:sp>
      <p:sp>
        <p:nvSpPr>
          <p:cNvPr id="105" name="Shape 105"/>
          <p:cNvSpPr>
            <a:spLocks noGrp="1"/>
          </p:cNvSpPr>
          <p:nvPr>
            <p:ph type="sldNum" sz="quarter" idx="2"/>
          </p:nvPr>
        </p:nvSpPr>
        <p:spPr>
          <a:xfrm>
            <a:off x="9588500" y="7200900"/>
            <a:ext cx="230124"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0"/>
            <a:ext cx="8137663" cy="7620000"/>
          </a:xfrm>
          <a:prstGeom prst="rect">
            <a:avLst/>
          </a:prstGeom>
        </p:spPr>
      </p:pic>
    </p:spTree>
    <p:extLst>
      <p:ext uri="{BB962C8B-B14F-4D97-AF65-F5344CB8AC3E}">
        <p14:creationId xmlns:p14="http://schemas.microsoft.com/office/powerpoint/2010/main" val="253022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url?sa=i&amp;rct=j&amp;q=&amp;esrc=s&amp;source=images&amp;cd=&amp;cad=rja&amp;docid=BemFIISDZXZgPM&amp;tbnid=Xu8ygSxefCQ9FM-&amp;ved=0CAUQjRw&amp;url=http%3A%2F%2Fbestjobsboard.com%2Fcategory%2Fscience%2Fpage%2F9%2F&amp;ei=poxMUtr_Ma_wiQLuvYAI.png"/>
          <p:cNvPicPr/>
          <p:nvPr/>
        </p:nvPicPr>
        <p:blipFill>
          <a:blip r:embed="rId2" cstate="email">
            <a:extLst>
              <a:ext uri="{28A0092B-C50C-407E-A947-70E740481C1C}">
                <a14:useLocalDpi xmlns:a14="http://schemas.microsoft.com/office/drawing/2010/main"/>
              </a:ext>
            </a:extLst>
          </a:blip>
          <a:stretch>
            <a:fillRect/>
          </a:stretch>
        </p:blipFill>
        <p:spPr>
          <a:xfrm>
            <a:off x="6141641" y="416719"/>
            <a:ext cx="3008125" cy="4097734"/>
          </a:xfrm>
          <a:prstGeom prst="rect">
            <a:avLst/>
          </a:prstGeom>
          <a:ln w="12700">
            <a:miter lim="400000"/>
          </a:ln>
        </p:spPr>
      </p:pic>
      <p:pic>
        <p:nvPicPr>
          <p:cNvPr id="52" name="url?sa=i&amp;rct=j&amp;q=&amp;esrc=s&amp;source=images&amp;cd=&amp;cad=rja&amp;docid=ctpuD63e-wZLDM&amp;tbnid=-gqR89QmFliohM-&amp;ved=0CAUQjRw&amp;url=http%3A%2F%2Fwww.aerospaceguide.net%2Fspaceshuttle%2Fchallenger_disaster.html&amp;ei=yIxMUpKV.png"/>
          <p:cNvPicPr/>
          <p:nvPr/>
        </p:nvPicPr>
        <p:blipFill>
          <a:blip r:embed="rId3" cstate="email">
            <a:extLst>
              <a:ext uri="{28A0092B-C50C-407E-A947-70E740481C1C}">
                <a14:useLocalDpi xmlns:a14="http://schemas.microsoft.com/office/drawing/2010/main"/>
              </a:ext>
            </a:extLst>
          </a:blip>
          <a:stretch>
            <a:fillRect/>
          </a:stretch>
        </p:blipFill>
        <p:spPr>
          <a:xfrm>
            <a:off x="615156" y="238125"/>
            <a:ext cx="3889375" cy="2917031"/>
          </a:xfrm>
          <a:prstGeom prst="rect">
            <a:avLst/>
          </a:prstGeom>
          <a:ln w="12700">
            <a:miter lim="400000"/>
          </a:ln>
        </p:spPr>
      </p:pic>
      <p:pic>
        <p:nvPicPr>
          <p:cNvPr id="53" name="challenger4.png"/>
          <p:cNvPicPr/>
          <p:nvPr/>
        </p:nvPicPr>
        <p:blipFill>
          <a:blip r:embed="rId4" cstate="email">
            <a:extLst>
              <a:ext uri="{28A0092B-C50C-407E-A947-70E740481C1C}">
                <a14:useLocalDpi xmlns:a14="http://schemas.microsoft.com/office/drawing/2010/main"/>
              </a:ext>
            </a:extLst>
          </a:blip>
          <a:stretch>
            <a:fillRect/>
          </a:stretch>
        </p:blipFill>
        <p:spPr>
          <a:xfrm>
            <a:off x="1885156" y="3413125"/>
            <a:ext cx="4038203" cy="3750634"/>
          </a:xfrm>
          <a:prstGeom prst="rect">
            <a:avLst/>
          </a:prstGeom>
          <a:ln w="12700">
            <a:miter lim="400000"/>
          </a:ln>
        </p:spPr>
      </p:pic>
    </p:spTree>
    <p:extLst>
      <p:ext uri="{BB962C8B-B14F-4D97-AF65-F5344CB8AC3E}">
        <p14:creationId xmlns:p14="http://schemas.microsoft.com/office/powerpoint/2010/main" val="84493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nvPr/>
        </p:nvPicPr>
        <p:blipFill>
          <a:blip r:embed="rId2">
            <a:extLst/>
          </a:blip>
          <a:stretch>
            <a:fillRect/>
          </a:stretch>
        </p:blipFill>
        <p:spPr>
          <a:xfrm>
            <a:off x="4256485" y="486172"/>
            <a:ext cx="5043951" cy="2579688"/>
          </a:xfrm>
          <a:prstGeom prst="rect">
            <a:avLst/>
          </a:prstGeom>
        </p:spPr>
      </p:pic>
      <p:pic>
        <p:nvPicPr>
          <p:cNvPr id="56" name="Picture 55"/>
          <p:cNvPicPr/>
          <p:nvPr/>
        </p:nvPicPr>
        <p:blipFill>
          <a:blip r:embed="rId3">
            <a:extLst/>
          </a:blip>
          <a:stretch>
            <a:fillRect/>
          </a:stretch>
        </p:blipFill>
        <p:spPr>
          <a:xfrm>
            <a:off x="2411016" y="2490391"/>
            <a:ext cx="4980781" cy="1870324"/>
          </a:xfrm>
          <a:prstGeom prst="rect">
            <a:avLst/>
          </a:prstGeom>
        </p:spPr>
      </p:pic>
      <p:pic>
        <p:nvPicPr>
          <p:cNvPr id="57" name="Picture 56"/>
          <p:cNvPicPr/>
          <p:nvPr/>
        </p:nvPicPr>
        <p:blipFill>
          <a:blip r:embed="rId4">
            <a:extLst/>
          </a:blip>
          <a:stretch>
            <a:fillRect/>
          </a:stretch>
        </p:blipFill>
        <p:spPr>
          <a:xfrm>
            <a:off x="1944687" y="4693047"/>
            <a:ext cx="7957344" cy="2897188"/>
          </a:xfrm>
          <a:prstGeom prst="rect">
            <a:avLst/>
          </a:prstGeom>
        </p:spPr>
      </p:pic>
      <p:pic>
        <p:nvPicPr>
          <p:cNvPr id="58" name="Picture 57"/>
          <p:cNvPicPr/>
          <p:nvPr/>
        </p:nvPicPr>
        <p:blipFill>
          <a:blip r:embed="rId5">
            <a:extLst/>
          </a:blip>
          <a:stretch>
            <a:fillRect/>
          </a:stretch>
        </p:blipFill>
        <p:spPr>
          <a:xfrm>
            <a:off x="297656" y="317500"/>
            <a:ext cx="2877344" cy="1946796"/>
          </a:xfrm>
          <a:prstGeom prst="rect">
            <a:avLst/>
          </a:prstGeom>
        </p:spPr>
      </p:pic>
      <p:sp>
        <p:nvSpPr>
          <p:cNvPr id="59" name="Shape 59"/>
          <p:cNvSpPr/>
          <p:nvPr/>
        </p:nvSpPr>
        <p:spPr>
          <a:xfrm flipV="1">
            <a:off x="6253372" y="5208935"/>
            <a:ext cx="3158209" cy="50"/>
          </a:xfrm>
          <a:prstGeom prst="line">
            <a:avLst/>
          </a:prstGeom>
          <a:ln w="63500">
            <a:solidFill>
              <a:srgbClr val="FF2600"/>
            </a:solidFill>
            <a:miter lim="400000"/>
          </a:ln>
        </p:spPr>
        <p:txBody>
          <a:bodyPr lIns="0" tIns="0" rIns="0" bIns="0" anchor="ctr"/>
          <a:lstStyle/>
          <a:p>
            <a:pPr lvl="0"/>
            <a:endParaRPr/>
          </a:p>
        </p:txBody>
      </p:sp>
      <p:sp>
        <p:nvSpPr>
          <p:cNvPr id="60" name="Shape 60"/>
          <p:cNvSpPr/>
          <p:nvPr/>
        </p:nvSpPr>
        <p:spPr>
          <a:xfrm flipH="1">
            <a:off x="372645" y="1776016"/>
            <a:ext cx="482553" cy="863142"/>
          </a:xfrm>
          <a:prstGeom prst="line">
            <a:avLst/>
          </a:prstGeom>
          <a:ln w="76200">
            <a:solidFill>
              <a:srgbClr val="4F8F00"/>
            </a:solidFill>
            <a:miter lim="400000"/>
            <a:headEnd type="stealth"/>
          </a:ln>
        </p:spPr>
        <p:txBody>
          <a:bodyPr lIns="0" tIns="0" rIns="0" bIns="0" anchor="ctr"/>
          <a:lstStyle/>
          <a:p>
            <a:pPr lvl="0"/>
            <a:endParaRPr/>
          </a:p>
        </p:txBody>
      </p:sp>
    </p:spTree>
    <p:extLst>
      <p:ext uri="{BB962C8B-B14F-4D97-AF65-F5344CB8AC3E}">
        <p14:creationId xmlns:p14="http://schemas.microsoft.com/office/powerpoint/2010/main" val="289533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url?sa=i&amp;rct=j&amp;q=&amp;esrc=s&amp;source=images&amp;cd=&amp;cad=rja&amp;docid=W_djvgNkz2n1RM&amp;tbnid=OewIt2NoZro1iM-&amp;ved=0CAUQjRw&amp;url=http%3A%2F%2Fthesubtlelandscape.com%2F2011%2F09%2F&amp;ei=RotMUqzfOargiALH54HIAg&amp;bvm=bv.53537.png"/>
          <p:cNvPicPr/>
          <p:nvPr/>
        </p:nvPicPr>
        <p:blipFill>
          <a:blip r:embed="rId2">
            <a:extLst/>
          </a:blip>
          <a:stretch>
            <a:fillRect/>
          </a:stretch>
        </p:blipFill>
        <p:spPr>
          <a:xfrm>
            <a:off x="754063" y="367109"/>
            <a:ext cx="8165704" cy="6535236"/>
          </a:xfrm>
          <a:prstGeom prst="rect">
            <a:avLst/>
          </a:prstGeom>
          <a:ln w="12700">
            <a:miter lim="400000"/>
          </a:ln>
        </p:spPr>
      </p:pic>
    </p:spTree>
    <p:extLst>
      <p:ext uri="{BB962C8B-B14F-4D97-AF65-F5344CB8AC3E}">
        <p14:creationId xmlns:p14="http://schemas.microsoft.com/office/powerpoint/2010/main" val="427320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url?sa=i&amp;rct=j&amp;q=&amp;esrc=s&amp;source=images&amp;cd=&amp;cad=rja&amp;docid=W_djvgNkz2n1RM&amp;tbnid=OewIt2NoZro1iM-&amp;ved=0CAUQjRw&amp;url=http%3A%2F%2Fmarscommons.marsdd.com%2Fthe-data-visualizers%2Fmarket%2F&amp;ei=lItMUuywN8KCiwK.png"/>
          <p:cNvPicPr/>
          <p:nvPr/>
        </p:nvPicPr>
        <p:blipFill>
          <a:blip r:embed="rId2">
            <a:extLst/>
          </a:blip>
          <a:stretch>
            <a:fillRect/>
          </a:stretch>
        </p:blipFill>
        <p:spPr>
          <a:xfrm>
            <a:off x="0" y="1359297"/>
            <a:ext cx="10459855" cy="3601641"/>
          </a:xfrm>
          <a:prstGeom prst="rect">
            <a:avLst/>
          </a:prstGeom>
          <a:ln w="12700">
            <a:miter lim="400000"/>
          </a:ln>
        </p:spPr>
      </p:pic>
      <p:sp>
        <p:nvSpPr>
          <p:cNvPr id="70" name="Shape 70"/>
          <p:cNvSpPr/>
          <p:nvPr/>
        </p:nvSpPr>
        <p:spPr>
          <a:xfrm>
            <a:off x="4365288" y="2043937"/>
            <a:ext cx="4373385" cy="21662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741" y="21034"/>
                </a:lnTo>
                <a:lnTo>
                  <a:pt x="15852" y="19739"/>
                </a:lnTo>
                <a:lnTo>
                  <a:pt x="10870" y="18659"/>
                </a:lnTo>
                <a:lnTo>
                  <a:pt x="8277" y="17155"/>
                </a:lnTo>
                <a:lnTo>
                  <a:pt x="5163" y="15035"/>
                </a:lnTo>
                <a:lnTo>
                  <a:pt x="2446" y="9529"/>
                </a:lnTo>
                <a:lnTo>
                  <a:pt x="1315" y="4895"/>
                </a:lnTo>
                <a:lnTo>
                  <a:pt x="0" y="0"/>
                </a:lnTo>
              </a:path>
            </a:pathLst>
          </a:custGeom>
          <a:ln w="50800">
            <a:solidFill>
              <a:srgbClr val="FF40FF"/>
            </a:solidFill>
            <a:custDash>
              <a:ds d="200000" sp="200000"/>
            </a:custDash>
            <a:miter lim="400000"/>
          </a:ln>
        </p:spPr>
        <p:txBody>
          <a:bodyPr lIns="0" tIns="0" rIns="0" bIns="0" anchor="ctr"/>
          <a:lstStyle/>
          <a:p>
            <a:pPr lvl="0"/>
            <a:endParaRPr/>
          </a:p>
        </p:txBody>
      </p:sp>
    </p:spTree>
    <p:extLst>
      <p:ext uri="{BB962C8B-B14F-4D97-AF65-F5344CB8AC3E}">
        <p14:creationId xmlns:p14="http://schemas.microsoft.com/office/powerpoint/2010/main" val="414808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lvl1pPr>
              <a:defRPr sz="4800"/>
            </a:lvl1pPr>
          </a:lstStyle>
          <a:p>
            <a:pPr lvl="0">
              <a:defRPr sz="1800"/>
            </a:pPr>
            <a:r>
              <a:rPr lang="en-US" sz="3700" dirty="0" smtClean="0"/>
              <a:t>Using a conceptual model to orient your reviewers to your project</a:t>
            </a:r>
            <a:endParaRPr sz="3700" dirty="0"/>
          </a:p>
        </p:txBody>
      </p:sp>
      <p:sp>
        <p:nvSpPr>
          <p:cNvPr id="165" name="Shape 165"/>
          <p:cNvSpPr>
            <a:spLocks noGrp="1"/>
          </p:cNvSpPr>
          <p:nvPr>
            <p:ph idx="1"/>
          </p:nvPr>
        </p:nvSpPr>
        <p:spPr>
          <a:prstGeom prst="rect">
            <a:avLst/>
          </a:prstGeom>
        </p:spPr>
        <p:txBody>
          <a:bodyPr>
            <a:normAutofit/>
          </a:bodyPr>
          <a:lstStyle/>
          <a:p>
            <a:pPr>
              <a:spcBef>
                <a:spcPts val="937"/>
              </a:spcBef>
              <a:defRPr sz="1800">
                <a:solidFill>
                  <a:srgbClr val="000000"/>
                </a:solidFill>
              </a:defRPr>
            </a:pPr>
            <a:r>
              <a:rPr lang="en-US" sz="2800" dirty="0">
                <a:solidFill>
                  <a:schemeClr val="tx1"/>
                </a:solidFill>
              </a:rPr>
              <a:t>What are the core </a:t>
            </a:r>
            <a:r>
              <a:rPr sz="2800" dirty="0">
                <a:solidFill>
                  <a:schemeClr val="tx1"/>
                </a:solidFill>
              </a:rPr>
              <a:t>2-4 elements of your project</a:t>
            </a:r>
          </a:p>
          <a:p>
            <a:pPr marL="853227" lvl="1">
              <a:spcBef>
                <a:spcPts val="937"/>
              </a:spcBef>
              <a:defRPr sz="1800">
                <a:solidFill>
                  <a:srgbClr val="000000"/>
                </a:solidFill>
              </a:defRPr>
            </a:pPr>
            <a:r>
              <a:rPr sz="2800" dirty="0">
                <a:solidFill>
                  <a:schemeClr val="tx1"/>
                </a:solidFill>
              </a:rPr>
              <a:t>What is the most important thing in the project?</a:t>
            </a:r>
          </a:p>
          <a:p>
            <a:pPr marL="853227" lvl="1">
              <a:spcBef>
                <a:spcPts val="937"/>
              </a:spcBef>
              <a:defRPr sz="1800">
                <a:solidFill>
                  <a:srgbClr val="000000"/>
                </a:solidFill>
              </a:defRPr>
            </a:pPr>
            <a:r>
              <a:rPr sz="2800" dirty="0">
                <a:solidFill>
                  <a:schemeClr val="tx1"/>
                </a:solidFill>
              </a:rPr>
              <a:t>What other things are in your project?</a:t>
            </a:r>
          </a:p>
          <a:p>
            <a:pPr marL="853227" lvl="1">
              <a:spcBef>
                <a:spcPts val="937"/>
              </a:spcBef>
              <a:defRPr sz="1800">
                <a:solidFill>
                  <a:srgbClr val="000000"/>
                </a:solidFill>
              </a:defRPr>
            </a:pPr>
            <a:r>
              <a:rPr sz="2800" dirty="0">
                <a:solidFill>
                  <a:schemeClr val="tx1"/>
                </a:solidFill>
              </a:rPr>
              <a:t>What are the constituent pieces of these things?</a:t>
            </a:r>
          </a:p>
          <a:p>
            <a:pPr>
              <a:spcBef>
                <a:spcPts val="937"/>
              </a:spcBef>
              <a:defRPr sz="1800">
                <a:solidFill>
                  <a:srgbClr val="000000"/>
                </a:solidFill>
              </a:defRPr>
            </a:pPr>
            <a:r>
              <a:rPr sz="2800" dirty="0">
                <a:solidFill>
                  <a:schemeClr val="tx1"/>
                </a:solidFill>
              </a:rPr>
              <a:t>Describe how these elements fit together</a:t>
            </a:r>
          </a:p>
          <a:p>
            <a:pPr marL="853227" lvl="1">
              <a:spcBef>
                <a:spcPts val="937"/>
              </a:spcBef>
              <a:defRPr sz="1800">
                <a:solidFill>
                  <a:srgbClr val="000000"/>
                </a:solidFill>
              </a:defRPr>
            </a:pPr>
            <a:r>
              <a:rPr sz="2800" dirty="0">
                <a:solidFill>
                  <a:schemeClr val="tx1"/>
                </a:solidFill>
              </a:rPr>
              <a:t>How do they align?</a:t>
            </a:r>
          </a:p>
          <a:p>
            <a:pPr marL="1299682" lvl="2">
              <a:spcBef>
                <a:spcPts val="937"/>
              </a:spcBef>
              <a:defRPr sz="1800">
                <a:solidFill>
                  <a:srgbClr val="000000"/>
                </a:solidFill>
              </a:defRPr>
            </a:pPr>
            <a:r>
              <a:rPr sz="2800" dirty="0">
                <a:solidFill>
                  <a:schemeClr val="tx1"/>
                </a:solidFill>
              </a:rPr>
              <a:t>Physically, temporally, historically, politically, etc.</a:t>
            </a:r>
          </a:p>
          <a:p>
            <a:pPr marL="853227" lvl="1">
              <a:spcBef>
                <a:spcPts val="937"/>
              </a:spcBef>
              <a:defRPr sz="1800">
                <a:solidFill>
                  <a:srgbClr val="000000"/>
                </a:solidFill>
              </a:defRPr>
            </a:pPr>
            <a:r>
              <a:rPr sz="2800" dirty="0">
                <a:solidFill>
                  <a:schemeClr val="tx1"/>
                </a:solidFill>
              </a:rPr>
              <a:t>Does anything cause anything else? You sure?</a:t>
            </a:r>
          </a:p>
          <a:p>
            <a:pPr marL="1299682" lvl="2">
              <a:spcBef>
                <a:spcPts val="937"/>
              </a:spcBef>
              <a:defRPr sz="1800">
                <a:solidFill>
                  <a:srgbClr val="000000"/>
                </a:solidFill>
              </a:defRPr>
            </a:pPr>
            <a:r>
              <a:rPr sz="2800" dirty="0">
                <a:solidFill>
                  <a:schemeClr val="tx1"/>
                </a:solidFill>
              </a:rPr>
              <a:t>What would make you more sure?</a:t>
            </a:r>
          </a:p>
        </p:txBody>
      </p:sp>
    </p:spTree>
    <p:extLst>
      <p:ext uri="{BB962C8B-B14F-4D97-AF65-F5344CB8AC3E}">
        <p14:creationId xmlns:p14="http://schemas.microsoft.com/office/powerpoint/2010/main" val="124678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41524" y="350573"/>
            <a:ext cx="9267031" cy="1091407"/>
          </a:xfrm>
          <a:prstGeom prst="rect">
            <a:avLst/>
          </a:prstGeom>
        </p:spPr>
        <p:txBody>
          <a:bodyPr anchor="ctr"/>
          <a:lstStyle>
            <a:lvl1pPr>
              <a:defRPr sz="4800"/>
            </a:lvl1pPr>
          </a:lstStyle>
          <a:p>
            <a:pPr lvl="0">
              <a:defRPr sz="1800"/>
            </a:pPr>
            <a:r>
              <a:rPr sz="3700"/>
              <a:t>What it could look like...</a:t>
            </a:r>
          </a:p>
        </p:txBody>
      </p:sp>
    </p:spTree>
    <p:extLst>
      <p:ext uri="{BB962C8B-B14F-4D97-AF65-F5344CB8AC3E}">
        <p14:creationId xmlns:p14="http://schemas.microsoft.com/office/powerpoint/2010/main" val="4139313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2033981" y="1176103"/>
            <a:ext cx="3946262" cy="587976"/>
          </a:xfrm>
          <a:prstGeom prst="rect">
            <a:avLst/>
          </a:prstGeom>
          <a:ln w="12700">
            <a:miter lim="400000"/>
          </a:ln>
          <a:extLst>
            <a:ext uri="{C572A759-6A51-4108-AA02-DFA0A04FC94B}">
              <ma14:wrappingTextBoxFlag xmlns:ma14="http://schemas.microsoft.com/office/mac/drawingml/2011/main" val="1"/>
            </a:ext>
          </a:extLst>
        </p:spPr>
        <p:txBody>
          <a:bodyPr lIns="39685" tIns="39685" rIns="39685" bIns="39685" anchor="ctr">
            <a:spAutoFit/>
          </a:bodyPr>
          <a:lstStyle>
            <a:lvl1pPr>
              <a:defRPr sz="4200" b="1">
                <a:solidFill>
                  <a:srgbClr val="FF2600"/>
                </a:solidFill>
                <a:latin typeface="Helvetica Neue"/>
                <a:ea typeface="Helvetica Neue"/>
                <a:cs typeface="Helvetica Neue"/>
                <a:sym typeface="Helvetica Neue"/>
              </a:defRPr>
            </a:lvl1pPr>
          </a:lstStyle>
          <a:p>
            <a:pPr lvl="0">
              <a:defRPr sz="1800" b="0">
                <a:solidFill>
                  <a:srgbClr val="000000"/>
                </a:solidFill>
              </a:defRPr>
            </a:pPr>
            <a:r>
              <a:rPr sz="3300"/>
              <a:t>What causes what?</a:t>
            </a:r>
          </a:p>
        </p:txBody>
      </p:sp>
      <p:grpSp>
        <p:nvGrpSpPr>
          <p:cNvPr id="120" name="Group 120"/>
          <p:cNvGrpSpPr/>
          <p:nvPr/>
        </p:nvGrpSpPr>
        <p:grpSpPr>
          <a:xfrm>
            <a:off x="377630" y="2873534"/>
            <a:ext cx="8942727" cy="2210277"/>
            <a:chOff x="127574" y="20524"/>
            <a:chExt cx="11446688" cy="2829153"/>
          </a:xfrm>
        </p:grpSpPr>
        <p:sp>
          <p:nvSpPr>
            <p:cNvPr id="107" name="Shape 107"/>
            <p:cNvSpPr/>
            <p:nvPr/>
          </p:nvSpPr>
          <p:spPr>
            <a:xfrm>
              <a:off x="3374988" y="2166824"/>
              <a:ext cx="2019014"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Neue"/>
                  <a:ea typeface="Helvetica Neue"/>
                  <a:cs typeface="Helvetica Neue"/>
                  <a:sym typeface="Helvetica Neue"/>
                </a:defRPr>
              </a:lvl1pPr>
            </a:lstStyle>
            <a:p>
              <a:pPr lvl="0">
                <a:defRPr sz="1800" b="0"/>
              </a:pPr>
              <a:r>
                <a:rPr sz="2800"/>
                <a:t>Predictor</a:t>
              </a:r>
            </a:p>
          </p:txBody>
        </p:sp>
        <p:sp>
          <p:nvSpPr>
            <p:cNvPr id="108" name="Shape 108"/>
            <p:cNvSpPr/>
            <p:nvPr/>
          </p:nvSpPr>
          <p:spPr>
            <a:xfrm>
              <a:off x="127574" y="2166824"/>
              <a:ext cx="2456762"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Antecedent</a:t>
              </a:r>
            </a:p>
          </p:txBody>
        </p:sp>
        <p:sp>
          <p:nvSpPr>
            <p:cNvPr id="109" name="Shape 109"/>
            <p:cNvSpPr/>
            <p:nvPr/>
          </p:nvSpPr>
          <p:spPr>
            <a:xfrm>
              <a:off x="6435410" y="2166824"/>
              <a:ext cx="2405369"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Intervening</a:t>
              </a:r>
            </a:p>
          </p:txBody>
        </p:sp>
        <p:sp>
          <p:nvSpPr>
            <p:cNvPr id="110" name="Shape 110"/>
            <p:cNvSpPr/>
            <p:nvPr/>
          </p:nvSpPr>
          <p:spPr>
            <a:xfrm>
              <a:off x="9538833" y="2166824"/>
              <a:ext cx="2035429"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latin typeface="Helvetica Neue"/>
                  <a:ea typeface="Helvetica Neue"/>
                  <a:cs typeface="Helvetica Neue"/>
                  <a:sym typeface="Helvetica Neue"/>
                </a:defRPr>
              </a:lvl1pPr>
            </a:lstStyle>
            <a:p>
              <a:pPr lvl="0">
                <a:defRPr sz="1800" b="0"/>
              </a:pPr>
              <a:r>
                <a:rPr sz="2800"/>
                <a:t>Outcome</a:t>
              </a:r>
            </a:p>
          </p:txBody>
        </p:sp>
        <p:sp>
          <p:nvSpPr>
            <p:cNvPr id="111" name="Shape 111"/>
            <p:cNvSpPr/>
            <p:nvPr/>
          </p:nvSpPr>
          <p:spPr>
            <a:xfrm>
              <a:off x="4246535" y="820885"/>
              <a:ext cx="508857" cy="8601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700" b="1">
                  <a:solidFill>
                    <a:srgbClr val="531B93"/>
                  </a:solidFill>
                  <a:latin typeface="Helvetica Neue"/>
                  <a:ea typeface="Helvetica Neue"/>
                  <a:cs typeface="Helvetica Neue"/>
                  <a:sym typeface="Helvetica Neue"/>
                </a:defRPr>
              </a:lvl1pPr>
            </a:lstStyle>
            <a:p>
              <a:pPr lvl="0">
                <a:defRPr sz="1800" b="0">
                  <a:solidFill>
                    <a:srgbClr val="000000"/>
                  </a:solidFill>
                </a:defRPr>
              </a:pPr>
              <a:r>
                <a:rPr sz="3700"/>
                <a:t>X</a:t>
              </a:r>
            </a:p>
          </p:txBody>
        </p:sp>
        <p:sp>
          <p:nvSpPr>
            <p:cNvPr id="112" name="Shape 112"/>
            <p:cNvSpPr/>
            <p:nvPr/>
          </p:nvSpPr>
          <p:spPr>
            <a:xfrm>
              <a:off x="1394875" y="1430224"/>
              <a:ext cx="590931"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W</a:t>
              </a:r>
            </a:p>
          </p:txBody>
        </p:sp>
        <p:sp>
          <p:nvSpPr>
            <p:cNvPr id="113" name="Shape 113"/>
            <p:cNvSpPr/>
            <p:nvPr/>
          </p:nvSpPr>
          <p:spPr>
            <a:xfrm>
              <a:off x="7147546" y="20524"/>
              <a:ext cx="412068"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800"/>
                <a:t>Z</a:t>
              </a:r>
            </a:p>
          </p:txBody>
        </p:sp>
        <p:sp>
          <p:nvSpPr>
            <p:cNvPr id="114" name="Shape 114"/>
            <p:cNvSpPr/>
            <p:nvPr/>
          </p:nvSpPr>
          <p:spPr>
            <a:xfrm>
              <a:off x="10436768" y="820885"/>
              <a:ext cx="541687" cy="8601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800" b="1">
                  <a:solidFill>
                    <a:srgbClr val="531B93"/>
                  </a:solidFill>
                  <a:latin typeface="Helvetica Neue"/>
                  <a:ea typeface="Helvetica Neue"/>
                  <a:cs typeface="Helvetica Neue"/>
                  <a:sym typeface="Helvetica Neue"/>
                </a:defRPr>
              </a:lvl1pPr>
            </a:lstStyle>
            <a:p>
              <a:pPr lvl="0">
                <a:defRPr sz="1800" b="0">
                  <a:solidFill>
                    <a:srgbClr val="000000"/>
                  </a:solidFill>
                </a:defRPr>
              </a:pPr>
              <a:r>
                <a:rPr sz="3700"/>
                <a:t>Y</a:t>
              </a:r>
            </a:p>
          </p:txBody>
        </p:sp>
        <p:sp>
          <p:nvSpPr>
            <p:cNvPr id="115" name="Shape 115"/>
            <p:cNvSpPr/>
            <p:nvPr/>
          </p:nvSpPr>
          <p:spPr>
            <a:xfrm flipH="1">
              <a:off x="1997650" y="1311085"/>
              <a:ext cx="2218558" cy="448278"/>
            </a:xfrm>
            <a:prstGeom prst="line">
              <a:avLst/>
            </a:prstGeom>
            <a:noFill/>
            <a:ln w="38100" cap="flat">
              <a:solidFill>
                <a:srgbClr val="FF2600"/>
              </a:solidFill>
              <a:prstDash val="solid"/>
              <a:miter lim="400000"/>
              <a:headEnd type="stealth" w="med" len="med"/>
            </a:ln>
            <a:effectLst/>
          </p:spPr>
          <p:txBody>
            <a:bodyPr wrap="square" lIns="0" tIns="0" rIns="0" bIns="0" numCol="1" anchor="ctr">
              <a:noAutofit/>
            </a:bodyPr>
            <a:lstStyle/>
            <a:p>
              <a:pPr lvl="0"/>
              <a:endParaRPr/>
            </a:p>
          </p:txBody>
        </p:sp>
        <p:sp>
          <p:nvSpPr>
            <p:cNvPr id="116" name="Shape 116"/>
            <p:cNvSpPr/>
            <p:nvPr/>
          </p:nvSpPr>
          <p:spPr>
            <a:xfrm flipH="1">
              <a:off x="1994497" y="1695421"/>
              <a:ext cx="8228810" cy="63600"/>
            </a:xfrm>
            <a:prstGeom prst="line">
              <a:avLst/>
            </a:prstGeom>
            <a:noFill/>
            <a:ln w="38100" cap="flat">
              <a:solidFill>
                <a:srgbClr val="FF2600"/>
              </a:solidFill>
              <a:prstDash val="solid"/>
              <a:miter lim="400000"/>
              <a:headEnd type="stealth" w="med" len="med"/>
            </a:ln>
            <a:effectLst/>
          </p:spPr>
          <p:txBody>
            <a:bodyPr wrap="square" lIns="0" tIns="0" rIns="0" bIns="0" numCol="1" anchor="ctr">
              <a:noAutofit/>
            </a:bodyPr>
            <a:lstStyle/>
            <a:p>
              <a:pPr lvl="0"/>
              <a:endParaRPr/>
            </a:p>
          </p:txBody>
        </p:sp>
        <p:sp>
          <p:nvSpPr>
            <p:cNvPr id="117" name="Shape 117"/>
            <p:cNvSpPr/>
            <p:nvPr/>
          </p:nvSpPr>
          <p:spPr>
            <a:xfrm flipH="1">
              <a:off x="4920114" y="412160"/>
              <a:ext cx="2191694" cy="649073"/>
            </a:xfrm>
            <a:prstGeom prst="line">
              <a:avLst/>
            </a:prstGeom>
            <a:noFill/>
            <a:ln w="38100" cap="flat">
              <a:solidFill>
                <a:srgbClr val="009051"/>
              </a:solidFill>
              <a:prstDash val="solid"/>
              <a:miter lim="400000"/>
              <a:headEnd type="stealth" w="med" len="med"/>
            </a:ln>
            <a:effectLst/>
          </p:spPr>
          <p:txBody>
            <a:bodyPr wrap="square" lIns="0" tIns="0" rIns="0" bIns="0" numCol="1" anchor="ctr">
              <a:noAutofit/>
            </a:bodyPr>
            <a:lstStyle/>
            <a:p>
              <a:pPr lvl="0"/>
              <a:endParaRPr/>
            </a:p>
          </p:txBody>
        </p:sp>
        <p:sp>
          <p:nvSpPr>
            <p:cNvPr id="118" name="Shape 118"/>
            <p:cNvSpPr/>
            <p:nvPr/>
          </p:nvSpPr>
          <p:spPr>
            <a:xfrm flipH="1" flipV="1">
              <a:off x="7649440" y="424881"/>
              <a:ext cx="2573868" cy="640780"/>
            </a:xfrm>
            <a:prstGeom prst="line">
              <a:avLst/>
            </a:prstGeom>
            <a:noFill/>
            <a:ln w="38100" cap="flat">
              <a:solidFill>
                <a:srgbClr val="009051"/>
              </a:solidFill>
              <a:prstDash val="solid"/>
              <a:miter lim="400000"/>
              <a:headEnd type="stealth" w="med" len="med"/>
            </a:ln>
            <a:effectLst/>
          </p:spPr>
          <p:txBody>
            <a:bodyPr wrap="square" lIns="0" tIns="0" rIns="0" bIns="0" numCol="1" anchor="ctr">
              <a:noAutofit/>
            </a:bodyPr>
            <a:lstStyle/>
            <a:p>
              <a:pPr lvl="0"/>
              <a:endParaRPr/>
            </a:p>
          </p:txBody>
        </p:sp>
        <p:sp>
          <p:nvSpPr>
            <p:cNvPr id="119" name="Shape 119"/>
            <p:cNvSpPr/>
            <p:nvPr/>
          </p:nvSpPr>
          <p:spPr>
            <a:xfrm flipH="1" flipV="1">
              <a:off x="4914707" y="1270410"/>
              <a:ext cx="5410202" cy="44167"/>
            </a:xfrm>
            <a:prstGeom prst="line">
              <a:avLst/>
            </a:prstGeom>
            <a:noFill/>
            <a:ln w="88900" cap="flat">
              <a:solidFill>
                <a:srgbClr val="531B93"/>
              </a:solidFill>
              <a:prstDash val="solid"/>
              <a:miter lim="400000"/>
              <a:headEnd type="stealth" w="med" len="med"/>
            </a:ln>
            <a:effectLst/>
          </p:spPr>
          <p:txBody>
            <a:bodyPr wrap="square" lIns="0" tIns="0" rIns="0" bIns="0" numCol="1" anchor="ctr">
              <a:noAutofit/>
            </a:bodyPr>
            <a:lstStyle/>
            <a:p>
              <a:pPr lvl="0"/>
              <a:endParaRPr/>
            </a:p>
          </p:txBody>
        </p:sp>
      </p:grpSp>
    </p:spTree>
    <p:extLst>
      <p:ext uri="{BB962C8B-B14F-4D97-AF65-F5344CB8AC3E}">
        <p14:creationId xmlns:p14="http://schemas.microsoft.com/office/powerpoint/2010/main" val="251958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111051" y="498908"/>
            <a:ext cx="5598833" cy="587976"/>
          </a:xfrm>
          <a:prstGeom prst="rect">
            <a:avLst/>
          </a:prstGeom>
          <a:ln w="12700">
            <a:miter lim="400000"/>
          </a:ln>
          <a:extLst>
            <a:ext uri="{C572A759-6A51-4108-AA02-DFA0A04FC94B}">
              <ma14:wrappingTextBoxFlag xmlns:ma14="http://schemas.microsoft.com/office/mac/drawingml/2011/main" val="1"/>
            </a:ext>
          </a:extLst>
        </p:spPr>
        <p:txBody>
          <a:bodyPr lIns="39685" tIns="39685" rIns="39685" bIns="39685" anchor="ctr">
            <a:spAutoFit/>
          </a:bodyPr>
          <a:lstStyle>
            <a:lvl1pPr>
              <a:defRPr sz="4200" b="1">
                <a:solidFill>
                  <a:srgbClr val="FF2600"/>
                </a:solidFill>
                <a:latin typeface="Helvetica Neue"/>
                <a:ea typeface="Helvetica Neue"/>
                <a:cs typeface="Helvetica Neue"/>
                <a:sym typeface="Helvetica Neue"/>
              </a:defRPr>
            </a:lvl1pPr>
          </a:lstStyle>
          <a:p>
            <a:pPr lvl="0">
              <a:defRPr sz="1800" b="0">
                <a:solidFill>
                  <a:srgbClr val="000000"/>
                </a:solidFill>
              </a:defRPr>
            </a:pPr>
            <a:r>
              <a:rPr sz="3300" dirty="0" smtClean="0"/>
              <a:t>What </a:t>
            </a:r>
            <a:r>
              <a:rPr lang="en-US" sz="3300" dirty="0" smtClean="0"/>
              <a:t>shapes </a:t>
            </a:r>
            <a:r>
              <a:rPr sz="3300" dirty="0" smtClean="0"/>
              <a:t>what</a:t>
            </a:r>
            <a:r>
              <a:rPr sz="3300" dirty="0"/>
              <a:t>?</a:t>
            </a:r>
          </a:p>
        </p:txBody>
      </p:sp>
      <p:grpSp>
        <p:nvGrpSpPr>
          <p:cNvPr id="140" name="Group 140"/>
          <p:cNvGrpSpPr/>
          <p:nvPr/>
        </p:nvGrpSpPr>
        <p:grpSpPr>
          <a:xfrm>
            <a:off x="1289844" y="1339453"/>
            <a:ext cx="8274844" cy="5527458"/>
            <a:chOff x="0" y="0"/>
            <a:chExt cx="10591800" cy="7075145"/>
          </a:xfrm>
        </p:grpSpPr>
        <p:sp>
          <p:nvSpPr>
            <p:cNvPr id="130" name="Shape 130"/>
            <p:cNvSpPr/>
            <p:nvPr/>
          </p:nvSpPr>
          <p:spPr>
            <a:xfrm>
              <a:off x="2720906" y="5840757"/>
              <a:ext cx="4699001"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942193"/>
                  </a:solidFill>
                </a:defRPr>
              </a:lvl1pPr>
            </a:lstStyle>
            <a:p>
              <a:pPr lvl="0">
                <a:defRPr sz="1800">
                  <a:solidFill>
                    <a:srgbClr val="000000"/>
                  </a:solidFill>
                </a:defRPr>
              </a:pPr>
              <a:r>
                <a:rPr sz="2800"/>
                <a:t>Community-Based Organizations</a:t>
              </a:r>
            </a:p>
          </p:txBody>
        </p:sp>
        <p:sp>
          <p:nvSpPr>
            <p:cNvPr id="131" name="Shape 131"/>
            <p:cNvSpPr/>
            <p:nvPr/>
          </p:nvSpPr>
          <p:spPr>
            <a:xfrm>
              <a:off x="4241800" y="0"/>
              <a:ext cx="5295900" cy="53594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0000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2" name="Shape 132"/>
            <p:cNvSpPr/>
            <p:nvPr/>
          </p:nvSpPr>
          <p:spPr>
            <a:xfrm>
              <a:off x="7454900" y="5481524"/>
              <a:ext cx="3136900"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941100"/>
                  </a:solidFill>
                </a:defRPr>
              </a:lvl1pPr>
            </a:lstStyle>
            <a:p>
              <a:pPr lvl="0">
                <a:defRPr sz="1800">
                  <a:solidFill>
                    <a:srgbClr val="000000"/>
                  </a:solidFill>
                </a:defRPr>
              </a:pPr>
              <a:r>
                <a:rPr sz="2800"/>
                <a:t>Individuals</a:t>
              </a:r>
            </a:p>
          </p:txBody>
        </p:sp>
        <p:sp>
          <p:nvSpPr>
            <p:cNvPr id="133" name="Shape 133"/>
            <p:cNvSpPr/>
            <p:nvPr/>
          </p:nvSpPr>
          <p:spPr>
            <a:xfrm>
              <a:off x="0" y="2868957"/>
              <a:ext cx="4216401"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2600"/>
                  </a:solidFill>
                </a:defRPr>
              </a:lvl1pPr>
            </a:lstStyle>
            <a:p>
              <a:pPr lvl="0">
                <a:defRPr sz="1800">
                  <a:solidFill>
                    <a:srgbClr val="000000"/>
                  </a:solidFill>
                </a:defRPr>
              </a:pPr>
              <a:r>
                <a:rPr sz="2800"/>
                <a:t>Health Sciences Research</a:t>
              </a:r>
            </a:p>
          </p:txBody>
        </p:sp>
        <p:sp>
          <p:nvSpPr>
            <p:cNvPr id="134" name="Shape 134"/>
            <p:cNvSpPr/>
            <p:nvPr/>
          </p:nvSpPr>
          <p:spPr>
            <a:xfrm>
              <a:off x="533400" y="4592524"/>
              <a:ext cx="4292600" cy="6828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009051"/>
                  </a:solidFill>
                </a:defRPr>
              </a:lvl1pPr>
            </a:lstStyle>
            <a:p>
              <a:pPr lvl="0">
                <a:defRPr sz="1800">
                  <a:solidFill>
                    <a:srgbClr val="000000"/>
                  </a:solidFill>
                </a:defRPr>
              </a:pPr>
              <a:r>
                <a:rPr sz="2800"/>
                <a:t>Public Agencies</a:t>
              </a:r>
            </a:p>
          </p:txBody>
        </p:sp>
        <p:sp>
          <p:nvSpPr>
            <p:cNvPr id="135" name="Shape 135"/>
            <p:cNvSpPr/>
            <p:nvPr/>
          </p:nvSpPr>
          <p:spPr>
            <a:xfrm>
              <a:off x="4864099" y="787399"/>
              <a:ext cx="4203701" cy="42545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88900" cap="flat">
              <a:solidFill>
                <a:srgbClr val="FF26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6" name="Shape 136"/>
            <p:cNvSpPr/>
            <p:nvPr/>
          </p:nvSpPr>
          <p:spPr>
            <a:xfrm>
              <a:off x="5410200" y="1358899"/>
              <a:ext cx="3378200" cy="34290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009051"/>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7" name="Shape 137"/>
            <p:cNvSpPr/>
            <p:nvPr/>
          </p:nvSpPr>
          <p:spPr>
            <a:xfrm>
              <a:off x="6794500" y="2908299"/>
              <a:ext cx="1397001" cy="1422401"/>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27000" cap="flat">
              <a:solidFill>
                <a:srgbClr val="941100"/>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8" name="Shape 138"/>
            <p:cNvSpPr/>
            <p:nvPr/>
          </p:nvSpPr>
          <p:spPr>
            <a:xfrm>
              <a:off x="6121400" y="2146300"/>
              <a:ext cx="2349500" cy="2387600"/>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6"/>
                  </a:cubicBezTo>
                  <a:cubicBezTo>
                    <a:pt x="12954" y="20639"/>
                    <a:pt x="6724" y="20639"/>
                    <a:pt x="2882" y="16796"/>
                  </a:cubicBezTo>
                  <a:cubicBezTo>
                    <a:pt x="-961" y="12954"/>
                    <a:pt x="-961" y="6724"/>
                    <a:pt x="2882" y="2882"/>
                  </a:cubicBezTo>
                  <a:cubicBezTo>
                    <a:pt x="6724" y="-961"/>
                    <a:pt x="12954" y="-961"/>
                    <a:pt x="16797" y="2882"/>
                  </a:cubicBezTo>
                </a:path>
              </a:pathLst>
            </a:custGeom>
            <a:noFill/>
            <a:ln w="101600" cap="flat">
              <a:solidFill>
                <a:srgbClr val="942193"/>
              </a:solidFill>
              <a:prstDash val="solid"/>
              <a:miter lim="400000"/>
            </a:ln>
            <a:effectLst/>
          </p:spPr>
          <p:txBody>
            <a:bodyPr wrap="square" lIns="0" tIns="0" rIns="0" bIns="0" numCol="1" anchor="ctr">
              <a:noAutofit/>
            </a:bodyPr>
            <a:lstStyle/>
            <a:p>
              <a:pPr lvl="0">
                <a:defRPr>
                  <a:solidFill>
                    <a:srgbClr val="FFFFFF"/>
                  </a:solidFill>
                </a:defRPr>
              </a:pPr>
              <a:endParaRPr/>
            </a:p>
          </p:txBody>
        </p:sp>
        <p:sp>
          <p:nvSpPr>
            <p:cNvPr id="139" name="Shape 139"/>
            <p:cNvSpPr/>
            <p:nvPr/>
          </p:nvSpPr>
          <p:spPr>
            <a:xfrm>
              <a:off x="1333500" y="1116357"/>
              <a:ext cx="2679700" cy="1234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800"/>
                <a:t>Social Structures</a:t>
              </a:r>
            </a:p>
          </p:txBody>
        </p:sp>
      </p:grpSp>
      <p:sp>
        <p:nvSpPr>
          <p:cNvPr id="141" name="Shape 141"/>
          <p:cNvSpPr/>
          <p:nvPr/>
        </p:nvSpPr>
        <p:spPr>
          <a:xfrm>
            <a:off x="7498818" y="4532126"/>
            <a:ext cx="835248" cy="1209591"/>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2" name="Shape 142"/>
          <p:cNvSpPr/>
          <p:nvPr/>
        </p:nvSpPr>
        <p:spPr>
          <a:xfrm flipH="1">
            <a:off x="5668646" y="4764825"/>
            <a:ext cx="824188" cy="1285504"/>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3" name="Shape 143"/>
          <p:cNvSpPr/>
          <p:nvPr/>
        </p:nvSpPr>
        <p:spPr>
          <a:xfrm flipH="1">
            <a:off x="4228476" y="4506288"/>
            <a:ext cx="1481409" cy="568028"/>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4" name="Shape 144"/>
          <p:cNvSpPr/>
          <p:nvPr/>
        </p:nvSpPr>
        <p:spPr>
          <a:xfrm flipH="1">
            <a:off x="4006835" y="3993348"/>
            <a:ext cx="1072752" cy="105215"/>
          </a:xfrm>
          <a:prstGeom prst="line">
            <a:avLst/>
          </a:prstGeom>
          <a:ln w="12700">
            <a:solidFill>
              <a:srgbClr val="ABABAB"/>
            </a:solidFill>
            <a:miter lim="400000"/>
            <a:headEnd type="stealth"/>
          </a:ln>
        </p:spPr>
        <p:txBody>
          <a:bodyPr lIns="39685" tIns="39685" rIns="39685" bIns="39685" anchor="ctr"/>
          <a:lstStyle/>
          <a:p>
            <a:pPr lvl="0"/>
            <a:endParaRPr/>
          </a:p>
        </p:txBody>
      </p:sp>
      <p:sp>
        <p:nvSpPr>
          <p:cNvPr id="145" name="Shape 145"/>
          <p:cNvSpPr/>
          <p:nvPr/>
        </p:nvSpPr>
        <p:spPr>
          <a:xfrm flipH="1" flipV="1">
            <a:off x="3943480" y="2712341"/>
            <a:ext cx="708381" cy="142059"/>
          </a:xfrm>
          <a:prstGeom prst="line">
            <a:avLst/>
          </a:prstGeom>
          <a:ln w="12700">
            <a:solidFill>
              <a:srgbClr val="ABABAB"/>
            </a:solidFill>
            <a:miter lim="400000"/>
            <a:headEnd type="stealth"/>
          </a:ln>
        </p:spPr>
        <p:txBody>
          <a:bodyPr lIns="39685" tIns="39685" rIns="39685" bIns="39685" anchor="ctr"/>
          <a:lstStyle/>
          <a:p>
            <a:pPr lvl="0"/>
            <a:endParaRPr/>
          </a:p>
        </p:txBody>
      </p:sp>
    </p:spTree>
    <p:extLst>
      <p:ext uri="{BB962C8B-B14F-4D97-AF65-F5344CB8AC3E}">
        <p14:creationId xmlns:p14="http://schemas.microsoft.com/office/powerpoint/2010/main" val="359826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275442" y="541746"/>
            <a:ext cx="8773307" cy="572588"/>
          </a:xfrm>
          <a:prstGeom prst="rect">
            <a:avLst/>
          </a:prstGeom>
          <a:ln w="12700">
            <a:miter lim="400000"/>
          </a:ln>
          <a:extLst>
            <a:ext uri="{C572A759-6A51-4108-AA02-DFA0A04FC94B}">
              <ma14:wrappingTextBoxFlag xmlns:ma14="http://schemas.microsoft.com/office/mac/drawingml/2011/main" val="1"/>
            </a:ext>
          </a:extLst>
        </p:spPr>
        <p:txBody>
          <a:bodyPr wrap="square" lIns="39685" tIns="39685" rIns="39685" bIns="39685" anchor="ctr">
            <a:spAutoFit/>
          </a:bodyPr>
          <a:lstStyle>
            <a:lvl1pPr>
              <a:defRPr sz="4100" b="1">
                <a:solidFill>
                  <a:srgbClr val="FF2600"/>
                </a:solidFill>
                <a:latin typeface="Helvetica Neue"/>
                <a:ea typeface="Helvetica Neue"/>
                <a:cs typeface="Helvetica Neue"/>
                <a:sym typeface="Helvetica Neue"/>
              </a:defRPr>
            </a:lvl1pPr>
          </a:lstStyle>
          <a:p>
            <a:pPr lvl="0" algn="l">
              <a:defRPr sz="1800" b="0">
                <a:solidFill>
                  <a:srgbClr val="000000"/>
                </a:solidFill>
              </a:defRPr>
            </a:pPr>
            <a:r>
              <a:rPr lang="en-US" sz="3200" dirty="0" smtClean="0"/>
              <a:t>Showing </a:t>
            </a:r>
            <a:r>
              <a:rPr lang="en-US" sz="3200" dirty="0" smtClean="0"/>
              <a:t>Contextual </a:t>
            </a:r>
            <a:r>
              <a:rPr lang="en-US" sz="3200" dirty="0" smtClean="0"/>
              <a:t>&amp; Temporal Complexity</a:t>
            </a:r>
            <a:endParaRPr sz="3200" dirty="0"/>
          </a:p>
        </p:txBody>
      </p:sp>
      <p:pic>
        <p:nvPicPr>
          <p:cNvPr id="84" name="droppedImage.pdf"/>
          <p:cNvPicPr/>
          <p:nvPr/>
        </p:nvPicPr>
        <p:blipFill>
          <a:blip r:embed="rId2" cstate="email">
            <a:extLst>
              <a:ext uri="{28A0092B-C50C-407E-A947-70E740481C1C}">
                <a14:useLocalDpi xmlns:a14="http://schemas.microsoft.com/office/drawing/2010/main"/>
              </a:ext>
            </a:extLst>
          </a:blip>
          <a:stretch>
            <a:fillRect/>
          </a:stretch>
        </p:blipFill>
        <p:spPr>
          <a:xfrm>
            <a:off x="1666875" y="1637111"/>
            <a:ext cx="8033762" cy="4831953"/>
          </a:xfrm>
          <a:prstGeom prst="rect">
            <a:avLst/>
          </a:prstGeom>
          <a:ln w="12700">
            <a:miter lim="400000"/>
          </a:ln>
        </p:spPr>
      </p:pic>
    </p:spTree>
    <p:extLst>
      <p:ext uri="{BB962C8B-B14F-4D97-AF65-F5344CB8AC3E}">
        <p14:creationId xmlns:p14="http://schemas.microsoft.com/office/powerpoint/2010/main" val="130629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44500" y="254000"/>
            <a:ext cx="9271000" cy="660400"/>
          </a:xfrm>
          <a:prstGeom prst="rect">
            <a:avLst/>
          </a:prstGeom>
        </p:spPr>
        <p:txBody>
          <a:bodyPr/>
          <a:lstStyle/>
          <a:p>
            <a:pPr lvl="0">
              <a:defRPr sz="1800"/>
            </a:pPr>
            <a:r>
              <a:rPr sz="3200" dirty="0"/>
              <a:t>What’s up today</a:t>
            </a:r>
          </a:p>
        </p:txBody>
      </p:sp>
      <p:sp>
        <p:nvSpPr>
          <p:cNvPr id="110" name="Shape 110"/>
          <p:cNvSpPr>
            <a:spLocks noGrp="1"/>
          </p:cNvSpPr>
          <p:nvPr>
            <p:ph type="body" idx="1"/>
          </p:nvPr>
        </p:nvSpPr>
        <p:spPr>
          <a:xfrm>
            <a:off x="444500" y="1054100"/>
            <a:ext cx="9385300" cy="5946140"/>
          </a:xfrm>
          <a:prstGeom prst="rect">
            <a:avLst/>
          </a:prstGeom>
        </p:spPr>
        <p:txBody>
          <a:bodyPr/>
          <a:lstStyle/>
          <a:p>
            <a:pPr lvl="0">
              <a:spcBef>
                <a:spcPts val="1200"/>
              </a:spcBef>
              <a:defRPr sz="1800"/>
            </a:pPr>
            <a:r>
              <a:rPr lang="en-US" sz="2400" dirty="0" smtClean="0"/>
              <a:t>Reminder</a:t>
            </a:r>
            <a:r>
              <a:rPr sz="2400" dirty="0" smtClean="0"/>
              <a:t>: </a:t>
            </a:r>
            <a:r>
              <a:rPr sz="2400" dirty="0"/>
              <a:t>quant (Rs) v. qual (Ps)</a:t>
            </a:r>
          </a:p>
          <a:p>
            <a:pPr lvl="0"/>
            <a:r>
              <a:rPr lang="en-US" dirty="0"/>
              <a:t>Career considerations: same story, different tune</a:t>
            </a:r>
          </a:p>
          <a:p>
            <a:pPr lvl="0"/>
            <a:r>
              <a:rPr lang="en-US" dirty="0"/>
              <a:t>Funding: show don’t tell to make the case for your project</a:t>
            </a:r>
          </a:p>
          <a:p>
            <a:pPr lvl="1"/>
            <a:r>
              <a:rPr lang="en-US" dirty="0"/>
              <a:t>Pick a problem only you, the qualitative expert, can fix</a:t>
            </a:r>
          </a:p>
          <a:p>
            <a:pPr lvl="1"/>
            <a:r>
              <a:rPr lang="en-US" dirty="0"/>
              <a:t>Make your case with a conceptual model</a:t>
            </a:r>
          </a:p>
          <a:p>
            <a:pPr lvl="1"/>
            <a:r>
              <a:rPr lang="en-US" dirty="0"/>
              <a:t>Illustrate your procedures</a:t>
            </a:r>
          </a:p>
          <a:p>
            <a:pPr lvl="1"/>
            <a:r>
              <a:rPr lang="en-US" dirty="0" smtClean="0"/>
              <a:t>IRB: How qualitative researchers protect participants</a:t>
            </a:r>
            <a:endParaRPr lang="en-US" dirty="0"/>
          </a:p>
          <a:p>
            <a:pPr lvl="1"/>
            <a:r>
              <a:rPr lang="en-US" dirty="0"/>
              <a:t>IRB: Highlight “</a:t>
            </a:r>
            <a:r>
              <a:rPr lang="en-US" dirty="0" err="1"/>
              <a:t>protocable</a:t>
            </a:r>
            <a:r>
              <a:rPr lang="en-US" dirty="0"/>
              <a:t>” activities</a:t>
            </a:r>
          </a:p>
          <a:p>
            <a:pPr lvl="0">
              <a:defRPr sz="1800"/>
            </a:pPr>
            <a:endParaRPr lang="en-US" sz="2400" dirty="0" smtClean="0"/>
          </a:p>
          <a:p>
            <a:pPr marL="0" lvl="0" indent="0">
              <a:buNone/>
              <a:defRPr sz="1800"/>
            </a:pPr>
            <a:endParaRPr lang="en-US" dirty="0" smtClean="0"/>
          </a:p>
          <a:p>
            <a:pPr marL="0" lvl="0" indent="0">
              <a:buNone/>
              <a:defRPr sz="1800"/>
            </a:pPr>
            <a:endParaRPr lang="en-US" dirty="0"/>
          </a:p>
          <a:p>
            <a:pPr marL="0" lvl="0" indent="0">
              <a:buNone/>
              <a:defRPr sz="1800"/>
            </a:pPr>
            <a:endParaRPr lang="en-US" dirty="0"/>
          </a:p>
          <a:p>
            <a:pPr lvl="0">
              <a:defRPr sz="1800"/>
            </a:pPr>
            <a:r>
              <a:rPr lang="en-US" sz="2400" dirty="0" smtClean="0"/>
              <a:t>Writing Manuscripts</a:t>
            </a:r>
            <a:r>
              <a:rPr lang="en-US" dirty="0" smtClean="0"/>
              <a:t> </a:t>
            </a:r>
            <a:r>
              <a:rPr lang="en-US" sz="2400" dirty="0" smtClean="0"/>
              <a:t>(Nov 19)</a:t>
            </a:r>
            <a:endParaRPr sz="2400" dirty="0"/>
          </a:p>
        </p:txBody>
      </p:sp>
      <p:sp>
        <p:nvSpPr>
          <p:cNvPr id="111" name="Shape 111"/>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a:t>
            </a:fld>
            <a:endParaRPr sz="1000"/>
          </a:p>
        </p:txBody>
      </p:sp>
      <p:sp>
        <p:nvSpPr>
          <p:cNvPr id="5" name="Shape 120"/>
          <p:cNvSpPr/>
          <p:nvPr/>
        </p:nvSpPr>
        <p:spPr>
          <a:xfrm>
            <a:off x="474980" y="4751243"/>
            <a:ext cx="8110220" cy="1277273"/>
          </a:xfrm>
          <a:prstGeom prst="rect">
            <a:avLst/>
          </a:prstGeom>
          <a:ln w="12700">
            <a:miter lim="400000"/>
          </a:ln>
          <a:extLst>
            <a:ext uri="{C572A759-6A51-4108-AA02-DFA0A04FC94B}">
              <ma14:wrappingTextBoxFlag xmlns:ma14="http://schemas.microsoft.com/office/mac/drawingml/2011/main" val="1"/>
            </a:ext>
          </a:extLst>
        </p:spPr>
        <p:txBody>
          <a:bodyPr wrap="square" lIns="38100" tIns="38100" rIns="38100" bIns="38100" anchor="b">
            <a:spAutoFit/>
          </a:bodyPr>
          <a:lstStyle/>
          <a:p>
            <a:pPr lvl="0">
              <a:defRPr sz="1800"/>
            </a:pPr>
            <a:r>
              <a:rPr sz="2600" dirty="0">
                <a:solidFill>
                  <a:srgbClr val="009051"/>
                </a:solidFill>
                <a:latin typeface="Verdana"/>
                <a:ea typeface="Verdana"/>
                <a:cs typeface="Verdana"/>
                <a:sym typeface="Verdana"/>
              </a:rPr>
              <a:t>I skate to where the puck is going to be, not where it has been.</a:t>
            </a:r>
          </a:p>
          <a:p>
            <a:pPr lvl="0">
              <a:defRPr sz="1800"/>
            </a:pPr>
            <a:r>
              <a:rPr sz="2600" dirty="0">
                <a:solidFill>
                  <a:srgbClr val="009051"/>
                </a:solidFill>
                <a:latin typeface="Verdana"/>
                <a:ea typeface="Verdana"/>
                <a:cs typeface="Verdana"/>
                <a:sym typeface="Verdana"/>
              </a:rPr>
              <a:t> </a:t>
            </a:r>
            <a:r>
              <a:rPr sz="1600" dirty="0">
                <a:solidFill>
                  <a:srgbClr val="009051"/>
                </a:solidFill>
                <a:latin typeface="Verdana"/>
                <a:ea typeface="Verdana"/>
                <a:cs typeface="Verdana"/>
                <a:sym typeface="Verdana"/>
              </a:rPr>
              <a:t>- Wayne Gretzky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129603" y="218013"/>
            <a:ext cx="8178801" cy="56938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defRPr sz="2400">
                <a:latin typeface="+mn-lt"/>
                <a:ea typeface="+mn-ea"/>
                <a:cs typeface="+mn-cs"/>
                <a:sym typeface="Helvetica Neue Light"/>
              </a:defRPr>
            </a:lvl1pPr>
          </a:lstStyle>
          <a:p>
            <a:pPr lvl="0">
              <a:defRPr sz="1800"/>
            </a:pPr>
            <a:r>
              <a:rPr lang="en-US" sz="3200" b="1" dirty="0" smtClean="0"/>
              <a:t>Do you like this one?</a:t>
            </a:r>
            <a:endParaRPr sz="3200" b="1" dirty="0"/>
          </a:p>
        </p:txBody>
      </p:sp>
      <p:pic>
        <p:nvPicPr>
          <p:cNvPr id="128" name="Snapshot 2009-01-13 10-38-07.png"/>
          <p:cNvPicPr/>
          <p:nvPr/>
        </p:nvPicPr>
        <p:blipFill>
          <a:blip r:embed="rId2">
            <a:extLst/>
          </a:blip>
          <a:srcRect t="1218" r="90" b="1335"/>
          <a:stretch>
            <a:fillRect/>
          </a:stretch>
        </p:blipFill>
        <p:spPr>
          <a:xfrm>
            <a:off x="1752600" y="1700068"/>
            <a:ext cx="6994814" cy="5080000"/>
          </a:xfrm>
          <a:prstGeom prst="rect">
            <a:avLst/>
          </a:prstGeom>
          <a:ln w="12700">
            <a:miter lim="400000"/>
          </a:ln>
        </p:spPr>
      </p:pic>
    </p:spTree>
    <p:extLst>
      <p:ext uri="{BB962C8B-B14F-4D97-AF65-F5344CB8AC3E}">
        <p14:creationId xmlns:p14="http://schemas.microsoft.com/office/powerpoint/2010/main" val="40898108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265239" y="348201"/>
            <a:ext cx="9677837" cy="603365"/>
          </a:xfrm>
          <a:prstGeom prst="rect">
            <a:avLst/>
          </a:prstGeom>
          <a:ln w="12700">
            <a:miter lim="400000"/>
          </a:ln>
          <a:extLst>
            <a:ext uri="{C572A759-6A51-4108-AA02-DFA0A04FC94B}">
              <ma14:wrappingTextBoxFlag xmlns:ma14="http://schemas.microsoft.com/office/mac/drawingml/2011/main" val="1"/>
            </a:ext>
          </a:extLst>
        </p:spPr>
        <p:txBody>
          <a:bodyPr wrap="none" lIns="39685" tIns="39685" rIns="39685" bIns="39685" anchor="ctr">
            <a:spAutoFit/>
          </a:bodyPr>
          <a:lstStyle/>
          <a:p>
            <a:pPr lvl="0" algn="l">
              <a:defRPr sz="1800"/>
            </a:pPr>
            <a:r>
              <a:rPr lang="en-US" sz="3400" dirty="0" smtClean="0"/>
              <a:t>Show </a:t>
            </a:r>
            <a:r>
              <a:rPr lang="en-US" sz="3400" dirty="0" smtClean="0"/>
              <a:t>the holistic fit between all the project pieces</a:t>
            </a:r>
            <a:endParaRPr sz="3400" dirty="0"/>
          </a:p>
        </p:txBody>
      </p:sp>
      <p:pic>
        <p:nvPicPr>
          <p:cNvPr id="2" name="Picture 1"/>
          <p:cNvPicPr>
            <a:picLocks noChangeAspect="1"/>
          </p:cNvPicPr>
          <p:nvPr/>
        </p:nvPicPr>
        <p:blipFill>
          <a:blip r:embed="rId2"/>
          <a:stretch>
            <a:fillRect/>
          </a:stretch>
        </p:blipFill>
        <p:spPr>
          <a:xfrm>
            <a:off x="1576024" y="1418923"/>
            <a:ext cx="6809036" cy="5518694"/>
          </a:xfrm>
          <a:prstGeom prst="rect">
            <a:avLst/>
          </a:prstGeom>
        </p:spPr>
      </p:pic>
    </p:spTree>
    <p:extLst>
      <p:ext uri="{BB962C8B-B14F-4D97-AF65-F5344CB8AC3E}">
        <p14:creationId xmlns:p14="http://schemas.microsoft.com/office/powerpoint/2010/main" val="147931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droppedImage.pdf"/>
          <p:cNvPicPr/>
          <p:nvPr/>
        </p:nvPicPr>
        <p:blipFill>
          <a:blip r:embed="rId2">
            <a:extLst/>
          </a:blip>
          <a:stretch>
            <a:fillRect/>
          </a:stretch>
        </p:blipFill>
        <p:spPr>
          <a:xfrm>
            <a:off x="3339898" y="3991671"/>
            <a:ext cx="6628257" cy="3065879"/>
          </a:xfrm>
          <a:prstGeom prst="rect">
            <a:avLst/>
          </a:prstGeom>
          <a:ln w="12700">
            <a:solidFill/>
            <a:miter lim="400000"/>
          </a:ln>
        </p:spPr>
      </p:pic>
      <p:pic>
        <p:nvPicPr>
          <p:cNvPr id="123" name="droppedImage.pdf"/>
          <p:cNvPicPr/>
          <p:nvPr/>
        </p:nvPicPr>
        <p:blipFill>
          <a:blip r:embed="rId3">
            <a:extLst/>
          </a:blip>
          <a:stretch>
            <a:fillRect/>
          </a:stretch>
        </p:blipFill>
        <p:spPr>
          <a:xfrm>
            <a:off x="419832" y="342723"/>
            <a:ext cx="4804536" cy="3648948"/>
          </a:xfrm>
          <a:prstGeom prst="rect">
            <a:avLst/>
          </a:prstGeom>
          <a:ln w="12700">
            <a:solidFill/>
            <a:miter lim="400000"/>
          </a:ln>
        </p:spPr>
      </p:pic>
      <p:sp>
        <p:nvSpPr>
          <p:cNvPr id="124" name="Shape 124"/>
          <p:cNvSpPr/>
          <p:nvPr/>
        </p:nvSpPr>
        <p:spPr>
          <a:xfrm>
            <a:off x="5640526" y="541393"/>
            <a:ext cx="3553895" cy="1926804"/>
          </a:xfrm>
          <a:prstGeom prst="rect">
            <a:avLst/>
          </a:prstGeom>
          <a:ln w="12700">
            <a:miter lim="400000"/>
          </a:ln>
          <a:extLst>
            <a:ext uri="{C572A759-6A51-4108-AA02-DFA0A04FC94B}">
              <ma14:wrappingTextBoxFlag xmlns:ma14="http://schemas.microsoft.com/office/mac/drawingml/2011/main" val="1"/>
            </a:ext>
          </a:extLst>
        </p:spPr>
        <p:txBody>
          <a:bodyPr wrap="square" lIns="39685" tIns="39685" rIns="39685" bIns="39685" anchor="ctr">
            <a:spAutoFit/>
          </a:bodyPr>
          <a:lstStyle/>
          <a:p>
            <a:pPr lvl="0" algn="l">
              <a:defRPr sz="1800"/>
            </a:pPr>
            <a:r>
              <a:rPr lang="en-US" sz="4000" dirty="0" smtClean="0"/>
              <a:t>Simple Model:</a:t>
            </a:r>
            <a:r>
              <a:rPr lang="en-US" sz="4000" dirty="0" smtClean="0">
                <a:sym typeface="Wingdings"/>
              </a:rPr>
              <a:t> Complex Analytical Plan</a:t>
            </a:r>
            <a:endParaRPr sz="4000" dirty="0"/>
          </a:p>
        </p:txBody>
      </p:sp>
    </p:spTree>
    <p:extLst>
      <p:ext uri="{BB962C8B-B14F-4D97-AF65-F5344CB8AC3E}">
        <p14:creationId xmlns:p14="http://schemas.microsoft.com/office/powerpoint/2010/main" val="32971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122"/>
                                        </p:tgtEl>
                                        <p:attrNameLst>
                                          <p:attrName>style.visibility</p:attrName>
                                        </p:attrNameLst>
                                      </p:cBhvr>
                                      <p:to>
                                        <p:strVal val="visible"/>
                                      </p:to>
                                    </p:set>
                                    <p:animEffect transition="in" filter="fade">
                                      <p:cBhvr>
                                        <p:cTn id="12"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advAuto="0"/>
      <p:bldP spid="123"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Show </a:t>
            </a:r>
            <a:r>
              <a:rPr lang="en-US" i="1" dirty="0"/>
              <a:t>how you will accomplish </a:t>
            </a:r>
            <a:r>
              <a:rPr lang="en-US" i="1" dirty="0" smtClean="0"/>
              <a:t>your aims</a:t>
            </a:r>
            <a:endParaRPr lang="en-US" i="1" dirty="0"/>
          </a:p>
        </p:txBody>
      </p:sp>
    </p:spTree>
    <p:extLst>
      <p:ext uri="{BB962C8B-B14F-4D97-AF65-F5344CB8AC3E}">
        <p14:creationId xmlns:p14="http://schemas.microsoft.com/office/powerpoint/2010/main" val="2678728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110" y="1790754"/>
            <a:ext cx="9296855" cy="5025009"/>
          </a:xfrm>
          <a:prstGeom prst="rect">
            <a:avLst/>
          </a:prstGeom>
        </p:spPr>
      </p:pic>
      <p:sp>
        <p:nvSpPr>
          <p:cNvPr id="4" name="Title 2"/>
          <p:cNvSpPr>
            <a:spLocks noGrp="1"/>
          </p:cNvSpPr>
          <p:nvPr>
            <p:ph type="title"/>
          </p:nvPr>
        </p:nvSpPr>
        <p:spPr>
          <a:xfrm>
            <a:off x="508000" y="305153"/>
            <a:ext cx="9144000" cy="849392"/>
          </a:xfrm>
        </p:spPr>
        <p:txBody>
          <a:bodyPr anchor="t"/>
          <a:lstStyle/>
          <a:p>
            <a:r>
              <a:rPr lang="en-US" sz="4000" i="1" dirty="0" smtClean="0"/>
              <a:t>Show your purposeful sampling</a:t>
            </a:r>
            <a:endParaRPr lang="en-US" sz="4000" i="1" dirty="0"/>
          </a:p>
        </p:txBody>
      </p:sp>
    </p:spTree>
    <p:extLst>
      <p:ext uri="{BB962C8B-B14F-4D97-AF65-F5344CB8AC3E}">
        <p14:creationId xmlns:p14="http://schemas.microsoft.com/office/powerpoint/2010/main" val="14812750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i="1" dirty="0" smtClean="0"/>
              <a:t>Show off your purposeful sampling</a:t>
            </a:r>
            <a:endParaRPr lang="en-US" sz="4000" i="1" dirty="0"/>
          </a:p>
        </p:txBody>
      </p:sp>
      <p:pic>
        <p:nvPicPr>
          <p:cNvPr id="3" name="Picture 2"/>
          <p:cNvPicPr>
            <a:picLocks noChangeAspect="1"/>
          </p:cNvPicPr>
          <p:nvPr/>
        </p:nvPicPr>
        <p:blipFill>
          <a:blip r:embed="rId2"/>
          <a:stretch>
            <a:fillRect/>
          </a:stretch>
        </p:blipFill>
        <p:spPr>
          <a:xfrm>
            <a:off x="508000" y="2197054"/>
            <a:ext cx="9351544" cy="3213688"/>
          </a:xfrm>
          <a:prstGeom prst="rect">
            <a:avLst/>
          </a:prstGeom>
        </p:spPr>
      </p:pic>
    </p:spTree>
    <p:extLst>
      <p:ext uri="{BB962C8B-B14F-4D97-AF65-F5344CB8AC3E}">
        <p14:creationId xmlns:p14="http://schemas.microsoft.com/office/powerpoint/2010/main" val="23866268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692437"/>
          </a:xfrm>
        </p:spPr>
        <p:txBody>
          <a:bodyPr anchor="t">
            <a:normAutofit/>
          </a:bodyPr>
          <a:lstStyle/>
          <a:p>
            <a:r>
              <a:rPr lang="en-US" sz="3600" i="1" dirty="0" smtClean="0"/>
              <a:t>Show how you will participate:</a:t>
            </a:r>
            <a:br>
              <a:rPr lang="en-US" sz="3600" i="1" dirty="0" smtClean="0"/>
            </a:br>
            <a:r>
              <a:rPr lang="en-US" sz="3600" i="1" dirty="0" smtClean="0"/>
              <a:t>Field techniques and training</a:t>
            </a:r>
            <a:endParaRPr lang="en-US" sz="3600" i="1" dirty="0"/>
          </a:p>
        </p:txBody>
      </p:sp>
      <p:pic>
        <p:nvPicPr>
          <p:cNvPr id="4" name="Picture 3"/>
          <p:cNvPicPr>
            <a:picLocks noChangeAspect="1"/>
          </p:cNvPicPr>
          <p:nvPr/>
        </p:nvPicPr>
        <p:blipFill>
          <a:blip r:embed="rId2"/>
          <a:stretch>
            <a:fillRect/>
          </a:stretch>
        </p:blipFill>
        <p:spPr>
          <a:xfrm>
            <a:off x="646190" y="2809429"/>
            <a:ext cx="9200709" cy="1684438"/>
          </a:xfrm>
          <a:prstGeom prst="rect">
            <a:avLst/>
          </a:prstGeom>
        </p:spPr>
      </p:pic>
    </p:spTree>
    <p:extLst>
      <p:ext uri="{BB962C8B-B14F-4D97-AF65-F5344CB8AC3E}">
        <p14:creationId xmlns:p14="http://schemas.microsoft.com/office/powerpoint/2010/main" val="34673667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18560"/>
            <a:ext cx="9144000" cy="1665623"/>
          </a:xfrm>
        </p:spPr>
        <p:txBody>
          <a:bodyPr anchor="t">
            <a:normAutofit/>
          </a:bodyPr>
          <a:lstStyle/>
          <a:p>
            <a:r>
              <a:rPr lang="en-US" sz="4000" i="1" dirty="0" smtClean="0"/>
              <a:t>Show how you will participate:</a:t>
            </a:r>
            <a:br>
              <a:rPr lang="en-US" sz="4000" i="1" dirty="0" smtClean="0"/>
            </a:br>
            <a:r>
              <a:rPr lang="en-US" sz="4000" i="1" dirty="0" smtClean="0"/>
              <a:t>Interview guides</a:t>
            </a:r>
            <a:endParaRPr lang="en-US" sz="4000" i="1" dirty="0"/>
          </a:p>
        </p:txBody>
      </p:sp>
      <p:pic>
        <p:nvPicPr>
          <p:cNvPr id="3" name="Picture 2" descr="EP Appendix interview guides.pdf"/>
          <p:cNvPicPr>
            <a:picLocks noChangeAspect="1"/>
          </p:cNvPicPr>
          <p:nvPr/>
        </p:nvPicPr>
        <p:blipFill rotWithShape="1">
          <a:blip r:embed="rId2">
            <a:extLst>
              <a:ext uri="{28A0092B-C50C-407E-A947-70E740481C1C}">
                <a14:useLocalDpi xmlns:a14="http://schemas.microsoft.com/office/drawing/2010/main" val="0"/>
              </a:ext>
            </a:extLst>
          </a:blip>
          <a:srcRect b="49710"/>
          <a:stretch/>
        </p:blipFill>
        <p:spPr>
          <a:xfrm>
            <a:off x="713120" y="1434130"/>
            <a:ext cx="8291081" cy="5395879"/>
          </a:xfrm>
          <a:prstGeom prst="rect">
            <a:avLst/>
          </a:prstGeom>
        </p:spPr>
      </p:pic>
    </p:spTree>
    <p:extLst>
      <p:ext uri="{BB962C8B-B14F-4D97-AF65-F5344CB8AC3E}">
        <p14:creationId xmlns:p14="http://schemas.microsoft.com/office/powerpoint/2010/main" val="28103118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Show your process: Coding scheme</a:t>
            </a:r>
            <a:endParaRPr lang="en-US" i="1" dirty="0"/>
          </a:p>
        </p:txBody>
      </p:sp>
      <p:pic>
        <p:nvPicPr>
          <p:cNvPr id="5" name="Picture 4"/>
          <p:cNvPicPr>
            <a:picLocks noChangeAspect="1"/>
          </p:cNvPicPr>
          <p:nvPr/>
        </p:nvPicPr>
        <p:blipFill>
          <a:blip r:embed="rId2"/>
          <a:stretch>
            <a:fillRect/>
          </a:stretch>
        </p:blipFill>
        <p:spPr>
          <a:xfrm>
            <a:off x="838733" y="1527910"/>
            <a:ext cx="8185385" cy="5900125"/>
          </a:xfrm>
          <a:prstGeom prst="rect">
            <a:avLst/>
          </a:prstGeom>
        </p:spPr>
      </p:pic>
    </p:spTree>
    <p:extLst>
      <p:ext uri="{BB962C8B-B14F-4D97-AF65-F5344CB8AC3E}">
        <p14:creationId xmlns:p14="http://schemas.microsoft.com/office/powerpoint/2010/main" val="3727031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4552"/>
            <a:ext cx="9144000" cy="1347376"/>
          </a:xfrm>
        </p:spPr>
        <p:txBody>
          <a:bodyPr anchor="t">
            <a:normAutofit fontScale="90000"/>
          </a:bodyPr>
          <a:lstStyle/>
          <a:p>
            <a:pPr algn="ctr"/>
            <a:r>
              <a:rPr lang="en-US" sz="4000" i="1" dirty="0" smtClean="0"/>
              <a:t>Show your process:</a:t>
            </a:r>
            <a:br>
              <a:rPr lang="en-US" sz="4000" i="1" dirty="0" smtClean="0"/>
            </a:br>
            <a:r>
              <a:rPr lang="en-US" sz="4000" i="1" dirty="0" smtClean="0"/>
              <a:t>Iterative development of the coding scheme</a:t>
            </a:r>
            <a:endParaRPr lang="en-US" sz="4000" i="1" dirty="0"/>
          </a:p>
        </p:txBody>
      </p:sp>
      <p:pic>
        <p:nvPicPr>
          <p:cNvPr id="3" name="Picture 2"/>
          <p:cNvPicPr>
            <a:picLocks noChangeAspect="1"/>
          </p:cNvPicPr>
          <p:nvPr/>
        </p:nvPicPr>
        <p:blipFill>
          <a:blip r:embed="rId2"/>
          <a:stretch>
            <a:fillRect/>
          </a:stretch>
        </p:blipFill>
        <p:spPr>
          <a:xfrm>
            <a:off x="555248" y="4961454"/>
            <a:ext cx="9107532" cy="2246434"/>
          </a:xfrm>
          <a:prstGeom prst="rect">
            <a:avLst/>
          </a:prstGeom>
        </p:spPr>
      </p:pic>
      <p:pic>
        <p:nvPicPr>
          <p:cNvPr id="6" name="Picture 5"/>
          <p:cNvPicPr>
            <a:picLocks noChangeAspect="1"/>
          </p:cNvPicPr>
          <p:nvPr/>
        </p:nvPicPr>
        <p:blipFill rotWithShape="1">
          <a:blip r:embed="rId3"/>
          <a:srcRect b="77052"/>
          <a:stretch/>
        </p:blipFill>
        <p:spPr>
          <a:xfrm>
            <a:off x="683710" y="1998271"/>
            <a:ext cx="8185385" cy="1353950"/>
          </a:xfrm>
          <a:prstGeom prst="rect">
            <a:avLst/>
          </a:prstGeom>
        </p:spPr>
      </p:pic>
      <p:sp>
        <p:nvSpPr>
          <p:cNvPr id="4" name="Down Arrow 3"/>
          <p:cNvSpPr/>
          <p:nvPr/>
        </p:nvSpPr>
        <p:spPr>
          <a:xfrm>
            <a:off x="3811231" y="3603091"/>
            <a:ext cx="1212664" cy="1189571"/>
          </a:xfrm>
          <a:prstGeom prst="downArrow">
            <a:avLst/>
          </a:prstGeom>
        </p:spPr>
        <p:style>
          <a:lnRef idx="1">
            <a:schemeClr val="accent1"/>
          </a:lnRef>
          <a:fillRef idx="3">
            <a:schemeClr val="accent1"/>
          </a:fillRef>
          <a:effectRef idx="2">
            <a:schemeClr val="accent1"/>
          </a:effectRef>
          <a:fontRef idx="minor">
            <a:schemeClr val="lt1"/>
          </a:fontRef>
        </p:style>
        <p:txBody>
          <a:bodyPr lIns="71433" tIns="35716" rIns="71433" bIns="35716" rtlCol="0" anchor="ctr"/>
          <a:lstStyle/>
          <a:p>
            <a:pPr algn="ctr"/>
            <a:endParaRPr lang="en-US"/>
          </a:p>
        </p:txBody>
      </p:sp>
    </p:spTree>
    <p:extLst>
      <p:ext uri="{BB962C8B-B14F-4D97-AF65-F5344CB8AC3E}">
        <p14:creationId xmlns:p14="http://schemas.microsoft.com/office/powerpoint/2010/main" val="39348168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3</a:t>
            </a:fld>
            <a:endParaRPr sz="1000"/>
          </a:p>
        </p:txBody>
      </p:sp>
      <p:graphicFrame>
        <p:nvGraphicFramePr>
          <p:cNvPr id="114" name="Table 114"/>
          <p:cNvGraphicFramePr/>
          <p:nvPr/>
        </p:nvGraphicFramePr>
        <p:xfrm>
          <a:off x="190500" y="1320800"/>
          <a:ext cx="9766298" cy="5676898"/>
        </p:xfrm>
        <a:graphic>
          <a:graphicData uri="http://schemas.openxmlformats.org/drawingml/2006/table">
            <a:tbl>
              <a:tblPr>
                <a:tableStyleId>{4C3C2611-4C71-4FC5-86AE-919BDF0F9419}</a:tableStyleId>
              </a:tblPr>
              <a:tblGrid>
                <a:gridCol w="1293453"/>
                <a:gridCol w="1322519"/>
                <a:gridCol w="3575163"/>
                <a:gridCol w="3575163"/>
              </a:tblGrid>
              <a:tr h="964457">
                <a:tc gridSpan="2">
                  <a:txBody>
                    <a:bodyPr/>
                    <a:lstStyle/>
                    <a:p>
                      <a:pPr marL="39687" lvl="0" algn="ctr" defTabSz="914400">
                        <a:defRPr sz="1800">
                          <a:solidFill>
                            <a:srgbClr val="000000"/>
                          </a:solidFill>
                        </a:defRPr>
                      </a:pPr>
                      <a:r>
                        <a:rPr sz="2400" b="1">
                          <a:latin typeface="Arial"/>
                          <a:ea typeface="Arial"/>
                          <a:cs typeface="Arial"/>
                          <a:sym typeface="Arial"/>
                        </a:rPr>
                        <a:t>Research Activity</a:t>
                      </a:r>
                    </a:p>
                  </a:txBody>
                  <a:tcPr marL="38100" marR="38100" marT="38100" marB="38100" anchor="ctr" horzOverflow="overflow">
                    <a:lnL w="25400" cap="sq">
                      <a:solidFill>
                        <a:srgbClr val="000000"/>
                      </a:solidFill>
                      <a:round/>
                    </a:lnL>
                    <a:lnR w="25400" cap="sq">
                      <a:solidFill>
                        <a:srgbClr val="000000"/>
                      </a:solidFill>
                      <a:round/>
                    </a:lnR>
                    <a:lnT w="25400" cap="sq">
                      <a:solidFill>
                        <a:srgbClr val="000000"/>
                      </a:solidFill>
                      <a:round/>
                    </a:lnT>
                    <a:lnB w="12700" cap="sq">
                      <a:solidFill>
                        <a:srgbClr val="000000"/>
                      </a:solidFill>
                      <a:round/>
                    </a:lnB>
                  </a:tcPr>
                </a:tc>
                <a:tc hMerge="1">
                  <a:txBody>
                    <a:bodyPr/>
                    <a:lstStyle/>
                    <a:p>
                      <a:endParaRPr lang="en-US"/>
                    </a:p>
                  </a:txBody>
                  <a:tcPr/>
                </a:tc>
                <a:tc>
                  <a:txBody>
                    <a:bodyPr/>
                    <a:lstStyle/>
                    <a:p>
                      <a:pPr marL="39687" lvl="0" algn="ctr" defTabSz="914400">
                        <a:defRPr sz="1800">
                          <a:solidFill>
                            <a:srgbClr val="000000"/>
                          </a:solidFill>
                        </a:defRPr>
                      </a:pPr>
                      <a:r>
                        <a:rPr sz="2400" b="1">
                          <a:latin typeface="Arial"/>
                          <a:ea typeface="Arial"/>
                          <a:cs typeface="Arial"/>
                          <a:sym typeface="Arial"/>
                        </a:rPr>
                        <a:t>Quantitative Approaches</a:t>
                      </a:r>
                    </a:p>
                  </a:txBody>
                  <a:tcPr marL="38100" marR="38100" marT="38100" marB="38100" anchor="ctr" horzOverflow="overflow">
                    <a:lnL w="25400" cap="sq">
                      <a:solidFill>
                        <a:srgbClr val="000000"/>
                      </a:solidFill>
                      <a:round/>
                    </a:lnL>
                    <a:lnR w="12700" cap="sq">
                      <a:solidFill>
                        <a:srgbClr val="000000"/>
                      </a:solidFill>
                      <a:round/>
                    </a:lnR>
                    <a:lnT w="25400" cap="sq">
                      <a:solidFill>
                        <a:srgbClr val="000000"/>
                      </a:solidFill>
                      <a:round/>
                    </a:lnT>
                    <a:lnB w="12700" cap="sq">
                      <a:solidFill>
                        <a:srgbClr val="000000"/>
                      </a:solidFill>
                      <a:round/>
                    </a:lnB>
                  </a:tcPr>
                </a:tc>
                <a:tc>
                  <a:txBody>
                    <a:bodyPr/>
                    <a:lstStyle/>
                    <a:p>
                      <a:pPr marL="39687" lvl="0" algn="ctr" defTabSz="914400">
                        <a:defRPr sz="1800">
                          <a:solidFill>
                            <a:srgbClr val="000000"/>
                          </a:solidFill>
                        </a:defRPr>
                      </a:pPr>
                      <a:r>
                        <a:rPr sz="2400" b="1">
                          <a:latin typeface="Arial"/>
                          <a:ea typeface="Arial"/>
                          <a:cs typeface="Arial"/>
                          <a:sym typeface="Arial"/>
                        </a:rPr>
                        <a:t>Qualitative Approaches</a:t>
                      </a:r>
                    </a:p>
                  </a:txBody>
                  <a:tcPr marL="38100" marR="38100" marT="38100" marB="38100" anchor="ctr" horzOverflow="overflow">
                    <a:lnL w="12700" cap="sq">
                      <a:solidFill>
                        <a:srgbClr val="000000"/>
                      </a:solidFill>
                      <a:round/>
                    </a:lnL>
                    <a:lnR w="25400" cap="sq">
                      <a:solidFill>
                        <a:srgbClr val="000000"/>
                      </a:solidFill>
                      <a:round/>
                    </a:lnR>
                    <a:lnT w="25400" cap="sq">
                      <a:solidFill>
                        <a:srgbClr val="000000"/>
                      </a:solidFill>
                      <a:round/>
                    </a:lnT>
                    <a:lnB w="12700" cap="sq">
                      <a:solidFill>
                        <a:srgbClr val="000000"/>
                      </a:solidFill>
                      <a:round/>
                    </a:lnB>
                  </a:tcPr>
                </a:tc>
              </a:tr>
              <a:tr h="1081683">
                <a:tc rowSpan="2">
                  <a:txBody>
                    <a:bodyPr/>
                    <a:lstStyle/>
                    <a:p>
                      <a:pPr marL="39687" marR="40639" lvl="0" algn="ctr" defTabSz="914400">
                        <a:spcBef>
                          <a:spcPts val="600"/>
                        </a:spcBef>
                        <a:defRPr sz="1800">
                          <a:solidFill>
                            <a:srgbClr val="000000"/>
                          </a:solidFill>
                        </a:defRPr>
                      </a:pPr>
                      <a:r>
                        <a:rPr sz="1500" b="1">
                          <a:latin typeface="Arial"/>
                          <a:ea typeface="Arial"/>
                          <a:cs typeface="Arial"/>
                          <a:sym typeface="Arial"/>
                        </a:rPr>
                        <a:t>Data Collection</a:t>
                      </a:r>
                    </a:p>
                  </a:txBody>
                  <a:tcPr marL="38100" marR="38100" marT="38100" marB="38100" anchor="ctr" horzOverflow="overflow">
                    <a:lnL w="254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Select research subjects</a:t>
                      </a:r>
                    </a:p>
                  </a:txBody>
                  <a:tcPr marL="38100" marR="38100" marT="38100" marB="38100" anchor="ctr" horzOverflow="overflow">
                    <a:lnL w="254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 </a:t>
                      </a:r>
                      <a:r>
                        <a:rPr sz="2000" b="1">
                          <a:solidFill>
                            <a:srgbClr val="A12394"/>
                          </a:solidFill>
                          <a:uFill>
                            <a:solidFill>
                              <a:srgbClr val="A12394"/>
                            </a:solidFill>
                          </a:uFill>
                          <a:latin typeface="Arial"/>
                          <a:ea typeface="Arial"/>
                          <a:cs typeface="Arial"/>
                          <a:sym typeface="Arial"/>
                        </a:rPr>
                        <a:t>Representativeness</a:t>
                      </a:r>
                      <a:r>
                        <a:rPr sz="2000">
                          <a:latin typeface="Arial"/>
                          <a:ea typeface="Arial"/>
                          <a:cs typeface="Arial"/>
                          <a:sym typeface="Arial"/>
                        </a:rPr>
                        <a:t>:</a:t>
                      </a:r>
                      <a:r>
                        <a:rPr>
                          <a:latin typeface="Arial"/>
                          <a:ea typeface="Arial"/>
                          <a:cs typeface="Arial"/>
                          <a:sym typeface="Arial"/>
                        </a:rPr>
                        <a:t> </a:t>
                      </a:r>
                      <a:r>
                        <a:rPr sz="2000">
                          <a:latin typeface="Arial"/>
                          <a:ea typeface="Arial"/>
                          <a:cs typeface="Arial"/>
                          <a:sym typeface="Arial"/>
                        </a:rPr>
                        <a:t>Random samples of pre-determined groups</a:t>
                      </a:r>
                    </a:p>
                    <a:p>
                      <a:pPr marL="39687" lvl="0" algn="ctr" defTabSz="914400">
                        <a:buClr>
                          <a:srgbClr val="000000"/>
                        </a:buClr>
                        <a:buFont typeface="Lucida Grande"/>
                        <a:defRPr sz="1800">
                          <a:solidFill>
                            <a:srgbClr val="000000"/>
                          </a:solidFill>
                        </a:defRPr>
                      </a:pPr>
                      <a:endParaRPr sz="2000">
                        <a:latin typeface="Arial"/>
                        <a:ea typeface="Arial"/>
                        <a:cs typeface="Arial"/>
                        <a:sym typeface="Arial"/>
                      </a:endParaRPr>
                    </a:p>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Reactivity</a:t>
                      </a:r>
                      <a:r>
                        <a:rPr sz="2000">
                          <a:latin typeface="Arial"/>
                          <a:ea typeface="Arial"/>
                          <a:cs typeface="Arial"/>
                          <a:sym typeface="Arial"/>
                        </a:rPr>
                        <a:t>: Fixed data collection instruments</a:t>
                      </a:r>
                    </a:p>
                  </a:txBody>
                  <a:tcPr marL="38100" marR="38100" marT="38100" marB="38100" anchor="ctr" horzOverflow="overflow">
                    <a:lnL w="25400" cap="sq">
                      <a:solidFill>
                        <a:srgbClr val="000000"/>
                      </a:solidFill>
                      <a:round/>
                    </a:lnL>
                    <a:lnR w="12700" cap="sq">
                      <a:solidFill>
                        <a:srgbClr val="000000"/>
                      </a:solidFill>
                      <a:round/>
                    </a:lnR>
                    <a:lnT w="12700" cap="sq">
                      <a:solidFill>
                        <a:srgbClr val="000000"/>
                      </a:solidFill>
                      <a:round/>
                    </a:lnT>
                    <a:lnB w="38100" cap="sq">
                      <a:solidFill>
                        <a:srgbClr val="D7D6FF"/>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Purposefulness</a:t>
                      </a:r>
                      <a:r>
                        <a:rPr sz="2000">
                          <a:latin typeface="Arial"/>
                          <a:ea typeface="Arial"/>
                          <a:cs typeface="Arial"/>
                          <a:sym typeface="Arial"/>
                        </a:rPr>
                        <a:t>: Sites and subjects selected according to theoretical need</a:t>
                      </a:r>
                    </a:p>
                    <a:p>
                      <a:pPr marL="39687" lvl="0" algn="ctr" defTabSz="914400">
                        <a:buClr>
                          <a:srgbClr val="000000"/>
                        </a:buClr>
                        <a:buFont typeface="Lucida Grande"/>
                        <a:defRPr sz="1800">
                          <a:solidFill>
                            <a:srgbClr val="000000"/>
                          </a:solidFill>
                        </a:defRPr>
                      </a:pPr>
                      <a:endParaRPr sz="2000">
                        <a:latin typeface="Arial"/>
                        <a:ea typeface="Arial"/>
                        <a:cs typeface="Arial"/>
                        <a:sym typeface="Arial"/>
                      </a:endParaRPr>
                    </a:p>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Participation</a:t>
                      </a:r>
                      <a:r>
                        <a:rPr sz="2000">
                          <a:latin typeface="Arial"/>
                          <a:ea typeface="Arial"/>
                          <a:cs typeface="Arial"/>
                          <a:sym typeface="Arial"/>
                        </a:rPr>
                        <a:t>: Flexible data collection strategies</a:t>
                      </a:r>
                    </a:p>
                  </a:txBody>
                  <a:tcPr marL="38100" marR="38100" marT="38100" marB="38100" anchor="ctr" horzOverflow="overflow">
                    <a:lnL w="12700" cap="sq">
                      <a:solidFill>
                        <a:srgbClr val="000000"/>
                      </a:solidFill>
                      <a:round/>
                    </a:lnL>
                    <a:lnR w="25400" cap="sq">
                      <a:solidFill>
                        <a:srgbClr val="000000"/>
                      </a:solidFill>
                      <a:round/>
                    </a:lnR>
                    <a:lnT w="12700" cap="sq">
                      <a:solidFill>
                        <a:srgbClr val="000000"/>
                      </a:solidFill>
                      <a:round/>
                    </a:lnT>
                    <a:lnB w="38100" cap="sq">
                      <a:solidFill>
                        <a:srgbClr val="D7D6FF"/>
                      </a:solidFill>
                      <a:round/>
                    </a:lnB>
                  </a:tcPr>
                </a:tc>
              </a:tr>
              <a:tr h="1014319">
                <a:tc vMerge="1">
                  <a:txBody>
                    <a:bodyPr/>
                    <a:lstStyle/>
                    <a:p>
                      <a:endParaRPr lang="en-US"/>
                    </a:p>
                  </a:txBody>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Work with subjects to get data</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38100" cap="sq">
                      <a:solidFill>
                        <a:srgbClr val="D7D6FF"/>
                      </a:solidFill>
                      <a:round/>
                    </a:lnB>
                  </a:tcPr>
                </a:tc>
                <a:tc vMerge="1">
                  <a:txBody>
                    <a:bodyPr/>
                    <a:lstStyle/>
                    <a:p>
                      <a:endParaRPr lang="en-US"/>
                    </a:p>
                  </a:txBody>
                  <a:tcPr/>
                </a:tc>
                <a:tc vMerge="1">
                  <a:txBody>
                    <a:bodyPr/>
                    <a:lstStyle/>
                    <a:p>
                      <a:endParaRPr lang="en-US"/>
                    </a:p>
                  </a:txBody>
                  <a:tcPr/>
                </a:tc>
              </a:tr>
              <a:tr h="1193582">
                <a:tc rowSpan="2">
                  <a:txBody>
                    <a:bodyPr/>
                    <a:lstStyle/>
                    <a:p>
                      <a:pPr marL="39687" marR="40639" lvl="0" algn="ctr" defTabSz="914400">
                        <a:spcBef>
                          <a:spcPts val="600"/>
                        </a:spcBef>
                        <a:defRPr sz="1800">
                          <a:solidFill>
                            <a:srgbClr val="000000"/>
                          </a:solidFill>
                        </a:defRPr>
                      </a:pPr>
                      <a:r>
                        <a:rPr sz="1600" b="1">
                          <a:latin typeface="Arial"/>
                          <a:ea typeface="Arial"/>
                          <a:cs typeface="Arial"/>
                          <a:sym typeface="Arial"/>
                        </a:rPr>
                        <a:t>Data Analysis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Avoid arbitrary findings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38100" cap="sq">
                      <a:solidFill>
                        <a:srgbClr val="D7D6FF"/>
                      </a:solidFill>
                      <a:round/>
                    </a:lnB>
                  </a:tcPr>
                </a:tc>
                <a:tc rowSpan="2">
                  <a:txBody>
                    <a:bodyPr/>
                    <a:lstStyle/>
                    <a:p>
                      <a:pPr marL="39687" marR="40639" lvl="0" algn="ctr"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Reliability</a:t>
                      </a:r>
                      <a:r>
                        <a:rPr sz="2000">
                          <a:latin typeface="Arial"/>
                          <a:ea typeface="Arial"/>
                          <a:cs typeface="Arial"/>
                          <a:sym typeface="Arial"/>
                        </a:rPr>
                        <a:t>: Hypothesis testing via statistical inference</a:t>
                      </a:r>
                    </a:p>
                    <a:p>
                      <a:pPr marL="39687" marR="40639" lvl="0" algn="ctr" defTabSz="914400">
                        <a:spcBef>
                          <a:spcPts val="600"/>
                        </a:spcBef>
                        <a:buClr>
                          <a:srgbClr val="000000"/>
                        </a:buClr>
                        <a:buFont typeface="Lucida Grande"/>
                        <a:defRPr sz="1800">
                          <a:solidFill>
                            <a:srgbClr val="000000"/>
                          </a:solidFill>
                        </a:defRPr>
                      </a:pPr>
                      <a:endParaRPr sz="2000">
                        <a:latin typeface="Arial"/>
                        <a:ea typeface="Arial"/>
                        <a:cs typeface="Arial"/>
                        <a:sym typeface="Arial"/>
                      </a:endParaRPr>
                    </a:p>
                    <a:p>
                      <a:pPr marL="39687" marR="40639" lvl="0" algn="ctr"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A12394"/>
                          </a:solidFill>
                          <a:uFill>
                            <a:solidFill>
                              <a:srgbClr val="A12394"/>
                            </a:solidFill>
                          </a:uFill>
                          <a:latin typeface="Arial"/>
                          <a:ea typeface="Arial"/>
                          <a:cs typeface="Arial"/>
                          <a:sym typeface="Arial"/>
                        </a:rPr>
                        <a:t>Replicability</a:t>
                      </a:r>
                      <a:r>
                        <a:rPr>
                          <a:latin typeface="Arial"/>
                          <a:ea typeface="Arial"/>
                          <a:cs typeface="Arial"/>
                          <a:sym typeface="Arial"/>
                        </a:rPr>
                        <a:t>: </a:t>
                      </a:r>
                      <a:r>
                        <a:rPr sz="2000">
                          <a:latin typeface="Arial"/>
                          <a:ea typeface="Arial"/>
                          <a:cs typeface="Arial"/>
                          <a:sym typeface="Arial"/>
                        </a:rPr>
                        <a:t>Standard reporting formats (i.e. tables)</a:t>
                      </a:r>
                    </a:p>
                  </a:txBody>
                  <a:tcPr marL="38100" marR="38100" marT="38100" marB="38100" anchor="ctr" horzOverflow="overflow">
                    <a:lnL w="25400" cap="sq">
                      <a:solidFill>
                        <a:srgbClr val="000000"/>
                      </a:solidFill>
                      <a:round/>
                    </a:lnL>
                    <a:lnR w="12700" cap="sq">
                      <a:solidFill>
                        <a:srgbClr val="000000"/>
                      </a:solidFill>
                      <a:round/>
                    </a:lnR>
                    <a:lnT w="38100" cap="sq">
                      <a:solidFill>
                        <a:srgbClr val="D7D6FF"/>
                      </a:solidFill>
                      <a:round/>
                    </a:lnT>
                    <a:lnB w="25400" cap="sq">
                      <a:solidFill>
                        <a:srgbClr val="000000"/>
                      </a:solidFill>
                      <a:round/>
                    </a:lnB>
                  </a:tcPr>
                </a:tc>
                <a:tc rowSpan="2">
                  <a:txBody>
                    <a:bodyPr/>
                    <a:lstStyle/>
                    <a:p>
                      <a:pPr marL="39687" lvl="0" algn="ctr" defTabSz="914400">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Process</a:t>
                      </a:r>
                      <a:r>
                        <a:rPr sz="2000">
                          <a:latin typeface="Arial"/>
                          <a:ea typeface="Arial"/>
                          <a:cs typeface="Arial"/>
                          <a:sym typeface="Arial"/>
                        </a:rPr>
                        <a:t>: Iterative coding and memoing to refine results</a:t>
                      </a:r>
                    </a:p>
                    <a:p>
                      <a:pPr marR="40639" lvl="0" algn="ctr" defTabSz="914400">
                        <a:spcBef>
                          <a:spcPts val="600"/>
                        </a:spcBef>
                        <a:buClr>
                          <a:srgbClr val="000000"/>
                        </a:buClr>
                        <a:buFont typeface="Lucida Grande"/>
                        <a:defRPr sz="1800">
                          <a:solidFill>
                            <a:srgbClr val="000000"/>
                          </a:solidFill>
                        </a:defRPr>
                      </a:pPr>
                      <a:endParaRPr sz="2000">
                        <a:latin typeface="Arial"/>
                        <a:ea typeface="Arial"/>
                        <a:cs typeface="Arial"/>
                        <a:sym typeface="Arial"/>
                      </a:endParaRPr>
                    </a:p>
                    <a:p>
                      <a:pPr marR="40639" lvl="0" algn="l" defTabSz="914400">
                        <a:spcBef>
                          <a:spcPts val="600"/>
                        </a:spcBef>
                        <a:buClr>
                          <a:srgbClr val="000000"/>
                        </a:buClr>
                        <a:buFont typeface="Lucida Grande"/>
                        <a:defRPr sz="1800">
                          <a:solidFill>
                            <a:srgbClr val="000000"/>
                          </a:solidFill>
                        </a:defRPr>
                      </a:pPr>
                      <a:r>
                        <a:rPr sz="2000">
                          <a:latin typeface="Arial"/>
                          <a:ea typeface="Arial"/>
                          <a:cs typeface="Arial"/>
                          <a:sym typeface="Arial"/>
                        </a:rPr>
                        <a:t>-</a:t>
                      </a:r>
                      <a:r>
                        <a:rPr sz="2000" b="1">
                          <a:solidFill>
                            <a:srgbClr val="FF9200"/>
                          </a:solidFill>
                          <a:uFill>
                            <a:solidFill>
                              <a:srgbClr val="FF9200"/>
                            </a:solidFill>
                          </a:uFill>
                          <a:latin typeface="Arial"/>
                          <a:ea typeface="Arial"/>
                          <a:cs typeface="Arial"/>
                          <a:sym typeface="Arial"/>
                        </a:rPr>
                        <a:t>Particularity</a:t>
                      </a:r>
                      <a:r>
                        <a:rPr sz="2000">
                          <a:latin typeface="Arial"/>
                          <a:ea typeface="Arial"/>
                          <a:cs typeface="Arial"/>
                          <a:sym typeface="Arial"/>
                        </a:rPr>
                        <a:t>: Narrative reports of findings in context</a:t>
                      </a:r>
                    </a:p>
                  </a:txBody>
                  <a:tcPr marL="38100" marR="38100" marT="38100" marB="38100" anchor="ctr" horzOverflow="overflow">
                    <a:lnL w="127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r>
              <a:tr h="1422857">
                <a:tc vMerge="1">
                  <a:txBody>
                    <a:bodyPr/>
                    <a:lstStyle/>
                    <a:p>
                      <a:endParaRPr lang="en-US"/>
                    </a:p>
                  </a:txBody>
                  <a:tcPr/>
                </a:tc>
                <a:tc>
                  <a:txBody>
                    <a:bodyPr/>
                    <a:lstStyle/>
                    <a:p>
                      <a:pPr marL="39687" marR="40639" lvl="0" algn="ctr" defTabSz="914400">
                        <a:spcBef>
                          <a:spcPts val="600"/>
                        </a:spcBef>
                        <a:defRPr sz="1800">
                          <a:solidFill>
                            <a:srgbClr val="000000"/>
                          </a:solidFill>
                        </a:defRPr>
                      </a:pPr>
                      <a:r>
                        <a:rPr sz="1500">
                          <a:latin typeface="Arial"/>
                          <a:ea typeface="Arial"/>
                          <a:cs typeface="Arial"/>
                          <a:sym typeface="Arial"/>
                        </a:rPr>
                        <a:t>Convince others of findings</a:t>
                      </a:r>
                    </a:p>
                  </a:txBody>
                  <a:tcPr marL="38100" marR="38100" marT="38100" marB="38100" anchor="ctr" horzOverflow="overflow">
                    <a:lnL w="25400" cap="sq">
                      <a:solidFill>
                        <a:srgbClr val="000000"/>
                      </a:solidFill>
                      <a:round/>
                    </a:lnL>
                    <a:lnR w="25400" cap="sq">
                      <a:solidFill>
                        <a:srgbClr val="000000"/>
                      </a:solidFill>
                      <a:round/>
                    </a:lnR>
                    <a:lnT w="38100" cap="sq">
                      <a:solidFill>
                        <a:srgbClr val="D7D6FF"/>
                      </a:solidFill>
                      <a:round/>
                    </a:lnT>
                    <a:lnB w="25400" cap="sq">
                      <a:solidFill>
                        <a:srgbClr val="000000"/>
                      </a:solidFill>
                      <a:round/>
                    </a:lnB>
                  </a:tcPr>
                </a:tc>
                <a:tc vMerge="1">
                  <a:txBody>
                    <a:bodyPr/>
                    <a:lstStyle/>
                    <a:p>
                      <a:endParaRPr lang="en-US"/>
                    </a:p>
                  </a:txBody>
                  <a:tcPr/>
                </a:tc>
                <a:tc vMerge="1">
                  <a:txBody>
                    <a:bodyPr/>
                    <a:lstStyle/>
                    <a:p>
                      <a:endParaRPr lang="en-US"/>
                    </a:p>
                  </a:txBody>
                  <a:tcPr/>
                </a:tc>
              </a:tr>
            </a:tbl>
          </a:graphicData>
        </a:graphic>
      </p:graphicFrame>
      <p:sp>
        <p:nvSpPr>
          <p:cNvPr id="115" name="Shape 115"/>
          <p:cNvSpPr/>
          <p:nvPr/>
        </p:nvSpPr>
        <p:spPr>
          <a:xfrm>
            <a:off x="177800" y="190500"/>
            <a:ext cx="9512300"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1pPr>
              <a:defRPr sz="3200">
                <a:latin typeface="+mn-lt"/>
                <a:ea typeface="+mn-ea"/>
                <a:cs typeface="+mn-cs"/>
                <a:sym typeface="Helvetica Neue Light"/>
              </a:defRPr>
            </a:lvl1pPr>
          </a:lstStyle>
          <a:p>
            <a:pPr lvl="0">
              <a:defRPr sz="1800"/>
            </a:pPr>
            <a:r>
              <a:rPr sz="3200"/>
              <a:t>Comparing Qualitative and Quantitative Research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trials coding table.pdf"/>
          <p:cNvPicPr/>
          <p:nvPr/>
        </p:nvPicPr>
        <p:blipFill rotWithShape="1">
          <a:blip r:embed="rId2">
            <a:extLst/>
          </a:blip>
          <a:srcRect l="33295" t="6007" r="5564" b="41946"/>
          <a:stretch/>
        </p:blipFill>
        <p:spPr>
          <a:xfrm>
            <a:off x="508000" y="1889744"/>
            <a:ext cx="4884114" cy="5380359"/>
          </a:xfrm>
          <a:prstGeom prst="rect">
            <a:avLst/>
          </a:prstGeom>
          <a:ln w="12700">
            <a:miter lim="400000"/>
          </a:ln>
        </p:spPr>
      </p:pic>
      <p:pic>
        <p:nvPicPr>
          <p:cNvPr id="147" name="trials coding example2.pdf"/>
          <p:cNvPicPr/>
          <p:nvPr/>
        </p:nvPicPr>
        <p:blipFill rotWithShape="1">
          <a:blip r:embed="rId3">
            <a:extLst/>
          </a:blip>
          <a:srcRect l="24427" t="4893" r="21952" b="45588"/>
          <a:stretch/>
        </p:blipFill>
        <p:spPr>
          <a:xfrm>
            <a:off x="5663452" y="2279457"/>
            <a:ext cx="4283393" cy="5119177"/>
          </a:xfrm>
          <a:prstGeom prst="rect">
            <a:avLst/>
          </a:prstGeom>
          <a:ln w="12700">
            <a:miter lim="400000"/>
          </a:ln>
        </p:spPr>
      </p:pic>
      <p:sp>
        <p:nvSpPr>
          <p:cNvPr id="7" name="Title 1"/>
          <p:cNvSpPr txBox="1">
            <a:spLocks/>
          </p:cNvSpPr>
          <p:nvPr/>
        </p:nvSpPr>
        <p:spPr>
          <a:xfrm>
            <a:off x="508000" y="305153"/>
            <a:ext cx="9144000" cy="1584591"/>
          </a:xfrm>
          <a:prstGeom prst="rect">
            <a:avLst/>
          </a:prstGeom>
        </p:spPr>
        <p:txBody>
          <a:bodyPr lIns="71433" tIns="35716" rIns="71433" bIns="35716">
            <a:normAutofit fontScale="97500"/>
          </a:bodyPr>
          <a:lstStyle>
            <a:lvl1pPr algn="ctr" defTabSz="650164" rtl="0" eaLnBrk="1" latinLnBrk="0" hangingPunct="1">
              <a:spcBef>
                <a:spcPct val="0"/>
              </a:spcBef>
              <a:buNone/>
              <a:defRPr sz="6300" kern="1200">
                <a:solidFill>
                  <a:schemeClr val="tx1"/>
                </a:solidFill>
                <a:latin typeface="+mj-lt"/>
                <a:ea typeface="+mj-ea"/>
                <a:cs typeface="+mj-cs"/>
              </a:defRPr>
            </a:lvl1pPr>
          </a:lstStyle>
          <a:p>
            <a:r>
              <a:rPr lang="en-US" sz="4000" i="1" dirty="0" smtClean="0"/>
              <a:t>Show your process: Applying the coding scheme</a:t>
            </a:r>
            <a:endParaRPr lang="en-US" sz="4000" i="1" dirty="0"/>
          </a:p>
        </p:txBody>
      </p:sp>
    </p:spTree>
    <p:extLst>
      <p:ext uri="{BB962C8B-B14F-4D97-AF65-F5344CB8AC3E}">
        <p14:creationId xmlns:p14="http://schemas.microsoft.com/office/powerpoint/2010/main" val="336812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i="1" dirty="0" smtClean="0"/>
              <a:t>Reassure them you know the particulars</a:t>
            </a:r>
            <a:endParaRPr lang="en-US" sz="4000" i="1" dirty="0"/>
          </a:p>
        </p:txBody>
      </p:sp>
      <p:sp>
        <p:nvSpPr>
          <p:cNvPr id="6" name="Rectangle 5"/>
          <p:cNvSpPr/>
          <p:nvPr/>
        </p:nvSpPr>
        <p:spPr>
          <a:xfrm>
            <a:off x="210919" y="1951914"/>
            <a:ext cx="5080000" cy="4881145"/>
          </a:xfrm>
          <a:prstGeom prst="rect">
            <a:avLst/>
          </a:prstGeom>
        </p:spPr>
        <p:txBody>
          <a:bodyPr lIns="71433" tIns="35716" rIns="71433" bIns="35716">
            <a:spAutoFit/>
          </a:bodyPr>
          <a:lstStyle/>
          <a:p>
            <a:pPr algn="just"/>
            <a:r>
              <a:rPr lang="en-US" i="1" dirty="0"/>
              <a:t>Dr. Dohan met Ms. Santos (a pseudonym), a breast cancer patient two months after she was diagnosed with metastatic disease, and he subsequently followed her progress for the next 26 months until her death. He met Ms. Santos at the clinic where she received care and observed 6 of her visits. He conducted an in-depth interview with her in her home approximately 10 months before she died and met her mother, who was her main caregiver. In addition to observing her clinic visits, he also interviewed her oncologist. At the time of her diagnosis with advanced cancer, Ms. Santos expressed no awareness of early phase trials although her oncologist spoke to her about enrolling in a phase 3 study. During her in-depth interview, she expressed confidence that God would take care of her although by that point she had failed at least 2 chemotherapy regimens and had severe symptoms including two hospitalizations for pleural effusions. In the next few months, she became even weaker and failed other therapies. She started to come to her clinic appointments in a wheelchair equipped with an oxygen bottle. During her last two visits, she had to lie in a bed. During these visits, she mentioned EP trials for the first time – having heard from an uncle that a “new drug” might help her. Her mother was clearly distressed by Ms. Santos’ condition, but she did not seem enthusiastic about finding a “new drug” and focused on keeping her daughter comfortable with her breathing and trying to get her to eat. Her oncologist never explained that these “new drugs” were only available in a research study, but the doctor did tell Ms. Santos that no new drugs were available right now. Later, out of earshot of Ms. Santos, the physician said that Ms. Santos had become too weak to contemplate enrolling in an EP trial.</a:t>
            </a:r>
            <a:endParaRPr lang="en-US" dirty="0"/>
          </a:p>
        </p:txBody>
      </p:sp>
      <p:sp>
        <p:nvSpPr>
          <p:cNvPr id="7" name="Rectangle 6"/>
          <p:cNvSpPr/>
          <p:nvPr/>
        </p:nvSpPr>
        <p:spPr>
          <a:xfrm>
            <a:off x="5793141" y="2126368"/>
            <a:ext cx="4190825" cy="4304063"/>
          </a:xfrm>
          <a:prstGeom prst="rect">
            <a:avLst/>
          </a:prstGeom>
        </p:spPr>
        <p:txBody>
          <a:bodyPr wrap="square" lIns="71433" tIns="35716" rIns="71433" bIns="35716">
            <a:spAutoFit/>
          </a:bodyPr>
          <a:lstStyle/>
          <a:p>
            <a:pPr algn="l"/>
            <a:r>
              <a:rPr lang="en-US" dirty="0"/>
              <a:t>	As in aim 3a, we will first extract information from the Atlas database on ACC patients’ decisions about EP trials and link this to the baseline </a:t>
            </a:r>
            <a:r>
              <a:rPr lang="en-US" dirty="0" err="1"/>
              <a:t>Stata</a:t>
            </a:r>
            <a:r>
              <a:rPr lang="en-US" dirty="0"/>
              <a:t> data. To operationalize the concept of “pursuing a trial,” we will focus on whether patients discuss EP trials in general (as did Ms. Santos in the example above) versus whether they identify a particular EP trial in which they would like to enroll (something Ms. Santos did not do). We will then use descriptive data and statistics to compare the characteristics of patients who explore EP trials generally versus those who identify a specific trial. Sample size permitting, we will also conduct multivariate analyses to better understand which patient factors predict EP trial consideration. Our analyses will examine quality of life, symptoms, and emotions (especially depression) as predictors of the decision to explore an EP trial.</a:t>
            </a:r>
          </a:p>
          <a:p>
            <a:pPr algn="l"/>
            <a:r>
              <a:rPr lang="en-US" dirty="0"/>
              <a:t>	In Atlas, we will continue to examine data under Code A (in particular, “A2 – discussing considerations related to participation in EP research” and “A3 – making decisions about whether or how to engage with EP research”). We will also examine data in Codes B (Caregiver engagement with EP trial decision-making) and C (Provider engagement with EP trial decision-making).</a:t>
            </a:r>
          </a:p>
        </p:txBody>
      </p:sp>
    </p:spTree>
    <p:extLst>
      <p:ext uri="{BB962C8B-B14F-4D97-AF65-F5344CB8AC3E}">
        <p14:creationId xmlns:p14="http://schemas.microsoft.com/office/powerpoint/2010/main" val="37878244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2"/>
            <a:ext cx="9144000" cy="1546294"/>
          </a:xfrm>
        </p:spPr>
        <p:txBody>
          <a:bodyPr anchor="t">
            <a:normAutofit/>
          </a:bodyPr>
          <a:lstStyle/>
          <a:p>
            <a:r>
              <a:rPr lang="en-US" sz="3600" i="1" dirty="0" smtClean="0"/>
              <a:t>Show how you will use your particular knowledge to address </a:t>
            </a:r>
            <a:r>
              <a:rPr lang="en-US" sz="3600" i="1" u="sng" dirty="0" smtClean="0">
                <a:solidFill>
                  <a:srgbClr val="FF0000"/>
                </a:solidFill>
              </a:rPr>
              <a:t>each research aim</a:t>
            </a:r>
            <a:endParaRPr lang="en-US" sz="3600" i="1" u="sng" dirty="0">
              <a:solidFill>
                <a:srgbClr val="FF0000"/>
              </a:solidFill>
            </a:endParaRPr>
          </a:p>
        </p:txBody>
      </p:sp>
      <p:pic>
        <p:nvPicPr>
          <p:cNvPr id="3" name="Picture 2"/>
          <p:cNvPicPr>
            <a:picLocks noChangeAspect="1"/>
          </p:cNvPicPr>
          <p:nvPr/>
        </p:nvPicPr>
        <p:blipFill>
          <a:blip r:embed="rId2"/>
          <a:stretch>
            <a:fillRect/>
          </a:stretch>
        </p:blipFill>
        <p:spPr>
          <a:xfrm>
            <a:off x="565547" y="2443894"/>
            <a:ext cx="9028906" cy="4266406"/>
          </a:xfrm>
          <a:prstGeom prst="rect">
            <a:avLst/>
          </a:prstGeom>
        </p:spPr>
      </p:pic>
    </p:spTree>
    <p:extLst>
      <p:ext uri="{BB962C8B-B14F-4D97-AF65-F5344CB8AC3E}">
        <p14:creationId xmlns:p14="http://schemas.microsoft.com/office/powerpoint/2010/main" val="12568826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444500" y="2204605"/>
            <a:ext cx="9271000" cy="1092200"/>
          </a:xfrm>
          <a:prstGeom prst="rect">
            <a:avLst/>
          </a:prstGeom>
        </p:spPr>
        <p:txBody>
          <a:bodyPr/>
          <a:lstStyle/>
          <a:p>
            <a:pPr lvl="0">
              <a:defRPr sz="1800"/>
            </a:pPr>
            <a:r>
              <a:rPr lang="en-US" sz="3200" dirty="0" smtClean="0"/>
              <a:t>Ethics in Qualitative Research &amp;</a:t>
            </a:r>
            <a:br>
              <a:rPr lang="en-US" sz="3200" dirty="0" smtClean="0"/>
            </a:br>
            <a:r>
              <a:rPr lang="en-US" sz="3200" dirty="0" smtClean="0"/>
              <a:t>Grant/IRB Human Subjects Protection Protocols</a:t>
            </a:r>
            <a:endParaRPr sz="32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427184"/>
            <a:ext cx="9271000" cy="1092200"/>
          </a:xfrm>
        </p:spPr>
        <p:txBody>
          <a:bodyPr/>
          <a:lstStyle/>
          <a:p>
            <a:r>
              <a:rPr lang="en-US" dirty="0" smtClean="0"/>
              <a:t>It’s all about power</a:t>
            </a:r>
            <a:endParaRPr lang="en-US" dirty="0"/>
          </a:p>
        </p:txBody>
      </p:sp>
      <p:sp>
        <p:nvSpPr>
          <p:cNvPr id="3" name="Text Placeholder 2"/>
          <p:cNvSpPr>
            <a:spLocks noGrp="1"/>
          </p:cNvSpPr>
          <p:nvPr>
            <p:ph type="body" idx="1"/>
          </p:nvPr>
        </p:nvSpPr>
        <p:spPr>
          <a:xfrm>
            <a:off x="444500" y="1989284"/>
            <a:ext cx="9271000" cy="4230830"/>
          </a:xfrm>
        </p:spPr>
        <p:txBody>
          <a:bodyPr/>
          <a:lstStyle/>
          <a:p>
            <a:r>
              <a:rPr lang="en-US" sz="2800" dirty="0"/>
              <a:t>Qualitative researchers </a:t>
            </a:r>
            <a:r>
              <a:rPr lang="en-US" sz="2800" dirty="0" smtClean="0"/>
              <a:t>negotiate </a:t>
            </a:r>
            <a:r>
              <a:rPr lang="en-US" sz="2800" dirty="0"/>
              <a:t>relationships with </a:t>
            </a:r>
            <a:r>
              <a:rPr lang="en-US" sz="2800" dirty="0" smtClean="0"/>
              <a:t>subjects</a:t>
            </a:r>
            <a:endParaRPr lang="en-US" sz="2800" dirty="0"/>
          </a:p>
          <a:p>
            <a:r>
              <a:rPr lang="en-US" sz="2800" dirty="0" smtClean="0"/>
              <a:t>Power is never equal and always distorts negotiations</a:t>
            </a:r>
          </a:p>
          <a:p>
            <a:pPr lvl="1"/>
            <a:r>
              <a:rPr lang="en-US" sz="2800" dirty="0" smtClean="0"/>
              <a:t>Researcher has more power “Studying Down”</a:t>
            </a:r>
          </a:p>
          <a:p>
            <a:pPr lvl="1"/>
            <a:r>
              <a:rPr lang="en-US" sz="2800" dirty="0" smtClean="0"/>
              <a:t>Researcher has less power “Studying Up”</a:t>
            </a:r>
            <a:endParaRPr lang="en-US" sz="2800" dirty="0"/>
          </a:p>
          <a:p>
            <a:r>
              <a:rPr lang="en-US" sz="2800" dirty="0" smtClean="0"/>
              <a:t>Researcher </a:t>
            </a:r>
            <a:r>
              <a:rPr lang="en-US" sz="2800" dirty="0"/>
              <a:t>controls how subjects are represented</a:t>
            </a:r>
          </a:p>
          <a:p>
            <a:pPr lvl="1"/>
            <a:r>
              <a:rPr lang="en-US" sz="2800" dirty="0"/>
              <a:t>Subjects’ voices</a:t>
            </a:r>
          </a:p>
          <a:p>
            <a:pPr lvl="1"/>
            <a:r>
              <a:rPr lang="en-US" sz="2800" dirty="0"/>
              <a:t>Multiple </a:t>
            </a:r>
            <a:r>
              <a:rPr lang="en-US" sz="2800" dirty="0" smtClean="0"/>
              <a:t>truths</a:t>
            </a:r>
            <a:endParaRPr lang="en-US" sz="2800" dirty="0"/>
          </a:p>
        </p:txBody>
      </p:sp>
    </p:spTree>
    <p:extLst>
      <p:ext uri="{BB962C8B-B14F-4D97-AF65-F5344CB8AC3E}">
        <p14:creationId xmlns:p14="http://schemas.microsoft.com/office/powerpoint/2010/main" val="1536873852"/>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biomedical research ethics</a:t>
            </a:r>
            <a:endParaRPr lang="en-US" dirty="0"/>
          </a:p>
        </p:txBody>
      </p:sp>
      <p:sp>
        <p:nvSpPr>
          <p:cNvPr id="3" name="Text Placeholder 2"/>
          <p:cNvSpPr>
            <a:spLocks noGrp="1"/>
          </p:cNvSpPr>
          <p:nvPr>
            <p:ph type="body" idx="1"/>
          </p:nvPr>
        </p:nvSpPr>
        <p:spPr>
          <a:xfrm>
            <a:off x="444500" y="1816100"/>
            <a:ext cx="9271000" cy="5630718"/>
          </a:xfrm>
        </p:spPr>
        <p:txBody>
          <a:bodyPr/>
          <a:lstStyle/>
          <a:p>
            <a:pPr rtl="0">
              <a:buSzPts val="2400"/>
            </a:pPr>
            <a:r>
              <a:rPr lang="en-US" i="1" dirty="0" smtClean="0"/>
              <a:t>Origins</a:t>
            </a:r>
            <a:r>
              <a:rPr lang="en-US" dirty="0"/>
              <a:t>: involuntary medical “experiments” (Nazi, Tuskegee) and deceptive social science experiments (</a:t>
            </a:r>
            <a:r>
              <a:rPr lang="en-US" dirty="0" err="1"/>
              <a:t>Milgram</a:t>
            </a:r>
            <a:r>
              <a:rPr lang="en-US" dirty="0"/>
              <a:t>, </a:t>
            </a:r>
            <a:r>
              <a:rPr lang="en-US" dirty="0" err="1"/>
              <a:t>Zimbardo</a:t>
            </a:r>
            <a:r>
              <a:rPr lang="en-US" dirty="0"/>
              <a:t>) </a:t>
            </a:r>
          </a:p>
          <a:p>
            <a:pPr rtl="0">
              <a:buSzPts val="2400"/>
            </a:pPr>
            <a:r>
              <a:rPr lang="en-US" i="1" dirty="0" smtClean="0"/>
              <a:t>Principles</a:t>
            </a:r>
            <a:r>
              <a:rPr lang="en-US" dirty="0"/>
              <a:t>: respect, beneficence, justice, informed consent</a:t>
            </a:r>
          </a:p>
          <a:p>
            <a:pPr rtl="0">
              <a:buSzPts val="2400"/>
            </a:pPr>
            <a:r>
              <a:rPr lang="en-US" i="1" dirty="0" smtClean="0"/>
              <a:t>Procedures</a:t>
            </a:r>
            <a:endParaRPr lang="en-US" dirty="0"/>
          </a:p>
          <a:p>
            <a:pPr lvl="1" rtl="0">
              <a:buSzPts val="2400"/>
            </a:pPr>
            <a:r>
              <a:rPr lang="en-US" dirty="0"/>
              <a:t>prospective review of protocol by independent board;</a:t>
            </a:r>
          </a:p>
          <a:p>
            <a:pPr lvl="1" rtl="0">
              <a:buSzPts val="2400"/>
            </a:pPr>
            <a:r>
              <a:rPr lang="en-US" dirty="0"/>
              <a:t>retrospective reporting of adverse events;</a:t>
            </a:r>
          </a:p>
          <a:p>
            <a:pPr lvl="1" rtl="0">
              <a:buSzPts val="2400"/>
            </a:pPr>
            <a:r>
              <a:rPr lang="en-US" dirty="0"/>
              <a:t>ongoing tracking of in-progress results (via DSMB</a:t>
            </a:r>
            <a:r>
              <a:rPr lang="en-US" dirty="0" smtClean="0"/>
              <a:t>)</a:t>
            </a:r>
          </a:p>
          <a:p>
            <a:pPr rtl="0">
              <a:buSzPts val="1800"/>
            </a:pPr>
            <a:r>
              <a:rPr lang="en-US" i="1" dirty="0" smtClean="0"/>
              <a:t>Changes to Federal Common Rule</a:t>
            </a:r>
            <a:endParaRPr lang="en-US" dirty="0"/>
          </a:p>
          <a:p>
            <a:pPr lvl="1" rtl="0">
              <a:buSzPts val="1800"/>
            </a:pPr>
            <a:r>
              <a:rPr lang="en-US" dirty="0" smtClean="0"/>
              <a:t>Low risk social science research</a:t>
            </a:r>
          </a:p>
          <a:p>
            <a:pPr lvl="1" rtl="0">
              <a:buSzPts val="1800"/>
            </a:pPr>
            <a:r>
              <a:rPr lang="en-US" dirty="0" smtClean="0"/>
              <a:t>Broader use of oral consent</a:t>
            </a:r>
          </a:p>
          <a:p>
            <a:pPr lvl="1" rtl="0">
              <a:buSzPts val="1800"/>
            </a:pPr>
            <a:r>
              <a:rPr lang="en-US" dirty="0" smtClean="0"/>
              <a:t>Relaxation of annual reporting</a:t>
            </a:r>
          </a:p>
          <a:p>
            <a:pPr lvl="1" rtl="0">
              <a:buSzPts val="1800"/>
            </a:pPr>
            <a:endParaRPr lang="en-US" dirty="0"/>
          </a:p>
        </p:txBody>
      </p:sp>
    </p:spTree>
    <p:extLst>
      <p:ext uri="{BB962C8B-B14F-4D97-AF65-F5344CB8AC3E}">
        <p14:creationId xmlns:p14="http://schemas.microsoft.com/office/powerpoint/2010/main" val="1582414655"/>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qualitative researcher, how do I complete </a:t>
            </a:r>
            <a:r>
              <a:rPr lang="en-US" dirty="0"/>
              <a:t>the Human Subjects Section or get IRB approval</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Qualitative research ethics are naturalistic</a:t>
            </a:r>
            <a:r>
              <a:rPr lang="en-US" dirty="0"/>
              <a:t>, informal, </a:t>
            </a:r>
            <a:r>
              <a:rPr lang="en-US" dirty="0" smtClean="0"/>
              <a:t>and everyday</a:t>
            </a:r>
          </a:p>
          <a:p>
            <a:pPr lvl="1"/>
            <a:r>
              <a:rPr lang="en-US" dirty="0" smtClean="0"/>
              <a:t>Relationships last as you enter and re-enter the field</a:t>
            </a:r>
          </a:p>
          <a:p>
            <a:pPr lvl="1"/>
            <a:r>
              <a:rPr lang="en-US" dirty="0"/>
              <a:t>Focus on confidentiality: individuals, field sites, the “powerful” and the “vulnerable</a:t>
            </a:r>
            <a:r>
              <a:rPr lang="en-US" dirty="0" smtClean="0"/>
              <a:t>”</a:t>
            </a:r>
          </a:p>
          <a:p>
            <a:r>
              <a:rPr lang="en-US" dirty="0" smtClean="0"/>
              <a:t>Research as frameworks rather than as recipes</a:t>
            </a:r>
          </a:p>
          <a:p>
            <a:pPr lvl="1"/>
            <a:r>
              <a:rPr lang="en-US" dirty="0" smtClean="0"/>
              <a:t>Show don’t tell the IRB (this has gotten a lot better)</a:t>
            </a:r>
            <a:endParaRPr lang="en-US" dirty="0"/>
          </a:p>
          <a:p>
            <a:pPr lvl="1"/>
            <a:r>
              <a:rPr lang="en-US" dirty="0"/>
              <a:t>Expedited review (risks are </a:t>
            </a:r>
            <a:r>
              <a:rPr lang="en-US" dirty="0" smtClean="0"/>
              <a:t>usually slight</a:t>
            </a:r>
            <a:r>
              <a:rPr lang="en-US" dirty="0"/>
              <a:t>) </a:t>
            </a:r>
            <a:r>
              <a:rPr lang="en-US" dirty="0" smtClean="0">
                <a:sym typeface="Wingdings"/>
              </a:rPr>
              <a:t> </a:t>
            </a:r>
            <a:r>
              <a:rPr lang="en-US" dirty="0" smtClean="0"/>
              <a:t>Common Rule</a:t>
            </a:r>
            <a:endParaRPr lang="en-US" dirty="0"/>
          </a:p>
        </p:txBody>
      </p:sp>
    </p:spTree>
    <p:extLst>
      <p:ext uri="{BB962C8B-B14F-4D97-AF65-F5344CB8AC3E}">
        <p14:creationId xmlns:p14="http://schemas.microsoft.com/office/powerpoint/2010/main" val="513077198"/>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pPr lvl="0">
              <a:defRPr sz="1800"/>
            </a:pPr>
            <a:r>
              <a:rPr sz="3200"/>
              <a:t>IRB: The qualitative “protocol”</a:t>
            </a:r>
          </a:p>
        </p:txBody>
      </p:sp>
      <p:sp>
        <p:nvSpPr>
          <p:cNvPr id="170" name="Shape 170"/>
          <p:cNvSpPr>
            <a:spLocks noGrp="1"/>
          </p:cNvSpPr>
          <p:nvPr>
            <p:ph type="body" idx="1"/>
          </p:nvPr>
        </p:nvSpPr>
        <p:spPr>
          <a:xfrm>
            <a:off x="444500" y="1816100"/>
            <a:ext cx="9271000" cy="4014356"/>
          </a:xfrm>
          <a:prstGeom prst="rect">
            <a:avLst/>
          </a:prstGeom>
        </p:spPr>
        <p:txBody>
          <a:bodyPr/>
          <a:lstStyle/>
          <a:p>
            <a:pPr lvl="0">
              <a:defRPr sz="1800"/>
            </a:pPr>
            <a:r>
              <a:rPr sz="2400" dirty="0"/>
              <a:t>“Protocolable” activities</a:t>
            </a:r>
          </a:p>
          <a:p>
            <a:pPr lvl="1">
              <a:defRPr sz="1800"/>
            </a:pPr>
            <a:r>
              <a:rPr sz="2400" dirty="0"/>
              <a:t>Be clear in your mind: What is “protocolable” and what is </a:t>
            </a:r>
            <a:r>
              <a:rPr sz="2400" dirty="0" smtClean="0"/>
              <a:t>not</a:t>
            </a:r>
            <a:endParaRPr lang="en-US" sz="2400" dirty="0" smtClean="0"/>
          </a:p>
          <a:p>
            <a:pPr marL="342900" lvl="1" indent="0">
              <a:buNone/>
              <a:defRPr sz="1800"/>
            </a:pPr>
            <a:endParaRPr sz="2400" dirty="0"/>
          </a:p>
          <a:p>
            <a:pPr marL="0" lvl="2" indent="825500">
              <a:buSzTx/>
              <a:buNone/>
              <a:defRPr sz="1800"/>
            </a:pPr>
            <a:r>
              <a:rPr sz="2400" dirty="0"/>
              <a:t>Interviews                        </a:t>
            </a:r>
            <a:r>
              <a:rPr lang="en-US" sz="2400" dirty="0" smtClean="0"/>
              <a:t> </a:t>
            </a:r>
            <a:r>
              <a:rPr lang="en-US" sz="2400" dirty="0" smtClean="0"/>
              <a:t>         Sites &amp; </a:t>
            </a:r>
            <a:r>
              <a:rPr sz="2400" dirty="0" smtClean="0"/>
              <a:t>Observation</a:t>
            </a:r>
            <a:endParaRPr sz="2400" dirty="0"/>
          </a:p>
          <a:p>
            <a:pPr marL="203200" lvl="2">
              <a:defRPr sz="1800"/>
            </a:pPr>
            <a:endParaRPr sz="2400" dirty="0"/>
          </a:p>
          <a:p>
            <a:pPr marL="0" lvl="0" indent="0">
              <a:spcBef>
                <a:spcPts val="1200"/>
              </a:spcBef>
              <a:buNone/>
              <a:defRPr sz="1800"/>
            </a:pPr>
            <a:endParaRPr lang="en-US" dirty="0"/>
          </a:p>
          <a:p>
            <a:pPr marL="0" lvl="0" indent="0">
              <a:spcBef>
                <a:spcPts val="1200"/>
              </a:spcBef>
              <a:buNone/>
              <a:defRPr sz="1800"/>
            </a:pPr>
            <a:endParaRPr lang="en-US" sz="2400" dirty="0" smtClean="0"/>
          </a:p>
        </p:txBody>
      </p:sp>
      <p:graphicFrame>
        <p:nvGraphicFramePr>
          <p:cNvPr id="171" name="Table 171"/>
          <p:cNvGraphicFramePr/>
          <p:nvPr>
            <p:extLst>
              <p:ext uri="{D42A27DB-BD31-4B8C-83A1-F6EECF244321}">
                <p14:modId xmlns:p14="http://schemas.microsoft.com/office/powerpoint/2010/main" val="2110559504"/>
              </p:ext>
            </p:extLst>
          </p:nvPr>
        </p:nvGraphicFramePr>
        <p:xfrm>
          <a:off x="1193486" y="3812513"/>
          <a:ext cx="1810592" cy="1508759"/>
        </p:xfrm>
        <a:graphic>
          <a:graphicData uri="http://schemas.openxmlformats.org/drawingml/2006/table">
            <a:tbl>
              <a:tblPr>
                <a:tableStyleId>{4C3C2611-4C71-4FC5-86AE-919BDF0F9419}</a:tableStyleId>
              </a:tblPr>
              <a:tblGrid>
                <a:gridCol w="1810592"/>
              </a:tblGrid>
              <a:tr h="296333">
                <a:tc>
                  <a:txBody>
                    <a:bodyPr/>
                    <a:lstStyle/>
                    <a:p>
                      <a:pPr lvl="0" algn="ctr">
                        <a:defRPr sz="1800">
                          <a:solidFill>
                            <a:srgbClr val="000000"/>
                          </a:solidFill>
                        </a:defRPr>
                      </a:pPr>
                      <a:r>
                        <a:rPr sz="2800" dirty="0" smtClean="0">
                          <a:latin typeface="+mn-lt"/>
                          <a:ea typeface="+mn-ea"/>
                          <a:cs typeface="+mn-cs"/>
                          <a:sym typeface="Helvetica Neue Light"/>
                        </a:rPr>
                        <a:t>Guide</a:t>
                      </a:r>
                      <a:endParaRPr sz="2800" dirty="0">
                        <a:latin typeface="+mn-lt"/>
                        <a:ea typeface="+mn-ea"/>
                        <a:cs typeface="+mn-cs"/>
                        <a:sym typeface="Helvetica Neue Light"/>
                      </a:endParaRP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strike="sngStrike" dirty="0">
                          <a:latin typeface="+mn-lt"/>
                          <a:ea typeface="+mn-ea"/>
                          <a:cs typeface="+mn-cs"/>
                          <a:sym typeface="Helvetica Neue Light"/>
                        </a:rPr>
                        <a:t>Questions</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dirty="0">
                          <a:latin typeface="+mn-lt"/>
                          <a:ea typeface="+mn-ea"/>
                          <a:cs typeface="+mn-cs"/>
                          <a:sym typeface="Helvetica Neue Light"/>
                        </a:rPr>
                        <a:t>Recording</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bl>
          </a:graphicData>
        </a:graphic>
      </p:graphicFrame>
      <p:graphicFrame>
        <p:nvGraphicFramePr>
          <p:cNvPr id="182" name="Table 182"/>
          <p:cNvGraphicFramePr/>
          <p:nvPr>
            <p:extLst>
              <p:ext uri="{D42A27DB-BD31-4B8C-83A1-F6EECF244321}">
                <p14:modId xmlns:p14="http://schemas.microsoft.com/office/powerpoint/2010/main" val="3165574205"/>
              </p:ext>
            </p:extLst>
          </p:nvPr>
        </p:nvGraphicFramePr>
        <p:xfrm>
          <a:off x="5581085" y="3812513"/>
          <a:ext cx="2693336" cy="1508759"/>
        </p:xfrm>
        <a:graphic>
          <a:graphicData uri="http://schemas.openxmlformats.org/drawingml/2006/table">
            <a:tbl>
              <a:tblPr>
                <a:tableStyleId>{4C3C2611-4C71-4FC5-86AE-919BDF0F9419}</a:tableStyleId>
              </a:tblPr>
              <a:tblGrid>
                <a:gridCol w="2693336"/>
              </a:tblGrid>
              <a:tr h="296333">
                <a:tc>
                  <a:txBody>
                    <a:bodyPr/>
                    <a:lstStyle/>
                    <a:p>
                      <a:pPr lvl="0" algn="ctr">
                        <a:defRPr sz="1800">
                          <a:solidFill>
                            <a:srgbClr val="000000"/>
                          </a:solidFill>
                        </a:defRPr>
                      </a:pPr>
                      <a:r>
                        <a:rPr sz="2800" dirty="0">
                          <a:latin typeface="+mn-lt"/>
                          <a:ea typeface="+mn-ea"/>
                          <a:cs typeface="+mn-cs"/>
                          <a:sym typeface="Helvetica Neue Light"/>
                        </a:rPr>
                        <a:t>Where/When</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strike="sngStrike" dirty="0">
                          <a:latin typeface="+mn-lt"/>
                          <a:ea typeface="+mn-ea"/>
                          <a:cs typeface="+mn-cs"/>
                          <a:sym typeface="Helvetica Neue Light"/>
                        </a:rPr>
                        <a:t>What you’ll do</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296333">
                <a:tc>
                  <a:txBody>
                    <a:bodyPr/>
                    <a:lstStyle/>
                    <a:p>
                      <a:pPr lvl="0" algn="ctr">
                        <a:defRPr sz="1800">
                          <a:solidFill>
                            <a:srgbClr val="000000"/>
                          </a:solidFill>
                        </a:defRPr>
                      </a:pPr>
                      <a:r>
                        <a:rPr sz="2800" dirty="0">
                          <a:latin typeface="+mn-lt"/>
                          <a:ea typeface="+mn-ea"/>
                          <a:cs typeface="+mn-cs"/>
                          <a:sym typeface="Helvetica Neue Light"/>
                        </a:rPr>
                        <a:t>Oral Consent</a:t>
                      </a:r>
                    </a:p>
                  </a:txBody>
                  <a:tcPr marL="38100" marR="38100" marT="38100" marB="381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 name="Shape 117"/>
          <p:cNvSpPr>
            <a:spLocks noGrp="1"/>
          </p:cNvSpPr>
          <p:nvPr>
            <p:ph type="title"/>
          </p:nvPr>
        </p:nvSpPr>
        <p:spPr/>
        <p:txBody>
          <a:bodyPr/>
          <a:lstStyle/>
          <a:p>
            <a:pPr lvl="0"/>
            <a:r>
              <a:rPr lang="en-US" dirty="0" smtClean="0"/>
              <a:t>Qualitative research in a Quantitative World:</a:t>
            </a:r>
            <a:br>
              <a:rPr lang="en-US" dirty="0" smtClean="0"/>
            </a:br>
            <a:r>
              <a:rPr lang="en-US" dirty="0" smtClean="0"/>
              <a:t>Careers and Grants</a:t>
            </a:r>
            <a:endParaRPr lang="en-US" dirty="0"/>
          </a:p>
        </p:txBody>
      </p:sp>
      <p:sp>
        <p:nvSpPr>
          <p:cNvPr id="118" name="Shape 118"/>
          <p:cNvSpPr>
            <a:spLocks noGrp="1"/>
          </p:cNvSpPr>
          <p:nvPr>
            <p:ph type="body" idx="1"/>
          </p:nvPr>
        </p:nvSpPr>
        <p:spPr>
          <a:xfrm>
            <a:off x="444500" y="1549400"/>
            <a:ext cx="9271000" cy="3406140"/>
          </a:xfrm>
        </p:spPr>
        <p:txBody>
          <a:bodyPr/>
          <a:lstStyle/>
          <a:p>
            <a:pPr lvl="0"/>
            <a:r>
              <a:rPr lang="en-US" dirty="0" smtClean="0"/>
              <a:t>Career considerations: same story, different tune</a:t>
            </a:r>
          </a:p>
          <a:p>
            <a:pPr lvl="0"/>
            <a:r>
              <a:rPr lang="en-US" dirty="0" smtClean="0"/>
              <a:t>Funding: show don’t tell to make the case for your project</a:t>
            </a:r>
          </a:p>
          <a:p>
            <a:pPr lvl="1"/>
            <a:r>
              <a:rPr lang="en-US" dirty="0" smtClean="0"/>
              <a:t>Pick a problem only you, the qualitative expert, can fix</a:t>
            </a:r>
          </a:p>
          <a:p>
            <a:pPr lvl="1"/>
            <a:r>
              <a:rPr lang="en-US" dirty="0" smtClean="0"/>
              <a:t>Make your case with a conceptual model</a:t>
            </a:r>
          </a:p>
          <a:p>
            <a:pPr lvl="1"/>
            <a:r>
              <a:rPr lang="en-US" dirty="0" smtClean="0"/>
              <a:t>Illustrate your procedures</a:t>
            </a:r>
          </a:p>
          <a:p>
            <a:pPr lvl="1"/>
            <a:r>
              <a:rPr lang="en-US" dirty="0" smtClean="0"/>
              <a:t>IRB</a:t>
            </a:r>
          </a:p>
          <a:p>
            <a:pPr lvl="1"/>
            <a:r>
              <a:rPr lang="en-US" dirty="0" smtClean="0"/>
              <a:t>IRB: Highlight “</a:t>
            </a:r>
            <a:r>
              <a:rPr lang="en-US" dirty="0" err="1" smtClean="0"/>
              <a:t>protocable</a:t>
            </a:r>
            <a:r>
              <a:rPr lang="en-US" dirty="0" smtClean="0"/>
              <a:t>” activities</a:t>
            </a:r>
          </a:p>
        </p:txBody>
      </p:sp>
      <p:sp>
        <p:nvSpPr>
          <p:cNvPr id="119" name="Shape 119"/>
          <p:cNvSpPr>
            <a:spLocks noGrp="1"/>
          </p:cNvSpPr>
          <p:nvPr>
            <p:ph type="sldNum" sz="quarter" idx="2"/>
          </p:nvPr>
        </p:nvSpPr>
        <p:spPr/>
        <p:txBody>
          <a:bodyPr/>
          <a:lstStyle/>
          <a:p>
            <a:pPr lvl="0"/>
            <a:fld id="{86CB4B4D-7CA3-9044-876B-883B54F8677D}" type="slidenum">
              <a:rPr lang="en-US" smtClean="0"/>
              <a:pPr lvl="0"/>
              <a:t>4</a:t>
            </a:fld>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xfrm>
            <a:off x="444500" y="254000"/>
            <a:ext cx="9271000" cy="863600"/>
          </a:xfrm>
          <a:prstGeom prst="rect">
            <a:avLst/>
          </a:prstGeom>
        </p:spPr>
        <p:txBody>
          <a:bodyPr/>
          <a:lstStyle/>
          <a:p>
            <a:pPr lvl="0">
              <a:defRPr sz="1800"/>
            </a:pPr>
            <a:r>
              <a:rPr sz="3200" dirty="0"/>
              <a:t>Career considerations</a:t>
            </a:r>
          </a:p>
        </p:txBody>
      </p:sp>
      <p:sp>
        <p:nvSpPr>
          <p:cNvPr id="221" name="Shape 221"/>
          <p:cNvSpPr>
            <a:spLocks noGrp="1"/>
          </p:cNvSpPr>
          <p:nvPr>
            <p:ph type="body" idx="1"/>
          </p:nvPr>
        </p:nvSpPr>
        <p:spPr>
          <a:xfrm>
            <a:off x="444500" y="1419860"/>
            <a:ext cx="9271000" cy="5130800"/>
          </a:xfrm>
          <a:prstGeom prst="rect">
            <a:avLst/>
          </a:prstGeom>
        </p:spPr>
        <p:txBody>
          <a:bodyPr/>
          <a:lstStyle/>
          <a:p>
            <a:pPr lvl="0">
              <a:defRPr sz="1800"/>
            </a:pPr>
            <a:r>
              <a:rPr sz="2400" dirty="0"/>
              <a:t>Institutional factors</a:t>
            </a:r>
          </a:p>
          <a:p>
            <a:pPr lvl="1">
              <a:defRPr sz="1800"/>
            </a:pPr>
            <a:r>
              <a:rPr sz="2400" dirty="0"/>
              <a:t>Who is reviewing your file?</a:t>
            </a:r>
          </a:p>
          <a:p>
            <a:pPr lvl="1">
              <a:defRPr sz="1800"/>
            </a:pPr>
            <a:r>
              <a:rPr sz="2400" dirty="0"/>
              <a:t>What is your timeline for production and advancement?</a:t>
            </a:r>
          </a:p>
          <a:p>
            <a:pPr lvl="0">
              <a:defRPr sz="1800"/>
            </a:pPr>
            <a:r>
              <a:rPr sz="2400" dirty="0"/>
              <a:t>Funding mechanisms: R v. K; NIH v. private sources</a:t>
            </a:r>
          </a:p>
          <a:p>
            <a:pPr lvl="0">
              <a:defRPr sz="1800"/>
            </a:pPr>
            <a:r>
              <a:rPr sz="2400" dirty="0"/>
              <a:t>Collaboration and other safe havens</a:t>
            </a:r>
          </a:p>
          <a:p>
            <a:pPr lvl="1">
              <a:defRPr sz="1800"/>
            </a:pPr>
            <a:r>
              <a:rPr sz="2400" dirty="0"/>
              <a:t>Pitfalls of the “5%” qualitative component</a:t>
            </a:r>
          </a:p>
          <a:p>
            <a:pPr lvl="1">
              <a:defRPr sz="1800"/>
            </a:pPr>
            <a:r>
              <a:rPr sz="2400" dirty="0"/>
              <a:t>Teaching, practice, and other strategies for support</a:t>
            </a:r>
          </a:p>
          <a:p>
            <a:pPr lvl="0">
              <a:defRPr sz="1800"/>
            </a:pPr>
            <a:r>
              <a:rPr sz="2400" dirty="0"/>
              <a:t>Relationship to clinical research and biomedical science</a:t>
            </a:r>
          </a:p>
          <a:p>
            <a:pPr lvl="1">
              <a:defRPr sz="1800"/>
            </a:pPr>
            <a:r>
              <a:rPr sz="2400" dirty="0"/>
              <a:t>answering their questions</a:t>
            </a:r>
          </a:p>
          <a:p>
            <a:pPr lvl="1">
              <a:defRPr sz="1800"/>
            </a:pPr>
            <a:r>
              <a:rPr sz="2400" dirty="0"/>
              <a:t>critiquing their approaches</a:t>
            </a:r>
          </a:p>
          <a:p>
            <a:pPr lvl="1">
              <a:defRPr sz="1800"/>
            </a:pPr>
            <a:r>
              <a:rPr sz="2400" dirty="0"/>
              <a:t>redefining the terms of debate and interaction</a:t>
            </a:r>
          </a:p>
        </p:txBody>
      </p:sp>
      <p:sp>
        <p:nvSpPr>
          <p:cNvPr id="222" name="Shape 222"/>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5</a:t>
            </a:fld>
            <a:endParaRPr sz="1000"/>
          </a:p>
        </p:txBody>
      </p:sp>
    </p:spTree>
    <p:extLst>
      <p:ext uri="{BB962C8B-B14F-4D97-AF65-F5344CB8AC3E}">
        <p14:creationId xmlns:p14="http://schemas.microsoft.com/office/powerpoint/2010/main" val="628883833"/>
      </p:ext>
    </p:extLst>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pPr lvl="0">
              <a:defRPr sz="1800"/>
            </a:pPr>
            <a:r>
              <a:rPr sz="3200" dirty="0"/>
              <a:t>Making the </a:t>
            </a:r>
            <a:r>
              <a:rPr lang="en-US" sz="3200" dirty="0" smtClean="0"/>
              <a:t>funding </a:t>
            </a:r>
            <a:r>
              <a:rPr sz="3200" dirty="0" smtClean="0"/>
              <a:t>case </a:t>
            </a:r>
            <a:r>
              <a:rPr sz="3200" dirty="0"/>
              <a:t>for </a:t>
            </a:r>
            <a:r>
              <a:rPr sz="3200" dirty="0" smtClean="0"/>
              <a:t>qualitative </a:t>
            </a:r>
            <a:r>
              <a:rPr sz="3200" dirty="0"/>
              <a:t>research</a:t>
            </a:r>
          </a:p>
        </p:txBody>
      </p:sp>
      <p:sp>
        <p:nvSpPr>
          <p:cNvPr id="123" name="Shape 123"/>
          <p:cNvSpPr>
            <a:spLocks noGrp="1"/>
          </p:cNvSpPr>
          <p:nvPr>
            <p:ph type="body" idx="1"/>
          </p:nvPr>
        </p:nvSpPr>
        <p:spPr>
          <a:xfrm>
            <a:off x="444500" y="1587500"/>
            <a:ext cx="9271000" cy="5588000"/>
          </a:xfrm>
          <a:prstGeom prst="rect">
            <a:avLst/>
          </a:prstGeom>
        </p:spPr>
        <p:txBody>
          <a:bodyPr/>
          <a:lstStyle/>
          <a:p>
            <a:pPr lvl="0">
              <a:defRPr sz="1800"/>
            </a:pPr>
            <a:r>
              <a:rPr sz="2400" i="1" dirty="0">
                <a:latin typeface="Helvetica"/>
                <a:cs typeface="Helvetica"/>
              </a:rPr>
              <a:t>Innovation</a:t>
            </a:r>
            <a:r>
              <a:rPr sz="2400" dirty="0">
                <a:latin typeface="Helvetica"/>
                <a:cs typeface="Helvetica"/>
              </a:rPr>
              <a:t>: skate to where the puck is going to be</a:t>
            </a:r>
          </a:p>
          <a:p>
            <a:pPr lvl="2">
              <a:defRPr sz="1800"/>
            </a:pPr>
            <a:r>
              <a:rPr lang="en-US" sz="2400" dirty="0" smtClean="0">
                <a:latin typeface="Helvetica"/>
                <a:cs typeface="Helvetica"/>
              </a:rPr>
              <a:t>Qualitative research attacks tough cultural or conceptual problems that can’t be quantified</a:t>
            </a:r>
          </a:p>
          <a:p>
            <a:pPr lvl="2">
              <a:defRPr sz="1800"/>
            </a:pPr>
            <a:r>
              <a:rPr sz="2400" dirty="0" smtClean="0">
                <a:latin typeface="Helvetica"/>
                <a:cs typeface="Helvetica"/>
              </a:rPr>
              <a:t>Disparities</a:t>
            </a:r>
            <a:r>
              <a:rPr lang="en-US" sz="2400" dirty="0" smtClean="0">
                <a:latin typeface="Helvetica"/>
                <a:cs typeface="Helvetica"/>
              </a:rPr>
              <a:t> &amp; inequalities</a:t>
            </a:r>
            <a:r>
              <a:rPr sz="2400" dirty="0" smtClean="0">
                <a:latin typeface="Helvetica"/>
                <a:cs typeface="Helvetica"/>
              </a:rPr>
              <a:t>, </a:t>
            </a:r>
            <a:r>
              <a:rPr lang="en-US" sz="2400" dirty="0" smtClean="0">
                <a:latin typeface="Helvetica"/>
                <a:cs typeface="Helvetica"/>
              </a:rPr>
              <a:t>i</a:t>
            </a:r>
            <a:r>
              <a:rPr sz="2400" dirty="0" smtClean="0">
                <a:latin typeface="Helvetica"/>
                <a:cs typeface="Helvetica"/>
              </a:rPr>
              <a:t>mplementation </a:t>
            </a:r>
            <a:r>
              <a:rPr sz="2400" dirty="0">
                <a:latin typeface="Helvetica"/>
                <a:cs typeface="Helvetica"/>
              </a:rPr>
              <a:t>&amp; </a:t>
            </a:r>
            <a:r>
              <a:rPr lang="en-US" sz="2400" dirty="0" smtClean="0">
                <a:latin typeface="Helvetica"/>
                <a:cs typeface="Helvetica"/>
              </a:rPr>
              <a:t>d</a:t>
            </a:r>
            <a:r>
              <a:rPr sz="2400" dirty="0" smtClean="0">
                <a:latin typeface="Helvetica"/>
                <a:cs typeface="Helvetica"/>
              </a:rPr>
              <a:t>issemination</a:t>
            </a:r>
            <a:r>
              <a:rPr sz="2400" dirty="0">
                <a:latin typeface="Helvetica"/>
                <a:cs typeface="Helvetica"/>
              </a:rPr>
              <a:t>, </a:t>
            </a:r>
            <a:r>
              <a:rPr lang="en-US" sz="2400" dirty="0" smtClean="0">
                <a:latin typeface="Helvetica"/>
                <a:cs typeface="Helvetica"/>
              </a:rPr>
              <a:t>patient-engagement, </a:t>
            </a:r>
            <a:r>
              <a:rPr lang="en-US" sz="2400" dirty="0" smtClean="0">
                <a:latin typeface="Helvetica"/>
                <a:cs typeface="Helvetica"/>
              </a:rPr>
              <a:t>unintended consequences of </a:t>
            </a:r>
            <a:r>
              <a:rPr lang="en-US" sz="2400" i="1" dirty="0" smtClean="0">
                <a:latin typeface="Helvetica"/>
                <a:cs typeface="Helvetica"/>
              </a:rPr>
              <a:t>x</a:t>
            </a:r>
            <a:r>
              <a:rPr sz="2400" dirty="0" smtClean="0">
                <a:latin typeface="Helvetica"/>
                <a:cs typeface="Helvetica"/>
              </a:rPr>
              <a:t>, </a:t>
            </a:r>
            <a:r>
              <a:rPr lang="en-US" sz="2400" dirty="0" smtClean="0">
                <a:latin typeface="Helvetica"/>
                <a:cs typeface="Helvetica"/>
              </a:rPr>
              <a:t>etc.</a:t>
            </a:r>
            <a:endParaRPr sz="2400" dirty="0">
              <a:latin typeface="Helvetica"/>
              <a:cs typeface="Helvetica"/>
            </a:endParaRPr>
          </a:p>
          <a:p>
            <a:pPr lvl="0">
              <a:defRPr sz="1800"/>
            </a:pPr>
            <a:r>
              <a:rPr sz="2400" i="1" dirty="0">
                <a:latin typeface="Helvetica"/>
                <a:cs typeface="Helvetica"/>
              </a:rPr>
              <a:t>Significance</a:t>
            </a:r>
            <a:r>
              <a:rPr sz="2400" dirty="0">
                <a:latin typeface="Helvetica"/>
                <a:cs typeface="Helvetica"/>
              </a:rPr>
              <a:t>: Underscore necessity of qualitative understanding to achieve impact, translation, implementation</a:t>
            </a:r>
          </a:p>
          <a:p>
            <a:pPr lvl="0">
              <a:spcBef>
                <a:spcPts val="1200"/>
              </a:spcBef>
              <a:defRPr sz="1800"/>
            </a:pPr>
            <a:r>
              <a:rPr sz="2400" i="1" dirty="0">
                <a:latin typeface="Helvetica"/>
                <a:cs typeface="Helvetica"/>
              </a:rPr>
              <a:t>Approach</a:t>
            </a:r>
            <a:r>
              <a:rPr sz="2400" dirty="0">
                <a:latin typeface="Helvetica"/>
                <a:cs typeface="Helvetica"/>
              </a:rPr>
              <a:t>: Orient the reader to your contribution via a well-designed conceptual model</a:t>
            </a:r>
          </a:p>
          <a:p>
            <a:pPr lvl="1">
              <a:spcBef>
                <a:spcPts val="1200"/>
              </a:spcBef>
              <a:defRPr sz="1800"/>
            </a:pPr>
            <a:r>
              <a:rPr sz="2400" dirty="0">
                <a:latin typeface="Helvetica"/>
                <a:cs typeface="Helvetica"/>
              </a:rPr>
              <a:t>Illustrate how you will operationalize your conceptual model to produce findings of relevance to a broad audience</a:t>
            </a:r>
          </a:p>
          <a:p>
            <a:pPr lvl="1">
              <a:spcBef>
                <a:spcPts val="1200"/>
              </a:spcBef>
              <a:defRPr sz="1800"/>
            </a:pPr>
            <a:r>
              <a:rPr sz="2400" dirty="0">
                <a:latin typeface="Helvetica"/>
                <a:cs typeface="Helvetica"/>
              </a:rPr>
              <a:t>Point out how qualitative data can inform policy translation (which equals impact)</a:t>
            </a:r>
          </a:p>
        </p:txBody>
      </p:sp>
      <p:sp>
        <p:nvSpPr>
          <p:cNvPr id="124" name="Shape 124"/>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6</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9773"/>
            <a:ext cx="9144000" cy="3506932"/>
          </a:xfrm>
        </p:spPr>
        <p:txBody>
          <a:bodyPr>
            <a:normAutofit/>
          </a:bodyPr>
          <a:lstStyle/>
          <a:p>
            <a:r>
              <a:rPr lang="en-US" sz="5200" i="1" dirty="0"/>
              <a:t>Using arts &amp; crafts to develop specific </a:t>
            </a:r>
            <a:r>
              <a:rPr lang="en-US" sz="5200" i="1" dirty="0" smtClean="0"/>
              <a:t>aims:</a:t>
            </a:r>
            <a:br>
              <a:rPr lang="en-US" sz="5200" i="1" dirty="0" smtClean="0"/>
            </a:br>
            <a:r>
              <a:rPr lang="en-US" sz="5200" i="1" dirty="0" smtClean="0"/>
              <a:t>Visual </a:t>
            </a:r>
            <a:r>
              <a:rPr lang="en-US" sz="5200" i="1" dirty="0"/>
              <a:t>thinking and concept mapping</a:t>
            </a:r>
            <a:endParaRPr lang="en-US" i="1" dirty="0"/>
          </a:p>
        </p:txBody>
      </p:sp>
    </p:spTree>
    <p:extLst>
      <p:ext uri="{BB962C8B-B14F-4D97-AF65-F5344CB8AC3E}">
        <p14:creationId xmlns:p14="http://schemas.microsoft.com/office/powerpoint/2010/main" val="2918940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508000" y="207564"/>
            <a:ext cx="9144000" cy="1077345"/>
          </a:xfrm>
          <a:prstGeom prst="rect">
            <a:avLst/>
          </a:prstGeom>
        </p:spPr>
        <p:txBody>
          <a:bodyPr/>
          <a:lstStyle>
            <a:lvl1pPr>
              <a:defRPr sz="5800"/>
            </a:lvl1pPr>
          </a:lstStyle>
          <a:p>
            <a:pPr lvl="0">
              <a:defRPr sz="1800"/>
            </a:pPr>
            <a:r>
              <a:rPr sz="4500" dirty="0"/>
              <a:t>Visual Thinking, Conceptual Design</a:t>
            </a:r>
          </a:p>
        </p:txBody>
      </p:sp>
      <p:sp>
        <p:nvSpPr>
          <p:cNvPr id="44" name="Shape 44"/>
          <p:cNvSpPr>
            <a:spLocks noGrp="1"/>
          </p:cNvSpPr>
          <p:nvPr>
            <p:ph idx="1"/>
          </p:nvPr>
        </p:nvSpPr>
        <p:spPr>
          <a:xfrm>
            <a:off x="508000" y="1480085"/>
            <a:ext cx="9144000" cy="5871548"/>
          </a:xfrm>
          <a:prstGeom prst="rect">
            <a:avLst/>
          </a:prstGeom>
        </p:spPr>
        <p:txBody>
          <a:bodyPr>
            <a:normAutofit/>
          </a:bodyPr>
          <a:lstStyle/>
          <a:p>
            <a:pPr marL="0" indent="0" defTabSz="451813">
              <a:spcBef>
                <a:spcPts val="0"/>
              </a:spcBef>
              <a:buSzTx/>
              <a:buNone/>
              <a:defRPr sz="1800">
                <a:solidFill>
                  <a:srgbClr val="000000"/>
                </a:solidFill>
              </a:defRPr>
            </a:pPr>
            <a:r>
              <a:rPr sz="3400" b="1" dirty="0">
                <a:solidFill>
                  <a:srgbClr val="747474"/>
                </a:solidFill>
                <a:latin typeface="Calibri"/>
                <a:ea typeface="Calibri"/>
                <a:cs typeface="Calibri"/>
                <a:sym typeface="Calibri"/>
              </a:rPr>
              <a:t>Goals</a:t>
            </a:r>
          </a:p>
          <a:p>
            <a:pPr marL="357802" indent="-357802" defTabSz="451813">
              <a:spcBef>
                <a:spcPts val="0"/>
              </a:spcBef>
              <a:defRPr sz="1800">
                <a:solidFill>
                  <a:srgbClr val="000000"/>
                </a:solidFill>
              </a:defRPr>
            </a:pPr>
            <a:r>
              <a:rPr sz="2200" dirty="0">
                <a:solidFill>
                  <a:srgbClr val="747474"/>
                </a:solidFill>
                <a:latin typeface="Calibri"/>
                <a:ea typeface="Calibri"/>
                <a:cs typeface="Calibri"/>
                <a:sym typeface="Calibri"/>
              </a:rPr>
              <a:t>Define 2-4 elements of a sound research project</a:t>
            </a:r>
          </a:p>
          <a:p>
            <a:pPr marL="357802" indent="-357802" defTabSz="451813">
              <a:spcBef>
                <a:spcPts val="0"/>
              </a:spcBef>
              <a:defRPr sz="1800">
                <a:solidFill>
                  <a:srgbClr val="000000"/>
                </a:solidFill>
              </a:defRPr>
            </a:pPr>
            <a:r>
              <a:rPr sz="2200" dirty="0">
                <a:solidFill>
                  <a:srgbClr val="747474"/>
                </a:solidFill>
                <a:latin typeface="Calibri"/>
                <a:ea typeface="Calibri"/>
                <a:cs typeface="Calibri"/>
                <a:sym typeface="Calibri"/>
              </a:rPr>
              <a:t>Describe the design elements of your </a:t>
            </a:r>
            <a:r>
              <a:rPr lang="en-US" sz="2200" dirty="0">
                <a:solidFill>
                  <a:srgbClr val="747474"/>
                </a:solidFill>
                <a:latin typeface="Calibri"/>
                <a:ea typeface="Calibri"/>
                <a:cs typeface="Calibri"/>
                <a:sym typeface="Calibri"/>
              </a:rPr>
              <a:t>proposed/in-mind </a:t>
            </a:r>
            <a:r>
              <a:rPr sz="2200" dirty="0">
                <a:solidFill>
                  <a:srgbClr val="747474"/>
                </a:solidFill>
                <a:latin typeface="Calibri"/>
                <a:ea typeface="Calibri"/>
                <a:cs typeface="Calibri"/>
                <a:sym typeface="Calibri"/>
              </a:rPr>
              <a:t>project</a:t>
            </a:r>
          </a:p>
          <a:p>
            <a:pPr marL="357802" indent="-357802" defTabSz="451813">
              <a:spcBef>
                <a:spcPts val="0"/>
              </a:spcBef>
              <a:defRPr sz="1800">
                <a:solidFill>
                  <a:srgbClr val="000000"/>
                </a:solidFill>
              </a:defRPr>
            </a:pPr>
            <a:endParaRPr sz="2200" dirty="0">
              <a:solidFill>
                <a:srgbClr val="747474"/>
              </a:solidFill>
              <a:latin typeface="Calibri"/>
              <a:ea typeface="Calibri"/>
              <a:cs typeface="Calibri"/>
              <a:sym typeface="Calibri"/>
            </a:endParaRPr>
          </a:p>
          <a:p>
            <a:pPr marL="0" indent="0" defTabSz="451813">
              <a:spcBef>
                <a:spcPts val="0"/>
              </a:spcBef>
              <a:buSzTx/>
              <a:buNone/>
              <a:defRPr sz="1800">
                <a:solidFill>
                  <a:srgbClr val="000000"/>
                </a:solidFill>
              </a:defRPr>
            </a:pPr>
            <a:r>
              <a:rPr sz="3400" b="1" dirty="0">
                <a:solidFill>
                  <a:srgbClr val="747474"/>
                </a:solidFill>
                <a:latin typeface="Calibri"/>
                <a:ea typeface="Calibri"/>
                <a:cs typeface="Calibri"/>
                <a:sym typeface="Calibri"/>
              </a:rPr>
              <a:t>Themes</a:t>
            </a:r>
          </a:p>
          <a:p>
            <a:pPr marL="463817" indent="-463817" defTabSz="451813">
              <a:spcBef>
                <a:spcPts val="0"/>
              </a:spcBef>
              <a:buFontTx/>
              <a:buAutoNum type="arabicPeriod"/>
              <a:defRPr sz="1800">
                <a:solidFill>
                  <a:srgbClr val="000000"/>
                </a:solidFill>
              </a:defRPr>
            </a:pPr>
            <a:r>
              <a:rPr sz="2200" dirty="0">
                <a:solidFill>
                  <a:srgbClr val="747474"/>
                </a:solidFill>
                <a:latin typeface="Calibri"/>
                <a:ea typeface="Calibri"/>
                <a:cs typeface="Calibri"/>
                <a:sym typeface="Calibri"/>
              </a:rPr>
              <a:t>All </a:t>
            </a:r>
            <a:r>
              <a:rPr lang="en-US" sz="2200" dirty="0">
                <a:solidFill>
                  <a:srgbClr val="747474"/>
                </a:solidFill>
                <a:latin typeface="Calibri"/>
                <a:ea typeface="Calibri"/>
                <a:cs typeface="Calibri"/>
                <a:sym typeface="Calibri"/>
              </a:rPr>
              <a:t>research </a:t>
            </a:r>
            <a:r>
              <a:rPr sz="2200" dirty="0">
                <a:solidFill>
                  <a:srgbClr val="747474"/>
                </a:solidFill>
                <a:latin typeface="Calibri"/>
                <a:ea typeface="Calibri"/>
                <a:cs typeface="Calibri"/>
                <a:sym typeface="Calibri"/>
              </a:rPr>
              <a:t>projects include c</a:t>
            </a:r>
            <a:r>
              <a:rPr sz="2200" u="sng" dirty="0">
                <a:solidFill>
                  <a:srgbClr val="747474"/>
                </a:solidFill>
                <a:latin typeface="Calibri"/>
                <a:ea typeface="Calibri"/>
                <a:cs typeface="Calibri"/>
                <a:sym typeface="Calibri"/>
              </a:rPr>
              <a:t>onceptual components</a:t>
            </a:r>
            <a:r>
              <a:rPr sz="2200" dirty="0">
                <a:solidFill>
                  <a:srgbClr val="747474"/>
                </a:solidFill>
                <a:latin typeface="Calibri"/>
                <a:ea typeface="Calibri"/>
                <a:cs typeface="Calibri"/>
                <a:sym typeface="Calibri"/>
              </a:rPr>
              <a:t> in relationship to each other typically in causal relationships.</a:t>
            </a:r>
          </a:p>
          <a:p>
            <a:pPr marL="463817" indent="-463817" defTabSz="451813">
              <a:spcBef>
                <a:spcPts val="0"/>
              </a:spcBef>
              <a:buFontTx/>
              <a:buAutoNum type="arabicPeriod"/>
              <a:defRPr sz="1800">
                <a:solidFill>
                  <a:srgbClr val="000000"/>
                </a:solidFill>
              </a:defRPr>
            </a:pPr>
            <a:r>
              <a:rPr sz="2200" u="sng" dirty="0">
                <a:solidFill>
                  <a:srgbClr val="747474"/>
                </a:solidFill>
                <a:latin typeface="Calibri"/>
                <a:ea typeface="Calibri"/>
                <a:cs typeface="Calibri"/>
                <a:sym typeface="Calibri"/>
              </a:rPr>
              <a:t>Thinking through these relationships</a:t>
            </a:r>
            <a:r>
              <a:rPr sz="2200" dirty="0">
                <a:solidFill>
                  <a:srgbClr val="747474"/>
                </a:solidFill>
                <a:latin typeface="Calibri"/>
                <a:ea typeface="Calibri"/>
                <a:cs typeface="Calibri"/>
                <a:sym typeface="Calibri"/>
              </a:rPr>
              <a:t> is a key step early in any project</a:t>
            </a:r>
            <a:r>
              <a:rPr lang="en-US" sz="2200" dirty="0">
                <a:solidFill>
                  <a:srgbClr val="747474"/>
                </a:solidFill>
                <a:latin typeface="Calibri"/>
                <a:ea typeface="Calibri"/>
                <a:cs typeface="Calibri"/>
                <a:sym typeface="Calibri"/>
              </a:rPr>
              <a:t> and particular crucial for clearly communicating the rationale for qualitative or mixed-methods approaches</a:t>
            </a:r>
            <a:r>
              <a:rPr sz="2200" dirty="0">
                <a:solidFill>
                  <a:srgbClr val="747474"/>
                </a:solidFill>
                <a:latin typeface="Calibri"/>
                <a:ea typeface="Calibri"/>
                <a:cs typeface="Calibri"/>
                <a:sym typeface="Calibri"/>
              </a:rPr>
              <a:t>.</a:t>
            </a:r>
          </a:p>
          <a:p>
            <a:pPr marL="463817" indent="-463817" defTabSz="451813">
              <a:spcBef>
                <a:spcPts val="0"/>
              </a:spcBef>
              <a:buFontTx/>
              <a:buAutoNum type="arabicPeriod"/>
              <a:defRPr sz="1800">
                <a:solidFill>
                  <a:srgbClr val="000000"/>
                </a:solidFill>
              </a:defRPr>
            </a:pPr>
            <a:r>
              <a:rPr sz="2200" dirty="0">
                <a:solidFill>
                  <a:srgbClr val="747474"/>
                </a:solidFill>
                <a:latin typeface="Calibri"/>
                <a:ea typeface="Calibri"/>
                <a:cs typeface="Calibri"/>
                <a:sym typeface="Calibri"/>
              </a:rPr>
              <a:t>Making the your concepts explicit; exploring relationships among them; and envisioning alternatives </a:t>
            </a:r>
            <a:r>
              <a:rPr sz="2200" u="sng" dirty="0">
                <a:solidFill>
                  <a:srgbClr val="747474"/>
                </a:solidFill>
                <a:latin typeface="Calibri"/>
                <a:ea typeface="Calibri"/>
                <a:cs typeface="Calibri"/>
                <a:sym typeface="Calibri"/>
              </a:rPr>
              <a:t>facilitates project planning and success</a:t>
            </a:r>
            <a:r>
              <a:rPr sz="2200" dirty="0">
                <a:solidFill>
                  <a:srgbClr val="747474"/>
                </a:solidFill>
                <a:latin typeface="Calibri"/>
                <a:ea typeface="Calibri"/>
                <a:cs typeface="Calibri"/>
                <a:sym typeface="Calibri"/>
              </a:rPr>
              <a:t>.</a:t>
            </a:r>
          </a:p>
          <a:p>
            <a:pPr marL="463817" indent="-463817" defTabSz="451813">
              <a:spcBef>
                <a:spcPts val="0"/>
              </a:spcBef>
              <a:buFontTx/>
              <a:buAutoNum type="arabicPeriod"/>
              <a:defRPr sz="1800">
                <a:solidFill>
                  <a:srgbClr val="000000"/>
                </a:solidFill>
              </a:defRPr>
            </a:pPr>
            <a:r>
              <a:rPr sz="2200" u="sng" dirty="0">
                <a:solidFill>
                  <a:srgbClr val="747474"/>
                </a:solidFill>
                <a:latin typeface="Calibri"/>
                <a:ea typeface="Calibri"/>
                <a:cs typeface="Calibri"/>
                <a:sym typeface="Calibri"/>
              </a:rPr>
              <a:t>Visual approaches</a:t>
            </a:r>
            <a:r>
              <a:rPr sz="2200" dirty="0">
                <a:solidFill>
                  <a:srgbClr val="747474"/>
                </a:solidFill>
                <a:latin typeface="Calibri"/>
                <a:ea typeface="Calibri"/>
                <a:cs typeface="Calibri"/>
                <a:sym typeface="Calibri"/>
              </a:rPr>
              <a:t> help explicate relationships. By challenging our usual habit of verbal expression, visual displays help us discover project dynamics, possibilities, and challenges that might otherwise have remained hidden.</a:t>
            </a:r>
          </a:p>
        </p:txBody>
      </p:sp>
    </p:spTree>
    <p:extLst>
      <p:ext uri="{BB962C8B-B14F-4D97-AF65-F5344CB8AC3E}">
        <p14:creationId xmlns:p14="http://schemas.microsoft.com/office/powerpoint/2010/main" val="155009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sted-image.tif"/>
          <p:cNvPicPr/>
          <p:nvPr/>
        </p:nvPicPr>
        <p:blipFill>
          <a:blip r:embed="rId2" cstate="email">
            <a:extLst>
              <a:ext uri="{28A0092B-C50C-407E-A947-70E740481C1C}">
                <a14:useLocalDpi xmlns:a14="http://schemas.microsoft.com/office/drawing/2010/main"/>
              </a:ext>
            </a:extLst>
          </a:blip>
          <a:stretch>
            <a:fillRect/>
          </a:stretch>
        </p:blipFill>
        <p:spPr>
          <a:xfrm>
            <a:off x="99219" y="-423334"/>
            <a:ext cx="4442158" cy="5600416"/>
          </a:xfrm>
          <a:prstGeom prst="rect">
            <a:avLst/>
          </a:prstGeom>
          <a:ln w="12700">
            <a:miter lim="400000"/>
          </a:ln>
        </p:spPr>
      </p:pic>
      <p:pic>
        <p:nvPicPr>
          <p:cNvPr id="47" name="pasted-image.png"/>
          <p:cNvPicPr/>
          <p:nvPr/>
        </p:nvPicPr>
        <p:blipFill>
          <a:blip r:embed="rId3">
            <a:extLst/>
          </a:blip>
          <a:stretch>
            <a:fillRect/>
          </a:stretch>
        </p:blipFill>
        <p:spPr>
          <a:xfrm>
            <a:off x="4747644" y="429866"/>
            <a:ext cx="4374805" cy="5570650"/>
          </a:xfrm>
          <a:prstGeom prst="rect">
            <a:avLst/>
          </a:prstGeom>
          <a:ln w="38100">
            <a:solidFill/>
            <a:miter lim="400000"/>
          </a:ln>
          <a:effectLst>
            <a:outerShdw blurRad="127000" dist="76200" dir="5520000" rotWithShape="0">
              <a:srgbClr val="000000">
                <a:alpha val="60000"/>
              </a:srgbClr>
            </a:outerShdw>
          </a:effectLst>
        </p:spPr>
      </p:pic>
      <p:pic>
        <p:nvPicPr>
          <p:cNvPr id="48" name="pasted-image.png"/>
          <p:cNvPicPr/>
          <p:nvPr/>
        </p:nvPicPr>
        <p:blipFill>
          <a:blip r:embed="rId4" cstate="email">
            <a:extLst>
              <a:ext uri="{28A0092B-C50C-407E-A947-70E740481C1C}">
                <a14:useLocalDpi xmlns:a14="http://schemas.microsoft.com/office/drawing/2010/main"/>
              </a:ext>
            </a:extLst>
          </a:blip>
          <a:stretch>
            <a:fillRect/>
          </a:stretch>
        </p:blipFill>
        <p:spPr>
          <a:xfrm>
            <a:off x="614333" y="4617502"/>
            <a:ext cx="2912894" cy="2795793"/>
          </a:xfrm>
          <a:prstGeom prst="rect">
            <a:avLst/>
          </a:prstGeom>
          <a:ln w="38100">
            <a:solidFill/>
            <a:miter lim="400000"/>
          </a:ln>
          <a:effectLst>
            <a:outerShdw blurRad="127000" dist="76200" dir="5520000" rotWithShape="0">
              <a:srgbClr val="000000">
                <a:alpha val="60000"/>
              </a:srgbClr>
            </a:outerShdw>
          </a:effectLst>
        </p:spPr>
      </p:pic>
      <p:sp>
        <p:nvSpPr>
          <p:cNvPr id="49" name="Shape 49"/>
          <p:cNvSpPr/>
          <p:nvPr/>
        </p:nvSpPr>
        <p:spPr>
          <a:xfrm>
            <a:off x="4435105" y="6177894"/>
            <a:ext cx="5681042" cy="86177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198425" indent="-198425" algn="l" defTabSz="724251">
              <a:buSzPct val="75000"/>
              <a:buFont typeface="Helvetica Neue"/>
              <a:buChar char="-"/>
              <a:defRPr sz="1800"/>
            </a:pPr>
            <a:r>
              <a:rPr sz="2800"/>
              <a:t>Broad Street Pump</a:t>
            </a:r>
          </a:p>
          <a:p>
            <a:pPr marL="198425" indent="-198425" algn="l">
              <a:buSzPct val="75000"/>
              <a:buFont typeface="Helvetica Neue"/>
              <a:buChar char="-"/>
              <a:defRPr sz="1800"/>
            </a:pPr>
            <a:r>
              <a:rPr sz="2800"/>
              <a:t>Space Shuttle Challenger Disaster</a:t>
            </a:r>
          </a:p>
        </p:txBody>
      </p:sp>
    </p:spTree>
    <p:extLst>
      <p:ext uri="{BB962C8B-B14F-4D97-AF65-F5344CB8AC3E}">
        <p14:creationId xmlns:p14="http://schemas.microsoft.com/office/powerpoint/2010/main" val="329378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a:ea typeface="Helvetica Neue"/>
        <a:cs typeface="Helvetica Neue"/>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563</TotalTime>
  <Words>1563</Words>
  <Application>Microsoft Macintosh PowerPoint</Application>
  <PresentationFormat>Custom</PresentationFormat>
  <Paragraphs>179</Paragraphs>
  <Slides>37</Slides>
  <Notes>2</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ModernPortfolio</vt:lpstr>
      <vt:lpstr>Epi 240 Qualitative Approaches in Clinical and Translational Research</vt:lpstr>
      <vt:lpstr>What’s up today</vt:lpstr>
      <vt:lpstr>PowerPoint Presentation</vt:lpstr>
      <vt:lpstr>Qualitative research in a Quantitative World: Careers and Grants</vt:lpstr>
      <vt:lpstr>Career considerations</vt:lpstr>
      <vt:lpstr>Making the funding case for qualitative research</vt:lpstr>
      <vt:lpstr>Using arts &amp; crafts to develop specific aims: Visual thinking and concept mapping</vt:lpstr>
      <vt:lpstr>Visual Thinking, Conceptual Design</vt:lpstr>
      <vt:lpstr>PowerPoint Presentation</vt:lpstr>
      <vt:lpstr>PowerPoint Presentation</vt:lpstr>
      <vt:lpstr>PowerPoint Presentation</vt:lpstr>
      <vt:lpstr>PowerPoint Presentation</vt:lpstr>
      <vt:lpstr>PowerPoint Presentation</vt:lpstr>
      <vt:lpstr>PowerPoint Presentation</vt:lpstr>
      <vt:lpstr>Using a conceptual model to orient your reviewers to your project</vt:lpstr>
      <vt:lpstr>What it could look like...</vt:lpstr>
      <vt:lpstr>PowerPoint Presentation</vt:lpstr>
      <vt:lpstr>PowerPoint Presentation</vt:lpstr>
      <vt:lpstr>PowerPoint Presentation</vt:lpstr>
      <vt:lpstr>PowerPoint Presentation</vt:lpstr>
      <vt:lpstr>PowerPoint Presentation</vt:lpstr>
      <vt:lpstr>PowerPoint Presentation</vt:lpstr>
      <vt:lpstr>Show how you will accomplish your aims</vt:lpstr>
      <vt:lpstr>Show your purposeful sampling</vt:lpstr>
      <vt:lpstr>Show off your purposeful sampling</vt:lpstr>
      <vt:lpstr>Show how you will participate: Field techniques and training</vt:lpstr>
      <vt:lpstr>Show how you will participate: Interview guides</vt:lpstr>
      <vt:lpstr>Show your process: Coding scheme</vt:lpstr>
      <vt:lpstr>Show your process: Iterative development of the coding scheme</vt:lpstr>
      <vt:lpstr>PowerPoint Presentation</vt:lpstr>
      <vt:lpstr>Reassure them you know the particulars</vt:lpstr>
      <vt:lpstr>Show how you will use your particular knowledge to address each research aim</vt:lpstr>
      <vt:lpstr>Ethics in Qualitative Research &amp; Grant/IRB Human Subjects Protection Protocols</vt:lpstr>
      <vt:lpstr>It’s all about power</vt:lpstr>
      <vt:lpstr>Contemporary biomedical research ethics</vt:lpstr>
      <vt:lpstr>As a qualitative researcher, how do I complete the Human Subjects Section or get IRB approval?</vt:lpstr>
      <vt:lpstr>IRB: The qualitative “protocol”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240 Qualitative Approaches in Clinical and Translational Research</dc:title>
  <cp:lastModifiedBy>Daniel Dohan</cp:lastModifiedBy>
  <cp:revision>37</cp:revision>
  <dcterms:modified xsi:type="dcterms:W3CDTF">2015-11-12T22:33:23Z</dcterms:modified>
</cp:coreProperties>
</file>