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72"/>
  </p:notesMasterIdLst>
  <p:handoutMasterIdLst>
    <p:handoutMasterId r:id="rId73"/>
  </p:handoutMasterIdLst>
  <p:sldIdLst>
    <p:sldId id="475" r:id="rId2"/>
    <p:sldId id="586" r:id="rId3"/>
    <p:sldId id="553" r:id="rId4"/>
    <p:sldId id="554" r:id="rId5"/>
    <p:sldId id="514" r:id="rId6"/>
    <p:sldId id="510" r:id="rId7"/>
    <p:sldId id="575" r:id="rId8"/>
    <p:sldId id="576" r:id="rId9"/>
    <p:sldId id="541" r:id="rId10"/>
    <p:sldId id="580" r:id="rId11"/>
    <p:sldId id="577" r:id="rId12"/>
    <p:sldId id="555" r:id="rId13"/>
    <p:sldId id="492" r:id="rId14"/>
    <p:sldId id="491" r:id="rId15"/>
    <p:sldId id="493" r:id="rId16"/>
    <p:sldId id="494" r:id="rId17"/>
    <p:sldId id="497" r:id="rId18"/>
    <p:sldId id="503" r:id="rId19"/>
    <p:sldId id="556" r:id="rId20"/>
    <p:sldId id="498" r:id="rId21"/>
    <p:sldId id="505" r:id="rId22"/>
    <p:sldId id="527" r:id="rId23"/>
    <p:sldId id="502" r:id="rId24"/>
    <p:sldId id="573" r:id="rId25"/>
    <p:sldId id="568" r:id="rId26"/>
    <p:sldId id="526" r:id="rId27"/>
    <p:sldId id="500" r:id="rId28"/>
    <p:sldId id="501" r:id="rId29"/>
    <p:sldId id="431" r:id="rId30"/>
    <p:sldId id="569" r:id="rId31"/>
    <p:sldId id="435" r:id="rId32"/>
    <p:sldId id="436" r:id="rId33"/>
    <p:sldId id="437" r:id="rId34"/>
    <p:sldId id="461" r:id="rId35"/>
    <p:sldId id="462" r:id="rId36"/>
    <p:sldId id="557" r:id="rId37"/>
    <p:sldId id="544" r:id="rId38"/>
    <p:sldId id="545" r:id="rId39"/>
    <p:sldId id="546" r:id="rId40"/>
    <p:sldId id="547" r:id="rId41"/>
    <p:sldId id="548" r:id="rId42"/>
    <p:sldId id="549" r:id="rId43"/>
    <p:sldId id="551" r:id="rId44"/>
    <p:sldId id="552" r:id="rId45"/>
    <p:sldId id="558" r:id="rId46"/>
    <p:sldId id="563" r:id="rId47"/>
    <p:sldId id="520" r:id="rId48"/>
    <p:sldId id="581" r:id="rId49"/>
    <p:sldId id="519" r:id="rId50"/>
    <p:sldId id="584" r:id="rId51"/>
    <p:sldId id="442" r:id="rId52"/>
    <p:sldId id="443" r:id="rId53"/>
    <p:sldId id="445" r:id="rId54"/>
    <p:sldId id="582" r:id="rId55"/>
    <p:sldId id="583" r:id="rId56"/>
    <p:sldId id="567" r:id="rId57"/>
    <p:sldId id="446" r:id="rId58"/>
    <p:sldId id="536" r:id="rId59"/>
    <p:sldId id="559" r:id="rId60"/>
    <p:sldId id="562" r:id="rId61"/>
    <p:sldId id="455" r:id="rId62"/>
    <p:sldId id="531" r:id="rId63"/>
    <p:sldId id="579" r:id="rId64"/>
    <p:sldId id="578" r:id="rId65"/>
    <p:sldId id="561" r:id="rId66"/>
    <p:sldId id="538" r:id="rId67"/>
    <p:sldId id="539" r:id="rId68"/>
    <p:sldId id="529" r:id="rId69"/>
    <p:sldId id="585" r:id="rId70"/>
    <p:sldId id="523" r:id="rId71"/>
  </p:sldIdLst>
  <p:sldSz cx="9144000" cy="6858000" type="screen4x3"/>
  <p:notesSz cx="7023100" cy="9283700"/>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99FF66"/>
    <a:srgbClr val="339933"/>
    <a:srgbClr val="0000FF"/>
    <a:srgbClr val="C0C0C0"/>
    <a:srgbClr val="FF5050"/>
    <a:srgbClr val="CCECFF"/>
    <a:srgbClr val="FFFF00"/>
    <a:srgbClr val="CC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3" autoAdjust="0"/>
    <p:restoredTop sz="82853" autoAdjust="0"/>
  </p:normalViewPr>
  <p:slideViewPr>
    <p:cSldViewPr>
      <p:cViewPr varScale="1">
        <p:scale>
          <a:sx n="98" d="100"/>
          <a:sy n="98" d="100"/>
        </p:scale>
        <p:origin x="6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3" tIns="46532" rIns="93063" bIns="46532" numCol="1" anchor="t" anchorCtr="0" compatLnSpc="1">
            <a:prstTxWarp prst="textNoShape">
              <a:avLst/>
            </a:prstTxWarp>
          </a:bodyPr>
          <a:lstStyle>
            <a:lvl1pPr algn="l" defTabSz="930275">
              <a:defRPr sz="1200" b="0" smtClean="0">
                <a:latin typeface="Times New Roman" pitchFamily="18" charset="0"/>
              </a:defRPr>
            </a:lvl1pPr>
          </a:lstStyle>
          <a:p>
            <a:pPr>
              <a:defRPr/>
            </a:pPr>
            <a:endParaRPr lang="en-US" altLang="en-US"/>
          </a:p>
        </p:txBody>
      </p:sp>
      <p:sp>
        <p:nvSpPr>
          <p:cNvPr id="7171" name="Rectangle 3"/>
          <p:cNvSpPr>
            <a:spLocks noGrp="1" noChangeArrowheads="1"/>
          </p:cNvSpPr>
          <p:nvPr>
            <p:ph type="dt" sz="quarter" idx="1"/>
          </p:nvPr>
        </p:nvSpPr>
        <p:spPr bwMode="auto">
          <a:xfrm>
            <a:off x="3979863" y="0"/>
            <a:ext cx="30432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3" tIns="46532" rIns="93063" bIns="46532" numCol="1" anchor="t" anchorCtr="0" compatLnSpc="1">
            <a:prstTxWarp prst="textNoShape">
              <a:avLst/>
            </a:prstTxWarp>
          </a:bodyPr>
          <a:lstStyle>
            <a:lvl1pPr algn="r" defTabSz="930275">
              <a:defRPr sz="1200" b="0" smtClean="0">
                <a:latin typeface="Times New Roman" pitchFamily="18" charset="0"/>
              </a:defRPr>
            </a:lvl1pPr>
          </a:lstStyle>
          <a:p>
            <a:pPr>
              <a:defRPr/>
            </a:pPr>
            <a:endParaRPr lang="en-US" altLang="en-US"/>
          </a:p>
        </p:txBody>
      </p:sp>
      <p:sp>
        <p:nvSpPr>
          <p:cNvPr id="7172" name="Rectangle 4"/>
          <p:cNvSpPr>
            <a:spLocks noGrp="1" noChangeArrowheads="1"/>
          </p:cNvSpPr>
          <p:nvPr>
            <p:ph type="ftr" sz="quarter" idx="2"/>
          </p:nvPr>
        </p:nvSpPr>
        <p:spPr bwMode="auto">
          <a:xfrm>
            <a:off x="0" y="882015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3" tIns="46532" rIns="93063" bIns="46532" numCol="1" anchor="b" anchorCtr="0" compatLnSpc="1">
            <a:prstTxWarp prst="textNoShape">
              <a:avLst/>
            </a:prstTxWarp>
          </a:bodyPr>
          <a:lstStyle>
            <a:lvl1pPr algn="l" defTabSz="930275">
              <a:defRPr sz="1200" b="0" smtClean="0">
                <a:latin typeface="Times New Roman" pitchFamily="18" charset="0"/>
              </a:defRPr>
            </a:lvl1pPr>
          </a:lstStyle>
          <a:p>
            <a:pPr>
              <a:defRPr/>
            </a:pPr>
            <a:endParaRPr lang="en-US" altLang="en-US"/>
          </a:p>
        </p:txBody>
      </p:sp>
      <p:sp>
        <p:nvSpPr>
          <p:cNvPr id="7173" name="Rectangle 5"/>
          <p:cNvSpPr>
            <a:spLocks noGrp="1" noChangeArrowheads="1"/>
          </p:cNvSpPr>
          <p:nvPr>
            <p:ph type="sldNum" sz="quarter" idx="3"/>
          </p:nvPr>
        </p:nvSpPr>
        <p:spPr bwMode="auto">
          <a:xfrm>
            <a:off x="3979863" y="8820150"/>
            <a:ext cx="3043237"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63" tIns="46532" rIns="93063" bIns="46532" numCol="1" anchor="b" anchorCtr="0" compatLnSpc="1">
            <a:prstTxWarp prst="textNoShape">
              <a:avLst/>
            </a:prstTxWarp>
          </a:bodyPr>
          <a:lstStyle>
            <a:lvl1pPr algn="r" defTabSz="930275">
              <a:defRPr sz="1200" b="0" smtClean="0">
                <a:latin typeface="Times New Roman" pitchFamily="18" charset="0"/>
              </a:defRPr>
            </a:lvl1pPr>
          </a:lstStyle>
          <a:p>
            <a:pPr>
              <a:defRPr/>
            </a:pPr>
            <a:fld id="{EA6453D9-25EF-46D3-A834-50FD46B0247F}" type="slidenum">
              <a:rPr lang="en-US" altLang="en-US"/>
              <a:pPr>
                <a:defRPr/>
              </a:pPr>
              <a:t>‹#›</a:t>
            </a:fld>
            <a:endParaRPr lang="en-US" altLang="en-US"/>
          </a:p>
        </p:txBody>
      </p:sp>
    </p:spTree>
    <p:extLst>
      <p:ext uri="{BB962C8B-B14F-4D97-AF65-F5344CB8AC3E}">
        <p14:creationId xmlns:p14="http://schemas.microsoft.com/office/powerpoint/2010/main" val="3214131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9" tIns="45664" rIns="91329" bIns="45664" numCol="1" anchor="t" anchorCtr="0" compatLnSpc="1">
            <a:prstTxWarp prst="textNoShape">
              <a:avLst/>
            </a:prstTxWarp>
          </a:bodyPr>
          <a:lstStyle>
            <a:lvl1pPr algn="l" defTabSz="912813">
              <a:defRPr sz="1200" b="0" smtClean="0">
                <a:latin typeface="Times New Roman" pitchFamily="18" charset="0"/>
              </a:defRPr>
            </a:lvl1pPr>
          </a:lstStyle>
          <a:p>
            <a:pPr>
              <a:defRPr/>
            </a:pPr>
            <a:endParaRPr lang="en-US" altLang="en-US"/>
          </a:p>
        </p:txBody>
      </p:sp>
      <p:sp>
        <p:nvSpPr>
          <p:cNvPr id="51203" name="Rectangle 3"/>
          <p:cNvSpPr>
            <a:spLocks noGrp="1" noChangeArrowheads="1"/>
          </p:cNvSpPr>
          <p:nvPr>
            <p:ph type="dt" idx="1"/>
          </p:nvPr>
        </p:nvSpPr>
        <p:spPr bwMode="auto">
          <a:xfrm>
            <a:off x="3978275" y="0"/>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9" tIns="45664" rIns="91329" bIns="45664" numCol="1" anchor="t" anchorCtr="0" compatLnSpc="1">
            <a:prstTxWarp prst="textNoShape">
              <a:avLst/>
            </a:prstTxWarp>
          </a:bodyPr>
          <a:lstStyle>
            <a:lvl1pPr algn="r" defTabSz="912813">
              <a:defRPr sz="1200" b="0" smtClean="0">
                <a:latin typeface="Times New Roman" pitchFamily="18" charset="0"/>
              </a:defRPr>
            </a:lvl1pPr>
          </a:lstStyle>
          <a:p>
            <a:pPr>
              <a:defRPr/>
            </a:pPr>
            <a:endParaRPr lang="en-US" altLang="en-US"/>
          </a:p>
        </p:txBody>
      </p:sp>
      <p:sp>
        <p:nvSpPr>
          <p:cNvPr id="48132" name="Rectangle 4"/>
          <p:cNvSpPr>
            <a:spLocks noGrp="1" noRot="1" noChangeAspect="1" noChangeArrowheads="1" noTextEdit="1"/>
          </p:cNvSpPr>
          <p:nvPr>
            <p:ph type="sldImg" idx="2"/>
          </p:nvPr>
        </p:nvSpPr>
        <p:spPr bwMode="auto">
          <a:xfrm>
            <a:off x="1190625" y="695325"/>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701675" y="4410075"/>
            <a:ext cx="56197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9" tIns="45664" rIns="91329" bIns="4566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06" name="Rectangle 6"/>
          <p:cNvSpPr>
            <a:spLocks noGrp="1" noChangeArrowheads="1"/>
          </p:cNvSpPr>
          <p:nvPr>
            <p:ph type="ftr" sz="quarter" idx="4"/>
          </p:nvPr>
        </p:nvSpPr>
        <p:spPr bwMode="auto">
          <a:xfrm>
            <a:off x="0" y="88185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9" tIns="45664" rIns="91329" bIns="45664" numCol="1" anchor="b" anchorCtr="0" compatLnSpc="1">
            <a:prstTxWarp prst="textNoShape">
              <a:avLst/>
            </a:prstTxWarp>
          </a:bodyPr>
          <a:lstStyle>
            <a:lvl1pPr algn="l" defTabSz="912813">
              <a:defRPr sz="1200" b="0" smtClean="0">
                <a:latin typeface="Times New Roman" pitchFamily="18" charset="0"/>
              </a:defRPr>
            </a:lvl1pPr>
          </a:lstStyle>
          <a:p>
            <a:pPr>
              <a:defRPr/>
            </a:pPr>
            <a:endParaRPr lang="en-US" altLang="en-US"/>
          </a:p>
        </p:txBody>
      </p:sp>
      <p:sp>
        <p:nvSpPr>
          <p:cNvPr id="51207" name="Rectangle 7"/>
          <p:cNvSpPr>
            <a:spLocks noGrp="1" noChangeArrowheads="1"/>
          </p:cNvSpPr>
          <p:nvPr>
            <p:ph type="sldNum" sz="quarter" idx="5"/>
          </p:nvPr>
        </p:nvSpPr>
        <p:spPr bwMode="auto">
          <a:xfrm>
            <a:off x="3978275" y="8818563"/>
            <a:ext cx="30432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29" tIns="45664" rIns="91329" bIns="45664" numCol="1" anchor="b" anchorCtr="0" compatLnSpc="1">
            <a:prstTxWarp prst="textNoShape">
              <a:avLst/>
            </a:prstTxWarp>
          </a:bodyPr>
          <a:lstStyle>
            <a:lvl1pPr algn="r" defTabSz="912813">
              <a:defRPr sz="1200" b="0" smtClean="0">
                <a:latin typeface="Times New Roman" pitchFamily="18" charset="0"/>
              </a:defRPr>
            </a:lvl1pPr>
          </a:lstStyle>
          <a:p>
            <a:pPr>
              <a:defRPr/>
            </a:pPr>
            <a:fld id="{B209C2C4-A378-4799-8F76-F31D1279DB56}" type="slidenum">
              <a:rPr lang="en-US" altLang="en-US"/>
              <a:pPr>
                <a:defRPr/>
              </a:pPr>
              <a:t>‹#›</a:t>
            </a:fld>
            <a:endParaRPr lang="en-US" altLang="en-US"/>
          </a:p>
        </p:txBody>
      </p:sp>
    </p:spTree>
    <p:extLst>
      <p:ext uri="{BB962C8B-B14F-4D97-AF65-F5344CB8AC3E}">
        <p14:creationId xmlns:p14="http://schemas.microsoft.com/office/powerpoint/2010/main" val="37245559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cbi.nlm.nih.gov/pmc/articles/PMC2943670/pdf/nihms200640.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169F7-B22D-4033-90D2-783A340C6A1A}" type="slidenum">
              <a:rPr lang="en-US"/>
              <a:pPr/>
              <a:t>1</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12</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13</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Many venues of science rate the “quality” of evidence.  Here is a typical classification of the type</a:t>
            </a:r>
            <a:r>
              <a:rPr lang="en-US" baseline="0" dirty="0"/>
              <a:t> of study. </a:t>
            </a:r>
            <a:endParaRPr lang="en-US" dirty="0"/>
          </a:p>
          <a:p>
            <a:endParaRPr lang="en-US" dirty="0"/>
          </a:p>
          <a:p>
            <a:r>
              <a:rPr lang="en-US" dirty="0"/>
              <a:t>Most of the examples of big data are observational studies</a:t>
            </a:r>
            <a:r>
              <a:rPr lang="en-US" baseline="0" dirty="0"/>
              <a:t> not designed for research purposes.  That puts us way down on the list and suggests we need to take care.</a:t>
            </a:r>
          </a:p>
          <a:p>
            <a:endParaRPr lang="en-US" baseline="0" dirty="0"/>
          </a:p>
          <a:p>
            <a:r>
              <a:rPr lang="en-US" baseline="0" dirty="0"/>
              <a:t>Why?  Observational study (but cohort study is 2b), poor data quality, selection bias.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6449FC4-0629-4CBF-B694-CA2F51039C7F}" type="slidenum">
              <a:rPr lang="en-US" smtClean="0"/>
              <a:pPr/>
              <a:t>14</a:t>
            </a:fld>
            <a:endParaRPr lang="en-US"/>
          </a:p>
        </p:txBody>
      </p:sp>
      <p:sp>
        <p:nvSpPr>
          <p:cNvPr id="50179" name="Rectangle 2"/>
          <p:cNvSpPr>
            <a:spLocks noGrp="1" noRot="1" noChangeAspect="1" noChangeArrowheads="1" noTextEdit="1"/>
          </p:cNvSpPr>
          <p:nvPr>
            <p:ph type="sldImg"/>
            <p:custDataLst>
              <p:tags r:id="rId1"/>
            </p:custDataLst>
          </p:nvPr>
        </p:nvSpPr>
        <p:spPr>
          <a:ln/>
        </p:spPr>
      </p:sp>
      <p:sp>
        <p:nvSpPr>
          <p:cNvPr id="5018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6449FC4-0629-4CBF-B694-CA2F51039C7F}" type="slidenum">
              <a:rPr lang="en-US" smtClean="0"/>
              <a:pPr/>
              <a:t>15</a:t>
            </a:fld>
            <a:endParaRPr lang="en-US"/>
          </a:p>
        </p:txBody>
      </p:sp>
      <p:sp>
        <p:nvSpPr>
          <p:cNvPr id="50179" name="Rectangle 2"/>
          <p:cNvSpPr>
            <a:spLocks noGrp="1" noRot="1" noChangeAspect="1" noChangeArrowheads="1" noTextEdit="1"/>
          </p:cNvSpPr>
          <p:nvPr>
            <p:ph type="sldImg"/>
            <p:custDataLst>
              <p:tags r:id="rId1"/>
            </p:custDataLst>
          </p:nvPr>
        </p:nvSpPr>
        <p:spPr>
          <a:ln/>
        </p:spPr>
      </p:sp>
      <p:sp>
        <p:nvSpPr>
          <p:cNvPr id="50180" name="Rectangle 3"/>
          <p:cNvSpPr>
            <a:spLocks noGrp="1" noChangeArrowheads="1"/>
          </p:cNvSpPr>
          <p:nvPr>
            <p:ph type="body" idx="1"/>
          </p:nvPr>
        </p:nvSpPr>
        <p:spPr>
          <a:noFill/>
          <a:ln/>
        </p:spPr>
        <p:txBody>
          <a:bodyPr/>
          <a:lstStyle/>
          <a:p>
            <a:pPr eaLnBrk="1" hangingPunct="1"/>
            <a:r>
              <a:rPr lang="en-US" dirty="0"/>
              <a:t>Think of the populations that are served by each provider.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6449FC4-0629-4CBF-B694-CA2F51039C7F}" type="slidenum">
              <a:rPr lang="en-US" smtClean="0"/>
              <a:pPr/>
              <a:t>16</a:t>
            </a:fld>
            <a:endParaRPr lang="en-US"/>
          </a:p>
        </p:txBody>
      </p:sp>
      <p:sp>
        <p:nvSpPr>
          <p:cNvPr id="50179" name="Rectangle 2"/>
          <p:cNvSpPr>
            <a:spLocks noGrp="1" noRot="1" noChangeAspect="1" noChangeArrowheads="1" noTextEdit="1"/>
          </p:cNvSpPr>
          <p:nvPr>
            <p:ph type="sldImg"/>
            <p:custDataLst>
              <p:tags r:id="rId1"/>
            </p:custDataLst>
          </p:nvPr>
        </p:nvSpPr>
        <p:spPr>
          <a:ln/>
        </p:spPr>
      </p:sp>
      <p:sp>
        <p:nvSpPr>
          <p:cNvPr id="50180" name="Rectangle 3"/>
          <p:cNvSpPr>
            <a:spLocks noGrp="1" noChangeArrowheads="1"/>
          </p:cNvSpPr>
          <p:nvPr>
            <p:ph type="body" idx="1"/>
          </p:nvPr>
        </p:nvSpPr>
        <p:spPr>
          <a:noFill/>
          <a:ln/>
        </p:spPr>
        <p:txBody>
          <a:bodyPr/>
          <a:lstStyle/>
          <a:p>
            <a:pPr eaLnBrk="1" hangingPunct="1"/>
            <a:r>
              <a:rPr lang="en-US" dirty="0"/>
              <a:t>Bilirubin: bi-</a:t>
            </a:r>
            <a:r>
              <a:rPr lang="en-US" dirty="0" err="1"/>
              <a:t>luh</a:t>
            </a:r>
            <a:r>
              <a:rPr lang="en-US" dirty="0"/>
              <a:t>-</a:t>
            </a:r>
            <a:r>
              <a:rPr lang="en-US" dirty="0" err="1"/>
              <a:t>roo</a:t>
            </a:r>
            <a:r>
              <a:rPr lang="en-US" dirty="0"/>
              <a:t>-bn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6449FC4-0629-4CBF-B694-CA2F51039C7F}" type="slidenum">
              <a:rPr lang="en-US" smtClean="0"/>
              <a:pPr/>
              <a:t>17</a:t>
            </a:fld>
            <a:endParaRPr lang="en-US"/>
          </a:p>
        </p:txBody>
      </p:sp>
      <p:sp>
        <p:nvSpPr>
          <p:cNvPr id="50179" name="Rectangle 2"/>
          <p:cNvSpPr>
            <a:spLocks noGrp="1" noRot="1" noChangeAspect="1" noChangeArrowheads="1" noTextEdit="1"/>
          </p:cNvSpPr>
          <p:nvPr>
            <p:ph type="sldImg"/>
            <p:custDataLst>
              <p:tags r:id="rId1"/>
            </p:custDataLst>
          </p:nvPr>
        </p:nvSpPr>
        <p:spPr>
          <a:ln/>
        </p:spPr>
      </p:sp>
      <p:sp>
        <p:nvSpPr>
          <p:cNvPr id="50180" name="Rectangle 3"/>
          <p:cNvSpPr>
            <a:spLocks noGrp="1" noChangeArrowheads="1"/>
          </p:cNvSpPr>
          <p:nvPr>
            <p:ph type="body" idx="1"/>
          </p:nvPr>
        </p:nvSpPr>
        <p:spPr>
          <a:noFill/>
          <a:ln/>
        </p:spPr>
        <p:txBody>
          <a:bodyPr/>
          <a:lstStyle/>
          <a:p>
            <a:pPr eaLnBrk="1" hangingPunct="1"/>
            <a:r>
              <a:rPr lang="en-US" dirty="0"/>
              <a:t>TSB = total serum </a:t>
            </a:r>
            <a:r>
              <a:rPr lang="en-US" dirty="0" err="1"/>
              <a:t>birilubin</a:t>
            </a:r>
            <a:r>
              <a:rPr lang="en-US" dirty="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6449FC4-0629-4CBF-B694-CA2F51039C7F}" type="slidenum">
              <a:rPr lang="en-US" smtClean="0"/>
              <a:pPr/>
              <a:t>18</a:t>
            </a:fld>
            <a:endParaRPr lang="en-US"/>
          </a:p>
        </p:txBody>
      </p:sp>
      <p:sp>
        <p:nvSpPr>
          <p:cNvPr id="50179" name="Rectangle 2"/>
          <p:cNvSpPr>
            <a:spLocks noGrp="1" noRot="1" noChangeAspect="1" noChangeArrowheads="1" noTextEdit="1"/>
          </p:cNvSpPr>
          <p:nvPr>
            <p:ph type="sldImg"/>
            <p:custDataLst>
              <p:tags r:id="rId1"/>
            </p:custDataLst>
          </p:nvPr>
        </p:nvSpPr>
        <p:spPr>
          <a:ln/>
        </p:spPr>
      </p:sp>
      <p:sp>
        <p:nvSpPr>
          <p:cNvPr id="5018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19</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F13A49BC-F53C-4FB2-88B2-74C83856DA3E}" type="slidenum">
              <a:rPr lang="en-US" altLang="en-US" b="0">
                <a:latin typeface="Times New Roman" pitchFamily="18" charset="0"/>
              </a:rPr>
              <a:pPr eaLnBrk="1" hangingPunct="1"/>
              <a:t>20</a:t>
            </a:fld>
            <a:endParaRPr lang="en-US" altLang="en-US" b="0">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F13A49BC-F53C-4FB2-88B2-74C83856DA3E}" type="slidenum">
              <a:rPr lang="en-US" altLang="en-US" b="0">
                <a:latin typeface="Times New Roman" pitchFamily="18" charset="0"/>
              </a:rPr>
              <a:pPr eaLnBrk="1" hangingPunct="1"/>
              <a:t>21</a:t>
            </a:fld>
            <a:endParaRPr lang="en-US" altLang="en-US" b="0">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dirty="0" err="1"/>
              <a:t>Biostat</a:t>
            </a:r>
            <a:r>
              <a:rPr lang="en-US" altLang="en-US" baseline="0" dirty="0"/>
              <a:t> 215 covers these topics in detail.  I just want to give you an exposure so you can see how big data methods may or may not help. </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3</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CCF9F-9193-4F58-832D-835D23C91133}" type="slidenum">
              <a:rPr lang="en-US"/>
              <a:pPr/>
              <a:t>22</a:t>
            </a:fld>
            <a:endParaRPr lang="en-US" dirty="0"/>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F13A49BC-F53C-4FB2-88B2-74C83856DA3E}" type="slidenum">
              <a:rPr lang="en-US" altLang="en-US" b="0">
                <a:latin typeface="Times New Roman" pitchFamily="18" charset="0"/>
              </a:rPr>
              <a:pPr eaLnBrk="1" hangingPunct="1"/>
              <a:t>23</a:t>
            </a:fld>
            <a:endParaRPr lang="en-US" altLang="en-US" b="0">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r>
              <a:rPr lang="en-US" dirty="0"/>
              <a:t>Called potential</a:t>
            </a:r>
            <a:r>
              <a:rPr lang="en-US" baseline="0" dirty="0"/>
              <a:t> outcomes or counterfactuals.</a:t>
            </a:r>
          </a:p>
          <a:p>
            <a:endParaRPr lang="en-US" baseline="0" dirty="0"/>
          </a:p>
          <a:p>
            <a:r>
              <a:rPr lang="en-US" altLang="en-US" dirty="0"/>
              <a:t>And this is not a new idea: I learned this in 1978 ….</a:t>
            </a:r>
          </a:p>
          <a:p>
            <a:r>
              <a:rPr lang="en-US" altLang="en-US" dirty="0"/>
              <a:t>From a book written in 1959 ….</a:t>
            </a:r>
          </a:p>
          <a:p>
            <a:r>
              <a:rPr lang="en-US" altLang="en-US" dirty="0"/>
              <a:t>Quoting a result from a 1923 paper by Jerzy </a:t>
            </a:r>
            <a:r>
              <a:rPr lang="en-US" altLang="en-US" dirty="0" err="1"/>
              <a:t>Neyman</a:t>
            </a:r>
            <a:r>
              <a:rPr lang="en-US" altLang="en-US" baseline="0" dirty="0"/>
              <a:t> – a contemporary and hated rival of R.A. Fisher.</a:t>
            </a:r>
            <a:r>
              <a:rPr lang="en-US" altLang="en-US" dirty="0"/>
              <a:t> </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72939523-0EFE-4AC5-93A5-0F6EE5B658F1}" type="slidenum">
              <a:rPr lang="en-US" altLang="en-US" b="0">
                <a:latin typeface="Times New Roman" pitchFamily="18" charset="0"/>
              </a:rPr>
              <a:pPr eaLnBrk="1" hangingPunct="1"/>
              <a:t>24</a:t>
            </a:fld>
            <a:endParaRPr lang="en-US" altLang="en-US" b="0">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CAA14640-B7B3-4EBF-981A-E99231BCE373}" type="slidenum">
              <a:rPr lang="en-US" altLang="en-US" b="0">
                <a:latin typeface="Times New Roman" pitchFamily="18" charset="0"/>
              </a:rPr>
              <a:pPr eaLnBrk="1" hangingPunct="1"/>
              <a:t>25</a:t>
            </a:fld>
            <a:endParaRPr lang="en-US" altLang="en-US" b="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marL="228600" indent="-228600" eaLnBrk="1" hangingPunct="1"/>
            <a:r>
              <a:rPr lang="en-US" altLang="en-US" dirty="0"/>
              <a:t>Entries in table are improvement in BDI.  So the first patient was in the </a:t>
            </a:r>
            <a:r>
              <a:rPr lang="en-US" altLang="en-US" dirty="0" err="1"/>
              <a:t>Trt</a:t>
            </a:r>
            <a:r>
              <a:rPr lang="en-US" altLang="en-US" dirty="0"/>
              <a:t> group and improved by 8 points.  But </a:t>
            </a:r>
            <a:r>
              <a:rPr lang="en-US" altLang="en-US" i="1" dirty="0"/>
              <a:t>if</a:t>
            </a:r>
            <a:r>
              <a:rPr lang="en-US" altLang="en-US" dirty="0"/>
              <a:t> they had been in the </a:t>
            </a:r>
            <a:r>
              <a:rPr lang="en-US" altLang="en-US" dirty="0" err="1"/>
              <a:t>Ctl</a:t>
            </a:r>
            <a:r>
              <a:rPr lang="en-US" altLang="en-US" dirty="0"/>
              <a:t> group, they would also have improved, by only by 4 points.  </a:t>
            </a:r>
          </a:p>
          <a:p>
            <a:pPr marL="228600" indent="-228600" eaLnBrk="1" hangingPunct="1"/>
            <a:r>
              <a:rPr lang="en-US" altLang="en-US" dirty="0"/>
              <a:t>Patient 3 improved by 3 points.  But </a:t>
            </a:r>
            <a:r>
              <a:rPr lang="en-US" altLang="en-US" i="1" dirty="0"/>
              <a:t>if</a:t>
            </a:r>
            <a:r>
              <a:rPr lang="en-US" altLang="en-US" dirty="0"/>
              <a:t> they had been in the </a:t>
            </a:r>
            <a:r>
              <a:rPr lang="en-US" altLang="en-US" dirty="0" err="1"/>
              <a:t>Ctl</a:t>
            </a:r>
            <a:r>
              <a:rPr lang="en-US" altLang="en-US" dirty="0"/>
              <a:t> group they would have done better and improved by 4 points. </a:t>
            </a:r>
          </a:p>
          <a:p>
            <a:pPr marL="228600" indent="-228600" eaLnBrk="1" hangingPunct="1"/>
            <a:r>
              <a:rPr lang="en-US" altLang="en-US" dirty="0"/>
              <a:t>Notes:</a:t>
            </a:r>
          </a:p>
          <a:p>
            <a:pPr marL="228600" indent="-228600" eaLnBrk="1" hangingPunct="1">
              <a:buFontTx/>
              <a:buAutoNum type="arabicPeriod"/>
            </a:pPr>
            <a:r>
              <a:rPr lang="en-US" altLang="en-US" dirty="0"/>
              <a:t>Causal effect need not be the same in each patient.</a:t>
            </a:r>
          </a:p>
          <a:p>
            <a:pPr marL="228600" indent="-228600" eaLnBrk="1" hangingPunct="1">
              <a:buFontTx/>
              <a:buAutoNum type="arabicPeriod"/>
            </a:pPr>
            <a:r>
              <a:rPr lang="en-US" altLang="en-US" dirty="0"/>
              <a:t>Need not even be the same direction.</a:t>
            </a:r>
          </a:p>
          <a:p>
            <a:pPr marL="228600" indent="-228600" eaLnBrk="1" hangingPunct="1">
              <a:buFontTx/>
              <a:buAutoNum type="arabicPeriod"/>
            </a:pPr>
            <a:r>
              <a:rPr lang="en-US" altLang="en-US" dirty="0"/>
              <a:t>Could be different in different subgroups of the population, e.g., women, or those who would choose the treatment. </a:t>
            </a:r>
          </a:p>
          <a:p>
            <a:pPr marL="228600" indent="-228600" eaLnBrk="1" hangingPunct="1">
              <a:buFontTx/>
              <a:buAutoNum type="arabicPeriod"/>
            </a:pPr>
            <a:r>
              <a:rPr lang="en-US" altLang="en-US" dirty="0"/>
              <a:t>(Advance) We only get to see what is in blue, not what is in grey.</a:t>
            </a:r>
          </a:p>
          <a:p>
            <a:pPr marL="228600" indent="-228600" eaLnBrk="1" hangingPunct="1"/>
            <a:endParaRPr lang="en-US" altLang="en-US" dirty="0"/>
          </a:p>
          <a:p>
            <a:pPr marL="228600" indent="-228600"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6997210-D4AE-4995-97A0-14F11D87139A}" type="slidenum">
              <a:rPr lang="en-US" altLang="en-US" b="0">
                <a:latin typeface="Times New Roman" pitchFamily="18" charset="0"/>
              </a:rPr>
              <a:pPr eaLnBrk="1" hangingPunct="1"/>
              <a:t>27</a:t>
            </a:fld>
            <a:endParaRPr lang="en-US" altLang="en-US" b="0">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dirty="0"/>
              <a:t>Statisticians have enough bad press without such technical definitions.</a:t>
            </a:r>
          </a:p>
          <a:p>
            <a:pPr eaLnBrk="1" hangingPunct="1"/>
            <a:endParaRPr lang="en-US" altLang="en-US" dirty="0"/>
          </a:p>
          <a:p>
            <a:pPr eaLnBrk="1" hangingPunct="1"/>
            <a:r>
              <a:rPr lang="en-US" altLang="en-US" dirty="0"/>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8158068A-7A0E-4C9E-91A4-D76FED48384A}" type="slidenum">
              <a:rPr lang="en-US" altLang="en-US" b="0">
                <a:latin typeface="Times New Roman" pitchFamily="18" charset="0"/>
              </a:rPr>
              <a:pPr eaLnBrk="1" hangingPunct="1"/>
              <a:t>28</a:t>
            </a:fld>
            <a:endParaRPr lang="en-US" altLang="en-US" b="0">
              <a:latin typeface="Times New Roman"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74F56035-C897-4477-873F-B753F126820C}" type="slidenum">
              <a:rPr lang="en-US" altLang="en-US" b="0">
                <a:latin typeface="Times New Roman" pitchFamily="18" charset="0"/>
              </a:rPr>
              <a:pPr eaLnBrk="1" hangingPunct="1"/>
              <a:t>29</a:t>
            </a:fld>
            <a:endParaRPr lang="en-US" altLang="en-US" b="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marL="228600" indent="-228600" eaLnBrk="1" hangingPunct="1"/>
            <a:r>
              <a:rPr lang="en-US" altLang="en-US" dirty="0"/>
              <a:t>Explain carefully:  Y axis is delta BDI.  Red is treatment group, blue is control.</a:t>
            </a:r>
          </a:p>
          <a:p>
            <a:pPr marL="228600" indent="-228600" eaLnBrk="1" hangingPunct="1"/>
            <a:r>
              <a:rPr lang="en-US" altLang="en-US" dirty="0"/>
              <a:t>Change in BDI values for blue and red are well interspersed.  So average values are about the same.  No treatment effect?</a:t>
            </a:r>
          </a:p>
          <a:p>
            <a:pPr marL="228600" indent="-228600" eaLnBrk="1" hangingPunct="1">
              <a:buFontTx/>
              <a:buAutoNum type="arabicPeriod"/>
            </a:pPr>
            <a:r>
              <a:rPr lang="en-US" altLang="en-US" dirty="0"/>
              <a:t>Perhaps there is confounding by age.  Older participants are less likely to adopt the internet intervention (very few red dots on right of graph).  And older participants do better in either treatment group. </a:t>
            </a:r>
          </a:p>
          <a:p>
            <a:pPr marL="228600" indent="-228600" eaLnBrk="1" hangingPunct="1">
              <a:buFontTx/>
              <a:buAutoNum type="arabicPeriod"/>
            </a:pPr>
            <a:r>
              <a:rPr lang="en-US" altLang="en-US" dirty="0"/>
              <a:t>And, for a given age the treatment group seems to do better.  </a:t>
            </a:r>
          </a:p>
          <a:p>
            <a:pPr marL="228600" indent="-228600" eaLnBrk="1" hangingPunct="1"/>
            <a:r>
              <a:rPr lang="en-US" altLang="en-US" dirty="0"/>
              <a:t>In the older age range, we have very few comparators.  This lack of overlap makes it almost impossible to understand the relationship between age and delta BDI (among the older ages) in the treatment group.  So difficult to model.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2DC88109-9B2F-4684-8098-5E495B444A76}" type="slidenum">
              <a:rPr lang="en-US" altLang="en-US" b="0">
                <a:latin typeface="Times New Roman" pitchFamily="18" charset="0"/>
              </a:rPr>
              <a:pPr eaLnBrk="1" hangingPunct="1"/>
              <a:t>30</a:t>
            </a:fld>
            <a:endParaRPr lang="en-US" altLang="en-US" b="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A85A4E71-1F0C-4613-AD7C-131C923ACF14}" type="slidenum">
              <a:rPr lang="en-US" altLang="en-US" b="0">
                <a:latin typeface="Times New Roman" pitchFamily="18" charset="0"/>
              </a:rPr>
              <a:pPr eaLnBrk="1" hangingPunct="1"/>
              <a:t>31</a:t>
            </a:fld>
            <a:endParaRPr lang="en-US" altLang="en-US" b="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4</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7F4748D2-A3A3-4511-A8AA-1437AA5CD914}" type="slidenum">
              <a:rPr lang="en-US" altLang="en-US" b="0">
                <a:latin typeface="Times New Roman" pitchFamily="18" charset="0"/>
              </a:rPr>
              <a:pPr eaLnBrk="1" hangingPunct="1"/>
              <a:t>32</a:t>
            </a:fld>
            <a:endParaRPr lang="en-US" altLang="en-US" b="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(Advance) We fit a regression model.  (Advance) The black</a:t>
            </a:r>
            <a:r>
              <a:rPr lang="en-US" altLang="en-US" baseline="0" dirty="0"/>
              <a:t> double-headed arrow line shows the treatment effect </a:t>
            </a:r>
            <a:r>
              <a:rPr lang="en-US" altLang="en-US" i="1" baseline="0" dirty="0"/>
              <a:t>for a given age.  </a:t>
            </a:r>
            <a:r>
              <a:rPr lang="en-US" altLang="en-US" i="0" baseline="0" dirty="0"/>
              <a:t>So this is the estimated difference between treatment groups at a given age. </a:t>
            </a:r>
            <a:r>
              <a:rPr lang="en-US" altLang="en-US" dirty="0"/>
              <a:t>Stat sign treatment difference.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eaLnBrk="1" hangingPunct="1"/>
            <a:r>
              <a:rPr lang="en-US" altLang="en-US" i="0" baseline="0" dirty="0"/>
              <a:t>Sometimes described as adjusting for age or holding age constant.  If differences in age are the only reason why the groups are non-comparable </a:t>
            </a:r>
            <a:r>
              <a:rPr lang="en-US" altLang="en-US" i="1" baseline="0" dirty="0"/>
              <a:t>and if we believe the simplistic regression model then this estimates the causal effect of treatment.  Two BIG “</a:t>
            </a:r>
            <a:r>
              <a:rPr lang="en-US" altLang="en-US" i="1" baseline="0" dirty="0" err="1"/>
              <a:t>if”s</a:t>
            </a:r>
            <a:r>
              <a:rPr lang="en-US" altLang="en-US" i="1" baseline="0" dirty="0"/>
              <a:t>.</a:t>
            </a:r>
            <a:endParaRPr lang="en-US" altLang="en-US" dirty="0"/>
          </a:p>
          <a:p>
            <a:pPr eaLnBrk="1" hangingPunct="1"/>
            <a:endParaRPr lang="en-US" altLang="en-US" dirty="0"/>
          </a:p>
          <a:p>
            <a:pPr eaLnBrk="1" hangingPunct="1"/>
            <a:r>
              <a:rPr lang="en-US" altLang="en-US" dirty="0"/>
              <a:t>Being careful, neither nonlinearity in the relationship nor the need for different slopes in the two groups are even close to statistically significant, so we stick with the basic model, which is what many people would fit solely.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D909330C-53AB-4928-B01E-4A650BECF5F5}" type="slidenum">
              <a:rPr lang="en-US" altLang="en-US" b="0">
                <a:latin typeface="Times New Roman" pitchFamily="18" charset="0"/>
              </a:rPr>
              <a:pPr eaLnBrk="1" hangingPunct="1"/>
              <a:t>33</a:t>
            </a:fld>
            <a:endParaRPr lang="en-US" altLang="en-US" b="0">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altLang="en-US"/>
              <a:t>Lack of overlap is a serious concern because it is difficult to determine if differences are causal or due to the incorrect model.</a:t>
            </a:r>
          </a:p>
          <a:p>
            <a:pPr eaLnBrk="1" hangingPunct="1"/>
            <a:r>
              <a:rPr lang="en-US" altLang="en-US"/>
              <a:t>Can see the lack of overlap here, but wouldn’t be able to in a more realistic example with many predictors.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FD31500-59D7-4478-AF20-E867657C83E4}" type="slidenum">
              <a:rPr lang="en-US" altLang="en-US" b="0">
                <a:latin typeface="Times New Roman" pitchFamily="18" charset="0"/>
              </a:rPr>
              <a:pPr eaLnBrk="1" hangingPunct="1"/>
              <a:t>34</a:t>
            </a:fld>
            <a:endParaRPr lang="en-US" altLang="en-US" b="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marL="228600" indent="-228600" eaLnBrk="1" hangingPunct="1"/>
            <a:r>
              <a:rPr lang="en-US" altLang="en-US" dirty="0"/>
              <a:t>Here is the true model from which I generated the (made-up) data.  </a:t>
            </a:r>
          </a:p>
          <a:p>
            <a:pPr marL="228600" indent="-228600" eaLnBrk="1" hangingPunct="1"/>
            <a:r>
              <a:rPr lang="en-US" altLang="en-US" dirty="0"/>
              <a:t>Observations:</a:t>
            </a:r>
          </a:p>
          <a:p>
            <a:pPr marL="228600" indent="-228600" eaLnBrk="1" hangingPunct="1">
              <a:buFontTx/>
              <a:buAutoNum type="arabicPeriod"/>
            </a:pPr>
            <a:r>
              <a:rPr lang="en-US" altLang="en-US" dirty="0"/>
              <a:t>I fit the wrong model</a:t>
            </a:r>
          </a:p>
          <a:p>
            <a:pPr marL="228600" indent="-228600" eaLnBrk="1" hangingPunct="1">
              <a:buFontTx/>
              <a:buAutoNum type="arabicPeriod"/>
            </a:pPr>
            <a:r>
              <a:rPr lang="en-US" altLang="en-US" dirty="0"/>
              <a:t>There is little or no treatment effect in the older age group</a:t>
            </a:r>
          </a:p>
          <a:p>
            <a:pPr marL="228600" indent="-228600" eaLnBrk="1" hangingPunct="1">
              <a:buFontTx/>
              <a:buAutoNum type="arabicPeriod"/>
            </a:pPr>
            <a:r>
              <a:rPr lang="en-US" altLang="en-US" dirty="0"/>
              <a:t>Since most of the data for comparison is in the younger age group (where the treatment effect is larger), I overestimated the average effect across all ages.</a:t>
            </a:r>
          </a:p>
          <a:p>
            <a:pPr marL="228600" indent="-228600" eaLnBrk="1" hangingPunct="1">
              <a:buFontTx/>
              <a:buAutoNum type="arabicPeriod"/>
            </a:pPr>
            <a:endParaRPr lang="en-US" altLang="en-US" dirty="0"/>
          </a:p>
          <a:p>
            <a:pPr marL="228600" indent="-228600" eaLnBrk="1" hangingPunct="1"/>
            <a:r>
              <a:rPr lang="en-US" altLang="en-US" dirty="0"/>
              <a:t>Note:  data generating model was 4+(age-30)*3.5/40 for treatment and 2+(age-30)*6/40 for control.  So average causal effect at a given age is the difference, or 3.875-age*0.0625.  and the ACE is 3.875-\bar(age)*0.0625 or 3.875-45.65*0.0625 = 1.02.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F4589664-50CD-4265-93A6-B8191FE90E3B}" type="slidenum">
              <a:rPr lang="en-US" altLang="en-US" b="0">
                <a:latin typeface="Times New Roman" pitchFamily="18" charset="0"/>
              </a:rPr>
              <a:pPr eaLnBrk="1" hangingPunct="1"/>
              <a:t>35</a:t>
            </a:fld>
            <a:endParaRPr lang="en-US" altLang="en-US" b="0">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dirty="0"/>
              <a:t>Here is the estimated model.  (Advance)</a:t>
            </a:r>
          </a:p>
          <a:p>
            <a:pPr eaLnBrk="1" hangingPunct="1"/>
            <a:endParaRPr lang="en-US" altLang="en-US" dirty="0"/>
          </a:p>
          <a:p>
            <a:pPr eaLnBrk="1" hangingPunct="1"/>
            <a:r>
              <a:rPr lang="en-US" altLang="en-US" dirty="0"/>
              <a:t>What!?  Treatment effect is now estimated to be 3.2! And not statistically significant.  What is going on?</a:t>
            </a:r>
          </a:p>
          <a:p>
            <a:pPr eaLnBrk="1" hangingPunct="1"/>
            <a:endParaRPr lang="en-US" altLang="en-US" dirty="0"/>
          </a:p>
          <a:p>
            <a:pPr eaLnBrk="1" hangingPunct="1"/>
            <a:r>
              <a:rPr lang="en-US" altLang="en-US" dirty="0"/>
              <a:t>When you enter the interaction (Advance), the treatment effect is the estimated (extrapolated) value at age=0.  Need to center variables so a value of 0 is a value of interest.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36</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37</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38</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39</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dirty="0"/>
              <a:t>You see the</a:t>
            </a:r>
            <a:r>
              <a:rPr lang="en-US" altLang="en-US" baseline="0" dirty="0"/>
              <a:t> same sort of plot as John showed you with error in the test set.  At first models improve, up to about 25 predictors.  Then start getting worse. </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40</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41</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dirty="0"/>
              <a:t>With</a:t>
            </a:r>
            <a:r>
              <a:rPr lang="en-US" altLang="en-US" baseline="0" dirty="0"/>
              <a:t> large numbers of</a:t>
            </a:r>
            <a:r>
              <a:rPr lang="en-US" altLang="en-US" dirty="0"/>
              <a:t> predictors</a:t>
            </a:r>
            <a:r>
              <a:rPr lang="en-US" altLang="en-US" baseline="0" dirty="0"/>
              <a:t> it is quite common to get many models that perform nearly as well as the “best” model.  </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42</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dirty="0"/>
              <a:t>For</a:t>
            </a:r>
            <a:r>
              <a:rPr lang="en-US" altLang="en-US" baseline="0" dirty="0"/>
              <a:t> example, FFHIP is Ever fractured hip, TENG is a mental status test (3MS), DSS is the digit symbol score (cognition). So adopting the second model might lead you to believe cognitive ability is important. </a:t>
            </a:r>
          </a:p>
          <a:p>
            <a:pPr eaLnBrk="1" hangingPunct="1"/>
            <a:endParaRPr lang="en-US" altLang="en-US" baseline="0" dirty="0"/>
          </a:p>
          <a:p>
            <a:pPr eaLnBrk="1" hangingPunct="1"/>
            <a:r>
              <a:rPr lang="en-US" altLang="en-US" baseline="0" dirty="0"/>
              <a:t>BESFEV = forced expiratory volume</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43</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7DC28CB-2DBE-4EA7-AAF5-2D63F1479CB6}" type="slidenum">
              <a:rPr lang="en-US" altLang="en-US" b="0">
                <a:latin typeface="Times New Roman" pitchFamily="18" charset="0"/>
              </a:rPr>
              <a:pPr eaLnBrk="1" hangingPunct="1"/>
              <a:t>44</a:t>
            </a:fld>
            <a:endParaRPr lang="en-US" altLang="en-US"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45</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46</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47</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48</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346075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49</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87FEECA-CF1A-4BD8-B20A-445B3745B661}" type="slidenum">
              <a:rPr lang="en-US" altLang="en-US" b="0">
                <a:latin typeface="Times New Roman" pitchFamily="18" charset="0"/>
              </a:rPr>
              <a:pPr eaLnBrk="1" hangingPunct="1"/>
              <a:t>50</a:t>
            </a:fld>
            <a:endParaRPr lang="en-US" altLang="en-US" b="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056427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BE303C0-C85E-4DCC-ADA2-67D780AA480B}" type="slidenum">
              <a:rPr lang="en-US" altLang="en-US" b="0">
                <a:latin typeface="Times New Roman" pitchFamily="18" charset="0"/>
              </a:rPr>
              <a:pPr eaLnBrk="1" hangingPunct="1"/>
              <a:t>51</a:t>
            </a:fld>
            <a:endParaRPr lang="en-US" altLang="en-US" b="0">
              <a:latin typeface="Times New Roman"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All recent</a:t>
            </a:r>
            <a:r>
              <a:rPr lang="en-US" baseline="0" dirty="0"/>
              <a:t> JAMA articles.</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ED989F3B-5A38-4224-A77F-323AA14E29D0}" type="slidenum">
              <a:rPr lang="en-US" altLang="en-US" b="0">
                <a:latin typeface="Times New Roman" pitchFamily="18" charset="0"/>
              </a:rPr>
              <a:pPr eaLnBrk="1" hangingPunct="1"/>
              <a:t>52</a:t>
            </a:fld>
            <a:endParaRPr lang="en-US" altLang="en-US" b="0">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a:t>Assume likelihood of choosing the intervention only depends on whether age&lt;50 or not.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A8C0A92-D11C-4980-9F4A-261326A36D7B}" type="slidenum">
              <a:rPr lang="en-US" altLang="en-US" b="0">
                <a:latin typeface="Times New Roman" pitchFamily="18" charset="0"/>
              </a:rPr>
              <a:pPr eaLnBrk="1" hangingPunct="1"/>
              <a:t>53</a:t>
            </a:fld>
            <a:endParaRPr lang="en-US" altLang="en-US" b="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Size of bubble represents the propensity for assignment to the treatment intervention. Estimated via logistic regression or some other ML algorithm .</a:t>
            </a:r>
          </a:p>
          <a:p>
            <a:r>
              <a:rPr lang="en-US" dirty="0"/>
              <a:t>2. Match subjects based on covariates within common strata of propensity scores</a:t>
            </a:r>
          </a:p>
          <a:p>
            <a:r>
              <a:rPr lang="en-US" dirty="0"/>
              <a:t>3. Perform analysis, p</a:t>
            </a:r>
          </a:p>
          <a:p>
            <a:endParaRPr lang="en-US" dirty="0"/>
          </a:p>
          <a:p>
            <a:r>
              <a:rPr lang="en-US" dirty="0"/>
              <a:t>Great review: </a:t>
            </a:r>
            <a:r>
              <a:rPr lang="en-US" dirty="0">
                <a:hlinkClick r:id="rId3"/>
              </a:rPr>
              <a:t>https://www.ncbi.nlm.nih.gov/pmc/articles/PMC2943670/pdf/nihms200640.pdf</a:t>
            </a:r>
            <a:endParaRPr lang="en-US" dirty="0"/>
          </a:p>
        </p:txBody>
      </p:sp>
      <p:sp>
        <p:nvSpPr>
          <p:cNvPr id="4" name="Slide Number Placeholder 3"/>
          <p:cNvSpPr>
            <a:spLocks noGrp="1"/>
          </p:cNvSpPr>
          <p:nvPr>
            <p:ph type="sldNum" sz="quarter" idx="5"/>
          </p:nvPr>
        </p:nvSpPr>
        <p:spPr/>
        <p:txBody>
          <a:bodyPr/>
          <a:lstStyle/>
          <a:p>
            <a:pPr>
              <a:defRPr/>
            </a:pPr>
            <a:fld id="{B209C2C4-A378-4799-8F76-F31D1279DB56}" type="slidenum">
              <a:rPr lang="en-US" altLang="en-US" smtClean="0"/>
              <a:pPr>
                <a:defRPr/>
              </a:pPr>
              <a:t>55</a:t>
            </a:fld>
            <a:endParaRPr lang="en-US" altLang="en-US"/>
          </a:p>
        </p:txBody>
      </p:sp>
    </p:spTree>
    <p:extLst>
      <p:ext uri="{BB962C8B-B14F-4D97-AF65-F5344CB8AC3E}">
        <p14:creationId xmlns:p14="http://schemas.microsoft.com/office/powerpoint/2010/main" val="3969123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2DC88109-9B2F-4684-8098-5E495B444A76}" type="slidenum">
              <a:rPr lang="en-US" altLang="en-US" b="0">
                <a:latin typeface="Times New Roman" pitchFamily="18" charset="0"/>
              </a:rPr>
              <a:pPr eaLnBrk="1" hangingPunct="1"/>
              <a:t>56</a:t>
            </a:fld>
            <a:endParaRPr lang="en-US" altLang="en-US" b="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87FEECA-CF1A-4BD8-B20A-445B3745B661}" type="slidenum">
              <a:rPr lang="en-US" altLang="en-US" b="0">
                <a:latin typeface="Times New Roman" pitchFamily="18" charset="0"/>
              </a:rPr>
              <a:pPr eaLnBrk="1" hangingPunct="1"/>
              <a:t>57</a:t>
            </a:fld>
            <a:endParaRPr lang="en-US" altLang="en-US" b="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AF7C7A23-2130-4098-83A4-61AC08089928}" type="slidenum">
              <a:rPr lang="en-US" altLang="en-US" b="0">
                <a:latin typeface="Times New Roman" pitchFamily="18" charset="0"/>
              </a:rPr>
              <a:pPr eaLnBrk="1" hangingPunct="1"/>
              <a:t>58</a:t>
            </a:fld>
            <a:endParaRPr lang="en-US" altLang="en-US" b="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59</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62D987DA-3AA5-46E0-BBF2-5245D6C9A2F5}" type="slidenum">
              <a:rPr lang="en-US" altLang="en-US" b="0">
                <a:latin typeface="Times New Roman" pitchFamily="18" charset="0"/>
              </a:rPr>
              <a:pPr eaLnBrk="1" hangingPunct="1"/>
              <a:t>60</a:t>
            </a:fld>
            <a:endParaRPr lang="en-US" altLang="en-US" b="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tLang="en-US" dirty="0"/>
              <a:t>Stress the difference between this and the idea of propensity score adjustments. Much has to do with weighting of the data. Neither corrects for the issue when we try to estimate causal effects over patients samples we never observed.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07F73238-C7C0-4E9C-B926-CB423189196C}" type="slidenum">
              <a:rPr lang="en-US" altLang="en-US" b="0">
                <a:latin typeface="Times New Roman" pitchFamily="18" charset="0"/>
              </a:rPr>
              <a:pPr eaLnBrk="1" hangingPunct="1"/>
              <a:t>61</a:t>
            </a:fld>
            <a:endParaRPr lang="en-US" altLang="en-US" b="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dirty="0"/>
              <a:t>The filled circles represent the (model-based) predicted value for a participant in the treatment or control groups. </a:t>
            </a:r>
          </a:p>
          <a:p>
            <a:pPr eaLnBrk="1" hangingPunct="1"/>
            <a:r>
              <a:rPr lang="en-US" altLang="en-US" dirty="0"/>
              <a:t>The open circles represent the (model-based) predicted potential outcome for the participants.  So, for example, a participant in the treatment group has a predicted potential outcome in the control group.  And vice versa.  </a:t>
            </a:r>
          </a:p>
          <a:p>
            <a:pPr eaLnBrk="1" hangingPunct="1"/>
            <a:r>
              <a:rPr lang="en-US" altLang="en-US" dirty="0"/>
              <a:t>Now have an estimate of the individual causal effect, which you can average to get ACE.  Can either compare predicted potential outcome with predicted value or with the real value. </a:t>
            </a:r>
          </a:p>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AF7C7A23-2130-4098-83A4-61AC08089928}" type="slidenum">
              <a:rPr lang="en-US" altLang="en-US" b="0">
                <a:latin typeface="Times New Roman" pitchFamily="18" charset="0"/>
              </a:rPr>
              <a:pPr eaLnBrk="1" hangingPunct="1"/>
              <a:t>62</a:t>
            </a:fld>
            <a:endParaRPr lang="en-US" altLang="en-US" b="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Key</a:t>
            </a:r>
            <a:r>
              <a:rPr lang="en-US" baseline="0" dirty="0"/>
              <a:t> words:  effect, intervention = causal, estimate, predict = prediction.</a:t>
            </a:r>
            <a:endParaRPr lang="en-US" dirty="0"/>
          </a:p>
        </p:txBody>
      </p:sp>
    </p:spTree>
    <p:extLst>
      <p:ext uri="{BB962C8B-B14F-4D97-AF65-F5344CB8AC3E}">
        <p14:creationId xmlns:p14="http://schemas.microsoft.com/office/powerpoint/2010/main" val="5735119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AF7C7A23-2130-4098-83A4-61AC08089928}" type="slidenum">
              <a:rPr lang="en-US" altLang="en-US" b="0">
                <a:latin typeface="Times New Roman" pitchFamily="18" charset="0"/>
              </a:rPr>
              <a:pPr eaLnBrk="1" hangingPunct="1"/>
              <a:t>63</a:t>
            </a:fld>
            <a:endParaRPr lang="en-US" altLang="en-US" b="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2228397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64</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5437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65</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66</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67</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dirty="0"/>
              <a:t>Briefly describe multiple testing.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1107BD5E-5E11-4AF1-9604-CA669375F760}" type="slidenum">
              <a:rPr lang="en-US" altLang="en-US" b="0">
                <a:latin typeface="Times New Roman" pitchFamily="18" charset="0"/>
              </a:rPr>
              <a:pPr eaLnBrk="1" hangingPunct="1"/>
              <a:t>68</a:t>
            </a:fld>
            <a:endParaRPr lang="en-US" altLang="en-US"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algn="ctr" defTabSz="912813" eaLnBrk="0" fontAlgn="base" hangingPunct="0">
              <a:spcBef>
                <a:spcPct val="0"/>
              </a:spcBef>
              <a:spcAft>
                <a:spcPct val="0"/>
              </a:spcAft>
              <a:defRPr b="1">
                <a:solidFill>
                  <a:schemeClr val="tx1"/>
                </a:solidFill>
                <a:latin typeface="Arial" charset="0"/>
              </a:defRPr>
            </a:lvl6pPr>
            <a:lvl7pPr marL="2971800" indent="-228600" algn="ctr" defTabSz="912813" eaLnBrk="0" fontAlgn="base" hangingPunct="0">
              <a:spcBef>
                <a:spcPct val="0"/>
              </a:spcBef>
              <a:spcAft>
                <a:spcPct val="0"/>
              </a:spcAft>
              <a:defRPr b="1">
                <a:solidFill>
                  <a:schemeClr val="tx1"/>
                </a:solidFill>
                <a:latin typeface="Arial" charset="0"/>
              </a:defRPr>
            </a:lvl7pPr>
            <a:lvl8pPr marL="3429000" indent="-228600" algn="ctr" defTabSz="912813" eaLnBrk="0" fontAlgn="base" hangingPunct="0">
              <a:spcBef>
                <a:spcPct val="0"/>
              </a:spcBef>
              <a:spcAft>
                <a:spcPct val="0"/>
              </a:spcAft>
              <a:defRPr b="1">
                <a:solidFill>
                  <a:schemeClr val="tx1"/>
                </a:solidFill>
                <a:latin typeface="Arial" charset="0"/>
              </a:defRPr>
            </a:lvl8pPr>
            <a:lvl9pPr marL="3886200" indent="-228600" algn="ctr" defTabSz="912813" eaLnBrk="0" fontAlgn="base" hangingPunct="0">
              <a:spcBef>
                <a:spcPct val="0"/>
              </a:spcBef>
              <a:spcAft>
                <a:spcPct val="0"/>
              </a:spcAft>
              <a:defRPr b="1">
                <a:solidFill>
                  <a:schemeClr val="tx1"/>
                </a:solidFill>
                <a:latin typeface="Arial" charset="0"/>
              </a:defRPr>
            </a:lvl9pPr>
          </a:lstStyle>
          <a:p>
            <a:pPr eaLnBrk="1" hangingPunct="1"/>
            <a:fld id="{53DAA25F-8675-417A-BDC9-26D816B74495}" type="slidenum">
              <a:rPr lang="en-US" altLang="en-US" b="0">
                <a:latin typeface="Times New Roman" pitchFamily="18" charset="0"/>
              </a:rPr>
              <a:pPr eaLnBrk="1" hangingPunct="1"/>
              <a:t>70</a:t>
            </a:fld>
            <a:endParaRPr lang="en-US" altLang="en-US" b="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err="1"/>
              <a:t>Abaloparatide</a:t>
            </a:r>
            <a:r>
              <a:rPr lang="en-US" dirty="0"/>
              <a:t> = treatment for osteoporosis.</a:t>
            </a:r>
            <a:r>
              <a:rPr lang="en-US" baseline="0" dirty="0"/>
              <a:t>  Trisomy 13 and 18 are genetic disorders that cause birth defects; babies with these defects often die by age 1. </a:t>
            </a:r>
            <a:endParaRPr lang="en-US" dirty="0"/>
          </a:p>
        </p:txBody>
      </p:sp>
    </p:spTree>
    <p:extLst>
      <p:ext uri="{BB962C8B-B14F-4D97-AF65-F5344CB8AC3E}">
        <p14:creationId xmlns:p14="http://schemas.microsoft.com/office/powerpoint/2010/main" val="3052893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Warfarin = drug used to treat blood clots</a:t>
            </a:r>
          </a:p>
        </p:txBody>
      </p:sp>
    </p:spTree>
    <p:extLst>
      <p:ext uri="{BB962C8B-B14F-4D97-AF65-F5344CB8AC3E}">
        <p14:creationId xmlns:p14="http://schemas.microsoft.com/office/powerpoint/2010/main" val="2688510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8"/>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 name="Group 9"/>
          <p:cNvGrpSpPr>
            <a:grpSpLocks/>
          </p:cNvGrpSpPr>
          <p:nvPr/>
        </p:nvGrpSpPr>
        <p:grpSpPr bwMode="auto">
          <a:xfrm>
            <a:off x="7315200" y="3124200"/>
            <a:ext cx="1676400" cy="2057400"/>
            <a:chOff x="2928" y="2256"/>
            <a:chExt cx="1411" cy="1581"/>
          </a:xfrm>
        </p:grpSpPr>
        <p:pic>
          <p:nvPicPr>
            <p:cNvPr id="7"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76732"/>
            <a:stretch>
              <a:fillRect/>
            </a:stretch>
          </p:blipFill>
          <p:spPr bwMode="auto">
            <a:xfrm>
              <a:off x="2928" y="2256"/>
              <a:ext cx="502"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36649" r="20030"/>
            <a:stretch>
              <a:fillRect/>
            </a:stretch>
          </p:blipFill>
          <p:spPr bwMode="auto">
            <a:xfrm>
              <a:off x="3408" y="2256"/>
              <a:ext cx="931"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9811" name="Rectangle 3"/>
          <p:cNvSpPr>
            <a:spLocks noGrp="1" noChangeArrowheads="1"/>
          </p:cNvSpPr>
          <p:nvPr>
            <p:ph type="ctrTitle"/>
          </p:nvPr>
        </p:nvSpPr>
        <p:spPr>
          <a:xfrm>
            <a:off x="315913" y="466725"/>
            <a:ext cx="6781800" cy="2133600"/>
          </a:xfrm>
        </p:spPr>
        <p:txBody>
          <a:bodyPr/>
          <a:lstStyle>
            <a:lvl1pPr algn="r">
              <a:defRPr sz="4800"/>
            </a:lvl1pPr>
          </a:lstStyle>
          <a:p>
            <a:pPr lvl="0"/>
            <a:r>
              <a:rPr lang="en-US" altLang="en-US" noProof="0"/>
              <a:t>Click to edit Master title style</a:t>
            </a:r>
          </a:p>
        </p:txBody>
      </p:sp>
      <p:sp>
        <p:nvSpPr>
          <p:cNvPr id="75981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en-US" altLang="en-US" noProof="0"/>
              <a:t>Click to edit Master subtitle style</a:t>
            </a:r>
          </a:p>
        </p:txBody>
      </p:sp>
      <p:sp>
        <p:nvSpPr>
          <p:cNvPr id="9" name="Rectangle 5"/>
          <p:cNvSpPr>
            <a:spLocks noGrp="1" noChangeArrowheads="1"/>
          </p:cNvSpPr>
          <p:nvPr>
            <p:ph type="dt" sz="half" idx="10"/>
          </p:nvPr>
        </p:nvSpPr>
        <p:spPr/>
        <p:txBody>
          <a:bodyPr/>
          <a:lstStyle>
            <a:lvl1pPr>
              <a:defRPr smtClean="0"/>
            </a:lvl1pPr>
          </a:lstStyle>
          <a:p>
            <a:pPr>
              <a:defRPr/>
            </a:pPr>
            <a:endParaRPr lang="en-US" altLang="en-US"/>
          </a:p>
        </p:txBody>
      </p:sp>
      <p:sp>
        <p:nvSpPr>
          <p:cNvPr id="10" name="Rectangle 6"/>
          <p:cNvSpPr>
            <a:spLocks noGrp="1" noChangeArrowheads="1"/>
          </p:cNvSpPr>
          <p:nvPr>
            <p:ph type="ftr" sz="quarter" idx="11"/>
          </p:nvPr>
        </p:nvSpPr>
        <p:spPr/>
        <p:txBody>
          <a:bodyPr/>
          <a:lstStyle>
            <a:lvl1pPr>
              <a:defRPr smtClean="0"/>
            </a:lvl1pPr>
          </a:lstStyle>
          <a:p>
            <a:pPr>
              <a:defRPr/>
            </a:pPr>
            <a:endParaRPr lang="en-US" altLang="en-US"/>
          </a:p>
        </p:txBody>
      </p:sp>
      <p:sp>
        <p:nvSpPr>
          <p:cNvPr id="11" name="Rectangle 7"/>
          <p:cNvSpPr>
            <a:spLocks noGrp="1" noChangeArrowheads="1"/>
          </p:cNvSpPr>
          <p:nvPr>
            <p:ph type="sldNum" sz="quarter" idx="12"/>
          </p:nvPr>
        </p:nvSpPr>
        <p:spPr/>
        <p:txBody>
          <a:bodyPr/>
          <a:lstStyle>
            <a:lvl1pPr>
              <a:defRPr smtClean="0"/>
            </a:lvl1pPr>
          </a:lstStyle>
          <a:p>
            <a:pPr>
              <a:defRPr/>
            </a:pPr>
            <a:fld id="{B190F63E-6E99-4999-A335-1DBF2ACB5BEC}" type="slidenum">
              <a:rPr lang="en-US" altLang="en-US"/>
              <a:pPr>
                <a:defRPr/>
              </a:pPr>
              <a:t>‹#›</a:t>
            </a:fld>
            <a:endParaRPr lang="en-US" altLang="en-US"/>
          </a:p>
        </p:txBody>
      </p:sp>
    </p:spTree>
    <p:extLst>
      <p:ext uri="{BB962C8B-B14F-4D97-AF65-F5344CB8AC3E}">
        <p14:creationId xmlns:p14="http://schemas.microsoft.com/office/powerpoint/2010/main" val="207592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BF5098E9-6BF1-47AE-9019-0823D35E5045}" type="slidenum">
              <a:rPr lang="en-US" altLang="en-US"/>
              <a:pPr>
                <a:defRPr/>
              </a:pPr>
              <a:t>‹#›</a:t>
            </a:fld>
            <a:endParaRPr lang="en-US" altLang="en-US"/>
          </a:p>
        </p:txBody>
      </p:sp>
    </p:spTree>
    <p:extLst>
      <p:ext uri="{BB962C8B-B14F-4D97-AF65-F5344CB8AC3E}">
        <p14:creationId xmlns:p14="http://schemas.microsoft.com/office/powerpoint/2010/main" val="50559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D947A49B-B885-4775-88DD-9EA1E350BE60}" type="slidenum">
              <a:rPr lang="en-US" altLang="en-US"/>
              <a:pPr>
                <a:defRPr/>
              </a:pPr>
              <a:t>‹#›</a:t>
            </a:fld>
            <a:endParaRPr lang="en-US" altLang="en-US"/>
          </a:p>
        </p:txBody>
      </p:sp>
    </p:spTree>
    <p:extLst>
      <p:ext uri="{BB962C8B-B14F-4D97-AF65-F5344CB8AC3E}">
        <p14:creationId xmlns:p14="http://schemas.microsoft.com/office/powerpoint/2010/main" val="292471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FF91A8BE-70EB-4049-8233-7F1B1FDDFACB}" type="slidenum">
              <a:rPr lang="en-US" altLang="en-US"/>
              <a:pPr>
                <a:defRPr/>
              </a:pPr>
              <a:t>‹#›</a:t>
            </a:fld>
            <a:endParaRPr lang="en-US" altLang="en-US"/>
          </a:p>
        </p:txBody>
      </p:sp>
    </p:spTree>
    <p:extLst>
      <p:ext uri="{BB962C8B-B14F-4D97-AF65-F5344CB8AC3E}">
        <p14:creationId xmlns:p14="http://schemas.microsoft.com/office/powerpoint/2010/main" val="7482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FB4A9513-025A-486A-89A1-165737393C4F}" type="slidenum">
              <a:rPr lang="en-US" altLang="en-US"/>
              <a:pPr>
                <a:defRPr/>
              </a:pPr>
              <a:t>‹#›</a:t>
            </a:fld>
            <a:endParaRPr lang="en-US" altLang="en-US"/>
          </a:p>
        </p:txBody>
      </p:sp>
    </p:spTree>
    <p:extLst>
      <p:ext uri="{BB962C8B-B14F-4D97-AF65-F5344CB8AC3E}">
        <p14:creationId xmlns:p14="http://schemas.microsoft.com/office/powerpoint/2010/main" val="150215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16DB824A-301C-4283-BCE1-4D9F7C387704}" type="slidenum">
              <a:rPr lang="en-US" altLang="en-US"/>
              <a:pPr>
                <a:defRPr/>
              </a:pPr>
              <a:t>‹#›</a:t>
            </a:fld>
            <a:endParaRPr lang="en-US" altLang="en-US"/>
          </a:p>
        </p:txBody>
      </p:sp>
    </p:spTree>
    <p:extLst>
      <p:ext uri="{BB962C8B-B14F-4D97-AF65-F5344CB8AC3E}">
        <p14:creationId xmlns:p14="http://schemas.microsoft.com/office/powerpoint/2010/main" val="400237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0C405ADD-331F-420B-9269-CDE7DE0B6896}" type="slidenum">
              <a:rPr lang="en-US" altLang="en-US"/>
              <a:pPr>
                <a:defRPr/>
              </a:pPr>
              <a:t>‹#›</a:t>
            </a:fld>
            <a:endParaRPr lang="en-US" altLang="en-US"/>
          </a:p>
        </p:txBody>
      </p:sp>
    </p:spTree>
    <p:extLst>
      <p:ext uri="{BB962C8B-B14F-4D97-AF65-F5344CB8AC3E}">
        <p14:creationId xmlns:p14="http://schemas.microsoft.com/office/powerpoint/2010/main" val="613888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2"/>
          </p:nvPr>
        </p:nvSpPr>
        <p:spPr>
          <a:ln/>
        </p:spPr>
        <p:txBody>
          <a:bodyPr/>
          <a:lstStyle>
            <a:lvl1pPr>
              <a:defRPr/>
            </a:lvl1pPr>
          </a:lstStyle>
          <a:p>
            <a:pPr>
              <a:defRPr/>
            </a:pPr>
            <a:fld id="{C39D0969-82A3-423C-AA9F-3FF7EC35A396}" type="slidenum">
              <a:rPr lang="en-US" altLang="en-US"/>
              <a:pPr>
                <a:defRPr/>
              </a:pPr>
              <a:t>‹#›</a:t>
            </a:fld>
            <a:endParaRPr lang="en-US" altLang="en-US"/>
          </a:p>
        </p:txBody>
      </p:sp>
    </p:spTree>
    <p:extLst>
      <p:ext uri="{BB962C8B-B14F-4D97-AF65-F5344CB8AC3E}">
        <p14:creationId xmlns:p14="http://schemas.microsoft.com/office/powerpoint/2010/main" val="3618444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42D7D0BB-2852-4818-8F90-18DB40BE0F4D}" type="slidenum">
              <a:rPr lang="en-US" altLang="en-US"/>
              <a:pPr>
                <a:defRPr/>
              </a:pPr>
              <a:t>‹#›</a:t>
            </a:fld>
            <a:endParaRPr lang="en-US" altLang="en-US"/>
          </a:p>
        </p:txBody>
      </p:sp>
    </p:spTree>
    <p:extLst>
      <p:ext uri="{BB962C8B-B14F-4D97-AF65-F5344CB8AC3E}">
        <p14:creationId xmlns:p14="http://schemas.microsoft.com/office/powerpoint/2010/main" val="3275595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3050989C-EA59-47FD-BE0C-E43BF1D3D578}" type="slidenum">
              <a:rPr lang="en-US" altLang="en-US"/>
              <a:pPr>
                <a:defRPr/>
              </a:pPr>
              <a:t>‹#›</a:t>
            </a:fld>
            <a:endParaRPr lang="en-US" altLang="en-US"/>
          </a:p>
        </p:txBody>
      </p:sp>
    </p:spTree>
    <p:extLst>
      <p:ext uri="{BB962C8B-B14F-4D97-AF65-F5344CB8AC3E}">
        <p14:creationId xmlns:p14="http://schemas.microsoft.com/office/powerpoint/2010/main" val="381663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98F52702-C0BF-4CCD-B451-F0456C8F2F1A}" type="slidenum">
              <a:rPr lang="en-US" altLang="en-US"/>
              <a:pPr>
                <a:defRPr/>
              </a:pPr>
              <a:t>‹#›</a:t>
            </a:fld>
            <a:endParaRPr lang="en-US" altLang="en-US"/>
          </a:p>
        </p:txBody>
      </p:sp>
    </p:spTree>
    <p:extLst>
      <p:ext uri="{BB962C8B-B14F-4D97-AF65-F5344CB8AC3E}">
        <p14:creationId xmlns:p14="http://schemas.microsoft.com/office/powerpoint/2010/main" val="278137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8789"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smtClean="0"/>
            </a:lvl1pPr>
          </a:lstStyle>
          <a:p>
            <a:pPr>
              <a:defRPr/>
            </a:pPr>
            <a:endParaRPr lang="en-US" altLang="en-US"/>
          </a:p>
        </p:txBody>
      </p:sp>
      <p:sp>
        <p:nvSpPr>
          <p:cNvPr id="758790"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smtClean="0"/>
            </a:lvl1pPr>
          </a:lstStyle>
          <a:p>
            <a:pPr>
              <a:defRPr/>
            </a:pPr>
            <a:endParaRPr lang="en-US" altLang="en-US"/>
          </a:p>
        </p:txBody>
      </p:sp>
      <p:sp>
        <p:nvSpPr>
          <p:cNvPr id="758791"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smtClean="0"/>
            </a:lvl1pPr>
          </a:lstStyle>
          <a:p>
            <a:pPr>
              <a:defRPr/>
            </a:pPr>
            <a:fld id="{171E3036-BC97-450B-B50B-1E35F40C7698}" type="slidenum">
              <a:rPr lang="en-US" altLang="en-US"/>
              <a:pPr>
                <a:defRPr/>
              </a:pPr>
              <a:t>‹#›</a:t>
            </a:fld>
            <a:endParaRPr lang="en-US" altLang="en-US"/>
          </a:p>
        </p:txBody>
      </p:sp>
      <p:grpSp>
        <p:nvGrpSpPr>
          <p:cNvPr id="1032" name="Group 8"/>
          <p:cNvGrpSpPr>
            <a:grpSpLocks/>
          </p:cNvGrpSpPr>
          <p:nvPr/>
        </p:nvGrpSpPr>
        <p:grpSpPr bwMode="auto">
          <a:xfrm>
            <a:off x="8077200" y="304800"/>
            <a:ext cx="914400" cy="1219200"/>
            <a:chOff x="2928" y="2256"/>
            <a:chExt cx="1411" cy="1581"/>
          </a:xfrm>
        </p:grpSpPr>
        <p:pic>
          <p:nvPicPr>
            <p:cNvPr id="1033" name="Picture 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r="76732"/>
            <a:stretch>
              <a:fillRect/>
            </a:stretch>
          </p:blipFill>
          <p:spPr bwMode="auto">
            <a:xfrm>
              <a:off x="2928" y="2256"/>
              <a:ext cx="502"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36649" r="20030"/>
            <a:stretch>
              <a:fillRect/>
            </a:stretch>
          </p:blipFill>
          <p:spPr bwMode="auto">
            <a:xfrm>
              <a:off x="3408" y="2256"/>
              <a:ext cx="931"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87"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20.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wmf"/><Relationship Id="rId4" Type="http://schemas.openxmlformats.org/officeDocument/2006/relationships/image" Target="../media/image23.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ylervigen.com/spurious-correlation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summitllc.us/propensity-score-matching"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package" Target="../embeddings/Microsoft_Excel_Worksheet.xlsx"/></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Text Box 8"/>
          <p:cNvSpPr txBox="1">
            <a:spLocks noChangeArrowheads="1"/>
          </p:cNvSpPr>
          <p:nvPr/>
        </p:nvSpPr>
        <p:spPr bwMode="auto">
          <a:xfrm>
            <a:off x="533400" y="3048000"/>
            <a:ext cx="6553200" cy="2246769"/>
          </a:xfrm>
          <a:prstGeom prst="rect">
            <a:avLst/>
          </a:prstGeom>
          <a:noFill/>
          <a:ln w="9525">
            <a:noFill/>
            <a:miter lim="800000"/>
            <a:headEnd/>
            <a:tailEnd/>
          </a:ln>
          <a:effectLst/>
        </p:spPr>
        <p:txBody>
          <a:bodyPr>
            <a:spAutoFit/>
          </a:bodyPr>
          <a:lstStyle/>
          <a:p>
            <a:pPr algn="l"/>
            <a:r>
              <a:rPr lang="en-US" sz="2800" i="1" dirty="0"/>
              <a:t>Aaron Wolfe Scheffler, </a:t>
            </a:r>
          </a:p>
          <a:p>
            <a:pPr algn="l"/>
            <a:r>
              <a:rPr lang="en-US" sz="2800" i="1" dirty="0"/>
              <a:t>Division of Biostatistics,</a:t>
            </a:r>
          </a:p>
          <a:p>
            <a:pPr algn="l"/>
            <a:r>
              <a:rPr lang="en-US" sz="2800" i="1" dirty="0"/>
              <a:t>Department of Epidemiology and Biostatistics</a:t>
            </a:r>
          </a:p>
          <a:p>
            <a:pPr algn="l"/>
            <a:endParaRPr lang="en-US" sz="2800" i="1" dirty="0"/>
          </a:p>
        </p:txBody>
      </p:sp>
      <p:sp>
        <p:nvSpPr>
          <p:cNvPr id="11" name="Rectangle 2"/>
          <p:cNvSpPr txBox="1">
            <a:spLocks noChangeArrowheads="1"/>
          </p:cNvSpPr>
          <p:nvPr/>
        </p:nvSpPr>
        <p:spPr bwMode="auto">
          <a:xfrm>
            <a:off x="457200" y="1662249"/>
            <a:ext cx="6705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base">
              <a:spcBef>
                <a:spcPct val="0"/>
              </a:spcBef>
              <a:spcAft>
                <a:spcPct val="0"/>
              </a:spcAft>
              <a:defRPr sz="40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en-US" sz="3200" kern="0" dirty="0" err="1"/>
              <a:t>Biostat</a:t>
            </a:r>
            <a:r>
              <a:rPr lang="en-US" sz="3200" kern="0" dirty="0"/>
              <a:t> 202:  Opportunities and Challenges of “Big Data”</a:t>
            </a:r>
          </a:p>
          <a:p>
            <a:pPr algn="ctr"/>
            <a:r>
              <a:rPr lang="en-US" sz="3200" kern="0" dirty="0"/>
              <a:t>- Causal Inference in ‘Big Data’</a:t>
            </a:r>
            <a:br>
              <a:rPr lang="en-US" kern="0" dirty="0"/>
            </a:br>
            <a:endParaRPr lang="en-US" kern="0" dirty="0"/>
          </a:p>
        </p:txBody>
      </p:sp>
      <p:sp>
        <p:nvSpPr>
          <p:cNvPr id="264196" name="Text Box 4"/>
          <p:cNvSpPr txBox="1">
            <a:spLocks noChangeArrowheads="1"/>
          </p:cNvSpPr>
          <p:nvPr/>
        </p:nvSpPr>
        <p:spPr bwMode="auto">
          <a:xfrm>
            <a:off x="7696200" y="990600"/>
            <a:ext cx="457200" cy="366713"/>
          </a:xfrm>
          <a:prstGeom prst="rect">
            <a:avLst/>
          </a:prstGeom>
          <a:noFill/>
          <a:ln w="9525">
            <a:noFill/>
            <a:miter lim="800000"/>
            <a:headEnd/>
            <a:tailEnd/>
          </a:ln>
          <a:effectLst/>
        </p:spPr>
        <p:txBody>
          <a:bodyPr>
            <a:spAutoFit/>
          </a:bodyPr>
          <a:lstStyle/>
          <a:p>
            <a:pPr algn="l">
              <a:spcBef>
                <a:spcPct val="50000"/>
              </a:spcBef>
            </a:pPr>
            <a:endParaRPr lang="en-US"/>
          </a:p>
        </p:txBody>
      </p:sp>
      <p:sp>
        <p:nvSpPr>
          <p:cNvPr id="3" name="TextBox 2"/>
          <p:cNvSpPr txBox="1"/>
          <p:nvPr/>
        </p:nvSpPr>
        <p:spPr>
          <a:xfrm>
            <a:off x="2438400" y="1543288"/>
            <a:ext cx="184731" cy="369332"/>
          </a:xfrm>
          <a:prstGeom prst="rect">
            <a:avLst/>
          </a:prstGeom>
          <a:noFill/>
        </p:spPr>
        <p:txBody>
          <a:bodyPr wrap="none" rtlCol="0">
            <a:spAutoFit/>
          </a:bodyPr>
          <a:lstStyle/>
          <a:p>
            <a:endParaRPr lang="en-US" dirty="0"/>
          </a:p>
        </p:txBody>
      </p:sp>
      <p:sp>
        <p:nvSpPr>
          <p:cNvPr id="2" name="Subtitle 1">
            <a:extLst>
              <a:ext uri="{FF2B5EF4-FFF2-40B4-BE49-F238E27FC236}">
                <a16:creationId xmlns:a16="http://schemas.microsoft.com/office/drawing/2014/main" id="{63E7DC58-6DF1-8D40-99E1-1E2536AB9F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CD1C-8459-224D-9AF6-E8C01A5BBA7D}"/>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1BB96690-3FE2-094B-99C8-F36F620A8C62}"/>
              </a:ext>
            </a:extLst>
          </p:cNvPr>
          <p:cNvSpPr>
            <a:spLocks noGrp="1"/>
          </p:cNvSpPr>
          <p:nvPr>
            <p:ph idx="1"/>
          </p:nvPr>
        </p:nvSpPr>
        <p:spPr/>
        <p:txBody>
          <a:bodyPr/>
          <a:lstStyle/>
          <a:p>
            <a:r>
              <a:rPr lang="en-US" dirty="0"/>
              <a:t>effect, intervention = causal</a:t>
            </a:r>
          </a:p>
          <a:p>
            <a:r>
              <a:rPr lang="en-US" dirty="0"/>
              <a:t>estimate, predict, associate = prediction</a:t>
            </a:r>
          </a:p>
          <a:p>
            <a:endParaRPr lang="en-US" dirty="0"/>
          </a:p>
        </p:txBody>
      </p:sp>
      <p:pic>
        <p:nvPicPr>
          <p:cNvPr id="5" name="Picture 4">
            <a:extLst>
              <a:ext uri="{FF2B5EF4-FFF2-40B4-BE49-F238E27FC236}">
                <a16:creationId xmlns:a16="http://schemas.microsoft.com/office/drawing/2014/main" id="{92A6A369-D6CC-7C48-8B93-7FE88E1FDA6B}"/>
              </a:ext>
            </a:extLst>
          </p:cNvPr>
          <p:cNvPicPr>
            <a:picLocks noChangeAspect="1"/>
          </p:cNvPicPr>
          <p:nvPr/>
        </p:nvPicPr>
        <p:blipFill>
          <a:blip r:embed="rId2"/>
          <a:stretch>
            <a:fillRect/>
          </a:stretch>
        </p:blipFill>
        <p:spPr>
          <a:xfrm>
            <a:off x="270387" y="3476586"/>
            <a:ext cx="8603226" cy="2667000"/>
          </a:xfrm>
          <a:prstGeom prst="rect">
            <a:avLst/>
          </a:prstGeom>
        </p:spPr>
      </p:pic>
    </p:spTree>
    <p:extLst>
      <p:ext uri="{BB962C8B-B14F-4D97-AF65-F5344CB8AC3E}">
        <p14:creationId xmlns:p14="http://schemas.microsoft.com/office/powerpoint/2010/main" val="4027683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11</a:t>
            </a:fld>
            <a:endParaRPr lang="en-US" altLang="en-US"/>
          </a:p>
        </p:txBody>
      </p:sp>
      <p:sp>
        <p:nvSpPr>
          <p:cNvPr id="728066" name="Rectangle 1026"/>
          <p:cNvSpPr>
            <a:spLocks noGrp="1" noChangeArrowheads="1"/>
          </p:cNvSpPr>
          <p:nvPr>
            <p:ph type="title"/>
          </p:nvPr>
        </p:nvSpPr>
        <p:spPr>
          <a:xfrm>
            <a:off x="473765" y="-320674"/>
            <a:ext cx="7543800" cy="1295400"/>
          </a:xfrm>
        </p:spPr>
        <p:txBody>
          <a:bodyPr/>
          <a:lstStyle/>
          <a:p>
            <a:r>
              <a:rPr lang="en-US" dirty="0"/>
              <a:t>Blurring the line?</a:t>
            </a:r>
          </a:p>
        </p:txBody>
      </p:sp>
      <p:pic>
        <p:nvPicPr>
          <p:cNvPr id="8" name="Picture 7"/>
          <p:cNvPicPr>
            <a:picLocks noChangeAspect="1"/>
          </p:cNvPicPr>
          <p:nvPr/>
        </p:nvPicPr>
        <p:blipFill>
          <a:blip r:embed="rId3"/>
          <a:stretch>
            <a:fillRect/>
          </a:stretch>
        </p:blipFill>
        <p:spPr>
          <a:xfrm>
            <a:off x="205406" y="905153"/>
            <a:ext cx="7723520" cy="1491237"/>
          </a:xfrm>
          <a:prstGeom prst="rect">
            <a:avLst/>
          </a:prstGeom>
        </p:spPr>
      </p:pic>
      <p:pic>
        <p:nvPicPr>
          <p:cNvPr id="10" name="Picture 9"/>
          <p:cNvPicPr>
            <a:picLocks noChangeAspect="1"/>
          </p:cNvPicPr>
          <p:nvPr/>
        </p:nvPicPr>
        <p:blipFill rotWithShape="1">
          <a:blip r:embed="rId4"/>
          <a:srcRect t="9424" r="3333" b="6491"/>
          <a:stretch/>
        </p:blipFill>
        <p:spPr>
          <a:xfrm>
            <a:off x="0" y="2426207"/>
            <a:ext cx="9205400" cy="2221993"/>
          </a:xfrm>
          <a:prstGeom prst="rect">
            <a:avLst/>
          </a:prstGeom>
        </p:spPr>
      </p:pic>
      <p:pic>
        <p:nvPicPr>
          <p:cNvPr id="11" name="Picture 10"/>
          <p:cNvPicPr>
            <a:picLocks noChangeAspect="1"/>
          </p:cNvPicPr>
          <p:nvPr/>
        </p:nvPicPr>
        <p:blipFill rotWithShape="1">
          <a:blip r:embed="rId5"/>
          <a:srcRect t="12810" r="74738" b="67494"/>
          <a:stretch/>
        </p:blipFill>
        <p:spPr>
          <a:xfrm>
            <a:off x="125893" y="4763191"/>
            <a:ext cx="1696281" cy="444744"/>
          </a:xfrm>
          <a:prstGeom prst="rect">
            <a:avLst/>
          </a:prstGeom>
        </p:spPr>
      </p:pic>
      <p:pic>
        <p:nvPicPr>
          <p:cNvPr id="9" name="Picture 8"/>
          <p:cNvPicPr>
            <a:picLocks noChangeAspect="1"/>
          </p:cNvPicPr>
          <p:nvPr/>
        </p:nvPicPr>
        <p:blipFill>
          <a:blip r:embed="rId6"/>
          <a:stretch>
            <a:fillRect/>
          </a:stretch>
        </p:blipFill>
        <p:spPr>
          <a:xfrm>
            <a:off x="2590800" y="6225929"/>
            <a:ext cx="6553200" cy="635383"/>
          </a:xfrm>
          <a:prstGeom prst="rect">
            <a:avLst/>
          </a:prstGeom>
        </p:spPr>
      </p:pic>
      <p:pic>
        <p:nvPicPr>
          <p:cNvPr id="15" name="Picture 14"/>
          <p:cNvPicPr>
            <a:picLocks noChangeAspect="1"/>
          </p:cNvPicPr>
          <p:nvPr/>
        </p:nvPicPr>
        <p:blipFill rotWithShape="1">
          <a:blip r:embed="rId5"/>
          <a:srcRect t="44930"/>
          <a:stretch/>
        </p:blipFill>
        <p:spPr>
          <a:xfrm>
            <a:off x="2119118" y="4846316"/>
            <a:ext cx="6714685" cy="1243480"/>
          </a:xfrm>
          <a:prstGeom prst="rect">
            <a:avLst/>
          </a:prstGeom>
        </p:spPr>
      </p:pic>
      <p:sp>
        <p:nvSpPr>
          <p:cNvPr id="13" name="Rectangle 12"/>
          <p:cNvSpPr/>
          <p:nvPr/>
        </p:nvSpPr>
        <p:spPr bwMode="auto">
          <a:xfrm>
            <a:off x="5075583" y="5761383"/>
            <a:ext cx="3728403" cy="41485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 name="Rectangle 1">
            <a:extLst>
              <a:ext uri="{FF2B5EF4-FFF2-40B4-BE49-F238E27FC236}">
                <a16:creationId xmlns:a16="http://schemas.microsoft.com/office/drawing/2014/main" id="{A8F0DCBC-0EBC-CA4D-A5FA-FC232584D93C}"/>
              </a:ext>
            </a:extLst>
          </p:cNvPr>
          <p:cNvSpPr/>
          <p:nvPr/>
        </p:nvSpPr>
        <p:spPr bwMode="auto">
          <a:xfrm>
            <a:off x="171503" y="3849065"/>
            <a:ext cx="8862394" cy="876991"/>
          </a:xfrm>
          <a:prstGeom prst="rect">
            <a:avLst/>
          </a:prstGeom>
          <a:no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CEF596BD-70F5-2C4E-B9CA-D214C413F074}"/>
              </a:ext>
            </a:extLst>
          </p:cNvPr>
          <p:cNvSpPr txBox="1"/>
          <p:nvPr/>
        </p:nvSpPr>
        <p:spPr>
          <a:xfrm>
            <a:off x="6324600" y="3429000"/>
            <a:ext cx="2479386" cy="369332"/>
          </a:xfrm>
          <a:prstGeom prst="rect">
            <a:avLst/>
          </a:prstGeom>
          <a:noFill/>
        </p:spPr>
        <p:txBody>
          <a:bodyPr wrap="square" rtlCol="0">
            <a:spAutoFit/>
          </a:bodyPr>
          <a:lstStyle/>
          <a:p>
            <a:r>
              <a:rPr lang="en-US" dirty="0">
                <a:solidFill>
                  <a:srgbClr val="0000FF"/>
                </a:solidFill>
              </a:rPr>
              <a:t>Association!</a:t>
            </a:r>
          </a:p>
        </p:txBody>
      </p:sp>
      <p:cxnSp>
        <p:nvCxnSpPr>
          <p:cNvPr id="6" name="Straight Connector 5">
            <a:extLst>
              <a:ext uri="{FF2B5EF4-FFF2-40B4-BE49-F238E27FC236}">
                <a16:creationId xmlns:a16="http://schemas.microsoft.com/office/drawing/2014/main" id="{3FBC605E-350C-1547-97E1-6E874F9426D6}"/>
              </a:ext>
            </a:extLst>
          </p:cNvPr>
          <p:cNvCxnSpPr/>
          <p:nvPr/>
        </p:nvCxnSpPr>
        <p:spPr bwMode="auto">
          <a:xfrm>
            <a:off x="2209800" y="6089796"/>
            <a:ext cx="2667000" cy="0"/>
          </a:xfrm>
          <a:prstGeom prst="line">
            <a:avLst/>
          </a:prstGeom>
          <a:solidFill>
            <a:schemeClr val="accent1"/>
          </a:solidFill>
          <a:ln w="38100" cap="flat" cmpd="sng" algn="ctr">
            <a:solidFill>
              <a:srgbClr val="99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AD7D90AE-A95F-2548-9061-A3F6908B75FE}"/>
              </a:ext>
            </a:extLst>
          </p:cNvPr>
          <p:cNvCxnSpPr/>
          <p:nvPr/>
        </p:nvCxnSpPr>
        <p:spPr bwMode="auto">
          <a:xfrm>
            <a:off x="2209800" y="5774229"/>
            <a:ext cx="6477000" cy="0"/>
          </a:xfrm>
          <a:prstGeom prst="line">
            <a:avLst/>
          </a:prstGeom>
          <a:solidFill>
            <a:schemeClr val="accent1"/>
          </a:solidFill>
          <a:ln w="38100" cap="flat" cmpd="sng" algn="ctr">
            <a:solidFill>
              <a:srgbClr val="99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06AD4D23-22C7-E847-AD42-75723B753A03}"/>
              </a:ext>
            </a:extLst>
          </p:cNvPr>
          <p:cNvCxnSpPr/>
          <p:nvPr/>
        </p:nvCxnSpPr>
        <p:spPr bwMode="auto">
          <a:xfrm>
            <a:off x="7928926" y="5468056"/>
            <a:ext cx="812539" cy="0"/>
          </a:xfrm>
          <a:prstGeom prst="line">
            <a:avLst/>
          </a:prstGeom>
          <a:solidFill>
            <a:schemeClr val="accent1"/>
          </a:solidFill>
          <a:ln w="38100" cap="flat" cmpd="sng" algn="ctr">
            <a:solidFill>
              <a:srgbClr val="99FF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81482BC7-3489-E749-A9A7-D3B0CB800467}"/>
              </a:ext>
            </a:extLst>
          </p:cNvPr>
          <p:cNvSpPr txBox="1"/>
          <p:nvPr/>
        </p:nvSpPr>
        <p:spPr>
          <a:xfrm>
            <a:off x="4595080" y="5761383"/>
            <a:ext cx="4091720" cy="369332"/>
          </a:xfrm>
          <a:prstGeom prst="rect">
            <a:avLst/>
          </a:prstGeom>
          <a:noFill/>
        </p:spPr>
        <p:txBody>
          <a:bodyPr wrap="square" rtlCol="0">
            <a:spAutoFit/>
          </a:bodyPr>
          <a:lstStyle/>
          <a:p>
            <a:r>
              <a:rPr lang="en-US" dirty="0">
                <a:solidFill>
                  <a:srgbClr val="339933"/>
                </a:solidFill>
              </a:rPr>
              <a:t>Suggested causal link?</a:t>
            </a:r>
          </a:p>
        </p:txBody>
      </p:sp>
    </p:spTree>
    <p:extLst>
      <p:ext uri="{BB962C8B-B14F-4D97-AF65-F5344CB8AC3E}">
        <p14:creationId xmlns:p14="http://schemas.microsoft.com/office/powerpoint/2010/main" val="27720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dirty="0">
                <a:solidFill>
                  <a:schemeClr val="bg1">
                    <a:lumMod val="75000"/>
                  </a:schemeClr>
                </a:solidFill>
              </a:rPr>
              <a:t>Introduction:  prediction versus causation</a:t>
            </a:r>
          </a:p>
          <a:p>
            <a:pPr lvl="0"/>
            <a:r>
              <a:rPr lang="en-US" sz="2800" b="1" dirty="0"/>
              <a:t>Threats to causal conclusions</a:t>
            </a:r>
          </a:p>
          <a:p>
            <a:pPr lvl="0"/>
            <a:r>
              <a:rPr lang="en-US" sz="2800" dirty="0">
                <a:solidFill>
                  <a:schemeClr val="bg1">
                    <a:lumMod val="75000"/>
                  </a:schemeClr>
                </a:solidFill>
              </a:rPr>
              <a:t>Causal methods in (very) brief</a:t>
            </a:r>
          </a:p>
          <a:p>
            <a:pPr lvl="0"/>
            <a:r>
              <a:rPr lang="en-US" sz="2800" dirty="0">
                <a:solidFill>
                  <a:schemeClr val="bg1">
                    <a:lumMod val="75000"/>
                  </a:schemeClr>
                </a:solidFill>
              </a:rPr>
              <a:t>Interpretability of machine learning methods</a:t>
            </a:r>
          </a:p>
          <a:p>
            <a:pPr lvl="0"/>
            <a:r>
              <a:rPr lang="en-US" sz="2800" dirty="0">
                <a:solidFill>
                  <a:schemeClr val="bg1">
                    <a:lumMod val="75000"/>
                  </a:schemeClr>
                </a:solidFill>
              </a:rPr>
              <a:t>Some uses of big data and machine learning in causal inference</a:t>
            </a:r>
          </a:p>
          <a:p>
            <a:pPr lvl="0"/>
            <a:r>
              <a:rPr lang="en-US" sz="2800" dirty="0">
                <a:solidFill>
                  <a:schemeClr val="bg1">
                    <a:lumMod val="75000"/>
                  </a:schemeClr>
                </a:solidFill>
              </a:rPr>
              <a:t>Summary</a:t>
            </a:r>
          </a:p>
        </p:txBody>
      </p:sp>
    </p:spTree>
    <p:extLst>
      <p:ext uri="{BB962C8B-B14F-4D97-AF65-F5344CB8AC3E}">
        <p14:creationId xmlns:p14="http://schemas.microsoft.com/office/powerpoint/2010/main" val="1739067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13</a:t>
            </a:fld>
            <a:endParaRPr lang="en-US" alt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pic>
        <p:nvPicPr>
          <p:cNvPr id="1034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32594" r="31219" b="63702"/>
          <a:stretch/>
        </p:blipFill>
        <p:spPr bwMode="auto">
          <a:xfrm>
            <a:off x="533399" y="914400"/>
            <a:ext cx="7222273" cy="39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7" t="50982" r="31976" b="5952"/>
          <a:stretch/>
        </p:blipFill>
        <p:spPr bwMode="auto">
          <a:xfrm>
            <a:off x="533399" y="1600200"/>
            <a:ext cx="7069873" cy="4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905000" y="5105400"/>
            <a:ext cx="419100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p:cNvSpPr/>
          <p:nvPr/>
        </p:nvSpPr>
        <p:spPr bwMode="auto">
          <a:xfrm>
            <a:off x="381000" y="5105400"/>
            <a:ext cx="895350" cy="533400"/>
          </a:xfrm>
          <a:prstGeom prst="ellipse">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TextBox 11"/>
          <p:cNvSpPr txBox="1"/>
          <p:nvPr/>
        </p:nvSpPr>
        <p:spPr>
          <a:xfrm>
            <a:off x="1752600" y="1316862"/>
            <a:ext cx="5562599" cy="369332"/>
          </a:xfrm>
          <a:prstGeom prst="rect">
            <a:avLst/>
          </a:prstGeom>
          <a:noFill/>
          <a:ln w="28575">
            <a:solidFill>
              <a:srgbClr val="FF0000"/>
            </a:solidFill>
          </a:ln>
        </p:spPr>
        <p:txBody>
          <a:bodyPr wrap="square" rtlCol="0">
            <a:spAutoFit/>
          </a:bodyPr>
          <a:lstStyle/>
          <a:p>
            <a:r>
              <a:rPr lang="en-US" dirty="0">
                <a:solidFill>
                  <a:srgbClr val="FF0000"/>
                </a:solidFill>
              </a:rPr>
              <a:t>Why are these types of studies rated so lowly?</a:t>
            </a:r>
          </a:p>
        </p:txBody>
      </p:sp>
      <p:sp>
        <p:nvSpPr>
          <p:cNvPr id="13" name="TextBox 12"/>
          <p:cNvSpPr txBox="1"/>
          <p:nvPr/>
        </p:nvSpPr>
        <p:spPr>
          <a:xfrm>
            <a:off x="4876800" y="4391394"/>
            <a:ext cx="4343400" cy="369332"/>
          </a:xfrm>
          <a:prstGeom prst="rect">
            <a:avLst/>
          </a:prstGeom>
          <a:noFill/>
          <a:ln w="28575">
            <a:solidFill>
              <a:srgbClr val="FF0000"/>
            </a:solidFill>
          </a:ln>
        </p:spPr>
        <p:txBody>
          <a:bodyPr wrap="square" rtlCol="0">
            <a:spAutoFit/>
          </a:bodyPr>
          <a:lstStyle/>
          <a:p>
            <a:r>
              <a:rPr lang="en-US" dirty="0">
                <a:solidFill>
                  <a:srgbClr val="FF0000"/>
                </a:solidFill>
              </a:rPr>
              <a:t>Electronic health record based study</a:t>
            </a:r>
          </a:p>
        </p:txBody>
      </p:sp>
      <p:sp>
        <p:nvSpPr>
          <p:cNvPr id="2" name="TextBox 1">
            <a:extLst>
              <a:ext uri="{FF2B5EF4-FFF2-40B4-BE49-F238E27FC236}">
                <a16:creationId xmlns:a16="http://schemas.microsoft.com/office/drawing/2014/main" id="{23E14CD2-2F71-C944-B9E7-C1176CB44049}"/>
              </a:ext>
            </a:extLst>
          </p:cNvPr>
          <p:cNvSpPr txBox="1"/>
          <p:nvPr/>
        </p:nvSpPr>
        <p:spPr>
          <a:xfrm>
            <a:off x="914400" y="6222475"/>
            <a:ext cx="6553200" cy="646331"/>
          </a:xfrm>
          <a:prstGeom prst="rect">
            <a:avLst/>
          </a:prstGeom>
          <a:noFill/>
        </p:spPr>
        <p:txBody>
          <a:bodyPr wrap="square" rtlCol="0">
            <a:spAutoFit/>
          </a:bodyPr>
          <a:lstStyle/>
          <a:p>
            <a:r>
              <a:rPr lang="en-US" dirty="0"/>
              <a:t>Note! The strength of evidence depends on the data/sample, not the type of model utilized!</a:t>
            </a:r>
          </a:p>
        </p:txBody>
      </p:sp>
      <p:pic>
        <p:nvPicPr>
          <p:cNvPr id="6" name="Graphic 5" descr="Theatre">
            <a:extLst>
              <a:ext uri="{FF2B5EF4-FFF2-40B4-BE49-F238E27FC236}">
                <a16:creationId xmlns:a16="http://schemas.microsoft.com/office/drawing/2014/main" id="{70F86876-6E59-3D40-8B75-9E731293AC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6682" y="1354665"/>
            <a:ext cx="3333751" cy="3333751"/>
          </a:xfrm>
          <a:prstGeom prst="rect">
            <a:avLst/>
          </a:prstGeom>
        </p:spPr>
      </p:pic>
      <p:sp>
        <p:nvSpPr>
          <p:cNvPr id="7" name="TextBox 6">
            <a:extLst>
              <a:ext uri="{FF2B5EF4-FFF2-40B4-BE49-F238E27FC236}">
                <a16:creationId xmlns:a16="http://schemas.microsoft.com/office/drawing/2014/main" id="{79AD3D3D-4AF1-C24B-A3FB-FF259DAAA60B}"/>
              </a:ext>
            </a:extLst>
          </p:cNvPr>
          <p:cNvSpPr txBox="1"/>
          <p:nvPr/>
        </p:nvSpPr>
        <p:spPr>
          <a:xfrm>
            <a:off x="3232457" y="2226356"/>
            <a:ext cx="2362200" cy="769441"/>
          </a:xfrm>
          <a:prstGeom prst="rect">
            <a:avLst/>
          </a:prstGeom>
          <a:noFill/>
        </p:spPr>
        <p:txBody>
          <a:bodyPr wrap="square" rtlCol="0">
            <a:spAutoFit/>
          </a:bodyPr>
          <a:lstStyle/>
          <a:p>
            <a:r>
              <a:rPr lang="en-US" sz="4400" dirty="0">
                <a:solidFill>
                  <a:schemeClr val="bg1"/>
                </a:solidFill>
              </a:rPr>
              <a:t>BIAS!!!</a:t>
            </a:r>
          </a:p>
        </p:txBody>
      </p:sp>
    </p:spTree>
    <p:extLst>
      <p:ext uri="{BB962C8B-B14F-4D97-AF65-F5344CB8AC3E}">
        <p14:creationId xmlns:p14="http://schemas.microsoft.com/office/powerpoint/2010/main" val="229659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457200"/>
            <a:ext cx="7543800" cy="457200"/>
          </a:xfrm>
        </p:spPr>
        <p:txBody>
          <a:bodyPr/>
          <a:lstStyle/>
          <a:p>
            <a:pPr eaLnBrk="1" hangingPunct="1"/>
            <a:r>
              <a:rPr lang="en-US" sz="2800" u="sng"/>
              <a:t>Example</a:t>
            </a:r>
            <a:r>
              <a:rPr lang="en-US" sz="2800"/>
              <a:t>: Ann Landers/Newsday surveys</a:t>
            </a:r>
            <a:endParaRPr lang="en-US" sz="2800">
              <a:solidFill>
                <a:srgbClr val="000000"/>
              </a:solidFill>
              <a:cs typeface="Times New Roman" pitchFamily="18" charset="0"/>
            </a:endParaRPr>
          </a:p>
        </p:txBody>
      </p:sp>
      <p:sp>
        <p:nvSpPr>
          <p:cNvPr id="9219" name="Rectangle 3"/>
          <p:cNvSpPr>
            <a:spLocks noGrp="1" noChangeArrowheads="1"/>
          </p:cNvSpPr>
          <p:nvPr>
            <p:ph type="body" idx="1"/>
          </p:nvPr>
        </p:nvSpPr>
        <p:spPr>
          <a:xfrm>
            <a:off x="381000" y="1066800"/>
            <a:ext cx="7543800" cy="2133600"/>
          </a:xfrm>
        </p:spPr>
        <p:txBody>
          <a:bodyPr/>
          <a:lstStyle/>
          <a:p>
            <a:pPr marL="0" indent="0" eaLnBrk="1" hangingPunct="1">
              <a:lnSpc>
                <a:spcPct val="90000"/>
              </a:lnSpc>
              <a:buFont typeface="Wingdings" pitchFamily="2" charset="2"/>
              <a:buNone/>
            </a:pPr>
            <a:r>
              <a:rPr lang="en-US" sz="2600" dirty="0">
                <a:solidFill>
                  <a:srgbClr val="000000"/>
                </a:solidFill>
                <a:cs typeface="Times New Roman" pitchFamily="18" charset="0"/>
              </a:rPr>
              <a:t>Many years ago, the help columnist, Ann Landers, asked her readers “If you had it do to over again, would you have children?”  She received about 10,000 responses, 70% of which said no.  </a:t>
            </a:r>
          </a:p>
          <a:p>
            <a:pPr marL="0" indent="0" eaLnBrk="1" hangingPunct="1">
              <a:lnSpc>
                <a:spcPct val="90000"/>
              </a:lnSpc>
              <a:buFont typeface="Wingdings" pitchFamily="2" charset="2"/>
              <a:buNone/>
            </a:pPr>
            <a:r>
              <a:rPr lang="en-US" sz="2600" dirty="0">
                <a:solidFill>
                  <a:srgbClr val="000000"/>
                </a:solidFill>
                <a:cs typeface="Times New Roman" pitchFamily="18" charset="0"/>
              </a:rPr>
              <a:t>Shortly thereafter, Newsday commissioned a nationwide random telephone survey.  </a:t>
            </a:r>
          </a:p>
        </p:txBody>
      </p:sp>
      <p:sp>
        <p:nvSpPr>
          <p:cNvPr id="9220" name="Text Box 5"/>
          <p:cNvSpPr txBox="1">
            <a:spLocks noChangeArrowheads="1"/>
          </p:cNvSpPr>
          <p:nvPr/>
        </p:nvSpPr>
        <p:spPr bwMode="auto">
          <a:xfrm>
            <a:off x="2514600" y="3352800"/>
            <a:ext cx="1905000" cy="519113"/>
          </a:xfrm>
          <a:prstGeom prst="rect">
            <a:avLst/>
          </a:prstGeom>
          <a:noFill/>
          <a:ln w="9525">
            <a:noFill/>
            <a:miter lim="800000"/>
            <a:headEnd/>
            <a:tailEnd/>
          </a:ln>
        </p:spPr>
        <p:txBody>
          <a:bodyPr>
            <a:spAutoFit/>
          </a:bodyPr>
          <a:lstStyle/>
          <a:p>
            <a:pPr algn="l">
              <a:spcBef>
                <a:spcPct val="50000"/>
              </a:spcBef>
            </a:pPr>
            <a:r>
              <a:rPr lang="en-US" sz="2600" dirty="0"/>
              <a:t> said no.</a:t>
            </a:r>
            <a:r>
              <a:rPr lang="en-US" sz="2800" dirty="0"/>
              <a:t> </a:t>
            </a:r>
          </a:p>
        </p:txBody>
      </p:sp>
      <p:sp>
        <p:nvSpPr>
          <p:cNvPr id="9221" name="Text Box 6"/>
          <p:cNvSpPr txBox="1">
            <a:spLocks noChangeArrowheads="1"/>
          </p:cNvSpPr>
          <p:nvPr/>
        </p:nvSpPr>
        <p:spPr bwMode="auto">
          <a:xfrm>
            <a:off x="457200" y="3886200"/>
            <a:ext cx="1676400" cy="492443"/>
          </a:xfrm>
          <a:prstGeom prst="rect">
            <a:avLst/>
          </a:prstGeom>
          <a:noFill/>
          <a:ln w="9525">
            <a:noFill/>
            <a:miter lim="800000"/>
            <a:headEnd/>
            <a:tailEnd/>
          </a:ln>
        </p:spPr>
        <p:txBody>
          <a:bodyPr wrap="square">
            <a:spAutoFit/>
          </a:bodyPr>
          <a:lstStyle/>
          <a:p>
            <a:pPr algn="l">
              <a:spcBef>
                <a:spcPct val="50000"/>
              </a:spcBef>
            </a:pPr>
            <a:r>
              <a:rPr lang="en-US" sz="2600" dirty="0"/>
              <a:t>Samples:</a:t>
            </a:r>
          </a:p>
        </p:txBody>
      </p:sp>
      <p:sp>
        <p:nvSpPr>
          <p:cNvPr id="9222" name="Text Box 7"/>
          <p:cNvSpPr txBox="1">
            <a:spLocks noChangeArrowheads="1"/>
          </p:cNvSpPr>
          <p:nvPr/>
        </p:nvSpPr>
        <p:spPr bwMode="auto">
          <a:xfrm>
            <a:off x="457200" y="4953000"/>
            <a:ext cx="7924800" cy="488950"/>
          </a:xfrm>
          <a:prstGeom prst="rect">
            <a:avLst/>
          </a:prstGeom>
          <a:noFill/>
          <a:ln w="9525">
            <a:noFill/>
            <a:miter lim="800000"/>
            <a:headEnd/>
            <a:tailEnd/>
          </a:ln>
        </p:spPr>
        <p:txBody>
          <a:bodyPr>
            <a:spAutoFit/>
          </a:bodyPr>
          <a:lstStyle/>
          <a:p>
            <a:pPr algn="l">
              <a:spcBef>
                <a:spcPct val="50000"/>
              </a:spcBef>
            </a:pPr>
            <a:r>
              <a:rPr lang="en-US" sz="2600" dirty="0"/>
              <a:t>Population:</a:t>
            </a:r>
          </a:p>
        </p:txBody>
      </p:sp>
      <p:sp>
        <p:nvSpPr>
          <p:cNvPr id="518153" name="Text Box 9"/>
          <p:cNvSpPr txBox="1">
            <a:spLocks noChangeArrowheads="1"/>
          </p:cNvSpPr>
          <p:nvPr/>
        </p:nvSpPr>
        <p:spPr bwMode="auto">
          <a:xfrm>
            <a:off x="2057400" y="3886200"/>
            <a:ext cx="6172200" cy="885825"/>
          </a:xfrm>
          <a:prstGeom prst="rect">
            <a:avLst/>
          </a:prstGeom>
          <a:noFill/>
          <a:ln w="9525">
            <a:noFill/>
            <a:miter lim="800000"/>
            <a:headEnd/>
            <a:tailEnd/>
          </a:ln>
        </p:spPr>
        <p:txBody>
          <a:bodyPr>
            <a:spAutoFit/>
          </a:bodyPr>
          <a:lstStyle/>
          <a:p>
            <a:pPr algn="l">
              <a:spcBef>
                <a:spcPct val="50000"/>
              </a:spcBef>
            </a:pPr>
            <a:r>
              <a:rPr lang="en-US" sz="2600"/>
              <a:t>10,000 write-ins; 1,373 random telephone contacts</a:t>
            </a:r>
          </a:p>
        </p:txBody>
      </p:sp>
      <p:sp>
        <p:nvSpPr>
          <p:cNvPr id="518154" name="Text Box 10"/>
          <p:cNvSpPr txBox="1">
            <a:spLocks noChangeArrowheads="1"/>
          </p:cNvSpPr>
          <p:nvPr/>
        </p:nvSpPr>
        <p:spPr bwMode="auto">
          <a:xfrm>
            <a:off x="2514600" y="4953000"/>
            <a:ext cx="5486400" cy="488950"/>
          </a:xfrm>
          <a:prstGeom prst="rect">
            <a:avLst/>
          </a:prstGeom>
          <a:noFill/>
          <a:ln w="9525">
            <a:noFill/>
            <a:miter lim="800000"/>
            <a:headEnd/>
            <a:tailEnd/>
          </a:ln>
        </p:spPr>
        <p:txBody>
          <a:bodyPr>
            <a:spAutoFit/>
          </a:bodyPr>
          <a:lstStyle/>
          <a:p>
            <a:pPr algn="l">
              <a:spcBef>
                <a:spcPct val="50000"/>
              </a:spcBef>
            </a:pPr>
            <a:r>
              <a:rPr lang="en-US" sz="2600" dirty="0"/>
              <a:t>U.S. households with children</a:t>
            </a:r>
          </a:p>
        </p:txBody>
      </p:sp>
      <p:sp>
        <p:nvSpPr>
          <p:cNvPr id="2" name="TextBox 1"/>
          <p:cNvSpPr txBox="1"/>
          <p:nvPr/>
        </p:nvSpPr>
        <p:spPr>
          <a:xfrm>
            <a:off x="1992094" y="3379470"/>
            <a:ext cx="762000" cy="492443"/>
          </a:xfrm>
          <a:prstGeom prst="rect">
            <a:avLst/>
          </a:prstGeom>
          <a:noFill/>
        </p:spPr>
        <p:txBody>
          <a:bodyPr wrap="square" rtlCol="0">
            <a:spAutoFit/>
          </a:bodyPr>
          <a:lstStyle/>
          <a:p>
            <a:r>
              <a:rPr lang="en-US" sz="2600" dirty="0"/>
              <a:t>9%</a:t>
            </a:r>
          </a:p>
        </p:txBody>
      </p:sp>
      <p:sp>
        <p:nvSpPr>
          <p:cNvPr id="10" name="Text Box 7"/>
          <p:cNvSpPr txBox="1">
            <a:spLocks noChangeArrowheads="1"/>
          </p:cNvSpPr>
          <p:nvPr/>
        </p:nvSpPr>
        <p:spPr bwMode="auto">
          <a:xfrm>
            <a:off x="468086" y="5605236"/>
            <a:ext cx="8066314" cy="492443"/>
          </a:xfrm>
          <a:prstGeom prst="rect">
            <a:avLst/>
          </a:prstGeom>
          <a:noFill/>
          <a:ln w="9525">
            <a:noFill/>
            <a:miter lim="800000"/>
            <a:headEnd/>
            <a:tailEnd/>
          </a:ln>
        </p:spPr>
        <p:txBody>
          <a:bodyPr wrap="square">
            <a:spAutoFit/>
          </a:bodyPr>
          <a:lstStyle/>
          <a:p>
            <a:pPr algn="l">
              <a:spcBef>
                <a:spcPct val="50000"/>
              </a:spcBef>
            </a:pPr>
            <a:r>
              <a:rPr lang="en-US" sz="2600" dirty="0"/>
              <a:t>Moral:  Big data doesn’t overcome selection bias.</a:t>
            </a:r>
          </a:p>
        </p:txBody>
      </p:sp>
    </p:spTree>
    <p:extLst>
      <p:ext uri="{BB962C8B-B14F-4D97-AF65-F5344CB8AC3E}">
        <p14:creationId xmlns:p14="http://schemas.microsoft.com/office/powerpoint/2010/main" val="68824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18153"/>
                                        </p:tgtEl>
                                        <p:attrNameLst>
                                          <p:attrName>style.visibility</p:attrName>
                                        </p:attrNameLst>
                                      </p:cBhvr>
                                      <p:to>
                                        <p:strVal val="visible"/>
                                      </p:to>
                                    </p:set>
                                    <p:anim calcmode="lin" valueType="num">
                                      <p:cBhvr additive="base">
                                        <p:cTn id="11" dur="500" fill="hold"/>
                                        <p:tgtEl>
                                          <p:spTgt spid="518153"/>
                                        </p:tgtEl>
                                        <p:attrNameLst>
                                          <p:attrName>ppt_x</p:attrName>
                                        </p:attrNameLst>
                                      </p:cBhvr>
                                      <p:tavLst>
                                        <p:tav tm="0">
                                          <p:val>
                                            <p:strVal val="1+#ppt_w/2"/>
                                          </p:val>
                                        </p:tav>
                                        <p:tav tm="100000">
                                          <p:val>
                                            <p:strVal val="#ppt_x"/>
                                          </p:val>
                                        </p:tav>
                                      </p:tavLst>
                                    </p:anim>
                                    <p:anim calcmode="lin" valueType="num">
                                      <p:cBhvr additive="base">
                                        <p:cTn id="12" dur="500" fill="hold"/>
                                        <p:tgtEl>
                                          <p:spTgt spid="51815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18154"/>
                                        </p:tgtEl>
                                        <p:attrNameLst>
                                          <p:attrName>style.visibility</p:attrName>
                                        </p:attrNameLst>
                                      </p:cBhvr>
                                      <p:to>
                                        <p:strVal val="visible"/>
                                      </p:to>
                                    </p:set>
                                    <p:anim calcmode="lin" valueType="num">
                                      <p:cBhvr additive="base">
                                        <p:cTn id="17" dur="500" fill="hold"/>
                                        <p:tgtEl>
                                          <p:spTgt spid="518154"/>
                                        </p:tgtEl>
                                        <p:attrNameLst>
                                          <p:attrName>ppt_x</p:attrName>
                                        </p:attrNameLst>
                                      </p:cBhvr>
                                      <p:tavLst>
                                        <p:tav tm="0">
                                          <p:val>
                                            <p:strVal val="1+#ppt_w/2"/>
                                          </p:val>
                                        </p:tav>
                                        <p:tav tm="100000">
                                          <p:val>
                                            <p:strVal val="#ppt_x"/>
                                          </p:val>
                                        </p:tav>
                                      </p:tavLst>
                                    </p:anim>
                                    <p:anim calcmode="lin" valueType="num">
                                      <p:cBhvr additive="base">
                                        <p:cTn id="18" dur="500" fill="hold"/>
                                        <p:tgtEl>
                                          <p:spTgt spid="51815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3" grpId="0"/>
      <p:bldP spid="518154" grpId="0"/>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457200"/>
            <a:ext cx="7543800" cy="457200"/>
          </a:xfrm>
        </p:spPr>
        <p:txBody>
          <a:bodyPr/>
          <a:lstStyle/>
          <a:p>
            <a:pPr eaLnBrk="1" hangingPunct="1"/>
            <a:r>
              <a:rPr lang="en-US" sz="2800" u="sng" dirty="0"/>
              <a:t>Example</a:t>
            </a:r>
            <a:r>
              <a:rPr lang="en-US" sz="2800" dirty="0"/>
              <a:t>: More realistic</a:t>
            </a:r>
            <a:endParaRPr lang="en-US" sz="2800" dirty="0">
              <a:solidFill>
                <a:srgbClr val="000000"/>
              </a:solidFill>
              <a:cs typeface="Times New Roman" pitchFamily="18" charset="0"/>
            </a:endParaRPr>
          </a:p>
        </p:txBody>
      </p:sp>
      <p:sp>
        <p:nvSpPr>
          <p:cNvPr id="9219" name="Rectangle 3"/>
          <p:cNvSpPr>
            <a:spLocks noGrp="1" noChangeArrowheads="1"/>
          </p:cNvSpPr>
          <p:nvPr>
            <p:ph type="body" idx="1"/>
          </p:nvPr>
        </p:nvSpPr>
        <p:spPr>
          <a:xfrm>
            <a:off x="381000" y="1066800"/>
            <a:ext cx="5334000" cy="5486400"/>
          </a:xfrm>
        </p:spPr>
        <p:txBody>
          <a:bodyPr/>
          <a:lstStyle/>
          <a:p>
            <a:pPr marL="0" indent="0" eaLnBrk="1" hangingPunct="1">
              <a:lnSpc>
                <a:spcPct val="90000"/>
              </a:lnSpc>
              <a:buFont typeface="Wingdings" pitchFamily="2" charset="2"/>
              <a:buNone/>
            </a:pPr>
            <a:r>
              <a:rPr lang="en-US" sz="2600" dirty="0">
                <a:solidFill>
                  <a:srgbClr val="000000"/>
                </a:solidFill>
                <a:cs typeface="Times New Roman" pitchFamily="18" charset="0"/>
              </a:rPr>
              <a:t>Suppose you are going to conduct a research study using electronic health records and want the results to generalize to all similar patients in the Bay Area?</a:t>
            </a: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r>
              <a:rPr lang="en-US" sz="2600" dirty="0">
                <a:solidFill>
                  <a:srgbClr val="000000"/>
                </a:solidFill>
                <a:cs typeface="Times New Roman" pitchFamily="18" charset="0"/>
              </a:rPr>
              <a:t>Would you prefer to use data from UCSF or Kaiser? Why? </a:t>
            </a: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p:txBody>
      </p:sp>
      <p:sp>
        <p:nvSpPr>
          <p:cNvPr id="9221" name="Text Box 6"/>
          <p:cNvSpPr txBox="1">
            <a:spLocks noChangeArrowheads="1"/>
          </p:cNvSpPr>
          <p:nvPr/>
        </p:nvSpPr>
        <p:spPr bwMode="auto">
          <a:xfrm>
            <a:off x="457200" y="4270337"/>
            <a:ext cx="1676400" cy="492443"/>
          </a:xfrm>
          <a:prstGeom prst="rect">
            <a:avLst/>
          </a:prstGeom>
          <a:noFill/>
          <a:ln w="9525">
            <a:noFill/>
            <a:miter lim="800000"/>
            <a:headEnd/>
            <a:tailEnd/>
          </a:ln>
        </p:spPr>
        <p:txBody>
          <a:bodyPr wrap="square">
            <a:spAutoFit/>
          </a:bodyPr>
          <a:lstStyle/>
          <a:p>
            <a:pPr algn="l">
              <a:spcBef>
                <a:spcPct val="50000"/>
              </a:spcBef>
            </a:pPr>
            <a:r>
              <a:rPr lang="en-US" sz="2600" dirty="0"/>
              <a:t>UCSF</a:t>
            </a:r>
          </a:p>
        </p:txBody>
      </p:sp>
      <p:sp>
        <p:nvSpPr>
          <p:cNvPr id="9222" name="Text Box 7"/>
          <p:cNvSpPr txBox="1">
            <a:spLocks noChangeArrowheads="1"/>
          </p:cNvSpPr>
          <p:nvPr/>
        </p:nvSpPr>
        <p:spPr bwMode="auto">
          <a:xfrm>
            <a:off x="540601" y="5337137"/>
            <a:ext cx="7924800" cy="492443"/>
          </a:xfrm>
          <a:prstGeom prst="rect">
            <a:avLst/>
          </a:prstGeom>
          <a:noFill/>
          <a:ln w="9525">
            <a:noFill/>
            <a:miter lim="800000"/>
            <a:headEnd/>
            <a:tailEnd/>
          </a:ln>
        </p:spPr>
        <p:txBody>
          <a:bodyPr>
            <a:spAutoFit/>
          </a:bodyPr>
          <a:lstStyle/>
          <a:p>
            <a:pPr algn="l">
              <a:spcBef>
                <a:spcPct val="50000"/>
              </a:spcBef>
            </a:pPr>
            <a:r>
              <a:rPr lang="en-US" sz="2600" dirty="0"/>
              <a:t>Kaiser</a:t>
            </a:r>
          </a:p>
        </p:txBody>
      </p:sp>
      <p:sp>
        <p:nvSpPr>
          <p:cNvPr id="518153" name="Text Box 9"/>
          <p:cNvSpPr txBox="1">
            <a:spLocks noChangeArrowheads="1"/>
          </p:cNvSpPr>
          <p:nvPr/>
        </p:nvSpPr>
        <p:spPr bwMode="auto">
          <a:xfrm>
            <a:off x="2057400" y="4270337"/>
            <a:ext cx="6172200" cy="492443"/>
          </a:xfrm>
          <a:prstGeom prst="rect">
            <a:avLst/>
          </a:prstGeom>
          <a:noFill/>
          <a:ln w="9525">
            <a:noFill/>
            <a:miter lim="800000"/>
            <a:headEnd/>
            <a:tailEnd/>
          </a:ln>
        </p:spPr>
        <p:txBody>
          <a:bodyPr>
            <a:spAutoFit/>
          </a:bodyPr>
          <a:lstStyle/>
          <a:p>
            <a:pPr algn="l">
              <a:spcBef>
                <a:spcPct val="50000"/>
              </a:spcBef>
            </a:pPr>
            <a:r>
              <a:rPr lang="en-US" sz="2600" dirty="0"/>
              <a:t>~ Ann Landers</a:t>
            </a:r>
          </a:p>
        </p:txBody>
      </p:sp>
      <p:sp>
        <p:nvSpPr>
          <p:cNvPr id="518154" name="Text Box 10"/>
          <p:cNvSpPr txBox="1">
            <a:spLocks noChangeArrowheads="1"/>
          </p:cNvSpPr>
          <p:nvPr/>
        </p:nvSpPr>
        <p:spPr bwMode="auto">
          <a:xfrm>
            <a:off x="1977894" y="5337137"/>
            <a:ext cx="5486400" cy="488950"/>
          </a:xfrm>
          <a:prstGeom prst="rect">
            <a:avLst/>
          </a:prstGeom>
          <a:noFill/>
          <a:ln w="9525">
            <a:noFill/>
            <a:miter lim="800000"/>
            <a:headEnd/>
            <a:tailEnd/>
          </a:ln>
        </p:spPr>
        <p:txBody>
          <a:bodyPr>
            <a:spAutoFit/>
          </a:bodyPr>
          <a:lstStyle/>
          <a:p>
            <a:pPr algn="l">
              <a:spcBef>
                <a:spcPct val="50000"/>
              </a:spcBef>
            </a:pPr>
            <a:r>
              <a:rPr lang="en-US" sz="2600" dirty="0"/>
              <a:t>~ Random telephone survey</a:t>
            </a:r>
          </a:p>
        </p:txBody>
      </p:sp>
      <p:pic>
        <p:nvPicPr>
          <p:cNvPr id="2" name="Picture 1">
            <a:extLst>
              <a:ext uri="{FF2B5EF4-FFF2-40B4-BE49-F238E27FC236}">
                <a16:creationId xmlns:a16="http://schemas.microsoft.com/office/drawing/2014/main" id="{98EDE87F-CF67-194B-B9F5-94A53E140E39}"/>
              </a:ext>
            </a:extLst>
          </p:cNvPr>
          <p:cNvPicPr>
            <a:picLocks noChangeAspect="1"/>
          </p:cNvPicPr>
          <p:nvPr/>
        </p:nvPicPr>
        <p:blipFill rotWithShape="1">
          <a:blip r:embed="rId3"/>
          <a:srcRect r="39344"/>
          <a:stretch/>
        </p:blipFill>
        <p:spPr>
          <a:xfrm>
            <a:off x="5837629" y="304800"/>
            <a:ext cx="3253330" cy="2835984"/>
          </a:xfrm>
          <a:prstGeom prst="rect">
            <a:avLst/>
          </a:prstGeom>
        </p:spPr>
      </p:pic>
      <p:sp>
        <p:nvSpPr>
          <p:cNvPr id="5" name="Smiley Face 4">
            <a:extLst>
              <a:ext uri="{FF2B5EF4-FFF2-40B4-BE49-F238E27FC236}">
                <a16:creationId xmlns:a16="http://schemas.microsoft.com/office/drawing/2014/main" id="{3C171A06-286C-E244-B9F3-FD2FBC15A31A}"/>
              </a:ext>
            </a:extLst>
          </p:cNvPr>
          <p:cNvSpPr/>
          <p:nvPr/>
        </p:nvSpPr>
        <p:spPr bwMode="auto">
          <a:xfrm>
            <a:off x="7273794" y="1631576"/>
            <a:ext cx="381000" cy="381000"/>
          </a:xfrm>
          <a:prstGeom prst="smileyF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45BC96E9-CE41-9F42-BEBF-51169D600374}"/>
              </a:ext>
            </a:extLst>
          </p:cNvPr>
          <p:cNvPicPr>
            <a:picLocks noChangeAspect="1"/>
          </p:cNvPicPr>
          <p:nvPr/>
        </p:nvPicPr>
        <p:blipFill rotWithShape="1">
          <a:blip r:embed="rId3"/>
          <a:srcRect l="60000" t="9869" b="65210"/>
          <a:stretch/>
        </p:blipFill>
        <p:spPr>
          <a:xfrm>
            <a:off x="5913109" y="3095960"/>
            <a:ext cx="3102370" cy="1021977"/>
          </a:xfrm>
          <a:prstGeom prst="rect">
            <a:avLst/>
          </a:prstGeom>
        </p:spPr>
      </p:pic>
      <p:sp>
        <p:nvSpPr>
          <p:cNvPr id="15" name="Smiley Face 14">
            <a:extLst>
              <a:ext uri="{FF2B5EF4-FFF2-40B4-BE49-F238E27FC236}">
                <a16:creationId xmlns:a16="http://schemas.microsoft.com/office/drawing/2014/main" id="{3BB788C2-D244-0344-B495-80C27F0AD7D9}"/>
              </a:ext>
            </a:extLst>
          </p:cNvPr>
          <p:cNvSpPr/>
          <p:nvPr/>
        </p:nvSpPr>
        <p:spPr bwMode="auto">
          <a:xfrm>
            <a:off x="5909512" y="4209854"/>
            <a:ext cx="381000" cy="381000"/>
          </a:xfrm>
          <a:prstGeom prst="smileyF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 Box 6">
            <a:extLst>
              <a:ext uri="{FF2B5EF4-FFF2-40B4-BE49-F238E27FC236}">
                <a16:creationId xmlns:a16="http://schemas.microsoft.com/office/drawing/2014/main" id="{31B4EF04-D196-A347-A99B-D13CB62EA886}"/>
              </a:ext>
            </a:extLst>
          </p:cNvPr>
          <p:cNvSpPr txBox="1">
            <a:spLocks noChangeArrowheads="1"/>
          </p:cNvSpPr>
          <p:nvPr/>
        </p:nvSpPr>
        <p:spPr bwMode="auto">
          <a:xfrm>
            <a:off x="6321888" y="4232823"/>
            <a:ext cx="1676400" cy="400110"/>
          </a:xfrm>
          <a:prstGeom prst="rect">
            <a:avLst/>
          </a:prstGeom>
          <a:noFill/>
          <a:ln w="9525">
            <a:noFill/>
            <a:miter lim="800000"/>
            <a:headEnd/>
            <a:tailEnd/>
          </a:ln>
        </p:spPr>
        <p:txBody>
          <a:bodyPr wrap="square">
            <a:spAutoFit/>
          </a:bodyPr>
          <a:lstStyle/>
          <a:p>
            <a:pPr algn="l">
              <a:spcBef>
                <a:spcPct val="50000"/>
              </a:spcBef>
            </a:pPr>
            <a:r>
              <a:rPr lang="en-US" sz="2000" b="0" dirty="0"/>
              <a:t>UCSF</a:t>
            </a:r>
          </a:p>
        </p:txBody>
      </p:sp>
    </p:spTree>
    <p:extLst>
      <p:ext uri="{BB962C8B-B14F-4D97-AF65-F5344CB8AC3E}">
        <p14:creationId xmlns:p14="http://schemas.microsoft.com/office/powerpoint/2010/main" val="1898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8153"/>
                                        </p:tgtEl>
                                        <p:attrNameLst>
                                          <p:attrName>style.visibility</p:attrName>
                                        </p:attrNameLst>
                                      </p:cBhvr>
                                      <p:to>
                                        <p:strVal val="visible"/>
                                      </p:to>
                                    </p:set>
                                    <p:anim calcmode="lin" valueType="num">
                                      <p:cBhvr additive="base">
                                        <p:cTn id="7" dur="500" fill="hold"/>
                                        <p:tgtEl>
                                          <p:spTgt spid="518153"/>
                                        </p:tgtEl>
                                        <p:attrNameLst>
                                          <p:attrName>ppt_x</p:attrName>
                                        </p:attrNameLst>
                                      </p:cBhvr>
                                      <p:tavLst>
                                        <p:tav tm="0">
                                          <p:val>
                                            <p:strVal val="1+#ppt_w/2"/>
                                          </p:val>
                                        </p:tav>
                                        <p:tav tm="100000">
                                          <p:val>
                                            <p:strVal val="#ppt_x"/>
                                          </p:val>
                                        </p:tav>
                                      </p:tavLst>
                                    </p:anim>
                                    <p:anim calcmode="lin" valueType="num">
                                      <p:cBhvr additive="base">
                                        <p:cTn id="8" dur="500" fill="hold"/>
                                        <p:tgtEl>
                                          <p:spTgt spid="51815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18154"/>
                                        </p:tgtEl>
                                        <p:attrNameLst>
                                          <p:attrName>style.visibility</p:attrName>
                                        </p:attrNameLst>
                                      </p:cBhvr>
                                      <p:to>
                                        <p:strVal val="visible"/>
                                      </p:to>
                                    </p:set>
                                    <p:anim calcmode="lin" valueType="num">
                                      <p:cBhvr additive="base">
                                        <p:cTn id="11" dur="500" fill="hold"/>
                                        <p:tgtEl>
                                          <p:spTgt spid="518154"/>
                                        </p:tgtEl>
                                        <p:attrNameLst>
                                          <p:attrName>ppt_x</p:attrName>
                                        </p:attrNameLst>
                                      </p:cBhvr>
                                      <p:tavLst>
                                        <p:tav tm="0">
                                          <p:val>
                                            <p:strVal val="1+#ppt_w/2"/>
                                          </p:val>
                                        </p:tav>
                                        <p:tav tm="100000">
                                          <p:val>
                                            <p:strVal val="#ppt_x"/>
                                          </p:val>
                                        </p:tav>
                                      </p:tavLst>
                                    </p:anim>
                                    <p:anim calcmode="lin" valueType="num">
                                      <p:cBhvr additive="base">
                                        <p:cTn id="12" dur="500" fill="hold"/>
                                        <p:tgtEl>
                                          <p:spTgt spid="518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3" grpId="0"/>
      <p:bldP spid="51815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457200"/>
            <a:ext cx="7543800" cy="457200"/>
          </a:xfrm>
        </p:spPr>
        <p:txBody>
          <a:bodyPr/>
          <a:lstStyle/>
          <a:p>
            <a:pPr eaLnBrk="1" hangingPunct="1"/>
            <a:r>
              <a:rPr lang="en-US" sz="2800" u="sng" dirty="0"/>
              <a:t>Example</a:t>
            </a:r>
            <a:r>
              <a:rPr lang="en-US" sz="2800" dirty="0"/>
              <a:t>: Phototherapy and Cancer</a:t>
            </a:r>
            <a:endParaRPr lang="en-US" sz="2800" dirty="0">
              <a:solidFill>
                <a:srgbClr val="000000"/>
              </a:solidFill>
              <a:cs typeface="Times New Roman" pitchFamily="18" charset="0"/>
            </a:endParaRPr>
          </a:p>
        </p:txBody>
      </p:sp>
      <p:sp>
        <p:nvSpPr>
          <p:cNvPr id="9219" name="Rectangle 3"/>
          <p:cNvSpPr>
            <a:spLocks noGrp="1" noChangeArrowheads="1"/>
          </p:cNvSpPr>
          <p:nvPr>
            <p:ph type="body" idx="1"/>
          </p:nvPr>
        </p:nvSpPr>
        <p:spPr>
          <a:xfrm>
            <a:off x="381000" y="1066800"/>
            <a:ext cx="7543800" cy="2133600"/>
          </a:xfrm>
        </p:spPr>
        <p:txBody>
          <a:bodyPr/>
          <a:lstStyle/>
          <a:p>
            <a:pPr eaLnBrk="1" hangingPunct="1">
              <a:lnSpc>
                <a:spcPct val="90000"/>
              </a:lnSpc>
            </a:pPr>
            <a:r>
              <a:rPr lang="en-US" sz="2600" dirty="0">
                <a:solidFill>
                  <a:srgbClr val="000000"/>
                </a:solidFill>
                <a:cs typeface="Times New Roman" pitchFamily="18" charset="0"/>
              </a:rPr>
              <a:t>Phototherapy (exposing the infant to bright fluorescent light) is widely used to treat jaundice in newborns.  Jaundice is caused by a build up of bilirubin levels before the newborn’s liver starts working.  High levels can cause brain damage.  The light breaks down the bilirubin and allows it to be excreted.  </a:t>
            </a:r>
          </a:p>
          <a:p>
            <a:pPr eaLnBrk="1" hangingPunct="1">
              <a:lnSpc>
                <a:spcPct val="90000"/>
              </a:lnSpc>
            </a:pPr>
            <a:endParaRPr lang="en-US" sz="2600" dirty="0">
              <a:solidFill>
                <a:srgbClr val="000000"/>
              </a:solidFill>
              <a:cs typeface="Times New Roman" pitchFamily="18" charset="0"/>
            </a:endParaRPr>
          </a:p>
          <a:p>
            <a:pPr eaLnBrk="1" hangingPunct="1">
              <a:lnSpc>
                <a:spcPct val="90000"/>
              </a:lnSpc>
            </a:pPr>
            <a:r>
              <a:rPr lang="en-US" sz="2600" dirty="0">
                <a:solidFill>
                  <a:srgbClr val="000000"/>
                </a:solidFill>
                <a:cs typeface="Times New Roman" pitchFamily="18" charset="0"/>
              </a:rPr>
              <a:t>Does phototherapy cause cancer?</a:t>
            </a:r>
          </a:p>
          <a:p>
            <a:pPr eaLnBrk="1" hangingPunct="1">
              <a:lnSpc>
                <a:spcPct val="90000"/>
              </a:lnSpc>
            </a:pPr>
            <a:endParaRPr lang="en-US" sz="2600" dirty="0">
              <a:solidFill>
                <a:srgbClr val="000000"/>
              </a:solidFill>
              <a:cs typeface="Times New Roman" pitchFamily="18" charset="0"/>
            </a:endParaRPr>
          </a:p>
          <a:p>
            <a:pPr eaLnBrk="1" hangingPunct="1">
              <a:lnSpc>
                <a:spcPct val="90000"/>
              </a:lnSpc>
            </a:pPr>
            <a:r>
              <a:rPr lang="en-US" sz="2600" dirty="0">
                <a:solidFill>
                  <a:srgbClr val="000000"/>
                </a:solidFill>
                <a:cs typeface="Times New Roman" pitchFamily="18" charset="0"/>
              </a:rPr>
              <a:t>Studied about 500,000 infants born in Kaiser Northern CA between 1995 and 2011.  </a:t>
            </a:r>
          </a:p>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p:txBody>
      </p:sp>
      <p:sp>
        <p:nvSpPr>
          <p:cNvPr id="3" name="TextBox 2"/>
          <p:cNvSpPr txBox="1"/>
          <p:nvPr/>
        </p:nvSpPr>
        <p:spPr>
          <a:xfrm>
            <a:off x="4800600" y="6236732"/>
            <a:ext cx="3886200" cy="369332"/>
          </a:xfrm>
          <a:prstGeom prst="rect">
            <a:avLst/>
          </a:prstGeom>
          <a:noFill/>
        </p:spPr>
        <p:txBody>
          <a:bodyPr wrap="square" rtlCol="0">
            <a:spAutoFit/>
          </a:bodyPr>
          <a:lstStyle/>
          <a:p>
            <a:r>
              <a:rPr lang="en-US" b="0" dirty="0"/>
              <a:t>Newman, et al Pediatrics, 2016</a:t>
            </a:r>
          </a:p>
        </p:txBody>
      </p:sp>
      <p:pic>
        <p:nvPicPr>
          <p:cNvPr id="4" name="Picture 3" descr="A picture containing indoor, bed, room&#10;&#10;Description automatically generated">
            <a:extLst>
              <a:ext uri="{FF2B5EF4-FFF2-40B4-BE49-F238E27FC236}">
                <a16:creationId xmlns:a16="http://schemas.microsoft.com/office/drawing/2014/main" id="{D693483B-89F3-8A45-AB8B-35C921EBC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420" y="3200400"/>
            <a:ext cx="2131580" cy="1778000"/>
          </a:xfrm>
          <a:prstGeom prst="rect">
            <a:avLst/>
          </a:prstGeom>
        </p:spPr>
      </p:pic>
    </p:spTree>
    <p:extLst>
      <p:ext uri="{BB962C8B-B14F-4D97-AF65-F5344CB8AC3E}">
        <p14:creationId xmlns:p14="http://schemas.microsoft.com/office/powerpoint/2010/main" val="1953784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1080" y="152400"/>
            <a:ext cx="7543800" cy="457200"/>
          </a:xfrm>
        </p:spPr>
        <p:txBody>
          <a:bodyPr/>
          <a:lstStyle/>
          <a:p>
            <a:pPr eaLnBrk="1" hangingPunct="1"/>
            <a:r>
              <a:rPr lang="en-US" sz="2800" u="sng" dirty="0"/>
              <a:t>Example</a:t>
            </a:r>
            <a:r>
              <a:rPr lang="en-US" sz="2800" dirty="0"/>
              <a:t>: Excerpt from Table 1</a:t>
            </a:r>
            <a:endParaRPr lang="en-US" sz="2800" dirty="0">
              <a:solidFill>
                <a:srgbClr val="000000"/>
              </a:solidFill>
              <a:cs typeface="Times New Roman" pitchFamily="18" charset="0"/>
            </a:endParaRPr>
          </a:p>
        </p:txBody>
      </p:sp>
      <p:sp>
        <p:nvSpPr>
          <p:cNvPr id="9219" name="Rectangle 3"/>
          <p:cNvSpPr>
            <a:spLocks noGrp="1" noChangeArrowheads="1"/>
          </p:cNvSpPr>
          <p:nvPr>
            <p:ph type="body" idx="1"/>
          </p:nvPr>
        </p:nvSpPr>
        <p:spPr>
          <a:xfrm>
            <a:off x="381000" y="1066800"/>
            <a:ext cx="7543800" cy="2133600"/>
          </a:xfrm>
        </p:spPr>
        <p:txBody>
          <a:bodyPr/>
          <a:lstStyle/>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4503"/>
          <a:stretch/>
        </p:blipFill>
        <p:spPr bwMode="auto">
          <a:xfrm>
            <a:off x="412750" y="990600"/>
            <a:ext cx="7772400" cy="265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3739"/>
          <a:stretch/>
        </p:blipFill>
        <p:spPr bwMode="auto">
          <a:xfrm>
            <a:off x="334296" y="3649703"/>
            <a:ext cx="7772400" cy="169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296" y="5715000"/>
            <a:ext cx="8200104" cy="369332"/>
          </a:xfrm>
          <a:prstGeom prst="rect">
            <a:avLst/>
          </a:prstGeom>
          <a:noFill/>
        </p:spPr>
        <p:txBody>
          <a:bodyPr wrap="square" rtlCol="0">
            <a:spAutoFit/>
          </a:bodyPr>
          <a:lstStyle/>
          <a:p>
            <a:r>
              <a:rPr lang="en-US" dirty="0"/>
              <a:t>Concerns comparing the phototherapy and non-phototherapy groups?</a:t>
            </a:r>
          </a:p>
        </p:txBody>
      </p:sp>
      <p:cxnSp>
        <p:nvCxnSpPr>
          <p:cNvPr id="4" name="Straight Connector 3">
            <a:extLst>
              <a:ext uri="{FF2B5EF4-FFF2-40B4-BE49-F238E27FC236}">
                <a16:creationId xmlns:a16="http://schemas.microsoft.com/office/drawing/2014/main" id="{8A762618-11B0-7841-AEA5-1788D31BA352}"/>
              </a:ext>
            </a:extLst>
          </p:cNvPr>
          <p:cNvCxnSpPr/>
          <p:nvPr/>
        </p:nvCxnSpPr>
        <p:spPr bwMode="auto">
          <a:xfrm>
            <a:off x="3810000" y="3429000"/>
            <a:ext cx="342900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1ABE71C6-96F0-9744-92A4-BEB3DD20CF6F}"/>
              </a:ext>
            </a:extLst>
          </p:cNvPr>
          <p:cNvCxnSpPr/>
          <p:nvPr/>
        </p:nvCxnSpPr>
        <p:spPr bwMode="auto">
          <a:xfrm>
            <a:off x="3962400" y="3962400"/>
            <a:ext cx="342900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D6F36A6A-3F7E-5E44-8F9A-938C74DF03D7}"/>
              </a:ext>
            </a:extLst>
          </p:cNvPr>
          <p:cNvCxnSpPr/>
          <p:nvPr/>
        </p:nvCxnSpPr>
        <p:spPr bwMode="auto">
          <a:xfrm>
            <a:off x="4050406" y="5405376"/>
            <a:ext cx="342900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322BBAAE-2BEE-604B-A896-E97FFE82B077}"/>
              </a:ext>
            </a:extLst>
          </p:cNvPr>
          <p:cNvCxnSpPr/>
          <p:nvPr/>
        </p:nvCxnSpPr>
        <p:spPr bwMode="auto">
          <a:xfrm>
            <a:off x="3962400" y="4419600"/>
            <a:ext cx="3429000"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651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457200"/>
            <a:ext cx="7543800" cy="457200"/>
          </a:xfrm>
        </p:spPr>
        <p:txBody>
          <a:bodyPr/>
          <a:lstStyle/>
          <a:p>
            <a:pPr eaLnBrk="1" hangingPunct="1"/>
            <a:r>
              <a:rPr lang="en-US" sz="2800" u="sng" dirty="0"/>
              <a:t>Example</a:t>
            </a:r>
            <a:r>
              <a:rPr lang="en-US" sz="2800" dirty="0"/>
              <a:t>: Phototherapy and Cancer</a:t>
            </a:r>
            <a:endParaRPr lang="en-US" sz="2800" dirty="0">
              <a:solidFill>
                <a:srgbClr val="000000"/>
              </a:solidFill>
              <a:cs typeface="Times New Roman" pitchFamily="18" charset="0"/>
            </a:endParaRPr>
          </a:p>
        </p:txBody>
      </p:sp>
      <p:sp>
        <p:nvSpPr>
          <p:cNvPr id="9219" name="Rectangle 3"/>
          <p:cNvSpPr>
            <a:spLocks noGrp="1" noChangeArrowheads="1"/>
          </p:cNvSpPr>
          <p:nvPr>
            <p:ph type="body" idx="1"/>
          </p:nvPr>
        </p:nvSpPr>
        <p:spPr>
          <a:xfrm>
            <a:off x="457200" y="899160"/>
            <a:ext cx="7543800" cy="2133600"/>
          </a:xfrm>
        </p:spPr>
        <p:txBody>
          <a:bodyPr/>
          <a:lstStyle/>
          <a:p>
            <a:pPr marL="0" indent="0" eaLnBrk="1" hangingPunct="1">
              <a:lnSpc>
                <a:spcPct val="90000"/>
              </a:lnSpc>
              <a:buFont typeface="Wingdings" pitchFamily="2" charset="2"/>
              <a:buNone/>
            </a:pPr>
            <a:r>
              <a:rPr lang="en-US" sz="2600" dirty="0">
                <a:solidFill>
                  <a:srgbClr val="000000"/>
                </a:solidFill>
                <a:cs typeface="Times New Roman" pitchFamily="18" charset="0"/>
              </a:rPr>
              <a:t>Possibly different on:</a:t>
            </a:r>
          </a:p>
          <a:p>
            <a:pPr eaLnBrk="1" hangingPunct="1">
              <a:lnSpc>
                <a:spcPct val="90000"/>
              </a:lnSpc>
            </a:pPr>
            <a:r>
              <a:rPr lang="en-US" sz="2600" dirty="0">
                <a:solidFill>
                  <a:srgbClr val="000000"/>
                </a:solidFill>
                <a:cs typeface="Times New Roman" pitchFamily="18" charset="0"/>
              </a:rPr>
              <a:t>Race, birth year, sex, Down’s syndrome, chromosomal or other congenital anomaly, birth weight, gestational age, Apgar score, direct </a:t>
            </a:r>
            <a:r>
              <a:rPr lang="en-US" sz="2600" dirty="0" err="1">
                <a:solidFill>
                  <a:srgbClr val="000000"/>
                </a:solidFill>
                <a:cs typeface="Times New Roman" pitchFamily="18" charset="0"/>
              </a:rPr>
              <a:t>antiglobulin</a:t>
            </a:r>
            <a:r>
              <a:rPr lang="en-US" sz="2600" dirty="0">
                <a:solidFill>
                  <a:srgbClr val="000000"/>
                </a:solidFill>
                <a:cs typeface="Times New Roman" pitchFamily="18" charset="0"/>
              </a:rPr>
              <a:t> test positive, maternal age, delivery mode, multiple birth, jaundice and more. Full richness of the EHR at Kaiser available.</a:t>
            </a:r>
          </a:p>
          <a:p>
            <a:pPr eaLnBrk="1" hangingPunct="1">
              <a:lnSpc>
                <a:spcPct val="90000"/>
              </a:lnSpc>
            </a:pPr>
            <a:r>
              <a:rPr lang="en-US" sz="2600" dirty="0">
                <a:solidFill>
                  <a:srgbClr val="000000"/>
                </a:solidFill>
                <a:cs typeface="Times New Roman" pitchFamily="18" charset="0"/>
              </a:rPr>
              <a:t>What if we want to try and control for these differences using a statistical model (remove bias)?</a:t>
            </a:r>
          </a:p>
          <a:p>
            <a:pPr eaLnBrk="1" hangingPunct="1">
              <a:lnSpc>
                <a:spcPct val="90000"/>
              </a:lnSpc>
            </a:pPr>
            <a:r>
              <a:rPr lang="en-US" sz="2600" dirty="0">
                <a:solidFill>
                  <a:srgbClr val="000000"/>
                </a:solidFill>
                <a:cs typeface="Times New Roman" pitchFamily="18" charset="0"/>
              </a:rPr>
              <a:t>As well as two-way interactions of all variables  (e.g., cross-combinations of categorical variables) and nonlinear components of numeric variables.  When totaled up, </a:t>
            </a:r>
            <a:r>
              <a:rPr lang="en-US" sz="2600" dirty="0">
                <a:solidFill>
                  <a:srgbClr val="FF0000"/>
                </a:solidFill>
                <a:cs typeface="Times New Roman" pitchFamily="18" charset="0"/>
              </a:rPr>
              <a:t>over 2,000 predictors</a:t>
            </a:r>
            <a:r>
              <a:rPr lang="en-US" sz="2600" dirty="0">
                <a:solidFill>
                  <a:srgbClr val="000000"/>
                </a:solidFill>
                <a:cs typeface="Times New Roman" pitchFamily="18" charset="0"/>
              </a:rPr>
              <a:t>.</a:t>
            </a: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None/>
            </a:pPr>
            <a:endParaRPr lang="en-US" sz="2600" dirty="0">
              <a:solidFill>
                <a:srgbClr val="000000"/>
              </a:solidFill>
              <a:cs typeface="Times New Roman" pitchFamily="18" charset="0"/>
            </a:endParaRPr>
          </a:p>
          <a:p>
            <a:pPr marL="0" indent="0" eaLnBrk="1" hangingPunct="1">
              <a:lnSpc>
                <a:spcPct val="90000"/>
              </a:lnSpc>
              <a:buFont typeface="Wingdings" pitchFamily="2" charset="2"/>
              <a:buNone/>
            </a:pPr>
            <a:endParaRPr lang="en-US" sz="2600" dirty="0">
              <a:solidFill>
                <a:srgbClr val="000000"/>
              </a:solidFill>
              <a:cs typeface="Times New Roman" pitchFamily="18" charset="0"/>
            </a:endParaRPr>
          </a:p>
        </p:txBody>
      </p:sp>
    </p:spTree>
    <p:extLst>
      <p:ext uri="{BB962C8B-B14F-4D97-AF65-F5344CB8AC3E}">
        <p14:creationId xmlns:p14="http://schemas.microsoft.com/office/powerpoint/2010/main" val="124403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219">
                                            <p:txEl>
                                              <p:pRg st="3" end="3"/>
                                            </p:txEl>
                                          </p:spTgt>
                                        </p:tgtEl>
                                        <p:attrNameLst>
                                          <p:attrName>style.visibility</p:attrName>
                                        </p:attrNameLst>
                                      </p:cBhvr>
                                      <p:to>
                                        <p:strVal val="visible"/>
                                      </p:to>
                                    </p:set>
                                    <p:anim calcmode="lin" valueType="num">
                                      <p:cBhvr additive="base">
                                        <p:cTn id="7" dur="500" fill="hold"/>
                                        <p:tgtEl>
                                          <p:spTgt spid="9219">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dirty="0">
                <a:solidFill>
                  <a:schemeClr val="bg1">
                    <a:lumMod val="75000"/>
                  </a:schemeClr>
                </a:solidFill>
              </a:rPr>
              <a:t>Introduction:  prediction versus causation</a:t>
            </a:r>
          </a:p>
          <a:p>
            <a:pPr lvl="0"/>
            <a:r>
              <a:rPr lang="en-US" sz="2800" dirty="0">
                <a:solidFill>
                  <a:schemeClr val="bg1">
                    <a:lumMod val="75000"/>
                  </a:schemeClr>
                </a:solidFill>
              </a:rPr>
              <a:t>Threats to causal conclusions</a:t>
            </a:r>
          </a:p>
          <a:p>
            <a:pPr lvl="0"/>
            <a:r>
              <a:rPr lang="en-US" sz="2800" b="1" dirty="0"/>
              <a:t>Causal methods in (very) brief</a:t>
            </a:r>
          </a:p>
          <a:p>
            <a:pPr lvl="0"/>
            <a:r>
              <a:rPr lang="en-US" sz="2800" dirty="0">
                <a:solidFill>
                  <a:schemeClr val="bg1">
                    <a:lumMod val="85000"/>
                  </a:schemeClr>
                </a:solidFill>
              </a:rPr>
              <a:t>Interpretability of machine learning methods</a:t>
            </a:r>
          </a:p>
          <a:p>
            <a:pPr lvl="0"/>
            <a:r>
              <a:rPr lang="en-US" sz="2800" dirty="0">
                <a:solidFill>
                  <a:schemeClr val="bg1">
                    <a:lumMod val="75000"/>
                  </a:schemeClr>
                </a:solidFill>
              </a:rPr>
              <a:t>Some uses of big data and machine learning in causal inference</a:t>
            </a:r>
          </a:p>
          <a:p>
            <a:pPr lvl="0"/>
            <a:r>
              <a:rPr lang="en-US" sz="2800" dirty="0">
                <a:solidFill>
                  <a:schemeClr val="bg1">
                    <a:lumMod val="75000"/>
                  </a:schemeClr>
                </a:solidFill>
              </a:rPr>
              <a:t>Summary</a:t>
            </a:r>
          </a:p>
        </p:txBody>
      </p:sp>
    </p:spTree>
    <p:extLst>
      <p:ext uri="{BB962C8B-B14F-4D97-AF65-F5344CB8AC3E}">
        <p14:creationId xmlns:p14="http://schemas.microsoft.com/office/powerpoint/2010/main" val="361807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EB6E-B42A-864D-BFC4-39309A12C27F}"/>
              </a:ext>
            </a:extLst>
          </p:cNvPr>
          <p:cNvSpPr>
            <a:spLocks noGrp="1"/>
          </p:cNvSpPr>
          <p:nvPr>
            <p:ph type="title"/>
          </p:nvPr>
        </p:nvSpPr>
        <p:spPr>
          <a:xfrm>
            <a:off x="24063" y="-568325"/>
            <a:ext cx="7543800" cy="1295400"/>
          </a:xfrm>
        </p:spPr>
        <p:txBody>
          <a:bodyPr/>
          <a:lstStyle/>
          <a:p>
            <a:r>
              <a:rPr lang="en-US" dirty="0"/>
              <a:t>Review</a:t>
            </a:r>
          </a:p>
        </p:txBody>
      </p:sp>
      <p:sp>
        <p:nvSpPr>
          <p:cNvPr id="5" name="Content Placeholder 4">
            <a:extLst>
              <a:ext uri="{FF2B5EF4-FFF2-40B4-BE49-F238E27FC236}">
                <a16:creationId xmlns:a16="http://schemas.microsoft.com/office/drawing/2014/main" id="{ACDB850D-9877-8340-AD7F-3CBF2F0D88E6}"/>
              </a:ext>
            </a:extLst>
          </p:cNvPr>
          <p:cNvSpPr>
            <a:spLocks noGrp="1"/>
          </p:cNvSpPr>
          <p:nvPr>
            <p:ph sz="half" idx="1"/>
          </p:nvPr>
        </p:nvSpPr>
        <p:spPr>
          <a:xfrm>
            <a:off x="40105" y="729833"/>
            <a:ext cx="4038600" cy="4411662"/>
          </a:xfrm>
        </p:spPr>
        <p:txBody>
          <a:bodyPr/>
          <a:lstStyle/>
          <a:p>
            <a:pPr marL="0" indent="0">
              <a:buNone/>
            </a:pPr>
            <a:r>
              <a:rPr lang="en-US" u="sng" dirty="0"/>
              <a:t>Clustering</a:t>
            </a:r>
          </a:p>
          <a:p>
            <a:pPr marL="514350" indent="-514350">
              <a:buAutoNum type="arabicPeriod"/>
            </a:pPr>
            <a:r>
              <a:rPr lang="en-US" dirty="0"/>
              <a:t>k-means</a:t>
            </a:r>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err="1"/>
              <a:t>heirarchical</a:t>
            </a:r>
            <a:r>
              <a:rPr lang="en-US" dirty="0"/>
              <a:t> </a:t>
            </a:r>
          </a:p>
        </p:txBody>
      </p:sp>
      <p:sp>
        <p:nvSpPr>
          <p:cNvPr id="6" name="Content Placeholder 5">
            <a:extLst>
              <a:ext uri="{FF2B5EF4-FFF2-40B4-BE49-F238E27FC236}">
                <a16:creationId xmlns:a16="http://schemas.microsoft.com/office/drawing/2014/main" id="{692F96FC-C466-5640-BB4C-C7B6F59CDC7F}"/>
              </a:ext>
            </a:extLst>
          </p:cNvPr>
          <p:cNvSpPr>
            <a:spLocks noGrp="1"/>
          </p:cNvSpPr>
          <p:nvPr>
            <p:ph sz="half" idx="2"/>
          </p:nvPr>
        </p:nvSpPr>
        <p:spPr>
          <a:xfrm>
            <a:off x="4094747" y="729833"/>
            <a:ext cx="4038600" cy="4411662"/>
          </a:xfrm>
        </p:spPr>
        <p:txBody>
          <a:bodyPr/>
          <a:lstStyle/>
          <a:p>
            <a:pPr marL="0" indent="0">
              <a:buNone/>
            </a:pPr>
            <a:r>
              <a:rPr lang="en-US" u="sng" dirty="0"/>
              <a:t>Dimension Reduction</a:t>
            </a:r>
          </a:p>
          <a:p>
            <a:pPr marL="514350" indent="-514350">
              <a:buFont typeface="+mj-lt"/>
              <a:buAutoNum type="arabicPeriod" startAt="3"/>
            </a:pPr>
            <a:r>
              <a:rPr lang="en-US" dirty="0"/>
              <a:t>PCA</a:t>
            </a:r>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endParaRPr lang="en-US" dirty="0"/>
          </a:p>
          <a:p>
            <a:pPr marL="514350" indent="-514350">
              <a:buFont typeface="+mj-lt"/>
              <a:buAutoNum type="arabicPeriod" startAt="3"/>
            </a:pPr>
            <a:r>
              <a:rPr lang="en-US" dirty="0"/>
              <a:t>t-SNE</a:t>
            </a:r>
          </a:p>
        </p:txBody>
      </p:sp>
      <p:pic>
        <p:nvPicPr>
          <p:cNvPr id="8" name="Picture 7">
            <a:extLst>
              <a:ext uri="{FF2B5EF4-FFF2-40B4-BE49-F238E27FC236}">
                <a16:creationId xmlns:a16="http://schemas.microsoft.com/office/drawing/2014/main" id="{BA9FD64A-CE24-BD43-B82D-E81D96E6DB09}"/>
              </a:ext>
            </a:extLst>
          </p:cNvPr>
          <p:cNvPicPr>
            <a:picLocks noChangeAspect="1"/>
          </p:cNvPicPr>
          <p:nvPr/>
        </p:nvPicPr>
        <p:blipFill>
          <a:blip r:embed="rId2"/>
          <a:stretch>
            <a:fillRect/>
          </a:stretch>
        </p:blipFill>
        <p:spPr>
          <a:xfrm>
            <a:off x="40105" y="4900945"/>
            <a:ext cx="3903900" cy="1878510"/>
          </a:xfrm>
          <a:prstGeom prst="rect">
            <a:avLst/>
          </a:prstGeom>
        </p:spPr>
      </p:pic>
      <p:pic>
        <p:nvPicPr>
          <p:cNvPr id="9" name="Picture 8">
            <a:extLst>
              <a:ext uri="{FF2B5EF4-FFF2-40B4-BE49-F238E27FC236}">
                <a16:creationId xmlns:a16="http://schemas.microsoft.com/office/drawing/2014/main" id="{95EB4905-9750-2247-9D42-79B50DC9E449}"/>
              </a:ext>
            </a:extLst>
          </p:cNvPr>
          <p:cNvPicPr>
            <a:picLocks noChangeAspect="1"/>
          </p:cNvPicPr>
          <p:nvPr/>
        </p:nvPicPr>
        <p:blipFill rotWithShape="1">
          <a:blip r:embed="rId3"/>
          <a:srcRect l="1974" t="30905"/>
          <a:stretch/>
        </p:blipFill>
        <p:spPr>
          <a:xfrm>
            <a:off x="228600" y="1770473"/>
            <a:ext cx="3715405" cy="1929969"/>
          </a:xfrm>
          <a:prstGeom prst="rect">
            <a:avLst/>
          </a:prstGeom>
        </p:spPr>
      </p:pic>
      <p:pic>
        <p:nvPicPr>
          <p:cNvPr id="10" name="Picture 9">
            <a:extLst>
              <a:ext uri="{FF2B5EF4-FFF2-40B4-BE49-F238E27FC236}">
                <a16:creationId xmlns:a16="http://schemas.microsoft.com/office/drawing/2014/main" id="{148CE950-B208-AE4E-B951-DE4C8DFEDEC3}"/>
              </a:ext>
            </a:extLst>
          </p:cNvPr>
          <p:cNvPicPr>
            <a:picLocks noChangeAspect="1"/>
          </p:cNvPicPr>
          <p:nvPr/>
        </p:nvPicPr>
        <p:blipFill>
          <a:blip r:embed="rId4"/>
          <a:stretch>
            <a:fillRect/>
          </a:stretch>
        </p:blipFill>
        <p:spPr>
          <a:xfrm>
            <a:off x="4584032" y="1905000"/>
            <a:ext cx="4094563" cy="260510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D545241F-BF68-1A43-AD58-9F6E26D9DF07}"/>
              </a:ext>
            </a:extLst>
          </p:cNvPr>
          <p:cNvPicPr>
            <a:picLocks noChangeAspect="1"/>
          </p:cNvPicPr>
          <p:nvPr/>
        </p:nvPicPr>
        <p:blipFill>
          <a:blip r:embed="rId5"/>
          <a:stretch>
            <a:fillRect/>
          </a:stretch>
        </p:blipFill>
        <p:spPr>
          <a:xfrm>
            <a:off x="5791267" y="4739406"/>
            <a:ext cx="2887328" cy="2201588"/>
          </a:xfrm>
          <a:prstGeom prst="rect">
            <a:avLst/>
          </a:prstGeom>
        </p:spPr>
      </p:pic>
    </p:spTree>
    <p:extLst>
      <p:ext uri="{BB962C8B-B14F-4D97-AF65-F5344CB8AC3E}">
        <p14:creationId xmlns:p14="http://schemas.microsoft.com/office/powerpoint/2010/main" val="271602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381000" y="-304800"/>
            <a:ext cx="7543800" cy="1295400"/>
          </a:xfrm>
        </p:spPr>
        <p:txBody>
          <a:bodyPr/>
          <a:lstStyle/>
          <a:p>
            <a:pPr eaLnBrk="1" hangingPunct="1"/>
            <a:r>
              <a:rPr lang="en-US" altLang="en-US" dirty="0"/>
              <a:t>Causal inference</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380"/>
          <a:stretch/>
        </p:blipFill>
        <p:spPr bwMode="auto">
          <a:xfrm>
            <a:off x="562429" y="1066800"/>
            <a:ext cx="7975600" cy="489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0" y="6396335"/>
            <a:ext cx="3701134" cy="276999"/>
          </a:xfrm>
          <a:prstGeom prst="rect">
            <a:avLst/>
          </a:prstGeom>
          <a:noFill/>
        </p:spPr>
        <p:txBody>
          <a:bodyPr wrap="square" rtlCol="0">
            <a:spAutoFit/>
          </a:bodyPr>
          <a:lstStyle/>
          <a:p>
            <a:pPr algn="l"/>
            <a:r>
              <a:rPr lang="en-US" sz="1200" b="0" dirty="0"/>
              <a:t>Maxwell, et al ,</a:t>
            </a:r>
            <a:r>
              <a:rPr lang="en-US" sz="1200" b="0" dirty="0" err="1"/>
              <a:t>PLoS</a:t>
            </a:r>
            <a:r>
              <a:rPr lang="en-US" sz="1200" b="0" dirty="0"/>
              <a:t> One. 2015; 10(2): e0118234. </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18" t="94244"/>
          <a:stretch/>
        </p:blipFill>
        <p:spPr bwMode="auto">
          <a:xfrm>
            <a:off x="178593" y="5921827"/>
            <a:ext cx="8812998" cy="39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95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381000" y="-304800"/>
            <a:ext cx="7543800" cy="1295400"/>
          </a:xfrm>
        </p:spPr>
        <p:txBody>
          <a:bodyPr/>
          <a:lstStyle/>
          <a:p>
            <a:pPr eaLnBrk="1" hangingPunct="1"/>
            <a:r>
              <a:rPr lang="en-US" altLang="en-US" dirty="0"/>
              <a:t>Causal inference – the 5¢ tour</a:t>
            </a:r>
          </a:p>
        </p:txBody>
      </p:sp>
      <p:sp>
        <p:nvSpPr>
          <p:cNvPr id="4" name="TextBox 3"/>
          <p:cNvSpPr txBox="1"/>
          <p:nvPr/>
        </p:nvSpPr>
        <p:spPr>
          <a:xfrm>
            <a:off x="3810000" y="5899284"/>
            <a:ext cx="4876800" cy="369332"/>
          </a:xfrm>
          <a:prstGeom prst="rect">
            <a:avLst/>
          </a:prstGeom>
          <a:noFill/>
        </p:spPr>
        <p:txBody>
          <a:bodyPr wrap="square" rtlCol="0">
            <a:spAutoFit/>
          </a:bodyPr>
          <a:lstStyle/>
          <a:p>
            <a:r>
              <a:rPr lang="en-US" b="0" dirty="0"/>
              <a:t>Adapted from Newman, et al Pediatrics, 2016</a:t>
            </a:r>
          </a:p>
        </p:txBody>
      </p:sp>
      <p:grpSp>
        <p:nvGrpSpPr>
          <p:cNvPr id="5" name="Group 4"/>
          <p:cNvGrpSpPr/>
          <p:nvPr/>
        </p:nvGrpSpPr>
        <p:grpSpPr>
          <a:xfrm>
            <a:off x="3287484" y="1676400"/>
            <a:ext cx="1828800" cy="1484531"/>
            <a:chOff x="3287484" y="1676400"/>
            <a:chExt cx="1828800" cy="1484531"/>
          </a:xfrm>
        </p:grpSpPr>
        <p:sp>
          <p:nvSpPr>
            <p:cNvPr id="2" name="Oval 1"/>
            <p:cNvSpPr/>
            <p:nvPr/>
          </p:nvSpPr>
          <p:spPr bwMode="auto">
            <a:xfrm>
              <a:off x="3733800" y="1676400"/>
              <a:ext cx="838200" cy="609600"/>
            </a:xfrm>
            <a:prstGeom prst="ellipse">
              <a:avLst/>
            </a:prstGeom>
            <a:solidFill>
              <a:srgbClr val="FF5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 name="TextBox 2"/>
            <p:cNvSpPr txBox="1"/>
            <p:nvPr/>
          </p:nvSpPr>
          <p:spPr>
            <a:xfrm>
              <a:off x="3287484" y="2514600"/>
              <a:ext cx="1828800" cy="646331"/>
            </a:xfrm>
            <a:prstGeom prst="rect">
              <a:avLst/>
            </a:prstGeom>
            <a:noFill/>
          </p:spPr>
          <p:txBody>
            <a:bodyPr wrap="square" rtlCol="0">
              <a:spAutoFit/>
            </a:bodyPr>
            <a:lstStyle/>
            <a:p>
              <a:r>
                <a:rPr lang="en-US" dirty="0"/>
                <a:t>Down’s syndrome</a:t>
              </a:r>
            </a:p>
          </p:txBody>
        </p:sp>
      </p:grpSp>
      <p:grpSp>
        <p:nvGrpSpPr>
          <p:cNvPr id="11" name="Group 10"/>
          <p:cNvGrpSpPr/>
          <p:nvPr/>
        </p:nvGrpSpPr>
        <p:grpSpPr>
          <a:xfrm>
            <a:off x="1219200" y="4399205"/>
            <a:ext cx="1828800" cy="1207532"/>
            <a:chOff x="3287484" y="1676400"/>
            <a:chExt cx="1828800" cy="1207532"/>
          </a:xfrm>
        </p:grpSpPr>
        <p:sp>
          <p:nvSpPr>
            <p:cNvPr id="12" name="Oval 11"/>
            <p:cNvSpPr/>
            <p:nvPr/>
          </p:nvSpPr>
          <p:spPr bwMode="auto">
            <a:xfrm>
              <a:off x="3733800" y="1676400"/>
              <a:ext cx="838200" cy="609600"/>
            </a:xfrm>
            <a:prstGeom prst="ellipse">
              <a:avLst/>
            </a:prstGeom>
            <a:solidFill>
              <a:srgbClr val="99FF66"/>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TextBox 12"/>
            <p:cNvSpPr txBox="1"/>
            <p:nvPr/>
          </p:nvSpPr>
          <p:spPr>
            <a:xfrm>
              <a:off x="3287484" y="2514600"/>
              <a:ext cx="1828800" cy="369332"/>
            </a:xfrm>
            <a:prstGeom prst="rect">
              <a:avLst/>
            </a:prstGeom>
            <a:noFill/>
          </p:spPr>
          <p:txBody>
            <a:bodyPr wrap="square" rtlCol="0">
              <a:spAutoFit/>
            </a:bodyPr>
            <a:lstStyle/>
            <a:p>
              <a:r>
                <a:rPr lang="en-US" dirty="0"/>
                <a:t>Phototherapy</a:t>
              </a:r>
            </a:p>
          </p:txBody>
        </p:sp>
      </p:grpSp>
      <p:grpSp>
        <p:nvGrpSpPr>
          <p:cNvPr id="14" name="Group 13"/>
          <p:cNvGrpSpPr/>
          <p:nvPr/>
        </p:nvGrpSpPr>
        <p:grpSpPr>
          <a:xfrm>
            <a:off x="3902817" y="3381376"/>
            <a:ext cx="1828800" cy="1484531"/>
            <a:chOff x="3287484" y="1676400"/>
            <a:chExt cx="1828800" cy="1484531"/>
          </a:xfrm>
        </p:grpSpPr>
        <p:sp>
          <p:nvSpPr>
            <p:cNvPr id="15" name="Oval 14"/>
            <p:cNvSpPr/>
            <p:nvPr/>
          </p:nvSpPr>
          <p:spPr bwMode="auto">
            <a:xfrm>
              <a:off x="3733800" y="1676400"/>
              <a:ext cx="838200" cy="6096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3287484" y="2514600"/>
              <a:ext cx="1828800" cy="646331"/>
            </a:xfrm>
            <a:prstGeom prst="rect">
              <a:avLst/>
            </a:prstGeom>
            <a:noFill/>
          </p:spPr>
          <p:txBody>
            <a:bodyPr wrap="square" rtlCol="0">
              <a:spAutoFit/>
            </a:bodyPr>
            <a:lstStyle/>
            <a:p>
              <a:r>
                <a:rPr lang="en-US" dirty="0"/>
                <a:t>Maximum Bilirubin</a:t>
              </a:r>
            </a:p>
          </p:txBody>
        </p:sp>
      </p:grpSp>
      <p:grpSp>
        <p:nvGrpSpPr>
          <p:cNvPr id="17" name="Group 16"/>
          <p:cNvGrpSpPr/>
          <p:nvPr/>
        </p:nvGrpSpPr>
        <p:grpSpPr>
          <a:xfrm>
            <a:off x="6553200" y="4691752"/>
            <a:ext cx="1828800" cy="1207532"/>
            <a:chOff x="3287484" y="1676400"/>
            <a:chExt cx="1828800" cy="1207532"/>
          </a:xfrm>
        </p:grpSpPr>
        <p:sp>
          <p:nvSpPr>
            <p:cNvPr id="18" name="Oval 17"/>
            <p:cNvSpPr/>
            <p:nvPr/>
          </p:nvSpPr>
          <p:spPr bwMode="auto">
            <a:xfrm>
              <a:off x="3733800" y="1676400"/>
              <a:ext cx="838200" cy="609600"/>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TextBox 18"/>
            <p:cNvSpPr txBox="1"/>
            <p:nvPr/>
          </p:nvSpPr>
          <p:spPr>
            <a:xfrm>
              <a:off x="3287484" y="2514600"/>
              <a:ext cx="1828800" cy="369332"/>
            </a:xfrm>
            <a:prstGeom prst="rect">
              <a:avLst/>
            </a:prstGeom>
            <a:noFill/>
          </p:spPr>
          <p:txBody>
            <a:bodyPr wrap="square" rtlCol="0">
              <a:spAutoFit/>
            </a:bodyPr>
            <a:lstStyle/>
            <a:p>
              <a:r>
                <a:rPr lang="en-US" dirty="0"/>
                <a:t>Cancer</a:t>
              </a:r>
            </a:p>
          </p:txBody>
        </p:sp>
      </p:grpSp>
      <p:cxnSp>
        <p:nvCxnSpPr>
          <p:cNvPr id="21" name="Straight Arrow Connector 20"/>
          <p:cNvCxnSpPr>
            <a:stCxn id="2" idx="3"/>
          </p:cNvCxnSpPr>
          <p:nvPr/>
        </p:nvCxnSpPr>
        <p:spPr bwMode="auto">
          <a:xfrm flipH="1">
            <a:off x="2286000" y="2196726"/>
            <a:ext cx="1570552" cy="2291753"/>
          </a:xfrm>
          <a:prstGeom prst="straightConnector1">
            <a:avLst/>
          </a:prstGeom>
          <a:solidFill>
            <a:schemeClr val="accent1"/>
          </a:solidFill>
          <a:ln w="317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stCxn id="2" idx="5"/>
            <a:endCxn id="18" idx="1"/>
          </p:cNvCxnSpPr>
          <p:nvPr/>
        </p:nvCxnSpPr>
        <p:spPr bwMode="auto">
          <a:xfrm>
            <a:off x="4449248" y="2196726"/>
            <a:ext cx="2673020" cy="2584300"/>
          </a:xfrm>
          <a:prstGeom prst="straightConnector1">
            <a:avLst/>
          </a:prstGeom>
          <a:solidFill>
            <a:schemeClr val="accent1"/>
          </a:solidFill>
          <a:ln w="317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a:endCxn id="18" idx="2"/>
          </p:cNvCxnSpPr>
          <p:nvPr/>
        </p:nvCxnSpPr>
        <p:spPr bwMode="auto">
          <a:xfrm>
            <a:off x="5187333" y="3810000"/>
            <a:ext cx="1812183" cy="1186552"/>
          </a:xfrm>
          <a:prstGeom prst="straightConnector1">
            <a:avLst/>
          </a:prstGeom>
          <a:solidFill>
            <a:schemeClr val="accent1"/>
          </a:solidFill>
          <a:ln w="317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a:stCxn id="12" idx="7"/>
            <a:endCxn id="15" idx="2"/>
          </p:cNvCxnSpPr>
          <p:nvPr/>
        </p:nvCxnSpPr>
        <p:spPr bwMode="auto">
          <a:xfrm flipV="1">
            <a:off x="2380964" y="3686176"/>
            <a:ext cx="1968169" cy="802303"/>
          </a:xfrm>
          <a:prstGeom prst="straightConnector1">
            <a:avLst/>
          </a:prstGeom>
          <a:solidFill>
            <a:schemeClr val="accent1"/>
          </a:solidFill>
          <a:ln w="31750" cap="flat" cmpd="sng" algn="ctr">
            <a:solidFill>
              <a:srgbClr val="99FF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a:stCxn id="12" idx="6"/>
          </p:cNvCxnSpPr>
          <p:nvPr/>
        </p:nvCxnSpPr>
        <p:spPr bwMode="auto">
          <a:xfrm>
            <a:off x="2503716" y="4704005"/>
            <a:ext cx="4561116" cy="438136"/>
          </a:xfrm>
          <a:prstGeom prst="straightConnector1">
            <a:avLst/>
          </a:prstGeom>
          <a:solidFill>
            <a:schemeClr val="accent1"/>
          </a:solidFill>
          <a:ln w="31750" cap="flat" cmpd="sng" algn="ctr">
            <a:solidFill>
              <a:srgbClr val="99FF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Box 38"/>
          <p:cNvSpPr txBox="1"/>
          <p:nvPr/>
        </p:nvSpPr>
        <p:spPr>
          <a:xfrm>
            <a:off x="632876" y="6421016"/>
            <a:ext cx="4876800" cy="369332"/>
          </a:xfrm>
          <a:prstGeom prst="rect">
            <a:avLst/>
          </a:prstGeom>
          <a:noFill/>
        </p:spPr>
        <p:txBody>
          <a:bodyPr wrap="square" rtlCol="0">
            <a:spAutoFit/>
          </a:bodyPr>
          <a:lstStyle/>
          <a:p>
            <a:r>
              <a:rPr lang="en-US" b="0" dirty="0" err="1"/>
              <a:t>Biostat</a:t>
            </a:r>
            <a:r>
              <a:rPr lang="en-US" b="0" dirty="0"/>
              <a:t> 215 covers these topics in detail</a:t>
            </a:r>
          </a:p>
        </p:txBody>
      </p:sp>
      <p:sp>
        <p:nvSpPr>
          <p:cNvPr id="6" name="TextBox 5">
            <a:extLst>
              <a:ext uri="{FF2B5EF4-FFF2-40B4-BE49-F238E27FC236}">
                <a16:creationId xmlns:a16="http://schemas.microsoft.com/office/drawing/2014/main" id="{15699A84-0368-0C4A-9394-246E445ED1DD}"/>
              </a:ext>
            </a:extLst>
          </p:cNvPr>
          <p:cNvSpPr txBox="1"/>
          <p:nvPr/>
        </p:nvSpPr>
        <p:spPr>
          <a:xfrm>
            <a:off x="3134052" y="1779634"/>
            <a:ext cx="1970316" cy="369332"/>
          </a:xfrm>
          <a:prstGeom prst="rect">
            <a:avLst/>
          </a:prstGeom>
          <a:noFill/>
        </p:spPr>
        <p:txBody>
          <a:bodyPr wrap="square" rtlCol="0">
            <a:spAutoFit/>
          </a:bodyPr>
          <a:lstStyle/>
          <a:p>
            <a:r>
              <a:rPr lang="en-US" dirty="0"/>
              <a:t>CONFOUNDER</a:t>
            </a:r>
          </a:p>
        </p:txBody>
      </p:sp>
      <p:sp>
        <p:nvSpPr>
          <p:cNvPr id="23" name="TextBox 22">
            <a:extLst>
              <a:ext uri="{FF2B5EF4-FFF2-40B4-BE49-F238E27FC236}">
                <a16:creationId xmlns:a16="http://schemas.microsoft.com/office/drawing/2014/main" id="{2FD10CA2-A3FD-F041-9C02-8FAFEB910466}"/>
              </a:ext>
            </a:extLst>
          </p:cNvPr>
          <p:cNvSpPr txBox="1"/>
          <p:nvPr/>
        </p:nvSpPr>
        <p:spPr>
          <a:xfrm>
            <a:off x="1094010" y="4532493"/>
            <a:ext cx="1970316" cy="369332"/>
          </a:xfrm>
          <a:prstGeom prst="rect">
            <a:avLst/>
          </a:prstGeom>
          <a:noFill/>
        </p:spPr>
        <p:txBody>
          <a:bodyPr wrap="square" rtlCol="0">
            <a:spAutoFit/>
          </a:bodyPr>
          <a:lstStyle/>
          <a:p>
            <a:r>
              <a:rPr lang="en-US" dirty="0"/>
              <a:t>RISK FACTOR</a:t>
            </a:r>
          </a:p>
        </p:txBody>
      </p:sp>
      <p:sp>
        <p:nvSpPr>
          <p:cNvPr id="25" name="TextBox 24">
            <a:extLst>
              <a:ext uri="{FF2B5EF4-FFF2-40B4-BE49-F238E27FC236}">
                <a16:creationId xmlns:a16="http://schemas.microsoft.com/office/drawing/2014/main" id="{D3A38F28-CE44-DF4E-A5A7-525C312C9574}"/>
              </a:ext>
            </a:extLst>
          </p:cNvPr>
          <p:cNvSpPr txBox="1"/>
          <p:nvPr/>
        </p:nvSpPr>
        <p:spPr>
          <a:xfrm>
            <a:off x="3815442" y="3533776"/>
            <a:ext cx="1970316" cy="369332"/>
          </a:xfrm>
          <a:prstGeom prst="rect">
            <a:avLst/>
          </a:prstGeom>
          <a:noFill/>
        </p:spPr>
        <p:txBody>
          <a:bodyPr wrap="square" rtlCol="0">
            <a:spAutoFit/>
          </a:bodyPr>
          <a:lstStyle/>
          <a:p>
            <a:r>
              <a:rPr lang="en-US" dirty="0"/>
              <a:t>MEDIATOR</a:t>
            </a:r>
          </a:p>
        </p:txBody>
      </p:sp>
      <p:sp>
        <p:nvSpPr>
          <p:cNvPr id="26" name="TextBox 25">
            <a:extLst>
              <a:ext uri="{FF2B5EF4-FFF2-40B4-BE49-F238E27FC236}">
                <a16:creationId xmlns:a16="http://schemas.microsoft.com/office/drawing/2014/main" id="{325A52BD-C583-8F48-B76A-565722F97670}"/>
              </a:ext>
            </a:extLst>
          </p:cNvPr>
          <p:cNvSpPr txBox="1"/>
          <p:nvPr/>
        </p:nvSpPr>
        <p:spPr>
          <a:xfrm>
            <a:off x="6445417" y="4849009"/>
            <a:ext cx="1970316" cy="369332"/>
          </a:xfrm>
          <a:prstGeom prst="rect">
            <a:avLst/>
          </a:prstGeom>
          <a:noFill/>
        </p:spPr>
        <p:txBody>
          <a:bodyPr wrap="square" rtlCol="0">
            <a:spAutoFit/>
          </a:bodyPr>
          <a:lstStyle/>
          <a:p>
            <a:r>
              <a:rPr lang="en-US" dirty="0"/>
              <a:t>OUTCOME</a:t>
            </a:r>
          </a:p>
        </p:txBody>
      </p:sp>
    </p:spTree>
    <p:extLst>
      <p:ext uri="{BB962C8B-B14F-4D97-AF65-F5344CB8AC3E}">
        <p14:creationId xmlns:p14="http://schemas.microsoft.com/office/powerpoint/2010/main" val="1985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70B718-DDF0-42E1-B0F6-66C7AE31B706}" type="slidenum">
              <a:rPr lang="en-US" altLang="en-US"/>
              <a:pPr/>
              <a:t>22</a:t>
            </a:fld>
            <a:endParaRPr lang="en-US" altLang="en-US" dirty="0"/>
          </a:p>
        </p:txBody>
      </p:sp>
      <p:sp>
        <p:nvSpPr>
          <p:cNvPr id="728066" name="Rectangle 1026"/>
          <p:cNvSpPr>
            <a:spLocks noGrp="1" noChangeArrowheads="1"/>
          </p:cNvSpPr>
          <p:nvPr>
            <p:ph type="title"/>
          </p:nvPr>
        </p:nvSpPr>
        <p:spPr>
          <a:xfrm>
            <a:off x="406400" y="609600"/>
            <a:ext cx="7543800" cy="1295400"/>
          </a:xfrm>
        </p:spPr>
        <p:txBody>
          <a:bodyPr/>
          <a:lstStyle/>
          <a:p>
            <a:r>
              <a:rPr lang="en-US" sz="2800" dirty="0"/>
              <a:t>Epidemiologists have long studied the pitfalls of using observational studies to infer causation.</a:t>
            </a:r>
          </a:p>
        </p:txBody>
      </p:sp>
      <p:sp>
        <p:nvSpPr>
          <p:cNvPr id="728067" name="Rectangle 1027"/>
          <p:cNvSpPr>
            <a:spLocks noGrp="1" noChangeArrowheads="1"/>
          </p:cNvSpPr>
          <p:nvPr>
            <p:ph type="body" idx="1"/>
          </p:nvPr>
        </p:nvSpPr>
        <p:spPr>
          <a:xfrm>
            <a:off x="381000" y="1912938"/>
            <a:ext cx="8229600" cy="4411662"/>
          </a:xfrm>
        </p:spPr>
        <p:txBody>
          <a:bodyPr/>
          <a:lstStyle/>
          <a:p>
            <a:pPr marL="0" indent="0">
              <a:lnSpc>
                <a:spcPct val="90000"/>
              </a:lnSpc>
              <a:buSzTx/>
              <a:buNone/>
            </a:pPr>
            <a:r>
              <a:rPr lang="en-US" dirty="0"/>
              <a:t>A fundamental idea in causal inference is to compare the same person with and without an intervention or condition.  Can’t usually measure the person under both conditions.</a:t>
            </a:r>
          </a:p>
          <a:p>
            <a:pPr>
              <a:lnSpc>
                <a:spcPct val="90000"/>
              </a:lnSpc>
              <a:buSzPct val="75000"/>
            </a:pPr>
            <a:r>
              <a:rPr lang="en-US" dirty="0"/>
              <a:t>For example, observe the same person with and without a history of knee injury to understand its impact on later osteoarthritis.</a:t>
            </a:r>
          </a:p>
          <a:p>
            <a:pPr>
              <a:lnSpc>
                <a:spcPct val="90000"/>
              </a:lnSpc>
              <a:buSzPct val="75000"/>
            </a:pPr>
            <a:r>
              <a:rPr lang="en-US" dirty="0"/>
              <a:t>Or recording the outcomes in a catchment area of a trauma center with and without its closure. </a:t>
            </a:r>
          </a:p>
          <a:p>
            <a:pPr marL="571500" indent="-571500">
              <a:lnSpc>
                <a:spcPct val="90000"/>
              </a:lnSpc>
              <a:buSzTx/>
              <a:buFont typeface="Monotype Sorts" pitchFamily="2" charset="2"/>
              <a:buAutoNum type="arabicPeriod"/>
            </a:pPr>
            <a:endParaRPr lang="en-US" dirty="0"/>
          </a:p>
          <a:p>
            <a:pPr marL="571500" indent="-571500">
              <a:lnSpc>
                <a:spcPct val="90000"/>
              </a:lnSpc>
              <a:buSzTx/>
              <a:buFont typeface="Monotype Sorts" pitchFamily="2" charset="2"/>
              <a:buAutoNum type="arabicPeriod"/>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dirty="0">
              <a:latin typeface="Book Antiqua" pitchFamily="18" charset="0"/>
            </a:endParaRPr>
          </a:p>
        </p:txBody>
      </p:sp>
    </p:spTree>
    <p:extLst>
      <p:ext uri="{BB962C8B-B14F-4D97-AF65-F5344CB8AC3E}">
        <p14:creationId xmlns:p14="http://schemas.microsoft.com/office/powerpoint/2010/main" val="405712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p:txBody>
          <a:bodyPr/>
          <a:lstStyle/>
          <a:p>
            <a:pPr eaLnBrk="1" hangingPunct="1"/>
            <a:r>
              <a:rPr lang="en-US" altLang="en-US" sz="2800" dirty="0"/>
              <a:t>Imagine a hypothetical experiment in which you get to observe each participant under both the treatment and control conditions holding all else the same, like a perfect cross-over experiment. </a:t>
            </a:r>
          </a:p>
          <a:p>
            <a:pPr marL="0" indent="0" eaLnBrk="1" hangingPunct="1">
              <a:buNone/>
            </a:pPr>
            <a:r>
              <a:rPr lang="en-US" altLang="en-US" dirty="0"/>
              <a:t>				</a:t>
            </a:r>
            <a:r>
              <a:rPr lang="en-US" altLang="en-US" dirty="0" err="1"/>
              <a:t>Y</a:t>
            </a:r>
            <a:r>
              <a:rPr lang="en-US" altLang="en-US" baseline="-25000" dirty="0" err="1"/>
              <a:t>trt</a:t>
            </a:r>
            <a:r>
              <a:rPr lang="en-US" altLang="en-US" dirty="0"/>
              <a:t>, </a:t>
            </a:r>
            <a:r>
              <a:rPr lang="en-US" altLang="en-US" dirty="0" err="1"/>
              <a:t>Y</a:t>
            </a:r>
            <a:r>
              <a:rPr lang="en-US" altLang="en-US" baseline="-25000" dirty="0" err="1"/>
              <a:t>ctl</a:t>
            </a:r>
            <a:r>
              <a:rPr lang="en-US" altLang="en-US" dirty="0"/>
              <a:t> </a:t>
            </a:r>
          </a:p>
          <a:p>
            <a:pPr eaLnBrk="1" hangingPunct="1"/>
            <a:r>
              <a:rPr lang="en-US" altLang="en-US" sz="2800" dirty="0"/>
              <a:t>Often, we only get to observe one of </a:t>
            </a:r>
            <a:r>
              <a:rPr lang="en-US" altLang="en-US" sz="2800" dirty="0" err="1"/>
              <a:t>Y</a:t>
            </a:r>
            <a:r>
              <a:rPr lang="en-US" altLang="en-US" sz="2800" baseline="-25000" dirty="0" err="1"/>
              <a:t>trt</a:t>
            </a:r>
            <a:r>
              <a:rPr lang="en-US" altLang="en-US" sz="2800" dirty="0"/>
              <a:t> or </a:t>
            </a:r>
            <a:r>
              <a:rPr lang="en-US" altLang="en-US" sz="2800" dirty="0" err="1"/>
              <a:t>Y</a:t>
            </a:r>
            <a:r>
              <a:rPr lang="en-US" altLang="en-US" sz="2800" baseline="-25000" dirty="0" err="1"/>
              <a:t>ctl</a:t>
            </a:r>
            <a:r>
              <a:rPr lang="en-US" altLang="en-US" sz="2800" dirty="0"/>
              <a:t>, depending on whether the participant is in the treatment or control condition. </a:t>
            </a:r>
          </a:p>
          <a:p>
            <a:pPr eaLnBrk="1" hangingPunct="1"/>
            <a:r>
              <a:rPr lang="en-US" altLang="en-US" sz="2800" dirty="0"/>
              <a:t>Sometimes described as the </a:t>
            </a:r>
            <a:r>
              <a:rPr lang="en-US" altLang="en-US" sz="2800" b="1" dirty="0"/>
              <a:t>“fundamental problem in causal inference.” </a:t>
            </a:r>
          </a:p>
        </p:txBody>
      </p:sp>
      <p:sp>
        <p:nvSpPr>
          <p:cNvPr id="18435" name="Rectangle 2"/>
          <p:cNvSpPr>
            <a:spLocks noGrp="1" noChangeArrowheads="1"/>
          </p:cNvSpPr>
          <p:nvPr>
            <p:ph type="title"/>
          </p:nvPr>
        </p:nvSpPr>
        <p:spPr/>
        <p:txBody>
          <a:bodyPr/>
          <a:lstStyle/>
          <a:p>
            <a:pPr eaLnBrk="1" hangingPunct="1"/>
            <a:r>
              <a:rPr lang="en-US" altLang="en-US" dirty="0"/>
              <a:t>Potential outcomes</a:t>
            </a:r>
          </a:p>
        </p:txBody>
      </p:sp>
    </p:spTree>
    <p:extLst>
      <p:ext uri="{BB962C8B-B14F-4D97-AF65-F5344CB8AC3E}">
        <p14:creationId xmlns:p14="http://schemas.microsoft.com/office/powerpoint/2010/main" val="122222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a:t>Hypothetical example:  treatment of depression</a:t>
            </a:r>
          </a:p>
        </p:txBody>
      </p:sp>
      <p:sp>
        <p:nvSpPr>
          <p:cNvPr id="784387" name="Rectangle 3"/>
          <p:cNvSpPr>
            <a:spLocks noGrp="1" noChangeArrowheads="1"/>
          </p:cNvSpPr>
          <p:nvPr>
            <p:ph type="body" idx="1"/>
          </p:nvPr>
        </p:nvSpPr>
        <p:spPr>
          <a:xfrm>
            <a:off x="304800" y="1447800"/>
            <a:ext cx="8534400" cy="5105400"/>
          </a:xfrm>
        </p:spPr>
        <p:txBody>
          <a:bodyPr/>
          <a:lstStyle/>
          <a:p>
            <a:pPr eaLnBrk="1" hangingPunct="1"/>
            <a:r>
              <a:rPr lang="en-US" altLang="en-US" dirty="0"/>
              <a:t>Does addition of an internet based cognitive behavioral component aid in treatment of depression? </a:t>
            </a:r>
          </a:p>
          <a:p>
            <a:pPr eaLnBrk="1" hangingPunct="1"/>
            <a:r>
              <a:rPr lang="en-US" altLang="en-US" dirty="0"/>
              <a:t>Outcome = improvement in Beck Depression Inventory (BDI).</a:t>
            </a:r>
          </a:p>
          <a:p>
            <a:pPr eaLnBrk="1" hangingPunct="1"/>
            <a:r>
              <a:rPr lang="en-US" altLang="en-US" dirty="0"/>
              <a:t>Control group treatment is team care approach, which has proven especially effective in the elderly.</a:t>
            </a:r>
          </a:p>
          <a:p>
            <a:pPr eaLnBrk="1" hangingPunct="1"/>
            <a:r>
              <a:rPr lang="en-US" altLang="en-US" dirty="0"/>
              <a:t>Observational study based on clinical data (non-random).</a:t>
            </a:r>
          </a:p>
          <a:p>
            <a:pPr marL="0" indent="0" eaLnBrk="1" hangingPunct="1">
              <a:buNone/>
            </a:pPr>
            <a:endParaRPr lang="en-US" altLang="en-US" dirty="0"/>
          </a:p>
        </p:txBody>
      </p:sp>
    </p:spTree>
    <p:extLst>
      <p:ext uri="{BB962C8B-B14F-4D97-AF65-F5344CB8AC3E}">
        <p14:creationId xmlns:p14="http://schemas.microsoft.com/office/powerpoint/2010/main" val="2570159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96500" name="Group 852"/>
          <p:cNvGraphicFramePr>
            <a:graphicFrameLocks noGrp="1"/>
          </p:cNvGraphicFramePr>
          <p:nvPr>
            <p:ph sz="half" idx="2"/>
            <p:extLst>
              <p:ext uri="{D42A27DB-BD31-4B8C-83A1-F6EECF244321}">
                <p14:modId xmlns:p14="http://schemas.microsoft.com/office/powerpoint/2010/main" val="3513459000"/>
              </p:ext>
            </p:extLst>
          </p:nvPr>
        </p:nvGraphicFramePr>
        <p:xfrm>
          <a:off x="228600" y="1524000"/>
          <a:ext cx="8686800" cy="6872289"/>
        </p:xfrm>
        <a:graphic>
          <a:graphicData uri="http://schemas.openxmlformats.org/drawingml/2006/table">
            <a:tbl>
              <a:tblPr/>
              <a:tblGrid>
                <a:gridCol w="169068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757362">
                  <a:extLst>
                    <a:ext uri="{9D8B030D-6E8A-4147-A177-3AD203B41FA5}">
                      <a16:colId xmlns:a16="http://schemas.microsoft.com/office/drawing/2014/main" val="20002"/>
                    </a:ext>
                  </a:extLst>
                </a:gridCol>
                <a:gridCol w="1493838">
                  <a:extLst>
                    <a:ext uri="{9D8B030D-6E8A-4147-A177-3AD203B41FA5}">
                      <a16:colId xmlns:a16="http://schemas.microsoft.com/office/drawing/2014/main" val="20003"/>
                    </a:ext>
                  </a:extLst>
                </a:gridCol>
                <a:gridCol w="2220912">
                  <a:extLst>
                    <a:ext uri="{9D8B030D-6E8A-4147-A177-3AD203B41FA5}">
                      <a16:colId xmlns:a16="http://schemas.microsoft.com/office/drawing/2014/main" val="20004"/>
                    </a:ext>
                  </a:extLst>
                </a:gridCol>
              </a:tblGrid>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cap="flat">
                      <a:noFill/>
                    </a:lnT>
                    <a:lnB>
                      <a:noFill/>
                    </a:lnB>
                    <a:lnTlToBr>
                      <a:noFill/>
                    </a:lnTlToBr>
                    <a:lnBlToTr>
                      <a:noFill/>
                    </a:lnBlToTr>
                    <a:noFill/>
                  </a:tcPr>
                </a:tc>
                <a:tc gridSpan="2">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Outcome under</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54038">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itchFamily="18" charset="0"/>
                          <a:cs typeface="Times New Roman" pitchFamily="18" charset="0"/>
                        </a:rPr>
                        <a:t>Patient</a:t>
                      </a: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Group</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Ctl</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Trt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Difference</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1</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Trt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8</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 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27063">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2</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Ctl</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0</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 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Times New Roman" pitchFamily="18" charset="0"/>
                          <a:cs typeface="Times New Roman" pitchFamily="18" charset="0"/>
                        </a:rPr>
                        <a:t>Trt</a:t>
                      </a: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-1</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Trt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 1</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54038">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463675">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Ave in popl’n</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1.02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Average Causal Effect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63675">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9458" name="Rectangle 291"/>
          <p:cNvSpPr>
            <a:spLocks noGrp="1" noChangeArrowheads="1"/>
          </p:cNvSpPr>
          <p:nvPr>
            <p:ph type="title"/>
          </p:nvPr>
        </p:nvSpPr>
        <p:spPr/>
        <p:txBody>
          <a:bodyPr/>
          <a:lstStyle/>
          <a:p>
            <a:pPr eaLnBrk="1" hangingPunct="1"/>
            <a:r>
              <a:rPr lang="en-US" altLang="en-US" dirty="0"/>
              <a:t>Potential outcomes framework</a:t>
            </a:r>
          </a:p>
        </p:txBody>
      </p:sp>
      <p:graphicFrame>
        <p:nvGraphicFramePr>
          <p:cNvPr id="8" name="Group 852"/>
          <p:cNvGraphicFramePr>
            <a:graphicFrameLocks noGrp="1"/>
          </p:cNvGraphicFramePr>
          <p:nvPr>
            <p:ph sz="half" idx="2"/>
            <p:extLst>
              <p:ext uri="{D42A27DB-BD31-4B8C-83A1-F6EECF244321}">
                <p14:modId xmlns:p14="http://schemas.microsoft.com/office/powerpoint/2010/main" val="2454605592"/>
              </p:ext>
            </p:extLst>
          </p:nvPr>
        </p:nvGraphicFramePr>
        <p:xfrm>
          <a:off x="230688" y="1526088"/>
          <a:ext cx="8686800" cy="6872289"/>
        </p:xfrm>
        <a:graphic>
          <a:graphicData uri="http://schemas.openxmlformats.org/drawingml/2006/table">
            <a:tbl>
              <a:tblPr/>
              <a:tblGrid>
                <a:gridCol w="169068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757362">
                  <a:extLst>
                    <a:ext uri="{9D8B030D-6E8A-4147-A177-3AD203B41FA5}">
                      <a16:colId xmlns:a16="http://schemas.microsoft.com/office/drawing/2014/main" val="20002"/>
                    </a:ext>
                  </a:extLst>
                </a:gridCol>
                <a:gridCol w="1493838">
                  <a:extLst>
                    <a:ext uri="{9D8B030D-6E8A-4147-A177-3AD203B41FA5}">
                      <a16:colId xmlns:a16="http://schemas.microsoft.com/office/drawing/2014/main" val="20003"/>
                    </a:ext>
                  </a:extLst>
                </a:gridCol>
                <a:gridCol w="2220912">
                  <a:extLst>
                    <a:ext uri="{9D8B030D-6E8A-4147-A177-3AD203B41FA5}">
                      <a16:colId xmlns:a16="http://schemas.microsoft.com/office/drawing/2014/main" val="20004"/>
                    </a:ext>
                  </a:extLst>
                </a:gridCol>
              </a:tblGrid>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a:noFill/>
                    </a:lnL>
                    <a:lnR>
                      <a:noFill/>
                    </a:lnR>
                    <a:lnT cap="flat">
                      <a:noFill/>
                    </a:lnT>
                    <a:lnB>
                      <a:noFill/>
                    </a:lnB>
                    <a:lnTlToBr>
                      <a:noFill/>
                    </a:lnTlToBr>
                    <a:lnBlToTr>
                      <a:noFill/>
                    </a:lnBlToTr>
                    <a:noFill/>
                  </a:tcPr>
                </a:tc>
                <a:tc gridSpan="2">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54038">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itchFamily="18" charset="0"/>
                          <a:cs typeface="Times New Roman" pitchFamily="18" charset="0"/>
                        </a:rPr>
                        <a:t>Patient</a:t>
                      </a: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Group</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Ctl</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Times New Roman" pitchFamily="18" charset="0"/>
                          <a:cs typeface="Times New Roman" pitchFamily="18" charset="0"/>
                        </a:rPr>
                        <a:t>Trt</a:t>
                      </a: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Difference</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1</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FF"/>
                          </a:solidFill>
                          <a:effectLst/>
                          <a:latin typeface="Times New Roman" pitchFamily="18" charset="0"/>
                          <a:cs typeface="Times New Roman" pitchFamily="18" charset="0"/>
                        </a:rPr>
                        <a:t>Trt</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4</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itchFamily="18" charset="0"/>
                          <a:cs typeface="Times New Roman" pitchFamily="18" charset="0"/>
                        </a:rPr>
                        <a:t>8</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 4</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27063">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2</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FF"/>
                          </a:solidFill>
                          <a:effectLst/>
                          <a:latin typeface="Times New Roman" pitchFamily="18" charset="0"/>
                          <a:cs typeface="Times New Roman" pitchFamily="18" charset="0"/>
                        </a:rPr>
                        <a:t>Ctl</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itchFamily="18" charset="0"/>
                          <a:cs typeface="Times New Roman" pitchFamily="18" charset="0"/>
                        </a:rPr>
                        <a:t>0</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3</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 3</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FF"/>
                          </a:solidFill>
                          <a:effectLst/>
                          <a:latin typeface="Times New Roman" pitchFamily="18" charset="0"/>
                          <a:cs typeface="Times New Roman" pitchFamily="18" charset="0"/>
                        </a:rPr>
                        <a:t>Trt</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4</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itchFamily="18" charset="0"/>
                          <a:cs typeface="Times New Roman" pitchFamily="18" charset="0"/>
                        </a:rPr>
                        <a:t>3</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-1</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52450">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4</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FF"/>
                          </a:solidFill>
                          <a:effectLst/>
                          <a:latin typeface="Times New Roman" pitchFamily="18" charset="0"/>
                          <a:cs typeface="Times New Roman" pitchFamily="18" charset="0"/>
                        </a:rPr>
                        <a:t>Trt</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3</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itchFamily="18" charset="0"/>
                          <a:cs typeface="Times New Roman" pitchFamily="18" charset="0"/>
                        </a:rPr>
                        <a:t>4</a:t>
                      </a:r>
                      <a:endParaRPr kumimoji="0" lang="en-US" altLang="en-US" sz="2800" b="0" i="0" u="none" strike="noStrike" cap="none" normalizeH="0" baseline="0" dirty="0">
                        <a:ln>
                          <a:noFill/>
                        </a:ln>
                        <a:solidFill>
                          <a:srgbClr val="0000FF"/>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 1</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54038">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463675">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itchFamily="18" charset="0"/>
                          <a:cs typeface="Times New Roman" pitchFamily="18" charset="0"/>
                        </a:rPr>
                        <a:t>Ave in popl’n</a:t>
                      </a:r>
                      <a:endParaRPr kumimoji="0" lang="en-US" altLang="en-US" sz="2800" b="0" i="0" u="none" strike="noStrike" cap="none" normalizeH="0" baseline="0">
                        <a:ln>
                          <a:noFill/>
                        </a:ln>
                        <a:solidFill>
                          <a:schemeClr val="tx1"/>
                        </a:solidFill>
                        <a:effectLst/>
                        <a:latin typeface="Times New Roman" pitchFamily="18" charset="0"/>
                      </a:endParaRPr>
                    </a:p>
                  </a:txBody>
                  <a:tcP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dirty="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1.02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Average</a:t>
                      </a:r>
                      <a:r>
                        <a:rPr kumimoji="0" lang="en-US" alt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800" b="0" i="0" u="none" strike="noStrike" cap="none" normalizeH="0" baseline="0" dirty="0">
                          <a:ln>
                            <a:noFill/>
                          </a:ln>
                          <a:solidFill>
                            <a:schemeClr val="bg1">
                              <a:lumMod val="85000"/>
                            </a:schemeClr>
                          </a:solidFill>
                          <a:effectLst/>
                          <a:latin typeface="Times New Roman" pitchFamily="18" charset="0"/>
                          <a:cs typeface="Times New Roman" pitchFamily="18" charset="0"/>
                        </a:rPr>
                        <a:t>Causal Effect</a:t>
                      </a:r>
                      <a:endParaRPr kumimoji="0" lang="en-US" altLang="en-US" sz="2800" b="0" i="0" u="none" strike="noStrike" cap="none" normalizeH="0" baseline="0" dirty="0">
                        <a:ln>
                          <a:noFill/>
                        </a:ln>
                        <a:solidFill>
                          <a:schemeClr val="bg1">
                            <a:lumMod val="85000"/>
                          </a:schemeClr>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63675">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marL="344488" algn="l">
                        <a:spcBef>
                          <a:spcPct val="20000"/>
                        </a:spcBef>
                        <a:buClr>
                          <a:schemeClr val="accent2"/>
                        </a:buClr>
                        <a:buSzPct val="70000"/>
                        <a:buFont typeface="Wingdings" pitchFamily="2" charset="2"/>
                        <a:defRPr sz="2200">
                          <a:solidFill>
                            <a:schemeClr val="tx1"/>
                          </a:solidFill>
                          <a:latin typeface="Arial" charset="0"/>
                        </a:defRPr>
                      </a:lvl2pPr>
                      <a:lvl3pPr marL="693738" algn="l">
                        <a:spcBef>
                          <a:spcPct val="20000"/>
                        </a:spcBef>
                        <a:buClr>
                          <a:schemeClr val="accent1"/>
                        </a:buClr>
                        <a:buSzPct val="70000"/>
                        <a:buFont typeface="Wingdings" pitchFamily="2" charset="2"/>
                        <a:defRPr sz="2100">
                          <a:solidFill>
                            <a:schemeClr val="tx1"/>
                          </a:solidFill>
                          <a:latin typeface="Arial" charset="0"/>
                        </a:defRPr>
                      </a:lvl3pPr>
                      <a:lvl4pPr marL="989013" algn="l">
                        <a:spcBef>
                          <a:spcPct val="20000"/>
                        </a:spcBef>
                        <a:buClr>
                          <a:schemeClr val="tx2"/>
                        </a:buClr>
                        <a:buSzPct val="75000"/>
                        <a:buFont typeface="Wingdings" pitchFamily="2" charset="2"/>
                        <a:defRPr>
                          <a:solidFill>
                            <a:schemeClr val="tx1"/>
                          </a:solidFill>
                          <a:latin typeface="Arial" charset="0"/>
                        </a:defRPr>
                      </a:lvl4pPr>
                      <a:lvl5pPr marL="1282700" algn="l">
                        <a:spcBef>
                          <a:spcPct val="20000"/>
                        </a:spcBef>
                        <a:buClr>
                          <a:schemeClr val="folHlink"/>
                        </a:buClr>
                        <a:buSzPct val="80000"/>
                        <a:buFont typeface="Wingdings" pitchFamily="2"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altLang="en-US" sz="2800" b="0" i="0" u="none" strike="noStrike" cap="none" normalizeH="0" baseline="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lgn="l">
                        <a:spcBef>
                          <a:spcPct val="20000"/>
                        </a:spcBef>
                        <a:buClr>
                          <a:schemeClr val="tx2"/>
                        </a:buClr>
                        <a:buSzPct val="70000"/>
                        <a:buFont typeface="Wingdings" pitchFamily="2" charset="2"/>
                        <a:defRPr sz="2600">
                          <a:solidFill>
                            <a:schemeClr val="tx1"/>
                          </a:solidFill>
                          <a:latin typeface="Arial" charset="0"/>
                        </a:defRPr>
                      </a:lvl1pPr>
                      <a:lvl2pPr algn="l">
                        <a:spcBef>
                          <a:spcPct val="20000"/>
                        </a:spcBef>
                        <a:buClr>
                          <a:schemeClr val="accent2"/>
                        </a:buClr>
                        <a:buSzPct val="70000"/>
                        <a:buFont typeface="Wingdings" pitchFamily="2" charset="2"/>
                        <a:defRPr sz="2200">
                          <a:solidFill>
                            <a:schemeClr val="tx1"/>
                          </a:solidFill>
                          <a:latin typeface="Arial" charset="0"/>
                        </a:defRPr>
                      </a:lvl2pPr>
                      <a:lvl3pPr algn="l">
                        <a:spcBef>
                          <a:spcPct val="20000"/>
                        </a:spcBef>
                        <a:buClr>
                          <a:schemeClr val="accent1"/>
                        </a:buClr>
                        <a:buSzPct val="70000"/>
                        <a:buFont typeface="Wingdings" pitchFamily="2" charset="2"/>
                        <a:defRPr sz="2100">
                          <a:solidFill>
                            <a:schemeClr val="tx1"/>
                          </a:solidFill>
                          <a:latin typeface="Arial" charset="0"/>
                        </a:defRPr>
                      </a:lvl3pPr>
                      <a:lvl4pPr algn="l">
                        <a:spcBef>
                          <a:spcPct val="20000"/>
                        </a:spcBef>
                        <a:buClr>
                          <a:schemeClr val="tx2"/>
                        </a:buClr>
                        <a:buSzPct val="75000"/>
                        <a:buFont typeface="Wingdings" pitchFamily="2" charset="2"/>
                        <a:defRPr>
                          <a:solidFill>
                            <a:schemeClr val="tx1"/>
                          </a:solidFill>
                          <a:latin typeface="Arial" charset="0"/>
                        </a:defRPr>
                      </a:lvl4pPr>
                      <a:lvl5pPr algn="l">
                        <a:spcBef>
                          <a:spcPct val="20000"/>
                        </a:spcBef>
                        <a:buClr>
                          <a:schemeClr val="folHlink"/>
                        </a:buClr>
                        <a:buSzPct val="80000"/>
                        <a:buFont typeface="Wingdings" pitchFamily="2" charset="2"/>
                        <a:defRPr>
                          <a:solidFill>
                            <a:schemeClr val="tx1"/>
                          </a:solidFill>
                          <a:latin typeface="Arial" charset="0"/>
                        </a:defRPr>
                      </a:lvl5pPr>
                      <a:lvl6pPr fontAlgn="base">
                        <a:spcBef>
                          <a:spcPct val="20000"/>
                        </a:spcBef>
                        <a:spcAft>
                          <a:spcPct val="0"/>
                        </a:spcAft>
                        <a:buClr>
                          <a:schemeClr val="folHlink"/>
                        </a:buClr>
                        <a:buSzPct val="80000"/>
                        <a:buFont typeface="Wingdings" pitchFamily="2" charset="2"/>
                        <a:defRPr>
                          <a:solidFill>
                            <a:schemeClr val="tx1"/>
                          </a:solidFill>
                          <a:latin typeface="Arial" charset="0"/>
                        </a:defRPr>
                      </a:lvl6pPr>
                      <a:lvl7pPr fontAlgn="base">
                        <a:spcBef>
                          <a:spcPct val="20000"/>
                        </a:spcBef>
                        <a:spcAft>
                          <a:spcPct val="0"/>
                        </a:spcAft>
                        <a:buClr>
                          <a:schemeClr val="folHlink"/>
                        </a:buClr>
                        <a:buSzPct val="80000"/>
                        <a:buFont typeface="Wingdings" pitchFamily="2" charset="2"/>
                        <a:defRPr>
                          <a:solidFill>
                            <a:schemeClr val="tx1"/>
                          </a:solidFill>
                          <a:latin typeface="Arial" charset="0"/>
                        </a:defRPr>
                      </a:lvl7pPr>
                      <a:lvl8pPr fontAlgn="base">
                        <a:spcBef>
                          <a:spcPct val="20000"/>
                        </a:spcBef>
                        <a:spcAft>
                          <a:spcPct val="0"/>
                        </a:spcAft>
                        <a:buClr>
                          <a:schemeClr val="folHlink"/>
                        </a:buClr>
                        <a:buSzPct val="80000"/>
                        <a:buFont typeface="Wingdings" pitchFamily="2" charset="2"/>
                        <a:defRPr>
                          <a:solidFill>
                            <a:schemeClr val="tx1"/>
                          </a:solidFill>
                          <a:latin typeface="Arial" charset="0"/>
                        </a:defRPr>
                      </a:lvl8pPr>
                      <a:lvl9pPr fontAlgn="base">
                        <a:spcBef>
                          <a:spcPct val="20000"/>
                        </a:spcBef>
                        <a:spcAft>
                          <a:spcPct val="0"/>
                        </a:spcAft>
                        <a:buClr>
                          <a:schemeClr val="folHlink"/>
                        </a:buClr>
                        <a:buSzPct val="80000"/>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BDD6051E-0AF5-3E40-BF57-6F5B24668D3B}"/>
              </a:ext>
            </a:extLst>
          </p:cNvPr>
          <p:cNvSpPr txBox="1"/>
          <p:nvPr/>
        </p:nvSpPr>
        <p:spPr>
          <a:xfrm>
            <a:off x="2286000" y="1527663"/>
            <a:ext cx="1371600" cy="523220"/>
          </a:xfrm>
          <a:prstGeom prst="rect">
            <a:avLst/>
          </a:prstGeom>
          <a:noFill/>
        </p:spPr>
        <p:txBody>
          <a:bodyPr wrap="square" rtlCol="0">
            <a:spAutoFit/>
          </a:bodyPr>
          <a:lstStyle/>
          <a:p>
            <a:r>
              <a:rPr lang="en-US" sz="2800" b="0" dirty="0">
                <a:latin typeface="Times New Roman" panose="02020603050405020304" pitchFamily="18" charset="0"/>
                <a:cs typeface="Times New Roman" panose="02020603050405020304" pitchFamily="18" charset="0"/>
              </a:rPr>
              <a:t>ΔBDI</a:t>
            </a:r>
          </a:p>
        </p:txBody>
      </p:sp>
    </p:spTree>
    <p:extLst>
      <p:ext uri="{BB962C8B-B14F-4D97-AF65-F5344CB8AC3E}">
        <p14:creationId xmlns:p14="http://schemas.microsoft.com/office/powerpoint/2010/main" val="32512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26</a:t>
            </a:fld>
            <a:endParaRPr lang="en-US" altLang="en-US"/>
          </a:p>
        </p:txBody>
      </p:sp>
      <p:sp>
        <p:nvSpPr>
          <p:cNvPr id="728066" name="Rectangle 1026"/>
          <p:cNvSpPr>
            <a:spLocks noGrp="1" noChangeArrowheads="1"/>
          </p:cNvSpPr>
          <p:nvPr>
            <p:ph type="title"/>
          </p:nvPr>
        </p:nvSpPr>
        <p:spPr/>
        <p:txBody>
          <a:bodyPr/>
          <a:lstStyle/>
          <a:p>
            <a:r>
              <a:rPr lang="en-US" dirty="0"/>
              <a:t>Thought #5 (from lecture 1)</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sz="3200" dirty="0"/>
              <a:t>If you are interested in causation you can’t measure it all.</a:t>
            </a:r>
          </a:p>
          <a:p>
            <a:pPr marL="0" indent="0">
              <a:lnSpc>
                <a:spcPct val="90000"/>
              </a:lnSpc>
              <a:buSzTx/>
              <a:buNone/>
            </a:pPr>
            <a:endParaRPr lang="en-US" sz="3200" dirty="0"/>
          </a:p>
          <a:p>
            <a:pPr marL="0" indent="0">
              <a:lnSpc>
                <a:spcPct val="90000"/>
              </a:lnSpc>
              <a:buSzTx/>
              <a:buNone/>
            </a:pPr>
            <a:r>
              <a:rPr lang="en-US" sz="3200" dirty="0"/>
              <a:t>You can, at most, measure half of it all and that half is subject to selection bias. (Unless you have run a well-conducted randomized experiment). </a:t>
            </a:r>
          </a:p>
          <a:p>
            <a:pPr marL="0" indent="0">
              <a:lnSpc>
                <a:spcPct val="90000"/>
              </a:lnSpc>
              <a:buSzTx/>
              <a:buNone/>
            </a:pPr>
            <a:endParaRPr lang="en-US" sz="32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81098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Effect transition="in" filter="fade">
                                      <p:cBhvr>
                                        <p:cTn id="7" dur="500"/>
                                        <p:tgtEl>
                                          <p:spTgt spid="7280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122238"/>
            <a:ext cx="7696200" cy="1295400"/>
          </a:xfrm>
        </p:spPr>
        <p:txBody>
          <a:bodyPr/>
          <a:lstStyle/>
          <a:p>
            <a:pPr eaLnBrk="1" hangingPunct="1"/>
            <a:r>
              <a:rPr lang="en-US" altLang="en-US" sz="3200" dirty="0"/>
              <a:t>Potential outcomes are sometimes called “counterfactuals”</a:t>
            </a:r>
          </a:p>
        </p:txBody>
      </p:sp>
      <p:sp>
        <p:nvSpPr>
          <p:cNvPr id="811011" name="Rectangle 3"/>
          <p:cNvSpPr>
            <a:spLocks noGrp="1" noChangeArrowheads="1"/>
          </p:cNvSpPr>
          <p:nvPr>
            <p:ph type="body" idx="1"/>
          </p:nvPr>
        </p:nvSpPr>
        <p:spPr/>
        <p:txBody>
          <a:bodyPr/>
          <a:lstStyle/>
          <a:p>
            <a:pPr algn="ctr" eaLnBrk="1" hangingPunct="1">
              <a:buFont typeface="Wingdings" pitchFamily="2" charset="2"/>
              <a:buNone/>
            </a:pPr>
            <a:r>
              <a:rPr lang="en-US" altLang="en-US" dirty="0"/>
              <a:t>Counter – factual</a:t>
            </a:r>
          </a:p>
          <a:p>
            <a:pPr algn="ctr" eaLnBrk="1" hangingPunct="1">
              <a:buFont typeface="Wingdings" pitchFamily="2" charset="2"/>
              <a:buNone/>
            </a:pPr>
            <a:r>
              <a:rPr lang="en-US" altLang="en-US" dirty="0"/>
              <a:t>Against – the truth</a:t>
            </a:r>
          </a:p>
          <a:p>
            <a:pPr algn="ctr" eaLnBrk="1" hangingPunct="1">
              <a:buFont typeface="Wingdings" pitchFamily="2" charset="2"/>
              <a:buNone/>
            </a:pPr>
            <a:r>
              <a:rPr lang="en-US" altLang="en-US" dirty="0"/>
              <a:t>= Lying</a:t>
            </a:r>
          </a:p>
          <a:p>
            <a:pPr algn="ctr" eaLnBrk="1" hangingPunct="1">
              <a:buFont typeface="Wingdings" pitchFamily="2" charset="2"/>
              <a:buNone/>
            </a:pPr>
            <a:endParaRPr lang="en-US" altLang="en-US" dirty="0"/>
          </a:p>
          <a:p>
            <a:pPr eaLnBrk="1" hangingPunct="1">
              <a:buFont typeface="Wingdings" pitchFamily="2" charset="2"/>
              <a:buNone/>
            </a:pPr>
            <a:r>
              <a:rPr lang="en-US" altLang="en-US" dirty="0"/>
              <a:t>I like “Potential outcomes framework”</a:t>
            </a:r>
          </a:p>
          <a:p>
            <a:pPr eaLnBrk="1" hangingPunct="1">
              <a:buFont typeface="Wingdings" pitchFamily="2" charset="2"/>
              <a:buNone/>
            </a:pPr>
            <a:r>
              <a:rPr lang="en-US" altLang="en-US" dirty="0"/>
              <a:t>   or “Hypothetical outcomes framework” better</a:t>
            </a:r>
          </a:p>
          <a:p>
            <a:pPr algn="ctr" eaLnBrk="1" hangingPunct="1">
              <a:buFont typeface="Wingdings" pitchFamily="2" charset="2"/>
              <a:buNone/>
            </a:pPr>
            <a:endParaRPr lang="en-US" altLang="en-US" dirty="0"/>
          </a:p>
        </p:txBody>
      </p:sp>
    </p:spTree>
    <p:extLst>
      <p:ext uri="{BB962C8B-B14F-4D97-AF65-F5344CB8AC3E}">
        <p14:creationId xmlns:p14="http://schemas.microsoft.com/office/powerpoint/2010/main" val="36930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11011">
                                            <p:txEl>
                                              <p:pRg st="1" end="1"/>
                                            </p:txEl>
                                          </p:spTgt>
                                        </p:tgtEl>
                                        <p:attrNameLst>
                                          <p:attrName>style.visibility</p:attrName>
                                        </p:attrNameLst>
                                      </p:cBhvr>
                                      <p:to>
                                        <p:strVal val="visible"/>
                                      </p:to>
                                    </p:set>
                                    <p:anim calcmode="lin" valueType="num">
                                      <p:cBhvr additive="base">
                                        <p:cTn id="7" dur="500" fill="hold"/>
                                        <p:tgtEl>
                                          <p:spTgt spid="811011">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1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11011">
                                            <p:txEl>
                                              <p:pRg st="2" end="2"/>
                                            </p:txEl>
                                          </p:spTgt>
                                        </p:tgtEl>
                                        <p:attrNameLst>
                                          <p:attrName>style.visibility</p:attrName>
                                        </p:attrNameLst>
                                      </p:cBhvr>
                                      <p:to>
                                        <p:strVal val="visible"/>
                                      </p:to>
                                    </p:set>
                                    <p:anim calcmode="lin" valueType="num">
                                      <p:cBhvr additive="base">
                                        <p:cTn id="13" dur="500" fill="hold"/>
                                        <p:tgtEl>
                                          <p:spTgt spid="81101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11011">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11011">
                                            <p:txEl>
                                              <p:pRg st="4" end="4"/>
                                            </p:txEl>
                                          </p:spTgt>
                                        </p:tgtEl>
                                        <p:attrNameLst>
                                          <p:attrName>style.visibility</p:attrName>
                                        </p:attrNameLst>
                                      </p:cBhvr>
                                      <p:to>
                                        <p:strVal val="visible"/>
                                      </p:to>
                                    </p:set>
                                    <p:anim calcmode="lin" valueType="num">
                                      <p:cBhvr additive="base">
                                        <p:cTn id="17" dur="500" fill="hold"/>
                                        <p:tgtEl>
                                          <p:spTgt spid="811011">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1011">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11011">
                                            <p:txEl>
                                              <p:pRg st="5" end="5"/>
                                            </p:txEl>
                                          </p:spTgt>
                                        </p:tgtEl>
                                        <p:attrNameLst>
                                          <p:attrName>style.visibility</p:attrName>
                                        </p:attrNameLst>
                                      </p:cBhvr>
                                      <p:to>
                                        <p:strVal val="visible"/>
                                      </p:to>
                                    </p:set>
                                    <p:anim calcmode="lin" valueType="num">
                                      <p:cBhvr additive="base">
                                        <p:cTn id="21" dur="500" fill="hold"/>
                                        <p:tgtEl>
                                          <p:spTgt spid="811011">
                                            <p:txEl>
                                              <p:pRg st="5" end="5"/>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110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22238"/>
            <a:ext cx="8686800" cy="1295400"/>
          </a:xfrm>
        </p:spPr>
        <p:txBody>
          <a:bodyPr/>
          <a:lstStyle/>
          <a:p>
            <a:pPr eaLnBrk="1" hangingPunct="1"/>
            <a:r>
              <a:rPr lang="en-US" altLang="en-US" dirty="0"/>
              <a:t>Potential Outcomes</a:t>
            </a:r>
            <a:br>
              <a:rPr lang="en-US" altLang="en-US" dirty="0"/>
            </a:br>
            <a:r>
              <a:rPr lang="en-US" altLang="en-US" dirty="0"/>
              <a:t> – Average Causal Effect</a:t>
            </a:r>
          </a:p>
        </p:txBody>
      </p:sp>
      <mc:AlternateContent xmlns:mc="http://schemas.openxmlformats.org/markup-compatibility/2006" xmlns:a14="http://schemas.microsoft.com/office/drawing/2010/main">
        <mc:Choice Requires="a14">
          <p:sp>
            <p:nvSpPr>
              <p:cNvPr id="21507" name="Rectangle 3"/>
              <p:cNvSpPr>
                <a:spLocks noGrp="1" noChangeArrowheads="1"/>
              </p:cNvSpPr>
              <p:nvPr>
                <p:ph type="body" idx="1"/>
              </p:nvPr>
            </p:nvSpPr>
            <p:spPr>
              <a:xfrm>
                <a:off x="457200" y="1524000"/>
                <a:ext cx="8229600" cy="4411662"/>
              </a:xfrm>
            </p:spPr>
            <p:txBody>
              <a:bodyPr/>
              <a:lstStyle/>
              <a:p>
                <a:pPr eaLnBrk="1" hangingPunct="1"/>
                <a:r>
                  <a:rPr lang="en-US" altLang="en-US" sz="2800" dirty="0"/>
                  <a:t>Often, a reasonable quantity to estimate is the average causal effect (ACE):  the average of the individual causal effects across the entire population.</a:t>
                </a:r>
              </a:p>
              <a:p>
                <a:pPr marL="0" indent="0" eaLnBrk="1" hangingPunct="1">
                  <a:buNone/>
                </a:pPr>
                <a:r>
                  <a:rPr lang="en-US" altLang="en-US" sz="2800" dirty="0"/>
                  <a:t>		ACE = </a:t>
                </a:r>
                <a14:m>
                  <m:oMath xmlns:m="http://schemas.openxmlformats.org/officeDocument/2006/math">
                    <m:f>
                      <m:fPr>
                        <m:ctrlPr>
                          <a:rPr lang="en-US" altLang="en-US" sz="2800" b="0" i="1" smtClean="0">
                            <a:latin typeface="Cambria Math" panose="02040503050406030204" pitchFamily="18" charset="0"/>
                          </a:rPr>
                        </m:ctrlPr>
                      </m:fPr>
                      <m:num>
                        <m:r>
                          <a:rPr lang="en-US" altLang="en-US" sz="2800" b="0" i="1" smtClean="0">
                            <a:latin typeface="Cambria Math" panose="02040503050406030204" pitchFamily="18" charset="0"/>
                          </a:rPr>
                          <m:t>1</m:t>
                        </m:r>
                      </m:num>
                      <m:den>
                        <m:r>
                          <a:rPr lang="en-US" altLang="en-US" sz="2800" b="0" i="1" smtClean="0">
                            <a:latin typeface="Cambria Math" panose="02040503050406030204" pitchFamily="18" charset="0"/>
                          </a:rPr>
                          <m:t>𝑛</m:t>
                        </m:r>
                      </m:den>
                    </m:f>
                    <m:nary>
                      <m:naryPr>
                        <m:chr m:val="∑"/>
                        <m:ctrlPr>
                          <a:rPr lang="en-US" altLang="en-US" sz="2800" b="0" i="1" smtClean="0">
                            <a:latin typeface="Cambria Math" panose="02040503050406030204" pitchFamily="18" charset="0"/>
                          </a:rPr>
                        </m:ctrlPr>
                      </m:naryPr>
                      <m:sub>
                        <m:r>
                          <m:rPr>
                            <m:brk m:alnAt="23"/>
                          </m:rPr>
                          <a:rPr lang="en-US" altLang="en-US" sz="2800" b="0" i="1" smtClean="0">
                            <a:latin typeface="Cambria Math" panose="02040503050406030204" pitchFamily="18" charset="0"/>
                          </a:rPr>
                          <m:t>𝑖</m:t>
                        </m:r>
                        <m:r>
                          <a:rPr lang="en-US" altLang="en-US" sz="2800" b="0" i="1" smtClean="0">
                            <a:latin typeface="Cambria Math" panose="02040503050406030204" pitchFamily="18" charset="0"/>
                          </a:rPr>
                          <m:t>=1</m:t>
                        </m:r>
                      </m:sub>
                      <m:sup>
                        <m:r>
                          <a:rPr lang="en-US" altLang="en-US" sz="2800" b="0" i="1" smtClean="0">
                            <a:latin typeface="Cambria Math" panose="02040503050406030204" pitchFamily="18" charset="0"/>
                          </a:rPr>
                          <m:t>𝑛</m:t>
                        </m:r>
                      </m:sup>
                      <m:e>
                        <m:r>
                          <a:rPr lang="en-US" altLang="en-US" sz="2800" b="0" i="1" smtClean="0">
                            <a:latin typeface="Cambria Math" panose="02040503050406030204" pitchFamily="18" charset="0"/>
                          </a:rPr>
                          <m:t>𝑌</m:t>
                        </m:r>
                        <m:r>
                          <a:rPr lang="en-US" altLang="en-US" sz="2800" b="0" i="1" baseline="-25000" smtClean="0">
                            <a:latin typeface="Cambria Math" panose="02040503050406030204" pitchFamily="18" charset="0"/>
                          </a:rPr>
                          <m:t>𝑡𝑟𝑡</m:t>
                        </m:r>
                        <m:r>
                          <a:rPr lang="en-US" altLang="en-US" sz="2800" b="0" i="1" baseline="-25000" smtClean="0">
                            <a:latin typeface="Cambria Math" panose="02040503050406030204" pitchFamily="18" charset="0"/>
                          </a:rPr>
                          <m:t> </m:t>
                        </m:r>
                        <m:r>
                          <a:rPr lang="en-US" altLang="en-US" sz="2800" b="0" i="1" baseline="-25000" smtClean="0">
                            <a:latin typeface="Cambria Math" panose="02040503050406030204" pitchFamily="18" charset="0"/>
                          </a:rPr>
                          <m:t>𝑖</m:t>
                        </m:r>
                        <m:r>
                          <a:rPr lang="en-US" altLang="en-US" sz="2800" b="0" i="1" baseline="-25000" smtClean="0">
                            <a:latin typeface="Cambria Math" panose="02040503050406030204" pitchFamily="18" charset="0"/>
                          </a:rPr>
                          <m:t> −</m:t>
                        </m:r>
                        <m:r>
                          <a:rPr lang="en-US" altLang="en-US" sz="2800" b="0" i="1" smtClean="0">
                            <a:latin typeface="Cambria Math" panose="02040503050406030204" pitchFamily="18" charset="0"/>
                          </a:rPr>
                          <m:t>𝑌</m:t>
                        </m:r>
                        <m:r>
                          <a:rPr lang="en-US" altLang="en-US" sz="2800" b="0" i="1" baseline="-25000" smtClean="0">
                            <a:latin typeface="Cambria Math" panose="02040503050406030204" pitchFamily="18" charset="0"/>
                          </a:rPr>
                          <m:t>𝑐𝑡𝑟𝑙</m:t>
                        </m:r>
                        <m:r>
                          <a:rPr lang="en-US" altLang="en-US" sz="2800" b="0" i="1" baseline="-25000" smtClean="0">
                            <a:latin typeface="Cambria Math" panose="02040503050406030204" pitchFamily="18" charset="0"/>
                          </a:rPr>
                          <m:t> </m:t>
                        </m:r>
                        <m:r>
                          <a:rPr lang="en-US" altLang="en-US" sz="2800" b="0" i="1" baseline="-25000" smtClean="0">
                            <a:latin typeface="Cambria Math" panose="02040503050406030204" pitchFamily="18" charset="0"/>
                          </a:rPr>
                          <m:t>𝑖</m:t>
                        </m:r>
                      </m:e>
                    </m:nary>
                  </m:oMath>
                </a14:m>
                <a:endParaRPr lang="en-US" altLang="en-US" sz="2800" dirty="0"/>
              </a:p>
              <a:p>
                <a:pPr eaLnBrk="1" hangingPunct="1"/>
                <a:r>
                  <a:rPr lang="en-US" altLang="en-US" sz="2800" dirty="0"/>
                  <a:t>Nice in theory but you cannot directly observe the individual causal effects! E.g. you cannot observe someone smoke and not smoke over their lifetime.</a:t>
                </a:r>
              </a:p>
              <a:p>
                <a:pPr eaLnBrk="1" hangingPunct="1"/>
                <a:r>
                  <a:rPr lang="en-US" altLang="en-US" sz="2800" dirty="0"/>
                  <a:t> So to estimate ACE, we’ll need to make some assumptions (more later)</a:t>
                </a:r>
              </a:p>
            </p:txBody>
          </p:sp>
        </mc:Choice>
        <mc:Fallback xmlns="">
          <p:sp>
            <p:nvSpPr>
              <p:cNvPr id="21507" name="Rectangle 3"/>
              <p:cNvSpPr>
                <a:spLocks noGrp="1" noRot="1" noChangeAspect="1" noMove="1" noResize="1" noEditPoints="1" noAdjustHandles="1" noChangeArrowheads="1" noChangeShapeType="1" noTextEdit="1"/>
              </p:cNvSpPr>
              <p:nvPr>
                <p:ph type="body" idx="1"/>
              </p:nvPr>
            </p:nvSpPr>
            <p:spPr>
              <a:xfrm>
                <a:off x="457200" y="1524000"/>
                <a:ext cx="8229600" cy="4411662"/>
              </a:xfrm>
              <a:blipFill>
                <a:blip r:embed="rId3"/>
                <a:stretch>
                  <a:fillRect l="-617" t="-1729" r="-1698" b="-22767"/>
                </a:stretch>
              </a:blipFill>
            </p:spPr>
            <p:txBody>
              <a:bodyPr/>
              <a:lstStyle/>
              <a:p>
                <a:r>
                  <a:rPr lang="en-US">
                    <a:noFill/>
                  </a:rPr>
                  <a:t> </a:t>
                </a:r>
              </a:p>
            </p:txBody>
          </p:sp>
        </mc:Fallback>
      </mc:AlternateContent>
    </p:spTree>
    <p:extLst>
      <p:ext uri="{BB962C8B-B14F-4D97-AF65-F5344CB8AC3E}">
        <p14:creationId xmlns:p14="http://schemas.microsoft.com/office/powerpoint/2010/main" val="364712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840"/>
          <a:stretch/>
        </p:blipFill>
        <p:spPr bwMode="auto">
          <a:xfrm>
            <a:off x="381000" y="1048871"/>
            <a:ext cx="7489825"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2"/>
          <p:cNvSpPr>
            <a:spLocks noGrp="1" noChangeArrowheads="1"/>
          </p:cNvSpPr>
          <p:nvPr>
            <p:ph type="title"/>
          </p:nvPr>
        </p:nvSpPr>
        <p:spPr>
          <a:xfrm>
            <a:off x="381000" y="-228600"/>
            <a:ext cx="7543800" cy="1295400"/>
          </a:xfrm>
        </p:spPr>
        <p:txBody>
          <a:bodyPr/>
          <a:lstStyle/>
          <a:p>
            <a:pPr eaLnBrk="1" hangingPunct="1"/>
            <a:r>
              <a:rPr lang="en-US" altLang="en-US"/>
              <a:t>Example: Depression Data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1DAB601-AC1E-AD4E-91AE-30A4DA336A7D}"/>
                  </a:ext>
                </a:extLst>
              </p:cNvPr>
              <p:cNvSpPr txBox="1"/>
              <p:nvPr/>
            </p:nvSpPr>
            <p:spPr>
              <a:xfrm rot="16200000">
                <a:off x="-756166" y="3511034"/>
                <a:ext cx="190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𝑩𝑫𝑰</m:t>
                      </m:r>
                    </m:oMath>
                  </m:oMathPara>
                </a14:m>
                <a:endParaRPr lang="en-US" dirty="0"/>
              </a:p>
            </p:txBody>
          </p:sp>
        </mc:Choice>
        <mc:Fallback xmlns="">
          <p:sp>
            <p:nvSpPr>
              <p:cNvPr id="2" name="TextBox 1">
                <a:extLst>
                  <a:ext uri="{FF2B5EF4-FFF2-40B4-BE49-F238E27FC236}">
                    <a16:creationId xmlns:a16="http://schemas.microsoft.com/office/drawing/2014/main" id="{41DAB601-AC1E-AD4E-91AE-30A4DA336A7D}"/>
                  </a:ext>
                </a:extLst>
              </p:cNvPr>
              <p:cNvSpPr txBox="1">
                <a:spLocks noRot="1" noChangeAspect="1" noMove="1" noResize="1" noEditPoints="1" noAdjustHandles="1" noChangeArrowheads="1" noChangeShapeType="1" noTextEdit="1"/>
              </p:cNvSpPr>
              <p:nvPr/>
            </p:nvSpPr>
            <p:spPr>
              <a:xfrm rot="16200000">
                <a:off x="-756166" y="3511034"/>
                <a:ext cx="1905000" cy="369332"/>
              </a:xfrm>
              <a:prstGeom prst="rect">
                <a:avLst/>
              </a:prstGeom>
              <a:blipFill>
                <a:blip r:embed="rId4"/>
                <a:stretch>
                  <a:fillRect r="-16667"/>
                </a:stretch>
              </a:blipFill>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dirty="0"/>
              <a:t>Introduction:  prediction versus causation</a:t>
            </a:r>
          </a:p>
          <a:p>
            <a:pPr lvl="0"/>
            <a:r>
              <a:rPr lang="en-US" sz="2800" dirty="0"/>
              <a:t>Threats to causal conclusions</a:t>
            </a:r>
          </a:p>
          <a:p>
            <a:pPr lvl="0"/>
            <a:r>
              <a:rPr lang="en-US" sz="2800" dirty="0"/>
              <a:t>Causal methods in (very) brief</a:t>
            </a:r>
          </a:p>
          <a:p>
            <a:pPr lvl="0"/>
            <a:r>
              <a:rPr lang="en-US" sz="2800" dirty="0"/>
              <a:t>Interpretability of machine learning methods</a:t>
            </a:r>
          </a:p>
          <a:p>
            <a:pPr lvl="0"/>
            <a:r>
              <a:rPr lang="en-US" sz="2800" dirty="0"/>
              <a:t>Some uses of big data and machine learning in causal inference</a:t>
            </a:r>
          </a:p>
          <a:p>
            <a:pPr lvl="0"/>
            <a:r>
              <a:rPr lang="en-US" sz="2800" dirty="0"/>
              <a:t>Summary</a:t>
            </a:r>
          </a:p>
        </p:txBody>
      </p:sp>
    </p:spTree>
    <p:extLst>
      <p:ext uri="{BB962C8B-B14F-4D97-AF65-F5344CB8AC3E}">
        <p14:creationId xmlns:p14="http://schemas.microsoft.com/office/powerpoint/2010/main" val="331590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1795" name="Rectangle 3"/>
          <p:cNvSpPr>
            <a:spLocks noGrp="1" noChangeArrowheads="1"/>
          </p:cNvSpPr>
          <p:nvPr>
            <p:ph type="body" idx="1"/>
          </p:nvPr>
        </p:nvSpPr>
        <p:spPr>
          <a:xfrm>
            <a:off x="457200" y="1719263"/>
            <a:ext cx="8229600" cy="4224337"/>
          </a:xfrm>
        </p:spPr>
        <p:txBody>
          <a:bodyPr/>
          <a:lstStyle/>
          <a:p>
            <a:pPr marL="571500" indent="-571500" eaLnBrk="1" hangingPunct="1">
              <a:buFont typeface="Wingdings" pitchFamily="2" charset="2"/>
              <a:buNone/>
            </a:pPr>
            <a:r>
              <a:rPr lang="en-US" altLang="en-US" dirty="0"/>
              <a:t>Average change in Treatment group = 5.0, </a:t>
            </a:r>
          </a:p>
          <a:p>
            <a:pPr marL="571500" indent="-571500" eaLnBrk="1" hangingPunct="1">
              <a:buNone/>
            </a:pPr>
            <a:r>
              <a:rPr lang="en-US" altLang="en-US" dirty="0"/>
              <a:t>Average change in Control group = 4.6</a:t>
            </a:r>
          </a:p>
          <a:p>
            <a:pPr marL="571500" indent="-571500" eaLnBrk="1" hangingPunct="1">
              <a:buFont typeface="Wingdings" pitchFamily="2" charset="2"/>
              <a:buNone/>
            </a:pPr>
            <a:r>
              <a:rPr lang="en-US" altLang="en-US" dirty="0"/>
              <a:t>	Estimated difference =0.4,</a:t>
            </a:r>
          </a:p>
          <a:p>
            <a:pPr marL="571500" indent="-571500" eaLnBrk="1" hangingPunct="1">
              <a:buFont typeface="Wingdings" pitchFamily="2" charset="2"/>
              <a:buNone/>
            </a:pPr>
            <a:r>
              <a:rPr lang="en-US" altLang="en-US" dirty="0"/>
              <a:t>	p=0.57, via t-test,</a:t>
            </a:r>
          </a:p>
          <a:p>
            <a:pPr marL="571500" indent="-571500" eaLnBrk="1" hangingPunct="1">
              <a:buFont typeface="Wingdings" pitchFamily="2" charset="2"/>
              <a:buNone/>
            </a:pPr>
            <a:r>
              <a:rPr lang="en-US" altLang="en-US" dirty="0"/>
              <a:t>	So not statistically significant. </a:t>
            </a:r>
          </a:p>
        </p:txBody>
      </p:sp>
      <p:sp>
        <p:nvSpPr>
          <p:cNvPr id="27652" name="Rectangle 2"/>
          <p:cNvSpPr>
            <a:spLocks noGrp="1" noChangeArrowheads="1"/>
          </p:cNvSpPr>
          <p:nvPr>
            <p:ph type="title"/>
          </p:nvPr>
        </p:nvSpPr>
        <p:spPr/>
        <p:txBody>
          <a:bodyPr/>
          <a:lstStyle/>
          <a:p>
            <a:pPr eaLnBrk="1" hangingPunct="1"/>
            <a:r>
              <a:rPr lang="en-US" altLang="en-US" dirty="0"/>
              <a:t>Simple analysis:  t-test</a:t>
            </a:r>
          </a:p>
        </p:txBody>
      </p:sp>
    </p:spTree>
    <p:extLst>
      <p:ext uri="{BB962C8B-B14F-4D97-AF65-F5344CB8AC3E}">
        <p14:creationId xmlns:p14="http://schemas.microsoft.com/office/powerpoint/2010/main" val="4146676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dirty="0"/>
              <a:t>Non-comparable groups</a:t>
            </a:r>
          </a:p>
        </p:txBody>
      </p:sp>
      <p:sp>
        <p:nvSpPr>
          <p:cNvPr id="10243" name="Rectangle 3"/>
          <p:cNvSpPr>
            <a:spLocks noGrp="1" noChangeArrowheads="1"/>
          </p:cNvSpPr>
          <p:nvPr>
            <p:ph type="body" idx="1"/>
          </p:nvPr>
        </p:nvSpPr>
        <p:spPr>
          <a:xfrm>
            <a:off x="381000" y="1371600"/>
            <a:ext cx="8229600" cy="4411662"/>
          </a:xfrm>
        </p:spPr>
        <p:txBody>
          <a:bodyPr/>
          <a:lstStyle/>
          <a:p>
            <a:pPr eaLnBrk="1" hangingPunct="1">
              <a:buFont typeface="Wingdings" pitchFamily="2" charset="2"/>
              <a:buNone/>
            </a:pPr>
            <a:r>
              <a:rPr lang="en-US" altLang="en-US" u="sng" dirty="0"/>
              <a:t>The issue</a:t>
            </a:r>
            <a:r>
              <a:rPr lang="en-US" altLang="en-US" dirty="0"/>
              <a:t>:</a:t>
            </a:r>
          </a:p>
          <a:p>
            <a:pPr eaLnBrk="1" hangingPunct="1">
              <a:buFont typeface="Wingdings" pitchFamily="2" charset="2"/>
              <a:buNone/>
            </a:pPr>
            <a:r>
              <a:rPr lang="en-US" altLang="en-US" dirty="0"/>
              <a:t>Estimation of the </a:t>
            </a:r>
            <a:r>
              <a:rPr lang="en-US" altLang="en-US" b="1" i="1" dirty="0"/>
              <a:t>causal </a:t>
            </a:r>
            <a:r>
              <a:rPr lang="en-US" altLang="en-US" dirty="0"/>
              <a:t>effect of treatment (the predictor of interest) is </a:t>
            </a:r>
            <a:r>
              <a:rPr lang="en-US" altLang="en-US" b="1" i="1" dirty="0"/>
              <a:t>confounded by</a:t>
            </a:r>
            <a:r>
              <a:rPr lang="en-US" altLang="en-US" dirty="0"/>
              <a:t> age (another predictor) since</a:t>
            </a:r>
          </a:p>
          <a:p>
            <a:pPr eaLnBrk="1" hangingPunct="1">
              <a:buFont typeface="Wingdings" pitchFamily="2" charset="2"/>
              <a:buNone/>
            </a:pPr>
            <a:r>
              <a:rPr lang="en-US" altLang="en-US" dirty="0"/>
              <a:t>		a) age is associated with the outcome 		(change in BDI) </a:t>
            </a:r>
            <a:r>
              <a:rPr lang="en-US" altLang="en-US" i="1" dirty="0"/>
              <a:t>and</a:t>
            </a:r>
            <a:endParaRPr lang="en-US" altLang="en-US" dirty="0"/>
          </a:p>
          <a:p>
            <a:pPr eaLnBrk="1" hangingPunct="1">
              <a:buFont typeface="Wingdings" pitchFamily="2" charset="2"/>
              <a:buNone/>
            </a:pPr>
            <a:r>
              <a:rPr lang="en-US" altLang="en-US" dirty="0"/>
              <a:t>		b) age is associated with treatment</a:t>
            </a:r>
          </a:p>
          <a:p>
            <a:pPr eaLnBrk="1" hangingPunct="1">
              <a:buFont typeface="Wingdings" pitchFamily="2" charset="2"/>
              <a:buNone/>
            </a:pPr>
            <a:r>
              <a:rPr lang="en-US" altLang="en-US" u="sng" dirty="0"/>
              <a:t>A traditional solution</a:t>
            </a:r>
            <a:r>
              <a:rPr lang="en-US" altLang="en-US" dirty="0"/>
              <a:t>: </a:t>
            </a:r>
          </a:p>
          <a:p>
            <a:pPr marL="0" indent="0" eaLnBrk="1" hangingPunct="1">
              <a:buFont typeface="Wingdings" pitchFamily="2" charset="2"/>
              <a:buNone/>
            </a:pPr>
            <a:r>
              <a:rPr lang="en-US" altLang="en-US" dirty="0"/>
              <a:t>Include age in a </a:t>
            </a:r>
            <a:r>
              <a:rPr lang="en-US" altLang="en-US" dirty="0" err="1"/>
              <a:t>multipredictor</a:t>
            </a:r>
            <a:r>
              <a:rPr lang="en-US" altLang="en-US" dirty="0"/>
              <a:t> linear regression model along with treatment.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0532"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990600"/>
            <a:ext cx="7870825" cy="57594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79053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2025"/>
            <a:ext cx="7924800"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Rectangle 2"/>
          <p:cNvSpPr>
            <a:spLocks noGrp="1" noChangeArrowheads="1"/>
          </p:cNvSpPr>
          <p:nvPr>
            <p:ph type="title"/>
          </p:nvPr>
        </p:nvSpPr>
        <p:spPr>
          <a:xfrm>
            <a:off x="457200" y="-304800"/>
            <a:ext cx="7543800" cy="1295400"/>
          </a:xfrm>
        </p:spPr>
        <p:txBody>
          <a:bodyPr/>
          <a:lstStyle/>
          <a:p>
            <a:pPr eaLnBrk="1" hangingPunct="1"/>
            <a:r>
              <a:rPr lang="en-US" altLang="en-US"/>
              <a:t>Example</a:t>
            </a:r>
          </a:p>
        </p:txBody>
      </p:sp>
      <p:sp>
        <p:nvSpPr>
          <p:cNvPr id="790535" name="Text Box 7"/>
          <p:cNvSpPr txBox="1">
            <a:spLocks noChangeArrowheads="1"/>
          </p:cNvSpPr>
          <p:nvPr/>
        </p:nvSpPr>
        <p:spPr bwMode="auto">
          <a:xfrm>
            <a:off x="4800600" y="3657600"/>
            <a:ext cx="2514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a:t>Treatment effect</a:t>
            </a:r>
          </a:p>
          <a:p>
            <a:pPr eaLnBrk="1" hangingPunct="1">
              <a:spcBef>
                <a:spcPct val="50000"/>
              </a:spcBef>
            </a:pPr>
            <a:r>
              <a:rPr lang="en-US" altLang="en-US"/>
              <a:t>1.4 (95% CI 0.6, 2.3)</a:t>
            </a:r>
          </a:p>
        </p:txBody>
      </p:sp>
      <p:sp>
        <p:nvSpPr>
          <p:cNvPr id="790537" name="Line 9"/>
          <p:cNvSpPr>
            <a:spLocks noChangeShapeType="1"/>
          </p:cNvSpPr>
          <p:nvPr/>
        </p:nvSpPr>
        <p:spPr bwMode="auto">
          <a:xfrm>
            <a:off x="4800600" y="2209800"/>
            <a:ext cx="0" cy="91440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BE0AEF-296D-E849-87E4-C8CD0946E06E}"/>
                  </a:ext>
                </a:extLst>
              </p:cNvPr>
              <p:cNvSpPr txBox="1"/>
              <p:nvPr/>
            </p:nvSpPr>
            <p:spPr>
              <a:xfrm rot="16200000">
                <a:off x="-756166" y="3511034"/>
                <a:ext cx="190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𝑩𝑫𝑰</m:t>
                      </m:r>
                    </m:oMath>
                  </m:oMathPara>
                </a14:m>
                <a:endParaRPr lang="en-US" dirty="0"/>
              </a:p>
            </p:txBody>
          </p:sp>
        </mc:Choice>
        <mc:Fallback xmlns="">
          <p:sp>
            <p:nvSpPr>
              <p:cNvPr id="7" name="TextBox 6">
                <a:extLst>
                  <a:ext uri="{FF2B5EF4-FFF2-40B4-BE49-F238E27FC236}">
                    <a16:creationId xmlns:a16="http://schemas.microsoft.com/office/drawing/2014/main" id="{CFBE0AEF-296D-E849-87E4-C8CD0946E06E}"/>
                  </a:ext>
                </a:extLst>
              </p:cNvPr>
              <p:cNvSpPr txBox="1">
                <a:spLocks noRot="1" noChangeAspect="1" noMove="1" noResize="1" noEditPoints="1" noAdjustHandles="1" noChangeArrowheads="1" noChangeShapeType="1" noTextEdit="1"/>
              </p:cNvSpPr>
              <p:nvPr/>
            </p:nvSpPr>
            <p:spPr>
              <a:xfrm rot="16200000">
                <a:off x="-756166" y="3511034"/>
                <a:ext cx="1905000" cy="369332"/>
              </a:xfrm>
              <a:prstGeom prst="rect">
                <a:avLst/>
              </a:prstGeom>
              <a:blipFill>
                <a:blip r:embed="rId5"/>
                <a:stretch>
                  <a:fillRect r="-1666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790532"/>
                                        </p:tgtEl>
                                      </p:cBhvr>
                                    </p:animEffect>
                                    <p:set>
                                      <p:cBhvr>
                                        <p:cTn id="7" dur="1" fill="hold">
                                          <p:stCondLst>
                                            <p:cond delay="499"/>
                                          </p:stCondLst>
                                        </p:cTn>
                                        <p:tgtEl>
                                          <p:spTgt spid="79053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90534"/>
                                        </p:tgtEl>
                                        <p:attrNameLst>
                                          <p:attrName>style.visibility</p:attrName>
                                        </p:attrNameLst>
                                      </p:cBhvr>
                                      <p:to>
                                        <p:strVal val="visible"/>
                                      </p:to>
                                    </p:set>
                                    <p:animEffect transition="in" filter="fade">
                                      <p:cBhvr>
                                        <p:cTn id="10" dur="500"/>
                                        <p:tgtEl>
                                          <p:spTgt spid="7905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90535"/>
                                        </p:tgtEl>
                                        <p:attrNameLst>
                                          <p:attrName>style.visibility</p:attrName>
                                        </p:attrNameLst>
                                      </p:cBhvr>
                                      <p:to>
                                        <p:strVal val="visible"/>
                                      </p:to>
                                    </p:set>
                                    <p:animEffect transition="in" filter="fade">
                                      <p:cBhvr>
                                        <p:cTn id="15" dur="500"/>
                                        <p:tgtEl>
                                          <p:spTgt spid="7905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0537"/>
                                        </p:tgtEl>
                                        <p:attrNameLst>
                                          <p:attrName>style.visibility</p:attrName>
                                        </p:attrNameLst>
                                      </p:cBhvr>
                                      <p:to>
                                        <p:strVal val="visible"/>
                                      </p:to>
                                    </p:set>
                                    <p:animEffect transition="in" filter="fade">
                                      <p:cBhvr>
                                        <p:cTn id="18" dur="500"/>
                                        <p:tgtEl>
                                          <p:spTgt spid="79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5" grpId="0"/>
      <p:bldP spid="79053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Issues with regression adjustment</a:t>
            </a:r>
          </a:p>
        </p:txBody>
      </p:sp>
      <p:sp>
        <p:nvSpPr>
          <p:cNvPr id="791555" name="Rectangle 3"/>
          <p:cNvSpPr>
            <a:spLocks noGrp="1" noChangeArrowheads="1"/>
          </p:cNvSpPr>
          <p:nvPr>
            <p:ph type="body" idx="1"/>
          </p:nvPr>
        </p:nvSpPr>
        <p:spPr>
          <a:xfrm>
            <a:off x="457200" y="1524000"/>
            <a:ext cx="8534400" cy="5334000"/>
          </a:xfrm>
        </p:spPr>
        <p:txBody>
          <a:bodyPr/>
          <a:lstStyle/>
          <a:p>
            <a:pPr eaLnBrk="1" hangingPunct="1"/>
            <a:r>
              <a:rPr lang="en-US" altLang="en-US" dirty="0"/>
              <a:t>Causal estimate is </a:t>
            </a:r>
            <a:r>
              <a:rPr lang="en-US" altLang="en-US" i="1" dirty="0"/>
              <a:t>defined by</a:t>
            </a:r>
            <a:r>
              <a:rPr lang="en-US" altLang="en-US" dirty="0"/>
              <a:t> using regression model (contrast the ACE).</a:t>
            </a:r>
          </a:p>
          <a:p>
            <a:pPr eaLnBrk="1" hangingPunct="1"/>
            <a:r>
              <a:rPr lang="en-US" altLang="en-US" dirty="0"/>
              <a:t>What if model is wrong?  As examples:  assumption of a linear relationship when it is not.  Left out variables?  Interactions between variables?</a:t>
            </a:r>
          </a:p>
          <a:p>
            <a:pPr eaLnBrk="1" hangingPunct="1"/>
            <a:r>
              <a:rPr lang="en-US" altLang="en-US" dirty="0"/>
              <a:t>How will we know? (Lack of overlap/extrapolation.)</a:t>
            </a:r>
          </a:p>
          <a:p>
            <a:pPr eaLnBrk="1" hangingPunct="1"/>
            <a:r>
              <a:rPr lang="en-US" altLang="en-US" dirty="0"/>
              <a:t>Lack of comparison group for older ages (plenty of controls, not many treated).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91555">
                                            <p:txEl>
                                              <p:pRg st="1" end="1"/>
                                            </p:txEl>
                                          </p:spTgt>
                                        </p:tgtEl>
                                        <p:attrNameLst>
                                          <p:attrName>style.visibility</p:attrName>
                                        </p:attrNameLst>
                                      </p:cBhvr>
                                      <p:to>
                                        <p:strVal val="visible"/>
                                      </p:to>
                                    </p:set>
                                    <p:anim calcmode="lin" valueType="num">
                                      <p:cBhvr additive="base">
                                        <p:cTn id="7" dur="500" fill="hold"/>
                                        <p:tgtEl>
                                          <p:spTgt spid="791555">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155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91555">
                                            <p:txEl>
                                              <p:pRg st="2" end="2"/>
                                            </p:txEl>
                                          </p:spTgt>
                                        </p:tgtEl>
                                        <p:attrNameLst>
                                          <p:attrName>style.visibility</p:attrName>
                                        </p:attrNameLst>
                                      </p:cBhvr>
                                      <p:to>
                                        <p:strVal val="visible"/>
                                      </p:to>
                                    </p:set>
                                    <p:anim calcmode="lin" valueType="num">
                                      <p:cBhvr additive="base">
                                        <p:cTn id="11" dur="500" fill="hold"/>
                                        <p:tgtEl>
                                          <p:spTgt spid="791555">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91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791555">
                                            <p:txEl>
                                              <p:pRg st="3" end="3"/>
                                            </p:txEl>
                                          </p:spTgt>
                                        </p:tgtEl>
                                        <p:attrNameLst>
                                          <p:attrName>style.visibility</p:attrName>
                                        </p:attrNameLst>
                                      </p:cBhvr>
                                      <p:to>
                                        <p:strVal val="visible"/>
                                      </p:to>
                                    </p:set>
                                    <p:anim calcmode="lin" valueType="num">
                                      <p:cBhvr additive="base">
                                        <p:cTn id="17" dur="500" fill="hold"/>
                                        <p:tgtEl>
                                          <p:spTgt spid="791555">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91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Issues with regression adjustment (true model)</a:t>
            </a:r>
          </a:p>
        </p:txBody>
      </p:sp>
      <p:pic>
        <p:nvPicPr>
          <p:cNvPr id="133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78486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914774C-099C-A343-AC7F-1DC5CA19455C}"/>
                  </a:ext>
                </a:extLst>
              </p:cNvPr>
              <p:cNvSpPr txBox="1"/>
              <p:nvPr/>
            </p:nvSpPr>
            <p:spPr>
              <a:xfrm rot="16200000">
                <a:off x="-756166" y="3511034"/>
                <a:ext cx="190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𝑩𝑫𝑰</m:t>
                      </m:r>
                    </m:oMath>
                  </m:oMathPara>
                </a14:m>
                <a:endParaRPr lang="en-US" dirty="0"/>
              </a:p>
            </p:txBody>
          </p:sp>
        </mc:Choice>
        <mc:Fallback xmlns="">
          <p:sp>
            <p:nvSpPr>
              <p:cNvPr id="5" name="TextBox 4">
                <a:extLst>
                  <a:ext uri="{FF2B5EF4-FFF2-40B4-BE49-F238E27FC236}">
                    <a16:creationId xmlns:a16="http://schemas.microsoft.com/office/drawing/2014/main" id="{A914774C-099C-A343-AC7F-1DC5CA19455C}"/>
                  </a:ext>
                </a:extLst>
              </p:cNvPr>
              <p:cNvSpPr txBox="1">
                <a:spLocks noRot="1" noChangeAspect="1" noMove="1" noResize="1" noEditPoints="1" noAdjustHandles="1" noChangeArrowheads="1" noChangeShapeType="1" noTextEdit="1"/>
              </p:cNvSpPr>
              <p:nvPr/>
            </p:nvSpPr>
            <p:spPr>
              <a:xfrm rot="16200000">
                <a:off x="-756166" y="3511034"/>
                <a:ext cx="1905000" cy="369332"/>
              </a:xfrm>
              <a:prstGeom prst="rect">
                <a:avLst/>
              </a:prstGeom>
              <a:blipFill>
                <a:blip r:embed="rId4"/>
                <a:stretch>
                  <a:fillRect r="-16667"/>
                </a:stretch>
              </a:blipFill>
            </p:spPr>
            <p:txBody>
              <a:bodyPr/>
              <a:lstStyle/>
              <a:p>
                <a:r>
                  <a:rPr lang="en-US">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0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792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7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7848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2"/>
          <p:cNvSpPr>
            <a:spLocks noGrp="1" noChangeArrowheads="1"/>
          </p:cNvSpPr>
          <p:nvPr>
            <p:ph type="title"/>
          </p:nvPr>
        </p:nvSpPr>
        <p:spPr/>
        <p:txBody>
          <a:bodyPr/>
          <a:lstStyle/>
          <a:p>
            <a:pPr eaLnBrk="1" hangingPunct="1"/>
            <a:r>
              <a:rPr lang="en-US" altLang="en-US"/>
              <a:t>Issues with regression adjustment (fit interaction)</a:t>
            </a:r>
          </a:p>
        </p:txBody>
      </p:sp>
      <p:grpSp>
        <p:nvGrpSpPr>
          <p:cNvPr id="840713" name="Group 9"/>
          <p:cNvGrpSpPr>
            <a:grpSpLocks/>
          </p:cNvGrpSpPr>
          <p:nvPr/>
        </p:nvGrpSpPr>
        <p:grpSpPr bwMode="auto">
          <a:xfrm>
            <a:off x="5257800" y="3657600"/>
            <a:ext cx="2590800" cy="1617663"/>
            <a:chOff x="2928" y="2544"/>
            <a:chExt cx="1632" cy="1019"/>
          </a:xfrm>
        </p:grpSpPr>
        <p:sp>
          <p:nvSpPr>
            <p:cNvPr id="14343" name="Text Box 5"/>
            <p:cNvSpPr txBox="1">
              <a:spLocks noChangeArrowheads="1"/>
            </p:cNvSpPr>
            <p:nvPr/>
          </p:nvSpPr>
          <p:spPr bwMode="auto">
            <a:xfrm>
              <a:off x="2928" y="2544"/>
              <a:ext cx="163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a:t>Treatment effect</a:t>
              </a:r>
            </a:p>
            <a:p>
              <a:pPr eaLnBrk="1" hangingPunct="1">
                <a:spcBef>
                  <a:spcPct val="50000"/>
                </a:spcBef>
              </a:pPr>
              <a:r>
                <a:rPr lang="en-US" altLang="en-US"/>
                <a:t>3.2 (95% CI -.6, 7.1)</a:t>
              </a:r>
            </a:p>
          </p:txBody>
        </p:sp>
        <p:sp>
          <p:nvSpPr>
            <p:cNvPr id="14344" name="Text Box 8"/>
            <p:cNvSpPr txBox="1">
              <a:spLocks noChangeArrowheads="1"/>
            </p:cNvSpPr>
            <p:nvPr/>
          </p:nvSpPr>
          <p:spPr bwMode="auto">
            <a:xfrm>
              <a:off x="2976" y="3072"/>
              <a:ext cx="1584"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a:t>Previously:</a:t>
              </a:r>
            </a:p>
            <a:p>
              <a:pPr eaLnBrk="1" hangingPunct="1">
                <a:spcBef>
                  <a:spcPct val="50000"/>
                </a:spcBef>
              </a:pPr>
              <a:r>
                <a:rPr lang="en-US" altLang="en-US"/>
                <a:t>1.4 (95% CI 0.6, 2.3)</a:t>
              </a:r>
            </a:p>
          </p:txBody>
        </p:sp>
      </p:grpSp>
      <p:pic>
        <p:nvPicPr>
          <p:cNvPr id="8407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0"/>
            <a:ext cx="7848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02C2A2F-09CC-7C44-82E8-BCF71BC4A48F}"/>
                  </a:ext>
                </a:extLst>
              </p:cNvPr>
              <p:cNvSpPr txBox="1"/>
              <p:nvPr/>
            </p:nvSpPr>
            <p:spPr>
              <a:xfrm rot="16200000">
                <a:off x="-809528" y="3472934"/>
                <a:ext cx="190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𝑩𝑫𝑰</m:t>
                      </m:r>
                    </m:oMath>
                  </m:oMathPara>
                </a14:m>
                <a:endParaRPr lang="en-US" dirty="0"/>
              </a:p>
            </p:txBody>
          </p:sp>
        </mc:Choice>
        <mc:Fallback xmlns="">
          <p:sp>
            <p:nvSpPr>
              <p:cNvPr id="9" name="TextBox 8">
                <a:extLst>
                  <a:ext uri="{FF2B5EF4-FFF2-40B4-BE49-F238E27FC236}">
                    <a16:creationId xmlns:a16="http://schemas.microsoft.com/office/drawing/2014/main" id="{E02C2A2F-09CC-7C44-82E8-BCF71BC4A48F}"/>
                  </a:ext>
                </a:extLst>
              </p:cNvPr>
              <p:cNvSpPr txBox="1">
                <a:spLocks noRot="1" noChangeAspect="1" noMove="1" noResize="1" noEditPoints="1" noAdjustHandles="1" noChangeArrowheads="1" noChangeShapeType="1" noTextEdit="1"/>
              </p:cNvSpPr>
              <p:nvPr/>
            </p:nvSpPr>
            <p:spPr>
              <a:xfrm rot="16200000">
                <a:off x="-809528" y="3472934"/>
                <a:ext cx="1905000" cy="369332"/>
              </a:xfrm>
              <a:prstGeom prst="rect">
                <a:avLst/>
              </a:prstGeom>
              <a:blipFill>
                <a:blip r:embed="rId6"/>
                <a:stretch>
                  <a:fillRect r="-1724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07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8407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4070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407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40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dirty="0">
                <a:solidFill>
                  <a:schemeClr val="bg1">
                    <a:lumMod val="75000"/>
                  </a:schemeClr>
                </a:solidFill>
              </a:rPr>
              <a:t>Introduction:  prediction versus causation</a:t>
            </a:r>
          </a:p>
          <a:p>
            <a:pPr lvl="0"/>
            <a:r>
              <a:rPr lang="en-US" sz="2800" dirty="0">
                <a:solidFill>
                  <a:schemeClr val="bg1">
                    <a:lumMod val="75000"/>
                  </a:schemeClr>
                </a:solidFill>
              </a:rPr>
              <a:t>Threats to causal conclusions</a:t>
            </a:r>
          </a:p>
          <a:p>
            <a:pPr lvl="0"/>
            <a:r>
              <a:rPr lang="en-US" sz="2800" dirty="0">
                <a:solidFill>
                  <a:schemeClr val="bg1">
                    <a:lumMod val="75000"/>
                  </a:schemeClr>
                </a:solidFill>
              </a:rPr>
              <a:t>Causal methods in (very) brief</a:t>
            </a:r>
          </a:p>
          <a:p>
            <a:pPr lvl="0"/>
            <a:r>
              <a:rPr lang="en-US" sz="2800" b="1" dirty="0"/>
              <a:t>Interpretability of machine learning methods</a:t>
            </a:r>
          </a:p>
          <a:p>
            <a:pPr lvl="0"/>
            <a:r>
              <a:rPr lang="en-US" sz="2800" dirty="0">
                <a:solidFill>
                  <a:schemeClr val="bg1">
                    <a:lumMod val="85000"/>
                  </a:schemeClr>
                </a:solidFill>
              </a:rPr>
              <a:t>Some uses of big data and machine learning in causal inference</a:t>
            </a:r>
          </a:p>
          <a:p>
            <a:pPr lvl="0"/>
            <a:r>
              <a:rPr lang="en-US" sz="2800" dirty="0">
                <a:solidFill>
                  <a:schemeClr val="bg1">
                    <a:lumMod val="75000"/>
                  </a:schemeClr>
                </a:solidFill>
              </a:rPr>
              <a:t>Summary</a:t>
            </a:r>
          </a:p>
        </p:txBody>
      </p:sp>
    </p:spTree>
    <p:extLst>
      <p:ext uri="{BB962C8B-B14F-4D97-AF65-F5344CB8AC3E}">
        <p14:creationId xmlns:p14="http://schemas.microsoft.com/office/powerpoint/2010/main" val="3618077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Interpretability</a:t>
            </a:r>
            <a:br>
              <a:rPr lang="en-US" altLang="en-US" sz="3600" dirty="0"/>
            </a:br>
            <a:r>
              <a:rPr lang="en-US" altLang="en-US" dirty="0"/>
              <a:t>	</a:t>
            </a:r>
          </a:p>
        </p:txBody>
      </p:sp>
      <p:sp>
        <p:nvSpPr>
          <p:cNvPr id="15363" name="Rectangle 3"/>
          <p:cNvSpPr>
            <a:spLocks noGrp="1" noChangeArrowheads="1"/>
          </p:cNvSpPr>
          <p:nvPr>
            <p:ph type="body" idx="1"/>
          </p:nvPr>
        </p:nvSpPr>
        <p:spPr>
          <a:xfrm>
            <a:off x="457200" y="1371600"/>
            <a:ext cx="8229600" cy="4411662"/>
          </a:xfrm>
        </p:spPr>
        <p:txBody>
          <a:bodyPr/>
          <a:lstStyle/>
          <a:p>
            <a:pPr marL="0" indent="0" eaLnBrk="1" hangingPunct="1">
              <a:buNone/>
            </a:pPr>
            <a:r>
              <a:rPr lang="en-US" altLang="en-US" u="sng" dirty="0"/>
              <a:t>Example</a:t>
            </a:r>
            <a:r>
              <a:rPr lang="en-US" altLang="en-US" dirty="0"/>
              <a:t>:  Prediction of healthy aging.  Data source:  Health ABC – a long running cohort study that enrolled about 3,000 healthy individuals in their 70s.  </a:t>
            </a:r>
          </a:p>
          <a:p>
            <a:pPr marL="0" indent="0" eaLnBrk="1" hangingPunct="1">
              <a:buNone/>
            </a:pPr>
            <a:r>
              <a:rPr lang="en-US" altLang="en-US" u="sng" dirty="0"/>
              <a:t>Outcome</a:t>
            </a:r>
            <a:r>
              <a:rPr lang="en-US" altLang="en-US" dirty="0"/>
              <a:t>:  Survival free of major diseases and disability.</a:t>
            </a:r>
          </a:p>
          <a:p>
            <a:pPr marL="0" indent="0" eaLnBrk="1" hangingPunct="1">
              <a:buNone/>
            </a:pPr>
            <a:r>
              <a:rPr lang="en-US" altLang="en-US" u="sng" dirty="0"/>
              <a:t>Predictors</a:t>
            </a:r>
            <a:r>
              <a:rPr lang="en-US" altLang="en-US" dirty="0"/>
              <a:t>:  About 100 predictors including demographics, BP, medical history, physical performance (e.g., gait speed), and serum markers (e.g., IL-6). </a:t>
            </a:r>
          </a:p>
        </p:txBody>
      </p:sp>
    </p:spTree>
    <p:extLst>
      <p:ext uri="{BB962C8B-B14F-4D97-AF65-F5344CB8AC3E}">
        <p14:creationId xmlns:p14="http://schemas.microsoft.com/office/powerpoint/2010/main" val="3863035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Interpretability</a:t>
            </a:r>
            <a:br>
              <a:rPr lang="en-US" altLang="en-US" sz="3600" dirty="0"/>
            </a:br>
            <a:r>
              <a:rPr lang="en-US" altLang="en-US" sz="3600" dirty="0"/>
              <a:t> </a:t>
            </a:r>
            <a:r>
              <a:rPr lang="en-US" altLang="en-US" dirty="0"/>
              <a:t>	</a:t>
            </a:r>
          </a:p>
        </p:txBody>
      </p:sp>
      <p:sp>
        <p:nvSpPr>
          <p:cNvPr id="15363" name="Rectangle 3"/>
          <p:cNvSpPr>
            <a:spLocks noGrp="1" noChangeArrowheads="1"/>
          </p:cNvSpPr>
          <p:nvPr>
            <p:ph type="body" idx="1"/>
          </p:nvPr>
        </p:nvSpPr>
        <p:spPr>
          <a:xfrm>
            <a:off x="457200" y="1676400"/>
            <a:ext cx="8229600" cy="4411662"/>
          </a:xfrm>
        </p:spPr>
        <p:txBody>
          <a:bodyPr/>
          <a:lstStyle/>
          <a:p>
            <a:pPr marL="0" indent="0" eaLnBrk="1" hangingPunct="1">
              <a:buNone/>
            </a:pPr>
            <a:r>
              <a:rPr lang="en-US" altLang="en-US" u="sng" dirty="0"/>
              <a:t>Model selection strategy</a:t>
            </a:r>
            <a:r>
              <a:rPr lang="en-US" altLang="en-US" dirty="0"/>
              <a:t>:  Calculated </a:t>
            </a:r>
            <a:r>
              <a:rPr lang="en-US" altLang="en-US" dirty="0" err="1"/>
              <a:t>Akaike</a:t>
            </a:r>
            <a:r>
              <a:rPr lang="en-US" altLang="en-US" dirty="0"/>
              <a:t> Information Criterion (AIC) values, which are similar to cross-validated errors, for a large number of Cox survival analysis models.  Exhaustively searched for models with about the optimal number of predictors.</a:t>
            </a:r>
          </a:p>
        </p:txBody>
      </p:sp>
    </p:spTree>
    <p:extLst>
      <p:ext uri="{BB962C8B-B14F-4D97-AF65-F5344CB8AC3E}">
        <p14:creationId xmlns:p14="http://schemas.microsoft.com/office/powerpoint/2010/main" val="3760368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Example: Disease free-survival 				AIC plot</a:t>
            </a:r>
            <a:r>
              <a:rPr lang="en-US" altLang="en-US" dirty="0"/>
              <a:t>	</a:t>
            </a: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70" t="4755" r="829" b="4104"/>
          <a:stretch/>
        </p:blipFill>
        <p:spPr>
          <a:xfrm>
            <a:off x="17745" y="1538614"/>
            <a:ext cx="8942956" cy="4816593"/>
          </a:xfrm>
        </p:spPr>
      </p:pic>
      <p:sp>
        <p:nvSpPr>
          <p:cNvPr id="4" name="TextBox 3"/>
          <p:cNvSpPr txBox="1"/>
          <p:nvPr/>
        </p:nvSpPr>
        <p:spPr>
          <a:xfrm>
            <a:off x="1598112" y="6339214"/>
            <a:ext cx="5486400" cy="369332"/>
          </a:xfrm>
          <a:prstGeom prst="rect">
            <a:avLst/>
          </a:prstGeom>
          <a:noFill/>
        </p:spPr>
        <p:txBody>
          <a:bodyPr wrap="square" rtlCol="0">
            <a:spAutoFit/>
          </a:bodyPr>
          <a:lstStyle/>
          <a:p>
            <a:r>
              <a:rPr lang="en-US" dirty="0"/>
              <a:t>Number of predictors</a:t>
            </a:r>
          </a:p>
        </p:txBody>
      </p:sp>
    </p:spTree>
    <p:extLst>
      <p:ext uri="{BB962C8B-B14F-4D97-AF65-F5344CB8AC3E}">
        <p14:creationId xmlns:p14="http://schemas.microsoft.com/office/powerpoint/2010/main" val="380641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b="1" dirty="0"/>
              <a:t>Introduction:  prediction versus causation</a:t>
            </a:r>
          </a:p>
          <a:p>
            <a:pPr lvl="0"/>
            <a:r>
              <a:rPr lang="en-US" sz="2800" dirty="0">
                <a:solidFill>
                  <a:schemeClr val="bg1">
                    <a:lumMod val="75000"/>
                  </a:schemeClr>
                </a:solidFill>
              </a:rPr>
              <a:t>Threats to causal conclusions</a:t>
            </a:r>
          </a:p>
          <a:p>
            <a:pPr lvl="0"/>
            <a:r>
              <a:rPr lang="en-US" sz="2800" dirty="0">
                <a:solidFill>
                  <a:schemeClr val="bg1">
                    <a:lumMod val="75000"/>
                  </a:schemeClr>
                </a:solidFill>
              </a:rPr>
              <a:t>Causal methods in (very) brief</a:t>
            </a:r>
          </a:p>
          <a:p>
            <a:pPr lvl="0"/>
            <a:r>
              <a:rPr lang="en-US" sz="2800" dirty="0">
                <a:solidFill>
                  <a:schemeClr val="bg1">
                    <a:lumMod val="75000"/>
                  </a:schemeClr>
                </a:solidFill>
              </a:rPr>
              <a:t>Interpretability of machine learning methods</a:t>
            </a:r>
          </a:p>
          <a:p>
            <a:pPr lvl="0"/>
            <a:r>
              <a:rPr lang="en-US" sz="2800" dirty="0">
                <a:solidFill>
                  <a:schemeClr val="bg1">
                    <a:lumMod val="75000"/>
                  </a:schemeClr>
                </a:solidFill>
              </a:rPr>
              <a:t>Some uses of big data and machine learning in causal inference</a:t>
            </a:r>
          </a:p>
          <a:p>
            <a:pPr lvl="0"/>
            <a:r>
              <a:rPr lang="en-US" sz="2800" dirty="0">
                <a:solidFill>
                  <a:schemeClr val="bg1">
                    <a:lumMod val="75000"/>
                  </a:schemeClr>
                </a:solidFill>
              </a:rPr>
              <a:t>Summary</a:t>
            </a:r>
          </a:p>
        </p:txBody>
      </p:sp>
    </p:spTree>
    <p:extLst>
      <p:ext uri="{BB962C8B-B14F-4D97-AF65-F5344CB8AC3E}">
        <p14:creationId xmlns:p14="http://schemas.microsoft.com/office/powerpoint/2010/main" val="504261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Example: Disease free-survival AIC plot – zoom in near optimal</a:t>
            </a:r>
            <a:endParaRPr lang="en-US" altLang="en-US" dirty="0"/>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71" t="43430" r="86732" b="4103"/>
          <a:stretch/>
        </p:blipFill>
        <p:spPr>
          <a:xfrm>
            <a:off x="155532" y="1767214"/>
            <a:ext cx="1994845" cy="4572000"/>
          </a:xfrm>
        </p:spPr>
      </p:pic>
      <p:sp>
        <p:nvSpPr>
          <p:cNvPr id="4" name="TextBox 3"/>
          <p:cNvSpPr txBox="1"/>
          <p:nvPr/>
        </p:nvSpPr>
        <p:spPr>
          <a:xfrm>
            <a:off x="1676400" y="6276584"/>
            <a:ext cx="5486400" cy="400110"/>
          </a:xfrm>
          <a:prstGeom prst="rect">
            <a:avLst/>
          </a:prstGeom>
          <a:noFill/>
        </p:spPr>
        <p:txBody>
          <a:bodyPr wrap="square" rtlCol="0">
            <a:spAutoFit/>
          </a:bodyPr>
          <a:lstStyle/>
          <a:p>
            <a:r>
              <a:rPr lang="en-US" sz="2000" dirty="0"/>
              <a:t>Number of predictors</a:t>
            </a:r>
          </a:p>
        </p:txBody>
      </p:sp>
      <p:pic>
        <p:nvPicPr>
          <p:cNvPr id="5" name="Content Placeholder 2"/>
          <p:cNvPicPr>
            <a:picLocks noChangeAspect="1"/>
          </p:cNvPicPr>
          <p:nvPr/>
        </p:nvPicPr>
        <p:blipFill rotWithShape="1">
          <a:blip r:embed="rId3">
            <a:extLst>
              <a:ext uri="{28A0092B-C50C-407E-A947-70E740481C1C}">
                <a14:useLocalDpi xmlns:a14="http://schemas.microsoft.com/office/drawing/2010/main" val="0"/>
              </a:ext>
            </a:extLst>
          </a:blip>
          <a:srcRect l="46164" t="43430" r="3802" b="4103"/>
          <a:stretch/>
        </p:blipFill>
        <p:spPr bwMode="auto">
          <a:xfrm>
            <a:off x="1293314" y="1767214"/>
            <a:ext cx="74268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971800" y="2286000"/>
            <a:ext cx="3733800" cy="2286000"/>
            <a:chOff x="2971800" y="2286000"/>
            <a:chExt cx="3733800" cy="2286000"/>
          </a:xfrm>
        </p:grpSpPr>
        <p:sp>
          <p:nvSpPr>
            <p:cNvPr id="2" name="Oval 1"/>
            <p:cNvSpPr/>
            <p:nvPr/>
          </p:nvSpPr>
          <p:spPr bwMode="auto">
            <a:xfrm>
              <a:off x="2971800" y="3810000"/>
              <a:ext cx="457200" cy="762000"/>
            </a:xfrm>
            <a:prstGeom prst="ellipse">
              <a:avLst/>
            </a:prstGeom>
            <a:solidFill>
              <a:schemeClr val="bg1">
                <a:alpha val="0"/>
              </a:schemeClr>
            </a:solid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TextBox 5"/>
            <p:cNvSpPr txBox="1"/>
            <p:nvPr/>
          </p:nvSpPr>
          <p:spPr>
            <a:xfrm>
              <a:off x="2971800" y="2286000"/>
              <a:ext cx="3733800" cy="369332"/>
            </a:xfrm>
            <a:prstGeom prst="rect">
              <a:avLst/>
            </a:prstGeom>
            <a:noFill/>
            <a:ln>
              <a:solidFill>
                <a:srgbClr val="0000FF"/>
              </a:solidFill>
            </a:ln>
          </p:spPr>
          <p:txBody>
            <a:bodyPr wrap="square" rtlCol="0">
              <a:spAutoFit/>
            </a:bodyPr>
            <a:lstStyle/>
            <a:p>
              <a:r>
                <a:rPr lang="en-US" dirty="0">
                  <a:solidFill>
                    <a:srgbClr val="0000FF"/>
                  </a:solidFill>
                </a:rPr>
                <a:t>Top models of that size</a:t>
              </a:r>
            </a:p>
          </p:txBody>
        </p:sp>
        <p:cxnSp>
          <p:nvCxnSpPr>
            <p:cNvPr id="8" name="Straight Arrow Connector 7"/>
            <p:cNvCxnSpPr>
              <a:endCxn id="2" idx="7"/>
            </p:cNvCxnSpPr>
            <p:nvPr/>
          </p:nvCxnSpPr>
          <p:spPr bwMode="auto">
            <a:xfrm flipH="1">
              <a:off x="3362045" y="2655332"/>
              <a:ext cx="676555" cy="1266260"/>
            </a:xfrm>
            <a:prstGeom prst="straightConnector1">
              <a:avLst/>
            </a:prstGeom>
            <a:solidFill>
              <a:schemeClr val="accent1"/>
            </a:solidFill>
            <a:ln w="254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390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Machine learning/causal inference </a:t>
            </a:r>
            <a:r>
              <a:rPr lang="en-US" altLang="en-US" dirty="0"/>
              <a:t>	</a:t>
            </a:r>
          </a:p>
        </p:txBody>
      </p:sp>
      <p:sp>
        <p:nvSpPr>
          <p:cNvPr id="15363" name="Rectangle 3"/>
          <p:cNvSpPr>
            <a:spLocks noGrp="1" noChangeArrowheads="1"/>
          </p:cNvSpPr>
          <p:nvPr>
            <p:ph type="body" idx="1"/>
          </p:nvPr>
        </p:nvSpPr>
        <p:spPr>
          <a:xfrm>
            <a:off x="457200" y="1371600"/>
            <a:ext cx="8229600" cy="4411662"/>
          </a:xfrm>
          <a:solidFill>
            <a:schemeClr val="bg1"/>
          </a:solidFill>
        </p:spPr>
        <p:txBody>
          <a:bodyPr/>
          <a:lstStyle/>
          <a:p>
            <a:pPr marL="0" indent="0" eaLnBrk="1" hangingPunct="1">
              <a:buNone/>
            </a:pPr>
            <a:r>
              <a:rPr lang="en-US" altLang="en-US" u="sng" dirty="0"/>
              <a:t>Results</a:t>
            </a:r>
            <a:r>
              <a:rPr lang="en-US" altLang="en-US" dirty="0"/>
              <a:t>:  About 120 models were within 10 of the model with the lowest (best) AIC.  (Rule of thumb:  statistically speaking AIC larger by 10 is a worse fitting model).</a:t>
            </a:r>
          </a:p>
          <a:p>
            <a:pPr marL="0" indent="0" eaLnBrk="1" hangingPunct="1">
              <a:buNone/>
            </a:pPr>
            <a:r>
              <a:rPr lang="en-US" altLang="en-US" u="sng" dirty="0"/>
              <a:t>Observation</a:t>
            </a:r>
            <a:r>
              <a:rPr lang="en-US" altLang="en-US" dirty="0"/>
              <a:t>:  Possible to get nearly the same quality of prediction using very different models.</a:t>
            </a:r>
          </a:p>
          <a:p>
            <a:pPr marL="0" indent="0" eaLnBrk="1" hangingPunct="1">
              <a:buNone/>
            </a:pPr>
            <a:r>
              <a:rPr lang="en-US" altLang="en-US" u="sng" dirty="0"/>
              <a:t>Predictor selection</a:t>
            </a:r>
            <a:r>
              <a:rPr lang="en-US" altLang="en-US" dirty="0"/>
              <a:t>:  Prediction algorithms cannot be depended upon to identify the “best” predictors.  Which predictors get included or excluded from the model will vary with small perturbations in the dataset or analysis method. </a:t>
            </a:r>
          </a:p>
        </p:txBody>
      </p:sp>
    </p:spTree>
    <p:extLst>
      <p:ext uri="{BB962C8B-B14F-4D97-AF65-F5344CB8AC3E}">
        <p14:creationId xmlns:p14="http://schemas.microsoft.com/office/powerpoint/2010/main" val="13906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 calcmode="lin" valueType="num">
                                      <p:cBhvr additive="base">
                                        <p:cTn id="7" dur="500" fill="hold"/>
                                        <p:tgtEl>
                                          <p:spTgt spid="15363">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 calcmode="lin" valueType="num">
                                      <p:cBhvr additive="base">
                                        <p:cTn id="13" dur="500" fill="hold"/>
                                        <p:tgtEl>
                                          <p:spTgt spid="1536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For example, these two models were virtually identical in performance:</a:t>
            </a:r>
          </a:p>
          <a:p>
            <a:pPr marL="0" indent="0">
              <a:buNone/>
            </a:pPr>
            <a:r>
              <a:rPr lang="en-US" sz="2400" u="sng" dirty="0"/>
              <a:t>19 variable model</a:t>
            </a:r>
            <a:r>
              <a:rPr lang="en-US" sz="2400" dirty="0"/>
              <a:t>: BLAGE WTK HGT WGTPDB HGTDB PULSE </a:t>
            </a:r>
            <a:r>
              <a:rPr lang="en-US" sz="2400" dirty="0">
                <a:solidFill>
                  <a:srgbClr val="FF0000"/>
                </a:solidFill>
              </a:rPr>
              <a:t>BESFEV</a:t>
            </a:r>
            <a:r>
              <a:rPr lang="en-US" sz="2400" dirty="0"/>
              <a:t> BPAAIT CESD PACE400 PACE20 GRIP SEMITND TANDSTD COMP FALL RDW ALBUMIN STPCK</a:t>
            </a:r>
          </a:p>
          <a:p>
            <a:pPr marL="0" indent="0">
              <a:buNone/>
            </a:pPr>
            <a:r>
              <a:rPr lang="en-US" sz="2400" u="sng" dirty="0"/>
              <a:t>29 variable model</a:t>
            </a:r>
            <a:r>
              <a:rPr lang="en-US" sz="2400" dirty="0"/>
              <a:t>: BLAGE </a:t>
            </a:r>
            <a:r>
              <a:rPr lang="en-US" sz="2400" dirty="0">
                <a:solidFill>
                  <a:srgbClr val="FF0000"/>
                </a:solidFill>
              </a:rPr>
              <a:t>WHITE</a:t>
            </a:r>
            <a:r>
              <a:rPr lang="en-US" sz="2400" dirty="0"/>
              <a:t> WTK HGT WGTPDB HGTDB PULSE </a:t>
            </a:r>
            <a:r>
              <a:rPr lang="en-US" sz="2400" dirty="0">
                <a:solidFill>
                  <a:srgbClr val="FF0000"/>
                </a:solidFill>
              </a:rPr>
              <a:t>FAT</a:t>
            </a:r>
            <a:r>
              <a:rPr lang="en-US" sz="2400" dirty="0"/>
              <a:t> </a:t>
            </a:r>
            <a:r>
              <a:rPr lang="en-US" sz="2400" dirty="0">
                <a:solidFill>
                  <a:srgbClr val="FF0000"/>
                </a:solidFill>
              </a:rPr>
              <a:t>BESFVC</a:t>
            </a:r>
            <a:r>
              <a:rPr lang="en-US" sz="2400" dirty="0"/>
              <a:t> </a:t>
            </a:r>
            <a:r>
              <a:rPr lang="en-US" sz="2400" dirty="0">
                <a:solidFill>
                  <a:srgbClr val="FF0000"/>
                </a:solidFill>
              </a:rPr>
              <a:t>FEV1R</a:t>
            </a:r>
            <a:r>
              <a:rPr lang="en-US" sz="2400" dirty="0"/>
              <a:t> BPAAIT </a:t>
            </a:r>
            <a:r>
              <a:rPr lang="en-US" sz="2400" dirty="0">
                <a:solidFill>
                  <a:srgbClr val="FF0000"/>
                </a:solidFill>
              </a:rPr>
              <a:t>TENG DSS </a:t>
            </a:r>
            <a:r>
              <a:rPr lang="en-US" sz="2400" dirty="0"/>
              <a:t>CESD PACE400 </a:t>
            </a:r>
            <a:r>
              <a:rPr lang="en-US" sz="2400" dirty="0">
                <a:solidFill>
                  <a:srgbClr val="FF0000"/>
                </a:solidFill>
              </a:rPr>
              <a:t>PACE6</a:t>
            </a:r>
            <a:r>
              <a:rPr lang="en-US" sz="2400" dirty="0"/>
              <a:t> PACE20 GRIP SEMITND TANDSTD </a:t>
            </a:r>
            <a:r>
              <a:rPr lang="en-US" sz="2400" dirty="0">
                <a:solidFill>
                  <a:srgbClr val="FF0000"/>
                </a:solidFill>
              </a:rPr>
              <a:t>STANDY FFHIP </a:t>
            </a:r>
            <a:r>
              <a:rPr lang="en-US" sz="2400" dirty="0"/>
              <a:t>COMP FALL </a:t>
            </a:r>
            <a:r>
              <a:rPr lang="en-US" sz="2400" dirty="0">
                <a:solidFill>
                  <a:srgbClr val="FF0000"/>
                </a:solidFill>
              </a:rPr>
              <a:t>CYSTC LDL </a:t>
            </a:r>
            <a:r>
              <a:rPr lang="en-US" sz="2400" dirty="0"/>
              <a:t>RDW ALBUMIN STPCK</a:t>
            </a:r>
          </a:p>
          <a:p>
            <a:pPr marL="0" indent="0">
              <a:buNone/>
            </a:pPr>
            <a:endParaRPr lang="en-US" dirty="0"/>
          </a:p>
        </p:txBody>
      </p:sp>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Example: Two models</a:t>
            </a:r>
            <a:endParaRPr lang="en-US" altLang="en-US" dirty="0"/>
          </a:p>
        </p:txBody>
      </p:sp>
      <p:sp>
        <p:nvSpPr>
          <p:cNvPr id="4" name="TextBox 3"/>
          <p:cNvSpPr txBox="1"/>
          <p:nvPr/>
        </p:nvSpPr>
        <p:spPr>
          <a:xfrm>
            <a:off x="1676400" y="6276584"/>
            <a:ext cx="5486400" cy="461665"/>
          </a:xfrm>
          <a:prstGeom prst="rect">
            <a:avLst/>
          </a:prstGeom>
          <a:noFill/>
        </p:spPr>
        <p:txBody>
          <a:bodyPr wrap="square" rtlCol="0">
            <a:spAutoFit/>
          </a:bodyPr>
          <a:lstStyle/>
          <a:p>
            <a:r>
              <a:rPr lang="en-US" sz="2400" b="0" dirty="0">
                <a:solidFill>
                  <a:srgbClr val="FF0000"/>
                </a:solidFill>
              </a:rPr>
              <a:t>Red</a:t>
            </a:r>
            <a:r>
              <a:rPr lang="en-US" sz="2400" b="0" dirty="0"/>
              <a:t> indicates not in the other model</a:t>
            </a:r>
          </a:p>
        </p:txBody>
      </p:sp>
      <p:sp>
        <p:nvSpPr>
          <p:cNvPr id="3" name="Oval 2"/>
          <p:cNvSpPr/>
          <p:nvPr/>
        </p:nvSpPr>
        <p:spPr bwMode="auto">
          <a:xfrm>
            <a:off x="6629400" y="4343400"/>
            <a:ext cx="2286000" cy="1143000"/>
          </a:xfrm>
          <a:prstGeom prst="ellipse">
            <a:avLst/>
          </a:prstGeom>
          <a:solidFill>
            <a:schemeClr val="bg1">
              <a:alpha val="0"/>
            </a:schemeClr>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 name="TextBox 4"/>
          <p:cNvSpPr txBox="1"/>
          <p:nvPr/>
        </p:nvSpPr>
        <p:spPr>
          <a:xfrm>
            <a:off x="6141929" y="5922910"/>
            <a:ext cx="2971800" cy="461665"/>
          </a:xfrm>
          <a:prstGeom prst="rect">
            <a:avLst/>
          </a:prstGeom>
          <a:noFill/>
        </p:spPr>
        <p:txBody>
          <a:bodyPr wrap="square" rtlCol="0">
            <a:spAutoFit/>
          </a:bodyPr>
          <a:lstStyle/>
          <a:p>
            <a:r>
              <a:rPr lang="en-US" sz="2400" b="0" dirty="0">
                <a:solidFill>
                  <a:srgbClr val="FF0000"/>
                </a:solidFill>
              </a:rPr>
              <a:t>Cognition variables</a:t>
            </a:r>
          </a:p>
        </p:txBody>
      </p:sp>
      <p:cxnSp>
        <p:nvCxnSpPr>
          <p:cNvPr id="7" name="Straight Arrow Connector 6"/>
          <p:cNvCxnSpPr/>
          <p:nvPr/>
        </p:nvCxnSpPr>
        <p:spPr bwMode="auto">
          <a:xfrm flipV="1">
            <a:off x="7924800" y="5486400"/>
            <a:ext cx="0" cy="436510"/>
          </a:xfrm>
          <a:prstGeom prst="straightConnector1">
            <a:avLst/>
          </a:prstGeom>
          <a:solidFill>
            <a:schemeClr val="accent1"/>
          </a:solidFill>
          <a:ln w="254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6820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Machine learning/causal inference </a:t>
            </a:r>
            <a:r>
              <a:rPr lang="en-US" altLang="en-US" dirty="0"/>
              <a:t>	</a:t>
            </a:r>
          </a:p>
        </p:txBody>
      </p:sp>
      <p:sp>
        <p:nvSpPr>
          <p:cNvPr id="15363" name="Rectangle 3"/>
          <p:cNvSpPr>
            <a:spLocks noGrp="1" noChangeArrowheads="1"/>
          </p:cNvSpPr>
          <p:nvPr>
            <p:ph type="body" idx="1"/>
          </p:nvPr>
        </p:nvSpPr>
        <p:spPr>
          <a:xfrm>
            <a:off x="457200" y="1371600"/>
            <a:ext cx="8229600" cy="4411662"/>
          </a:xfrm>
          <a:solidFill>
            <a:schemeClr val="bg1"/>
          </a:solidFill>
        </p:spPr>
        <p:txBody>
          <a:bodyPr/>
          <a:lstStyle/>
          <a:p>
            <a:pPr marL="0" indent="0" eaLnBrk="1" hangingPunct="1">
              <a:buNone/>
            </a:pPr>
            <a:r>
              <a:rPr lang="en-US" altLang="en-US" dirty="0"/>
              <a:t>And this is with a standard statistical analysis approach (Cox regression).  Many other machine learning methods are worse because they don’t give interpretable coefficients. </a:t>
            </a:r>
          </a:p>
        </p:txBody>
      </p:sp>
    </p:spTree>
    <p:extLst>
      <p:ext uri="{BB962C8B-B14F-4D97-AF65-F5344CB8AC3E}">
        <p14:creationId xmlns:p14="http://schemas.microsoft.com/office/powerpoint/2010/main" val="315126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7" r="3121"/>
          <a:stretch/>
        </p:blipFill>
        <p:spPr bwMode="auto">
          <a:xfrm>
            <a:off x="457200" y="1043834"/>
            <a:ext cx="7924800" cy="5273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Rectangle 2"/>
          <p:cNvSpPr>
            <a:spLocks noGrp="1" noChangeArrowheads="1"/>
          </p:cNvSpPr>
          <p:nvPr>
            <p:ph type="title"/>
          </p:nvPr>
        </p:nvSpPr>
        <p:spPr>
          <a:xfrm>
            <a:off x="304800" y="304800"/>
            <a:ext cx="7696200" cy="1295400"/>
          </a:xfrm>
        </p:spPr>
        <p:txBody>
          <a:bodyPr/>
          <a:lstStyle/>
          <a:p>
            <a:pPr eaLnBrk="1" hangingPunct="1"/>
            <a:r>
              <a:rPr lang="en-US" altLang="en-US" sz="3600" dirty="0"/>
              <a:t>Machine learning/causal inference </a:t>
            </a:r>
            <a:r>
              <a:rPr lang="en-US" altLang="en-US" dirty="0"/>
              <a:t>	</a:t>
            </a:r>
          </a:p>
        </p:txBody>
      </p:sp>
      <p:sp>
        <p:nvSpPr>
          <p:cNvPr id="2" name="Content Placeholder 1"/>
          <p:cNvSpPr>
            <a:spLocks noGrp="1"/>
          </p:cNvSpPr>
          <p:nvPr>
            <p:ph idx="1"/>
          </p:nvPr>
        </p:nvSpPr>
        <p:spPr>
          <a:xfrm>
            <a:off x="474945" y="6297460"/>
            <a:ext cx="8229600" cy="533400"/>
          </a:xfrm>
        </p:spPr>
        <p:txBody>
          <a:bodyPr/>
          <a:lstStyle/>
          <a:p>
            <a:pPr marL="0" indent="0" algn="r">
              <a:buNone/>
            </a:pPr>
            <a:r>
              <a:rPr lang="en-US" sz="1800" dirty="0"/>
              <a:t>From Introduction to Statistical Learning, James, et al., 2013 </a:t>
            </a:r>
          </a:p>
        </p:txBody>
      </p:sp>
    </p:spTree>
    <p:extLst>
      <p:ext uri="{BB962C8B-B14F-4D97-AF65-F5344CB8AC3E}">
        <p14:creationId xmlns:p14="http://schemas.microsoft.com/office/powerpoint/2010/main" val="3694494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1371600"/>
            <a:ext cx="7391400" cy="5029200"/>
          </a:xfrm>
        </p:spPr>
        <p:txBody>
          <a:bodyPr/>
          <a:lstStyle/>
          <a:p>
            <a:pPr lvl="0"/>
            <a:r>
              <a:rPr lang="en-US" sz="2800" dirty="0">
                <a:solidFill>
                  <a:schemeClr val="bg1">
                    <a:lumMod val="85000"/>
                  </a:schemeClr>
                </a:solidFill>
              </a:rPr>
              <a:t>Introduction:  prediction versus causation</a:t>
            </a:r>
          </a:p>
          <a:p>
            <a:pPr lvl="0"/>
            <a:r>
              <a:rPr lang="en-US" sz="2800" dirty="0">
                <a:solidFill>
                  <a:schemeClr val="bg1">
                    <a:lumMod val="85000"/>
                  </a:schemeClr>
                </a:solidFill>
              </a:rPr>
              <a:t>Threats to causal conclusions</a:t>
            </a:r>
          </a:p>
          <a:p>
            <a:pPr lvl="0"/>
            <a:r>
              <a:rPr lang="en-US" sz="2800" dirty="0">
                <a:solidFill>
                  <a:schemeClr val="bg1">
                    <a:lumMod val="85000"/>
                  </a:schemeClr>
                </a:solidFill>
              </a:rPr>
              <a:t>Causal methods in (very) brief</a:t>
            </a:r>
          </a:p>
          <a:p>
            <a:pPr lvl="0"/>
            <a:r>
              <a:rPr lang="en-US" sz="2800" dirty="0">
                <a:solidFill>
                  <a:schemeClr val="bg1">
                    <a:lumMod val="85000"/>
                  </a:schemeClr>
                </a:solidFill>
              </a:rPr>
              <a:t>Interpretability of machine learning methods</a:t>
            </a:r>
          </a:p>
          <a:p>
            <a:pPr lvl="0"/>
            <a:r>
              <a:rPr lang="en-US" sz="2800" dirty="0"/>
              <a:t>Some uses of big data and machine learning in causal inference</a:t>
            </a:r>
          </a:p>
          <a:p>
            <a:pPr lvl="0"/>
            <a:r>
              <a:rPr lang="en-US" sz="2800" dirty="0">
                <a:solidFill>
                  <a:schemeClr val="bg1">
                    <a:lumMod val="85000"/>
                  </a:schemeClr>
                </a:solidFill>
              </a:rPr>
              <a:t>Summary</a:t>
            </a:r>
          </a:p>
        </p:txBody>
      </p:sp>
    </p:spTree>
    <p:extLst>
      <p:ext uri="{BB962C8B-B14F-4D97-AF65-F5344CB8AC3E}">
        <p14:creationId xmlns:p14="http://schemas.microsoft.com/office/powerpoint/2010/main" val="3618077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990600"/>
            <a:ext cx="7391400" cy="5029200"/>
          </a:xfrm>
        </p:spPr>
        <p:txBody>
          <a:bodyPr/>
          <a:lstStyle/>
          <a:p>
            <a:pPr lvl="0"/>
            <a:r>
              <a:rPr lang="en-US" sz="2800" dirty="0"/>
              <a:t>Some uses of big data and machine learning in causal inference</a:t>
            </a:r>
          </a:p>
          <a:p>
            <a:pPr lvl="1"/>
            <a:r>
              <a:rPr lang="en-US" sz="2400" b="1" dirty="0"/>
              <a:t>Conduct an RCT using large scale data</a:t>
            </a:r>
          </a:p>
          <a:p>
            <a:pPr lvl="1"/>
            <a:r>
              <a:rPr lang="en-US" sz="2400" dirty="0">
                <a:solidFill>
                  <a:srgbClr val="C0C0C0"/>
                </a:solidFill>
              </a:rPr>
              <a:t>Propensity scores</a:t>
            </a:r>
          </a:p>
          <a:p>
            <a:pPr lvl="1"/>
            <a:r>
              <a:rPr lang="en-US" sz="2400" dirty="0">
                <a:solidFill>
                  <a:schemeClr val="bg1">
                    <a:lumMod val="85000"/>
                  </a:schemeClr>
                </a:solidFill>
              </a:rPr>
              <a:t>Potential outcomes estimation</a:t>
            </a:r>
          </a:p>
          <a:p>
            <a:pPr lvl="1"/>
            <a:r>
              <a:rPr lang="en-US" sz="2400" dirty="0">
                <a:solidFill>
                  <a:schemeClr val="bg1">
                    <a:lumMod val="85000"/>
                  </a:schemeClr>
                </a:solidFill>
              </a:rPr>
              <a:t>Subgroup analyses</a:t>
            </a:r>
          </a:p>
        </p:txBody>
      </p:sp>
    </p:spTree>
    <p:extLst>
      <p:ext uri="{BB962C8B-B14F-4D97-AF65-F5344CB8AC3E}">
        <p14:creationId xmlns:p14="http://schemas.microsoft.com/office/powerpoint/2010/main" val="289200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647700"/>
            <a:ext cx="9906000" cy="1295400"/>
          </a:xfrm>
        </p:spPr>
        <p:txBody>
          <a:bodyPr/>
          <a:lstStyle/>
          <a:p>
            <a:pPr eaLnBrk="1" hangingPunct="1"/>
            <a:r>
              <a:rPr lang="en-US" altLang="en-US" sz="3600" dirty="0"/>
              <a:t>Clinical trials:</a:t>
            </a:r>
          </a:p>
        </p:txBody>
      </p:sp>
      <p:sp>
        <p:nvSpPr>
          <p:cNvPr id="17411" name="Rectangle 3"/>
          <p:cNvSpPr>
            <a:spLocks noGrp="1" noChangeArrowheads="1"/>
          </p:cNvSpPr>
          <p:nvPr>
            <p:ph type="body" idx="1"/>
          </p:nvPr>
        </p:nvSpPr>
        <p:spPr>
          <a:xfrm>
            <a:off x="457200" y="914400"/>
            <a:ext cx="8229600" cy="4411662"/>
          </a:xfrm>
        </p:spPr>
        <p:txBody>
          <a:bodyPr/>
          <a:lstStyle/>
          <a:p>
            <a:pPr eaLnBrk="1" hangingPunct="1">
              <a:buSzPct val="150000"/>
              <a:buFontTx/>
              <a:buChar char="•"/>
            </a:pPr>
            <a:r>
              <a:rPr lang="en-US" altLang="en-US" sz="2600" dirty="0"/>
              <a:t>Randomized controlled trials (RCT) often function in “laboratory” like conditions, i.e. artificial</a:t>
            </a:r>
          </a:p>
          <a:p>
            <a:pPr eaLnBrk="1" hangingPunct="1">
              <a:buSzPct val="150000"/>
              <a:buFontTx/>
              <a:buChar char="•"/>
            </a:pPr>
            <a:r>
              <a:rPr lang="en-US" altLang="en-US" sz="2600" dirty="0"/>
              <a:t>Pragmatic clinical trial:</a:t>
            </a:r>
          </a:p>
          <a:p>
            <a:pPr lvl="1" eaLnBrk="1" hangingPunct="1">
              <a:buSzPct val="150000"/>
              <a:buFontTx/>
              <a:buChar char="•"/>
            </a:pPr>
            <a:r>
              <a:rPr lang="en-US" altLang="en-US" sz="2400" dirty="0"/>
              <a:t>Focus on measuring effect of an intervention in a more pragmatic setting </a:t>
            </a:r>
          </a:p>
          <a:p>
            <a:pPr lvl="1" eaLnBrk="1" hangingPunct="1">
              <a:buSzPct val="150000"/>
              <a:buFontTx/>
              <a:buChar char="•"/>
            </a:pPr>
            <a:r>
              <a:rPr lang="en-US" altLang="en-US" sz="2400" dirty="0"/>
              <a:t>See lecture by Mark Pletcher on pragmatic trials (uploaded to CLE)</a:t>
            </a:r>
          </a:p>
          <a:p>
            <a:pPr eaLnBrk="1" hangingPunct="1">
              <a:buSzPct val="150000"/>
              <a:buFontTx/>
              <a:buChar char="•"/>
            </a:pPr>
            <a:r>
              <a:rPr lang="en-US" altLang="en-US" sz="2600" dirty="0"/>
              <a:t>Intervention applied in more realistic setting e.g. across many sites</a:t>
            </a:r>
          </a:p>
          <a:p>
            <a:pPr eaLnBrk="1" hangingPunct="1">
              <a:buSzPct val="150000"/>
              <a:buFontTx/>
              <a:buChar char="•"/>
            </a:pPr>
            <a:r>
              <a:rPr lang="en-US" altLang="en-US" sz="2600" dirty="0"/>
              <a:t>Predictors and outcomes measured through EHR records</a:t>
            </a:r>
          </a:p>
          <a:p>
            <a:pPr eaLnBrk="1" hangingPunct="1">
              <a:buSzPct val="150000"/>
              <a:buFontTx/>
              <a:buChar char="•"/>
            </a:pPr>
            <a:r>
              <a:rPr lang="en-US" altLang="en-US" sz="2600" b="1" dirty="0"/>
              <a:t>Goal</a:t>
            </a:r>
            <a:r>
              <a:rPr lang="en-US" altLang="en-US" sz="2600" dirty="0"/>
              <a:t>: put clinical trials in more realistic settings, leverage EHR data, and save $$$</a:t>
            </a:r>
          </a:p>
          <a:p>
            <a:pPr eaLnBrk="1" hangingPunct="1">
              <a:buSzPct val="150000"/>
              <a:buFontTx/>
              <a:buChar char="•"/>
            </a:pPr>
            <a:endParaRPr lang="en-US" altLang="en-US" sz="2600" dirty="0"/>
          </a:p>
          <a:p>
            <a:pPr eaLnBrk="1" hangingPunct="1">
              <a:buFont typeface="Wingdings" pitchFamily="2" charset="2"/>
              <a:buNone/>
            </a:pPr>
            <a:endParaRPr lang="en-US" altLang="en-US" sz="2600" dirty="0"/>
          </a:p>
        </p:txBody>
      </p:sp>
    </p:spTree>
    <p:extLst>
      <p:ext uri="{BB962C8B-B14F-4D97-AF65-F5344CB8AC3E}">
        <p14:creationId xmlns:p14="http://schemas.microsoft.com/office/powerpoint/2010/main" val="3301107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E840095-E849-244D-8BD8-E1B8AE7183B8}"/>
              </a:ext>
            </a:extLst>
          </p:cNvPr>
          <p:cNvPicPr/>
          <p:nvPr/>
        </p:nvPicPr>
        <p:blipFill rotWithShape="1">
          <a:blip r:embed="rId3" cstate="print">
            <a:extLst>
              <a:ext uri="{28A0092B-C50C-407E-A947-70E740481C1C}">
                <a14:useLocalDpi xmlns:a14="http://schemas.microsoft.com/office/drawing/2010/main" val="0"/>
              </a:ext>
            </a:extLst>
          </a:blip>
          <a:srcRect b="14706"/>
          <a:stretch/>
        </p:blipFill>
        <p:spPr>
          <a:xfrm>
            <a:off x="19050" y="990600"/>
            <a:ext cx="9105900" cy="4648200"/>
          </a:xfrm>
          <a:prstGeom prst="rect">
            <a:avLst/>
          </a:prstGeom>
        </p:spPr>
      </p:pic>
      <p:sp>
        <p:nvSpPr>
          <p:cNvPr id="8" name="Rectangle 2">
            <a:extLst>
              <a:ext uri="{FF2B5EF4-FFF2-40B4-BE49-F238E27FC236}">
                <a16:creationId xmlns:a16="http://schemas.microsoft.com/office/drawing/2014/main" id="{A8719ACC-0B88-664C-BAA9-C7008474238A}"/>
              </a:ext>
            </a:extLst>
          </p:cNvPr>
          <p:cNvSpPr>
            <a:spLocks noGrp="1" noChangeArrowheads="1"/>
          </p:cNvSpPr>
          <p:nvPr>
            <p:ph type="title"/>
          </p:nvPr>
        </p:nvSpPr>
        <p:spPr>
          <a:xfrm>
            <a:off x="0" y="-647700"/>
            <a:ext cx="9906000" cy="1295400"/>
          </a:xfrm>
        </p:spPr>
        <p:txBody>
          <a:bodyPr/>
          <a:lstStyle/>
          <a:p>
            <a:pPr eaLnBrk="1" hangingPunct="1"/>
            <a:r>
              <a:rPr lang="en-US" altLang="en-US" sz="3600" dirty="0"/>
              <a:t>Pragmatic clinical trials:</a:t>
            </a:r>
          </a:p>
        </p:txBody>
      </p:sp>
      <p:sp>
        <p:nvSpPr>
          <p:cNvPr id="4" name="TextBox 3">
            <a:extLst>
              <a:ext uri="{FF2B5EF4-FFF2-40B4-BE49-F238E27FC236}">
                <a16:creationId xmlns:a16="http://schemas.microsoft.com/office/drawing/2014/main" id="{F7415807-14B0-3F4B-86CA-15C63D77989E}"/>
              </a:ext>
            </a:extLst>
          </p:cNvPr>
          <p:cNvSpPr txBox="1"/>
          <p:nvPr/>
        </p:nvSpPr>
        <p:spPr>
          <a:xfrm>
            <a:off x="533400" y="6248400"/>
            <a:ext cx="8229600" cy="923330"/>
          </a:xfrm>
          <a:prstGeom prst="rect">
            <a:avLst/>
          </a:prstGeom>
          <a:noFill/>
        </p:spPr>
        <p:txBody>
          <a:bodyPr wrap="square" rtlCol="0">
            <a:spAutoFit/>
          </a:bodyPr>
          <a:lstStyle/>
          <a:p>
            <a:r>
              <a:rPr lang="en-US" b="0" dirty="0"/>
              <a:t>Jones, et al (2016). The Changing Landscape of Randomized Clinical Trials in Cardiovascular Disease.</a:t>
            </a:r>
          </a:p>
          <a:p>
            <a:endParaRPr lang="en-US" b="0" dirty="0"/>
          </a:p>
        </p:txBody>
      </p:sp>
    </p:spTree>
    <p:extLst>
      <p:ext uri="{BB962C8B-B14F-4D97-AF65-F5344CB8AC3E}">
        <p14:creationId xmlns:p14="http://schemas.microsoft.com/office/powerpoint/2010/main" val="561314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990600"/>
            <a:ext cx="7391400" cy="5029200"/>
          </a:xfrm>
        </p:spPr>
        <p:txBody>
          <a:bodyPr/>
          <a:lstStyle/>
          <a:p>
            <a:pPr lvl="0"/>
            <a:r>
              <a:rPr lang="en-US" sz="2800" dirty="0"/>
              <a:t>Some uses of big data and machine learning in causal inference</a:t>
            </a:r>
          </a:p>
          <a:p>
            <a:pPr lvl="1"/>
            <a:r>
              <a:rPr lang="en-US" sz="2400" dirty="0">
                <a:solidFill>
                  <a:schemeClr val="bg1">
                    <a:lumMod val="85000"/>
                  </a:schemeClr>
                </a:solidFill>
              </a:rPr>
              <a:t>Conduct an RCT using large scale data collection systems (Mark </a:t>
            </a:r>
            <a:r>
              <a:rPr lang="en-US" sz="2400" dirty="0" err="1">
                <a:solidFill>
                  <a:schemeClr val="bg1">
                    <a:lumMod val="85000"/>
                  </a:schemeClr>
                </a:solidFill>
              </a:rPr>
              <a:t>Pletcher’s</a:t>
            </a:r>
            <a:r>
              <a:rPr lang="en-US" sz="2400" dirty="0">
                <a:solidFill>
                  <a:schemeClr val="bg1">
                    <a:lumMod val="85000"/>
                  </a:schemeClr>
                </a:solidFill>
              </a:rPr>
              <a:t> lecture)</a:t>
            </a:r>
          </a:p>
          <a:p>
            <a:pPr lvl="1"/>
            <a:r>
              <a:rPr lang="en-US" sz="2400" b="1" dirty="0"/>
              <a:t>Propensity scores</a:t>
            </a:r>
          </a:p>
          <a:p>
            <a:pPr lvl="1"/>
            <a:r>
              <a:rPr lang="en-US" sz="2400" dirty="0">
                <a:solidFill>
                  <a:schemeClr val="bg1">
                    <a:lumMod val="85000"/>
                  </a:schemeClr>
                </a:solidFill>
              </a:rPr>
              <a:t>Potential outcomes estimation</a:t>
            </a:r>
          </a:p>
          <a:p>
            <a:pPr lvl="1"/>
            <a:r>
              <a:rPr lang="en-US" sz="2400" dirty="0">
                <a:solidFill>
                  <a:schemeClr val="bg1">
                    <a:lumMod val="85000"/>
                  </a:schemeClr>
                </a:solidFill>
              </a:rPr>
              <a:t>Subgroup analyses</a:t>
            </a:r>
          </a:p>
        </p:txBody>
      </p:sp>
    </p:spTree>
    <p:extLst>
      <p:ext uri="{BB962C8B-B14F-4D97-AF65-F5344CB8AC3E}">
        <p14:creationId xmlns:p14="http://schemas.microsoft.com/office/powerpoint/2010/main" val="290141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a:t>
            </a:fld>
            <a:endParaRPr lang="en-US" altLang="en-US"/>
          </a:p>
        </p:txBody>
      </p:sp>
      <p:sp>
        <p:nvSpPr>
          <p:cNvPr id="728066" name="Rectangle 1026"/>
          <p:cNvSpPr>
            <a:spLocks noGrp="1" noChangeArrowheads="1"/>
          </p:cNvSpPr>
          <p:nvPr>
            <p:ph type="title"/>
          </p:nvPr>
        </p:nvSpPr>
        <p:spPr/>
        <p:txBody>
          <a:bodyPr/>
          <a:lstStyle/>
          <a:p>
            <a:r>
              <a:rPr lang="en-US" dirty="0"/>
              <a:t>Prediction versus causality</a:t>
            </a:r>
          </a:p>
        </p:txBody>
      </p:sp>
      <p:sp>
        <p:nvSpPr>
          <p:cNvPr id="728067" name="Rectangle 1027"/>
          <p:cNvSpPr>
            <a:spLocks noGrp="1" noChangeArrowheads="1"/>
          </p:cNvSpPr>
          <p:nvPr>
            <p:ph type="body" idx="1"/>
          </p:nvPr>
        </p:nvSpPr>
        <p:spPr>
          <a:xfrm>
            <a:off x="457200" y="1524000"/>
            <a:ext cx="8534400" cy="5211762"/>
          </a:xfrm>
        </p:spPr>
        <p:txBody>
          <a:bodyPr/>
          <a:lstStyle/>
          <a:p>
            <a:pPr>
              <a:lnSpc>
                <a:spcPct val="90000"/>
              </a:lnSpc>
              <a:buSzTx/>
              <a:buFont typeface="Wingdings" panose="05000000000000000000" pitchFamily="2" charset="2"/>
              <a:buChar char=""/>
            </a:pPr>
            <a:r>
              <a:rPr lang="en-US" dirty="0"/>
              <a:t>Data-mining and machine learning algorithms are only based on associations. </a:t>
            </a:r>
          </a:p>
          <a:p>
            <a:pPr>
              <a:lnSpc>
                <a:spcPct val="90000"/>
              </a:lnSpc>
              <a:buSzTx/>
              <a:buFont typeface="Wingdings" panose="05000000000000000000" pitchFamily="2" charset="2"/>
              <a:buChar char=""/>
            </a:pPr>
            <a:r>
              <a:rPr lang="en-US" dirty="0"/>
              <a:t>Often interested in causation, i.e., understand the cause of illness or develop interventions that cause improvement.</a:t>
            </a:r>
          </a:p>
          <a:p>
            <a:pPr>
              <a:lnSpc>
                <a:spcPct val="90000"/>
              </a:lnSpc>
              <a:buSzTx/>
              <a:buFont typeface="Wingdings" panose="05000000000000000000" pitchFamily="2" charset="2"/>
              <a:buChar char=""/>
            </a:pPr>
            <a:r>
              <a:rPr lang="en-US" dirty="0"/>
              <a:t>Correlation does not imply causation</a:t>
            </a:r>
          </a:p>
          <a:p>
            <a:pPr lvl="1">
              <a:lnSpc>
                <a:spcPct val="90000"/>
              </a:lnSpc>
              <a:buSzTx/>
              <a:buFont typeface="Wingdings" panose="05000000000000000000" pitchFamily="2" charset="2"/>
              <a:buChar char=""/>
            </a:pPr>
            <a:r>
              <a:rPr lang="en-US" dirty="0">
                <a:hlinkClick r:id="rId3"/>
              </a:rPr>
              <a:t>https://www.tylervigen.com/spurious-correlations</a:t>
            </a:r>
            <a:endParaRPr lang="en-US" dirty="0"/>
          </a:p>
          <a:p>
            <a:pPr>
              <a:lnSpc>
                <a:spcPct val="90000"/>
              </a:lnSpc>
              <a:buSzTx/>
              <a:buFont typeface="Wingdings" panose="05000000000000000000" pitchFamily="2" charset="2"/>
              <a:buChar char=""/>
            </a:pPr>
            <a:r>
              <a:rPr lang="en-US" dirty="0"/>
              <a:t>Often senior researchers have lapses and over-interpret correlations causally</a:t>
            </a:r>
          </a:p>
          <a:p>
            <a:pPr>
              <a:lnSpc>
                <a:spcPct val="90000"/>
              </a:lnSpc>
              <a:buSzTx/>
              <a:buFont typeface="Wingdings" panose="05000000000000000000" pitchFamily="2" charset="2"/>
              <a:buChar char=""/>
            </a:pPr>
            <a:r>
              <a:rPr lang="en-US" dirty="0"/>
              <a:t>The (social) media frequently confuses causation and correlation</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25764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 calcmode="lin" valueType="num">
                                      <p:cBhvr additive="base">
                                        <p:cTn id="7" dur="500" fill="hold"/>
                                        <p:tgtEl>
                                          <p:spTgt spid="72806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1" end="1"/>
                                            </p:txEl>
                                          </p:spTgt>
                                        </p:tgtEl>
                                        <p:attrNameLst>
                                          <p:attrName>style.visibility</p:attrName>
                                        </p:attrNameLst>
                                      </p:cBhvr>
                                      <p:to>
                                        <p:strVal val="visible"/>
                                      </p:to>
                                    </p:set>
                                    <p:anim calcmode="lin" valueType="num">
                                      <p:cBhvr additive="base">
                                        <p:cTn id="13"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2" end="2"/>
                                            </p:txEl>
                                          </p:spTgt>
                                        </p:tgtEl>
                                        <p:attrNameLst>
                                          <p:attrName>style.visibility</p:attrName>
                                        </p:attrNameLst>
                                      </p:cBhvr>
                                      <p:to>
                                        <p:strVal val="visible"/>
                                      </p:to>
                                    </p:set>
                                    <p:anim calcmode="lin" valueType="num">
                                      <p:cBhvr additive="base">
                                        <p:cTn id="19"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28067">
                                            <p:txEl>
                                              <p:pRg st="3" end="3"/>
                                            </p:txEl>
                                          </p:spTgt>
                                        </p:tgtEl>
                                        <p:attrNameLst>
                                          <p:attrName>style.visibility</p:attrName>
                                        </p:attrNameLst>
                                      </p:cBhvr>
                                      <p:to>
                                        <p:strVal val="visible"/>
                                      </p:to>
                                    </p:set>
                                    <p:anim calcmode="lin" valueType="num">
                                      <p:cBhvr additive="base">
                                        <p:cTn id="25"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28067">
                                            <p:txEl>
                                              <p:pRg st="4" end="4"/>
                                            </p:txEl>
                                          </p:spTgt>
                                        </p:tgtEl>
                                        <p:attrNameLst>
                                          <p:attrName>style.visibility</p:attrName>
                                        </p:attrNameLst>
                                      </p:cBhvr>
                                      <p:to>
                                        <p:strVal val="visible"/>
                                      </p:to>
                                    </p:set>
                                    <p:anim calcmode="lin" valueType="num">
                                      <p:cBhvr additive="base">
                                        <p:cTn id="31" dur="500" fill="hold"/>
                                        <p:tgtEl>
                                          <p:spTgt spid="728067">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28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28067">
                                            <p:txEl>
                                              <p:pRg st="5" end="5"/>
                                            </p:txEl>
                                          </p:spTgt>
                                        </p:tgtEl>
                                        <p:attrNameLst>
                                          <p:attrName>style.visibility</p:attrName>
                                        </p:attrNameLst>
                                      </p:cBhvr>
                                      <p:to>
                                        <p:strVal val="visible"/>
                                      </p:to>
                                    </p:set>
                                    <p:anim calcmode="lin" valueType="num">
                                      <p:cBhvr additive="base">
                                        <p:cTn id="37" dur="500" fill="hold"/>
                                        <p:tgtEl>
                                          <p:spTgt spid="728067">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280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46314" y="-152400"/>
            <a:ext cx="7543800" cy="1295400"/>
          </a:xfrm>
        </p:spPr>
        <p:txBody>
          <a:bodyPr/>
          <a:lstStyle/>
          <a:p>
            <a:pPr eaLnBrk="1" hangingPunct="1"/>
            <a:r>
              <a:rPr lang="en-US" altLang="en-US" dirty="0"/>
              <a:t>Propensity scores:</a:t>
            </a:r>
          </a:p>
        </p:txBody>
      </p:sp>
      <p:sp>
        <p:nvSpPr>
          <p:cNvPr id="803843" name="Rectangle 3"/>
          <p:cNvSpPr>
            <a:spLocks noGrp="1" noChangeArrowheads="1"/>
          </p:cNvSpPr>
          <p:nvPr>
            <p:ph type="body" idx="1"/>
          </p:nvPr>
        </p:nvSpPr>
        <p:spPr/>
        <p:txBody>
          <a:bodyPr/>
          <a:lstStyle/>
          <a:p>
            <a:pPr eaLnBrk="1" hangingPunct="1"/>
            <a:r>
              <a:rPr lang="en-US" altLang="en-US" sz="2800" dirty="0"/>
              <a:t>“</a:t>
            </a:r>
            <a:r>
              <a:rPr lang="en-US" sz="2800" dirty="0"/>
              <a:t>[Propensity score] matching is the observational study analog of randomization in ideal experiments…– Rubin and Thomas (2000), </a:t>
            </a:r>
            <a:r>
              <a:rPr lang="en-US" sz="2800" i="1" dirty="0"/>
              <a:t>Combining Propensity Score Matching With Additional Adjustments for Prognostic Covariates</a:t>
            </a:r>
            <a:endParaRPr lang="en-US" altLang="en-US" sz="2800" i="1" dirty="0"/>
          </a:p>
          <a:p>
            <a:pPr eaLnBrk="1" hangingPunct="1"/>
            <a:endParaRPr lang="en-US" altLang="en-US" sz="2600" dirty="0"/>
          </a:p>
          <a:p>
            <a:pPr marL="0" indent="0" eaLnBrk="1" hangingPunct="1">
              <a:buFont typeface="Wingdings" pitchFamily="2" charset="2"/>
              <a:buNone/>
            </a:pPr>
            <a:endParaRPr lang="en-US" altLang="en-US" sz="2600" dirty="0"/>
          </a:p>
        </p:txBody>
      </p:sp>
      <p:pic>
        <p:nvPicPr>
          <p:cNvPr id="5" name="Graphic 4" descr="Warning">
            <a:extLst>
              <a:ext uri="{FF2B5EF4-FFF2-40B4-BE49-F238E27FC236}">
                <a16:creationId xmlns:a16="http://schemas.microsoft.com/office/drawing/2014/main" id="{C7ED0AE3-DD1E-6745-B68E-9A4374991F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75" y="1400385"/>
            <a:ext cx="857250" cy="857250"/>
          </a:xfrm>
          <a:prstGeom prst="rect">
            <a:avLst/>
          </a:prstGeom>
        </p:spPr>
      </p:pic>
    </p:spTree>
    <p:extLst>
      <p:ext uri="{BB962C8B-B14F-4D97-AF65-F5344CB8AC3E}">
        <p14:creationId xmlns:p14="http://schemas.microsoft.com/office/powerpoint/2010/main" val="231297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803843">
                                            <p:txEl>
                                              <p:pRg st="0" end="0"/>
                                            </p:txEl>
                                          </p:spTgt>
                                        </p:tgtEl>
                                        <p:attrNameLst>
                                          <p:attrName>style.visibility</p:attrName>
                                        </p:attrNameLst>
                                      </p:cBhvr>
                                      <p:to>
                                        <p:strVal val="visible"/>
                                      </p:to>
                                    </p:set>
                                    <p:anim calcmode="lin" valueType="num">
                                      <p:cBhvr additive="base">
                                        <p:cTn id="7" dur="500" fill="hold"/>
                                        <p:tgtEl>
                                          <p:spTgt spid="803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038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Propensity scores: </a:t>
            </a:r>
          </a:p>
        </p:txBody>
      </p:sp>
      <p:sp>
        <p:nvSpPr>
          <p:cNvPr id="24579" name="Rectangle 3"/>
          <p:cNvSpPr>
            <a:spLocks noGrp="1" noChangeArrowheads="1"/>
          </p:cNvSpPr>
          <p:nvPr>
            <p:ph type="body" idx="1"/>
          </p:nvPr>
        </p:nvSpPr>
        <p:spPr/>
        <p:txBody>
          <a:bodyPr/>
          <a:lstStyle/>
          <a:p>
            <a:pPr eaLnBrk="1" hangingPunct="1"/>
            <a:r>
              <a:rPr lang="en-US" altLang="en-US" dirty="0"/>
              <a:t>Define prop(x) be the probability of being on treatment as a function of x, all the variables that determine treatment. For each subject this is called a </a:t>
            </a:r>
            <a:r>
              <a:rPr lang="en-US" altLang="en-US" b="1" dirty="0"/>
              <a:t>propensity score</a:t>
            </a:r>
            <a:r>
              <a:rPr lang="en-US" altLang="en-US" dirty="0"/>
              <a:t>. </a:t>
            </a:r>
          </a:p>
          <a:p>
            <a:pPr eaLnBrk="1" hangingPunct="1"/>
            <a:endParaRPr lang="en-US" altLang="en-US" sz="2400" dirty="0"/>
          </a:p>
          <a:p>
            <a:pPr eaLnBrk="1" hangingPunct="1"/>
            <a:r>
              <a:rPr lang="en-US" altLang="en-US" dirty="0"/>
              <a:t>In our depression example, suppose temporarily that the probability of selecting treatment only depends on age.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0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0513"/>
            <a:ext cx="9144000" cy="529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Rectangle 2"/>
          <p:cNvSpPr>
            <a:spLocks noGrp="1" noChangeArrowheads="1"/>
          </p:cNvSpPr>
          <p:nvPr>
            <p:ph type="title"/>
          </p:nvPr>
        </p:nvSpPr>
        <p:spPr/>
        <p:txBody>
          <a:bodyPr/>
          <a:lstStyle/>
          <a:p>
            <a:pPr eaLnBrk="1" hangingPunct="1"/>
            <a:r>
              <a:rPr lang="en-US" altLang="en-US"/>
              <a:t>Propensity scores: example</a:t>
            </a:r>
          </a:p>
        </p:txBody>
      </p:sp>
      <p:pic>
        <p:nvPicPr>
          <p:cNvPr id="800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9144000" cy="521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800774"/>
                                        </p:tgtEl>
                                      </p:cBhvr>
                                    </p:animEffect>
                                    <p:set>
                                      <p:cBhvr>
                                        <p:cTn id="7" dur="1" fill="hold">
                                          <p:stCondLst>
                                            <p:cond delay="999"/>
                                          </p:stCondLst>
                                        </p:cTn>
                                        <p:tgtEl>
                                          <p:spTgt spid="8007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00773"/>
                                        </p:tgtEl>
                                        <p:attrNameLst>
                                          <p:attrName>style.visibility</p:attrName>
                                        </p:attrNameLst>
                                      </p:cBhvr>
                                      <p:to>
                                        <p:strVal val="visible"/>
                                      </p:to>
                                    </p:set>
                                    <p:animEffect transition="in" filter="fade">
                                      <p:cBhvr>
                                        <p:cTn id="10" dur="1000"/>
                                        <p:tgtEl>
                                          <p:spTgt spid="80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568325"/>
            <a:ext cx="7543800" cy="1295400"/>
          </a:xfrm>
        </p:spPr>
        <p:txBody>
          <a:bodyPr/>
          <a:lstStyle/>
          <a:p>
            <a:pPr eaLnBrk="1" hangingPunct="1"/>
            <a:r>
              <a:rPr lang="en-US" altLang="en-US" dirty="0"/>
              <a:t>Propensity scores: theory</a:t>
            </a:r>
          </a:p>
        </p:txBody>
      </p:sp>
      <p:sp>
        <p:nvSpPr>
          <p:cNvPr id="802819" name="Rectangle 3"/>
          <p:cNvSpPr>
            <a:spLocks noGrp="1" noChangeArrowheads="1"/>
          </p:cNvSpPr>
          <p:nvPr>
            <p:ph type="body" idx="1"/>
          </p:nvPr>
        </p:nvSpPr>
        <p:spPr>
          <a:xfrm>
            <a:off x="304800" y="1447800"/>
            <a:ext cx="8229600" cy="4411662"/>
          </a:xfrm>
        </p:spPr>
        <p:txBody>
          <a:bodyPr/>
          <a:lstStyle/>
          <a:p>
            <a:pPr marL="571500" indent="-571500" eaLnBrk="1" hangingPunct="1">
              <a:buClr>
                <a:schemeClr val="tx1"/>
              </a:buClr>
              <a:buSzTx/>
              <a:buFont typeface="Wingdings" pitchFamily="2" charset="2"/>
              <a:buAutoNum type="arabicPeriod"/>
            </a:pPr>
            <a:r>
              <a:rPr lang="en-US" altLang="en-US" sz="2800" dirty="0"/>
              <a:t>Very important theoretical property:  Consider individuals with the same value of prop(x).  The ones receiving treatment have the same distribution of x as do those who do not. </a:t>
            </a:r>
            <a:r>
              <a:rPr lang="en-US" altLang="en-US" sz="2800" i="1" dirty="0"/>
              <a:t>So values of the predictors are more likely to be balanced between the two groups which share a propensity for treatment assignment. </a:t>
            </a:r>
            <a:r>
              <a:rPr lang="en-US" altLang="en-US" sz="2800" dirty="0"/>
              <a:t> </a:t>
            </a:r>
          </a:p>
          <a:p>
            <a:pPr marL="571500" indent="-571500" eaLnBrk="1" hangingPunct="1">
              <a:buClr>
                <a:schemeClr val="tx1"/>
              </a:buClr>
              <a:buSzTx/>
              <a:buFont typeface="Wingdings" pitchFamily="2" charset="2"/>
              <a:buAutoNum type="arabicPeriod"/>
            </a:pPr>
            <a:r>
              <a:rPr lang="en-US" altLang="en-US" sz="2800" dirty="0"/>
              <a:t>Therefore you only need to adjust for prop(x) to balance the groups.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02819">
                                            <p:txEl>
                                              <p:pRg st="1" end="1"/>
                                            </p:txEl>
                                          </p:spTgt>
                                        </p:tgtEl>
                                        <p:attrNameLst>
                                          <p:attrName>style.visibility</p:attrName>
                                        </p:attrNameLst>
                                      </p:cBhvr>
                                      <p:to>
                                        <p:strVal val="visible"/>
                                      </p:to>
                                    </p:set>
                                    <p:anim calcmode="lin" valueType="num">
                                      <p:cBhvr additive="base">
                                        <p:cTn id="7" dur="500" fill="hold"/>
                                        <p:tgtEl>
                                          <p:spTgt spid="802819">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0281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9DF1-C4B3-1D42-AE7B-F1D01586A8A9}"/>
              </a:ext>
            </a:extLst>
          </p:cNvPr>
          <p:cNvSpPr>
            <a:spLocks noGrp="1"/>
          </p:cNvSpPr>
          <p:nvPr>
            <p:ph type="title"/>
          </p:nvPr>
        </p:nvSpPr>
        <p:spPr/>
        <p:txBody>
          <a:bodyPr/>
          <a:lstStyle/>
          <a:p>
            <a:r>
              <a:rPr lang="en-US" dirty="0"/>
              <a:t>Propensity score stratification</a:t>
            </a:r>
          </a:p>
        </p:txBody>
      </p:sp>
      <p:sp>
        <p:nvSpPr>
          <p:cNvPr id="3" name="Content Placeholder 2">
            <a:extLst>
              <a:ext uri="{FF2B5EF4-FFF2-40B4-BE49-F238E27FC236}">
                <a16:creationId xmlns:a16="http://schemas.microsoft.com/office/drawing/2014/main" id="{2B67669E-55F2-1E48-87AA-4151BD5C5F5D}"/>
              </a:ext>
            </a:extLst>
          </p:cNvPr>
          <p:cNvSpPr>
            <a:spLocks noGrp="1"/>
          </p:cNvSpPr>
          <p:nvPr>
            <p:ph idx="1"/>
          </p:nvPr>
        </p:nvSpPr>
        <p:spPr/>
        <p:txBody>
          <a:bodyPr/>
          <a:lstStyle/>
          <a:p>
            <a:pPr marL="514350" indent="-514350">
              <a:buFont typeface="+mj-lt"/>
              <a:buAutoNum type="arabicPeriod"/>
            </a:pPr>
            <a:r>
              <a:rPr lang="en-US" sz="2800" dirty="0"/>
              <a:t>Select covariates x that may influence treatment assignment (e.g. age)</a:t>
            </a:r>
          </a:p>
          <a:p>
            <a:pPr marL="514350" indent="-514350">
              <a:buFont typeface="+mj-lt"/>
              <a:buAutoNum type="arabicPeriod"/>
            </a:pPr>
            <a:r>
              <a:rPr lang="en-US" sz="2800" dirty="0"/>
              <a:t>Estimate propensity of treatment for each subject given x (using supervised ML algorithm)</a:t>
            </a:r>
          </a:p>
          <a:p>
            <a:pPr marL="514350" indent="-514350">
              <a:buFont typeface="+mj-lt"/>
              <a:buAutoNum type="arabicPeriod"/>
            </a:pPr>
            <a:r>
              <a:rPr lang="en-US" sz="2800" dirty="0"/>
              <a:t>Match individuals in the treatment group with individuals in the control group based on their propensity scores (directly or via stratification)</a:t>
            </a:r>
          </a:p>
          <a:p>
            <a:pPr marL="514350" indent="-514350">
              <a:buFont typeface="+mj-lt"/>
              <a:buAutoNum type="arabicPeriod"/>
            </a:pPr>
            <a:r>
              <a:rPr lang="en-US" sz="2800" dirty="0"/>
              <a:t>Perform analysis on matched sample</a:t>
            </a:r>
          </a:p>
          <a:p>
            <a:pPr marL="514350" indent="-514350">
              <a:buFont typeface="+mj-lt"/>
              <a:buAutoNum type="arabicPeriod"/>
            </a:pPr>
            <a:endParaRPr lang="en-US"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74432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95F58-6F53-0C44-BC62-7FE0B35DE69E}"/>
              </a:ext>
            </a:extLst>
          </p:cNvPr>
          <p:cNvPicPr>
            <a:picLocks noChangeAspect="1"/>
          </p:cNvPicPr>
          <p:nvPr/>
        </p:nvPicPr>
        <p:blipFill>
          <a:blip r:embed="rId3"/>
          <a:stretch>
            <a:fillRect/>
          </a:stretch>
        </p:blipFill>
        <p:spPr>
          <a:xfrm>
            <a:off x="990600" y="657225"/>
            <a:ext cx="7391400" cy="5543550"/>
          </a:xfrm>
          <a:prstGeom prst="rect">
            <a:avLst/>
          </a:prstGeom>
        </p:spPr>
      </p:pic>
      <p:sp>
        <p:nvSpPr>
          <p:cNvPr id="2" name="Title 1">
            <a:extLst>
              <a:ext uri="{FF2B5EF4-FFF2-40B4-BE49-F238E27FC236}">
                <a16:creationId xmlns:a16="http://schemas.microsoft.com/office/drawing/2014/main" id="{35129DF1-C4B3-1D42-AE7B-F1D01586A8A9}"/>
              </a:ext>
            </a:extLst>
          </p:cNvPr>
          <p:cNvSpPr>
            <a:spLocks noGrp="1"/>
          </p:cNvSpPr>
          <p:nvPr>
            <p:ph type="title"/>
          </p:nvPr>
        </p:nvSpPr>
        <p:spPr>
          <a:xfrm>
            <a:off x="152400" y="-824923"/>
            <a:ext cx="8610600" cy="1558925"/>
          </a:xfrm>
        </p:spPr>
        <p:txBody>
          <a:bodyPr/>
          <a:lstStyle/>
          <a:p>
            <a:r>
              <a:rPr lang="en-US" dirty="0"/>
              <a:t>E.g. Propensity score matching</a:t>
            </a:r>
          </a:p>
        </p:txBody>
      </p:sp>
      <p:sp>
        <p:nvSpPr>
          <p:cNvPr id="3" name="Content Placeholder 2">
            <a:extLst>
              <a:ext uri="{FF2B5EF4-FFF2-40B4-BE49-F238E27FC236}">
                <a16:creationId xmlns:a16="http://schemas.microsoft.com/office/drawing/2014/main" id="{2B67669E-55F2-1E48-87AA-4151BD5C5F5D}"/>
              </a:ext>
            </a:extLst>
          </p:cNvPr>
          <p:cNvSpPr>
            <a:spLocks noGrp="1"/>
          </p:cNvSpPr>
          <p:nvPr>
            <p:ph idx="1"/>
          </p:nvPr>
        </p:nvSpPr>
        <p:spPr/>
        <p:txBody>
          <a:bodyPr/>
          <a:lstStyle/>
          <a:p>
            <a:pPr marL="0" indent="0">
              <a:buNone/>
            </a:pPr>
            <a:endParaRPr lang="en-US" sz="2800" dirty="0"/>
          </a:p>
          <a:p>
            <a:pPr marL="514350" indent="-514350">
              <a:buFont typeface="+mj-lt"/>
              <a:buAutoNum type="arabicPeriod"/>
            </a:pPr>
            <a:endParaRPr lang="en-US" sz="2800" dirty="0"/>
          </a:p>
        </p:txBody>
      </p:sp>
      <p:sp>
        <p:nvSpPr>
          <p:cNvPr id="5" name="Rectangle 4">
            <a:extLst>
              <a:ext uri="{FF2B5EF4-FFF2-40B4-BE49-F238E27FC236}">
                <a16:creationId xmlns:a16="http://schemas.microsoft.com/office/drawing/2014/main" id="{F653E657-08EC-364A-AD6A-DCC7F8826383}"/>
              </a:ext>
            </a:extLst>
          </p:cNvPr>
          <p:cNvSpPr/>
          <p:nvPr/>
        </p:nvSpPr>
        <p:spPr>
          <a:xfrm>
            <a:off x="1143000" y="6336926"/>
            <a:ext cx="7543800" cy="215444"/>
          </a:xfrm>
          <a:prstGeom prst="rect">
            <a:avLst/>
          </a:prstGeom>
        </p:spPr>
        <p:txBody>
          <a:bodyPr wrap="square">
            <a:spAutoFit/>
          </a:bodyPr>
          <a:lstStyle/>
          <a:p>
            <a:r>
              <a:rPr lang="en-US" sz="800" b="0" dirty="0">
                <a:hlinkClick r:id="rId4"/>
              </a:rPr>
              <a:t>https://www.summitllc.us/propensity-score-matching</a:t>
            </a:r>
            <a:endParaRPr lang="en-US" sz="800" b="0" dirty="0"/>
          </a:p>
        </p:txBody>
      </p:sp>
      <p:sp>
        <p:nvSpPr>
          <p:cNvPr id="9" name="Right Brace 8">
            <a:extLst>
              <a:ext uri="{FF2B5EF4-FFF2-40B4-BE49-F238E27FC236}">
                <a16:creationId xmlns:a16="http://schemas.microsoft.com/office/drawing/2014/main" id="{5A4BF8B1-F605-8A41-B07A-205DC58490DB}"/>
              </a:ext>
            </a:extLst>
          </p:cNvPr>
          <p:cNvSpPr/>
          <p:nvPr/>
        </p:nvSpPr>
        <p:spPr bwMode="auto">
          <a:xfrm rot="5400000">
            <a:off x="4686300" y="4991100"/>
            <a:ext cx="228600" cy="914400"/>
          </a:xfrm>
          <a:prstGeom prst="rightBrace">
            <a:avLst>
              <a:gd name="adj1" fmla="val 29509"/>
              <a:gd name="adj2" fmla="val 5000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0" name="Right Brace 9">
            <a:extLst>
              <a:ext uri="{FF2B5EF4-FFF2-40B4-BE49-F238E27FC236}">
                <a16:creationId xmlns:a16="http://schemas.microsoft.com/office/drawing/2014/main" id="{2C1A3A06-02CF-AC46-A0F0-DE60CAAA2A47}"/>
              </a:ext>
            </a:extLst>
          </p:cNvPr>
          <p:cNvSpPr/>
          <p:nvPr/>
        </p:nvSpPr>
        <p:spPr bwMode="auto">
          <a:xfrm rot="5400000">
            <a:off x="6057900" y="4991100"/>
            <a:ext cx="228600" cy="914400"/>
          </a:xfrm>
          <a:prstGeom prst="rightBrace">
            <a:avLst>
              <a:gd name="adj1" fmla="val 29509"/>
              <a:gd name="adj2" fmla="val 5000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1" name="Right Brace 10">
            <a:extLst>
              <a:ext uri="{FF2B5EF4-FFF2-40B4-BE49-F238E27FC236}">
                <a16:creationId xmlns:a16="http://schemas.microsoft.com/office/drawing/2014/main" id="{909E03F2-5766-6645-BEBE-FBCAF284C21C}"/>
              </a:ext>
            </a:extLst>
          </p:cNvPr>
          <p:cNvSpPr/>
          <p:nvPr/>
        </p:nvSpPr>
        <p:spPr bwMode="auto">
          <a:xfrm rot="5400000">
            <a:off x="3390900" y="4991100"/>
            <a:ext cx="228600" cy="914400"/>
          </a:xfrm>
          <a:prstGeom prst="rightBrace">
            <a:avLst>
              <a:gd name="adj1" fmla="val 29509"/>
              <a:gd name="adj2" fmla="val 50000"/>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07614D5-4BF8-4344-A6A2-0C73371E6822}"/>
              </a:ext>
            </a:extLst>
          </p:cNvPr>
          <p:cNvSpPr txBox="1"/>
          <p:nvPr/>
        </p:nvSpPr>
        <p:spPr>
          <a:xfrm>
            <a:off x="4953000" y="5562600"/>
            <a:ext cx="3962400" cy="646331"/>
          </a:xfrm>
          <a:prstGeom prst="rect">
            <a:avLst/>
          </a:prstGeom>
          <a:noFill/>
        </p:spPr>
        <p:txBody>
          <a:bodyPr wrap="square" rtlCol="0">
            <a:spAutoFit/>
          </a:bodyPr>
          <a:lstStyle/>
          <a:p>
            <a:r>
              <a:rPr lang="en-US" dirty="0">
                <a:solidFill>
                  <a:srgbClr val="FF0000"/>
                </a:solidFill>
              </a:rPr>
              <a:t>match subjects based on propensity scores strata</a:t>
            </a:r>
          </a:p>
        </p:txBody>
      </p:sp>
    </p:spTree>
    <p:extLst>
      <p:ext uri="{BB962C8B-B14F-4D97-AF65-F5344CB8AC3E}">
        <p14:creationId xmlns:p14="http://schemas.microsoft.com/office/powerpoint/2010/main" val="23371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1795" name="Rectangle 3"/>
          <p:cNvSpPr>
            <a:spLocks noGrp="1" noChangeArrowheads="1"/>
          </p:cNvSpPr>
          <p:nvPr>
            <p:ph type="body" idx="1"/>
          </p:nvPr>
        </p:nvSpPr>
        <p:spPr>
          <a:xfrm>
            <a:off x="457200" y="1611682"/>
            <a:ext cx="8229600" cy="4224337"/>
          </a:xfrm>
        </p:spPr>
        <p:txBody>
          <a:bodyPr/>
          <a:lstStyle/>
          <a:p>
            <a:pPr marL="0" indent="0" eaLnBrk="1" hangingPunct="1">
              <a:buFont typeface="Wingdings" pitchFamily="2" charset="2"/>
              <a:buNone/>
            </a:pPr>
            <a:r>
              <a:rPr lang="en-US" altLang="en-US" u="sng" dirty="0"/>
              <a:t>Adjusting for propensity score categories and using a linear regression model</a:t>
            </a:r>
            <a:r>
              <a:rPr lang="en-US" altLang="en-US" dirty="0"/>
              <a:t>:</a:t>
            </a:r>
          </a:p>
          <a:p>
            <a:pPr marL="0" indent="0" eaLnBrk="1" hangingPunct="1">
              <a:buFont typeface="Wingdings" pitchFamily="2" charset="2"/>
              <a:buNone/>
            </a:pPr>
            <a:r>
              <a:rPr lang="en-US" altLang="en-US" dirty="0"/>
              <a:t> Estimated difference =1.4, CI [0.4, 2.3], </a:t>
            </a:r>
          </a:p>
          <a:p>
            <a:pPr marL="0" indent="0" eaLnBrk="1" hangingPunct="1">
              <a:buFont typeface="Wingdings" pitchFamily="2" charset="2"/>
              <a:buNone/>
            </a:pPr>
            <a:endParaRPr lang="en-US" altLang="en-US" sz="1800" i="1" dirty="0"/>
          </a:p>
          <a:p>
            <a:pPr marL="0" indent="0" eaLnBrk="1" hangingPunct="1">
              <a:buFont typeface="Wingdings" pitchFamily="2" charset="2"/>
              <a:buNone/>
            </a:pPr>
            <a:r>
              <a:rPr lang="en-US" altLang="en-US" i="1" dirty="0"/>
              <a:t>Contrast previous result:</a:t>
            </a:r>
          </a:p>
          <a:p>
            <a:pPr marL="0" indent="0" eaLnBrk="1" hangingPunct="1">
              <a:buNone/>
            </a:pPr>
            <a:endParaRPr lang="en-US" altLang="en-US" sz="1800" u="sng" dirty="0"/>
          </a:p>
          <a:p>
            <a:pPr marL="0" indent="0" eaLnBrk="1" hangingPunct="1">
              <a:buNone/>
            </a:pPr>
            <a:r>
              <a:rPr lang="en-US" altLang="en-US" u="sng" dirty="0"/>
              <a:t>No adjustment for propensity score categories</a:t>
            </a:r>
            <a:r>
              <a:rPr lang="en-US" altLang="en-US" dirty="0"/>
              <a:t>: Estimated difference = 0.4, (p=0.57, via t-test)</a:t>
            </a:r>
          </a:p>
          <a:p>
            <a:pPr marL="571500" indent="-571500" eaLnBrk="1" hangingPunct="1">
              <a:buFont typeface="Wingdings" pitchFamily="2" charset="2"/>
              <a:buNone/>
            </a:pPr>
            <a:endParaRPr lang="en-US" altLang="en-US" dirty="0"/>
          </a:p>
        </p:txBody>
      </p:sp>
      <p:sp>
        <p:nvSpPr>
          <p:cNvPr id="27652" name="Rectangle 2"/>
          <p:cNvSpPr>
            <a:spLocks noGrp="1" noChangeArrowheads="1"/>
          </p:cNvSpPr>
          <p:nvPr>
            <p:ph type="title"/>
          </p:nvPr>
        </p:nvSpPr>
        <p:spPr>
          <a:xfrm>
            <a:off x="914400" y="152400"/>
            <a:ext cx="7543800" cy="1295400"/>
          </a:xfrm>
        </p:spPr>
        <p:txBody>
          <a:bodyPr/>
          <a:lstStyle/>
          <a:p>
            <a:pPr eaLnBrk="1" hangingPunct="1"/>
            <a:r>
              <a:rPr lang="en-US" altLang="en-US" dirty="0"/>
              <a:t>Propensity scores: depression example</a:t>
            </a:r>
          </a:p>
        </p:txBody>
      </p:sp>
    </p:spTree>
    <p:extLst>
      <p:ext uri="{BB962C8B-B14F-4D97-AF65-F5344CB8AC3E}">
        <p14:creationId xmlns:p14="http://schemas.microsoft.com/office/powerpoint/2010/main" val="1260634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dirty="0"/>
              <a:t>Propensity scores: practical issues</a:t>
            </a:r>
          </a:p>
        </p:txBody>
      </p:sp>
      <p:sp>
        <p:nvSpPr>
          <p:cNvPr id="803843" name="Rectangle 3"/>
          <p:cNvSpPr>
            <a:spLocks noGrp="1" noChangeArrowheads="1"/>
          </p:cNvSpPr>
          <p:nvPr>
            <p:ph type="body" idx="1"/>
          </p:nvPr>
        </p:nvSpPr>
        <p:spPr/>
        <p:txBody>
          <a:bodyPr/>
          <a:lstStyle/>
          <a:p>
            <a:pPr eaLnBrk="1" hangingPunct="1"/>
            <a:r>
              <a:rPr lang="en-US" altLang="en-US" sz="2800" dirty="0"/>
              <a:t>What if not all the variables that determine treatment are measured?  Or included correctly in the model?</a:t>
            </a:r>
          </a:p>
          <a:p>
            <a:pPr eaLnBrk="1" hangingPunct="1"/>
            <a:r>
              <a:rPr lang="en-US" altLang="en-US" sz="2800" dirty="0"/>
              <a:t>Suggests being more inclusive with both predictors and interactions.</a:t>
            </a:r>
          </a:p>
          <a:p>
            <a:pPr eaLnBrk="1" hangingPunct="1"/>
            <a:r>
              <a:rPr lang="en-US" altLang="en-US" sz="2800" dirty="0"/>
              <a:t>So something that </a:t>
            </a:r>
            <a:r>
              <a:rPr lang="en-US" altLang="en-US" sz="2800" i="1" dirty="0"/>
              <a:t>is</a:t>
            </a:r>
            <a:r>
              <a:rPr lang="en-US" altLang="en-US" sz="2800" dirty="0"/>
              <a:t> easier with large databases and machine learning.</a:t>
            </a:r>
          </a:p>
          <a:p>
            <a:pPr eaLnBrk="1" hangingPunct="1"/>
            <a:endParaRPr lang="en-US" altLang="en-US" sz="2800" dirty="0"/>
          </a:p>
          <a:p>
            <a:pPr marL="0" indent="0" eaLnBrk="1" hangingPunct="1">
              <a:buFont typeface="Wingdings" pitchFamily="2" charset="2"/>
              <a:buNone/>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03843">
                                            <p:txEl>
                                              <p:pRg st="0" end="0"/>
                                            </p:txEl>
                                          </p:spTgt>
                                        </p:tgtEl>
                                        <p:attrNameLst>
                                          <p:attrName>style.visibility</p:attrName>
                                        </p:attrNameLst>
                                      </p:cBhvr>
                                      <p:to>
                                        <p:strVal val="visible"/>
                                      </p:to>
                                    </p:set>
                                    <p:anim calcmode="lin" valueType="num">
                                      <p:cBhvr additive="base">
                                        <p:cTn id="7" dur="500" fill="hold"/>
                                        <p:tgtEl>
                                          <p:spTgt spid="8038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0384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03843">
                                            <p:txEl>
                                              <p:pRg st="1" end="1"/>
                                            </p:txEl>
                                          </p:spTgt>
                                        </p:tgtEl>
                                        <p:attrNameLst>
                                          <p:attrName>style.visibility</p:attrName>
                                        </p:attrNameLst>
                                      </p:cBhvr>
                                      <p:to>
                                        <p:strVal val="visible"/>
                                      </p:to>
                                    </p:set>
                                    <p:anim calcmode="lin" valueType="num">
                                      <p:cBhvr additive="base">
                                        <p:cTn id="11" dur="500" fill="hold"/>
                                        <p:tgtEl>
                                          <p:spTgt spid="80384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03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803843">
                                            <p:txEl>
                                              <p:pRg st="2" end="2"/>
                                            </p:txEl>
                                          </p:spTgt>
                                        </p:tgtEl>
                                        <p:attrNameLst>
                                          <p:attrName>style.visibility</p:attrName>
                                        </p:attrNameLst>
                                      </p:cBhvr>
                                      <p:to>
                                        <p:strVal val="visible"/>
                                      </p:to>
                                    </p:set>
                                    <p:anim calcmode="lin" valueType="num">
                                      <p:cBhvr additive="base">
                                        <p:cTn id="17" dur="500" fill="hold"/>
                                        <p:tgtEl>
                                          <p:spTgt spid="80384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03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dirty="0"/>
              <a:t>Propensity score estimation</a:t>
            </a:r>
            <a:br>
              <a:rPr lang="en-US" altLang="en-US" dirty="0"/>
            </a:br>
            <a:r>
              <a:rPr lang="en-US" altLang="en-US" dirty="0"/>
              <a:t>using Orange</a:t>
            </a:r>
          </a:p>
        </p:txBody>
      </p:sp>
      <p:sp>
        <p:nvSpPr>
          <p:cNvPr id="34819" name="Rectangle 3"/>
          <p:cNvSpPr>
            <a:spLocks noGrp="1" noChangeArrowheads="1"/>
          </p:cNvSpPr>
          <p:nvPr>
            <p:ph type="body" idx="1"/>
          </p:nvPr>
        </p:nvSpPr>
        <p:spPr>
          <a:xfrm>
            <a:off x="152400" y="1524000"/>
            <a:ext cx="8839200" cy="4876800"/>
          </a:xfrm>
        </p:spPr>
        <p:txBody>
          <a:bodyPr/>
          <a:lstStyle/>
          <a:p>
            <a:pPr eaLnBrk="1" hangingPunct="1"/>
            <a:r>
              <a:rPr lang="en-US" altLang="en-US" dirty="0"/>
              <a:t>Getting estimates of the propensity score is a prediction problem. </a:t>
            </a:r>
          </a:p>
          <a:p>
            <a:pPr eaLnBrk="1" hangingPunct="1"/>
            <a:r>
              <a:rPr lang="en-US" altLang="en-US" dirty="0"/>
              <a:t>So use your favorite machine learning algorithm to predict the probability of treatment (use a “Edit Domain” widget to set Treatment as the Target variable temporarily). </a:t>
            </a:r>
          </a:p>
          <a:p>
            <a:pPr eaLnBrk="1" hangingPunct="1"/>
            <a:r>
              <a:rPr lang="en-US" altLang="en-US" dirty="0"/>
              <a:t>The propensity scores are these predicted probabilities.</a:t>
            </a:r>
          </a:p>
          <a:p>
            <a:pPr marL="0" indent="0" eaLnBrk="1" hangingPunct="1">
              <a:buNone/>
            </a:pPr>
            <a:r>
              <a:rPr lang="en-US" altLang="en-US" dirty="0"/>
              <a:t>  </a:t>
            </a:r>
          </a:p>
        </p:txBody>
      </p:sp>
    </p:spTree>
    <p:extLst>
      <p:ext uri="{BB962C8B-B14F-4D97-AF65-F5344CB8AC3E}">
        <p14:creationId xmlns:p14="http://schemas.microsoft.com/office/powerpoint/2010/main" val="1391461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990600"/>
            <a:ext cx="7391400" cy="5029200"/>
          </a:xfrm>
        </p:spPr>
        <p:txBody>
          <a:bodyPr/>
          <a:lstStyle/>
          <a:p>
            <a:pPr lvl="0"/>
            <a:r>
              <a:rPr lang="en-US" sz="2800" dirty="0"/>
              <a:t>Some uses of big data and machine learning in causal inference</a:t>
            </a:r>
          </a:p>
          <a:p>
            <a:pPr lvl="1"/>
            <a:r>
              <a:rPr lang="en-US" sz="2400" dirty="0">
                <a:solidFill>
                  <a:schemeClr val="bg1">
                    <a:lumMod val="85000"/>
                  </a:schemeClr>
                </a:solidFill>
              </a:rPr>
              <a:t>Conduct an RCT using large scale data collection systems (Mark </a:t>
            </a:r>
            <a:r>
              <a:rPr lang="en-US" sz="2400" dirty="0" err="1">
                <a:solidFill>
                  <a:schemeClr val="bg1">
                    <a:lumMod val="85000"/>
                  </a:schemeClr>
                </a:solidFill>
              </a:rPr>
              <a:t>Pletcher’s</a:t>
            </a:r>
            <a:r>
              <a:rPr lang="en-US" sz="2400" dirty="0">
                <a:solidFill>
                  <a:schemeClr val="bg1">
                    <a:lumMod val="85000"/>
                  </a:schemeClr>
                </a:solidFill>
              </a:rPr>
              <a:t> lecture)</a:t>
            </a:r>
          </a:p>
          <a:p>
            <a:pPr lvl="1"/>
            <a:r>
              <a:rPr lang="en-US" sz="2400" dirty="0">
                <a:solidFill>
                  <a:schemeClr val="bg1">
                    <a:lumMod val="85000"/>
                  </a:schemeClr>
                </a:solidFill>
              </a:rPr>
              <a:t>Propensity scores</a:t>
            </a:r>
          </a:p>
          <a:p>
            <a:pPr lvl="1"/>
            <a:r>
              <a:rPr lang="en-US" sz="2400" b="1" dirty="0"/>
              <a:t>Potential outcomes estimation</a:t>
            </a:r>
          </a:p>
          <a:p>
            <a:pPr lvl="1"/>
            <a:r>
              <a:rPr lang="en-US" sz="2400" dirty="0">
                <a:solidFill>
                  <a:schemeClr val="bg1">
                    <a:lumMod val="85000"/>
                  </a:schemeClr>
                </a:solidFill>
              </a:rPr>
              <a:t>Subgroup analyses</a:t>
            </a:r>
          </a:p>
        </p:txBody>
      </p:sp>
    </p:spTree>
    <p:extLst>
      <p:ext uri="{BB962C8B-B14F-4D97-AF65-F5344CB8AC3E}">
        <p14:creationId xmlns:p14="http://schemas.microsoft.com/office/powerpoint/2010/main" val="19845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a:t>
            </a:fld>
            <a:endParaRPr lang="en-US" altLang="en-US"/>
          </a:p>
        </p:txBody>
      </p:sp>
      <p:sp>
        <p:nvSpPr>
          <p:cNvPr id="728066" name="Rectangle 1026"/>
          <p:cNvSpPr>
            <a:spLocks noGrp="1" noChangeArrowheads="1"/>
          </p:cNvSpPr>
          <p:nvPr>
            <p:ph type="title"/>
          </p:nvPr>
        </p:nvSpPr>
        <p:spPr/>
        <p:txBody>
          <a:bodyPr/>
          <a:lstStyle/>
          <a:p>
            <a:r>
              <a:rPr lang="en-US" dirty="0"/>
              <a:t>Which of these are prediction versus causation questions?</a:t>
            </a:r>
          </a:p>
        </p:txBody>
      </p:sp>
      <p:sp>
        <p:nvSpPr>
          <p:cNvPr id="728067" name="Rectangle 1027"/>
          <p:cNvSpPr>
            <a:spLocks noGrp="1" noChangeArrowheads="1"/>
          </p:cNvSpPr>
          <p:nvPr>
            <p:ph type="body" idx="1"/>
          </p:nvPr>
        </p:nvSpPr>
        <p:spPr>
          <a:xfrm>
            <a:off x="457200" y="1719262"/>
            <a:ext cx="8458200" cy="4681537"/>
          </a:xfrm>
        </p:spPr>
        <p:txBody>
          <a:bodyPr/>
          <a:lstStyle/>
          <a:p>
            <a:pPr marL="514350" indent="-514350">
              <a:lnSpc>
                <a:spcPct val="90000"/>
              </a:lnSpc>
              <a:buSzTx/>
              <a:buFont typeface="+mj-lt"/>
              <a:buAutoNum type="arabicPeriod"/>
            </a:pPr>
            <a:r>
              <a:rPr lang="en-US" dirty="0"/>
              <a:t>Effect of </a:t>
            </a:r>
            <a:r>
              <a:rPr lang="en-US" dirty="0" err="1"/>
              <a:t>Abaloparatide</a:t>
            </a:r>
            <a:r>
              <a:rPr lang="en-US" dirty="0"/>
              <a:t> on fractures in postmenopausal women.</a:t>
            </a:r>
          </a:p>
          <a:p>
            <a:pPr marL="514350" indent="-514350">
              <a:lnSpc>
                <a:spcPct val="90000"/>
              </a:lnSpc>
              <a:buSzTx/>
              <a:buFont typeface="+mj-lt"/>
              <a:buAutoNum type="arabicPeriod"/>
            </a:pPr>
            <a:r>
              <a:rPr lang="en-US" dirty="0"/>
              <a:t>Estimating fetal risk of a disease using genetic screening.</a:t>
            </a:r>
          </a:p>
          <a:p>
            <a:pPr marL="514350" indent="-514350">
              <a:lnSpc>
                <a:spcPct val="90000"/>
              </a:lnSpc>
              <a:buSzTx/>
              <a:buFont typeface="+mj-lt"/>
              <a:buAutoNum type="arabicPeriod"/>
            </a:pPr>
            <a:r>
              <a:rPr lang="en-US" dirty="0"/>
              <a:t>Effect of cerebral protection device on brain lesions following aortic valve implantation.</a:t>
            </a:r>
          </a:p>
          <a:p>
            <a:pPr marL="514350" indent="-514350">
              <a:lnSpc>
                <a:spcPct val="90000"/>
              </a:lnSpc>
              <a:buSzTx/>
              <a:buFont typeface="+mj-lt"/>
              <a:buAutoNum type="arabicPeriod"/>
            </a:pPr>
            <a:r>
              <a:rPr lang="en-US" dirty="0"/>
              <a:t>Estimation of temporal trends in preterm birth rates and their association with obstetric interventions.</a:t>
            </a:r>
          </a:p>
          <a:p>
            <a:pPr marL="514350" indent="-514350">
              <a:lnSpc>
                <a:spcPct val="90000"/>
              </a:lnSpc>
              <a:buSzTx/>
              <a:buFont typeface="+mj-lt"/>
              <a:buAutoNum type="arabicPeriod"/>
            </a:pPr>
            <a:r>
              <a:rPr lang="en-US" dirty="0"/>
              <a:t>Survival for children with trisomy 13 and 18.</a:t>
            </a:r>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48589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36534"/>
            <a:ext cx="7543800" cy="1295400"/>
          </a:xfrm>
        </p:spPr>
        <p:txBody>
          <a:bodyPr/>
          <a:lstStyle/>
          <a:p>
            <a:pPr eaLnBrk="1" hangingPunct="1"/>
            <a:r>
              <a:rPr lang="en-US" altLang="en-US" dirty="0"/>
              <a:t>Regression estimation</a:t>
            </a:r>
          </a:p>
        </p:txBody>
      </p:sp>
      <p:sp>
        <p:nvSpPr>
          <p:cNvPr id="32771" name="Rectangle 3"/>
          <p:cNvSpPr>
            <a:spLocks noGrp="1" noChangeArrowheads="1"/>
          </p:cNvSpPr>
          <p:nvPr>
            <p:ph type="body" idx="1"/>
          </p:nvPr>
        </p:nvSpPr>
        <p:spPr>
          <a:xfrm>
            <a:off x="457200" y="1447800"/>
            <a:ext cx="8229600" cy="4411662"/>
          </a:xfrm>
          <a:solidFill>
            <a:schemeClr val="bg1"/>
          </a:solidFill>
        </p:spPr>
        <p:txBody>
          <a:bodyPr/>
          <a:lstStyle/>
          <a:p>
            <a:pPr eaLnBrk="1" hangingPunct="1">
              <a:lnSpc>
                <a:spcPct val="90000"/>
              </a:lnSpc>
            </a:pPr>
            <a:r>
              <a:rPr lang="en-US" altLang="en-US" dirty="0"/>
              <a:t>In the depression example, we used a linear regression model.  We can use that to get an estimate of the causal effect for each person.  Then we could calculate the average causal effect. </a:t>
            </a:r>
          </a:p>
          <a:p>
            <a:pPr eaLnBrk="1" hangingPunct="1"/>
            <a:r>
              <a:rPr lang="en-US" altLang="en-US" dirty="0"/>
              <a:t>Also called </a:t>
            </a:r>
            <a:r>
              <a:rPr lang="en-US" altLang="en-US" i="1" dirty="0"/>
              <a:t>G-computation</a:t>
            </a:r>
            <a:r>
              <a:rPr lang="en-US" altLang="en-US" dirty="0"/>
              <a:t> in the causal literature and </a:t>
            </a:r>
            <a:r>
              <a:rPr lang="en-US" altLang="en-US" i="1" dirty="0"/>
              <a:t>marginal estimates</a:t>
            </a:r>
            <a:r>
              <a:rPr lang="en-US" altLang="en-US" dirty="0"/>
              <a:t> in economic statistics.  </a:t>
            </a:r>
          </a:p>
          <a:p>
            <a:pPr eaLnBrk="1" hangingPunct="1"/>
            <a:r>
              <a:rPr lang="en-US" altLang="en-US" dirty="0"/>
              <a:t>Can get marginal estimates for subpopulations, e.g., causal effect in younger participants.</a:t>
            </a:r>
          </a:p>
        </p:txBody>
      </p:sp>
    </p:spTree>
    <p:extLst>
      <p:ext uri="{BB962C8B-B14F-4D97-AF65-F5344CB8AC3E}">
        <p14:creationId xmlns:p14="http://schemas.microsoft.com/office/powerpoint/2010/main" val="786821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a:t>Potential outcomes estimation</a:t>
            </a:r>
          </a:p>
        </p:txBody>
      </p:sp>
      <p:pic>
        <p:nvPicPr>
          <p:cNvPr id="3379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49"/>
          <a:stretch/>
        </p:blipFill>
        <p:spPr bwMode="auto">
          <a:xfrm>
            <a:off x="43934" y="1447800"/>
            <a:ext cx="795706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1495" name="Line 7"/>
          <p:cNvSpPr>
            <a:spLocks noChangeShapeType="1"/>
          </p:cNvSpPr>
          <p:nvPr/>
        </p:nvSpPr>
        <p:spPr bwMode="auto">
          <a:xfrm>
            <a:off x="1752600" y="3581400"/>
            <a:ext cx="0" cy="7620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1496" name="Text Box 8"/>
          <p:cNvSpPr txBox="1">
            <a:spLocks noChangeArrowheads="1"/>
          </p:cNvSpPr>
          <p:nvPr/>
        </p:nvSpPr>
        <p:spPr bwMode="auto">
          <a:xfrm>
            <a:off x="3200400" y="39624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dirty="0"/>
              <a:t>Predicted causal effect for a </a:t>
            </a:r>
            <a:r>
              <a:rPr lang="en-US" altLang="en-US" dirty="0" err="1"/>
              <a:t>trt</a:t>
            </a:r>
            <a:r>
              <a:rPr lang="en-US" altLang="en-US" dirty="0"/>
              <a:t> subject</a:t>
            </a:r>
          </a:p>
        </p:txBody>
      </p:sp>
      <p:sp>
        <p:nvSpPr>
          <p:cNvPr id="831498" name="Line 10"/>
          <p:cNvSpPr>
            <a:spLocks noChangeShapeType="1"/>
          </p:cNvSpPr>
          <p:nvPr/>
        </p:nvSpPr>
        <p:spPr bwMode="auto">
          <a:xfrm>
            <a:off x="5943600" y="2514600"/>
            <a:ext cx="0" cy="304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1500" name="Text Box 12"/>
          <p:cNvSpPr txBox="1">
            <a:spLocks noChangeArrowheads="1"/>
          </p:cNvSpPr>
          <p:nvPr/>
        </p:nvSpPr>
        <p:spPr bwMode="auto">
          <a:xfrm>
            <a:off x="3200400" y="4267200"/>
            <a:ext cx="441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a:t>ACE estimated to be 1.2 (CI 0.4, 2.1)</a:t>
            </a:r>
          </a:p>
        </p:txBody>
      </p:sp>
      <p:sp>
        <p:nvSpPr>
          <p:cNvPr id="831502" name="Text Box 14"/>
          <p:cNvSpPr txBox="1">
            <a:spLocks noChangeArrowheads="1"/>
          </p:cNvSpPr>
          <p:nvPr/>
        </p:nvSpPr>
        <p:spPr bwMode="auto">
          <a:xfrm>
            <a:off x="4191000" y="35814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altLang="en-US" dirty="0"/>
              <a:t>Predicted causal effect for a </a:t>
            </a:r>
            <a:r>
              <a:rPr lang="en-US" altLang="en-US" dirty="0" err="1"/>
              <a:t>ctl</a:t>
            </a:r>
            <a:r>
              <a:rPr lang="en-US" altLang="en-US" dirty="0"/>
              <a:t> subject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1CCEAA-3F7E-D240-8DB1-27796D7BC045}"/>
                  </a:ext>
                </a:extLst>
              </p:cNvPr>
              <p:cNvSpPr txBox="1"/>
              <p:nvPr/>
            </p:nvSpPr>
            <p:spPr>
              <a:xfrm rot="16200000">
                <a:off x="-723900" y="3496747"/>
                <a:ext cx="190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𝑩𝑫𝑰</m:t>
                      </m:r>
                    </m:oMath>
                  </m:oMathPara>
                </a14:m>
                <a:endParaRPr lang="en-US" dirty="0"/>
              </a:p>
            </p:txBody>
          </p:sp>
        </mc:Choice>
        <mc:Fallback xmlns="">
          <p:sp>
            <p:nvSpPr>
              <p:cNvPr id="10" name="TextBox 9">
                <a:extLst>
                  <a:ext uri="{FF2B5EF4-FFF2-40B4-BE49-F238E27FC236}">
                    <a16:creationId xmlns:a16="http://schemas.microsoft.com/office/drawing/2014/main" id="{DD1CCEAA-3F7E-D240-8DB1-27796D7BC045}"/>
                  </a:ext>
                </a:extLst>
              </p:cNvPr>
              <p:cNvSpPr txBox="1">
                <a:spLocks noRot="1" noChangeAspect="1" noMove="1" noResize="1" noEditPoints="1" noAdjustHandles="1" noChangeArrowheads="1" noChangeShapeType="1" noTextEdit="1"/>
              </p:cNvSpPr>
              <p:nvPr/>
            </p:nvSpPr>
            <p:spPr>
              <a:xfrm rot="16200000">
                <a:off x="-723900" y="3496747"/>
                <a:ext cx="1905000" cy="369332"/>
              </a:xfrm>
              <a:prstGeom prst="rect">
                <a:avLst/>
              </a:prstGeom>
              <a:blipFill>
                <a:blip r:embed="rId4"/>
                <a:stretch>
                  <a:fillRect r="-1612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1496"/>
                                        </p:tgtEl>
                                        <p:attrNameLst>
                                          <p:attrName>style.visibility</p:attrName>
                                        </p:attrNameLst>
                                      </p:cBhvr>
                                      <p:to>
                                        <p:strVal val="visible"/>
                                      </p:to>
                                    </p:set>
                                    <p:animEffect transition="in" filter="fade">
                                      <p:cBhvr>
                                        <p:cTn id="7" dur="500"/>
                                        <p:tgtEl>
                                          <p:spTgt spid="8314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1495"/>
                                        </p:tgtEl>
                                        <p:attrNameLst>
                                          <p:attrName>style.visibility</p:attrName>
                                        </p:attrNameLst>
                                      </p:cBhvr>
                                      <p:to>
                                        <p:strVal val="visible"/>
                                      </p:to>
                                    </p:set>
                                    <p:animEffect transition="in" filter="fade">
                                      <p:cBhvr>
                                        <p:cTn id="10" dur="500"/>
                                        <p:tgtEl>
                                          <p:spTgt spid="8314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831495"/>
                                        </p:tgtEl>
                                      </p:cBhvr>
                                    </p:animEffect>
                                    <p:set>
                                      <p:cBhvr>
                                        <p:cTn id="15" dur="1" fill="hold">
                                          <p:stCondLst>
                                            <p:cond delay="499"/>
                                          </p:stCondLst>
                                        </p:cTn>
                                        <p:tgtEl>
                                          <p:spTgt spid="83149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31498"/>
                                        </p:tgtEl>
                                        <p:attrNameLst>
                                          <p:attrName>style.visibility</p:attrName>
                                        </p:attrNameLst>
                                      </p:cBhvr>
                                      <p:to>
                                        <p:strVal val="visible"/>
                                      </p:to>
                                    </p:set>
                                    <p:animEffect transition="in" filter="fade">
                                      <p:cBhvr>
                                        <p:cTn id="18" dur="500"/>
                                        <p:tgtEl>
                                          <p:spTgt spid="83149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31502"/>
                                        </p:tgtEl>
                                        <p:attrNameLst>
                                          <p:attrName>style.visibility</p:attrName>
                                        </p:attrNameLst>
                                      </p:cBhvr>
                                      <p:to>
                                        <p:strVal val="visible"/>
                                      </p:to>
                                    </p:set>
                                    <p:animEffect transition="in" filter="fade">
                                      <p:cBhvr>
                                        <p:cTn id="21" dur="500"/>
                                        <p:tgtEl>
                                          <p:spTgt spid="831502"/>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31496"/>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831500"/>
                                        </p:tgtEl>
                                        <p:attrNameLst>
                                          <p:attrName>style.visibility</p:attrName>
                                        </p:attrNameLst>
                                      </p:cBhvr>
                                      <p:to>
                                        <p:strVal val="visible"/>
                                      </p:to>
                                    </p:set>
                                    <p:animEffect transition="in" filter="fade">
                                      <p:cBhvr>
                                        <p:cTn id="28" dur="500"/>
                                        <p:tgtEl>
                                          <p:spTgt spid="831500"/>
                                        </p:tgtEl>
                                      </p:cBhvr>
                                    </p:animEffect>
                                  </p:childTnLst>
                                </p:cTn>
                              </p:par>
                              <p:par>
                                <p:cTn id="29" presetID="10" presetClass="exit" presetSubtype="0" fill="hold" grpId="1" nodeType="withEffect">
                                  <p:stCondLst>
                                    <p:cond delay="0"/>
                                  </p:stCondLst>
                                  <p:childTnLst>
                                    <p:animEffect transition="out" filter="fade">
                                      <p:cBhvr>
                                        <p:cTn id="30" dur="500"/>
                                        <p:tgtEl>
                                          <p:spTgt spid="831498"/>
                                        </p:tgtEl>
                                      </p:cBhvr>
                                    </p:animEffect>
                                    <p:set>
                                      <p:cBhvr>
                                        <p:cTn id="31" dur="1" fill="hold">
                                          <p:stCondLst>
                                            <p:cond delay="499"/>
                                          </p:stCondLst>
                                        </p:cTn>
                                        <p:tgtEl>
                                          <p:spTgt spid="831498"/>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8315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5" grpId="0" animBg="1"/>
      <p:bldP spid="831495" grpId="1" animBg="1"/>
      <p:bldP spid="831496" grpId="0"/>
      <p:bldP spid="831496" grpId="1"/>
      <p:bldP spid="831498" grpId="0" animBg="1"/>
      <p:bldP spid="831498" grpId="1" animBg="1"/>
      <p:bldP spid="831502" grpId="0"/>
      <p:bldP spid="831502"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dirty="0"/>
              <a:t>Potential outcomes estimation</a:t>
            </a:r>
            <a:br>
              <a:rPr lang="en-US" altLang="en-US" dirty="0"/>
            </a:br>
            <a:r>
              <a:rPr lang="en-US" altLang="en-US" dirty="0"/>
              <a:t>using Orange</a:t>
            </a:r>
          </a:p>
        </p:txBody>
      </p:sp>
      <p:sp>
        <p:nvSpPr>
          <p:cNvPr id="2" name="Content Placeholder 1"/>
          <p:cNvSpPr>
            <a:spLocks noGrp="1"/>
          </p:cNvSpPr>
          <p:nvPr>
            <p:ph idx="1"/>
          </p:nvPr>
        </p:nvSpPr>
        <p:spPr>
          <a:xfrm>
            <a:off x="457200" y="1524000"/>
            <a:ext cx="8229600" cy="4411662"/>
          </a:xfrm>
        </p:spPr>
        <p:txBody>
          <a:bodyPr/>
          <a:lstStyle/>
          <a:p>
            <a:r>
              <a:rPr lang="en-US" dirty="0"/>
              <a:t>Create duplicate rows of data with the treatment assignment switched and missing outcome data:</a:t>
            </a:r>
          </a:p>
        </p:txBody>
      </p:sp>
      <p:graphicFrame>
        <p:nvGraphicFramePr>
          <p:cNvPr id="4" name="Object 3"/>
          <p:cNvGraphicFramePr>
            <a:graphicFrameLocks noChangeAspect="1"/>
          </p:cNvGraphicFramePr>
          <p:nvPr>
            <p:extLst>
              <p:ext uri="{D42A27DB-BD31-4B8C-83A1-F6EECF244321}">
                <p14:modId xmlns:p14="http://schemas.microsoft.com/office/powerpoint/2010/main" val="2748673514"/>
              </p:ext>
            </p:extLst>
          </p:nvPr>
        </p:nvGraphicFramePr>
        <p:xfrm>
          <a:off x="533400" y="3048000"/>
          <a:ext cx="8153400" cy="3306579"/>
        </p:xfrm>
        <a:graphic>
          <a:graphicData uri="http://schemas.openxmlformats.org/presentationml/2006/ole">
            <mc:AlternateContent xmlns:mc="http://schemas.openxmlformats.org/markup-compatibility/2006">
              <mc:Choice xmlns:v="urn:schemas-microsoft-com:vml" Requires="v">
                <p:oleObj spid="_x0000_s1124" name="Worksheet" r:id="rId4" imgW="3663903" imgH="1485900" progId="Excel.Sheet.12">
                  <p:embed/>
                </p:oleObj>
              </mc:Choice>
              <mc:Fallback>
                <p:oleObj name="Worksheet" r:id="rId4" imgW="3663903" imgH="1485900" progId="Excel.Sheet.12">
                  <p:embed/>
                  <p:pic>
                    <p:nvPicPr>
                      <p:cNvPr id="0" name=""/>
                      <p:cNvPicPr/>
                      <p:nvPr/>
                    </p:nvPicPr>
                    <p:blipFill>
                      <a:blip r:embed="rId5"/>
                      <a:stretch>
                        <a:fillRect/>
                      </a:stretch>
                    </p:blipFill>
                    <p:spPr>
                      <a:xfrm>
                        <a:off x="533400" y="3048000"/>
                        <a:ext cx="8153400" cy="3306579"/>
                      </a:xfrm>
                      <a:prstGeom prst="rect">
                        <a:avLst/>
                      </a:prstGeom>
                    </p:spPr>
                  </p:pic>
                </p:oleObj>
              </mc:Fallback>
            </mc:AlternateContent>
          </a:graphicData>
        </a:graphic>
      </p:graphicFrame>
    </p:spTree>
    <p:extLst>
      <p:ext uri="{BB962C8B-B14F-4D97-AF65-F5344CB8AC3E}">
        <p14:creationId xmlns:p14="http://schemas.microsoft.com/office/powerpoint/2010/main" val="1617962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22238"/>
            <a:ext cx="8382000" cy="1401762"/>
          </a:xfrm>
        </p:spPr>
        <p:txBody>
          <a:bodyPr/>
          <a:lstStyle/>
          <a:p>
            <a:pPr eaLnBrk="1" hangingPunct="1"/>
            <a:r>
              <a:rPr lang="en-US" altLang="en-US" dirty="0"/>
              <a:t>Potential outcomes vs propensity score adjustment</a:t>
            </a:r>
          </a:p>
        </p:txBody>
      </p:sp>
      <p:sp>
        <p:nvSpPr>
          <p:cNvPr id="34819" name="Rectangle 3"/>
          <p:cNvSpPr>
            <a:spLocks noGrp="1" noChangeArrowheads="1"/>
          </p:cNvSpPr>
          <p:nvPr>
            <p:ph type="body" idx="1"/>
          </p:nvPr>
        </p:nvSpPr>
        <p:spPr>
          <a:xfrm>
            <a:off x="268941" y="990600"/>
            <a:ext cx="8305800" cy="4876800"/>
          </a:xfrm>
        </p:spPr>
        <p:txBody>
          <a:bodyPr/>
          <a:lstStyle/>
          <a:p>
            <a:pPr marL="0" indent="0" eaLnBrk="1" hangingPunct="1">
              <a:buNone/>
            </a:pPr>
            <a:endParaRPr lang="en-US" altLang="en-US" dirty="0"/>
          </a:p>
          <a:p>
            <a:pPr eaLnBrk="1" hangingPunct="1"/>
            <a:r>
              <a:rPr lang="en-US" altLang="en-US" dirty="0"/>
              <a:t>Potential outcomes: try to </a:t>
            </a:r>
            <a:r>
              <a:rPr lang="en-US" altLang="en-US" b="1" dirty="0"/>
              <a:t>estimate</a:t>
            </a:r>
            <a:r>
              <a:rPr lang="en-US" altLang="en-US" dirty="0"/>
              <a:t> the potential outcome using supervised learning</a:t>
            </a:r>
          </a:p>
          <a:p>
            <a:pPr eaLnBrk="1" hangingPunct="1"/>
            <a:r>
              <a:rPr lang="en-US" altLang="en-US" dirty="0"/>
              <a:t>Propensity score adjustment: try to construct </a:t>
            </a:r>
            <a:r>
              <a:rPr lang="en-US" altLang="en-US" b="1" dirty="0"/>
              <a:t>balanced</a:t>
            </a:r>
            <a:r>
              <a:rPr lang="en-US" altLang="en-US" dirty="0"/>
              <a:t> groups</a:t>
            </a:r>
          </a:p>
          <a:p>
            <a:pPr eaLnBrk="1" hangingPunct="1"/>
            <a:r>
              <a:rPr lang="en-US" altLang="en-US" dirty="0"/>
              <a:t>Both rely on models</a:t>
            </a:r>
          </a:p>
          <a:p>
            <a:pPr eaLnBrk="1" hangingPunct="1"/>
            <a:r>
              <a:rPr lang="en-US" altLang="en-US" dirty="0"/>
              <a:t>Can be used alone or in tandem (“doubly robust”)</a:t>
            </a:r>
          </a:p>
          <a:p>
            <a:pPr eaLnBrk="1" hangingPunct="1"/>
            <a:r>
              <a:rPr lang="en-US" altLang="en-US" dirty="0"/>
              <a:t>Neither helps us extrapolate to samples that do not represent the training data</a:t>
            </a:r>
          </a:p>
          <a:p>
            <a:pPr marL="0" indent="0" eaLnBrk="1" hangingPunct="1">
              <a:buNone/>
            </a:pPr>
            <a:r>
              <a:rPr lang="en-US" altLang="en-US" dirty="0"/>
              <a:t>  </a:t>
            </a:r>
          </a:p>
        </p:txBody>
      </p:sp>
    </p:spTree>
    <p:extLst>
      <p:ext uri="{BB962C8B-B14F-4D97-AF65-F5344CB8AC3E}">
        <p14:creationId xmlns:p14="http://schemas.microsoft.com/office/powerpoint/2010/main" val="1618706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0"/>
            <a:ext cx="7543800" cy="1295400"/>
          </a:xfrm>
        </p:spPr>
        <p:txBody>
          <a:bodyPr/>
          <a:lstStyle/>
          <a:p>
            <a:pPr eaLnBrk="1" hangingPunct="1"/>
            <a:r>
              <a:rPr lang="en-US" altLang="en-US" dirty="0"/>
              <a:t>Outline</a:t>
            </a:r>
          </a:p>
        </p:txBody>
      </p:sp>
      <p:sp>
        <p:nvSpPr>
          <p:cNvPr id="4099" name="Rectangle 3"/>
          <p:cNvSpPr>
            <a:spLocks noGrp="1" noChangeArrowheads="1"/>
          </p:cNvSpPr>
          <p:nvPr>
            <p:ph type="body" idx="1"/>
          </p:nvPr>
        </p:nvSpPr>
        <p:spPr>
          <a:xfrm>
            <a:off x="457200" y="990600"/>
            <a:ext cx="7391400" cy="5029200"/>
          </a:xfrm>
        </p:spPr>
        <p:txBody>
          <a:bodyPr/>
          <a:lstStyle/>
          <a:p>
            <a:pPr lvl="0"/>
            <a:r>
              <a:rPr lang="en-US" sz="2800" dirty="0"/>
              <a:t>Some uses of big data and machine learning in causal inference</a:t>
            </a:r>
          </a:p>
          <a:p>
            <a:pPr lvl="1"/>
            <a:r>
              <a:rPr lang="en-US" sz="2400" dirty="0">
                <a:solidFill>
                  <a:schemeClr val="bg1">
                    <a:lumMod val="85000"/>
                  </a:schemeClr>
                </a:solidFill>
              </a:rPr>
              <a:t>Conduct an RCT using large scale data collection systems (Mark </a:t>
            </a:r>
            <a:r>
              <a:rPr lang="en-US" sz="2400" dirty="0" err="1">
                <a:solidFill>
                  <a:schemeClr val="bg1">
                    <a:lumMod val="85000"/>
                  </a:schemeClr>
                </a:solidFill>
              </a:rPr>
              <a:t>Pletcher’s</a:t>
            </a:r>
            <a:r>
              <a:rPr lang="en-US" sz="2400" dirty="0">
                <a:solidFill>
                  <a:schemeClr val="bg1">
                    <a:lumMod val="85000"/>
                  </a:schemeClr>
                </a:solidFill>
              </a:rPr>
              <a:t> lecture)</a:t>
            </a:r>
          </a:p>
          <a:p>
            <a:pPr lvl="1"/>
            <a:r>
              <a:rPr lang="en-US" sz="2400" dirty="0">
                <a:solidFill>
                  <a:schemeClr val="bg1">
                    <a:lumMod val="85000"/>
                  </a:schemeClr>
                </a:solidFill>
              </a:rPr>
              <a:t>Propensity scores</a:t>
            </a:r>
          </a:p>
          <a:p>
            <a:pPr lvl="1"/>
            <a:r>
              <a:rPr lang="en-US" sz="2400" dirty="0">
                <a:solidFill>
                  <a:schemeClr val="bg1">
                    <a:lumMod val="85000"/>
                  </a:schemeClr>
                </a:solidFill>
              </a:rPr>
              <a:t>Potential outcomes estimation</a:t>
            </a:r>
          </a:p>
          <a:p>
            <a:pPr lvl="1"/>
            <a:r>
              <a:rPr lang="en-US" sz="2400" b="1" dirty="0"/>
              <a:t>Subgroup analyses</a:t>
            </a:r>
          </a:p>
        </p:txBody>
      </p:sp>
    </p:spTree>
    <p:extLst>
      <p:ext uri="{BB962C8B-B14F-4D97-AF65-F5344CB8AC3E}">
        <p14:creationId xmlns:p14="http://schemas.microsoft.com/office/powerpoint/2010/main" val="2451916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Subgroup effects and precision medicine</a:t>
            </a:r>
          </a:p>
        </p:txBody>
      </p:sp>
      <p:sp>
        <p:nvSpPr>
          <p:cNvPr id="17411" name="Rectangle 3"/>
          <p:cNvSpPr>
            <a:spLocks noGrp="1" noChangeArrowheads="1"/>
          </p:cNvSpPr>
          <p:nvPr>
            <p:ph type="body" idx="1"/>
          </p:nvPr>
        </p:nvSpPr>
        <p:spPr/>
        <p:txBody>
          <a:bodyPr/>
          <a:lstStyle/>
          <a:p>
            <a:pPr eaLnBrk="1" hangingPunct="1">
              <a:buSzPct val="150000"/>
              <a:buFontTx/>
              <a:buChar char="•"/>
            </a:pPr>
            <a:r>
              <a:rPr lang="en-US" altLang="en-US" dirty="0"/>
              <a:t>Since the causal effect is not the same for everyone, are there subgroups for which the treatment is more or less efficacious (or even harmful)?  </a:t>
            </a:r>
          </a:p>
          <a:p>
            <a:pPr eaLnBrk="1" hangingPunct="1">
              <a:buSzPct val="150000"/>
              <a:buFontTx/>
              <a:buChar char="•"/>
            </a:pPr>
            <a:r>
              <a:rPr lang="en-US" altLang="en-US" dirty="0"/>
              <a:t>If we can identify the subgroups we can tailor treatment (precision medicine).</a:t>
            </a:r>
          </a:p>
          <a:p>
            <a:pPr eaLnBrk="1" hangingPunct="1">
              <a:buSzPct val="150000"/>
              <a:buFontTx/>
              <a:buChar char="•"/>
            </a:pPr>
            <a:r>
              <a:rPr lang="en-US" altLang="en-US" dirty="0"/>
              <a:t>How many subgroups might there be?  </a:t>
            </a:r>
          </a:p>
          <a:p>
            <a:pPr eaLnBrk="1" hangingPunct="1">
              <a:buSzPct val="150000"/>
              <a:buFontTx/>
              <a:buChar char="•"/>
            </a:pPr>
            <a:r>
              <a:rPr lang="en-US" altLang="en-US" dirty="0"/>
              <a:t>Let’s consider the phototherapy/cancer example.</a:t>
            </a:r>
          </a:p>
          <a:p>
            <a:pPr eaLnBrk="1" hangingPunct="1">
              <a:buFont typeface="Wingdings" pitchFamily="2" charset="2"/>
              <a:buNone/>
            </a:pPr>
            <a:endParaRPr lang="en-US" altLang="en-US" dirty="0"/>
          </a:p>
        </p:txBody>
      </p:sp>
    </p:spTree>
    <p:extLst>
      <p:ext uri="{BB962C8B-B14F-4D97-AF65-F5344CB8AC3E}">
        <p14:creationId xmlns:p14="http://schemas.microsoft.com/office/powerpoint/2010/main" val="569517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Subgroup problem</a:t>
            </a:r>
          </a:p>
        </p:txBody>
      </p:sp>
      <p:sp>
        <p:nvSpPr>
          <p:cNvPr id="17411" name="Rectangle 3"/>
          <p:cNvSpPr>
            <a:spLocks noGrp="1" noChangeArrowheads="1"/>
          </p:cNvSpPr>
          <p:nvPr>
            <p:ph type="body" idx="1"/>
          </p:nvPr>
        </p:nvSpPr>
        <p:spPr/>
        <p:txBody>
          <a:bodyPr/>
          <a:lstStyle/>
          <a:p>
            <a:pPr eaLnBrk="1" hangingPunct="1">
              <a:buSzPct val="150000"/>
              <a:buFontTx/>
              <a:buChar char="•"/>
            </a:pPr>
            <a:r>
              <a:rPr lang="en-US" dirty="0"/>
              <a:t>Race (5 categories), birth year (say 3), sex (2), Down’s syndrome (2), chromosomal (2) or other congenital anomaly (2), birth weight (6), gestational age (say 3), Apgar score (2), direct </a:t>
            </a:r>
            <a:r>
              <a:rPr lang="en-US" dirty="0" err="1"/>
              <a:t>antiglobulin</a:t>
            </a:r>
            <a:r>
              <a:rPr lang="en-US" dirty="0"/>
              <a:t> test positive (2), maternal age (2), delivery mode (2), multiple birth (2), jaundice (2).</a:t>
            </a:r>
          </a:p>
          <a:p>
            <a:pPr eaLnBrk="1" hangingPunct="1">
              <a:buSzPct val="150000"/>
              <a:buFontTx/>
              <a:buChar char="•"/>
            </a:pPr>
            <a:r>
              <a:rPr lang="en-US" altLang="en-US" dirty="0"/>
              <a:t>So 5</a:t>
            </a:r>
            <a:r>
              <a:rPr lang="en-US" altLang="en-US" dirty="0">
                <a:sym typeface="Symbol"/>
              </a:rPr>
              <a:t>3222263222222</a:t>
            </a:r>
            <a:endParaRPr lang="en-US" altLang="en-US" dirty="0"/>
          </a:p>
          <a:p>
            <a:pPr marL="0" indent="0" eaLnBrk="1" hangingPunct="1">
              <a:buSzPct val="150000"/>
              <a:buNone/>
            </a:pPr>
            <a:r>
              <a:rPr lang="en-US" altLang="en-US" dirty="0"/>
              <a:t>             =276,480 subgroups</a:t>
            </a:r>
          </a:p>
          <a:p>
            <a:pPr marL="0" indent="0" eaLnBrk="1" hangingPunct="1">
              <a:buSzPct val="150000"/>
              <a:buNone/>
            </a:pPr>
            <a:r>
              <a:rPr lang="en-US" altLang="en-US" dirty="0"/>
              <a:t>              (for 500,000 babies)</a:t>
            </a:r>
          </a:p>
          <a:p>
            <a:pPr eaLnBrk="1" hangingPunct="1">
              <a:buFont typeface="Wingdings" pitchFamily="2" charset="2"/>
              <a:buNone/>
            </a:pPr>
            <a:endParaRPr lang="en-US" altLang="en-US" dirty="0"/>
          </a:p>
        </p:txBody>
      </p:sp>
    </p:spTree>
    <p:extLst>
      <p:ext uri="{BB962C8B-B14F-4D97-AF65-F5344CB8AC3E}">
        <p14:creationId xmlns:p14="http://schemas.microsoft.com/office/powerpoint/2010/main" val="257603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Subgroup analysis issues</a:t>
            </a:r>
          </a:p>
        </p:txBody>
      </p:sp>
      <mc:AlternateContent xmlns:mc="http://schemas.openxmlformats.org/markup-compatibility/2006" xmlns:a14="http://schemas.microsoft.com/office/drawing/2010/main">
        <mc:Choice Requires="a14">
          <p:sp>
            <p:nvSpPr>
              <p:cNvPr id="17411" name="Rectangle 3"/>
              <p:cNvSpPr>
                <a:spLocks noGrp="1" noChangeArrowheads="1"/>
              </p:cNvSpPr>
              <p:nvPr>
                <p:ph type="body" idx="1"/>
              </p:nvPr>
            </p:nvSpPr>
            <p:spPr/>
            <p:txBody>
              <a:bodyPr/>
              <a:lstStyle/>
              <a:p>
                <a:pPr eaLnBrk="1" hangingPunct="1">
                  <a:buSzPct val="150000"/>
                  <a:buFontTx/>
                  <a:buChar char="•"/>
                </a:pPr>
                <a:r>
                  <a:rPr lang="en-US" dirty="0"/>
                  <a:t>Insufficient data in each subgroup.</a:t>
                </a:r>
              </a:p>
              <a:p>
                <a:pPr eaLnBrk="1" hangingPunct="1">
                  <a:buSzPct val="150000"/>
                  <a:buFontTx/>
                  <a:buChar char="•"/>
                </a:pPr>
                <a:r>
                  <a:rPr lang="en-US" dirty="0"/>
                  <a:t>Huge multiple testing problem (if we test each one at </a:t>
                </a:r>
                <a:r>
                  <a:rPr lang="en-US" dirty="0">
                    <a:sym typeface="Symbol MT"/>
                  </a:rPr>
                  <a:t> </a:t>
                </a:r>
                <a14:m>
                  <m:oMath xmlns:m="http://schemas.openxmlformats.org/officeDocument/2006/math">
                    <m:r>
                      <a:rPr lang="en-US" i="1" smtClean="0">
                        <a:latin typeface="Cambria Math" panose="02040503050406030204" pitchFamily="18" charset="0"/>
                        <a:ea typeface="Cambria Math" panose="02040503050406030204" pitchFamily="18" charset="0"/>
                        <a:sym typeface="Symbol MT"/>
                      </a:rPr>
                      <m:t>𝛼</m:t>
                    </m:r>
                  </m:oMath>
                </a14:m>
                <a:r>
                  <a:rPr lang="en-US" dirty="0">
                    <a:sym typeface="Symbol MT"/>
                  </a:rPr>
                  <a:t> = 0.05 and there are no effects we expect 0.05</a:t>
                </a:r>
                <a:r>
                  <a:rPr lang="en-US" altLang="en-US" dirty="0">
                    <a:sym typeface="Symbol"/>
                  </a:rPr>
                  <a:t></a:t>
                </a:r>
                <a:r>
                  <a:rPr lang="en-US" altLang="en-US" dirty="0"/>
                  <a:t>276,480 = 13,824 false positives</a:t>
                </a:r>
                <a:endParaRPr lang="en-US" dirty="0"/>
              </a:p>
              <a:p>
                <a:pPr eaLnBrk="1" hangingPunct="1">
                  <a:buFont typeface="Wingdings" pitchFamily="2" charset="2"/>
                  <a:buNone/>
                </a:pPr>
                <a:endParaRPr lang="en-US" altLang="en-US" dirty="0"/>
              </a:p>
            </p:txBody>
          </p:sp>
        </mc:Choice>
        <mc:Fallback xmlns="">
          <p:sp>
            <p:nvSpPr>
              <p:cNvPr id="17411" name="Rectangle 3"/>
              <p:cNvSpPr>
                <a:spLocks noGrp="1" noRot="1" noChangeAspect="1" noMove="1" noResize="1" noEditPoints="1" noAdjustHandles="1" noChangeArrowheads="1" noChangeShapeType="1" noTextEdit="1"/>
              </p:cNvSpPr>
              <p:nvPr>
                <p:ph type="body" idx="1"/>
              </p:nvPr>
            </p:nvSpPr>
            <p:spPr>
              <a:blipFill>
                <a:blip r:embed="rId3"/>
                <a:stretch>
                  <a:fillRect l="-2932" t="-5731" r="-2778"/>
                </a:stretch>
              </a:blipFill>
            </p:spPr>
            <p:txBody>
              <a:bodyPr/>
              <a:lstStyle/>
              <a:p>
                <a:r>
                  <a:rPr lang="en-US">
                    <a:noFill/>
                  </a:rPr>
                  <a:t> </a:t>
                </a:r>
              </a:p>
            </p:txBody>
          </p:sp>
        </mc:Fallback>
      </mc:AlternateContent>
    </p:spTree>
    <p:extLst>
      <p:ext uri="{BB962C8B-B14F-4D97-AF65-F5344CB8AC3E}">
        <p14:creationId xmlns:p14="http://schemas.microsoft.com/office/powerpoint/2010/main" val="1854582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7543800" cy="1295400"/>
          </a:xfrm>
        </p:spPr>
        <p:txBody>
          <a:bodyPr/>
          <a:lstStyle/>
          <a:p>
            <a:pPr eaLnBrk="1" hangingPunct="1"/>
            <a:r>
              <a:rPr lang="en-US" altLang="en-US" dirty="0"/>
              <a:t>Subgroup problem – proposed solution</a:t>
            </a:r>
          </a:p>
        </p:txBody>
      </p:sp>
      <p:sp>
        <p:nvSpPr>
          <p:cNvPr id="17411" name="Rectangle 3"/>
          <p:cNvSpPr>
            <a:spLocks noGrp="1" noChangeArrowheads="1"/>
          </p:cNvSpPr>
          <p:nvPr>
            <p:ph type="body" idx="1"/>
          </p:nvPr>
        </p:nvSpPr>
        <p:spPr>
          <a:xfrm>
            <a:off x="381000" y="1295400"/>
            <a:ext cx="8458200" cy="4411662"/>
          </a:xfrm>
        </p:spPr>
        <p:txBody>
          <a:bodyPr/>
          <a:lstStyle/>
          <a:p>
            <a:pPr eaLnBrk="1" hangingPunct="1">
              <a:buSzPct val="150000"/>
              <a:buFontTx/>
              <a:buChar char="•"/>
            </a:pPr>
            <a:r>
              <a:rPr lang="en-US" altLang="en-US" sz="2800" dirty="0"/>
              <a:t>Use the potential outcomes estimation approach in the previous section (and your favorite machine learning algorithm) to get an estimated treatment effect for each person using all the possible subgroup variables as predictors.</a:t>
            </a:r>
          </a:p>
          <a:p>
            <a:pPr eaLnBrk="1" hangingPunct="1">
              <a:buSzPct val="150000"/>
              <a:buFontTx/>
              <a:buChar char="•"/>
            </a:pPr>
            <a:r>
              <a:rPr lang="en-US" altLang="en-US" sz="2800" dirty="0"/>
              <a:t>Code each subject as having large/small treatment effect</a:t>
            </a:r>
          </a:p>
          <a:p>
            <a:pPr eaLnBrk="1" hangingPunct="1">
              <a:buSzPct val="150000"/>
              <a:buFontTx/>
              <a:buChar char="•"/>
            </a:pPr>
            <a:r>
              <a:rPr lang="en-US" altLang="en-US" sz="2800" dirty="0"/>
              <a:t>Use a recursive partitioning algorithm to find subgroups with different treatment effects and try to predict people who fall into the large/small groups </a:t>
            </a:r>
          </a:p>
          <a:p>
            <a:pPr marL="349250" lvl="1" indent="0" eaLnBrk="1" hangingPunct="1">
              <a:buSzPct val="150000"/>
              <a:buNone/>
            </a:pPr>
            <a:r>
              <a:rPr lang="en-US" altLang="en-US" sz="2000" dirty="0"/>
              <a:t>Reference for using this idea in RCTs: Foster, Taylor and Ruberg, Statistics in Medicine, 2011.   </a:t>
            </a:r>
          </a:p>
          <a:p>
            <a:pPr eaLnBrk="1" hangingPunct="1">
              <a:buFont typeface="Wingdings" pitchFamily="2" charset="2"/>
              <a:buNone/>
            </a:pPr>
            <a:endParaRPr lang="en-US" altLang="en-US" dirty="0"/>
          </a:p>
        </p:txBody>
      </p:sp>
    </p:spTree>
    <p:extLst>
      <p:ext uri="{BB962C8B-B14F-4D97-AF65-F5344CB8AC3E}">
        <p14:creationId xmlns:p14="http://schemas.microsoft.com/office/powerpoint/2010/main" val="1956224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1220" name="Group 20"/>
          <p:cNvGrpSpPr>
            <a:grpSpLocks/>
          </p:cNvGrpSpPr>
          <p:nvPr/>
        </p:nvGrpSpPr>
        <p:grpSpPr bwMode="auto">
          <a:xfrm>
            <a:off x="1752600" y="1524000"/>
            <a:ext cx="6172200" cy="3962400"/>
            <a:chOff x="1104" y="960"/>
            <a:chExt cx="3888" cy="2496"/>
          </a:xfrm>
        </p:grpSpPr>
        <p:sp>
          <p:nvSpPr>
            <p:cNvPr id="51202" name="Line 2"/>
            <p:cNvSpPr>
              <a:spLocks noChangeShapeType="1"/>
            </p:cNvSpPr>
            <p:nvPr/>
          </p:nvSpPr>
          <p:spPr bwMode="auto">
            <a:xfrm>
              <a:off x="1728" y="960"/>
              <a:ext cx="2016"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7" name="Line 7"/>
            <p:cNvSpPr>
              <a:spLocks noChangeShapeType="1"/>
            </p:cNvSpPr>
            <p:nvPr/>
          </p:nvSpPr>
          <p:spPr bwMode="auto">
            <a:xfrm>
              <a:off x="1728" y="960"/>
              <a:ext cx="0" cy="96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8" name="Line 8"/>
            <p:cNvSpPr>
              <a:spLocks noChangeShapeType="1"/>
            </p:cNvSpPr>
            <p:nvPr/>
          </p:nvSpPr>
          <p:spPr bwMode="auto">
            <a:xfrm>
              <a:off x="3744" y="960"/>
              <a:ext cx="0" cy="96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9" name="Line 9"/>
            <p:cNvSpPr>
              <a:spLocks noChangeShapeType="1"/>
            </p:cNvSpPr>
            <p:nvPr/>
          </p:nvSpPr>
          <p:spPr bwMode="auto">
            <a:xfrm>
              <a:off x="1104" y="1920"/>
              <a:ext cx="1344"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0" name="Line 10"/>
            <p:cNvSpPr>
              <a:spLocks noChangeShapeType="1"/>
            </p:cNvSpPr>
            <p:nvPr/>
          </p:nvSpPr>
          <p:spPr bwMode="auto">
            <a:xfrm>
              <a:off x="2976" y="1920"/>
              <a:ext cx="148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1" name="Line 11"/>
            <p:cNvSpPr>
              <a:spLocks noChangeShapeType="1"/>
            </p:cNvSpPr>
            <p:nvPr/>
          </p:nvSpPr>
          <p:spPr bwMode="auto">
            <a:xfrm>
              <a:off x="1104" y="1920"/>
              <a:ext cx="0" cy="8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2" name="Line 12"/>
            <p:cNvSpPr>
              <a:spLocks noChangeShapeType="1"/>
            </p:cNvSpPr>
            <p:nvPr/>
          </p:nvSpPr>
          <p:spPr bwMode="auto">
            <a:xfrm>
              <a:off x="2448" y="1920"/>
              <a:ext cx="0" cy="8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3" name="Line 13"/>
            <p:cNvSpPr>
              <a:spLocks noChangeShapeType="1"/>
            </p:cNvSpPr>
            <p:nvPr/>
          </p:nvSpPr>
          <p:spPr bwMode="auto">
            <a:xfrm>
              <a:off x="2976" y="1920"/>
              <a:ext cx="0" cy="153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4" name="Line 14"/>
            <p:cNvSpPr>
              <a:spLocks noChangeShapeType="1"/>
            </p:cNvSpPr>
            <p:nvPr/>
          </p:nvSpPr>
          <p:spPr bwMode="auto">
            <a:xfrm>
              <a:off x="4464" y="1920"/>
              <a:ext cx="0" cy="72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5" name="Line 15"/>
            <p:cNvSpPr>
              <a:spLocks noChangeShapeType="1"/>
            </p:cNvSpPr>
            <p:nvPr/>
          </p:nvSpPr>
          <p:spPr bwMode="auto">
            <a:xfrm>
              <a:off x="4272" y="2640"/>
              <a:ext cx="72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6" name="Line 16"/>
            <p:cNvSpPr>
              <a:spLocks noChangeShapeType="1"/>
            </p:cNvSpPr>
            <p:nvPr/>
          </p:nvSpPr>
          <p:spPr bwMode="auto">
            <a:xfrm>
              <a:off x="4272" y="2640"/>
              <a:ext cx="0" cy="8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7" name="Line 17"/>
            <p:cNvSpPr>
              <a:spLocks noChangeShapeType="1"/>
            </p:cNvSpPr>
            <p:nvPr/>
          </p:nvSpPr>
          <p:spPr bwMode="auto">
            <a:xfrm>
              <a:off x="4992" y="2640"/>
              <a:ext cx="0" cy="81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1221" name="Text Box 21"/>
          <p:cNvSpPr txBox="1">
            <a:spLocks noChangeArrowheads="1"/>
          </p:cNvSpPr>
          <p:nvPr/>
        </p:nvSpPr>
        <p:spPr bwMode="auto">
          <a:xfrm>
            <a:off x="1006244" y="4387334"/>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Large effect</a:t>
            </a:r>
          </a:p>
        </p:txBody>
      </p:sp>
      <p:sp>
        <p:nvSpPr>
          <p:cNvPr id="51222" name="Text Box 22"/>
          <p:cNvSpPr txBox="1">
            <a:spLocks noChangeArrowheads="1"/>
          </p:cNvSpPr>
          <p:nvPr/>
        </p:nvSpPr>
        <p:spPr bwMode="auto">
          <a:xfrm>
            <a:off x="3076063" y="4343400"/>
            <a:ext cx="1479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Small effect</a:t>
            </a:r>
          </a:p>
        </p:txBody>
      </p:sp>
      <p:sp>
        <p:nvSpPr>
          <p:cNvPr id="51224" name="Text Box 24"/>
          <p:cNvSpPr txBox="1">
            <a:spLocks noChangeArrowheads="1"/>
          </p:cNvSpPr>
          <p:nvPr/>
        </p:nvSpPr>
        <p:spPr bwMode="auto">
          <a:xfrm>
            <a:off x="5979674" y="5562600"/>
            <a:ext cx="1479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Small effect</a:t>
            </a:r>
          </a:p>
        </p:txBody>
      </p:sp>
      <p:sp>
        <p:nvSpPr>
          <p:cNvPr id="51225" name="Text Box 25"/>
          <p:cNvSpPr txBox="1">
            <a:spLocks noChangeArrowheads="1"/>
          </p:cNvSpPr>
          <p:nvPr/>
        </p:nvSpPr>
        <p:spPr bwMode="auto">
          <a:xfrm>
            <a:off x="7534398" y="5578475"/>
            <a:ext cx="1479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Small effect</a:t>
            </a:r>
          </a:p>
        </p:txBody>
      </p:sp>
      <p:sp>
        <p:nvSpPr>
          <p:cNvPr id="51226" name="Text Box 26"/>
          <p:cNvSpPr txBox="1">
            <a:spLocks noChangeArrowheads="1"/>
          </p:cNvSpPr>
          <p:nvPr/>
        </p:nvSpPr>
        <p:spPr bwMode="auto">
          <a:xfrm>
            <a:off x="3276600" y="990600"/>
            <a:ext cx="1906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 Systolic BP &gt; 140?</a:t>
            </a:r>
          </a:p>
        </p:txBody>
      </p:sp>
      <p:sp>
        <p:nvSpPr>
          <p:cNvPr id="51227" name="Text Box 27"/>
          <p:cNvSpPr txBox="1">
            <a:spLocks noChangeArrowheads="1"/>
          </p:cNvSpPr>
          <p:nvPr/>
        </p:nvSpPr>
        <p:spPr bwMode="auto">
          <a:xfrm>
            <a:off x="6019800" y="2438400"/>
            <a:ext cx="1202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LDL &gt; 190?</a:t>
            </a:r>
          </a:p>
        </p:txBody>
      </p:sp>
      <p:sp>
        <p:nvSpPr>
          <p:cNvPr id="51228" name="Line 28"/>
          <p:cNvSpPr>
            <a:spLocks noChangeShapeType="1"/>
          </p:cNvSpPr>
          <p:nvPr/>
        </p:nvSpPr>
        <p:spPr bwMode="auto">
          <a:xfrm>
            <a:off x="4267200" y="1447800"/>
            <a:ext cx="0" cy="228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29" name="Text Box 29"/>
          <p:cNvSpPr txBox="1">
            <a:spLocks noChangeArrowheads="1"/>
          </p:cNvSpPr>
          <p:nvPr/>
        </p:nvSpPr>
        <p:spPr bwMode="auto">
          <a:xfrm>
            <a:off x="3701256" y="1565381"/>
            <a:ext cx="1436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No       Yes</a:t>
            </a:r>
          </a:p>
        </p:txBody>
      </p:sp>
      <p:sp>
        <p:nvSpPr>
          <p:cNvPr id="51232" name="Text Box 32"/>
          <p:cNvSpPr txBox="1">
            <a:spLocks noChangeArrowheads="1"/>
          </p:cNvSpPr>
          <p:nvPr/>
        </p:nvSpPr>
        <p:spPr bwMode="auto">
          <a:xfrm>
            <a:off x="1386509" y="2146637"/>
            <a:ext cx="14709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dirty="0"/>
              <a:t>Exercise &lt; 2 times per week</a:t>
            </a:r>
          </a:p>
        </p:txBody>
      </p:sp>
      <p:sp>
        <p:nvSpPr>
          <p:cNvPr id="51233" name="Text Box 33"/>
          <p:cNvSpPr txBox="1">
            <a:spLocks noChangeArrowheads="1"/>
          </p:cNvSpPr>
          <p:nvPr/>
        </p:nvSpPr>
        <p:spPr bwMode="auto">
          <a:xfrm>
            <a:off x="7113589" y="3544669"/>
            <a:ext cx="162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dirty="0"/>
              <a:t>Alcohol &gt; 2 units/day?</a:t>
            </a:r>
          </a:p>
        </p:txBody>
      </p:sp>
      <p:sp>
        <p:nvSpPr>
          <p:cNvPr id="49" name="Title 1"/>
          <p:cNvSpPr txBox="1">
            <a:spLocks/>
          </p:cNvSpPr>
          <p:nvPr/>
        </p:nvSpPr>
        <p:spPr>
          <a:xfrm>
            <a:off x="228602" y="143151"/>
            <a:ext cx="8610598" cy="850730"/>
          </a:xfrm>
          <a:prstGeom prst="rect">
            <a:avLst/>
          </a:prstGeom>
        </p:spPr>
        <p:txBody>
          <a:bodyPr>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Subgroup analysis: decision tree</a:t>
            </a:r>
          </a:p>
        </p:txBody>
      </p:sp>
      <p:sp>
        <p:nvSpPr>
          <p:cNvPr id="32" name="Text Box 22">
            <a:extLst>
              <a:ext uri="{FF2B5EF4-FFF2-40B4-BE49-F238E27FC236}">
                <a16:creationId xmlns:a16="http://schemas.microsoft.com/office/drawing/2014/main" id="{7FB7DC1B-C9EF-4941-889C-268F856F90A2}"/>
              </a:ext>
            </a:extLst>
          </p:cNvPr>
          <p:cNvSpPr txBox="1">
            <a:spLocks noChangeArrowheads="1"/>
          </p:cNvSpPr>
          <p:nvPr/>
        </p:nvSpPr>
        <p:spPr bwMode="auto">
          <a:xfrm>
            <a:off x="3954610" y="5567548"/>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dirty="0"/>
              <a:t>Large effect</a:t>
            </a:r>
          </a:p>
        </p:txBody>
      </p:sp>
    </p:spTree>
    <p:extLst>
      <p:ext uri="{BB962C8B-B14F-4D97-AF65-F5344CB8AC3E}">
        <p14:creationId xmlns:p14="http://schemas.microsoft.com/office/powerpoint/2010/main" val="318115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7</a:t>
            </a:fld>
            <a:endParaRPr lang="en-US" altLang="en-US"/>
          </a:p>
        </p:txBody>
      </p:sp>
      <p:sp>
        <p:nvSpPr>
          <p:cNvPr id="728066" name="Rectangle 1026"/>
          <p:cNvSpPr>
            <a:spLocks noGrp="1" noChangeArrowheads="1"/>
          </p:cNvSpPr>
          <p:nvPr>
            <p:ph type="title"/>
          </p:nvPr>
        </p:nvSpPr>
        <p:spPr/>
        <p:txBody>
          <a:bodyPr/>
          <a:lstStyle/>
          <a:p>
            <a:r>
              <a:rPr lang="en-US" dirty="0"/>
              <a:t>Prediction vs Causation</a:t>
            </a:r>
          </a:p>
        </p:txBody>
      </p:sp>
      <p:sp>
        <p:nvSpPr>
          <p:cNvPr id="728067" name="Rectangle 1027"/>
          <p:cNvSpPr>
            <a:spLocks noGrp="1" noChangeArrowheads="1"/>
          </p:cNvSpPr>
          <p:nvPr>
            <p:ph type="body" idx="1"/>
          </p:nvPr>
        </p:nvSpPr>
        <p:spPr>
          <a:xfrm>
            <a:off x="228600" y="1589088"/>
            <a:ext cx="8915400" cy="4411662"/>
          </a:xfrm>
        </p:spPr>
        <p:txBody>
          <a:bodyPr/>
          <a:lstStyle/>
          <a:p>
            <a:pPr marL="0" indent="0">
              <a:lnSpc>
                <a:spcPct val="90000"/>
              </a:lnSpc>
              <a:buSzTx/>
              <a:buNone/>
            </a:pPr>
            <a:r>
              <a:rPr lang="en-US" dirty="0"/>
              <a:t>Bona fide prediction problems:</a:t>
            </a:r>
          </a:p>
          <a:p>
            <a:pPr>
              <a:lnSpc>
                <a:spcPct val="90000"/>
              </a:lnSpc>
              <a:buSzTx/>
              <a:buFont typeface="Wingdings" panose="05000000000000000000" pitchFamily="2" charset="2"/>
              <a:buChar char=""/>
            </a:pPr>
            <a:r>
              <a:rPr lang="en-US" dirty="0"/>
              <a:t>Early detection of cancer.</a:t>
            </a:r>
          </a:p>
          <a:p>
            <a:pPr>
              <a:lnSpc>
                <a:spcPct val="90000"/>
              </a:lnSpc>
              <a:buSzTx/>
              <a:buFont typeface="Wingdings" panose="05000000000000000000" pitchFamily="2" charset="2"/>
              <a:buChar char=""/>
            </a:pPr>
            <a:r>
              <a:rPr lang="en-US" dirty="0"/>
              <a:t>Identifying high risk patients for closer monitoring. </a:t>
            </a:r>
          </a:p>
          <a:p>
            <a:pPr>
              <a:lnSpc>
                <a:spcPct val="90000"/>
              </a:lnSpc>
              <a:buSzTx/>
              <a:buFont typeface="Wingdings" panose="05000000000000000000" pitchFamily="2" charset="2"/>
              <a:buChar char=""/>
            </a:pPr>
            <a:r>
              <a:rPr lang="en-US" dirty="0"/>
              <a:t>Prediction of disease epidemics.</a:t>
            </a:r>
          </a:p>
          <a:p>
            <a:pPr marL="0" indent="0">
              <a:lnSpc>
                <a:spcPct val="90000"/>
              </a:lnSpc>
              <a:buSzTx/>
              <a:buNone/>
            </a:pPr>
            <a:endParaRPr lang="en-US" sz="1600" dirty="0"/>
          </a:p>
          <a:p>
            <a:pPr marL="0" indent="0">
              <a:lnSpc>
                <a:spcPct val="90000"/>
              </a:lnSpc>
              <a:buSzTx/>
              <a:buNone/>
            </a:pPr>
            <a:r>
              <a:rPr lang="en-US" u="sng" dirty="0"/>
              <a:t>Key aspects of prediction</a:t>
            </a:r>
            <a:r>
              <a:rPr lang="en-US" dirty="0"/>
              <a:t>:  Not concerned with causal interpretation of the effect of variables included in the model or interpreting presence or absence of the variable in the model causally.  No interest in p-values – focus on prediction accuracy.  </a:t>
            </a:r>
          </a:p>
          <a:p>
            <a:pPr>
              <a:lnSpc>
                <a:spcPct val="90000"/>
              </a:lnSpc>
              <a:buSzTx/>
              <a:buFont typeface="Wingdings" panose="05000000000000000000" pitchFamily="2" charset="2"/>
              <a:buChar char=""/>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9527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2" end="2"/>
                                            </p:txEl>
                                          </p:spTgt>
                                        </p:tgtEl>
                                        <p:attrNameLst>
                                          <p:attrName>style.visibility</p:attrName>
                                        </p:attrNameLst>
                                      </p:cBhvr>
                                      <p:to>
                                        <p:strVal val="visible"/>
                                      </p:to>
                                    </p:set>
                                    <p:anim calcmode="lin" valueType="num">
                                      <p:cBhvr additive="base">
                                        <p:cTn id="7"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3" end="3"/>
                                            </p:txEl>
                                          </p:spTgt>
                                        </p:tgtEl>
                                        <p:attrNameLst>
                                          <p:attrName>style.visibility</p:attrName>
                                        </p:attrNameLst>
                                      </p:cBhvr>
                                      <p:to>
                                        <p:strVal val="visible"/>
                                      </p:to>
                                    </p:set>
                                    <p:anim calcmode="lin" valueType="num">
                                      <p:cBhvr additive="base">
                                        <p:cTn id="13"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5" end="5"/>
                                            </p:txEl>
                                          </p:spTgt>
                                        </p:tgtEl>
                                        <p:attrNameLst>
                                          <p:attrName>style.visibility</p:attrName>
                                        </p:attrNameLst>
                                      </p:cBhvr>
                                      <p:to>
                                        <p:strVal val="visible"/>
                                      </p:to>
                                    </p:set>
                                    <p:anim calcmode="lin" valueType="num">
                                      <p:cBhvr additive="base">
                                        <p:cTn id="19" dur="500" fill="hold"/>
                                        <p:tgtEl>
                                          <p:spTgt spid="728067">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1236"/>
            <a:ext cx="7543800" cy="609600"/>
          </a:xfrm>
        </p:spPr>
        <p:txBody>
          <a:bodyPr/>
          <a:lstStyle/>
          <a:p>
            <a:pPr eaLnBrk="1" hangingPunct="1"/>
            <a:r>
              <a:rPr lang="en-US" altLang="en-US" dirty="0"/>
              <a:t>Summary</a:t>
            </a:r>
          </a:p>
        </p:txBody>
      </p:sp>
      <p:sp>
        <p:nvSpPr>
          <p:cNvPr id="4099" name="Rectangle 3"/>
          <p:cNvSpPr>
            <a:spLocks noGrp="1" noChangeArrowheads="1"/>
          </p:cNvSpPr>
          <p:nvPr>
            <p:ph type="body" idx="1"/>
          </p:nvPr>
        </p:nvSpPr>
        <p:spPr>
          <a:xfrm>
            <a:off x="457200" y="602105"/>
            <a:ext cx="7391400" cy="5029200"/>
          </a:xfrm>
        </p:spPr>
        <p:txBody>
          <a:bodyPr/>
          <a:lstStyle/>
          <a:p>
            <a:pPr lvl="0"/>
            <a:r>
              <a:rPr lang="en-US" sz="2800" dirty="0"/>
              <a:t>Distinguish questions by whether they can be answered by prediction only or require more detailed analysis.</a:t>
            </a:r>
          </a:p>
          <a:p>
            <a:pPr lvl="1"/>
            <a:r>
              <a:rPr lang="en-US" sz="2400" dirty="0"/>
              <a:t>effect, intervention = causal, </a:t>
            </a:r>
          </a:p>
          <a:p>
            <a:pPr lvl="1"/>
            <a:r>
              <a:rPr lang="en-US" sz="2400" dirty="0"/>
              <a:t>estimate, association, correlation = prediction</a:t>
            </a:r>
          </a:p>
          <a:p>
            <a:pPr lvl="0"/>
            <a:r>
              <a:rPr lang="en-US" sz="2800" dirty="0"/>
              <a:t>Machine learning methods are not designed for drawing causal conclusions.</a:t>
            </a:r>
          </a:p>
          <a:p>
            <a:pPr lvl="0"/>
            <a:r>
              <a:rPr lang="en-US" sz="2800" dirty="0"/>
              <a:t>However, </a:t>
            </a:r>
            <a:r>
              <a:rPr lang="en-US" sz="2800" i="1" dirty="0"/>
              <a:t>aspects of </a:t>
            </a:r>
            <a:r>
              <a:rPr lang="en-US" sz="2800" dirty="0"/>
              <a:t>causal analyses may be prediction problems for which we can use the methods in the class</a:t>
            </a:r>
            <a:endParaRPr lang="en-US" sz="2000" dirty="0"/>
          </a:p>
          <a:p>
            <a:pPr lvl="1"/>
            <a:r>
              <a:rPr lang="en-US" sz="2400" dirty="0"/>
              <a:t>Estimating propensity scores and predicting potential outcomes (e.g. regression estimation)</a:t>
            </a:r>
          </a:p>
          <a:p>
            <a:pPr lvl="1"/>
            <a:r>
              <a:rPr lang="en-US" sz="2400" dirty="0"/>
              <a:t>Identifying subgroups on the basis of different estimated treatment effects</a:t>
            </a:r>
          </a:p>
        </p:txBody>
      </p:sp>
    </p:spTree>
    <p:extLst>
      <p:ext uri="{BB962C8B-B14F-4D97-AF65-F5344CB8AC3E}">
        <p14:creationId xmlns:p14="http://schemas.microsoft.com/office/powerpoint/2010/main" val="134758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8</a:t>
            </a:fld>
            <a:endParaRPr lang="en-US" altLang="en-US"/>
          </a:p>
        </p:txBody>
      </p:sp>
      <p:sp>
        <p:nvSpPr>
          <p:cNvPr id="728066" name="Rectangle 1026"/>
          <p:cNvSpPr>
            <a:spLocks noGrp="1" noChangeArrowheads="1"/>
          </p:cNvSpPr>
          <p:nvPr>
            <p:ph type="title"/>
          </p:nvPr>
        </p:nvSpPr>
        <p:spPr/>
        <p:txBody>
          <a:bodyPr/>
          <a:lstStyle/>
          <a:p>
            <a:r>
              <a:rPr lang="en-US" dirty="0"/>
              <a:t>Which of these are prediction versus causation questions?</a:t>
            </a:r>
          </a:p>
        </p:txBody>
      </p:sp>
      <p:sp>
        <p:nvSpPr>
          <p:cNvPr id="728067" name="Rectangle 1027"/>
          <p:cNvSpPr>
            <a:spLocks noGrp="1" noChangeArrowheads="1"/>
          </p:cNvSpPr>
          <p:nvPr>
            <p:ph type="body" idx="1"/>
          </p:nvPr>
        </p:nvSpPr>
        <p:spPr>
          <a:xfrm>
            <a:off x="457200" y="1719263"/>
            <a:ext cx="8458200" cy="4411662"/>
          </a:xfrm>
        </p:spPr>
        <p:txBody>
          <a:bodyPr/>
          <a:lstStyle/>
          <a:p>
            <a:pPr marL="514350" indent="-514350">
              <a:lnSpc>
                <a:spcPct val="90000"/>
              </a:lnSpc>
              <a:buSzTx/>
              <a:buFont typeface="+mj-lt"/>
              <a:buAutoNum type="arabicPeriod"/>
            </a:pPr>
            <a:r>
              <a:rPr lang="en-US" dirty="0"/>
              <a:t>Effect of </a:t>
            </a:r>
            <a:r>
              <a:rPr lang="en-US" dirty="0" err="1"/>
              <a:t>Abaloparatide</a:t>
            </a:r>
            <a:r>
              <a:rPr lang="en-US" dirty="0"/>
              <a:t> on fractures in postmenopausal women.</a:t>
            </a:r>
          </a:p>
          <a:p>
            <a:pPr marL="514350" indent="-514350">
              <a:lnSpc>
                <a:spcPct val="90000"/>
              </a:lnSpc>
              <a:buSzTx/>
              <a:buFont typeface="+mj-lt"/>
              <a:buAutoNum type="arabicPeriod"/>
            </a:pPr>
            <a:r>
              <a:rPr lang="en-US" dirty="0"/>
              <a:t>Estimating fetal risk of a disease using genetic screening.</a:t>
            </a:r>
          </a:p>
          <a:p>
            <a:pPr marL="514350" indent="-514350">
              <a:lnSpc>
                <a:spcPct val="90000"/>
              </a:lnSpc>
              <a:buSzTx/>
              <a:buFont typeface="+mj-lt"/>
              <a:buAutoNum type="arabicPeriod"/>
            </a:pPr>
            <a:r>
              <a:rPr lang="en-US" dirty="0"/>
              <a:t>Effect of cerebral protection device on brain lesions following aortic valve implantation.</a:t>
            </a:r>
          </a:p>
          <a:p>
            <a:pPr marL="514350" indent="-514350">
              <a:lnSpc>
                <a:spcPct val="90000"/>
              </a:lnSpc>
              <a:buSzTx/>
              <a:buFont typeface="+mj-lt"/>
              <a:buAutoNum type="arabicPeriod"/>
            </a:pPr>
            <a:r>
              <a:rPr lang="en-US" dirty="0"/>
              <a:t>Estimation of temporal trends in preterm birth rates and their association with obstetric interventions.</a:t>
            </a:r>
          </a:p>
          <a:p>
            <a:pPr marL="514350" indent="-514350">
              <a:lnSpc>
                <a:spcPct val="90000"/>
              </a:lnSpc>
              <a:buSzTx/>
              <a:buFont typeface="+mj-lt"/>
              <a:buAutoNum type="arabicPeriod"/>
            </a:pPr>
            <a:r>
              <a:rPr lang="en-US" dirty="0"/>
              <a:t>Survival for children with trisomy 13 and 18.</a:t>
            </a:r>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868125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9</a:t>
            </a:fld>
            <a:endParaRPr lang="en-US" altLang="en-US"/>
          </a:p>
        </p:txBody>
      </p:sp>
      <p:sp>
        <p:nvSpPr>
          <p:cNvPr id="728066" name="Rectangle 1026"/>
          <p:cNvSpPr>
            <a:spLocks noGrp="1" noChangeArrowheads="1"/>
          </p:cNvSpPr>
          <p:nvPr>
            <p:ph type="title"/>
          </p:nvPr>
        </p:nvSpPr>
        <p:spPr/>
        <p:txBody>
          <a:bodyPr/>
          <a:lstStyle/>
          <a:p>
            <a:r>
              <a:rPr lang="en-US" dirty="0"/>
              <a:t>Which of these are </a:t>
            </a:r>
            <a:r>
              <a:rPr lang="en-US" dirty="0">
                <a:solidFill>
                  <a:srgbClr val="00CC00"/>
                </a:solidFill>
              </a:rPr>
              <a:t>prediction</a:t>
            </a:r>
            <a:r>
              <a:rPr lang="en-US" dirty="0"/>
              <a:t> versus </a:t>
            </a:r>
            <a:r>
              <a:rPr lang="en-US" dirty="0">
                <a:solidFill>
                  <a:srgbClr val="0000FF"/>
                </a:solidFill>
              </a:rPr>
              <a:t>causation</a:t>
            </a:r>
            <a:r>
              <a:rPr lang="en-US" dirty="0"/>
              <a:t> questions?</a:t>
            </a:r>
          </a:p>
        </p:txBody>
      </p:sp>
      <p:sp>
        <p:nvSpPr>
          <p:cNvPr id="728067" name="Rectangle 1027"/>
          <p:cNvSpPr>
            <a:spLocks noGrp="1" noChangeArrowheads="1"/>
          </p:cNvSpPr>
          <p:nvPr>
            <p:ph type="body" idx="1"/>
          </p:nvPr>
        </p:nvSpPr>
        <p:spPr>
          <a:xfrm>
            <a:off x="457200" y="1719263"/>
            <a:ext cx="8458200" cy="4411662"/>
          </a:xfrm>
        </p:spPr>
        <p:txBody>
          <a:bodyPr/>
          <a:lstStyle/>
          <a:p>
            <a:pPr marL="514350" indent="-514350">
              <a:lnSpc>
                <a:spcPct val="90000"/>
              </a:lnSpc>
              <a:buSzTx/>
              <a:buFont typeface="+mj-lt"/>
              <a:buAutoNum type="arabicPeriod"/>
            </a:pPr>
            <a:r>
              <a:rPr lang="en-US" dirty="0">
                <a:solidFill>
                  <a:srgbClr val="0000FF"/>
                </a:solidFill>
              </a:rPr>
              <a:t>Effect of </a:t>
            </a:r>
            <a:r>
              <a:rPr lang="en-US" dirty="0" err="1">
                <a:solidFill>
                  <a:srgbClr val="0000FF"/>
                </a:solidFill>
              </a:rPr>
              <a:t>Abaloparatide</a:t>
            </a:r>
            <a:r>
              <a:rPr lang="en-US" dirty="0">
                <a:solidFill>
                  <a:srgbClr val="0000FF"/>
                </a:solidFill>
              </a:rPr>
              <a:t> on fractures in postmenopausal women.</a:t>
            </a:r>
          </a:p>
          <a:p>
            <a:pPr marL="514350" indent="-514350">
              <a:lnSpc>
                <a:spcPct val="90000"/>
              </a:lnSpc>
              <a:buSzTx/>
              <a:buFont typeface="+mj-lt"/>
              <a:buAutoNum type="arabicPeriod"/>
            </a:pPr>
            <a:r>
              <a:rPr lang="en-US" dirty="0">
                <a:solidFill>
                  <a:srgbClr val="00CC00"/>
                </a:solidFill>
              </a:rPr>
              <a:t>Estimating fetal risk of a disease using genetic screening </a:t>
            </a:r>
          </a:p>
          <a:p>
            <a:pPr marL="514350" indent="-514350">
              <a:lnSpc>
                <a:spcPct val="90000"/>
              </a:lnSpc>
              <a:buSzTx/>
              <a:buFont typeface="+mj-lt"/>
              <a:buAutoNum type="arabicPeriod"/>
            </a:pPr>
            <a:r>
              <a:rPr lang="en-US" dirty="0">
                <a:solidFill>
                  <a:srgbClr val="0000FF"/>
                </a:solidFill>
              </a:rPr>
              <a:t>Effect of cerebral protection device on brain lesions following aortic valve implantation.</a:t>
            </a:r>
          </a:p>
          <a:p>
            <a:pPr marL="514350" indent="-514350">
              <a:lnSpc>
                <a:spcPct val="90000"/>
              </a:lnSpc>
              <a:buSzTx/>
              <a:buFont typeface="+mj-lt"/>
              <a:buAutoNum type="arabicPeriod"/>
            </a:pPr>
            <a:r>
              <a:rPr lang="en-US" dirty="0">
                <a:solidFill>
                  <a:srgbClr val="00CC00"/>
                </a:solidFill>
              </a:rPr>
              <a:t>Estimation of temporal trends </a:t>
            </a:r>
            <a:r>
              <a:rPr lang="en-US" dirty="0"/>
              <a:t>in preterm birth rates and their </a:t>
            </a:r>
            <a:r>
              <a:rPr lang="en-US" dirty="0">
                <a:solidFill>
                  <a:srgbClr val="0000FF"/>
                </a:solidFill>
              </a:rPr>
              <a:t>association with obstetric interventions.</a:t>
            </a:r>
          </a:p>
          <a:p>
            <a:pPr marL="514350" indent="-514350">
              <a:lnSpc>
                <a:spcPct val="90000"/>
              </a:lnSpc>
              <a:buSzTx/>
              <a:buFont typeface="+mj-lt"/>
              <a:buAutoNum type="arabicPeriod"/>
            </a:pPr>
            <a:r>
              <a:rPr lang="en-US" dirty="0">
                <a:solidFill>
                  <a:srgbClr val="00CC00"/>
                </a:solidFill>
              </a:rPr>
              <a:t>Estimation of survival for children with trisomy 13 and 18.</a:t>
            </a:r>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a:p>
            <a:pPr marL="514350" indent="-514350">
              <a:lnSpc>
                <a:spcPct val="90000"/>
              </a:lnSpc>
              <a:buSzTx/>
              <a:buFont typeface="+mj-lt"/>
              <a:buAutoNum type="arabicPeriod"/>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913545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em chi2">
  <a:themeElements>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cem chi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em chi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cem chi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cem chi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cem chi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cem chi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cem chi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cem chi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cem chi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cem chi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13548</TotalTime>
  <Words>4689</Words>
  <Application>Microsoft Macintosh PowerPoint</Application>
  <PresentationFormat>On-screen Show (4:3)</PresentationFormat>
  <Paragraphs>576</Paragraphs>
  <Slides>70</Slides>
  <Notes>66</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Arial</vt:lpstr>
      <vt:lpstr>Book Antiqua</vt:lpstr>
      <vt:lpstr>Cambria Math</vt:lpstr>
      <vt:lpstr>Monotype Sorts</vt:lpstr>
      <vt:lpstr>Times New Roman</vt:lpstr>
      <vt:lpstr>Wingdings</vt:lpstr>
      <vt:lpstr>cem chi2</vt:lpstr>
      <vt:lpstr>Worksheet</vt:lpstr>
      <vt:lpstr>PowerPoint Presentation</vt:lpstr>
      <vt:lpstr>Review</vt:lpstr>
      <vt:lpstr>Outline</vt:lpstr>
      <vt:lpstr>Outline</vt:lpstr>
      <vt:lpstr>Prediction versus causality</vt:lpstr>
      <vt:lpstr>Which of these are prediction versus causation questions?</vt:lpstr>
      <vt:lpstr>Prediction vs Causation</vt:lpstr>
      <vt:lpstr>Which of these are prediction versus causation questions?</vt:lpstr>
      <vt:lpstr>Which of these are prediction versus causation questions?</vt:lpstr>
      <vt:lpstr>Key words</vt:lpstr>
      <vt:lpstr>Blurring the line?</vt:lpstr>
      <vt:lpstr>Outline</vt:lpstr>
      <vt:lpstr>PowerPoint Presentation</vt:lpstr>
      <vt:lpstr>Example: Ann Landers/Newsday surveys</vt:lpstr>
      <vt:lpstr>Example: More realistic</vt:lpstr>
      <vt:lpstr>Example: Phototherapy and Cancer</vt:lpstr>
      <vt:lpstr>Example: Excerpt from Table 1</vt:lpstr>
      <vt:lpstr>Example: Phototherapy and Cancer</vt:lpstr>
      <vt:lpstr>Outline</vt:lpstr>
      <vt:lpstr>Causal inference</vt:lpstr>
      <vt:lpstr>Causal inference – the 5¢ tour</vt:lpstr>
      <vt:lpstr>Epidemiologists have long studied the pitfalls of using observational studies to infer causation.</vt:lpstr>
      <vt:lpstr>Potential outcomes</vt:lpstr>
      <vt:lpstr>Hypothetical example:  treatment of depression</vt:lpstr>
      <vt:lpstr>Potential outcomes framework</vt:lpstr>
      <vt:lpstr>Thought #5 (from lecture 1)</vt:lpstr>
      <vt:lpstr>Potential outcomes are sometimes called “counterfactuals”</vt:lpstr>
      <vt:lpstr>Potential Outcomes  – Average Causal Effect</vt:lpstr>
      <vt:lpstr>Example: Depression Data </vt:lpstr>
      <vt:lpstr>Simple analysis:  t-test</vt:lpstr>
      <vt:lpstr>Non-comparable groups</vt:lpstr>
      <vt:lpstr>Example</vt:lpstr>
      <vt:lpstr>Issues with regression adjustment</vt:lpstr>
      <vt:lpstr>Issues with regression adjustment (true model)</vt:lpstr>
      <vt:lpstr>Issues with regression adjustment (fit interaction)</vt:lpstr>
      <vt:lpstr>Outline</vt:lpstr>
      <vt:lpstr>Interpretability  </vt:lpstr>
      <vt:lpstr>Interpretability   </vt:lpstr>
      <vt:lpstr>Example: Disease free-survival     AIC plot </vt:lpstr>
      <vt:lpstr>Example: Disease free-survival AIC plot – zoom in near optimal</vt:lpstr>
      <vt:lpstr>Machine learning/causal inference  </vt:lpstr>
      <vt:lpstr>Example: Two models</vt:lpstr>
      <vt:lpstr>Machine learning/causal inference  </vt:lpstr>
      <vt:lpstr>Machine learning/causal inference  </vt:lpstr>
      <vt:lpstr>Outline</vt:lpstr>
      <vt:lpstr>Outline</vt:lpstr>
      <vt:lpstr>Clinical trials:</vt:lpstr>
      <vt:lpstr>Pragmatic clinical trials:</vt:lpstr>
      <vt:lpstr>Outline</vt:lpstr>
      <vt:lpstr>Propensity scores:</vt:lpstr>
      <vt:lpstr>Propensity scores: </vt:lpstr>
      <vt:lpstr>Propensity scores: example</vt:lpstr>
      <vt:lpstr>Propensity scores: theory</vt:lpstr>
      <vt:lpstr>Propensity score stratification</vt:lpstr>
      <vt:lpstr>E.g. Propensity score matching</vt:lpstr>
      <vt:lpstr>Propensity scores: depression example</vt:lpstr>
      <vt:lpstr>Propensity scores: practical issues</vt:lpstr>
      <vt:lpstr>Propensity score estimation using Orange</vt:lpstr>
      <vt:lpstr>Outline</vt:lpstr>
      <vt:lpstr>Regression estimation</vt:lpstr>
      <vt:lpstr>Potential outcomes estimation</vt:lpstr>
      <vt:lpstr>Potential outcomes estimation using Orange</vt:lpstr>
      <vt:lpstr>Potential outcomes vs propensity score adjustment</vt:lpstr>
      <vt:lpstr>Outline</vt:lpstr>
      <vt:lpstr>Subgroup effects and precision medicine</vt:lpstr>
      <vt:lpstr>Subgroup problem</vt:lpstr>
      <vt:lpstr>Subgroup analysis issues</vt:lpstr>
      <vt:lpstr>Subgroup problem – proposed solution</vt:lpstr>
      <vt:lpstr>PowerPoint Presentation</vt:lpstr>
      <vt:lpstr>Summary</vt:lpstr>
    </vt:vector>
  </TitlesOfParts>
  <Company>UCSF-DEB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grant review roundtable</dc:title>
  <dc:creator>CMcculloch</dc:creator>
  <cp:lastModifiedBy>Scheffler, Aaron</cp:lastModifiedBy>
  <cp:revision>269</cp:revision>
  <cp:lastPrinted>2019-08-29T01:07:46Z</cp:lastPrinted>
  <dcterms:created xsi:type="dcterms:W3CDTF">2009-02-12T17:35:31Z</dcterms:created>
  <dcterms:modified xsi:type="dcterms:W3CDTF">2020-08-26T13:55:07Z</dcterms:modified>
</cp:coreProperties>
</file>