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96" r:id="rId2"/>
    <p:sldMasterId id="2147484092" r:id="rId3"/>
    <p:sldMasterId id="2147484210" r:id="rId4"/>
    <p:sldMasterId id="2147484222" r:id="rId5"/>
  </p:sldMasterIdLst>
  <p:notesMasterIdLst>
    <p:notesMasterId r:id="rId86"/>
  </p:notesMasterIdLst>
  <p:handoutMasterIdLst>
    <p:handoutMasterId r:id="rId87"/>
  </p:handoutMasterIdLst>
  <p:sldIdLst>
    <p:sldId id="573" r:id="rId6"/>
    <p:sldId id="256" r:id="rId7"/>
    <p:sldId id="451" r:id="rId8"/>
    <p:sldId id="625" r:id="rId9"/>
    <p:sldId id="608" r:id="rId10"/>
    <p:sldId id="609" r:id="rId11"/>
    <p:sldId id="587" r:id="rId12"/>
    <p:sldId id="610" r:id="rId13"/>
    <p:sldId id="574" r:id="rId14"/>
    <p:sldId id="445" r:id="rId15"/>
    <p:sldId id="661" r:id="rId16"/>
    <p:sldId id="549" r:id="rId17"/>
    <p:sldId id="611" r:id="rId18"/>
    <p:sldId id="584" r:id="rId19"/>
    <p:sldId id="641" r:id="rId20"/>
    <p:sldId id="642" r:id="rId21"/>
    <p:sldId id="605" r:id="rId22"/>
    <p:sldId id="665" r:id="rId23"/>
    <p:sldId id="666" r:id="rId24"/>
    <p:sldId id="553" r:id="rId25"/>
    <p:sldId id="486" r:id="rId26"/>
    <p:sldId id="620" r:id="rId27"/>
    <p:sldId id="621" r:id="rId28"/>
    <p:sldId id="626" r:id="rId29"/>
    <p:sldId id="627" r:id="rId30"/>
    <p:sldId id="623" r:id="rId31"/>
    <p:sldId id="622" r:id="rId32"/>
    <p:sldId id="667" r:id="rId33"/>
    <p:sldId id="681" r:id="rId34"/>
    <p:sldId id="668" r:id="rId35"/>
    <p:sldId id="644" r:id="rId36"/>
    <p:sldId id="672" r:id="rId37"/>
    <p:sldId id="613" r:id="rId38"/>
    <p:sldId id="614" r:id="rId39"/>
    <p:sldId id="669" r:id="rId40"/>
    <p:sldId id="670" r:id="rId41"/>
    <p:sldId id="671" r:id="rId42"/>
    <p:sldId id="673" r:id="rId43"/>
    <p:sldId id="556" r:id="rId44"/>
    <p:sldId id="630" r:id="rId45"/>
    <p:sldId id="633" r:id="rId46"/>
    <p:sldId id="631" r:id="rId47"/>
    <p:sldId id="632" r:id="rId48"/>
    <p:sldId id="537" r:id="rId49"/>
    <p:sldId id="557" r:id="rId50"/>
    <p:sldId id="635" r:id="rId51"/>
    <p:sldId id="615" r:id="rId52"/>
    <p:sldId id="637" r:id="rId53"/>
    <p:sldId id="616" r:id="rId54"/>
    <p:sldId id="629" r:id="rId55"/>
    <p:sldId id="589" r:id="rId56"/>
    <p:sldId id="576" r:id="rId57"/>
    <p:sldId id="674" r:id="rId58"/>
    <p:sldId id="675" r:id="rId59"/>
    <p:sldId id="682" r:id="rId60"/>
    <p:sldId id="677" r:id="rId61"/>
    <p:sldId id="679" r:id="rId62"/>
    <p:sldId id="676" r:id="rId63"/>
    <p:sldId id="680" r:id="rId64"/>
    <p:sldId id="678" r:id="rId65"/>
    <p:sldId id="659" r:id="rId66"/>
    <p:sldId id="646" r:id="rId67"/>
    <p:sldId id="662" r:id="rId68"/>
    <p:sldId id="663" r:id="rId69"/>
    <p:sldId id="647" r:id="rId70"/>
    <p:sldId id="683" r:id="rId71"/>
    <p:sldId id="664" r:id="rId72"/>
    <p:sldId id="648" r:id="rId73"/>
    <p:sldId id="649" r:id="rId74"/>
    <p:sldId id="650" r:id="rId75"/>
    <p:sldId id="686" r:id="rId76"/>
    <p:sldId id="687" r:id="rId77"/>
    <p:sldId id="651" r:id="rId78"/>
    <p:sldId id="652" r:id="rId79"/>
    <p:sldId id="653" r:id="rId80"/>
    <p:sldId id="660" r:id="rId81"/>
    <p:sldId id="684" r:id="rId82"/>
    <p:sldId id="638" r:id="rId83"/>
    <p:sldId id="685" r:id="rId84"/>
    <p:sldId id="273" r:id="rId8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B351"/>
    <a:srgbClr val="003366"/>
    <a:srgbClr val="990000"/>
    <a:srgbClr val="999933"/>
    <a:srgbClr val="CC6600"/>
    <a:srgbClr val="CC9933"/>
    <a:srgbClr val="BBBBAA"/>
    <a:srgbClr val="88B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73890" autoAdjust="0"/>
  </p:normalViewPr>
  <p:slideViewPr>
    <p:cSldViewPr>
      <p:cViewPr varScale="1">
        <p:scale>
          <a:sx n="82" d="100"/>
          <a:sy n="82" d="100"/>
        </p:scale>
        <p:origin x="248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1771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reneyen\Downloads\timeline%20(2)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Biological, social, and physical environmental causes of cancer</a:t>
            </a:r>
          </a:p>
        </c:rich>
      </c:tx>
      <c:layout>
        <c:manualLayout>
          <c:xMode val="edge"/>
          <c:yMode val="edge"/>
          <c:x val="0.11679083383807795"/>
          <c:y val="3.236664078961960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02637290530991"/>
          <c:y val="0.17344633057231482"/>
          <c:w val="0.40101112961841301"/>
          <c:h val="0.5416254218222721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Biological</c:v>
                </c:pt>
                <c:pt idx="1">
                  <c:v>Genetics</c:v>
                </c:pt>
                <c:pt idx="2">
                  <c:v>Physical Environment</c:v>
                </c:pt>
                <c:pt idx="3">
                  <c:v>Social (behavioral)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</c:v>
                </c:pt>
                <c:pt idx="1">
                  <c:v>5</c:v>
                </c:pt>
                <c:pt idx="2">
                  <c:v>31</c:v>
                </c:pt>
                <c:pt idx="3">
                  <c:v>39</c:v>
                </c:pt>
                <c:pt idx="4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51456188168784"/>
          <c:y val="0.78021372328458938"/>
          <c:w val="0.78706061982636777"/>
          <c:h val="0.204634761563895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val>
            <c:numRef>
              <c:f>'timeline (2)'!$B$28:$B$72</c:f>
              <c:numCache>
                <c:formatCode>General</c:formatCode>
                <c:ptCount val="45"/>
                <c:pt idx="0">
                  <c:v>145</c:v>
                </c:pt>
                <c:pt idx="1">
                  <c:v>209</c:v>
                </c:pt>
                <c:pt idx="2">
                  <c:v>185</c:v>
                </c:pt>
                <c:pt idx="3">
                  <c:v>185</c:v>
                </c:pt>
                <c:pt idx="4">
                  <c:v>194</c:v>
                </c:pt>
                <c:pt idx="5">
                  <c:v>170</c:v>
                </c:pt>
                <c:pt idx="6">
                  <c:v>141</c:v>
                </c:pt>
                <c:pt idx="7">
                  <c:v>127</c:v>
                </c:pt>
                <c:pt idx="8">
                  <c:v>150</c:v>
                </c:pt>
                <c:pt idx="9">
                  <c:v>182</c:v>
                </c:pt>
                <c:pt idx="10">
                  <c:v>136</c:v>
                </c:pt>
                <c:pt idx="11">
                  <c:v>134</c:v>
                </c:pt>
                <c:pt idx="12">
                  <c:v>163</c:v>
                </c:pt>
                <c:pt idx="13">
                  <c:v>191</c:v>
                </c:pt>
                <c:pt idx="14">
                  <c:v>185</c:v>
                </c:pt>
                <c:pt idx="15">
                  <c:v>230</c:v>
                </c:pt>
                <c:pt idx="16">
                  <c:v>198</c:v>
                </c:pt>
                <c:pt idx="17">
                  <c:v>225</c:v>
                </c:pt>
                <c:pt idx="18">
                  <c:v>260</c:v>
                </c:pt>
                <c:pt idx="19">
                  <c:v>249</c:v>
                </c:pt>
                <c:pt idx="20">
                  <c:v>289</c:v>
                </c:pt>
                <c:pt idx="21">
                  <c:v>292</c:v>
                </c:pt>
                <c:pt idx="22">
                  <c:v>313</c:v>
                </c:pt>
                <c:pt idx="23">
                  <c:v>328</c:v>
                </c:pt>
                <c:pt idx="24">
                  <c:v>310</c:v>
                </c:pt>
                <c:pt idx="25">
                  <c:v>345</c:v>
                </c:pt>
                <c:pt idx="26">
                  <c:v>368</c:v>
                </c:pt>
                <c:pt idx="27">
                  <c:v>345</c:v>
                </c:pt>
                <c:pt idx="28">
                  <c:v>433</c:v>
                </c:pt>
                <c:pt idx="29">
                  <c:v>496</c:v>
                </c:pt>
                <c:pt idx="30">
                  <c:v>412</c:v>
                </c:pt>
                <c:pt idx="31">
                  <c:v>515</c:v>
                </c:pt>
                <c:pt idx="32">
                  <c:v>506</c:v>
                </c:pt>
                <c:pt idx="33">
                  <c:v>547</c:v>
                </c:pt>
                <c:pt idx="34">
                  <c:v>557</c:v>
                </c:pt>
                <c:pt idx="35">
                  <c:v>653</c:v>
                </c:pt>
                <c:pt idx="36">
                  <c:v>679</c:v>
                </c:pt>
                <c:pt idx="37">
                  <c:v>785</c:v>
                </c:pt>
                <c:pt idx="38">
                  <c:v>813</c:v>
                </c:pt>
                <c:pt idx="39">
                  <c:v>827</c:v>
                </c:pt>
                <c:pt idx="40">
                  <c:v>885</c:v>
                </c:pt>
                <c:pt idx="41">
                  <c:v>1010</c:v>
                </c:pt>
                <c:pt idx="42">
                  <c:v>1111</c:v>
                </c:pt>
                <c:pt idx="43">
                  <c:v>1197</c:v>
                </c:pt>
                <c:pt idx="44">
                  <c:v>1293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0519168"/>
        <c:axId val="339706560"/>
      </c:barChart>
      <c:catAx>
        <c:axId val="280519168"/>
        <c:scaling>
          <c:orientation val="minMax"/>
        </c:scaling>
        <c:delete val="1"/>
        <c:axPos val="b"/>
        <c:majorTickMark val="out"/>
        <c:minorTickMark val="none"/>
        <c:tickLblPos val="none"/>
        <c:crossAx val="339706560"/>
        <c:crosses val="autoZero"/>
        <c:auto val="1"/>
        <c:lblAlgn val="ctr"/>
        <c:lblOffset val="100"/>
        <c:noMultiLvlLbl val="0"/>
      </c:catAx>
      <c:valAx>
        <c:axId val="339706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en-US"/>
          </a:p>
        </c:txPr>
        <c:crossAx val="280519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F60B0A-0BC0-4B15-B188-F5B19091D30A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83441E4-4451-4B71-B445-CE35739FDC9B}">
      <dgm:prSet phldrT="[Text]"/>
      <dgm:spPr/>
      <dgm:t>
        <a:bodyPr/>
        <a:lstStyle/>
        <a:p>
          <a:r>
            <a:rPr lang="en-US" dirty="0" smtClean="0"/>
            <a:t>Neighborhood and Built Environment</a:t>
          </a:r>
          <a:endParaRPr lang="en-US" dirty="0"/>
        </a:p>
      </dgm:t>
    </dgm:pt>
    <dgm:pt modelId="{D466174F-8CFC-4B6A-AE4D-23D605E69605}" type="parTrans" cxnId="{AA0D4D75-2B79-4945-9F1A-0304F24684B1}">
      <dgm:prSet/>
      <dgm:spPr/>
      <dgm:t>
        <a:bodyPr/>
        <a:lstStyle/>
        <a:p>
          <a:endParaRPr lang="en-US"/>
        </a:p>
      </dgm:t>
    </dgm:pt>
    <dgm:pt modelId="{DECBC63F-5A6C-4CA1-A41A-7837D306B93D}" type="sibTrans" cxnId="{AA0D4D75-2B79-4945-9F1A-0304F24684B1}">
      <dgm:prSet/>
      <dgm:spPr/>
      <dgm:t>
        <a:bodyPr/>
        <a:lstStyle/>
        <a:p>
          <a:endParaRPr lang="en-US"/>
        </a:p>
      </dgm:t>
    </dgm:pt>
    <dgm:pt modelId="{7C376692-3C23-4D7E-8A3B-7EABCAED988F}">
      <dgm:prSet phldrT="[Text]"/>
      <dgm:spPr/>
      <dgm:t>
        <a:bodyPr/>
        <a:lstStyle/>
        <a:p>
          <a:r>
            <a:rPr lang="en-US" dirty="0" smtClean="0"/>
            <a:t>Health and Health Care</a:t>
          </a:r>
          <a:endParaRPr lang="en-US" dirty="0"/>
        </a:p>
      </dgm:t>
    </dgm:pt>
    <dgm:pt modelId="{9AEED78B-6ECB-4783-8249-06CA60FAAD45}" type="parTrans" cxnId="{8DA6C573-2964-4FB8-8848-BB2F2C986185}">
      <dgm:prSet/>
      <dgm:spPr/>
      <dgm:t>
        <a:bodyPr/>
        <a:lstStyle/>
        <a:p>
          <a:endParaRPr lang="en-US"/>
        </a:p>
      </dgm:t>
    </dgm:pt>
    <dgm:pt modelId="{8E6ED8EA-E7B2-4CD6-B830-7703014D015B}" type="sibTrans" cxnId="{8DA6C573-2964-4FB8-8848-BB2F2C986185}">
      <dgm:prSet/>
      <dgm:spPr/>
      <dgm:t>
        <a:bodyPr/>
        <a:lstStyle/>
        <a:p>
          <a:endParaRPr lang="en-US"/>
        </a:p>
      </dgm:t>
    </dgm:pt>
    <dgm:pt modelId="{C25FF952-8905-4A8F-A152-D2F2921ABC65}">
      <dgm:prSet phldrT="[Text]"/>
      <dgm:spPr/>
      <dgm:t>
        <a:bodyPr/>
        <a:lstStyle/>
        <a:p>
          <a:r>
            <a:rPr lang="en-US" dirty="0" smtClean="0"/>
            <a:t>Social and Community Context</a:t>
          </a:r>
          <a:endParaRPr lang="en-US" dirty="0"/>
        </a:p>
      </dgm:t>
    </dgm:pt>
    <dgm:pt modelId="{DB719508-6F23-4B39-92B6-67BB96B4FF59}" type="parTrans" cxnId="{A7F7BDE7-2906-44A5-AF5E-83A058BC17FF}">
      <dgm:prSet/>
      <dgm:spPr/>
      <dgm:t>
        <a:bodyPr/>
        <a:lstStyle/>
        <a:p>
          <a:endParaRPr lang="en-US"/>
        </a:p>
      </dgm:t>
    </dgm:pt>
    <dgm:pt modelId="{0741ABA1-0E2A-4FCE-9C53-E7E7F50EB15D}" type="sibTrans" cxnId="{A7F7BDE7-2906-44A5-AF5E-83A058BC17FF}">
      <dgm:prSet/>
      <dgm:spPr/>
      <dgm:t>
        <a:bodyPr/>
        <a:lstStyle/>
        <a:p>
          <a:endParaRPr lang="en-US"/>
        </a:p>
      </dgm:t>
    </dgm:pt>
    <dgm:pt modelId="{1968A9A6-8DF9-4A24-B9E8-5B5E85F45EE3}">
      <dgm:prSet phldrT="[Text]"/>
      <dgm:spPr/>
      <dgm:t>
        <a:bodyPr/>
        <a:lstStyle/>
        <a:p>
          <a:r>
            <a:rPr lang="en-US" dirty="0" smtClean="0"/>
            <a:t>Education</a:t>
          </a:r>
          <a:endParaRPr lang="en-US" dirty="0"/>
        </a:p>
      </dgm:t>
    </dgm:pt>
    <dgm:pt modelId="{E378BEAB-C184-4B99-941A-5036048C584B}" type="parTrans" cxnId="{F4FDCA27-753B-4577-9C2E-7D5EFBF75687}">
      <dgm:prSet/>
      <dgm:spPr/>
      <dgm:t>
        <a:bodyPr/>
        <a:lstStyle/>
        <a:p>
          <a:endParaRPr lang="en-US"/>
        </a:p>
      </dgm:t>
    </dgm:pt>
    <dgm:pt modelId="{53C0E0B2-B2E6-4A8A-84EE-A5DFAE451F40}" type="sibTrans" cxnId="{F4FDCA27-753B-4577-9C2E-7D5EFBF75687}">
      <dgm:prSet/>
      <dgm:spPr/>
      <dgm:t>
        <a:bodyPr/>
        <a:lstStyle/>
        <a:p>
          <a:endParaRPr lang="en-US"/>
        </a:p>
      </dgm:t>
    </dgm:pt>
    <dgm:pt modelId="{ABC78474-5A5F-42EC-87BD-2BD76776F803}">
      <dgm:prSet phldrT="[Text]"/>
      <dgm:spPr/>
      <dgm:t>
        <a:bodyPr/>
        <a:lstStyle/>
        <a:p>
          <a:r>
            <a:rPr lang="en-US" dirty="0" smtClean="0"/>
            <a:t>Economic Stability</a:t>
          </a:r>
          <a:endParaRPr lang="en-US" dirty="0"/>
        </a:p>
      </dgm:t>
    </dgm:pt>
    <dgm:pt modelId="{8141A68B-B0AA-4428-BBC7-FCF2205DD0E6}" type="parTrans" cxnId="{A1BBB051-B004-4BC5-BC8D-4134CA81DF71}">
      <dgm:prSet/>
      <dgm:spPr/>
      <dgm:t>
        <a:bodyPr/>
        <a:lstStyle/>
        <a:p>
          <a:endParaRPr lang="en-US"/>
        </a:p>
      </dgm:t>
    </dgm:pt>
    <dgm:pt modelId="{F564B53B-F278-4206-8CAC-00A5DC45E7BA}" type="sibTrans" cxnId="{A1BBB051-B004-4BC5-BC8D-4134CA81DF71}">
      <dgm:prSet/>
      <dgm:spPr/>
      <dgm:t>
        <a:bodyPr/>
        <a:lstStyle/>
        <a:p>
          <a:endParaRPr lang="en-US"/>
        </a:p>
      </dgm:t>
    </dgm:pt>
    <dgm:pt modelId="{5036D361-83F4-4988-AC3B-2D6F819DDFB9}" type="pres">
      <dgm:prSet presAssocID="{7FF60B0A-0BC0-4B15-B188-F5B19091D30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7ED653-C046-49DC-BFDA-6908F5BCFE69}" type="pres">
      <dgm:prSet presAssocID="{C83441E4-4451-4B71-B445-CE35739FDC9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FCFA2A-6E51-4537-9E5D-0E224FDC08F2}" type="pres">
      <dgm:prSet presAssocID="{DECBC63F-5A6C-4CA1-A41A-7837D306B93D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25CF9FA-0098-4777-A28D-1AFF679A10B9}" type="pres">
      <dgm:prSet presAssocID="{DECBC63F-5A6C-4CA1-A41A-7837D306B93D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A495D771-86D2-4578-8323-040B91AA300A}" type="pres">
      <dgm:prSet presAssocID="{7C376692-3C23-4D7E-8A3B-7EABCAED988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DD116-A51C-4907-8BCF-CEA16614E926}" type="pres">
      <dgm:prSet presAssocID="{8E6ED8EA-E7B2-4CD6-B830-7703014D015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054D2BD9-8140-4099-AB93-606A2DE607ED}" type="pres">
      <dgm:prSet presAssocID="{8E6ED8EA-E7B2-4CD6-B830-7703014D015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AC59B74B-AD9A-4B85-A153-36D7FDF61B83}" type="pres">
      <dgm:prSet presAssocID="{C25FF952-8905-4A8F-A152-D2F2921ABC6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E8C064-72FF-4FC5-AEB5-1B995B6C9C2C}" type="pres">
      <dgm:prSet presAssocID="{0741ABA1-0E2A-4FCE-9C53-E7E7F50EB15D}" presName="sibTrans" presStyleLbl="sibTrans2D1" presStyleIdx="2" presStyleCnt="5"/>
      <dgm:spPr/>
      <dgm:t>
        <a:bodyPr/>
        <a:lstStyle/>
        <a:p>
          <a:endParaRPr lang="en-US"/>
        </a:p>
      </dgm:t>
    </dgm:pt>
    <dgm:pt modelId="{CDB8E495-7CF5-4115-A3CA-3DE3F40F3A04}" type="pres">
      <dgm:prSet presAssocID="{0741ABA1-0E2A-4FCE-9C53-E7E7F50EB15D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A817298E-7A68-41E7-88E6-3D7F9FE2FE2B}" type="pres">
      <dgm:prSet presAssocID="{1968A9A6-8DF9-4A24-B9E8-5B5E85F45EE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1F7F11-6B50-46DE-A72A-AE73CAD2FC6C}" type="pres">
      <dgm:prSet presAssocID="{53C0E0B2-B2E6-4A8A-84EE-A5DFAE451F40}" presName="sibTrans" presStyleLbl="sibTrans2D1" presStyleIdx="3" presStyleCnt="5"/>
      <dgm:spPr/>
      <dgm:t>
        <a:bodyPr/>
        <a:lstStyle/>
        <a:p>
          <a:endParaRPr lang="en-US"/>
        </a:p>
      </dgm:t>
    </dgm:pt>
    <dgm:pt modelId="{35FDD77F-C1A6-4AA1-84B4-B1E229B2BEBD}" type="pres">
      <dgm:prSet presAssocID="{53C0E0B2-B2E6-4A8A-84EE-A5DFAE451F40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078EF963-7AC4-4990-B51E-05C6E350BC93}" type="pres">
      <dgm:prSet presAssocID="{ABC78474-5A5F-42EC-87BD-2BD76776F80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FA24A-F9C4-4B66-950B-484F24649880}" type="pres">
      <dgm:prSet presAssocID="{F564B53B-F278-4206-8CAC-00A5DC45E7B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6CD7F418-CADD-4110-9BC0-6BC5F6E41D0D}" type="pres">
      <dgm:prSet presAssocID="{F564B53B-F278-4206-8CAC-00A5DC45E7BA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09EDA02E-F194-4FCE-98CB-C3669108D787}" type="presOf" srcId="{53C0E0B2-B2E6-4A8A-84EE-A5DFAE451F40}" destId="{4D1F7F11-6B50-46DE-A72A-AE73CAD2FC6C}" srcOrd="0" destOrd="0" presId="urn:microsoft.com/office/officeart/2005/8/layout/cycle2"/>
    <dgm:cxn modelId="{91FFA933-6574-47E2-AF66-461D8FB9914D}" type="presOf" srcId="{53C0E0B2-B2E6-4A8A-84EE-A5DFAE451F40}" destId="{35FDD77F-C1A6-4AA1-84B4-B1E229B2BEBD}" srcOrd="1" destOrd="0" presId="urn:microsoft.com/office/officeart/2005/8/layout/cycle2"/>
    <dgm:cxn modelId="{259E2CE7-EB38-42C4-9D38-87D8E511E3D0}" type="presOf" srcId="{7C376692-3C23-4D7E-8A3B-7EABCAED988F}" destId="{A495D771-86D2-4578-8323-040B91AA300A}" srcOrd="0" destOrd="0" presId="urn:microsoft.com/office/officeart/2005/8/layout/cycle2"/>
    <dgm:cxn modelId="{A1BBB051-B004-4BC5-BC8D-4134CA81DF71}" srcId="{7FF60B0A-0BC0-4B15-B188-F5B19091D30A}" destId="{ABC78474-5A5F-42EC-87BD-2BD76776F803}" srcOrd="4" destOrd="0" parTransId="{8141A68B-B0AA-4428-BBC7-FCF2205DD0E6}" sibTransId="{F564B53B-F278-4206-8CAC-00A5DC45E7BA}"/>
    <dgm:cxn modelId="{43742CA6-8E66-451A-8C33-96618C64B9DC}" type="presOf" srcId="{ABC78474-5A5F-42EC-87BD-2BD76776F803}" destId="{078EF963-7AC4-4990-B51E-05C6E350BC93}" srcOrd="0" destOrd="0" presId="urn:microsoft.com/office/officeart/2005/8/layout/cycle2"/>
    <dgm:cxn modelId="{02B78040-8247-43AB-A9CB-A2761F003E67}" type="presOf" srcId="{0741ABA1-0E2A-4FCE-9C53-E7E7F50EB15D}" destId="{A4E8C064-72FF-4FC5-AEB5-1B995B6C9C2C}" srcOrd="0" destOrd="0" presId="urn:microsoft.com/office/officeart/2005/8/layout/cycle2"/>
    <dgm:cxn modelId="{F7EB18BE-92AC-4BAC-B409-A7865A24A3D8}" type="presOf" srcId="{DECBC63F-5A6C-4CA1-A41A-7837D306B93D}" destId="{08FCFA2A-6E51-4537-9E5D-0E224FDC08F2}" srcOrd="0" destOrd="0" presId="urn:microsoft.com/office/officeart/2005/8/layout/cycle2"/>
    <dgm:cxn modelId="{78DB112A-50F3-4AF1-A1DB-DFFEC97FE795}" type="presOf" srcId="{0741ABA1-0E2A-4FCE-9C53-E7E7F50EB15D}" destId="{CDB8E495-7CF5-4115-A3CA-3DE3F40F3A04}" srcOrd="1" destOrd="0" presId="urn:microsoft.com/office/officeart/2005/8/layout/cycle2"/>
    <dgm:cxn modelId="{E9BBF13C-4C12-42DC-8BB7-66E9CAA9928D}" type="presOf" srcId="{8E6ED8EA-E7B2-4CD6-B830-7703014D015B}" destId="{054D2BD9-8140-4099-AB93-606A2DE607ED}" srcOrd="1" destOrd="0" presId="urn:microsoft.com/office/officeart/2005/8/layout/cycle2"/>
    <dgm:cxn modelId="{8A211830-DEB9-45F8-A50B-1330557BBE0A}" type="presOf" srcId="{F564B53B-F278-4206-8CAC-00A5DC45E7BA}" destId="{620FA24A-F9C4-4B66-950B-484F24649880}" srcOrd="0" destOrd="0" presId="urn:microsoft.com/office/officeart/2005/8/layout/cycle2"/>
    <dgm:cxn modelId="{96D9A54E-AA6A-4EAB-A87A-4C1911215F21}" type="presOf" srcId="{C25FF952-8905-4A8F-A152-D2F2921ABC65}" destId="{AC59B74B-AD9A-4B85-A153-36D7FDF61B83}" srcOrd="0" destOrd="0" presId="urn:microsoft.com/office/officeart/2005/8/layout/cycle2"/>
    <dgm:cxn modelId="{A7F7BDE7-2906-44A5-AF5E-83A058BC17FF}" srcId="{7FF60B0A-0BC0-4B15-B188-F5B19091D30A}" destId="{C25FF952-8905-4A8F-A152-D2F2921ABC65}" srcOrd="2" destOrd="0" parTransId="{DB719508-6F23-4B39-92B6-67BB96B4FF59}" sibTransId="{0741ABA1-0E2A-4FCE-9C53-E7E7F50EB15D}"/>
    <dgm:cxn modelId="{08B6A8FE-BDD5-4FF5-BA48-F17B1909ABB9}" type="presOf" srcId="{1968A9A6-8DF9-4A24-B9E8-5B5E85F45EE3}" destId="{A817298E-7A68-41E7-88E6-3D7F9FE2FE2B}" srcOrd="0" destOrd="0" presId="urn:microsoft.com/office/officeart/2005/8/layout/cycle2"/>
    <dgm:cxn modelId="{CD002CCF-516D-4B22-8D74-3E694D1B5F40}" type="presOf" srcId="{DECBC63F-5A6C-4CA1-A41A-7837D306B93D}" destId="{125CF9FA-0098-4777-A28D-1AFF679A10B9}" srcOrd="1" destOrd="0" presId="urn:microsoft.com/office/officeart/2005/8/layout/cycle2"/>
    <dgm:cxn modelId="{B3168050-8877-4427-8845-376514F7C389}" type="presOf" srcId="{7FF60B0A-0BC0-4B15-B188-F5B19091D30A}" destId="{5036D361-83F4-4988-AC3B-2D6F819DDFB9}" srcOrd="0" destOrd="0" presId="urn:microsoft.com/office/officeart/2005/8/layout/cycle2"/>
    <dgm:cxn modelId="{F4FDCA27-753B-4577-9C2E-7D5EFBF75687}" srcId="{7FF60B0A-0BC0-4B15-B188-F5B19091D30A}" destId="{1968A9A6-8DF9-4A24-B9E8-5B5E85F45EE3}" srcOrd="3" destOrd="0" parTransId="{E378BEAB-C184-4B99-941A-5036048C584B}" sibTransId="{53C0E0B2-B2E6-4A8A-84EE-A5DFAE451F40}"/>
    <dgm:cxn modelId="{54FA94D4-F004-4AA6-AA23-A2031F82DC55}" type="presOf" srcId="{C83441E4-4451-4B71-B445-CE35739FDC9B}" destId="{BA7ED653-C046-49DC-BFDA-6908F5BCFE69}" srcOrd="0" destOrd="0" presId="urn:microsoft.com/office/officeart/2005/8/layout/cycle2"/>
    <dgm:cxn modelId="{D0FCF539-C4D4-469A-B961-9641B1F367E2}" type="presOf" srcId="{F564B53B-F278-4206-8CAC-00A5DC45E7BA}" destId="{6CD7F418-CADD-4110-9BC0-6BC5F6E41D0D}" srcOrd="1" destOrd="0" presId="urn:microsoft.com/office/officeart/2005/8/layout/cycle2"/>
    <dgm:cxn modelId="{AA0D4D75-2B79-4945-9F1A-0304F24684B1}" srcId="{7FF60B0A-0BC0-4B15-B188-F5B19091D30A}" destId="{C83441E4-4451-4B71-B445-CE35739FDC9B}" srcOrd="0" destOrd="0" parTransId="{D466174F-8CFC-4B6A-AE4D-23D605E69605}" sibTransId="{DECBC63F-5A6C-4CA1-A41A-7837D306B93D}"/>
    <dgm:cxn modelId="{8DA6C573-2964-4FB8-8848-BB2F2C986185}" srcId="{7FF60B0A-0BC0-4B15-B188-F5B19091D30A}" destId="{7C376692-3C23-4D7E-8A3B-7EABCAED988F}" srcOrd="1" destOrd="0" parTransId="{9AEED78B-6ECB-4783-8249-06CA60FAAD45}" sibTransId="{8E6ED8EA-E7B2-4CD6-B830-7703014D015B}"/>
    <dgm:cxn modelId="{AF7EC881-CA50-42C6-8DC5-AE9DB0BA183B}" type="presOf" srcId="{8E6ED8EA-E7B2-4CD6-B830-7703014D015B}" destId="{83CDD116-A51C-4907-8BCF-CEA16614E926}" srcOrd="0" destOrd="0" presId="urn:microsoft.com/office/officeart/2005/8/layout/cycle2"/>
    <dgm:cxn modelId="{CC94347D-163D-4367-927D-8D2B7003E3DD}" type="presParOf" srcId="{5036D361-83F4-4988-AC3B-2D6F819DDFB9}" destId="{BA7ED653-C046-49DC-BFDA-6908F5BCFE69}" srcOrd="0" destOrd="0" presId="urn:microsoft.com/office/officeart/2005/8/layout/cycle2"/>
    <dgm:cxn modelId="{B4D74158-CBE8-4A3B-9E65-8784FA858468}" type="presParOf" srcId="{5036D361-83F4-4988-AC3B-2D6F819DDFB9}" destId="{08FCFA2A-6E51-4537-9E5D-0E224FDC08F2}" srcOrd="1" destOrd="0" presId="urn:microsoft.com/office/officeart/2005/8/layout/cycle2"/>
    <dgm:cxn modelId="{5F184C92-619B-4B80-99C7-10B3090F6630}" type="presParOf" srcId="{08FCFA2A-6E51-4537-9E5D-0E224FDC08F2}" destId="{125CF9FA-0098-4777-A28D-1AFF679A10B9}" srcOrd="0" destOrd="0" presId="urn:microsoft.com/office/officeart/2005/8/layout/cycle2"/>
    <dgm:cxn modelId="{EC72B0FB-F63F-415D-ACF0-6AACC91B400A}" type="presParOf" srcId="{5036D361-83F4-4988-AC3B-2D6F819DDFB9}" destId="{A495D771-86D2-4578-8323-040B91AA300A}" srcOrd="2" destOrd="0" presId="urn:microsoft.com/office/officeart/2005/8/layout/cycle2"/>
    <dgm:cxn modelId="{CD6393E7-CFAB-4E3A-8E71-AB2F5A2B4A3F}" type="presParOf" srcId="{5036D361-83F4-4988-AC3B-2D6F819DDFB9}" destId="{83CDD116-A51C-4907-8BCF-CEA16614E926}" srcOrd="3" destOrd="0" presId="urn:microsoft.com/office/officeart/2005/8/layout/cycle2"/>
    <dgm:cxn modelId="{099F133B-988A-40D8-A850-567E89715369}" type="presParOf" srcId="{83CDD116-A51C-4907-8BCF-CEA16614E926}" destId="{054D2BD9-8140-4099-AB93-606A2DE607ED}" srcOrd="0" destOrd="0" presId="urn:microsoft.com/office/officeart/2005/8/layout/cycle2"/>
    <dgm:cxn modelId="{2485E527-F957-4C8A-B46C-47ECCD189A2C}" type="presParOf" srcId="{5036D361-83F4-4988-AC3B-2D6F819DDFB9}" destId="{AC59B74B-AD9A-4B85-A153-36D7FDF61B83}" srcOrd="4" destOrd="0" presId="urn:microsoft.com/office/officeart/2005/8/layout/cycle2"/>
    <dgm:cxn modelId="{826EEB30-E6C6-4092-B121-E52FD69C9166}" type="presParOf" srcId="{5036D361-83F4-4988-AC3B-2D6F819DDFB9}" destId="{A4E8C064-72FF-4FC5-AEB5-1B995B6C9C2C}" srcOrd="5" destOrd="0" presId="urn:microsoft.com/office/officeart/2005/8/layout/cycle2"/>
    <dgm:cxn modelId="{366C509B-A613-4861-9A21-D8B4A26279BE}" type="presParOf" srcId="{A4E8C064-72FF-4FC5-AEB5-1B995B6C9C2C}" destId="{CDB8E495-7CF5-4115-A3CA-3DE3F40F3A04}" srcOrd="0" destOrd="0" presId="urn:microsoft.com/office/officeart/2005/8/layout/cycle2"/>
    <dgm:cxn modelId="{557F387A-9BB5-447F-A12F-77E6AE0A5AF3}" type="presParOf" srcId="{5036D361-83F4-4988-AC3B-2D6F819DDFB9}" destId="{A817298E-7A68-41E7-88E6-3D7F9FE2FE2B}" srcOrd="6" destOrd="0" presId="urn:microsoft.com/office/officeart/2005/8/layout/cycle2"/>
    <dgm:cxn modelId="{F0EE50A9-377C-4288-A48F-4FC0CC5809F4}" type="presParOf" srcId="{5036D361-83F4-4988-AC3B-2D6F819DDFB9}" destId="{4D1F7F11-6B50-46DE-A72A-AE73CAD2FC6C}" srcOrd="7" destOrd="0" presId="urn:microsoft.com/office/officeart/2005/8/layout/cycle2"/>
    <dgm:cxn modelId="{15EEADE7-BAEF-461D-9549-EA43A5BAB0AA}" type="presParOf" srcId="{4D1F7F11-6B50-46DE-A72A-AE73CAD2FC6C}" destId="{35FDD77F-C1A6-4AA1-84B4-B1E229B2BEBD}" srcOrd="0" destOrd="0" presId="urn:microsoft.com/office/officeart/2005/8/layout/cycle2"/>
    <dgm:cxn modelId="{E23EA6AA-1AC1-49FD-8795-7B68C73CF6AE}" type="presParOf" srcId="{5036D361-83F4-4988-AC3B-2D6F819DDFB9}" destId="{078EF963-7AC4-4990-B51E-05C6E350BC93}" srcOrd="8" destOrd="0" presId="urn:microsoft.com/office/officeart/2005/8/layout/cycle2"/>
    <dgm:cxn modelId="{9DFE2043-5415-44CE-96C6-7DB56298DD6F}" type="presParOf" srcId="{5036D361-83F4-4988-AC3B-2D6F819DDFB9}" destId="{620FA24A-F9C4-4B66-950B-484F24649880}" srcOrd="9" destOrd="0" presId="urn:microsoft.com/office/officeart/2005/8/layout/cycle2"/>
    <dgm:cxn modelId="{E5991D24-61AC-427C-ABB0-704B9999DB25}" type="presParOf" srcId="{620FA24A-F9C4-4B66-950B-484F24649880}" destId="{6CD7F418-CADD-4110-9BC0-6BC5F6E41D0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ECBE3D-072C-4AEC-9755-63321A720451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B27723-5481-43BA-B74A-B35E20002D64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Social Environment</a:t>
          </a:r>
          <a:endParaRPr lang="en-US" sz="2400" b="1" dirty="0">
            <a:solidFill>
              <a:schemeClr val="bg1"/>
            </a:solidFill>
          </a:endParaRPr>
        </a:p>
      </dgm:t>
    </dgm:pt>
    <dgm:pt modelId="{620A0005-BCE9-4909-AD7A-7323F65782C3}" type="parTrans" cxnId="{F92CB4B9-E716-4845-8E45-B822BF8388A2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7D78347C-306E-4FCC-A166-34B559849F52}" type="sibTrans" cxnId="{F92CB4B9-E716-4845-8E45-B822BF8388A2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F59C8481-48EF-4E65-BE2F-8101215A9B70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Socioeconomic status</a:t>
          </a:r>
          <a:endParaRPr lang="en-US" sz="1600" dirty="0">
            <a:solidFill>
              <a:schemeClr val="tx1"/>
            </a:solidFill>
          </a:endParaRPr>
        </a:p>
      </dgm:t>
    </dgm:pt>
    <dgm:pt modelId="{588BD9F3-FC82-4A6C-9C8D-A8D37E4EA0BA}" type="parTrans" cxnId="{9064C460-0455-4D7C-A8AA-DE523C7320A5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72D6B9C4-4CE5-49B3-92CE-DFE1DFED8133}" type="sibTrans" cxnId="{9064C460-0455-4D7C-A8AA-DE523C7320A5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9816475A-34DB-4E62-A84F-E33E19D390C6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Crime</a:t>
          </a:r>
          <a:endParaRPr lang="en-US" sz="1600" dirty="0">
            <a:solidFill>
              <a:schemeClr val="tx1"/>
            </a:solidFill>
          </a:endParaRPr>
        </a:p>
      </dgm:t>
    </dgm:pt>
    <dgm:pt modelId="{24752820-E276-4C36-A2A8-923251135FA8}" type="parTrans" cxnId="{A7384B88-41B1-4986-B743-21B5E12F6B48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F25E6A0E-6050-4C4E-9526-17EAB635C44E}" type="sibTrans" cxnId="{A7384B88-41B1-4986-B743-21B5E12F6B48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57755730-8FC7-4C31-A1BA-7E48D385C57F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Gentrification/ displacement</a:t>
          </a:r>
          <a:endParaRPr lang="en-US" sz="1600" dirty="0">
            <a:solidFill>
              <a:schemeClr val="tx1"/>
            </a:solidFill>
          </a:endParaRPr>
        </a:p>
      </dgm:t>
    </dgm:pt>
    <dgm:pt modelId="{85509928-B39E-40F2-909F-F308A6D77668}" type="parTrans" cxnId="{255A8516-20E9-4A6B-8860-40FA25C09BA1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6F086402-516F-4E25-AE93-59A3B9ED9292}" type="sibTrans" cxnId="{255A8516-20E9-4A6B-8860-40FA25C09BA1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B5CE3A0C-44F3-4544-93F1-45997961B908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Ethnic enclave</a:t>
          </a:r>
          <a:endParaRPr lang="en-US" sz="1600" dirty="0">
            <a:solidFill>
              <a:schemeClr val="tx1"/>
            </a:solidFill>
          </a:endParaRPr>
        </a:p>
      </dgm:t>
    </dgm:pt>
    <dgm:pt modelId="{7622CDA3-6BB0-46C6-9650-464410F0FE71}" type="parTrans" cxnId="{37642E54-F292-4D3D-97D1-29ADFF102FD0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A1AB528B-0A1F-41B9-B04C-3DCE0B7796E9}" type="sibTrans" cxnId="{37642E54-F292-4D3D-97D1-29ADFF102FD0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456371DB-C0A5-4057-91A0-B75D8FF9029C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Segregation</a:t>
          </a:r>
          <a:endParaRPr lang="en-US" sz="1600" dirty="0">
            <a:solidFill>
              <a:schemeClr val="tx1"/>
            </a:solidFill>
          </a:endParaRPr>
        </a:p>
      </dgm:t>
    </dgm:pt>
    <dgm:pt modelId="{3C2EB758-D799-4438-B30A-40CDB6E1E9C5}" type="parTrans" cxnId="{0BF2B4EC-B743-4CCF-9603-0726FBEBA10A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F1185D1D-5C99-4AE5-9A0B-EB543BC1CC6D}" type="sibTrans" cxnId="{0BF2B4EC-B743-4CCF-9603-0726FBEBA10A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4178441E-B82E-4823-9CCE-A2D6FCABDDF2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Racial/ ethnic composition</a:t>
          </a:r>
          <a:endParaRPr lang="en-US" sz="1600" dirty="0">
            <a:solidFill>
              <a:schemeClr val="tx1"/>
            </a:solidFill>
          </a:endParaRPr>
        </a:p>
      </dgm:t>
    </dgm:pt>
    <dgm:pt modelId="{92F9455D-B58A-452F-AD14-1AA0DF50C6D5}" type="parTrans" cxnId="{B1DA7ECE-B162-4A2E-B6C6-3F127851A2B0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A69B26B3-974E-4B9F-A4BC-C18C092FA048}" type="sibTrans" cxnId="{B1DA7ECE-B162-4A2E-B6C6-3F127851A2B0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A2423768-7125-4242-94AE-EBDDFA680209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Social cohesion</a:t>
          </a:r>
          <a:endParaRPr lang="en-US" sz="1600" dirty="0">
            <a:solidFill>
              <a:schemeClr val="tx1"/>
            </a:solidFill>
          </a:endParaRPr>
        </a:p>
      </dgm:t>
    </dgm:pt>
    <dgm:pt modelId="{4F48FAE3-01E6-4806-BF8E-00C91783C5F8}" type="parTrans" cxnId="{68FB7574-077D-425D-A609-A94C96365004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210DE20A-5F69-476A-B5EC-C6255DD7A3D2}" type="sibTrans" cxnId="{68FB7574-077D-425D-A609-A94C96365004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20DEE15-464C-4E05-BF74-546F2E1D08F7}" type="pres">
      <dgm:prSet presAssocID="{46ECBE3D-072C-4AEC-9755-63321A72045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EAD04A-BFB3-409B-83E3-F3E169A13F97}" type="pres">
      <dgm:prSet presAssocID="{02B27723-5481-43BA-B74A-B35E20002D64}" presName="centerShape" presStyleLbl="node0" presStyleIdx="0" presStyleCnt="1" custScaleX="138641" custScaleY="103100"/>
      <dgm:spPr/>
      <dgm:t>
        <a:bodyPr/>
        <a:lstStyle/>
        <a:p>
          <a:endParaRPr lang="en-US"/>
        </a:p>
      </dgm:t>
    </dgm:pt>
    <dgm:pt modelId="{2F6087AC-44F8-4956-B415-85BE5CC7F999}" type="pres">
      <dgm:prSet presAssocID="{588BD9F3-FC82-4A6C-9C8D-A8D37E4EA0BA}" presName="Name9" presStyleLbl="parChTrans1D2" presStyleIdx="0" presStyleCnt="7"/>
      <dgm:spPr/>
      <dgm:t>
        <a:bodyPr/>
        <a:lstStyle/>
        <a:p>
          <a:endParaRPr lang="en-US"/>
        </a:p>
      </dgm:t>
    </dgm:pt>
    <dgm:pt modelId="{8F2E4EC3-3D38-4F9F-A096-E74A11D8E9EB}" type="pres">
      <dgm:prSet presAssocID="{588BD9F3-FC82-4A6C-9C8D-A8D37E4EA0BA}" presName="connTx" presStyleLbl="parChTrans1D2" presStyleIdx="0" presStyleCnt="7"/>
      <dgm:spPr/>
      <dgm:t>
        <a:bodyPr/>
        <a:lstStyle/>
        <a:p>
          <a:endParaRPr lang="en-US"/>
        </a:p>
      </dgm:t>
    </dgm:pt>
    <dgm:pt modelId="{7D0F7B6C-B6A5-42EF-867A-DDACF7A90E8F}" type="pres">
      <dgm:prSet presAssocID="{F59C8481-48EF-4E65-BE2F-8101215A9B70}" presName="node" presStyleLbl="node1" presStyleIdx="0" presStyleCnt="7" custScaleX="113676" custScaleY="106570" custRadScaleRad="98334" custRadScaleInc="60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89AEF3-7C70-469C-A413-728D2FC8D9FF}" type="pres">
      <dgm:prSet presAssocID="{24752820-E276-4C36-A2A8-923251135FA8}" presName="Name9" presStyleLbl="parChTrans1D2" presStyleIdx="1" presStyleCnt="7"/>
      <dgm:spPr/>
      <dgm:t>
        <a:bodyPr/>
        <a:lstStyle/>
        <a:p>
          <a:endParaRPr lang="en-US"/>
        </a:p>
      </dgm:t>
    </dgm:pt>
    <dgm:pt modelId="{E147F92A-8431-4D20-B9ED-B8966E12C41F}" type="pres">
      <dgm:prSet presAssocID="{24752820-E276-4C36-A2A8-923251135FA8}" presName="connTx" presStyleLbl="parChTrans1D2" presStyleIdx="1" presStyleCnt="7"/>
      <dgm:spPr/>
      <dgm:t>
        <a:bodyPr/>
        <a:lstStyle/>
        <a:p>
          <a:endParaRPr lang="en-US"/>
        </a:p>
      </dgm:t>
    </dgm:pt>
    <dgm:pt modelId="{83E00137-7139-4CBF-B310-4B24BC9DDC16}" type="pres">
      <dgm:prSet presAssocID="{9816475A-34DB-4E62-A84F-E33E19D390C6}" presName="node" presStyleLbl="node1" presStyleIdx="1" presStyleCnt="7" custRadScaleRad="100491" custRadScaleInc="7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2D891C-C4CA-451E-A057-CBC944B635D6}" type="pres">
      <dgm:prSet presAssocID="{85509928-B39E-40F2-909F-F308A6D77668}" presName="Name9" presStyleLbl="parChTrans1D2" presStyleIdx="2" presStyleCnt="7"/>
      <dgm:spPr/>
      <dgm:t>
        <a:bodyPr/>
        <a:lstStyle/>
        <a:p>
          <a:endParaRPr lang="en-US"/>
        </a:p>
      </dgm:t>
    </dgm:pt>
    <dgm:pt modelId="{BD4E533C-3BAE-4F93-953A-CE5F463DD78B}" type="pres">
      <dgm:prSet presAssocID="{85509928-B39E-40F2-909F-F308A6D77668}" presName="connTx" presStyleLbl="parChTrans1D2" presStyleIdx="2" presStyleCnt="7"/>
      <dgm:spPr/>
      <dgm:t>
        <a:bodyPr/>
        <a:lstStyle/>
        <a:p>
          <a:endParaRPr lang="en-US"/>
        </a:p>
      </dgm:t>
    </dgm:pt>
    <dgm:pt modelId="{D6853273-1E90-4935-BB8D-03B646F61741}" type="pres">
      <dgm:prSet presAssocID="{57755730-8FC7-4C31-A1BA-7E48D385C57F}" presName="node" presStyleLbl="node1" presStyleIdx="2" presStyleCnt="7" custScaleX="112392" custScaleY="1079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FADD46-621A-40F1-8310-4D54FF4538A2}" type="pres">
      <dgm:prSet presAssocID="{7622CDA3-6BB0-46C6-9650-464410F0FE71}" presName="Name9" presStyleLbl="parChTrans1D2" presStyleIdx="3" presStyleCnt="7"/>
      <dgm:spPr/>
      <dgm:t>
        <a:bodyPr/>
        <a:lstStyle/>
        <a:p>
          <a:endParaRPr lang="en-US"/>
        </a:p>
      </dgm:t>
    </dgm:pt>
    <dgm:pt modelId="{1C054E52-103F-4E04-A03E-F8F23AE0E03C}" type="pres">
      <dgm:prSet presAssocID="{7622CDA3-6BB0-46C6-9650-464410F0FE71}" presName="connTx" presStyleLbl="parChTrans1D2" presStyleIdx="3" presStyleCnt="7"/>
      <dgm:spPr/>
      <dgm:t>
        <a:bodyPr/>
        <a:lstStyle/>
        <a:p>
          <a:endParaRPr lang="en-US"/>
        </a:p>
      </dgm:t>
    </dgm:pt>
    <dgm:pt modelId="{51207A87-D970-47FC-974C-617B877E2DB0}" type="pres">
      <dgm:prSet presAssocID="{B5CE3A0C-44F3-4544-93F1-45997961B908}" presName="node" presStyleLbl="node1" presStyleIdx="3" presStyleCnt="7" custRadScaleRad="101662" custRadScaleInc="-41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4F69DD-7525-457A-8D4B-86549D7A10A9}" type="pres">
      <dgm:prSet presAssocID="{3C2EB758-D799-4438-B30A-40CDB6E1E9C5}" presName="Name9" presStyleLbl="parChTrans1D2" presStyleIdx="4" presStyleCnt="7"/>
      <dgm:spPr/>
      <dgm:t>
        <a:bodyPr/>
        <a:lstStyle/>
        <a:p>
          <a:endParaRPr lang="en-US"/>
        </a:p>
      </dgm:t>
    </dgm:pt>
    <dgm:pt modelId="{C2B0343A-FEC1-452F-8D93-1F1A0DE066AC}" type="pres">
      <dgm:prSet presAssocID="{3C2EB758-D799-4438-B30A-40CDB6E1E9C5}" presName="connTx" presStyleLbl="parChTrans1D2" presStyleIdx="4" presStyleCnt="7"/>
      <dgm:spPr/>
      <dgm:t>
        <a:bodyPr/>
        <a:lstStyle/>
        <a:p>
          <a:endParaRPr lang="en-US"/>
        </a:p>
      </dgm:t>
    </dgm:pt>
    <dgm:pt modelId="{60E11C46-0A58-459F-A55B-4EA85667A8D7}" type="pres">
      <dgm:prSet presAssocID="{456371DB-C0A5-4057-91A0-B75D8FF9029C}" presName="node" presStyleLbl="node1" presStyleIdx="4" presStyleCnt="7" custRadScaleRad="100027" custRadScaleInc="-59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49919-E0D2-412F-9E66-1DB6B26EB7BE}" type="pres">
      <dgm:prSet presAssocID="{92F9455D-B58A-452F-AD14-1AA0DF50C6D5}" presName="Name9" presStyleLbl="parChTrans1D2" presStyleIdx="5" presStyleCnt="7"/>
      <dgm:spPr/>
      <dgm:t>
        <a:bodyPr/>
        <a:lstStyle/>
        <a:p>
          <a:endParaRPr lang="en-US"/>
        </a:p>
      </dgm:t>
    </dgm:pt>
    <dgm:pt modelId="{ACDE2544-2D73-4631-9FDE-F11FB11BEF44}" type="pres">
      <dgm:prSet presAssocID="{92F9455D-B58A-452F-AD14-1AA0DF50C6D5}" presName="connTx" presStyleLbl="parChTrans1D2" presStyleIdx="5" presStyleCnt="7"/>
      <dgm:spPr/>
      <dgm:t>
        <a:bodyPr/>
        <a:lstStyle/>
        <a:p>
          <a:endParaRPr lang="en-US"/>
        </a:p>
      </dgm:t>
    </dgm:pt>
    <dgm:pt modelId="{8C374189-69F1-454F-A953-899D94E73149}" type="pres">
      <dgm:prSet presAssocID="{4178441E-B82E-4823-9CCE-A2D6FCABDDF2}" presName="node" presStyleLbl="node1" presStyleIdx="5" presStyleCnt="7" custRadScaleRad="99590" custRadScaleInc="-72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C2834D-9195-4B40-B730-89999DEF3A39}" type="pres">
      <dgm:prSet presAssocID="{4F48FAE3-01E6-4806-BF8E-00C91783C5F8}" presName="Name9" presStyleLbl="parChTrans1D2" presStyleIdx="6" presStyleCnt="7"/>
      <dgm:spPr/>
      <dgm:t>
        <a:bodyPr/>
        <a:lstStyle/>
        <a:p>
          <a:endParaRPr lang="en-US"/>
        </a:p>
      </dgm:t>
    </dgm:pt>
    <dgm:pt modelId="{0D91E00B-FF0E-4FDC-8C7C-71879AD6377F}" type="pres">
      <dgm:prSet presAssocID="{4F48FAE3-01E6-4806-BF8E-00C91783C5F8}" presName="connTx" presStyleLbl="parChTrans1D2" presStyleIdx="6" presStyleCnt="7"/>
      <dgm:spPr/>
      <dgm:t>
        <a:bodyPr/>
        <a:lstStyle/>
        <a:p>
          <a:endParaRPr lang="en-US"/>
        </a:p>
      </dgm:t>
    </dgm:pt>
    <dgm:pt modelId="{242510DC-C570-488B-80A4-C002E23E98A5}" type="pres">
      <dgm:prSet presAssocID="{A2423768-7125-4242-94AE-EBDDFA680209}" presName="node" presStyleLbl="node1" presStyleIdx="6" presStyleCnt="7" custRadScaleRad="97683" custRadScaleInc="-44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DA7ECE-B162-4A2E-B6C6-3F127851A2B0}" srcId="{02B27723-5481-43BA-B74A-B35E20002D64}" destId="{4178441E-B82E-4823-9CCE-A2D6FCABDDF2}" srcOrd="5" destOrd="0" parTransId="{92F9455D-B58A-452F-AD14-1AA0DF50C6D5}" sibTransId="{A69B26B3-974E-4B9F-A4BC-C18C092FA048}"/>
    <dgm:cxn modelId="{5F8F4C19-FC38-41A1-8066-D86DC19F8FE3}" type="presOf" srcId="{456371DB-C0A5-4057-91A0-B75D8FF9029C}" destId="{60E11C46-0A58-459F-A55B-4EA85667A8D7}" srcOrd="0" destOrd="0" presId="urn:microsoft.com/office/officeart/2005/8/layout/radial1"/>
    <dgm:cxn modelId="{A0A0068A-6147-41A3-A4C5-57D991033E6C}" type="presOf" srcId="{85509928-B39E-40F2-909F-F308A6D77668}" destId="{BD4E533C-3BAE-4F93-953A-CE5F463DD78B}" srcOrd="1" destOrd="0" presId="urn:microsoft.com/office/officeart/2005/8/layout/radial1"/>
    <dgm:cxn modelId="{15496765-C2CA-46D1-92D4-51A15D1CEB32}" type="presOf" srcId="{92F9455D-B58A-452F-AD14-1AA0DF50C6D5}" destId="{26B49919-E0D2-412F-9E66-1DB6B26EB7BE}" srcOrd="0" destOrd="0" presId="urn:microsoft.com/office/officeart/2005/8/layout/radial1"/>
    <dgm:cxn modelId="{68FB7574-077D-425D-A609-A94C96365004}" srcId="{02B27723-5481-43BA-B74A-B35E20002D64}" destId="{A2423768-7125-4242-94AE-EBDDFA680209}" srcOrd="6" destOrd="0" parTransId="{4F48FAE3-01E6-4806-BF8E-00C91783C5F8}" sibTransId="{210DE20A-5F69-476A-B5EC-C6255DD7A3D2}"/>
    <dgm:cxn modelId="{01E2EBF0-C4CE-45C6-85DA-6B9FE334D8E1}" type="presOf" srcId="{24752820-E276-4C36-A2A8-923251135FA8}" destId="{E147F92A-8431-4D20-B9ED-B8966E12C41F}" srcOrd="1" destOrd="0" presId="urn:microsoft.com/office/officeart/2005/8/layout/radial1"/>
    <dgm:cxn modelId="{F7ABDBF7-9A27-4DE1-AE9C-DF9249595EA7}" type="presOf" srcId="{02B27723-5481-43BA-B74A-B35E20002D64}" destId="{61EAD04A-BFB3-409B-83E3-F3E169A13F97}" srcOrd="0" destOrd="0" presId="urn:microsoft.com/office/officeart/2005/8/layout/radial1"/>
    <dgm:cxn modelId="{030B09C4-3A26-4C6B-8ED7-004D27C7DF55}" type="presOf" srcId="{4F48FAE3-01E6-4806-BF8E-00C91783C5F8}" destId="{0D91E00B-FF0E-4FDC-8C7C-71879AD6377F}" srcOrd="1" destOrd="0" presId="urn:microsoft.com/office/officeart/2005/8/layout/radial1"/>
    <dgm:cxn modelId="{A7384B88-41B1-4986-B743-21B5E12F6B48}" srcId="{02B27723-5481-43BA-B74A-B35E20002D64}" destId="{9816475A-34DB-4E62-A84F-E33E19D390C6}" srcOrd="1" destOrd="0" parTransId="{24752820-E276-4C36-A2A8-923251135FA8}" sibTransId="{F25E6A0E-6050-4C4E-9526-17EAB635C44E}"/>
    <dgm:cxn modelId="{37642E54-F292-4D3D-97D1-29ADFF102FD0}" srcId="{02B27723-5481-43BA-B74A-B35E20002D64}" destId="{B5CE3A0C-44F3-4544-93F1-45997961B908}" srcOrd="3" destOrd="0" parTransId="{7622CDA3-6BB0-46C6-9650-464410F0FE71}" sibTransId="{A1AB528B-0A1F-41B9-B04C-3DCE0B7796E9}"/>
    <dgm:cxn modelId="{AC71E7D9-D181-4553-82C1-D4AED99B94D0}" type="presOf" srcId="{92F9455D-B58A-452F-AD14-1AA0DF50C6D5}" destId="{ACDE2544-2D73-4631-9FDE-F11FB11BEF44}" srcOrd="1" destOrd="0" presId="urn:microsoft.com/office/officeart/2005/8/layout/radial1"/>
    <dgm:cxn modelId="{1A1FB7CD-C337-464D-8115-C6BFA74293C8}" type="presOf" srcId="{46ECBE3D-072C-4AEC-9755-63321A720451}" destId="{E20DEE15-464C-4E05-BF74-546F2E1D08F7}" srcOrd="0" destOrd="0" presId="urn:microsoft.com/office/officeart/2005/8/layout/radial1"/>
    <dgm:cxn modelId="{A620A67E-E30C-4025-8B6C-60424D4232BC}" type="presOf" srcId="{85509928-B39E-40F2-909F-F308A6D77668}" destId="{C22D891C-C4CA-451E-A057-CBC944B635D6}" srcOrd="0" destOrd="0" presId="urn:microsoft.com/office/officeart/2005/8/layout/radial1"/>
    <dgm:cxn modelId="{71B87D75-669B-484A-970E-35B1CBFB9B76}" type="presOf" srcId="{A2423768-7125-4242-94AE-EBDDFA680209}" destId="{242510DC-C570-488B-80A4-C002E23E98A5}" srcOrd="0" destOrd="0" presId="urn:microsoft.com/office/officeart/2005/8/layout/radial1"/>
    <dgm:cxn modelId="{AA169F18-4B53-413A-A7B5-BE533DD55DE3}" type="presOf" srcId="{588BD9F3-FC82-4A6C-9C8D-A8D37E4EA0BA}" destId="{8F2E4EC3-3D38-4F9F-A096-E74A11D8E9EB}" srcOrd="1" destOrd="0" presId="urn:microsoft.com/office/officeart/2005/8/layout/radial1"/>
    <dgm:cxn modelId="{96E97A5A-3260-4A4C-96F8-6806F5E046B5}" type="presOf" srcId="{3C2EB758-D799-4438-B30A-40CDB6E1E9C5}" destId="{D94F69DD-7525-457A-8D4B-86549D7A10A9}" srcOrd="0" destOrd="0" presId="urn:microsoft.com/office/officeart/2005/8/layout/radial1"/>
    <dgm:cxn modelId="{0BF2B4EC-B743-4CCF-9603-0726FBEBA10A}" srcId="{02B27723-5481-43BA-B74A-B35E20002D64}" destId="{456371DB-C0A5-4057-91A0-B75D8FF9029C}" srcOrd="4" destOrd="0" parTransId="{3C2EB758-D799-4438-B30A-40CDB6E1E9C5}" sibTransId="{F1185D1D-5C99-4AE5-9A0B-EB543BC1CC6D}"/>
    <dgm:cxn modelId="{AE04BCB0-58A9-4F93-A60C-B9AB18A709AE}" type="presOf" srcId="{B5CE3A0C-44F3-4544-93F1-45997961B908}" destId="{51207A87-D970-47FC-974C-617B877E2DB0}" srcOrd="0" destOrd="0" presId="urn:microsoft.com/office/officeart/2005/8/layout/radial1"/>
    <dgm:cxn modelId="{40E64E1F-01AA-4C67-88F5-55D40C1B3C6D}" type="presOf" srcId="{3C2EB758-D799-4438-B30A-40CDB6E1E9C5}" destId="{C2B0343A-FEC1-452F-8D93-1F1A0DE066AC}" srcOrd="1" destOrd="0" presId="urn:microsoft.com/office/officeart/2005/8/layout/radial1"/>
    <dgm:cxn modelId="{01542ACC-6427-4E89-B946-A73F4D6ACAE2}" type="presOf" srcId="{4F48FAE3-01E6-4806-BF8E-00C91783C5F8}" destId="{CBC2834D-9195-4B40-B730-89999DEF3A39}" srcOrd="0" destOrd="0" presId="urn:microsoft.com/office/officeart/2005/8/layout/radial1"/>
    <dgm:cxn modelId="{A40D031B-F794-44AC-A09B-592FFD5DE8E4}" type="presOf" srcId="{4178441E-B82E-4823-9CCE-A2D6FCABDDF2}" destId="{8C374189-69F1-454F-A953-899D94E73149}" srcOrd="0" destOrd="0" presId="urn:microsoft.com/office/officeart/2005/8/layout/radial1"/>
    <dgm:cxn modelId="{EE5B6FE6-0ADF-4DFF-80DF-44B11D2D722B}" type="presOf" srcId="{7622CDA3-6BB0-46C6-9650-464410F0FE71}" destId="{1C054E52-103F-4E04-A03E-F8F23AE0E03C}" srcOrd="1" destOrd="0" presId="urn:microsoft.com/office/officeart/2005/8/layout/radial1"/>
    <dgm:cxn modelId="{248B7191-0B95-4EAE-86DD-68824F549241}" type="presOf" srcId="{588BD9F3-FC82-4A6C-9C8D-A8D37E4EA0BA}" destId="{2F6087AC-44F8-4956-B415-85BE5CC7F999}" srcOrd="0" destOrd="0" presId="urn:microsoft.com/office/officeart/2005/8/layout/radial1"/>
    <dgm:cxn modelId="{FD9178EA-4904-485D-B5B1-B587F179068F}" type="presOf" srcId="{9816475A-34DB-4E62-A84F-E33E19D390C6}" destId="{83E00137-7139-4CBF-B310-4B24BC9DDC16}" srcOrd="0" destOrd="0" presId="urn:microsoft.com/office/officeart/2005/8/layout/radial1"/>
    <dgm:cxn modelId="{BDB2F9DA-868D-4050-9633-E11F7670A491}" type="presOf" srcId="{57755730-8FC7-4C31-A1BA-7E48D385C57F}" destId="{D6853273-1E90-4935-BB8D-03B646F61741}" srcOrd="0" destOrd="0" presId="urn:microsoft.com/office/officeart/2005/8/layout/radial1"/>
    <dgm:cxn modelId="{F92CB4B9-E716-4845-8E45-B822BF8388A2}" srcId="{46ECBE3D-072C-4AEC-9755-63321A720451}" destId="{02B27723-5481-43BA-B74A-B35E20002D64}" srcOrd="0" destOrd="0" parTransId="{620A0005-BCE9-4909-AD7A-7323F65782C3}" sibTransId="{7D78347C-306E-4FCC-A166-34B559849F52}"/>
    <dgm:cxn modelId="{255A8516-20E9-4A6B-8860-40FA25C09BA1}" srcId="{02B27723-5481-43BA-B74A-B35E20002D64}" destId="{57755730-8FC7-4C31-A1BA-7E48D385C57F}" srcOrd="2" destOrd="0" parTransId="{85509928-B39E-40F2-909F-F308A6D77668}" sibTransId="{6F086402-516F-4E25-AE93-59A3B9ED9292}"/>
    <dgm:cxn modelId="{9064C460-0455-4D7C-A8AA-DE523C7320A5}" srcId="{02B27723-5481-43BA-B74A-B35E20002D64}" destId="{F59C8481-48EF-4E65-BE2F-8101215A9B70}" srcOrd="0" destOrd="0" parTransId="{588BD9F3-FC82-4A6C-9C8D-A8D37E4EA0BA}" sibTransId="{72D6B9C4-4CE5-49B3-92CE-DFE1DFED8133}"/>
    <dgm:cxn modelId="{5A7EA59A-524E-4282-AC94-C28A8EC150EB}" type="presOf" srcId="{24752820-E276-4C36-A2A8-923251135FA8}" destId="{6489AEF3-7C70-469C-A413-728D2FC8D9FF}" srcOrd="0" destOrd="0" presId="urn:microsoft.com/office/officeart/2005/8/layout/radial1"/>
    <dgm:cxn modelId="{6811AA18-5A8D-4A35-A642-075806FAE987}" type="presOf" srcId="{7622CDA3-6BB0-46C6-9650-464410F0FE71}" destId="{14FADD46-621A-40F1-8310-4D54FF4538A2}" srcOrd="0" destOrd="0" presId="urn:microsoft.com/office/officeart/2005/8/layout/radial1"/>
    <dgm:cxn modelId="{ED45107E-8C29-4292-A156-DFE9F4BC60DB}" type="presOf" srcId="{F59C8481-48EF-4E65-BE2F-8101215A9B70}" destId="{7D0F7B6C-B6A5-42EF-867A-DDACF7A90E8F}" srcOrd="0" destOrd="0" presId="urn:microsoft.com/office/officeart/2005/8/layout/radial1"/>
    <dgm:cxn modelId="{E2EB2811-78A0-45F4-BB03-CC7E7A475F94}" type="presParOf" srcId="{E20DEE15-464C-4E05-BF74-546F2E1D08F7}" destId="{61EAD04A-BFB3-409B-83E3-F3E169A13F97}" srcOrd="0" destOrd="0" presId="urn:microsoft.com/office/officeart/2005/8/layout/radial1"/>
    <dgm:cxn modelId="{55F7D368-8145-4993-A460-12E4C4FB11F8}" type="presParOf" srcId="{E20DEE15-464C-4E05-BF74-546F2E1D08F7}" destId="{2F6087AC-44F8-4956-B415-85BE5CC7F999}" srcOrd="1" destOrd="0" presId="urn:microsoft.com/office/officeart/2005/8/layout/radial1"/>
    <dgm:cxn modelId="{58EC3151-68BD-4A6B-80E3-76FAFFC6A3B2}" type="presParOf" srcId="{2F6087AC-44F8-4956-B415-85BE5CC7F999}" destId="{8F2E4EC3-3D38-4F9F-A096-E74A11D8E9EB}" srcOrd="0" destOrd="0" presId="urn:microsoft.com/office/officeart/2005/8/layout/radial1"/>
    <dgm:cxn modelId="{73909137-E185-4690-B19A-95ADB05E1947}" type="presParOf" srcId="{E20DEE15-464C-4E05-BF74-546F2E1D08F7}" destId="{7D0F7B6C-B6A5-42EF-867A-DDACF7A90E8F}" srcOrd="2" destOrd="0" presId="urn:microsoft.com/office/officeart/2005/8/layout/radial1"/>
    <dgm:cxn modelId="{3ADB4E5B-AD51-47A4-803F-BE05E4717204}" type="presParOf" srcId="{E20DEE15-464C-4E05-BF74-546F2E1D08F7}" destId="{6489AEF3-7C70-469C-A413-728D2FC8D9FF}" srcOrd="3" destOrd="0" presId="urn:microsoft.com/office/officeart/2005/8/layout/radial1"/>
    <dgm:cxn modelId="{8A343517-AFA4-4F87-8265-0DD82504C7DE}" type="presParOf" srcId="{6489AEF3-7C70-469C-A413-728D2FC8D9FF}" destId="{E147F92A-8431-4D20-B9ED-B8966E12C41F}" srcOrd="0" destOrd="0" presId="urn:microsoft.com/office/officeart/2005/8/layout/radial1"/>
    <dgm:cxn modelId="{AC672D43-0471-4ACA-B705-61466C1D4043}" type="presParOf" srcId="{E20DEE15-464C-4E05-BF74-546F2E1D08F7}" destId="{83E00137-7139-4CBF-B310-4B24BC9DDC16}" srcOrd="4" destOrd="0" presId="urn:microsoft.com/office/officeart/2005/8/layout/radial1"/>
    <dgm:cxn modelId="{582F3446-5625-4F8F-B875-494B7EC1425A}" type="presParOf" srcId="{E20DEE15-464C-4E05-BF74-546F2E1D08F7}" destId="{C22D891C-C4CA-451E-A057-CBC944B635D6}" srcOrd="5" destOrd="0" presId="urn:microsoft.com/office/officeart/2005/8/layout/radial1"/>
    <dgm:cxn modelId="{F2697EF9-4820-4527-BF27-15BC1CE3686F}" type="presParOf" srcId="{C22D891C-C4CA-451E-A057-CBC944B635D6}" destId="{BD4E533C-3BAE-4F93-953A-CE5F463DD78B}" srcOrd="0" destOrd="0" presId="urn:microsoft.com/office/officeart/2005/8/layout/radial1"/>
    <dgm:cxn modelId="{B07C4166-5672-497B-B2C2-DE457403E6CA}" type="presParOf" srcId="{E20DEE15-464C-4E05-BF74-546F2E1D08F7}" destId="{D6853273-1E90-4935-BB8D-03B646F61741}" srcOrd="6" destOrd="0" presId="urn:microsoft.com/office/officeart/2005/8/layout/radial1"/>
    <dgm:cxn modelId="{3764163E-1AB0-4607-ACEB-20089E9D4F0F}" type="presParOf" srcId="{E20DEE15-464C-4E05-BF74-546F2E1D08F7}" destId="{14FADD46-621A-40F1-8310-4D54FF4538A2}" srcOrd="7" destOrd="0" presId="urn:microsoft.com/office/officeart/2005/8/layout/radial1"/>
    <dgm:cxn modelId="{4E18C743-1080-4B99-ABDB-6560ECA179DB}" type="presParOf" srcId="{14FADD46-621A-40F1-8310-4D54FF4538A2}" destId="{1C054E52-103F-4E04-A03E-F8F23AE0E03C}" srcOrd="0" destOrd="0" presId="urn:microsoft.com/office/officeart/2005/8/layout/radial1"/>
    <dgm:cxn modelId="{6142D12C-D817-414F-88DD-A243EE26D514}" type="presParOf" srcId="{E20DEE15-464C-4E05-BF74-546F2E1D08F7}" destId="{51207A87-D970-47FC-974C-617B877E2DB0}" srcOrd="8" destOrd="0" presId="urn:microsoft.com/office/officeart/2005/8/layout/radial1"/>
    <dgm:cxn modelId="{36536300-0377-47EA-9F2B-95AD4E9BB6B5}" type="presParOf" srcId="{E20DEE15-464C-4E05-BF74-546F2E1D08F7}" destId="{D94F69DD-7525-457A-8D4B-86549D7A10A9}" srcOrd="9" destOrd="0" presId="urn:microsoft.com/office/officeart/2005/8/layout/radial1"/>
    <dgm:cxn modelId="{66BFFFD8-D54F-4F86-B98E-EB2DBCE0DC00}" type="presParOf" srcId="{D94F69DD-7525-457A-8D4B-86549D7A10A9}" destId="{C2B0343A-FEC1-452F-8D93-1F1A0DE066AC}" srcOrd="0" destOrd="0" presId="urn:microsoft.com/office/officeart/2005/8/layout/radial1"/>
    <dgm:cxn modelId="{54E858EA-32F0-4618-8B3C-B9453BCEF630}" type="presParOf" srcId="{E20DEE15-464C-4E05-BF74-546F2E1D08F7}" destId="{60E11C46-0A58-459F-A55B-4EA85667A8D7}" srcOrd="10" destOrd="0" presId="urn:microsoft.com/office/officeart/2005/8/layout/radial1"/>
    <dgm:cxn modelId="{91B5D6A7-750E-4173-932D-A7781E62B1CF}" type="presParOf" srcId="{E20DEE15-464C-4E05-BF74-546F2E1D08F7}" destId="{26B49919-E0D2-412F-9E66-1DB6B26EB7BE}" srcOrd="11" destOrd="0" presId="urn:microsoft.com/office/officeart/2005/8/layout/radial1"/>
    <dgm:cxn modelId="{917BAD76-DB28-4B9D-8781-FC184A6AF071}" type="presParOf" srcId="{26B49919-E0D2-412F-9E66-1DB6B26EB7BE}" destId="{ACDE2544-2D73-4631-9FDE-F11FB11BEF44}" srcOrd="0" destOrd="0" presId="urn:microsoft.com/office/officeart/2005/8/layout/radial1"/>
    <dgm:cxn modelId="{02C48D3C-5483-4A26-8460-9AE059A82B42}" type="presParOf" srcId="{E20DEE15-464C-4E05-BF74-546F2E1D08F7}" destId="{8C374189-69F1-454F-A953-899D94E73149}" srcOrd="12" destOrd="0" presId="urn:microsoft.com/office/officeart/2005/8/layout/radial1"/>
    <dgm:cxn modelId="{BAD33C33-A35D-40FC-B151-23F58B7FB1AD}" type="presParOf" srcId="{E20DEE15-464C-4E05-BF74-546F2E1D08F7}" destId="{CBC2834D-9195-4B40-B730-89999DEF3A39}" srcOrd="13" destOrd="0" presId="urn:microsoft.com/office/officeart/2005/8/layout/radial1"/>
    <dgm:cxn modelId="{B73348E4-D2FB-4753-BB38-6ED4014092ED}" type="presParOf" srcId="{CBC2834D-9195-4B40-B730-89999DEF3A39}" destId="{0D91E00B-FF0E-4FDC-8C7C-71879AD6377F}" srcOrd="0" destOrd="0" presId="urn:microsoft.com/office/officeart/2005/8/layout/radial1"/>
    <dgm:cxn modelId="{AE4888F8-8E08-4A00-BDAB-58992300EA81}" type="presParOf" srcId="{E20DEE15-464C-4E05-BF74-546F2E1D08F7}" destId="{242510DC-C570-488B-80A4-C002E23E98A5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6C00F5-3957-48F8-8A1D-DEAB0654E43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F62F91-9CAB-4D77-91CD-4F859642E3E6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</a:rPr>
            <a:t>Built Environment</a:t>
          </a:r>
          <a:endParaRPr lang="en-US" sz="2000" b="1" dirty="0">
            <a:solidFill>
              <a:schemeClr val="bg1"/>
            </a:solidFill>
          </a:endParaRPr>
        </a:p>
      </dgm:t>
    </dgm:pt>
    <dgm:pt modelId="{907687E4-1944-42AD-A32A-7E01BF46AC15}" type="parTrans" cxnId="{7B269FCE-4867-44B3-B411-DD00CFE9DC1F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0D810328-F119-4019-97EB-08603977B6E2}" type="sibTrans" cxnId="{7B269FCE-4867-44B3-B411-DD00CFE9DC1F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089EFB7C-2977-49A0-9A50-DD793ECAA2BC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Population density</a:t>
          </a:r>
          <a:endParaRPr lang="en-US" sz="1600" dirty="0">
            <a:solidFill>
              <a:schemeClr val="tx1"/>
            </a:solidFill>
          </a:endParaRPr>
        </a:p>
      </dgm:t>
    </dgm:pt>
    <dgm:pt modelId="{E9DE84CC-AAF1-4DDA-82C8-7306DD556158}" type="parTrans" cxnId="{53C9E837-41B2-4438-B9EC-36B974AC13DB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47FA6385-19F0-42EC-822B-835E8E4C38B4}" type="sibTrans" cxnId="{53C9E837-41B2-4438-B9EC-36B974AC13DB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F17135A1-80C8-498B-84BE-0089E182C597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Housing characteristics</a:t>
          </a:r>
          <a:endParaRPr lang="en-US" sz="1600" dirty="0">
            <a:solidFill>
              <a:schemeClr val="tx1"/>
            </a:solidFill>
          </a:endParaRPr>
        </a:p>
      </dgm:t>
    </dgm:pt>
    <dgm:pt modelId="{2D0A6050-7F84-4D0E-BBA4-F37A08EADEFA}" type="parTrans" cxnId="{37F03195-3A61-405A-9F07-644780893092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9F838726-82D6-4F0B-91A0-C27DAEE9948A}" type="sibTrans" cxnId="{37F03195-3A61-405A-9F07-644780893092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8A8FD16E-246A-4D43-8E59-A00B043A5CAB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Commuting patterns</a:t>
          </a:r>
          <a:endParaRPr lang="en-US" sz="1600" dirty="0">
            <a:solidFill>
              <a:schemeClr val="tx1"/>
            </a:solidFill>
          </a:endParaRPr>
        </a:p>
      </dgm:t>
    </dgm:pt>
    <dgm:pt modelId="{16442578-F7DC-428E-9BC2-C87DA3FE7032}" type="parTrans" cxnId="{72373975-5820-48DC-90BA-D2EED7F25012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ACC9E70E-BE5B-47FE-B8D8-673945CFD47E}" type="sibTrans" cxnId="{72373975-5820-48DC-90BA-D2EED7F25012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01398474-1E77-4DEB-A713-EEA2C0534642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Parks/green space</a:t>
          </a:r>
          <a:endParaRPr lang="en-US" sz="1600" dirty="0">
            <a:solidFill>
              <a:schemeClr val="tx1"/>
            </a:solidFill>
          </a:endParaRPr>
        </a:p>
      </dgm:t>
    </dgm:pt>
    <dgm:pt modelId="{50DE5519-D737-4700-A70A-6A269662631D}" type="parTrans" cxnId="{B3EE21AE-E4DF-4BC9-A823-DB1031EAFD1A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9D06C90E-8C93-4DEE-AFF1-7C3C5DD46936}" type="sibTrans" cxnId="{B3EE21AE-E4DF-4BC9-A823-DB1031EAFD1A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18BF3FE-84A2-4C91-B44E-1EB9086C7C82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Recreational facilities</a:t>
          </a:r>
          <a:endParaRPr lang="en-US" sz="1600" dirty="0">
            <a:solidFill>
              <a:schemeClr val="tx1"/>
            </a:solidFill>
          </a:endParaRPr>
        </a:p>
      </dgm:t>
    </dgm:pt>
    <dgm:pt modelId="{5C8C259B-7155-46C0-8073-EBAFFBB10028}" type="parTrans" cxnId="{9D2ED40E-DC35-4BA8-93FB-5C22D4BF7003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F970A7AE-F954-42F9-98C3-BABE87B28911}" type="sibTrans" cxnId="{9D2ED40E-DC35-4BA8-93FB-5C22D4BF7003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4E07AAE-9729-451A-B3B2-DC45E0AE73BD}">
      <dgm:prSet phldrT="[Text]" custT="1"/>
      <dgm:spPr/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Food environment (retail food outlets, restaurants)</a:t>
          </a:r>
          <a:endParaRPr lang="en-US" sz="1200" dirty="0">
            <a:solidFill>
              <a:schemeClr val="tx1"/>
            </a:solidFill>
          </a:endParaRPr>
        </a:p>
      </dgm:t>
    </dgm:pt>
    <dgm:pt modelId="{505D70EC-1505-485D-BE1C-E7C841EF8795}" type="parTrans" cxnId="{16D9CC7C-3A5E-4CBD-9255-A3D5BB091ED3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52D7F19C-DE08-4F56-80C3-6D278BAE7D6E}" type="sibTrans" cxnId="{16D9CC7C-3A5E-4CBD-9255-A3D5BB091ED3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896C2943-A7CA-443C-A5DD-5B257DD432A7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Street connectivity</a:t>
          </a:r>
          <a:endParaRPr lang="en-US" sz="1600" dirty="0">
            <a:solidFill>
              <a:schemeClr val="tx1"/>
            </a:solidFill>
          </a:endParaRPr>
        </a:p>
      </dgm:t>
    </dgm:pt>
    <dgm:pt modelId="{B0811A05-6367-4F48-A9CB-D2B8DB89FA66}" type="parTrans" cxnId="{2F459D5A-5B5C-4EC6-B963-017CB5949F33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EE06F35F-F505-45FD-8F31-E565CE14D02B}" type="sibTrans" cxnId="{2F459D5A-5B5C-4EC6-B963-017CB5949F33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B59BD431-AE21-48B2-8FD9-9AECA92A2B12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Traffic density</a:t>
          </a:r>
          <a:endParaRPr lang="en-US" sz="1600" dirty="0">
            <a:solidFill>
              <a:schemeClr val="tx1"/>
            </a:solidFill>
          </a:endParaRPr>
        </a:p>
      </dgm:t>
    </dgm:pt>
    <dgm:pt modelId="{68D6FD2F-5B7B-45A1-AE3D-75ED9E45D633}" type="parTrans" cxnId="{71BE11BF-3080-4FEA-96D5-279065F62FFA}">
      <dgm:prSet custT="1"/>
      <dgm:spPr/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D2C71132-966F-4951-B943-39779A53E529}" type="sibTrans" cxnId="{71BE11BF-3080-4FEA-96D5-279065F62FFA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7F0CD2E-C6BC-4593-83F4-4C7DDD6BF8A1}" type="pres">
      <dgm:prSet presAssocID="{9B6C00F5-3957-48F8-8A1D-DEAB0654E43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A4D2D8-A0F2-4CC4-B9E4-72FD576067AE}" type="pres">
      <dgm:prSet presAssocID="{79F62F91-9CAB-4D77-91CD-4F859642E3E6}" presName="centerShape" presStyleLbl="node0" presStyleIdx="0" presStyleCnt="1" custScaleX="189518" custScaleY="80734"/>
      <dgm:spPr/>
      <dgm:t>
        <a:bodyPr/>
        <a:lstStyle/>
        <a:p>
          <a:endParaRPr lang="en-US"/>
        </a:p>
      </dgm:t>
    </dgm:pt>
    <dgm:pt modelId="{ADDAA4E7-6188-4F73-99AC-3363F7915627}" type="pres">
      <dgm:prSet presAssocID="{E9DE84CC-AAF1-4DDA-82C8-7306DD556158}" presName="Name9" presStyleLbl="parChTrans1D2" presStyleIdx="0" presStyleCnt="8"/>
      <dgm:spPr/>
      <dgm:t>
        <a:bodyPr/>
        <a:lstStyle/>
        <a:p>
          <a:endParaRPr lang="en-US"/>
        </a:p>
      </dgm:t>
    </dgm:pt>
    <dgm:pt modelId="{F0C16BF6-8E83-4AE0-8A99-55A2CD0E92D8}" type="pres">
      <dgm:prSet presAssocID="{E9DE84CC-AAF1-4DDA-82C8-7306DD556158}" presName="connTx" presStyleLbl="parChTrans1D2" presStyleIdx="0" presStyleCnt="8"/>
      <dgm:spPr/>
      <dgm:t>
        <a:bodyPr/>
        <a:lstStyle/>
        <a:p>
          <a:endParaRPr lang="en-US"/>
        </a:p>
      </dgm:t>
    </dgm:pt>
    <dgm:pt modelId="{4779CC12-7898-48F8-9F6A-5ABC2E4245D5}" type="pres">
      <dgm:prSet presAssocID="{089EFB7C-2977-49A0-9A50-DD793ECAA2BC}" presName="node" presStyleLbl="node1" presStyleIdx="0" presStyleCnt="8" custRadScaleRad="101057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2F96BC-975D-478F-9608-498B8A23507B}" type="pres">
      <dgm:prSet presAssocID="{2D0A6050-7F84-4D0E-BBA4-F37A08EADEFA}" presName="Name9" presStyleLbl="parChTrans1D2" presStyleIdx="1" presStyleCnt="8"/>
      <dgm:spPr/>
      <dgm:t>
        <a:bodyPr/>
        <a:lstStyle/>
        <a:p>
          <a:endParaRPr lang="en-US"/>
        </a:p>
      </dgm:t>
    </dgm:pt>
    <dgm:pt modelId="{B94D5794-3F4C-42CF-8544-8D3E64F8102B}" type="pres">
      <dgm:prSet presAssocID="{2D0A6050-7F84-4D0E-BBA4-F37A08EADEFA}" presName="connTx" presStyleLbl="parChTrans1D2" presStyleIdx="1" presStyleCnt="8"/>
      <dgm:spPr/>
      <dgm:t>
        <a:bodyPr/>
        <a:lstStyle/>
        <a:p>
          <a:endParaRPr lang="en-US"/>
        </a:p>
      </dgm:t>
    </dgm:pt>
    <dgm:pt modelId="{28E914C2-6EFF-4722-9D8D-2EE6747B580E}" type="pres">
      <dgm:prSet presAssocID="{F17135A1-80C8-498B-84BE-0089E182C597}" presName="node" presStyleLbl="node1" presStyleIdx="1" presStyleCnt="8" custScaleX="138260" custRadScaleRad="102108" custRadScaleInc="52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36093-6AF6-4B16-AE31-966BD932FF23}" type="pres">
      <dgm:prSet presAssocID="{16442578-F7DC-428E-9BC2-C87DA3FE7032}" presName="Name9" presStyleLbl="parChTrans1D2" presStyleIdx="2" presStyleCnt="8"/>
      <dgm:spPr/>
      <dgm:t>
        <a:bodyPr/>
        <a:lstStyle/>
        <a:p>
          <a:endParaRPr lang="en-US"/>
        </a:p>
      </dgm:t>
    </dgm:pt>
    <dgm:pt modelId="{161288F4-573D-428A-8AEE-BD98B5F46D92}" type="pres">
      <dgm:prSet presAssocID="{16442578-F7DC-428E-9BC2-C87DA3FE7032}" presName="connTx" presStyleLbl="parChTrans1D2" presStyleIdx="2" presStyleCnt="8"/>
      <dgm:spPr/>
      <dgm:t>
        <a:bodyPr/>
        <a:lstStyle/>
        <a:p>
          <a:endParaRPr lang="en-US"/>
        </a:p>
      </dgm:t>
    </dgm:pt>
    <dgm:pt modelId="{CC136EE1-FFF2-40C5-8494-9314F3887F3E}" type="pres">
      <dgm:prSet presAssocID="{8A8FD16E-246A-4D43-8E59-A00B043A5CAB}" presName="node" presStyleLbl="node1" presStyleIdx="2" presStyleCnt="8" custRadScaleRad="102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06B36C-2BB4-469D-9FE2-A42B04D89CBA}" type="pres">
      <dgm:prSet presAssocID="{50DE5519-D737-4700-A70A-6A269662631D}" presName="Name9" presStyleLbl="parChTrans1D2" presStyleIdx="3" presStyleCnt="8"/>
      <dgm:spPr/>
      <dgm:t>
        <a:bodyPr/>
        <a:lstStyle/>
        <a:p>
          <a:endParaRPr lang="en-US"/>
        </a:p>
      </dgm:t>
    </dgm:pt>
    <dgm:pt modelId="{7B203D3B-82C6-4F36-8952-4BBEF600264F}" type="pres">
      <dgm:prSet presAssocID="{50DE5519-D737-4700-A70A-6A269662631D}" presName="connTx" presStyleLbl="parChTrans1D2" presStyleIdx="3" presStyleCnt="8"/>
      <dgm:spPr/>
      <dgm:t>
        <a:bodyPr/>
        <a:lstStyle/>
        <a:p>
          <a:endParaRPr lang="en-US"/>
        </a:p>
      </dgm:t>
    </dgm:pt>
    <dgm:pt modelId="{305F0FAF-7221-4C61-8E21-2A70EBE97337}" type="pres">
      <dgm:prSet presAssocID="{01398474-1E77-4DEB-A713-EEA2C0534642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08205B-CCA3-45C5-817B-6AFA64519C4C}" type="pres">
      <dgm:prSet presAssocID="{5C8C259B-7155-46C0-8073-EBAFFBB10028}" presName="Name9" presStyleLbl="parChTrans1D2" presStyleIdx="4" presStyleCnt="8"/>
      <dgm:spPr/>
      <dgm:t>
        <a:bodyPr/>
        <a:lstStyle/>
        <a:p>
          <a:endParaRPr lang="en-US"/>
        </a:p>
      </dgm:t>
    </dgm:pt>
    <dgm:pt modelId="{A5D530E4-28DE-4C1A-A5F2-E098F9262888}" type="pres">
      <dgm:prSet presAssocID="{5C8C259B-7155-46C0-8073-EBAFFBB10028}" presName="connTx" presStyleLbl="parChTrans1D2" presStyleIdx="4" presStyleCnt="8"/>
      <dgm:spPr/>
      <dgm:t>
        <a:bodyPr/>
        <a:lstStyle/>
        <a:p>
          <a:endParaRPr lang="en-US"/>
        </a:p>
      </dgm:t>
    </dgm:pt>
    <dgm:pt modelId="{5138AD02-B349-4288-9819-909CB3CBB9BB}" type="pres">
      <dgm:prSet presAssocID="{E18BF3FE-84A2-4C91-B44E-1EB9086C7C82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4BFACD-8E82-4D5C-B825-F4F53BCC92CF}" type="pres">
      <dgm:prSet presAssocID="{505D70EC-1505-485D-BE1C-E7C841EF8795}" presName="Name9" presStyleLbl="parChTrans1D2" presStyleIdx="5" presStyleCnt="8"/>
      <dgm:spPr/>
      <dgm:t>
        <a:bodyPr/>
        <a:lstStyle/>
        <a:p>
          <a:endParaRPr lang="en-US"/>
        </a:p>
      </dgm:t>
    </dgm:pt>
    <dgm:pt modelId="{318C8978-5CB8-41A4-B872-FDD44F4CAB90}" type="pres">
      <dgm:prSet presAssocID="{505D70EC-1505-485D-BE1C-E7C841EF8795}" presName="connTx" presStyleLbl="parChTrans1D2" presStyleIdx="5" presStyleCnt="8"/>
      <dgm:spPr/>
      <dgm:t>
        <a:bodyPr/>
        <a:lstStyle/>
        <a:p>
          <a:endParaRPr lang="en-US"/>
        </a:p>
      </dgm:t>
    </dgm:pt>
    <dgm:pt modelId="{89942F19-7671-4685-9754-2B0AC370C696}" type="pres">
      <dgm:prSet presAssocID="{E4E07AAE-9729-451A-B3B2-DC45E0AE73BD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E26EF3-3362-4C61-AAEB-79FD739FAC11}" type="pres">
      <dgm:prSet presAssocID="{B0811A05-6367-4F48-A9CB-D2B8DB89FA66}" presName="Name9" presStyleLbl="parChTrans1D2" presStyleIdx="6" presStyleCnt="8"/>
      <dgm:spPr/>
      <dgm:t>
        <a:bodyPr/>
        <a:lstStyle/>
        <a:p>
          <a:endParaRPr lang="en-US"/>
        </a:p>
      </dgm:t>
    </dgm:pt>
    <dgm:pt modelId="{5E786A5C-A634-47BE-B5FC-52BFD063509E}" type="pres">
      <dgm:prSet presAssocID="{B0811A05-6367-4F48-A9CB-D2B8DB89FA66}" presName="connTx" presStyleLbl="parChTrans1D2" presStyleIdx="6" presStyleCnt="8"/>
      <dgm:spPr/>
      <dgm:t>
        <a:bodyPr/>
        <a:lstStyle/>
        <a:p>
          <a:endParaRPr lang="en-US"/>
        </a:p>
      </dgm:t>
    </dgm:pt>
    <dgm:pt modelId="{425E1DF5-68B7-430C-8AD7-CBFC9B839B85}" type="pres">
      <dgm:prSet presAssocID="{896C2943-A7CA-443C-A5DD-5B257DD432A7}" presName="node" presStyleLbl="node1" presStyleIdx="6" presStyleCnt="8" custRadScaleRad="97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915573-AA07-405A-97F5-4B3E4CDD6E3C}" type="pres">
      <dgm:prSet presAssocID="{68D6FD2F-5B7B-45A1-AE3D-75ED9E45D633}" presName="Name9" presStyleLbl="parChTrans1D2" presStyleIdx="7" presStyleCnt="8"/>
      <dgm:spPr/>
      <dgm:t>
        <a:bodyPr/>
        <a:lstStyle/>
        <a:p>
          <a:endParaRPr lang="en-US"/>
        </a:p>
      </dgm:t>
    </dgm:pt>
    <dgm:pt modelId="{391BEA78-81DE-44A3-B3A0-A6EF1608B68D}" type="pres">
      <dgm:prSet presAssocID="{68D6FD2F-5B7B-45A1-AE3D-75ED9E45D633}" presName="connTx" presStyleLbl="parChTrans1D2" presStyleIdx="7" presStyleCnt="8"/>
      <dgm:spPr/>
      <dgm:t>
        <a:bodyPr/>
        <a:lstStyle/>
        <a:p>
          <a:endParaRPr lang="en-US"/>
        </a:p>
      </dgm:t>
    </dgm:pt>
    <dgm:pt modelId="{C000E217-1844-459D-BE75-5094B79310BF}" type="pres">
      <dgm:prSet presAssocID="{B59BD431-AE21-48B2-8FD9-9AECA92A2B12}" presName="node" presStyleLbl="node1" presStyleIdx="7" presStyleCnt="8" custRadScaleRad="97936" custRadScaleInc="54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62BE4C-4DD1-41D0-8EF5-C6587B904683}" type="presOf" srcId="{50DE5519-D737-4700-A70A-6A269662631D}" destId="{3B06B36C-2BB4-469D-9FE2-A42B04D89CBA}" srcOrd="0" destOrd="0" presId="urn:microsoft.com/office/officeart/2005/8/layout/radial1"/>
    <dgm:cxn modelId="{DBFB146B-E203-4EBE-8951-07B11B994FCD}" type="presOf" srcId="{68D6FD2F-5B7B-45A1-AE3D-75ED9E45D633}" destId="{C5915573-AA07-405A-97F5-4B3E4CDD6E3C}" srcOrd="0" destOrd="0" presId="urn:microsoft.com/office/officeart/2005/8/layout/radial1"/>
    <dgm:cxn modelId="{D4F8B583-F5DE-4722-A972-A8DCBC7097FE}" type="presOf" srcId="{68D6FD2F-5B7B-45A1-AE3D-75ED9E45D633}" destId="{391BEA78-81DE-44A3-B3A0-A6EF1608B68D}" srcOrd="1" destOrd="0" presId="urn:microsoft.com/office/officeart/2005/8/layout/radial1"/>
    <dgm:cxn modelId="{E0F4C1D6-290C-408A-90A3-3499C0DC28BF}" type="presOf" srcId="{01398474-1E77-4DEB-A713-EEA2C0534642}" destId="{305F0FAF-7221-4C61-8E21-2A70EBE97337}" srcOrd="0" destOrd="0" presId="urn:microsoft.com/office/officeart/2005/8/layout/radial1"/>
    <dgm:cxn modelId="{6CD9A1EB-3D07-420F-B68D-CCA539131902}" type="presOf" srcId="{E18BF3FE-84A2-4C91-B44E-1EB9086C7C82}" destId="{5138AD02-B349-4288-9819-909CB3CBB9BB}" srcOrd="0" destOrd="0" presId="urn:microsoft.com/office/officeart/2005/8/layout/radial1"/>
    <dgm:cxn modelId="{788B5CB9-3665-472E-A9B8-DDC0C4FC0AA8}" type="presOf" srcId="{8A8FD16E-246A-4D43-8E59-A00B043A5CAB}" destId="{CC136EE1-FFF2-40C5-8494-9314F3887F3E}" srcOrd="0" destOrd="0" presId="urn:microsoft.com/office/officeart/2005/8/layout/radial1"/>
    <dgm:cxn modelId="{10B16F67-6D05-4499-BCA4-6D2DA4937F48}" type="presOf" srcId="{9B6C00F5-3957-48F8-8A1D-DEAB0654E438}" destId="{E7F0CD2E-C6BC-4593-83F4-4C7DDD6BF8A1}" srcOrd="0" destOrd="0" presId="urn:microsoft.com/office/officeart/2005/8/layout/radial1"/>
    <dgm:cxn modelId="{7FEC9707-A97B-4674-AC78-A9CC3C0F3971}" type="presOf" srcId="{E9DE84CC-AAF1-4DDA-82C8-7306DD556158}" destId="{F0C16BF6-8E83-4AE0-8A99-55A2CD0E92D8}" srcOrd="1" destOrd="0" presId="urn:microsoft.com/office/officeart/2005/8/layout/radial1"/>
    <dgm:cxn modelId="{6B2EBCD9-5F7F-4F9C-B40F-65ACA99DC1BB}" type="presOf" srcId="{2D0A6050-7F84-4D0E-BBA4-F37A08EADEFA}" destId="{8F2F96BC-975D-478F-9608-498B8A23507B}" srcOrd="0" destOrd="0" presId="urn:microsoft.com/office/officeart/2005/8/layout/radial1"/>
    <dgm:cxn modelId="{7B269FCE-4867-44B3-B411-DD00CFE9DC1F}" srcId="{9B6C00F5-3957-48F8-8A1D-DEAB0654E438}" destId="{79F62F91-9CAB-4D77-91CD-4F859642E3E6}" srcOrd="0" destOrd="0" parTransId="{907687E4-1944-42AD-A32A-7E01BF46AC15}" sibTransId="{0D810328-F119-4019-97EB-08603977B6E2}"/>
    <dgm:cxn modelId="{71BE11BF-3080-4FEA-96D5-279065F62FFA}" srcId="{79F62F91-9CAB-4D77-91CD-4F859642E3E6}" destId="{B59BD431-AE21-48B2-8FD9-9AECA92A2B12}" srcOrd="7" destOrd="0" parTransId="{68D6FD2F-5B7B-45A1-AE3D-75ED9E45D633}" sibTransId="{D2C71132-966F-4951-B943-39779A53E529}"/>
    <dgm:cxn modelId="{00700B8A-CFF5-465F-9DF8-FD36F49A7B08}" type="presOf" srcId="{16442578-F7DC-428E-9BC2-C87DA3FE7032}" destId="{161288F4-573D-428A-8AEE-BD98B5F46D92}" srcOrd="1" destOrd="0" presId="urn:microsoft.com/office/officeart/2005/8/layout/radial1"/>
    <dgm:cxn modelId="{16D9CC7C-3A5E-4CBD-9255-A3D5BB091ED3}" srcId="{79F62F91-9CAB-4D77-91CD-4F859642E3E6}" destId="{E4E07AAE-9729-451A-B3B2-DC45E0AE73BD}" srcOrd="5" destOrd="0" parTransId="{505D70EC-1505-485D-BE1C-E7C841EF8795}" sibTransId="{52D7F19C-DE08-4F56-80C3-6D278BAE7D6E}"/>
    <dgm:cxn modelId="{A80B04EC-BA6D-4FDA-B3A5-BD5E5667AA4F}" type="presOf" srcId="{F17135A1-80C8-498B-84BE-0089E182C597}" destId="{28E914C2-6EFF-4722-9D8D-2EE6747B580E}" srcOrd="0" destOrd="0" presId="urn:microsoft.com/office/officeart/2005/8/layout/radial1"/>
    <dgm:cxn modelId="{29F1192F-3206-4B4C-96BE-372A1AC2003A}" type="presOf" srcId="{896C2943-A7CA-443C-A5DD-5B257DD432A7}" destId="{425E1DF5-68B7-430C-8AD7-CBFC9B839B85}" srcOrd="0" destOrd="0" presId="urn:microsoft.com/office/officeart/2005/8/layout/radial1"/>
    <dgm:cxn modelId="{E6FE2497-9EA7-49C0-B4C7-9053BC3E0EC8}" type="presOf" srcId="{5C8C259B-7155-46C0-8073-EBAFFBB10028}" destId="{6F08205B-CCA3-45C5-817B-6AFA64519C4C}" srcOrd="0" destOrd="0" presId="urn:microsoft.com/office/officeart/2005/8/layout/radial1"/>
    <dgm:cxn modelId="{53C9E837-41B2-4438-B9EC-36B974AC13DB}" srcId="{79F62F91-9CAB-4D77-91CD-4F859642E3E6}" destId="{089EFB7C-2977-49A0-9A50-DD793ECAA2BC}" srcOrd="0" destOrd="0" parTransId="{E9DE84CC-AAF1-4DDA-82C8-7306DD556158}" sibTransId="{47FA6385-19F0-42EC-822B-835E8E4C38B4}"/>
    <dgm:cxn modelId="{BB1B74F3-246F-400F-A1D3-A740519D4AFC}" type="presOf" srcId="{2D0A6050-7F84-4D0E-BBA4-F37A08EADEFA}" destId="{B94D5794-3F4C-42CF-8544-8D3E64F8102B}" srcOrd="1" destOrd="0" presId="urn:microsoft.com/office/officeart/2005/8/layout/radial1"/>
    <dgm:cxn modelId="{D4F89198-5611-4E5E-9A88-DF2317706365}" type="presOf" srcId="{E9DE84CC-AAF1-4DDA-82C8-7306DD556158}" destId="{ADDAA4E7-6188-4F73-99AC-3363F7915627}" srcOrd="0" destOrd="0" presId="urn:microsoft.com/office/officeart/2005/8/layout/radial1"/>
    <dgm:cxn modelId="{72373975-5820-48DC-90BA-D2EED7F25012}" srcId="{79F62F91-9CAB-4D77-91CD-4F859642E3E6}" destId="{8A8FD16E-246A-4D43-8E59-A00B043A5CAB}" srcOrd="2" destOrd="0" parTransId="{16442578-F7DC-428E-9BC2-C87DA3FE7032}" sibTransId="{ACC9E70E-BE5B-47FE-B8D8-673945CFD47E}"/>
    <dgm:cxn modelId="{772C7BDA-12F5-452B-88C9-F96DD8FA3F7E}" type="presOf" srcId="{E4E07AAE-9729-451A-B3B2-DC45E0AE73BD}" destId="{89942F19-7671-4685-9754-2B0AC370C696}" srcOrd="0" destOrd="0" presId="urn:microsoft.com/office/officeart/2005/8/layout/radial1"/>
    <dgm:cxn modelId="{898E28B3-3B97-4466-A701-F23F22741AD2}" type="presOf" srcId="{5C8C259B-7155-46C0-8073-EBAFFBB10028}" destId="{A5D530E4-28DE-4C1A-A5F2-E098F9262888}" srcOrd="1" destOrd="0" presId="urn:microsoft.com/office/officeart/2005/8/layout/radial1"/>
    <dgm:cxn modelId="{2F459D5A-5B5C-4EC6-B963-017CB5949F33}" srcId="{79F62F91-9CAB-4D77-91CD-4F859642E3E6}" destId="{896C2943-A7CA-443C-A5DD-5B257DD432A7}" srcOrd="6" destOrd="0" parTransId="{B0811A05-6367-4F48-A9CB-D2B8DB89FA66}" sibTransId="{EE06F35F-F505-45FD-8F31-E565CE14D02B}"/>
    <dgm:cxn modelId="{5C50E5F5-C85E-446C-9672-42C0529C648F}" type="presOf" srcId="{B0811A05-6367-4F48-A9CB-D2B8DB89FA66}" destId="{5E786A5C-A634-47BE-B5FC-52BFD063509E}" srcOrd="1" destOrd="0" presId="urn:microsoft.com/office/officeart/2005/8/layout/radial1"/>
    <dgm:cxn modelId="{54967775-FB57-47F3-8BA0-7ABD82D216EB}" type="presOf" srcId="{505D70EC-1505-485D-BE1C-E7C841EF8795}" destId="{524BFACD-8E82-4D5C-B825-F4F53BCC92CF}" srcOrd="0" destOrd="0" presId="urn:microsoft.com/office/officeart/2005/8/layout/radial1"/>
    <dgm:cxn modelId="{4811B9DD-8E51-4DC4-9765-02A53A6F065C}" type="presOf" srcId="{505D70EC-1505-485D-BE1C-E7C841EF8795}" destId="{318C8978-5CB8-41A4-B872-FDD44F4CAB90}" srcOrd="1" destOrd="0" presId="urn:microsoft.com/office/officeart/2005/8/layout/radial1"/>
    <dgm:cxn modelId="{B3EE21AE-E4DF-4BC9-A823-DB1031EAFD1A}" srcId="{79F62F91-9CAB-4D77-91CD-4F859642E3E6}" destId="{01398474-1E77-4DEB-A713-EEA2C0534642}" srcOrd="3" destOrd="0" parTransId="{50DE5519-D737-4700-A70A-6A269662631D}" sibTransId="{9D06C90E-8C93-4DEE-AFF1-7C3C5DD46936}"/>
    <dgm:cxn modelId="{6CB62A1A-7A7A-4247-A84F-A721815DB078}" type="presOf" srcId="{79F62F91-9CAB-4D77-91CD-4F859642E3E6}" destId="{2AA4D2D8-A0F2-4CC4-B9E4-72FD576067AE}" srcOrd="0" destOrd="0" presId="urn:microsoft.com/office/officeart/2005/8/layout/radial1"/>
    <dgm:cxn modelId="{96C9177E-8E5D-43E6-92A9-D55C3C7580F5}" type="presOf" srcId="{16442578-F7DC-428E-9BC2-C87DA3FE7032}" destId="{E4B36093-6AF6-4B16-AE31-966BD932FF23}" srcOrd="0" destOrd="0" presId="urn:microsoft.com/office/officeart/2005/8/layout/radial1"/>
    <dgm:cxn modelId="{71559647-CE28-491A-9141-96BA66C2BC6C}" type="presOf" srcId="{B0811A05-6367-4F48-A9CB-D2B8DB89FA66}" destId="{A6E26EF3-3362-4C61-AAEB-79FD739FAC11}" srcOrd="0" destOrd="0" presId="urn:microsoft.com/office/officeart/2005/8/layout/radial1"/>
    <dgm:cxn modelId="{9D2ED40E-DC35-4BA8-93FB-5C22D4BF7003}" srcId="{79F62F91-9CAB-4D77-91CD-4F859642E3E6}" destId="{E18BF3FE-84A2-4C91-B44E-1EB9086C7C82}" srcOrd="4" destOrd="0" parTransId="{5C8C259B-7155-46C0-8073-EBAFFBB10028}" sibTransId="{F970A7AE-F954-42F9-98C3-BABE87B28911}"/>
    <dgm:cxn modelId="{FBC02295-7783-420D-A726-604C1A8CC6D3}" type="presOf" srcId="{089EFB7C-2977-49A0-9A50-DD793ECAA2BC}" destId="{4779CC12-7898-48F8-9F6A-5ABC2E4245D5}" srcOrd="0" destOrd="0" presId="urn:microsoft.com/office/officeart/2005/8/layout/radial1"/>
    <dgm:cxn modelId="{37F03195-3A61-405A-9F07-644780893092}" srcId="{79F62F91-9CAB-4D77-91CD-4F859642E3E6}" destId="{F17135A1-80C8-498B-84BE-0089E182C597}" srcOrd="1" destOrd="0" parTransId="{2D0A6050-7F84-4D0E-BBA4-F37A08EADEFA}" sibTransId="{9F838726-82D6-4F0B-91A0-C27DAEE9948A}"/>
    <dgm:cxn modelId="{68DE8DE3-929A-4CE4-99E5-2A853D677530}" type="presOf" srcId="{B59BD431-AE21-48B2-8FD9-9AECA92A2B12}" destId="{C000E217-1844-459D-BE75-5094B79310BF}" srcOrd="0" destOrd="0" presId="urn:microsoft.com/office/officeart/2005/8/layout/radial1"/>
    <dgm:cxn modelId="{EC512C05-6F78-4B2B-A902-3FD0FF0983E3}" type="presOf" srcId="{50DE5519-D737-4700-A70A-6A269662631D}" destId="{7B203D3B-82C6-4F36-8952-4BBEF600264F}" srcOrd="1" destOrd="0" presId="urn:microsoft.com/office/officeart/2005/8/layout/radial1"/>
    <dgm:cxn modelId="{0FDFFE95-61DC-405F-84D6-F5F9855EA664}" type="presParOf" srcId="{E7F0CD2E-C6BC-4593-83F4-4C7DDD6BF8A1}" destId="{2AA4D2D8-A0F2-4CC4-B9E4-72FD576067AE}" srcOrd="0" destOrd="0" presId="urn:microsoft.com/office/officeart/2005/8/layout/radial1"/>
    <dgm:cxn modelId="{3EAB1578-9E9C-4BC8-806B-F77400499D04}" type="presParOf" srcId="{E7F0CD2E-C6BC-4593-83F4-4C7DDD6BF8A1}" destId="{ADDAA4E7-6188-4F73-99AC-3363F7915627}" srcOrd="1" destOrd="0" presId="urn:microsoft.com/office/officeart/2005/8/layout/radial1"/>
    <dgm:cxn modelId="{34549097-7DDD-47EB-BDCF-EBFA7178978C}" type="presParOf" srcId="{ADDAA4E7-6188-4F73-99AC-3363F7915627}" destId="{F0C16BF6-8E83-4AE0-8A99-55A2CD0E92D8}" srcOrd="0" destOrd="0" presId="urn:microsoft.com/office/officeart/2005/8/layout/radial1"/>
    <dgm:cxn modelId="{7426564E-9A50-4527-ABEA-BC7C7FA482AE}" type="presParOf" srcId="{E7F0CD2E-C6BC-4593-83F4-4C7DDD6BF8A1}" destId="{4779CC12-7898-48F8-9F6A-5ABC2E4245D5}" srcOrd="2" destOrd="0" presId="urn:microsoft.com/office/officeart/2005/8/layout/radial1"/>
    <dgm:cxn modelId="{F031D979-9A74-46F5-B77A-AEC6E15D6BE4}" type="presParOf" srcId="{E7F0CD2E-C6BC-4593-83F4-4C7DDD6BF8A1}" destId="{8F2F96BC-975D-478F-9608-498B8A23507B}" srcOrd="3" destOrd="0" presId="urn:microsoft.com/office/officeart/2005/8/layout/radial1"/>
    <dgm:cxn modelId="{1A58737D-67FE-41F8-9C62-3E9A6173E8D2}" type="presParOf" srcId="{8F2F96BC-975D-478F-9608-498B8A23507B}" destId="{B94D5794-3F4C-42CF-8544-8D3E64F8102B}" srcOrd="0" destOrd="0" presId="urn:microsoft.com/office/officeart/2005/8/layout/radial1"/>
    <dgm:cxn modelId="{361164C1-A41A-4331-9128-47977A435E9F}" type="presParOf" srcId="{E7F0CD2E-C6BC-4593-83F4-4C7DDD6BF8A1}" destId="{28E914C2-6EFF-4722-9D8D-2EE6747B580E}" srcOrd="4" destOrd="0" presId="urn:microsoft.com/office/officeart/2005/8/layout/radial1"/>
    <dgm:cxn modelId="{50F29742-E9BD-4FBA-BB47-2F10DD44A2AD}" type="presParOf" srcId="{E7F0CD2E-C6BC-4593-83F4-4C7DDD6BF8A1}" destId="{E4B36093-6AF6-4B16-AE31-966BD932FF23}" srcOrd="5" destOrd="0" presId="urn:microsoft.com/office/officeart/2005/8/layout/radial1"/>
    <dgm:cxn modelId="{30159F5D-9CCB-4925-88E9-2A78E1C67276}" type="presParOf" srcId="{E4B36093-6AF6-4B16-AE31-966BD932FF23}" destId="{161288F4-573D-428A-8AEE-BD98B5F46D92}" srcOrd="0" destOrd="0" presId="urn:microsoft.com/office/officeart/2005/8/layout/radial1"/>
    <dgm:cxn modelId="{8A2092B6-47A1-4669-9EE0-1FF83D7CD58A}" type="presParOf" srcId="{E7F0CD2E-C6BC-4593-83F4-4C7DDD6BF8A1}" destId="{CC136EE1-FFF2-40C5-8494-9314F3887F3E}" srcOrd="6" destOrd="0" presId="urn:microsoft.com/office/officeart/2005/8/layout/radial1"/>
    <dgm:cxn modelId="{B1F032E1-CE74-467E-833C-192333946809}" type="presParOf" srcId="{E7F0CD2E-C6BC-4593-83F4-4C7DDD6BF8A1}" destId="{3B06B36C-2BB4-469D-9FE2-A42B04D89CBA}" srcOrd="7" destOrd="0" presId="urn:microsoft.com/office/officeart/2005/8/layout/radial1"/>
    <dgm:cxn modelId="{C189DEAD-6D0A-4178-B261-C4F62B12E1A7}" type="presParOf" srcId="{3B06B36C-2BB4-469D-9FE2-A42B04D89CBA}" destId="{7B203D3B-82C6-4F36-8952-4BBEF600264F}" srcOrd="0" destOrd="0" presId="urn:microsoft.com/office/officeart/2005/8/layout/radial1"/>
    <dgm:cxn modelId="{305E6675-EE8D-46A7-B1BB-F07B79CD3704}" type="presParOf" srcId="{E7F0CD2E-C6BC-4593-83F4-4C7DDD6BF8A1}" destId="{305F0FAF-7221-4C61-8E21-2A70EBE97337}" srcOrd="8" destOrd="0" presId="urn:microsoft.com/office/officeart/2005/8/layout/radial1"/>
    <dgm:cxn modelId="{3D4844F0-267A-4927-B3DE-CB6C5755E0C4}" type="presParOf" srcId="{E7F0CD2E-C6BC-4593-83F4-4C7DDD6BF8A1}" destId="{6F08205B-CCA3-45C5-817B-6AFA64519C4C}" srcOrd="9" destOrd="0" presId="urn:microsoft.com/office/officeart/2005/8/layout/radial1"/>
    <dgm:cxn modelId="{F7E50FCC-B94A-47CE-B82F-A5F971B4D2DD}" type="presParOf" srcId="{6F08205B-CCA3-45C5-817B-6AFA64519C4C}" destId="{A5D530E4-28DE-4C1A-A5F2-E098F9262888}" srcOrd="0" destOrd="0" presId="urn:microsoft.com/office/officeart/2005/8/layout/radial1"/>
    <dgm:cxn modelId="{49CB17C8-912B-4EDA-948C-6E674C20F872}" type="presParOf" srcId="{E7F0CD2E-C6BC-4593-83F4-4C7DDD6BF8A1}" destId="{5138AD02-B349-4288-9819-909CB3CBB9BB}" srcOrd="10" destOrd="0" presId="urn:microsoft.com/office/officeart/2005/8/layout/radial1"/>
    <dgm:cxn modelId="{14BD4032-BCB6-461E-91D0-407C37B2496C}" type="presParOf" srcId="{E7F0CD2E-C6BC-4593-83F4-4C7DDD6BF8A1}" destId="{524BFACD-8E82-4D5C-B825-F4F53BCC92CF}" srcOrd="11" destOrd="0" presId="urn:microsoft.com/office/officeart/2005/8/layout/radial1"/>
    <dgm:cxn modelId="{550EE957-A9F4-4F38-9805-EF43DC3DAD36}" type="presParOf" srcId="{524BFACD-8E82-4D5C-B825-F4F53BCC92CF}" destId="{318C8978-5CB8-41A4-B872-FDD44F4CAB90}" srcOrd="0" destOrd="0" presId="urn:microsoft.com/office/officeart/2005/8/layout/radial1"/>
    <dgm:cxn modelId="{FD7D80B9-E967-4762-BE05-C17CA0106661}" type="presParOf" srcId="{E7F0CD2E-C6BC-4593-83F4-4C7DDD6BF8A1}" destId="{89942F19-7671-4685-9754-2B0AC370C696}" srcOrd="12" destOrd="0" presId="urn:microsoft.com/office/officeart/2005/8/layout/radial1"/>
    <dgm:cxn modelId="{B1CCCA2C-FA37-46B3-BA6D-B4C7B63DD136}" type="presParOf" srcId="{E7F0CD2E-C6BC-4593-83F4-4C7DDD6BF8A1}" destId="{A6E26EF3-3362-4C61-AAEB-79FD739FAC11}" srcOrd="13" destOrd="0" presId="urn:microsoft.com/office/officeart/2005/8/layout/radial1"/>
    <dgm:cxn modelId="{D3BDBEEA-ADFE-4E17-8508-BB9614103D80}" type="presParOf" srcId="{A6E26EF3-3362-4C61-AAEB-79FD739FAC11}" destId="{5E786A5C-A634-47BE-B5FC-52BFD063509E}" srcOrd="0" destOrd="0" presId="urn:microsoft.com/office/officeart/2005/8/layout/radial1"/>
    <dgm:cxn modelId="{271A168B-8975-4EBF-90D3-561F1247E7FC}" type="presParOf" srcId="{E7F0CD2E-C6BC-4593-83F4-4C7DDD6BF8A1}" destId="{425E1DF5-68B7-430C-8AD7-CBFC9B839B85}" srcOrd="14" destOrd="0" presId="urn:microsoft.com/office/officeart/2005/8/layout/radial1"/>
    <dgm:cxn modelId="{497EA553-FF19-4CB5-94C8-D8F212E3F815}" type="presParOf" srcId="{E7F0CD2E-C6BC-4593-83F4-4C7DDD6BF8A1}" destId="{C5915573-AA07-405A-97F5-4B3E4CDD6E3C}" srcOrd="15" destOrd="0" presId="urn:microsoft.com/office/officeart/2005/8/layout/radial1"/>
    <dgm:cxn modelId="{FABBA516-1E99-4BF8-966C-8CD4156164D9}" type="presParOf" srcId="{C5915573-AA07-405A-97F5-4B3E4CDD6E3C}" destId="{391BEA78-81DE-44A3-B3A0-A6EF1608B68D}" srcOrd="0" destOrd="0" presId="urn:microsoft.com/office/officeart/2005/8/layout/radial1"/>
    <dgm:cxn modelId="{1EEB5C10-5CF3-493F-84F9-BA40F928E9C3}" type="presParOf" srcId="{E7F0CD2E-C6BC-4593-83F4-4C7DDD6BF8A1}" destId="{C000E217-1844-459D-BE75-5094B79310BF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7ED653-C046-49DC-BFDA-6908F5BCFE69}">
      <dsp:nvSpPr>
        <dsp:cNvPr id="0" name=""/>
        <dsp:cNvSpPr/>
      </dsp:nvSpPr>
      <dsp:spPr>
        <a:xfrm>
          <a:off x="2434828" y="401"/>
          <a:ext cx="1226343" cy="12263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Neighborhood and Built Environment</a:t>
          </a:r>
          <a:endParaRPr lang="en-US" sz="1100" kern="1200" dirty="0"/>
        </a:p>
      </dsp:txBody>
      <dsp:txXfrm>
        <a:off x="2614422" y="179995"/>
        <a:ext cx="867155" cy="867155"/>
      </dsp:txXfrm>
    </dsp:sp>
    <dsp:sp modelId="{08FCFA2A-6E51-4537-9E5D-0E224FDC08F2}">
      <dsp:nvSpPr>
        <dsp:cNvPr id="0" name=""/>
        <dsp:cNvSpPr/>
      </dsp:nvSpPr>
      <dsp:spPr>
        <a:xfrm rot="2160000">
          <a:off x="3622675" y="942976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632045" y="996915"/>
        <a:ext cx="228964" cy="248335"/>
      </dsp:txXfrm>
    </dsp:sp>
    <dsp:sp modelId="{A495D771-86D2-4578-8323-040B91AA300A}">
      <dsp:nvSpPr>
        <dsp:cNvPr id="0" name=""/>
        <dsp:cNvSpPr/>
      </dsp:nvSpPr>
      <dsp:spPr>
        <a:xfrm>
          <a:off x="3926250" y="1083982"/>
          <a:ext cx="1226343" cy="122634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Health and Health Care</a:t>
          </a:r>
          <a:endParaRPr lang="en-US" sz="1100" kern="1200" dirty="0"/>
        </a:p>
      </dsp:txBody>
      <dsp:txXfrm>
        <a:off x="4105844" y="1263576"/>
        <a:ext cx="867155" cy="867155"/>
      </dsp:txXfrm>
    </dsp:sp>
    <dsp:sp modelId="{83CDD116-A51C-4907-8BCF-CEA16614E926}">
      <dsp:nvSpPr>
        <dsp:cNvPr id="0" name=""/>
        <dsp:cNvSpPr/>
      </dsp:nvSpPr>
      <dsp:spPr>
        <a:xfrm rot="6480000">
          <a:off x="4093900" y="2358041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4158126" y="2394156"/>
        <a:ext cx="228964" cy="248335"/>
      </dsp:txXfrm>
    </dsp:sp>
    <dsp:sp modelId="{AC59B74B-AD9A-4B85-A153-36D7FDF61B83}">
      <dsp:nvSpPr>
        <dsp:cNvPr id="0" name=""/>
        <dsp:cNvSpPr/>
      </dsp:nvSpPr>
      <dsp:spPr>
        <a:xfrm>
          <a:off x="3356577" y="2837255"/>
          <a:ext cx="1226343" cy="122634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Social and Community Context</a:t>
          </a:r>
          <a:endParaRPr lang="en-US" sz="1100" kern="1200" dirty="0"/>
        </a:p>
      </dsp:txBody>
      <dsp:txXfrm>
        <a:off x="3536171" y="3016849"/>
        <a:ext cx="867155" cy="867155"/>
      </dsp:txXfrm>
    </dsp:sp>
    <dsp:sp modelId="{A4E8C064-72FF-4FC5-AEB5-1B995B6C9C2C}">
      <dsp:nvSpPr>
        <dsp:cNvPr id="0" name=""/>
        <dsp:cNvSpPr/>
      </dsp:nvSpPr>
      <dsp:spPr>
        <a:xfrm rot="10800000">
          <a:off x="2893711" y="3243481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2991839" y="3326259"/>
        <a:ext cx="228964" cy="248335"/>
      </dsp:txXfrm>
    </dsp:sp>
    <dsp:sp modelId="{A817298E-7A68-41E7-88E6-3D7F9FE2FE2B}">
      <dsp:nvSpPr>
        <dsp:cNvPr id="0" name=""/>
        <dsp:cNvSpPr/>
      </dsp:nvSpPr>
      <dsp:spPr>
        <a:xfrm>
          <a:off x="1513078" y="2837255"/>
          <a:ext cx="1226343" cy="12263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Education</a:t>
          </a:r>
          <a:endParaRPr lang="en-US" sz="1100" kern="1200" dirty="0"/>
        </a:p>
      </dsp:txBody>
      <dsp:txXfrm>
        <a:off x="1692672" y="3016849"/>
        <a:ext cx="867155" cy="867155"/>
      </dsp:txXfrm>
    </dsp:sp>
    <dsp:sp modelId="{4D1F7F11-6B50-46DE-A72A-AE73CAD2FC6C}">
      <dsp:nvSpPr>
        <dsp:cNvPr id="0" name=""/>
        <dsp:cNvSpPr/>
      </dsp:nvSpPr>
      <dsp:spPr>
        <a:xfrm rot="15120000">
          <a:off x="1680728" y="2375649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1744954" y="2505090"/>
        <a:ext cx="228964" cy="248335"/>
      </dsp:txXfrm>
    </dsp:sp>
    <dsp:sp modelId="{078EF963-7AC4-4990-B51E-05C6E350BC93}">
      <dsp:nvSpPr>
        <dsp:cNvPr id="0" name=""/>
        <dsp:cNvSpPr/>
      </dsp:nvSpPr>
      <dsp:spPr>
        <a:xfrm>
          <a:off x="943405" y="1083982"/>
          <a:ext cx="1226343" cy="122634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Economic Stability</a:t>
          </a:r>
          <a:endParaRPr lang="en-US" sz="1100" kern="1200" dirty="0"/>
        </a:p>
      </dsp:txBody>
      <dsp:txXfrm>
        <a:off x="1122999" y="1263576"/>
        <a:ext cx="867155" cy="867155"/>
      </dsp:txXfrm>
    </dsp:sp>
    <dsp:sp modelId="{620FA24A-F9C4-4B66-950B-484F24649880}">
      <dsp:nvSpPr>
        <dsp:cNvPr id="0" name=""/>
        <dsp:cNvSpPr/>
      </dsp:nvSpPr>
      <dsp:spPr>
        <a:xfrm rot="19440000">
          <a:off x="2131253" y="953859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140623" y="1065476"/>
        <a:ext cx="228964" cy="2483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AD04A-BFB3-409B-83E3-F3E169A13F97}">
      <dsp:nvSpPr>
        <dsp:cNvPr id="0" name=""/>
        <dsp:cNvSpPr/>
      </dsp:nvSpPr>
      <dsp:spPr>
        <a:xfrm>
          <a:off x="3348396" y="1973604"/>
          <a:ext cx="1804118" cy="13416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Social Environment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3612603" y="2170081"/>
        <a:ext cx="1275704" cy="948673"/>
      </dsp:txXfrm>
    </dsp:sp>
    <dsp:sp modelId="{2F6087AC-44F8-4956-B415-85BE5CC7F999}">
      <dsp:nvSpPr>
        <dsp:cNvPr id="0" name=""/>
        <dsp:cNvSpPr/>
      </dsp:nvSpPr>
      <dsp:spPr>
        <a:xfrm rot="16293158">
          <a:off x="3998387" y="1682421"/>
          <a:ext cx="555546" cy="27294"/>
        </a:xfrm>
        <a:custGeom>
          <a:avLst/>
          <a:gdLst/>
          <a:ahLst/>
          <a:cxnLst/>
          <a:rect l="0" t="0" r="0" b="0"/>
          <a:pathLst>
            <a:path>
              <a:moveTo>
                <a:pt x="0" y="13647"/>
              </a:moveTo>
              <a:lnTo>
                <a:pt x="555546" y="1364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>
        <a:off x="4262272" y="1682180"/>
        <a:ext cx="27777" cy="27777"/>
      </dsp:txXfrm>
    </dsp:sp>
    <dsp:sp modelId="{7D0F7B6C-B6A5-42EF-867A-DDACF7A90E8F}">
      <dsp:nvSpPr>
        <dsp:cNvPr id="0" name=""/>
        <dsp:cNvSpPr/>
      </dsp:nvSpPr>
      <dsp:spPr>
        <a:xfrm>
          <a:off x="3562849" y="31839"/>
          <a:ext cx="1479251" cy="13867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Socioeconomic status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779480" y="234929"/>
        <a:ext cx="1045989" cy="980602"/>
      </dsp:txXfrm>
    </dsp:sp>
    <dsp:sp modelId="{6489AEF3-7C70-469C-A413-728D2FC8D9FF}">
      <dsp:nvSpPr>
        <dsp:cNvPr id="0" name=""/>
        <dsp:cNvSpPr/>
      </dsp:nvSpPr>
      <dsp:spPr>
        <a:xfrm rot="19397031">
          <a:off x="4836113" y="2001257"/>
          <a:ext cx="516804" cy="27294"/>
        </a:xfrm>
        <a:custGeom>
          <a:avLst/>
          <a:gdLst/>
          <a:ahLst/>
          <a:cxnLst/>
          <a:rect l="0" t="0" r="0" b="0"/>
          <a:pathLst>
            <a:path>
              <a:moveTo>
                <a:pt x="0" y="13647"/>
              </a:moveTo>
              <a:lnTo>
                <a:pt x="516804" y="1364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>
        <a:off x="5081595" y="2001985"/>
        <a:ext cx="25840" cy="25840"/>
      </dsp:txXfrm>
    </dsp:sp>
    <dsp:sp modelId="{83E00137-7139-4CBF-B310-4B24BC9DDC16}">
      <dsp:nvSpPr>
        <dsp:cNvPr id="0" name=""/>
        <dsp:cNvSpPr/>
      </dsp:nvSpPr>
      <dsp:spPr>
        <a:xfrm>
          <a:off x="5172570" y="820787"/>
          <a:ext cx="1301287" cy="1301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Crime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363139" y="1011356"/>
        <a:ext cx="920149" cy="920149"/>
      </dsp:txXfrm>
    </dsp:sp>
    <dsp:sp modelId="{C22D891C-C4CA-451E-A057-CBC944B635D6}">
      <dsp:nvSpPr>
        <dsp:cNvPr id="0" name=""/>
        <dsp:cNvSpPr/>
      </dsp:nvSpPr>
      <dsp:spPr>
        <a:xfrm rot="771429">
          <a:off x="5108571" y="2865219"/>
          <a:ext cx="338138" cy="27294"/>
        </a:xfrm>
        <a:custGeom>
          <a:avLst/>
          <a:gdLst/>
          <a:ahLst/>
          <a:cxnLst/>
          <a:rect l="0" t="0" r="0" b="0"/>
          <a:pathLst>
            <a:path>
              <a:moveTo>
                <a:pt x="0" y="13647"/>
              </a:moveTo>
              <a:lnTo>
                <a:pt x="338138" y="1364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>
        <a:off x="5269187" y="2870413"/>
        <a:ext cx="16906" cy="16906"/>
      </dsp:txXfrm>
    </dsp:sp>
    <dsp:sp modelId="{D6853273-1E90-4935-BB8D-03B646F61741}">
      <dsp:nvSpPr>
        <dsp:cNvPr id="0" name=""/>
        <dsp:cNvSpPr/>
      </dsp:nvSpPr>
      <dsp:spPr>
        <a:xfrm>
          <a:off x="5422652" y="2376613"/>
          <a:ext cx="1462543" cy="14045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Gentrification/ displacement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636836" y="2582300"/>
        <a:ext cx="1034175" cy="993144"/>
      </dsp:txXfrm>
    </dsp:sp>
    <dsp:sp modelId="{14FADD46-621A-40F1-8310-4D54FF4538A2}">
      <dsp:nvSpPr>
        <dsp:cNvPr id="0" name=""/>
        <dsp:cNvSpPr/>
      </dsp:nvSpPr>
      <dsp:spPr>
        <a:xfrm rot="3783246">
          <a:off x="4400239" y="3534040"/>
          <a:ext cx="618762" cy="27294"/>
        </a:xfrm>
        <a:custGeom>
          <a:avLst/>
          <a:gdLst/>
          <a:ahLst/>
          <a:cxnLst/>
          <a:rect l="0" t="0" r="0" b="0"/>
          <a:pathLst>
            <a:path>
              <a:moveTo>
                <a:pt x="0" y="13647"/>
              </a:moveTo>
              <a:lnTo>
                <a:pt x="618762" y="1364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>
        <a:off x="4694151" y="3532219"/>
        <a:ext cx="30938" cy="30938"/>
      </dsp:txXfrm>
    </dsp:sp>
    <dsp:sp modelId="{51207A87-D970-47FC-974C-617B877E2DB0}">
      <dsp:nvSpPr>
        <dsp:cNvPr id="0" name=""/>
        <dsp:cNvSpPr/>
      </dsp:nvSpPr>
      <dsp:spPr>
        <a:xfrm>
          <a:off x="4494011" y="3752843"/>
          <a:ext cx="1301287" cy="1301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Ethnic enclave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684580" y="3943412"/>
        <a:ext cx="920149" cy="920149"/>
      </dsp:txXfrm>
    </dsp:sp>
    <dsp:sp modelId="{D94F69DD-7525-457A-8D4B-86549D7A10A9}">
      <dsp:nvSpPr>
        <dsp:cNvPr id="0" name=""/>
        <dsp:cNvSpPr/>
      </dsp:nvSpPr>
      <dsp:spPr>
        <a:xfrm rot="6867616">
          <a:off x="3548653" y="3531902"/>
          <a:ext cx="583775" cy="27294"/>
        </a:xfrm>
        <a:custGeom>
          <a:avLst/>
          <a:gdLst/>
          <a:ahLst/>
          <a:cxnLst/>
          <a:rect l="0" t="0" r="0" b="0"/>
          <a:pathLst>
            <a:path>
              <a:moveTo>
                <a:pt x="0" y="13647"/>
              </a:moveTo>
              <a:lnTo>
                <a:pt x="583775" y="1364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 rot="10800000">
        <a:off x="3825946" y="3530955"/>
        <a:ext cx="29188" cy="29188"/>
      </dsp:txXfrm>
    </dsp:sp>
    <dsp:sp modelId="{60E11C46-0A58-459F-A55B-4EA85667A8D7}">
      <dsp:nvSpPr>
        <dsp:cNvPr id="0" name=""/>
        <dsp:cNvSpPr/>
      </dsp:nvSpPr>
      <dsp:spPr>
        <a:xfrm>
          <a:off x="2799630" y="3752843"/>
          <a:ext cx="1301287" cy="1301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Segregation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990199" y="3943412"/>
        <a:ext cx="920149" cy="920149"/>
      </dsp:txXfrm>
    </dsp:sp>
    <dsp:sp modelId="{26B49919-E0D2-412F-9E66-1DB6B26EB7BE}">
      <dsp:nvSpPr>
        <dsp:cNvPr id="0" name=""/>
        <dsp:cNvSpPr/>
      </dsp:nvSpPr>
      <dsp:spPr>
        <a:xfrm rot="9916251">
          <a:off x="2992390" y="2907032"/>
          <a:ext cx="414393" cy="27294"/>
        </a:xfrm>
        <a:custGeom>
          <a:avLst/>
          <a:gdLst/>
          <a:ahLst/>
          <a:cxnLst/>
          <a:rect l="0" t="0" r="0" b="0"/>
          <a:pathLst>
            <a:path>
              <a:moveTo>
                <a:pt x="0" y="13647"/>
              </a:moveTo>
              <a:lnTo>
                <a:pt x="414393" y="1364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 rot="10800000">
        <a:off x="3189227" y="2910319"/>
        <a:ext cx="20719" cy="20719"/>
      </dsp:txXfrm>
    </dsp:sp>
    <dsp:sp modelId="{8C374189-69F1-454F-A953-899D94E73149}">
      <dsp:nvSpPr>
        <dsp:cNvPr id="0" name=""/>
        <dsp:cNvSpPr/>
      </dsp:nvSpPr>
      <dsp:spPr>
        <a:xfrm>
          <a:off x="1719293" y="2488141"/>
          <a:ext cx="1301287" cy="1301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Racial/ ethnic composition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909862" y="2678710"/>
        <a:ext cx="920149" cy="920149"/>
      </dsp:txXfrm>
    </dsp:sp>
    <dsp:sp modelId="{CBC2834D-9195-4B40-B730-89999DEF3A39}">
      <dsp:nvSpPr>
        <dsp:cNvPr id="0" name=""/>
        <dsp:cNvSpPr/>
      </dsp:nvSpPr>
      <dsp:spPr>
        <a:xfrm rot="13046138">
          <a:off x="3204834" y="2008280"/>
          <a:ext cx="464973" cy="27294"/>
        </a:xfrm>
        <a:custGeom>
          <a:avLst/>
          <a:gdLst/>
          <a:ahLst/>
          <a:cxnLst/>
          <a:rect l="0" t="0" r="0" b="0"/>
          <a:pathLst>
            <a:path>
              <a:moveTo>
                <a:pt x="0" y="13647"/>
              </a:moveTo>
              <a:lnTo>
                <a:pt x="464973" y="1364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 rot="10800000">
        <a:off x="3425696" y="2010304"/>
        <a:ext cx="23248" cy="23248"/>
      </dsp:txXfrm>
    </dsp:sp>
    <dsp:sp modelId="{242510DC-C570-488B-80A4-C002E23E98A5}">
      <dsp:nvSpPr>
        <dsp:cNvPr id="0" name=""/>
        <dsp:cNvSpPr/>
      </dsp:nvSpPr>
      <dsp:spPr>
        <a:xfrm>
          <a:off x="2085438" y="834456"/>
          <a:ext cx="1301287" cy="1301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Social cohesion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276007" y="1025025"/>
        <a:ext cx="920149" cy="9201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4D2D8-A0F2-4CC4-B9E4-72FD576067AE}">
      <dsp:nvSpPr>
        <dsp:cNvPr id="0" name=""/>
        <dsp:cNvSpPr/>
      </dsp:nvSpPr>
      <dsp:spPr>
        <a:xfrm>
          <a:off x="2831413" y="1991207"/>
          <a:ext cx="2096714" cy="893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Built Environment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3138470" y="2122012"/>
        <a:ext cx="1482600" cy="631583"/>
      </dsp:txXfrm>
    </dsp:sp>
    <dsp:sp modelId="{ADDAA4E7-6188-4F73-99AC-3363F7915627}">
      <dsp:nvSpPr>
        <dsp:cNvPr id="0" name=""/>
        <dsp:cNvSpPr/>
      </dsp:nvSpPr>
      <dsp:spPr>
        <a:xfrm rot="16200000">
          <a:off x="3437336" y="1535942"/>
          <a:ext cx="884867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884867" y="1283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>
        <a:off x="3857648" y="1526652"/>
        <a:ext cx="44243" cy="44243"/>
      </dsp:txXfrm>
    </dsp:sp>
    <dsp:sp modelId="{4779CC12-7898-48F8-9F6A-5ABC2E4245D5}">
      <dsp:nvSpPr>
        <dsp:cNvPr id="0" name=""/>
        <dsp:cNvSpPr/>
      </dsp:nvSpPr>
      <dsp:spPr>
        <a:xfrm>
          <a:off x="3326600" y="0"/>
          <a:ext cx="1106340" cy="11063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Population density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488620" y="162020"/>
        <a:ext cx="782300" cy="782300"/>
      </dsp:txXfrm>
    </dsp:sp>
    <dsp:sp modelId="{8F2F96BC-975D-478F-9608-498B8A23507B}">
      <dsp:nvSpPr>
        <dsp:cNvPr id="0" name=""/>
        <dsp:cNvSpPr/>
      </dsp:nvSpPr>
      <dsp:spPr>
        <a:xfrm rot="18970240">
          <a:off x="4208576" y="1777058"/>
          <a:ext cx="692281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692281" y="1283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>
        <a:off x="4537409" y="1772583"/>
        <a:ext cx="34614" cy="34614"/>
      </dsp:txXfrm>
    </dsp:sp>
    <dsp:sp modelId="{28E914C2-6EFF-4722-9D8D-2EE6747B580E}">
      <dsp:nvSpPr>
        <dsp:cNvPr id="0" name=""/>
        <dsp:cNvSpPr/>
      </dsp:nvSpPr>
      <dsp:spPr>
        <a:xfrm>
          <a:off x="4499847" y="555210"/>
          <a:ext cx="1529626" cy="11063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Housing characteristics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723856" y="717230"/>
        <a:ext cx="1081608" cy="782300"/>
      </dsp:txXfrm>
    </dsp:sp>
    <dsp:sp modelId="{E4B36093-6AF6-4B16-AE31-966BD932FF23}">
      <dsp:nvSpPr>
        <dsp:cNvPr id="0" name=""/>
        <dsp:cNvSpPr/>
      </dsp:nvSpPr>
      <dsp:spPr>
        <a:xfrm>
          <a:off x="4928127" y="2424972"/>
          <a:ext cx="334013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334013" y="1283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>
        <a:off x="5086784" y="2429454"/>
        <a:ext cx="16700" cy="16700"/>
      </dsp:txXfrm>
    </dsp:sp>
    <dsp:sp modelId="{CC136EE1-FFF2-40C5-8494-9314F3887F3E}">
      <dsp:nvSpPr>
        <dsp:cNvPr id="0" name=""/>
        <dsp:cNvSpPr/>
      </dsp:nvSpPr>
      <dsp:spPr>
        <a:xfrm>
          <a:off x="5262141" y="1884634"/>
          <a:ext cx="1106340" cy="11063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Commuting patterns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424161" y="2046654"/>
        <a:ext cx="782300" cy="782300"/>
      </dsp:txXfrm>
    </dsp:sp>
    <dsp:sp modelId="{3B06B36C-2BB4-469D-9FE2-A42B04D89CBA}">
      <dsp:nvSpPr>
        <dsp:cNvPr id="0" name=""/>
        <dsp:cNvSpPr/>
      </dsp:nvSpPr>
      <dsp:spPr>
        <a:xfrm rot="2700000">
          <a:off x="4181412" y="3099539"/>
          <a:ext cx="745851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745851" y="1283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>
        <a:off x="4535691" y="3093725"/>
        <a:ext cx="37292" cy="37292"/>
      </dsp:txXfrm>
    </dsp:sp>
    <dsp:sp modelId="{305F0FAF-7221-4C61-8E21-2A70EBE97337}">
      <dsp:nvSpPr>
        <dsp:cNvPr id="0" name=""/>
        <dsp:cNvSpPr/>
      </dsp:nvSpPr>
      <dsp:spPr>
        <a:xfrm>
          <a:off x="4656016" y="3214050"/>
          <a:ext cx="1106340" cy="11063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Parks/green space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818036" y="3376070"/>
        <a:ext cx="782300" cy="782300"/>
      </dsp:txXfrm>
    </dsp:sp>
    <dsp:sp modelId="{6F08205B-CCA3-45C5-817B-6AFA64519C4C}">
      <dsp:nvSpPr>
        <dsp:cNvPr id="0" name=""/>
        <dsp:cNvSpPr/>
      </dsp:nvSpPr>
      <dsp:spPr>
        <a:xfrm rot="5400000">
          <a:off x="3439614" y="3311724"/>
          <a:ext cx="880311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880311" y="1283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>
        <a:off x="3857762" y="3302549"/>
        <a:ext cx="44015" cy="44015"/>
      </dsp:txXfrm>
    </dsp:sp>
    <dsp:sp modelId="{5138AD02-B349-4288-9819-909CB3CBB9BB}">
      <dsp:nvSpPr>
        <dsp:cNvPr id="0" name=""/>
        <dsp:cNvSpPr/>
      </dsp:nvSpPr>
      <dsp:spPr>
        <a:xfrm>
          <a:off x="3326600" y="3764712"/>
          <a:ext cx="1106340" cy="11063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Recreational facilities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488620" y="3926732"/>
        <a:ext cx="782300" cy="782300"/>
      </dsp:txXfrm>
    </dsp:sp>
    <dsp:sp modelId="{524BFACD-8E82-4D5C-B825-F4F53BCC92CF}">
      <dsp:nvSpPr>
        <dsp:cNvPr id="0" name=""/>
        <dsp:cNvSpPr/>
      </dsp:nvSpPr>
      <dsp:spPr>
        <a:xfrm rot="8100000">
          <a:off x="2832277" y="3099539"/>
          <a:ext cx="745851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745851" y="1283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 rot="10800000">
        <a:off x="3186556" y="3093725"/>
        <a:ext cx="37292" cy="37292"/>
      </dsp:txXfrm>
    </dsp:sp>
    <dsp:sp modelId="{89942F19-7671-4685-9754-2B0AC370C696}">
      <dsp:nvSpPr>
        <dsp:cNvPr id="0" name=""/>
        <dsp:cNvSpPr/>
      </dsp:nvSpPr>
      <dsp:spPr>
        <a:xfrm>
          <a:off x="1997183" y="3214050"/>
          <a:ext cx="1106340" cy="11063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Food environment (retail food outlets, restaurants)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2159203" y="3376070"/>
        <a:ext cx="782300" cy="782300"/>
      </dsp:txXfrm>
    </dsp:sp>
    <dsp:sp modelId="{A6E26EF3-3362-4C61-AAEB-79FD739FAC11}">
      <dsp:nvSpPr>
        <dsp:cNvPr id="0" name=""/>
        <dsp:cNvSpPr/>
      </dsp:nvSpPr>
      <dsp:spPr>
        <a:xfrm rot="10800000">
          <a:off x="2608324" y="2424972"/>
          <a:ext cx="223088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223088" y="1283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 rot="10800000">
        <a:off x="2714291" y="2432227"/>
        <a:ext cx="11154" cy="11154"/>
      </dsp:txXfrm>
    </dsp:sp>
    <dsp:sp modelId="{425E1DF5-68B7-430C-8AD7-CBFC9B839B85}">
      <dsp:nvSpPr>
        <dsp:cNvPr id="0" name=""/>
        <dsp:cNvSpPr/>
      </dsp:nvSpPr>
      <dsp:spPr>
        <a:xfrm>
          <a:off x="1501983" y="1884634"/>
          <a:ext cx="1106340" cy="11063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Street connectivity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664003" y="2046654"/>
        <a:ext cx="782300" cy="782300"/>
      </dsp:txXfrm>
    </dsp:sp>
    <dsp:sp modelId="{C5915573-AA07-405A-97F5-4B3E4CDD6E3C}">
      <dsp:nvSpPr>
        <dsp:cNvPr id="0" name=""/>
        <dsp:cNvSpPr/>
      </dsp:nvSpPr>
      <dsp:spPr>
        <a:xfrm rot="13573238">
          <a:off x="2878334" y="1753225"/>
          <a:ext cx="715435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715435" y="1283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 rot="10800000">
        <a:off x="3218166" y="1748171"/>
        <a:ext cx="35771" cy="35771"/>
      </dsp:txXfrm>
    </dsp:sp>
    <dsp:sp modelId="{C000E217-1844-459D-BE75-5094B79310BF}">
      <dsp:nvSpPr>
        <dsp:cNvPr id="0" name=""/>
        <dsp:cNvSpPr/>
      </dsp:nvSpPr>
      <dsp:spPr>
        <a:xfrm>
          <a:off x="2052653" y="555217"/>
          <a:ext cx="1106340" cy="11063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Traffic density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214673" y="717237"/>
        <a:ext cx="782300" cy="782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F027128-563B-42AB-8695-4719B473FD9B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07D5728-7EC3-4C63-B189-98D57C9F6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28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C36B0E42-7A1C-448B-B0EC-ABC05927D936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EF8CE332-6E9C-4D11-9F5B-65AA288B18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1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69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25" y="1144588"/>
            <a:ext cx="4121150" cy="3090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6503">
              <a:defRPr/>
            </a:pPr>
            <a:fld id="{EF8CE332-6E9C-4D11-9F5B-65AA288B18B8}" type="slidenum">
              <a:rPr lang="en-US">
                <a:solidFill>
                  <a:prstClr val="black"/>
                </a:solidFill>
              </a:rPr>
              <a:pPr defTabSz="916503"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78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74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Example is cognitive and socioemotional development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4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Cumulative effects</a:t>
            </a:r>
          </a:p>
          <a:p>
            <a:r>
              <a:rPr lang="en-US" baseline="0" dirty="0" smtClean="0"/>
              <a:t>Accumulation of risk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50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76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71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36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66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70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5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06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33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24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1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Health Affairs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7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4EF8F-9BAB-474D-A423-910428344E4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0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4EF8F-9BAB-474D-A423-910428344E4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96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44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994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217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6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4EF8F-9BAB-474D-A423-910428344E4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14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4EF8F-9BAB-474D-A423-910428344E4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1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70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7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95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12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E332-6E9C-4D11-9F5B-65AA288B18B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4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237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294508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2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AEF1FF4-54A5-4372-B3B2-5CF6F8C34999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41CB1D3-B870-4CE5-93B8-A3D7E06A6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0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88227B6-C509-497A-AC84-B0F3CBE53D54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0E7E255-44D2-42BE-8875-86371A889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58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22AE409-CB20-48A4-8589-2C79FEB5CEBB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801A1EC-0EE3-4574-B487-055EE801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16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FCF96FF-54AC-49F0-B852-DF60216D1F7D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2CB8D03-5C0C-487F-BA85-07DC9B619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0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237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81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603AD98-76C2-4BD3-A985-C1B75387A344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E1B64A9-F098-4C12-9C9B-46F39AD6C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3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FEB518F-7FBA-422C-8063-A2C5B869830E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17173AE-3740-4B70-B37C-0C55B9809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98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294C5D3-4737-4475-83F1-641622E971D3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96B86CF-E1B0-420A-82EC-B1D583A41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53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DBA1BCC-385F-4216-AF3D-3A6E08537891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161E2D5-40FD-4217-ACA2-676B3D462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84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EA0DB09-792B-42A0-98CB-08A0AE1E832A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1E2F210-B69C-42F0-8107-AF0EF6D1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31607E3-41CB-41AB-B08E-9EB0DE896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20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E5CAAEA-B400-4B80-B3AA-8A64595C7866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6A7A143-194B-4D67-97FA-461294EF0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98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0EAF87C-3182-43EE-B42D-C171909753B6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10454BC-A325-46E9-ADEC-F8755F4B9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60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DDFDAAE-5D16-45FA-8BAF-33EB96389C87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0D6789A-DD83-48A8-8A3F-624B93E70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12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F619FCD-2FFD-477E-A6C6-C0DB735DDB66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8EFCF0A-2C38-4EC8-BE75-4066A35B0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69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77" indent="0" algn="ctr">
              <a:buNone/>
              <a:defRPr sz="2400"/>
            </a:lvl2pPr>
            <a:lvl3pPr marL="914353" indent="0" algn="ctr">
              <a:buNone/>
              <a:defRPr sz="2400"/>
            </a:lvl3pPr>
            <a:lvl4pPr marL="1371530" indent="0" algn="ctr">
              <a:buNone/>
              <a:defRPr sz="2000"/>
            </a:lvl4pPr>
            <a:lvl5pPr marL="1828706" indent="0" algn="ctr">
              <a:buNone/>
              <a:defRPr sz="2000"/>
            </a:lvl5pPr>
            <a:lvl6pPr marL="2285883" indent="0" algn="ctr">
              <a:buNone/>
              <a:defRPr sz="2000"/>
            </a:lvl6pPr>
            <a:lvl7pPr marL="2743060" indent="0" algn="ctr">
              <a:buNone/>
              <a:defRPr sz="2000"/>
            </a:lvl7pPr>
            <a:lvl8pPr marL="3200236" indent="0" algn="ctr">
              <a:buNone/>
              <a:defRPr sz="2000"/>
            </a:lvl8pPr>
            <a:lvl9pPr marL="3657413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3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21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363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72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46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5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237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683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94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7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7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49858F-0F52-4264-B0DD-A74EED73E0F7}" type="slidenum">
              <a:rPr lang="en-US" smtClean="0">
                <a:solidFill>
                  <a:srgbClr val="344068"/>
                </a:solidFill>
              </a:rPr>
              <a:pPr/>
              <a:t>‹#›</a:t>
            </a:fld>
            <a:endParaRPr lang="en-US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31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29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47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53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77" indent="0" algn="ctr">
              <a:buNone/>
              <a:defRPr sz="2400"/>
            </a:lvl2pPr>
            <a:lvl3pPr marL="914353" indent="0" algn="ctr">
              <a:buNone/>
              <a:defRPr sz="2400"/>
            </a:lvl3pPr>
            <a:lvl4pPr marL="1371530" indent="0" algn="ctr">
              <a:buNone/>
              <a:defRPr sz="2000"/>
            </a:lvl4pPr>
            <a:lvl5pPr marL="1828706" indent="0" algn="ctr">
              <a:buNone/>
              <a:defRPr sz="2000"/>
            </a:lvl5pPr>
            <a:lvl6pPr marL="2285883" indent="0" algn="ctr">
              <a:buNone/>
              <a:defRPr sz="2000"/>
            </a:lvl6pPr>
            <a:lvl7pPr marL="2743060" indent="0" algn="ctr">
              <a:buNone/>
              <a:defRPr sz="2000"/>
            </a:lvl7pPr>
            <a:lvl8pPr marL="3200236" indent="0" algn="ctr">
              <a:buNone/>
              <a:defRPr sz="2000"/>
            </a:lvl8pPr>
            <a:lvl9pPr marL="3657413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549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120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956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2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75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D67C37-78D5-49F8-B732-6711843F4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13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450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602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7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7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49858F-0F52-4264-B0DD-A74EED73E0F7}" type="slidenum">
              <a:rPr lang="en-US" smtClean="0">
                <a:solidFill>
                  <a:srgbClr val="344068"/>
                </a:solidFill>
              </a:rPr>
              <a:pPr/>
              <a:t>‹#›</a:t>
            </a:fld>
            <a:endParaRPr lang="en-US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2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76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096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329B-DD71-421B-9A3F-D78BA7575FA7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858F-0F52-4264-B0DD-A74EED73E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D9BE9D4-892E-4947-9756-9E23C45B2341}" type="datetimeFigureOut">
              <a:rPr lang="en-US"/>
              <a:pPr>
                <a:defRPr/>
              </a:pPr>
              <a:t>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D115B0D-7298-4BCC-8B45-0671093FD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05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5B2B90-086F-4897-80BB-99673807FFA9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3E42EC6-405B-41EC-889D-F5E407DC4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A80CF31-6BD4-487C-B7E9-D3879F39F5EA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95C76C8-D4A4-4778-A9D9-5ABC1F11D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4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DDD06D6-CEDA-4B4B-A85D-9F768C2F9AA7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22597BA-2897-492F-8DEB-13A27BBBC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5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7A4BA01-4336-48EA-AB6E-742DD6B6DF11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096000"/>
            <a:ext cx="9144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DA8938B-A0A9-494F-9E66-FCD6D2F61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2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rgbClr val="BBBBA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47990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9636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9636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88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rgbClr val="BBBBA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9636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189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7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7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7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4B214F4-09E8-4789-A113-9D7CF735BAE6}" type="slidenum">
              <a:rPr lang="en-US" smtClean="0">
                <a:latin typeface="Gill Sans" charset="0"/>
                <a:ea typeface="MS PGothic" pitchFamily="34" charset="-128"/>
                <a:cs typeface="+mn-cs"/>
                <a:sym typeface="Gill Sans" charset="0"/>
              </a:rPr>
              <a:pPr/>
              <a:t>‹#›</a:t>
            </a:fld>
            <a:endParaRPr lang="en-US">
              <a:latin typeface="Gill Sans" charset="0"/>
              <a:ea typeface="MS PGothic" pitchFamily="34" charset="-128"/>
              <a:cs typeface="+mn-cs"/>
              <a:sym typeface="Gill Sans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80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xStyles>
    <p:titleStyle>
      <a:lvl1pPr algn="l" defTabSz="914353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5" indent="-91435" algn="l" defTabSz="914353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28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899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70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40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44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3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3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3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7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7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7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4B214F4-09E8-4789-A113-9D7CF735BAE6}" type="slidenum">
              <a:rPr lang="en-US" smtClean="0">
                <a:latin typeface="Gill Sans" charset="0"/>
                <a:ea typeface="MS PGothic" pitchFamily="34" charset="-128"/>
                <a:cs typeface="+mn-cs"/>
                <a:sym typeface="Gill Sans" charset="0"/>
              </a:rPr>
              <a:pPr/>
              <a:t>‹#›</a:t>
            </a:fld>
            <a:endParaRPr lang="en-US">
              <a:latin typeface="Gill Sans" charset="0"/>
              <a:ea typeface="MS PGothic" pitchFamily="34" charset="-128"/>
              <a:cs typeface="+mn-cs"/>
              <a:sym typeface="Gill Sans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91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xStyles>
    <p:titleStyle>
      <a:lvl1pPr algn="l" defTabSz="914353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5" indent="-91435" algn="l" defTabSz="914353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28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899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70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40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44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3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3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3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7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4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mailto:sshariff@psg.ucsf.edu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Housekeeping - units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400" y="1676400"/>
            <a:ext cx="67818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 or 2 units: </a:t>
            </a:r>
          </a:p>
          <a:p>
            <a:pPr marL="515938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students to decide how many units will be completed before the 3</a:t>
            </a:r>
            <a:r>
              <a:rPr lang="en-US" sz="2400" baseline="30000" dirty="0" smtClean="0">
                <a:solidFill>
                  <a:schemeClr val="bg1"/>
                </a:solidFill>
              </a:rPr>
              <a:t>rd</a:t>
            </a:r>
            <a:r>
              <a:rPr lang="en-US" sz="2400" dirty="0" smtClean="0">
                <a:solidFill>
                  <a:schemeClr val="bg1"/>
                </a:solidFill>
              </a:rPr>
              <a:t> week of term. </a:t>
            </a:r>
          </a:p>
          <a:p>
            <a:pPr marL="515938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If the decision gets made later, a Study List Change petition needs to be submitted ($5 fee). </a:t>
            </a:r>
          </a:p>
          <a:p>
            <a:pPr marL="515938"/>
            <a:r>
              <a:rPr lang="en-US" sz="2400" dirty="0" smtClean="0">
                <a:solidFill>
                  <a:schemeClr val="bg1"/>
                </a:solidFill>
              </a:rPr>
              <a:t>change period ends in the 7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week of the term.</a:t>
            </a:r>
          </a:p>
          <a:p>
            <a:pPr marL="515938"/>
            <a:endParaRPr lang="en-US" sz="2400" dirty="0">
              <a:solidFill>
                <a:schemeClr val="bg1"/>
              </a:solidFill>
            </a:endParaRPr>
          </a:p>
          <a:p>
            <a:pPr marL="515938" indent="-515938"/>
            <a:r>
              <a:rPr lang="en-US" sz="2400" dirty="0" smtClean="0">
                <a:solidFill>
                  <a:schemeClr val="bg1"/>
                </a:solidFill>
              </a:rPr>
              <a:t>Timing of section to be held on Wednesday</a:t>
            </a:r>
          </a:p>
          <a:p>
            <a:pPr marL="515938" indent="-515938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1-2pm</a:t>
            </a:r>
          </a:p>
          <a:p>
            <a:pPr marL="515938" indent="-515938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3:15-4:15pm</a:t>
            </a:r>
          </a:p>
        </p:txBody>
      </p:sp>
    </p:spTree>
    <p:extLst>
      <p:ext uri="{BB962C8B-B14F-4D97-AF65-F5344CB8AC3E}">
        <p14:creationId xmlns:p14="http://schemas.microsoft.com/office/powerpoint/2010/main" val="13071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Cause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/>
          <a:lstStyle/>
          <a:p>
            <a:r>
              <a:rPr lang="en-US" dirty="0" smtClean="0"/>
              <a:t>Influences multiple disease outcomes;</a:t>
            </a:r>
          </a:p>
          <a:p>
            <a:r>
              <a:rPr lang="en-US" dirty="0" smtClean="0"/>
              <a:t>Affects disease thru multiple risk factors;</a:t>
            </a:r>
          </a:p>
          <a:p>
            <a:r>
              <a:rPr lang="en-US" dirty="0" smtClean="0"/>
              <a:t>Involves access to </a:t>
            </a:r>
            <a:r>
              <a:rPr lang="en-US" u="sng" dirty="0" smtClean="0"/>
              <a:t>resources</a:t>
            </a:r>
            <a:r>
              <a:rPr lang="en-US" dirty="0" smtClean="0"/>
              <a:t> that can assist in minimizing risk once the disease occurs;</a:t>
            </a:r>
          </a:p>
          <a:p>
            <a:r>
              <a:rPr lang="en-US" dirty="0" smtClean="0"/>
              <a:t>Reproduced over time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47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Race/Ethnicity + SES as Fundamental Causes: Framework for social disparities in health</a:t>
            </a:r>
            <a:endParaRPr lang="en-US" sz="32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03729"/>
            <a:ext cx="8229600" cy="3518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308725"/>
            <a:ext cx="471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Diez</a:t>
            </a:r>
            <a:r>
              <a:rPr lang="en-US" dirty="0" smtClean="0">
                <a:solidFill>
                  <a:schemeClr val="bg1"/>
                </a:solidFill>
              </a:rPr>
              <a:t>  Roux, Annual Review of Public Health 2012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57200"/>
            <a:ext cx="30099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Social status</a:t>
            </a:r>
          </a:p>
        </p:txBody>
      </p:sp>
      <p:sp>
        <p:nvSpPr>
          <p:cNvPr id="3" name="Rectangle 2"/>
          <p:cNvSpPr/>
          <p:nvPr/>
        </p:nvSpPr>
        <p:spPr>
          <a:xfrm>
            <a:off x="990600" y="1447800"/>
            <a:ext cx="739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“the relative rank that an individual holds, with attendant rights, duties, and lifestyle, in a social hierarchy based upon honor or prestige.”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ltGray">
          <a:xfrm>
            <a:off x="990600" y="2819400"/>
            <a:ext cx="7162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1100" dirty="0" smtClean="0">
                <a:solidFill>
                  <a:schemeClr val="bg2"/>
                </a:solidFill>
                <a:cs typeface="Arial" charset="0"/>
              </a:rPr>
              <a:t>www.brittannica.com</a:t>
            </a:r>
            <a:endParaRPr kumimoji="1" lang="en-US" altLang="en-US" sz="1100" dirty="0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327660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“relations of ownership or control over productive resources (i.e. physical, financial and organizational).”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ltGray">
          <a:xfrm>
            <a:off x="1066800" y="4343400"/>
            <a:ext cx="7162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1100" dirty="0" smtClean="0">
                <a:solidFill>
                  <a:schemeClr val="bg2"/>
                </a:solidFill>
              </a:rPr>
              <a:t>WHO  Social Determinants of Health</a:t>
            </a:r>
            <a:endParaRPr kumimoji="1" lang="en-US" altLang="en-US" sz="1100" dirty="0">
              <a:solidFill>
                <a:schemeClr val="bg2"/>
              </a:solidFill>
              <a:cs typeface="Arial" charset="0"/>
            </a:endParaRPr>
          </a:p>
        </p:txBody>
      </p:sp>
      <p:pic>
        <p:nvPicPr>
          <p:cNvPr id="7" name="Picture 6" descr="oba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4876800"/>
            <a:ext cx="2657475" cy="1724025"/>
          </a:xfrm>
          <a:prstGeom prst="rect">
            <a:avLst/>
          </a:prstGeom>
        </p:spPr>
      </p:pic>
      <p:pic>
        <p:nvPicPr>
          <p:cNvPr id="8" name="Picture 7" descr="Secretservice_Pope_Benedi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4800600"/>
            <a:ext cx="1732356" cy="1828800"/>
          </a:xfrm>
          <a:prstGeom prst="rect">
            <a:avLst/>
          </a:prstGeom>
        </p:spPr>
      </p:pic>
      <p:pic>
        <p:nvPicPr>
          <p:cNvPr id="9" name="Picture 8" descr="mar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4800600"/>
            <a:ext cx="1601133" cy="181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Dimensions of social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2469"/>
            <a:ext cx="8229600" cy="4525963"/>
          </a:xfrm>
        </p:spPr>
        <p:txBody>
          <a:bodyPr/>
          <a:lstStyle/>
          <a:p>
            <a:r>
              <a:rPr lang="en-US" u="sng" dirty="0" smtClean="0"/>
              <a:t>Socioeconomic status/position</a:t>
            </a:r>
          </a:p>
          <a:p>
            <a:r>
              <a:rPr lang="en-US" u="sng" dirty="0" smtClean="0"/>
              <a:t>Race/ethnicity</a:t>
            </a:r>
          </a:p>
          <a:p>
            <a:r>
              <a:rPr lang="en-US" dirty="0" smtClean="0"/>
              <a:t>Sex</a:t>
            </a:r>
          </a:p>
          <a:p>
            <a:r>
              <a:rPr lang="en-US" dirty="0" smtClean="0"/>
              <a:t>Gender</a:t>
            </a:r>
          </a:p>
          <a:p>
            <a:r>
              <a:rPr lang="en-US" dirty="0" smtClean="0"/>
              <a:t>Sexual orientation</a:t>
            </a:r>
          </a:p>
          <a:p>
            <a:r>
              <a:rPr lang="en-US" dirty="0" smtClean="0"/>
              <a:t>Marital status</a:t>
            </a:r>
          </a:p>
          <a:p>
            <a:r>
              <a:rPr lang="en-US" dirty="0" smtClean="0"/>
              <a:t>Religion</a:t>
            </a:r>
          </a:p>
          <a:p>
            <a:r>
              <a:rPr lang="en-US" dirty="0" smtClean="0"/>
              <a:t>Immigration</a:t>
            </a:r>
          </a:p>
        </p:txBody>
      </p:sp>
    </p:spTree>
    <p:extLst>
      <p:ext uri="{BB962C8B-B14F-4D97-AF65-F5344CB8AC3E}">
        <p14:creationId xmlns:p14="http://schemas.microsoft.com/office/powerpoint/2010/main" val="36656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57200"/>
            <a:ext cx="72007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Socioeconomic position/status</a:t>
            </a:r>
          </a:p>
        </p:txBody>
      </p:sp>
      <p:sp>
        <p:nvSpPr>
          <p:cNvPr id="3" name="Rectangle 2"/>
          <p:cNvSpPr/>
          <p:nvPr/>
        </p:nvSpPr>
        <p:spPr>
          <a:xfrm>
            <a:off x="800100" y="1510605"/>
            <a:ext cx="7696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“… the social and economic factors that influence what positions individuals or groups hold within the structure of a society”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400" y="2678668"/>
            <a:ext cx="4114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err="1" smtClean="0">
                <a:solidFill>
                  <a:schemeClr val="bg2"/>
                </a:solidFill>
                <a:latin typeface="Calibri" pitchFamily="34" charset="0"/>
              </a:rPr>
              <a:t>Galobardes</a:t>
            </a:r>
            <a:r>
              <a:rPr lang="en-US" sz="2000" dirty="0" smtClean="0">
                <a:solidFill>
                  <a:schemeClr val="bg2"/>
                </a:solidFill>
                <a:latin typeface="Calibri" pitchFamily="34" charset="0"/>
              </a:rPr>
              <a:t> et al 2006</a:t>
            </a:r>
            <a:endParaRPr lang="en-US" sz="20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" y="3352800"/>
            <a:ext cx="7962900" cy="266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SES and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Multidimensional, multilevel construct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</a:t>
            </a:r>
            <a:r>
              <a:rPr lang="en-US" sz="2800" dirty="0" smtClean="0">
                <a:solidFill>
                  <a:schemeClr val="bg1"/>
                </a:solidFill>
              </a:rPr>
              <a:t>ife course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Multiple causal pathways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Interacts with other social status measures (race/ethnicity)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EFDFA"/>
                </a:solidFill>
              </a:rPr>
              <a:t>Measures of SES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96268"/>
            <a:ext cx="7772400" cy="4800600"/>
          </a:xfrm>
        </p:spPr>
        <p:txBody>
          <a:bodyPr/>
          <a:lstStyle/>
          <a:p>
            <a:r>
              <a:rPr lang="en-US" altLang="en-US" sz="2800" dirty="0" smtClean="0">
                <a:latin typeface="+mj-lt"/>
              </a:rPr>
              <a:t>Education</a:t>
            </a:r>
          </a:p>
          <a:p>
            <a:pPr lvl="1"/>
            <a:r>
              <a:rPr lang="en-US" altLang="en-US" sz="2400" dirty="0" smtClean="0">
                <a:latin typeface="+mj-lt"/>
              </a:rPr>
              <a:t>years of formal education completed</a:t>
            </a:r>
          </a:p>
          <a:p>
            <a:pPr lvl="1"/>
            <a:r>
              <a:rPr lang="en-US" altLang="en-US" sz="2400" dirty="0" smtClean="0">
                <a:latin typeface="+mj-lt"/>
              </a:rPr>
              <a:t>ordinal categories</a:t>
            </a:r>
          </a:p>
          <a:p>
            <a:r>
              <a:rPr lang="en-US" altLang="en-US" sz="2800" dirty="0" smtClean="0">
                <a:latin typeface="+mj-lt"/>
              </a:rPr>
              <a:t>Income </a:t>
            </a:r>
          </a:p>
          <a:p>
            <a:pPr lvl="1"/>
            <a:r>
              <a:rPr lang="en-US" altLang="en-US" sz="2400" dirty="0" smtClean="0">
                <a:latin typeface="+mj-lt"/>
              </a:rPr>
              <a:t>annual household and factor number of dependents</a:t>
            </a:r>
          </a:p>
          <a:p>
            <a:r>
              <a:rPr lang="en-US" altLang="en-US" sz="2800" dirty="0" smtClean="0">
                <a:latin typeface="+mj-lt"/>
              </a:rPr>
              <a:t>Occupation</a:t>
            </a:r>
          </a:p>
          <a:p>
            <a:pPr lvl="1"/>
            <a:r>
              <a:rPr lang="en-US" altLang="en-US" sz="2400" dirty="0" smtClean="0">
                <a:latin typeface="+mj-lt"/>
              </a:rPr>
              <a:t>laborer, technical, professional, business</a:t>
            </a:r>
          </a:p>
          <a:p>
            <a:pPr lvl="1"/>
            <a:r>
              <a:rPr lang="en-US" altLang="en-US" sz="2400" dirty="0">
                <a:latin typeface="+mj-lt"/>
              </a:rPr>
              <a:t>m</a:t>
            </a:r>
            <a:r>
              <a:rPr lang="en-US" altLang="en-US" sz="2400" dirty="0" smtClean="0">
                <a:latin typeface="+mj-lt"/>
              </a:rPr>
              <a:t>anual/non-manual</a:t>
            </a:r>
          </a:p>
          <a:p>
            <a:r>
              <a:rPr lang="en-US" altLang="en-US" sz="2800" dirty="0" smtClean="0">
                <a:latin typeface="+mj-lt"/>
              </a:rPr>
              <a:t>Neighborhood SES</a:t>
            </a:r>
          </a:p>
          <a:p>
            <a:pPr lvl="1"/>
            <a:r>
              <a:rPr lang="en-US" altLang="en-US" sz="2400" dirty="0" smtClean="0">
                <a:latin typeface="+mj-lt"/>
              </a:rPr>
              <a:t>% poverty, composite indices</a:t>
            </a:r>
          </a:p>
        </p:txBody>
      </p:sp>
    </p:spTree>
    <p:extLst>
      <p:ext uri="{BB962C8B-B14F-4D97-AF65-F5344CB8AC3E}">
        <p14:creationId xmlns:p14="http://schemas.microsoft.com/office/powerpoint/2010/main" val="176710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EFDFA"/>
                </a:solidFill>
                <a:latin typeface="+mn-lt"/>
              </a:rPr>
              <a:t>Additional SES Measures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772400" cy="4572000"/>
          </a:xfrm>
        </p:spPr>
        <p:txBody>
          <a:bodyPr/>
          <a:lstStyle/>
          <a:p>
            <a:r>
              <a:rPr lang="en-US" altLang="en-US" dirty="0" smtClean="0">
                <a:latin typeface="+mj-lt"/>
              </a:rPr>
              <a:t>Wealth</a:t>
            </a:r>
          </a:p>
          <a:p>
            <a:pPr lvl="1"/>
            <a:r>
              <a:rPr lang="en-US" altLang="en-US" dirty="0" smtClean="0">
                <a:latin typeface="+mj-lt"/>
              </a:rPr>
              <a:t>Assets</a:t>
            </a:r>
          </a:p>
          <a:p>
            <a:pPr lvl="1"/>
            <a:r>
              <a:rPr lang="en-US" altLang="en-US" dirty="0" smtClean="0">
                <a:latin typeface="+mj-lt"/>
              </a:rPr>
              <a:t>Debt</a:t>
            </a:r>
          </a:p>
          <a:p>
            <a:pPr lvl="1"/>
            <a:r>
              <a:rPr lang="en-US" altLang="en-US" dirty="0" smtClean="0">
                <a:latin typeface="+mj-lt"/>
              </a:rPr>
              <a:t>Ownership (home, car)</a:t>
            </a:r>
          </a:p>
          <a:p>
            <a:r>
              <a:rPr lang="en-US" altLang="en-US" dirty="0" smtClean="0">
                <a:latin typeface="+mj-lt"/>
              </a:rPr>
              <a:t>Childhood SES</a:t>
            </a:r>
          </a:p>
          <a:p>
            <a:pPr lvl="1"/>
            <a:r>
              <a:rPr lang="en-US" altLang="en-US" dirty="0" smtClean="0">
                <a:latin typeface="+mj-lt"/>
              </a:rPr>
              <a:t>Parental occupation and education</a:t>
            </a:r>
          </a:p>
          <a:p>
            <a:pPr lvl="1"/>
            <a:r>
              <a:rPr lang="en-US" altLang="en-US" dirty="0" smtClean="0">
                <a:latin typeface="+mj-lt"/>
              </a:rPr>
              <a:t>Household income, wealth</a:t>
            </a:r>
          </a:p>
          <a:p>
            <a:r>
              <a:rPr lang="en-US" altLang="en-US" dirty="0" smtClean="0">
                <a:latin typeface="+mj-lt"/>
              </a:rPr>
              <a:t>Self-perceived </a:t>
            </a:r>
            <a:r>
              <a:rPr lang="ja-JP" altLang="en-US" dirty="0" smtClean="0">
                <a:latin typeface="+mj-lt"/>
              </a:rPr>
              <a:t>‘</a:t>
            </a:r>
            <a:r>
              <a:rPr lang="en-US" altLang="ja-JP" dirty="0" smtClean="0">
                <a:latin typeface="+mj-lt"/>
              </a:rPr>
              <a:t>standing</a:t>
            </a:r>
            <a:r>
              <a:rPr lang="ja-JP" altLang="en-US" dirty="0" smtClean="0">
                <a:latin typeface="+mj-lt"/>
              </a:rPr>
              <a:t>’</a:t>
            </a:r>
            <a:r>
              <a:rPr lang="en-US" altLang="ja-JP" dirty="0" smtClean="0">
                <a:latin typeface="+mj-lt"/>
              </a:rPr>
              <a:t> on a ladder ranging from 1 to 10</a:t>
            </a:r>
          </a:p>
        </p:txBody>
      </p:sp>
    </p:spTree>
    <p:extLst>
      <p:ext uri="{BB962C8B-B14F-4D97-AF65-F5344CB8AC3E}">
        <p14:creationId xmlns:p14="http://schemas.microsoft.com/office/powerpoint/2010/main" val="12862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P graphic ch23531.f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838200"/>
            <a:ext cx="8573935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410200"/>
            <a:ext cx="411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 smtClean="0">
                <a:solidFill>
                  <a:schemeClr val="bg2"/>
                </a:solidFill>
                <a:latin typeface="Calibri" pitchFamily="34" charset="0"/>
              </a:rPr>
              <a:t>Galobardes</a:t>
            </a:r>
            <a:r>
              <a:rPr lang="en-US" sz="1400" dirty="0" smtClean="0">
                <a:solidFill>
                  <a:schemeClr val="bg2"/>
                </a:solidFill>
                <a:latin typeface="Calibri" pitchFamily="34" charset="0"/>
              </a:rPr>
              <a:t> et al 2006</a:t>
            </a:r>
            <a:endParaRPr lang="en-US" sz="14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6967" y="152400"/>
            <a:ext cx="8229600" cy="715962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SES across the Life Course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P graphic ch23531.f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838200"/>
            <a:ext cx="8573935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410200"/>
            <a:ext cx="411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 smtClean="0">
                <a:solidFill>
                  <a:schemeClr val="bg2"/>
                </a:solidFill>
                <a:latin typeface="Calibri" pitchFamily="34" charset="0"/>
              </a:rPr>
              <a:t>Galobardes</a:t>
            </a:r>
            <a:r>
              <a:rPr lang="en-US" sz="1400" dirty="0" smtClean="0">
                <a:solidFill>
                  <a:schemeClr val="bg2"/>
                </a:solidFill>
                <a:latin typeface="Calibri" pitchFamily="34" charset="0"/>
              </a:rPr>
              <a:t> et al 2006</a:t>
            </a:r>
            <a:endParaRPr lang="en-US" sz="14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62459" y="2590800"/>
            <a:ext cx="4210050" cy="34163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Latency/critical period model: 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Exposure during sensitive window puts one at risk for development of disease 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later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in life.  Exposures encountered  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the critical window closes do not influence risk.  Focus on early life experiences that do not have a cumulative effect.</a:t>
            </a:r>
            <a:r>
              <a:rPr lang="en-US" alt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6" name="Right Arrow 5"/>
          <p:cNvSpPr/>
          <p:nvPr/>
        </p:nvSpPr>
        <p:spPr>
          <a:xfrm rot="16200000">
            <a:off x="609600" y="3581400"/>
            <a:ext cx="10668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6967" y="152400"/>
            <a:ext cx="8229600" cy="715962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SES across the Life Course </a:t>
            </a:r>
          </a:p>
        </p:txBody>
      </p:sp>
    </p:spTree>
    <p:extLst>
      <p:ext uri="{BB962C8B-B14F-4D97-AF65-F5344CB8AC3E}">
        <p14:creationId xmlns:p14="http://schemas.microsoft.com/office/powerpoint/2010/main" val="24508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P graphic ch23531.f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838200"/>
            <a:ext cx="8573935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410200"/>
            <a:ext cx="411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 smtClean="0">
                <a:solidFill>
                  <a:schemeClr val="bg2"/>
                </a:solidFill>
                <a:latin typeface="Calibri" pitchFamily="34" charset="0"/>
              </a:rPr>
              <a:t>Galobardes</a:t>
            </a:r>
            <a:r>
              <a:rPr lang="en-US" sz="1400" dirty="0" smtClean="0">
                <a:solidFill>
                  <a:schemeClr val="bg2"/>
                </a:solidFill>
                <a:latin typeface="Calibri" pitchFamily="34" charset="0"/>
              </a:rPr>
              <a:t> et al 2006</a:t>
            </a:r>
            <a:endParaRPr lang="en-US" sz="14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6967" y="152400"/>
            <a:ext cx="8229600" cy="715962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SES across the Life Course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53000" y="3244840"/>
            <a:ext cx="4051300" cy="34163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itchFamily="18" charset="0"/>
              </a:rPr>
              <a:t>Social trajectory model:</a:t>
            </a:r>
          </a:p>
          <a:p>
            <a:pPr eaLnBrk="1" hangingPunct="1"/>
            <a:r>
              <a:rPr lang="en-US" altLang="en-US" sz="2400" dirty="0">
                <a:latin typeface="Times New Roman" pitchFamily="18" charset="0"/>
              </a:rPr>
              <a:t>Social disadvantage increases risk of future disadvantage later in life.  The initial insult does not necessarily have a harmful effect on the outcome – but the first exposure leads to subsequent exposures that then directly cause the outcome.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838200" y="3581400"/>
            <a:ext cx="1524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889738" y="3581400"/>
            <a:ext cx="1524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 bwMode="auto">
          <a:xfrm>
            <a:off x="457200" y="2667000"/>
            <a:ext cx="86868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 smtClean="0"/>
              <a:t>Multi-level Etiologies of Health Disparities:</a:t>
            </a:r>
            <a:br>
              <a:rPr lang="en-US" sz="3600" dirty="0" smtClean="0"/>
            </a:br>
            <a:r>
              <a:rPr lang="en-US" sz="3600" dirty="0" smtClean="0"/>
              <a:t>Pt 1. social determinants</a:t>
            </a:r>
            <a:endParaRPr lang="en-US" altLang="en-US" sz="3600" dirty="0" smtClean="0"/>
          </a:p>
        </p:txBody>
      </p:sp>
      <p:sp>
        <p:nvSpPr>
          <p:cNvPr id="24579" name="Subtitle 2"/>
          <p:cNvSpPr>
            <a:spLocks noGrp="1"/>
          </p:cNvSpPr>
          <p:nvPr>
            <p:ph type="subTitle" idx="1"/>
          </p:nvPr>
        </p:nvSpPr>
        <p:spPr bwMode="auto">
          <a:xfrm>
            <a:off x="685800" y="4800600"/>
            <a:ext cx="8117874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en-US" altLang="en-US" sz="2400" dirty="0" smtClean="0"/>
              <a:t>Salma Shariff-Marco, PhD, MPH</a:t>
            </a:r>
          </a:p>
          <a:p>
            <a:pPr>
              <a:spcBef>
                <a:spcPts val="0"/>
              </a:spcBef>
            </a:pPr>
            <a:r>
              <a:rPr lang="en-US" altLang="en-US" sz="2400" dirty="0" smtClean="0"/>
              <a:t>Associate Adjunct Professor</a:t>
            </a:r>
          </a:p>
          <a:p>
            <a:pPr>
              <a:spcBef>
                <a:spcPts val="0"/>
              </a:spcBef>
            </a:pPr>
            <a:r>
              <a:rPr lang="en-US" altLang="en-US" sz="2400" dirty="0" smtClean="0"/>
              <a:t>Department of Epidemiology &amp; Biostatistics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1" y="481013"/>
            <a:ext cx="8305800" cy="9604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Childhood SES is associated with adult health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76400" y="4021138"/>
            <a:ext cx="66198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1125" indent="-111125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 Health and Retirement Survey: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Parental occupation is associated with cardiovascular disease in middle age, </a:t>
            </a:r>
            <a:r>
              <a:rPr lang="en-US" i="1" dirty="0">
                <a:solidFill>
                  <a:schemeClr val="bg1"/>
                </a:solidFill>
              </a:rPr>
              <a:t>after taking into consideration current SES</a:t>
            </a:r>
            <a:r>
              <a:rPr lang="en-US" dirty="0">
                <a:solidFill>
                  <a:schemeClr val="bg1"/>
                </a:solidFill>
              </a:rPr>
              <a:t> (highest year of schooling) </a:t>
            </a: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[</a:t>
            </a:r>
            <a:r>
              <a:rPr lang="en-US" sz="1600" dirty="0" err="1">
                <a:solidFill>
                  <a:schemeClr val="bg1"/>
                </a:solidFill>
              </a:rPr>
              <a:t>Gliksman</a:t>
            </a:r>
            <a:r>
              <a:rPr lang="en-US" sz="1600" dirty="0">
                <a:solidFill>
                  <a:schemeClr val="bg1"/>
                </a:solidFill>
              </a:rPr>
              <a:t> et al. 1995]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600200" y="1585913"/>
            <a:ext cx="6715125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1125" indent="-111125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 Nurses Health Study: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Parental education is associated with the self-rated health of their adult children, </a:t>
            </a:r>
            <a:r>
              <a:rPr lang="en-US" i="1" dirty="0">
                <a:solidFill>
                  <a:schemeClr val="bg1"/>
                </a:solidFill>
              </a:rPr>
              <a:t>after taking into consideration current SES</a:t>
            </a:r>
            <a:r>
              <a:rPr lang="en-US" dirty="0">
                <a:solidFill>
                  <a:schemeClr val="bg1"/>
                </a:solidFill>
              </a:rPr>
              <a:t> (highest year of schooling, total household income, total net worth) </a:t>
            </a: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[Moody-Ayers, et al. 2007]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Food insecurity</a:t>
            </a:r>
          </a:p>
          <a:p>
            <a:r>
              <a:rPr lang="en-US" dirty="0" smtClean="0"/>
              <a:t>Job insecurity</a:t>
            </a:r>
          </a:p>
          <a:p>
            <a:r>
              <a:rPr lang="en-US" dirty="0" smtClean="0"/>
              <a:t>Job strain (High demands / Low control)</a:t>
            </a:r>
          </a:p>
          <a:p>
            <a:r>
              <a:rPr lang="en-US" dirty="0" smtClean="0"/>
              <a:t>Housing insecurity/homelessness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18333" t="13333" r="27500" b="33333"/>
          <a:stretch>
            <a:fillRect/>
          </a:stretch>
        </p:blipFill>
        <p:spPr bwMode="auto">
          <a:xfrm>
            <a:off x="152400" y="304800"/>
            <a:ext cx="8763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17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Braveman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et al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article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few of the take home points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640" y="173736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Education and income not interchangeable – earnings can vary at similar </a:t>
            </a:r>
            <a:r>
              <a:rPr lang="en-US" sz="3200" dirty="0" err="1" smtClean="0">
                <a:solidFill>
                  <a:schemeClr val="bg1"/>
                </a:solidFill>
              </a:rPr>
              <a:t>educ</a:t>
            </a:r>
            <a:r>
              <a:rPr lang="en-US" sz="3200" dirty="0" smtClean="0">
                <a:solidFill>
                  <a:schemeClr val="bg1"/>
                </a:solidFill>
              </a:rPr>
              <a:t> levels.</a:t>
            </a:r>
          </a:p>
        </p:txBody>
      </p:sp>
      <p:sp>
        <p:nvSpPr>
          <p:cNvPr id="4" name="Rectangle 3"/>
          <p:cNvSpPr/>
          <p:nvPr/>
        </p:nvSpPr>
        <p:spPr>
          <a:xfrm>
            <a:off x="548640" y="292608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</a:t>
            </a:r>
            <a:r>
              <a:rPr lang="en-US" sz="3200" dirty="0" smtClean="0">
                <a:solidFill>
                  <a:schemeClr val="bg1"/>
                </a:solidFill>
              </a:rPr>
              <a:t>ncome not a proxy for wealth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361194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Importance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bg1"/>
                </a:solidFill>
              </a:rPr>
              <a:t>past socioeconomic experiences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n</a:t>
            </a:r>
            <a:r>
              <a:rPr lang="en-US" sz="3200" dirty="0" smtClean="0">
                <a:solidFill>
                  <a:schemeClr val="bg1"/>
                </a:solidFill>
              </a:rPr>
              <a:t>eighborhood socioeconomic conditions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363" y="5282685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u="sng" dirty="0" smtClean="0">
                <a:solidFill>
                  <a:schemeClr val="bg1"/>
                </a:solidFill>
              </a:rPr>
              <a:t>Outcome and social-group specific approach</a:t>
            </a:r>
          </a:p>
        </p:txBody>
      </p:sp>
    </p:spTree>
    <p:extLst>
      <p:ext uri="{BB962C8B-B14F-4D97-AF65-F5344CB8AC3E}">
        <p14:creationId xmlns:p14="http://schemas.microsoft.com/office/powerpoint/2010/main" val="26950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cial_wealth_g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838200"/>
            <a:ext cx="6352441" cy="428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-household-wealth.to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762000"/>
            <a:ext cx="7507310" cy="448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10833" t="13333" r="38333" b="26667"/>
          <a:stretch>
            <a:fillRect/>
          </a:stretch>
        </p:blipFill>
        <p:spPr bwMode="auto">
          <a:xfrm>
            <a:off x="77141" y="228600"/>
            <a:ext cx="906685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420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 l="9583" t="31111" r="37083" b="16296"/>
          <a:stretch>
            <a:fillRect/>
          </a:stretch>
        </p:blipFill>
        <p:spPr bwMode="auto">
          <a:xfrm>
            <a:off x="77273" y="457200"/>
            <a:ext cx="906672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7239000" y="2590800"/>
            <a:ext cx="1676400" cy="38100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315200" y="2895600"/>
            <a:ext cx="1676400" cy="381000"/>
          </a:xfrm>
          <a:prstGeom prst="ellipse">
            <a:avLst/>
          </a:prstGeom>
          <a:noFill/>
          <a:ln w="349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239000" y="3429000"/>
            <a:ext cx="1676400" cy="457200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8640" y="292608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</a:t>
            </a:r>
            <a:r>
              <a:rPr lang="en-US" sz="3200" dirty="0" smtClean="0">
                <a:solidFill>
                  <a:schemeClr val="bg1"/>
                </a:solidFill>
              </a:rPr>
              <a:t>ncome not a proxy for wealth</a:t>
            </a:r>
          </a:p>
        </p:txBody>
      </p:sp>
      <p:sp>
        <p:nvSpPr>
          <p:cNvPr id="7" name="Rectangle 6"/>
          <p:cNvSpPr/>
          <p:nvPr/>
        </p:nvSpPr>
        <p:spPr>
          <a:xfrm>
            <a:off x="701040" y="307848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</a:t>
            </a:r>
            <a:r>
              <a:rPr lang="en-US" sz="3200" dirty="0" smtClean="0">
                <a:solidFill>
                  <a:schemeClr val="bg1"/>
                </a:solidFill>
              </a:rPr>
              <a:t>ncome not a proxy for wealth</a:t>
            </a:r>
          </a:p>
        </p:txBody>
      </p:sp>
    </p:spTree>
    <p:extLst>
      <p:ext uri="{BB962C8B-B14F-4D97-AF65-F5344CB8AC3E}">
        <p14:creationId xmlns:p14="http://schemas.microsoft.com/office/powerpoint/2010/main" val="304989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Intersectional Framework &amp; Approach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525963"/>
          </a:xfrm>
        </p:spPr>
        <p:txBody>
          <a:bodyPr/>
          <a:lstStyle/>
          <a:p>
            <a:r>
              <a:rPr lang="en-US" dirty="0" smtClean="0"/>
              <a:t>Social identities and </a:t>
            </a:r>
            <a:r>
              <a:rPr lang="en-US" dirty="0"/>
              <a:t>categories should not be viewed as independent variables that </a:t>
            </a:r>
            <a:r>
              <a:rPr lang="en-US" dirty="0" smtClean="0"/>
              <a:t>capture </a:t>
            </a:r>
            <a:r>
              <a:rPr lang="en-US" dirty="0"/>
              <a:t>individual </a:t>
            </a:r>
            <a:r>
              <a:rPr lang="en-US" dirty="0" smtClean="0"/>
              <a:t>characteristics; </a:t>
            </a:r>
            <a:r>
              <a:rPr lang="en-US" dirty="0"/>
              <a:t>instead, they are markers of institutional </a:t>
            </a:r>
            <a:r>
              <a:rPr lang="en-US" dirty="0" smtClean="0"/>
              <a:t>processes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/>
              <a:t>Intersecting inequalities &amp; multiple vulnerabilities</a:t>
            </a:r>
          </a:p>
          <a:p>
            <a:pPr lvl="1"/>
            <a:r>
              <a:rPr lang="en-US" dirty="0"/>
              <a:t>Multiple dimensions of social status impact </a:t>
            </a:r>
            <a:r>
              <a:rPr lang="en-US" dirty="0" smtClean="0"/>
              <a:t>health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2369" y="6324600"/>
            <a:ext cx="441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Williams et al, Health Services Research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6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2" y="152400"/>
            <a:ext cx="8567854" cy="1143000"/>
          </a:xfrm>
        </p:spPr>
        <p:txBody>
          <a:bodyPr/>
          <a:lstStyle/>
          <a:p>
            <a:r>
              <a:rPr lang="en-US" sz="2400" dirty="0" smtClean="0"/>
              <a:t>SES associations with mortality after breast cancer by race/ethnicity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46" y="627179"/>
            <a:ext cx="8374566" cy="619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txBody>
          <a:bodyPr/>
          <a:lstStyle/>
          <a:p>
            <a:r>
              <a:rPr lang="en-US" dirty="0" smtClean="0"/>
              <a:t>Social determinants of health (SDOH)</a:t>
            </a:r>
          </a:p>
          <a:p>
            <a:pPr lvl="1"/>
            <a:r>
              <a:rPr lang="en-US" dirty="0" smtClean="0"/>
              <a:t>Socioeconomic status, socioeconomic position</a:t>
            </a:r>
          </a:p>
          <a:p>
            <a:pPr lvl="1"/>
            <a:r>
              <a:rPr lang="en-US" dirty="0" smtClean="0"/>
              <a:t>Racism</a:t>
            </a:r>
          </a:p>
          <a:p>
            <a:pPr lvl="1"/>
            <a:r>
              <a:rPr lang="en-US" dirty="0"/>
              <a:t>Incarceration </a:t>
            </a:r>
          </a:p>
          <a:p>
            <a:pPr lvl="1"/>
            <a:r>
              <a:rPr lang="en-US" dirty="0" smtClean="0"/>
              <a:t>Neighborhood </a:t>
            </a:r>
          </a:p>
          <a:p>
            <a:r>
              <a:rPr lang="en-US" dirty="0" smtClean="0"/>
              <a:t>Research with SDOH</a:t>
            </a:r>
          </a:p>
          <a:p>
            <a:pPr lvl="1"/>
            <a:r>
              <a:rPr lang="en-US" dirty="0"/>
              <a:t>Multilevel conceptual </a:t>
            </a:r>
            <a:r>
              <a:rPr lang="en-US" dirty="0" smtClean="0"/>
              <a:t>approaches/frameworks</a:t>
            </a:r>
            <a:endParaRPr lang="en-US" dirty="0"/>
          </a:p>
          <a:p>
            <a:pPr lvl="1"/>
            <a:r>
              <a:rPr lang="en-US" dirty="0" smtClean="0"/>
              <a:t>Measurement and methodological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7570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2800" dirty="0" smtClean="0"/>
              <a:t>Race/ethnicity/SES disparities in mortality after breast cancer in California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398"/>
            <a:ext cx="9144000" cy="4581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324600"/>
            <a:ext cx="530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Shariff-Marco et al, Journal of Community Health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1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of 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Think about measures that have most relevance to your research question</a:t>
            </a:r>
          </a:p>
          <a:p>
            <a:pPr lvl="1"/>
            <a:r>
              <a:rPr lang="en-US" dirty="0" smtClean="0"/>
              <a:t>May need multiple measures</a:t>
            </a:r>
          </a:p>
          <a:p>
            <a:pPr lvl="1"/>
            <a:r>
              <a:rPr lang="en-US" dirty="0" smtClean="0"/>
              <a:t>Results may depend on what measures you use</a:t>
            </a:r>
          </a:p>
          <a:p>
            <a:r>
              <a:rPr lang="en-US" dirty="0" smtClean="0"/>
              <a:t>Use validated measures </a:t>
            </a:r>
          </a:p>
          <a:p>
            <a:r>
              <a:rPr lang="en-US" dirty="0" smtClean="0"/>
              <a:t>Consider life course perspective</a:t>
            </a:r>
          </a:p>
          <a:p>
            <a:r>
              <a:rPr lang="en-US" dirty="0" smtClean="0"/>
              <a:t>Consider other social status dimensions (e.g., race/ethnicity) as jointly impacting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Racism, United Nations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any distinction, exclusion, </a:t>
            </a:r>
            <a:r>
              <a:rPr lang="en-US" dirty="0" smtClean="0"/>
              <a:t>restriction or </a:t>
            </a:r>
            <a:r>
              <a:rPr lang="en-US" dirty="0"/>
              <a:t>preference based on race, color, descent, or national or ethnic origin which has the </a:t>
            </a:r>
            <a:r>
              <a:rPr lang="en-US" dirty="0" smtClean="0"/>
              <a:t>purpose or </a:t>
            </a:r>
            <a:r>
              <a:rPr lang="en-US" dirty="0"/>
              <a:t>effect of nullifying or impairing the recognition, enjoyment or exercise, on an equal </a:t>
            </a:r>
            <a:r>
              <a:rPr lang="en-US" dirty="0" smtClean="0"/>
              <a:t>footing, of </a:t>
            </a:r>
            <a:r>
              <a:rPr lang="en-US" dirty="0"/>
              <a:t>human rights and fundamental freedoms in the political, economic, social, cultural or </a:t>
            </a:r>
            <a:r>
              <a:rPr lang="en-US" dirty="0" smtClean="0"/>
              <a:t>any other </a:t>
            </a:r>
            <a:r>
              <a:rPr lang="en-US" dirty="0"/>
              <a:t>field of public life.”</a:t>
            </a:r>
          </a:p>
        </p:txBody>
      </p:sp>
    </p:spTree>
    <p:extLst>
      <p:ext uri="{BB962C8B-B14F-4D97-AF65-F5344CB8AC3E}">
        <p14:creationId xmlns:p14="http://schemas.microsoft.com/office/powerpoint/2010/main" val="35255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Racism</a:t>
            </a:r>
          </a:p>
          <a:p>
            <a:pPr lvl="1"/>
            <a:r>
              <a:rPr lang="en-US" dirty="0"/>
              <a:t>an organized system that categorizes population groups into ‘races</a:t>
            </a:r>
            <a:r>
              <a:rPr lang="en-US" dirty="0" smtClean="0"/>
              <a:t>’, and </a:t>
            </a:r>
            <a:r>
              <a:rPr lang="en-US" dirty="0"/>
              <a:t>uses this ranking to preferentially allocate societal goods and resources to groups </a:t>
            </a:r>
            <a:r>
              <a:rPr lang="en-US" dirty="0" smtClean="0"/>
              <a:t>regarded as </a:t>
            </a:r>
            <a:r>
              <a:rPr lang="en-US" dirty="0"/>
              <a:t>superior </a:t>
            </a:r>
            <a:r>
              <a:rPr lang="en-US" sz="2000" dirty="0"/>
              <a:t>(Bonilla-Silva 1996</a:t>
            </a:r>
            <a:r>
              <a:rPr lang="en-US" sz="2000" dirty="0" smtClean="0"/>
              <a:t>)</a:t>
            </a:r>
          </a:p>
          <a:p>
            <a:pPr lvl="1"/>
            <a:r>
              <a:rPr lang="en-US" dirty="0"/>
              <a:t>ideology of inferiority that ranks some racial groups as inherently or culturally superior </a:t>
            </a:r>
            <a:r>
              <a:rPr lang="en-US" dirty="0" smtClean="0"/>
              <a:t>to others </a:t>
            </a:r>
            <a:r>
              <a:rPr lang="en-US" dirty="0"/>
              <a:t>and supports the social norms and institutions that implement this ideology </a:t>
            </a:r>
            <a:r>
              <a:rPr lang="en-US" sz="2000" dirty="0"/>
              <a:t>(</a:t>
            </a:r>
            <a:r>
              <a:rPr lang="en-US" sz="2000" dirty="0" smtClean="0"/>
              <a:t>Jones 1997</a:t>
            </a:r>
            <a:r>
              <a:rPr lang="en-US" sz="2000" dirty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6324600"/>
            <a:ext cx="4422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Williams and Mohammed, J </a:t>
            </a:r>
            <a:r>
              <a:rPr lang="en-US" dirty="0" err="1" smtClean="0"/>
              <a:t>Behav</a:t>
            </a:r>
            <a:r>
              <a:rPr lang="en-US" dirty="0" smtClean="0"/>
              <a:t> Med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0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Multilevel, multiple dimensions of racism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84981"/>
            <a:ext cx="8077200" cy="4525963"/>
          </a:xfrm>
        </p:spPr>
        <p:txBody>
          <a:bodyPr/>
          <a:lstStyle/>
          <a:p>
            <a:r>
              <a:rPr lang="en-US" dirty="0" smtClean="0"/>
              <a:t>Institutionalized racism (e.g., residential segregation)</a:t>
            </a:r>
          </a:p>
          <a:p>
            <a:pPr lvl="1"/>
            <a:r>
              <a:rPr lang="en-US" dirty="0" smtClean="0"/>
              <a:t>differential access to  goods, services, opportunities and power</a:t>
            </a:r>
          </a:p>
          <a:p>
            <a:pPr lvl="1"/>
            <a:r>
              <a:rPr lang="en-US" dirty="0" smtClean="0"/>
              <a:t>structural, systemic (codified in customs, practices, laws)</a:t>
            </a:r>
          </a:p>
          <a:p>
            <a:r>
              <a:rPr lang="en-US" dirty="0" smtClean="0"/>
              <a:t>Personally mediated racism (e.g., prejudice and discrimination)</a:t>
            </a:r>
          </a:p>
          <a:p>
            <a:pPr lvl="1"/>
            <a:r>
              <a:rPr lang="en-US" dirty="0" smtClean="0"/>
              <a:t>differential assumptions about abilities, motives, and intentions of others by race/ethnicity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ifferential actions towards others by race/ethnicity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6400800"/>
            <a:ext cx="179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Jones, APJH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13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Multilevel, multiple dimensions of racism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24169"/>
            <a:ext cx="8229600" cy="4525963"/>
          </a:xfrm>
        </p:spPr>
        <p:txBody>
          <a:bodyPr/>
          <a:lstStyle/>
          <a:p>
            <a:r>
              <a:rPr lang="en-US" dirty="0"/>
              <a:t>Internalized racism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cceptance by members of stigmatized race/ethnicity of negative messages about their own abilities and intrinsic worth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6400800"/>
            <a:ext cx="179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Jones, APJH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1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from the Gardener’s Tale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Interventions at 3-levels of racism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nternalized: Pink is beautiful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ersonally mediated: Change gardener’s attitudes/behavior towards pink flowers</a:t>
            </a:r>
          </a:p>
          <a:p>
            <a:pPr lvl="1"/>
            <a:r>
              <a:rPr lang="en-US" u="sng" dirty="0" smtClean="0"/>
              <a:t>Institutionalized</a:t>
            </a:r>
            <a:r>
              <a:rPr lang="en-US" dirty="0" smtClean="0"/>
              <a:t>: improve the conditions in which the pink flowers born, grow and live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i="1" dirty="0" smtClean="0"/>
              <a:t>Addressing the SDOH/fundamental causes will yield the biggest impact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6400800"/>
            <a:ext cx="179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Jones, APJH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9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Racism and Health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417638"/>
            <a:ext cx="8229600" cy="4525963"/>
          </a:xfrm>
        </p:spPr>
        <p:txBody>
          <a:bodyPr/>
          <a:lstStyle/>
          <a:p>
            <a:r>
              <a:rPr lang="en-US" sz="2800" dirty="0" smtClean="0"/>
              <a:t>Multiple pathways (direct)</a:t>
            </a:r>
          </a:p>
          <a:p>
            <a:pPr lvl="1"/>
            <a:r>
              <a:rPr lang="en-US" sz="2400" dirty="0" smtClean="0"/>
              <a:t>economic deprivation, </a:t>
            </a:r>
            <a:r>
              <a:rPr lang="en-US" sz="2400" dirty="0"/>
              <a:t>including poor </a:t>
            </a:r>
            <a:r>
              <a:rPr lang="en-US" sz="2400" dirty="0" smtClean="0"/>
              <a:t>housing and educational opportunities, </a:t>
            </a:r>
            <a:r>
              <a:rPr lang="en-US" sz="2400" dirty="0"/>
              <a:t>exposure to </a:t>
            </a:r>
            <a:r>
              <a:rPr lang="en-US" sz="2400" dirty="0" smtClean="0"/>
              <a:t>dangerous neighborhoods</a:t>
            </a:r>
            <a:r>
              <a:rPr lang="en-US" sz="2400" dirty="0"/>
              <a:t>, lack of access to healthy food, riskier work, and a lack </a:t>
            </a:r>
            <a:r>
              <a:rPr lang="en-US" sz="2400" dirty="0" smtClean="0"/>
              <a:t>of health insurance</a:t>
            </a:r>
          </a:p>
          <a:p>
            <a:pPr lvl="1"/>
            <a:r>
              <a:rPr lang="en-US" sz="2400" dirty="0"/>
              <a:t>e</a:t>
            </a:r>
            <a:r>
              <a:rPr lang="en-US" sz="2400" dirty="0" smtClean="0"/>
              <a:t>xcess exposure to toxins, hazards, pathogens</a:t>
            </a:r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ocial trauma</a:t>
            </a:r>
          </a:p>
          <a:p>
            <a:pPr lvl="1"/>
            <a:r>
              <a:rPr lang="en-US" sz="2400" dirty="0"/>
              <a:t>t</a:t>
            </a:r>
            <a:r>
              <a:rPr lang="en-US" sz="2400" dirty="0" smtClean="0"/>
              <a:t>argeted marketing of harmful commodities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6205807"/>
            <a:ext cx="5748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Muennig</a:t>
            </a:r>
            <a:r>
              <a:rPr lang="en-US" dirty="0" smtClean="0"/>
              <a:t> &amp; Murphy, Journal of Health, Politics, &amp; Law, 2011</a:t>
            </a:r>
          </a:p>
          <a:p>
            <a:r>
              <a:rPr lang="en-US" dirty="0" smtClean="0"/>
              <a:t>Krieger, AJPH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0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Racism and Health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pathways (indirect)</a:t>
            </a:r>
          </a:p>
          <a:p>
            <a:pPr lvl="1"/>
            <a:r>
              <a:rPr lang="en-US" sz="2400" dirty="0"/>
              <a:t>effectively “stressing” the individual, leading to neuroendocrine disruptions that affect one’s physical and mental health (racism as a stressor)</a:t>
            </a:r>
          </a:p>
          <a:p>
            <a:pPr lvl="1"/>
            <a:r>
              <a:rPr lang="en-US" sz="2400" dirty="0"/>
              <a:t>health-harming responses (coping via alcohol, smoking, poor diet)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6205807"/>
            <a:ext cx="5748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Muennig</a:t>
            </a:r>
            <a:r>
              <a:rPr lang="en-US" dirty="0" smtClean="0"/>
              <a:t> &amp; Murphy, Journal of Health, Politics, &amp; Law, 2011</a:t>
            </a:r>
          </a:p>
          <a:p>
            <a:r>
              <a:rPr lang="en-US" dirty="0" smtClean="0"/>
              <a:t>Krieger, AJPH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27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5386"/>
            <a:ext cx="9144000" cy="35272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" y="3810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Residential segregation in the US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determinants of health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8001000" cy="4264820"/>
          </a:xfrm>
        </p:spPr>
        <p:txBody>
          <a:bodyPr/>
          <a:lstStyle/>
          <a:p>
            <a:r>
              <a:rPr lang="en-US" dirty="0" smtClean="0"/>
              <a:t>The conditions in which people are born, live, work and age.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11831715"/>
              </p:ext>
            </p:extLst>
          </p:nvPr>
        </p:nvGraphicFramePr>
        <p:xfrm>
          <a:off x="2438400" y="226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/>
          <p:cNvSpPr/>
          <p:nvPr/>
        </p:nvSpPr>
        <p:spPr>
          <a:xfrm>
            <a:off x="4724400" y="3633391"/>
            <a:ext cx="1524000" cy="1447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SDOH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9579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28600"/>
            <a:ext cx="4419600" cy="3653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724" y="1752600"/>
            <a:ext cx="7034276" cy="478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1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770"/>
            <a:ext cx="9144000" cy="644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099"/>
            <a:ext cx="9144000" cy="625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5412"/>
            <a:ext cx="9144000" cy="659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3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371600"/>
            <a:ext cx="739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Segregation </a:t>
            </a:r>
            <a:r>
              <a:rPr lang="en-US" sz="2400" dirty="0">
                <a:solidFill>
                  <a:srgbClr val="FFFFFF"/>
                </a:solidFill>
              </a:rPr>
              <a:t>h</a:t>
            </a:r>
            <a:r>
              <a:rPr lang="en-US" sz="2400" dirty="0" smtClean="0">
                <a:solidFill>
                  <a:srgbClr val="FFFFFF"/>
                </a:solidFill>
              </a:rPr>
              <a:t>ighest for African Americans</a:t>
            </a:r>
            <a:endParaRPr lang="en-US" sz="2400" dirty="0">
              <a:solidFill>
                <a:srgbClr val="FFFFFF"/>
              </a:solidFill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Characterized by </a:t>
            </a:r>
            <a:r>
              <a:rPr lang="en-US" sz="2400" dirty="0">
                <a:solidFill>
                  <a:srgbClr val="FFFFFF"/>
                </a:solidFill>
              </a:rPr>
              <a:t>n</a:t>
            </a:r>
            <a:r>
              <a:rPr lang="en-US" sz="2400" dirty="0" smtClean="0">
                <a:solidFill>
                  <a:srgbClr val="FFFFFF"/>
                </a:solidFill>
              </a:rPr>
              <a:t>ot only by racial segregation, but also socioeconomic segregation</a:t>
            </a:r>
            <a:endParaRPr lang="en-US" sz="2400" dirty="0">
              <a:solidFill>
                <a:srgbClr val="FFFFFF"/>
              </a:solidFill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Socioeconomic segregation does not account for racial/ethnic segregation</a:t>
            </a:r>
            <a:endParaRPr lang="en-US" sz="2400" dirty="0">
              <a:solidFill>
                <a:srgbClr val="FFFFFF"/>
              </a:solidFill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Related to discrimination </a:t>
            </a:r>
            <a:r>
              <a:rPr lang="en-US" sz="2400" dirty="0">
                <a:solidFill>
                  <a:srgbClr val="FFFFFF"/>
                </a:solidFill>
              </a:rPr>
              <a:t>i</a:t>
            </a:r>
            <a:r>
              <a:rPr lang="en-US" sz="2400" dirty="0" smtClean="0">
                <a:solidFill>
                  <a:srgbClr val="FFFFFF"/>
                </a:solidFill>
              </a:rPr>
              <a:t>n housing/ mortgage markets</a:t>
            </a:r>
            <a:endParaRPr lang="en-US" sz="2400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 smtClean="0">
                <a:solidFill>
                  <a:schemeClr val="bg1"/>
                </a:solidFill>
              </a:rPr>
              <a:t>Hypersegregation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4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7700" t="13956" r="18250" b="8444"/>
          <a:stretch>
            <a:fillRect/>
          </a:stretch>
        </p:blipFill>
        <p:spPr bwMode="auto">
          <a:xfrm>
            <a:off x="685800" y="304800"/>
            <a:ext cx="8077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adis 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86408"/>
            <a:ext cx="7543800" cy="590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Racial/Ethnic Discrimination</a:t>
            </a:r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62000" y="1483511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2400" dirty="0" smtClean="0">
                <a:solidFill>
                  <a:schemeClr val="bg2"/>
                </a:solidFill>
              </a:rPr>
              <a:t>Everyday Experiences of Discrimination</a:t>
            </a:r>
            <a:endParaRPr lang="en-US" altLang="en-US" sz="2400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0900" y="1981200"/>
            <a:ext cx="7988300" cy="3539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/>
              <a:t>In your day-to-day life, how often </a:t>
            </a:r>
            <a:r>
              <a:rPr lang="en-US" sz="1600" dirty="0" smtClean="0"/>
              <a:t>have </a:t>
            </a:r>
            <a:r>
              <a:rPr lang="en-US" sz="1600" dirty="0"/>
              <a:t>any of the following things </a:t>
            </a:r>
            <a:r>
              <a:rPr lang="en-US" sz="1600" dirty="0" smtClean="0"/>
              <a:t>happened </a:t>
            </a:r>
            <a:r>
              <a:rPr lang="en-US" sz="1600" dirty="0"/>
              <a:t>to you?</a:t>
            </a:r>
            <a:br>
              <a:rPr lang="en-US" sz="1600" dirty="0"/>
            </a:br>
            <a:r>
              <a:rPr lang="en-US" sz="1600" dirty="0"/>
              <a:t>1.    You </a:t>
            </a:r>
            <a:r>
              <a:rPr lang="en-US" sz="1600" dirty="0" smtClean="0"/>
              <a:t>have been </a:t>
            </a:r>
            <a:r>
              <a:rPr lang="en-US" sz="1600" dirty="0"/>
              <a:t>treated with less courtesy  than other </a:t>
            </a:r>
            <a:r>
              <a:rPr lang="en-US" sz="1600" dirty="0" smtClean="0"/>
              <a:t>people.</a:t>
            </a:r>
            <a:endParaRPr lang="en-US" sz="1600" dirty="0"/>
          </a:p>
          <a:p>
            <a:pPr marL="342900" indent="-342900">
              <a:buFontTx/>
              <a:buAutoNum type="arabicPeriod" startAt="2"/>
              <a:defRPr/>
            </a:pPr>
            <a:r>
              <a:rPr lang="en-US" sz="1600" dirty="0"/>
              <a:t>You </a:t>
            </a:r>
            <a:r>
              <a:rPr lang="en-US" sz="1600" dirty="0" smtClean="0"/>
              <a:t>have been </a:t>
            </a:r>
            <a:r>
              <a:rPr lang="en-US" sz="1600" dirty="0"/>
              <a:t>treated with less respect than other </a:t>
            </a:r>
            <a:r>
              <a:rPr lang="en-US" sz="1600" dirty="0" smtClean="0"/>
              <a:t>people.</a:t>
            </a:r>
            <a:endParaRPr lang="en-US" sz="1600" dirty="0"/>
          </a:p>
          <a:p>
            <a:pPr marL="342900" indent="-342900">
              <a:buFontTx/>
              <a:buAutoNum type="arabicPeriod" startAt="2"/>
              <a:defRPr/>
            </a:pPr>
            <a:r>
              <a:rPr lang="en-US" sz="1600" dirty="0"/>
              <a:t>You </a:t>
            </a:r>
            <a:r>
              <a:rPr lang="en-US" sz="1600" dirty="0" smtClean="0"/>
              <a:t>have received </a:t>
            </a:r>
            <a:r>
              <a:rPr lang="en-US" sz="1600" dirty="0"/>
              <a:t>poorer service than other people at restaurants or stores.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US" sz="1600" dirty="0"/>
              <a:t>People </a:t>
            </a:r>
            <a:r>
              <a:rPr lang="en-US" sz="1600" dirty="0" smtClean="0"/>
              <a:t>have acted </a:t>
            </a:r>
            <a:r>
              <a:rPr lang="en-US" sz="1600" dirty="0"/>
              <a:t>as if they think you are not smart.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US" sz="1600" dirty="0"/>
              <a:t>People </a:t>
            </a:r>
            <a:r>
              <a:rPr lang="en-US" sz="1600" dirty="0" smtClean="0"/>
              <a:t>have acted </a:t>
            </a:r>
            <a:r>
              <a:rPr lang="en-US" sz="1600" dirty="0"/>
              <a:t>as if they are afraid of you</a:t>
            </a:r>
            <a:r>
              <a:rPr lang="en-US" sz="1600" dirty="0" smtClean="0"/>
              <a:t>.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US" sz="1600" dirty="0" smtClean="0"/>
              <a:t>People have acted as if they think you are dishonest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US" sz="1600" dirty="0" smtClean="0"/>
              <a:t>People have acted as if they are better than you are.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US" sz="1600" dirty="0" smtClean="0"/>
              <a:t>You have been called names or insulted.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US" sz="1600" dirty="0" smtClean="0"/>
              <a:t>You have been threatened or harassed.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US" sz="1600" dirty="0" smtClean="0"/>
              <a:t>You have been followed around in stores.</a:t>
            </a:r>
          </a:p>
          <a:p>
            <a:pPr marL="342900" indent="-342900">
              <a:buFontTx/>
              <a:buAutoNum type="arabicPeriod" startAt="2"/>
              <a:defRPr/>
            </a:pPr>
            <a:endParaRPr lang="en-US" sz="1600" dirty="0"/>
          </a:p>
          <a:p>
            <a:pPr marL="342900" indent="-342900">
              <a:buFontTx/>
              <a:buAutoNum type="arabicPeriod" startAt="2"/>
              <a:defRPr/>
            </a:pPr>
            <a:endParaRPr lang="en-US" sz="1600" dirty="0" smtClean="0"/>
          </a:p>
          <a:p>
            <a:pPr>
              <a:defRPr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What do you think was the main reason for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this/these experience(s)?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6488668"/>
            <a:ext cx="482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Williams et al, </a:t>
            </a:r>
            <a:r>
              <a:rPr lang="en-US" i="1" dirty="0" smtClean="0"/>
              <a:t>Journal of Health Psychology </a:t>
            </a:r>
            <a:r>
              <a:rPr lang="en-US" dirty="0" smtClean="0"/>
              <a:t>1997.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50900" y="4683809"/>
            <a:ext cx="71501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6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Racial/Ethnic Discrimination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47040" y="1159907"/>
            <a:ext cx="3255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2800" dirty="0" smtClean="0">
                <a:solidFill>
                  <a:schemeClr val="bg2"/>
                </a:solidFill>
              </a:rPr>
              <a:t>Major Discrimination</a:t>
            </a:r>
            <a:endParaRPr lang="en-US" altLang="en-US" sz="2800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683127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We are interested in the way other people have treated you or your beliefs about how other people have treated you…have you ever been unfairly: 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</a:rPr>
              <a:t>…fired ?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</a:rPr>
              <a:t>For unfair reasons, have you ever not been hired for a job?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</a:rPr>
              <a:t>…denied a promotion?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</a:rPr>
              <a:t>…stopped, searched, questioned, physically threatened or abused by the police?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</a:rPr>
              <a:t>…discouraged </a:t>
            </a:r>
            <a:r>
              <a:rPr lang="en-US" dirty="0">
                <a:solidFill>
                  <a:schemeClr val="bg1"/>
                </a:solidFill>
              </a:rPr>
              <a:t>by a teacher </a:t>
            </a:r>
            <a:r>
              <a:rPr lang="en-US" dirty="0" smtClean="0">
                <a:solidFill>
                  <a:schemeClr val="bg1"/>
                </a:solidFill>
              </a:rPr>
              <a:t>or advisor from </a:t>
            </a:r>
            <a:r>
              <a:rPr lang="en-US" dirty="0">
                <a:solidFill>
                  <a:schemeClr val="bg1"/>
                </a:solidFill>
              </a:rPr>
              <a:t>continuing </a:t>
            </a:r>
            <a:r>
              <a:rPr lang="en-US" dirty="0" smtClean="0">
                <a:solidFill>
                  <a:schemeClr val="bg1"/>
                </a:solidFill>
              </a:rPr>
              <a:t>your education?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</a:rPr>
              <a:t>…prevented </a:t>
            </a:r>
            <a:r>
              <a:rPr lang="en-US" dirty="0">
                <a:solidFill>
                  <a:schemeClr val="bg1"/>
                </a:solidFill>
              </a:rPr>
              <a:t>from moving into a </a:t>
            </a:r>
            <a:r>
              <a:rPr lang="en-US" dirty="0" smtClean="0">
                <a:solidFill>
                  <a:schemeClr val="bg1"/>
                </a:solidFill>
              </a:rPr>
              <a:t>neighborhood because the landlord or a realtor refused to sell or rent you a house or apartment?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</a:rPr>
              <a:t>Have you ever moved into a neighborhood where neighbors made life difficult for you or your family?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</a:rPr>
              <a:t>…denied a bank loan?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</a:rPr>
              <a:t>Have you ever received service from someone such as a plumber or car mechanic that was worse than what other people get?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What </a:t>
            </a: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you think was the main reason for this/these experience(s</a:t>
            </a:r>
            <a:r>
              <a:rPr lang="en-US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6472931"/>
            <a:ext cx="482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Williams et al, </a:t>
            </a:r>
            <a:r>
              <a:rPr lang="en-US" i="1" dirty="0" smtClean="0"/>
              <a:t>Journal of Health Psychology </a:t>
            </a:r>
            <a:r>
              <a:rPr lang="en-US" dirty="0" smtClean="0"/>
              <a:t>1997.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3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15833" t="21482" r="17083" b="17778"/>
          <a:stretch>
            <a:fillRect/>
          </a:stretch>
        </p:blipFill>
        <p:spPr bwMode="auto">
          <a:xfrm>
            <a:off x="381000" y="457200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 l="7499" t="70371" r="57917" b="16296"/>
          <a:stretch>
            <a:fillRect/>
          </a:stretch>
        </p:blipFill>
        <p:spPr bwMode="auto">
          <a:xfrm>
            <a:off x="609600" y="5614012"/>
            <a:ext cx="4800600" cy="80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060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8556" y="6107906"/>
            <a:ext cx="7456289" cy="22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44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SOURCE: Amended from Solar &amp; Irwin, 2007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53641" y="1928812"/>
            <a:ext cx="1804913" cy="3214688"/>
          </a:xfrm>
          <a:prstGeom prst="rect">
            <a:avLst/>
          </a:prstGeom>
          <a:solidFill>
            <a:srgbClr val="66CCFF"/>
          </a:solidFill>
          <a:ln w="25400" cap="flat" cmpd="sng" algn="ctr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400" b="1" dirty="0" smtClean="0">
              <a:solidFill>
                <a:prstClr val="black"/>
              </a:solidFill>
              <a:latin typeface="Gill Sans" charset="0"/>
              <a:ea typeface="ヒラギノ角ゴ ProN W3" charset="-128"/>
              <a:sym typeface="Gill Sans" charset="0"/>
            </a:endParaRPr>
          </a:p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Gill Sans" charset="0"/>
                <a:ea typeface="ヒラギノ角ゴ ProN W3" charset="-128"/>
                <a:sym typeface="Gill Sans" charset="0"/>
              </a:rPr>
              <a:t>Socioeconomic &amp; political context</a:t>
            </a:r>
          </a:p>
          <a:p>
            <a:pPr algn="ctr"/>
            <a:endParaRPr lang="en-US" sz="1400" b="1" dirty="0">
              <a:solidFill>
                <a:prstClr val="black"/>
              </a:solidFill>
              <a:latin typeface="Gill Sans" charset="0"/>
              <a:ea typeface="ヒラギノ角ゴ ProN W3" charset="-128"/>
              <a:sym typeface="Gill Sans" charset="0"/>
            </a:endParaRPr>
          </a:p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Gill Sans" charset="0"/>
                <a:ea typeface="ヒラギノ角ゴ ProN W3" charset="-128"/>
                <a:sym typeface="Gill Sans" charset="0"/>
              </a:rPr>
              <a:t>Governance</a:t>
            </a:r>
          </a:p>
          <a:p>
            <a:pPr algn="ctr"/>
            <a:endParaRPr lang="en-US" sz="1400" b="1" dirty="0" smtClean="0">
              <a:solidFill>
                <a:prstClr val="black"/>
              </a:solidFill>
              <a:latin typeface="Gill Sans" charset="0"/>
              <a:ea typeface="ヒラギノ角ゴ ProN W3" charset="-128"/>
              <a:sym typeface="Gill Sans" charset="0"/>
            </a:endParaRPr>
          </a:p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Gill Sans" charset="0"/>
                <a:ea typeface="ヒラギノ角ゴ ProN W3" charset="-128"/>
                <a:sym typeface="Gill Sans" charset="0"/>
              </a:rPr>
              <a:t>Policy (Macroeconomic, Social, Health)</a:t>
            </a:r>
          </a:p>
          <a:p>
            <a:pPr algn="ctr"/>
            <a:endParaRPr lang="en-US" sz="1400" b="1" dirty="0" smtClean="0">
              <a:solidFill>
                <a:prstClr val="black"/>
              </a:solidFill>
              <a:latin typeface="Gill Sans" charset="0"/>
              <a:ea typeface="ヒラギノ角ゴ ProN W3" charset="-128"/>
              <a:sym typeface="Gill Sans" charset="0"/>
            </a:endParaRPr>
          </a:p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Gill Sans" charset="0"/>
                <a:ea typeface="ヒラギノ角ゴ ProN W3" charset="-128"/>
                <a:sym typeface="Gill Sans" charset="0"/>
              </a:rPr>
              <a:t>Cultural and societal norms and values</a:t>
            </a:r>
            <a:endParaRPr lang="en-US" sz="1400" b="1" dirty="0">
              <a:solidFill>
                <a:prstClr val="black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890539" y="2732484"/>
            <a:ext cx="1735931" cy="638026"/>
          </a:xfrm>
          <a:prstGeom prst="rect">
            <a:avLst/>
          </a:prstGeom>
          <a:solidFill>
            <a:srgbClr val="0099FF"/>
          </a:solidFill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Social Position</a:t>
            </a:r>
            <a:endParaRPr lang="en-US" sz="1400" b="1" dirty="0">
              <a:solidFill>
                <a:prstClr val="white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0539" y="3465123"/>
            <a:ext cx="1735931" cy="1812428"/>
          </a:xfrm>
          <a:prstGeom prst="rect">
            <a:avLst/>
          </a:prstGeom>
          <a:solidFill>
            <a:srgbClr val="0099FF"/>
          </a:solidFill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prstClr val="white"/>
                </a:solidFill>
                <a:latin typeface="Gill Sans" charset="0"/>
                <a:ea typeface="ヒラギノ角ゴ ProN W3" charset="-128"/>
                <a:sym typeface="Gill Sans" charset="0"/>
              </a:rPr>
              <a:t>Education</a:t>
            </a:r>
          </a:p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prstClr val="white"/>
                </a:solidFill>
                <a:latin typeface="Gill Sans" charset="0"/>
                <a:ea typeface="ヒラギノ角ゴ ProN W3" charset="-128"/>
                <a:sym typeface="Gill Sans" charset="0"/>
              </a:rPr>
              <a:t>Occupation</a:t>
            </a:r>
          </a:p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prstClr val="white"/>
                </a:solidFill>
                <a:latin typeface="Gill Sans" charset="0"/>
                <a:ea typeface="ヒラギノ角ゴ ProN W3" charset="-128"/>
                <a:sym typeface="Gill Sans" charset="0"/>
              </a:rPr>
              <a:t>Income</a:t>
            </a:r>
          </a:p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prstClr val="white"/>
                </a:solidFill>
                <a:latin typeface="Gill Sans" charset="0"/>
                <a:ea typeface="ヒラギノ角ゴ ProN W3" charset="-128"/>
                <a:sym typeface="Gill Sans" charset="0"/>
              </a:rPr>
              <a:t>Gender</a:t>
            </a:r>
          </a:p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prstClr val="white"/>
                </a:solidFill>
                <a:latin typeface="Gill Sans" charset="0"/>
                <a:ea typeface="ヒラギノ角ゴ ProN W3" charset="-128"/>
                <a:sym typeface="Gill Sans" charset="0"/>
              </a:rPr>
              <a:t>Ethnicity/Race</a:t>
            </a:r>
            <a:endParaRPr lang="en-US" sz="1400" b="1" dirty="0">
              <a:solidFill>
                <a:prstClr val="white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95280" y="2732484"/>
            <a:ext cx="1778794" cy="1810941"/>
          </a:xfrm>
          <a:prstGeom prst="rect">
            <a:avLst/>
          </a:prstGeom>
          <a:solidFill>
            <a:srgbClr val="003366"/>
          </a:solidFill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1200"/>
              </a:spcBef>
            </a:pPr>
            <a:r>
              <a:rPr lang="en-US" sz="1400" dirty="0" smtClean="0">
                <a:solidFill>
                  <a:prstClr val="white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Material circumstances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white"/>
                </a:solidFill>
                <a:latin typeface="Gill Sans" charset="0"/>
                <a:ea typeface="ヒラギノ角ゴ ProN W3" charset="-128"/>
                <a:sym typeface="Gill Sans" charset="0"/>
              </a:rPr>
              <a:t>Social cohesion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white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Psychosocial factors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white"/>
                </a:solidFill>
                <a:latin typeface="Gill Sans" charset="0"/>
                <a:ea typeface="ヒラギノ角ゴ ProN W3" charset="-128"/>
                <a:sym typeface="Gill Sans" charset="0"/>
              </a:rPr>
              <a:t>Behaviors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white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Biological factors</a:t>
            </a:r>
            <a:endParaRPr lang="en-US" sz="1400" dirty="0">
              <a:solidFill>
                <a:prstClr val="white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017813" y="4942128"/>
            <a:ext cx="2072359" cy="385763"/>
          </a:xfrm>
          <a:prstGeom prst="rect">
            <a:avLst/>
          </a:prstGeom>
          <a:noFill/>
          <a:ln w="762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Health-Care System</a:t>
            </a:r>
            <a:endParaRPr lang="en-US" sz="1400" b="1" dirty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12" name="Isosceles Triangle 11"/>
          <p:cNvSpPr/>
          <p:nvPr/>
        </p:nvSpPr>
        <p:spPr bwMode="auto">
          <a:xfrm rot="5400000">
            <a:off x="2531566" y="3195935"/>
            <a:ext cx="169664" cy="160734"/>
          </a:xfrm>
          <a:prstGeom prst="triangle">
            <a:avLst/>
          </a:prstGeom>
          <a:solidFill>
            <a:srgbClr val="66CCFF"/>
          </a:solidFill>
          <a:ln w="25400" cap="flat" cmpd="sng" algn="ctr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953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3" name="Isosceles Triangle 12"/>
          <p:cNvSpPr/>
          <p:nvPr/>
        </p:nvSpPr>
        <p:spPr bwMode="auto">
          <a:xfrm rot="5400000">
            <a:off x="2531566" y="3884116"/>
            <a:ext cx="169664" cy="160734"/>
          </a:xfrm>
          <a:prstGeom prst="triangle">
            <a:avLst/>
          </a:prstGeom>
          <a:solidFill>
            <a:srgbClr val="66CCFF"/>
          </a:solidFill>
          <a:ln w="25400" cap="flat" cmpd="sng" algn="ctr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953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 rot="16200000" flipH="1">
            <a:off x="2531566" y="3540026"/>
            <a:ext cx="169664" cy="160734"/>
          </a:xfrm>
          <a:prstGeom prst="triangle">
            <a:avLst/>
          </a:prstGeom>
          <a:solidFill>
            <a:srgbClr val="0099FF"/>
          </a:solidFill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953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 rot="16200000" flipH="1">
            <a:off x="2531566" y="4228207"/>
            <a:ext cx="169664" cy="160734"/>
          </a:xfrm>
          <a:prstGeom prst="triangle">
            <a:avLst/>
          </a:prstGeom>
          <a:solidFill>
            <a:srgbClr val="0099FF"/>
          </a:solidFill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953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 rot="5400000">
            <a:off x="4802386" y="3165574"/>
            <a:ext cx="169664" cy="160734"/>
          </a:xfrm>
          <a:prstGeom prst="triangle">
            <a:avLst/>
          </a:prstGeom>
          <a:solidFill>
            <a:srgbClr val="0099FF"/>
          </a:solidFill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953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 rot="5400000">
            <a:off x="4802386" y="3616524"/>
            <a:ext cx="169664" cy="160734"/>
          </a:xfrm>
          <a:prstGeom prst="triangle">
            <a:avLst/>
          </a:prstGeom>
          <a:solidFill>
            <a:srgbClr val="0099FF"/>
          </a:solidFill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953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 rot="5400000">
            <a:off x="4802386" y="4067473"/>
            <a:ext cx="169664" cy="160734"/>
          </a:xfrm>
          <a:prstGeom prst="triangle">
            <a:avLst/>
          </a:prstGeom>
          <a:solidFill>
            <a:srgbClr val="0099FF"/>
          </a:solidFill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953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2375297" y="5943600"/>
            <a:ext cx="4822031" cy="1541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01600" cap="flat" cmpd="sng" algn="ctr">
            <a:solidFill>
              <a:srgbClr val="0099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321719" y="5612267"/>
            <a:ext cx="4552355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6" b="1" dirty="0">
                <a:solidFill>
                  <a:srgbClr val="0099FF"/>
                </a:solidFill>
                <a:latin typeface="Gill Sans" charset="0"/>
                <a:ea typeface="ヒラギノ角ゴ ProN W3" charset="-128"/>
                <a:sym typeface="Gill Sans" charset="0"/>
              </a:rPr>
              <a:t>SOCIAL DETERMINANTS OF HEALTH INEQUITIES</a:t>
            </a:r>
          </a:p>
        </p:txBody>
      </p:sp>
      <p:cxnSp>
        <p:nvCxnSpPr>
          <p:cNvPr id="21" name="Straight Arrow Connector 20"/>
          <p:cNvCxnSpPr>
            <a:stCxn id="9" idx="2"/>
          </p:cNvCxnSpPr>
          <p:nvPr/>
        </p:nvCxnSpPr>
        <p:spPr bwMode="auto">
          <a:xfrm>
            <a:off x="5984677" y="4543425"/>
            <a:ext cx="0" cy="37504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Elbow Connector 21"/>
          <p:cNvCxnSpPr>
            <a:stCxn id="11" idx="3"/>
          </p:cNvCxnSpPr>
          <p:nvPr/>
        </p:nvCxnSpPr>
        <p:spPr bwMode="auto">
          <a:xfrm flipV="1">
            <a:off x="7090171" y="3633259"/>
            <a:ext cx="745851" cy="1501750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Elbow Connector 22"/>
          <p:cNvCxnSpPr/>
          <p:nvPr/>
        </p:nvCxnSpPr>
        <p:spPr bwMode="auto">
          <a:xfrm rot="10800000">
            <a:off x="2375297" y="2257424"/>
            <a:ext cx="5786438" cy="689372"/>
          </a:xfrm>
          <a:prstGeom prst="bentConnector3">
            <a:avLst>
              <a:gd name="adj1" fmla="val 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3758505" y="2464593"/>
            <a:ext cx="3813871" cy="535781"/>
            <a:chOff x="5421629" y="3505199"/>
            <a:chExt cx="5424172" cy="762000"/>
          </a:xfrm>
        </p:grpSpPr>
        <p:cxnSp>
          <p:nvCxnSpPr>
            <p:cNvPr id="31" name="Elbow Connector 30"/>
            <p:cNvCxnSpPr/>
            <p:nvPr/>
          </p:nvCxnSpPr>
          <p:spPr bwMode="auto">
            <a:xfrm rot="10800000">
              <a:off x="5421630" y="3505199"/>
              <a:ext cx="5424171" cy="762000"/>
            </a:xfrm>
            <a:prstGeom prst="bentConnector3">
              <a:avLst>
                <a:gd name="adj1" fmla="val 314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1"/>
            <p:cNvCxnSpPr>
              <a:endCxn id="7" idx="0"/>
            </p:cNvCxnSpPr>
            <p:nvPr/>
          </p:nvCxnSpPr>
          <p:spPr bwMode="auto">
            <a:xfrm>
              <a:off x="5421629" y="3505199"/>
              <a:ext cx="0" cy="38100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25" name="Straight Connector 24"/>
          <p:cNvCxnSpPr/>
          <p:nvPr/>
        </p:nvCxnSpPr>
        <p:spPr bwMode="auto">
          <a:xfrm>
            <a:off x="7090172" y="3053953"/>
            <a:ext cx="0" cy="1928813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6874074" y="3053953"/>
            <a:ext cx="216098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6874074" y="3370510"/>
            <a:ext cx="216098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6874074" y="3636169"/>
            <a:ext cx="216098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6874074" y="3964781"/>
            <a:ext cx="216098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6874074" y="4232672"/>
            <a:ext cx="216098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94" b="1" dirty="0"/>
              <a:t>World Health Organization’s Commission on </a:t>
            </a:r>
            <a:br>
              <a:rPr lang="en-US" sz="3094" b="1" dirty="0"/>
            </a:br>
            <a:r>
              <a:rPr lang="en-US" sz="3094" b="1" dirty="0"/>
              <a:t>Social Determinants of Health Framework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0509" y="6513972"/>
            <a:ext cx="7456289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25" dirty="0">
                <a:solidFill>
                  <a:prstClr val="white"/>
                </a:solidFill>
                <a:latin typeface="Gill Sans" charset="0"/>
                <a:ea typeface="ヒラギノ角ゴ ProN W3" charset="-128"/>
                <a:sym typeface="Gill Sans" charset="0"/>
              </a:rPr>
              <a:t>http://www.who.int/social_determinants/thecommission/finalreport/graphs/en/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197328" y="2939653"/>
            <a:ext cx="1393031" cy="696516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Distribution of health and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 well-being</a:t>
            </a:r>
            <a:endParaRPr lang="en-US" sz="1400" b="1" dirty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7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Racism and Medication Adherence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457200" y="10668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</a:rPr>
              <a:t>Perceived racial discrimination measured among patients enrolled in a 30-site cluster-randomized controlled trial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 mediational method was used to estimate the indirect association between perceived discrimination and medication adherence through stress and depression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Perceived discrimination was associated with poor medication adherence, and was mediated by stress and depression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31250" t="15555" r="31667" b="37778"/>
          <a:stretch>
            <a:fillRect/>
          </a:stretch>
        </p:blipFill>
        <p:spPr bwMode="auto">
          <a:xfrm>
            <a:off x="990600" y="1219200"/>
            <a:ext cx="7696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Internalized Racism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Internalized Racism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Content Placeholder 4"/>
          <p:cNvSpPr txBox="1">
            <a:spLocks/>
          </p:cNvSpPr>
          <p:nvPr/>
        </p:nvSpPr>
        <p:spPr>
          <a:xfrm>
            <a:off x="457200" y="1600201"/>
            <a:ext cx="8229600" cy="3733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Implicit association test used to measure implicit (unconscious) racial bias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Among black men with anti-black bias, experiences of discrimination associated with hypertension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Those with a pro-black bias had lower </a:t>
            </a:r>
            <a:r>
              <a:rPr lang="en-US" dirty="0" err="1" smtClean="0">
                <a:solidFill>
                  <a:schemeClr val="bg1"/>
                </a:solidFill>
              </a:rPr>
              <a:t>dx</a:t>
            </a:r>
            <a:r>
              <a:rPr lang="en-US" dirty="0" smtClean="0">
                <a:solidFill>
                  <a:schemeClr val="bg1"/>
                </a:solidFill>
              </a:rPr>
              <a:t> of hypertension</a:t>
            </a:r>
          </a:p>
        </p:txBody>
      </p:sp>
    </p:spTree>
    <p:extLst>
      <p:ext uri="{BB962C8B-B14F-4D97-AF65-F5344CB8AC3E}">
        <p14:creationId xmlns:p14="http://schemas.microsoft.com/office/powerpoint/2010/main" val="152484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course perspective &amp; racism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95400"/>
            <a:ext cx="8035483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6477" y="6324600"/>
            <a:ext cx="212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Gee et al, AJPH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dimensions of racism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Intergenerational impacts</a:t>
            </a:r>
          </a:p>
          <a:p>
            <a:pPr lvl="1"/>
            <a:r>
              <a:rPr lang="en-US" dirty="0" smtClean="0"/>
              <a:t>Historical trauma</a:t>
            </a:r>
          </a:p>
          <a:p>
            <a:pPr lvl="1"/>
            <a:r>
              <a:rPr lang="en-US" dirty="0" smtClean="0"/>
              <a:t>Wealth and inheritance</a:t>
            </a:r>
          </a:p>
          <a:p>
            <a:endParaRPr lang="en-US" dirty="0"/>
          </a:p>
          <a:p>
            <a:r>
              <a:rPr lang="en-US" dirty="0" smtClean="0"/>
              <a:t>Discrimination in health care (medical discrimination)</a:t>
            </a:r>
          </a:p>
          <a:p>
            <a:pPr lvl="1"/>
            <a:r>
              <a:rPr lang="en-US" dirty="0" smtClean="0"/>
              <a:t>Institutional policies, practices</a:t>
            </a:r>
          </a:p>
          <a:p>
            <a:pPr lvl="1"/>
            <a:r>
              <a:rPr lang="en-US" dirty="0" smtClean="0"/>
              <a:t>Interpersonal interactions (providers/staff)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65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Considerations for research on racism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US, fundamental cause underlying racial/ethnic disparities in health</a:t>
            </a:r>
          </a:p>
          <a:p>
            <a:r>
              <a:rPr lang="en-US" dirty="0" smtClean="0"/>
              <a:t>Relevant measures</a:t>
            </a:r>
          </a:p>
          <a:p>
            <a:pPr lvl="1"/>
            <a:r>
              <a:rPr lang="en-US" dirty="0"/>
              <a:t>levels/dimensions</a:t>
            </a:r>
          </a:p>
          <a:p>
            <a:pPr lvl="1"/>
            <a:r>
              <a:rPr lang="en-US" dirty="0" smtClean="0"/>
              <a:t>exposure period</a:t>
            </a:r>
          </a:p>
          <a:p>
            <a:r>
              <a:rPr lang="en-US" dirty="0" smtClean="0"/>
              <a:t>Validated instruments for study population</a:t>
            </a:r>
          </a:p>
          <a:p>
            <a:pPr lvl="1"/>
            <a:r>
              <a:rPr lang="en-US" dirty="0" smtClean="0"/>
              <a:t>measurement approach</a:t>
            </a:r>
          </a:p>
          <a:p>
            <a:pPr lvl="1"/>
            <a:r>
              <a:rPr lang="en-US" dirty="0" smtClean="0"/>
              <a:t>Immigration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80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14400"/>
            <a:ext cx="4886325" cy="512445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198" y="2615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Incarceration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0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752600"/>
            <a:ext cx="723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As </a:t>
            </a:r>
            <a:r>
              <a:rPr lang="en-US" sz="2400" dirty="0">
                <a:solidFill>
                  <a:schemeClr val="bg1"/>
                </a:solidFill>
              </a:rPr>
              <a:t>of 2004, there were approximately six times more inmates and ex-inmates than in the mid-1970s. 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Presently</a:t>
            </a:r>
            <a:r>
              <a:rPr lang="en-US" sz="2400" dirty="0">
                <a:solidFill>
                  <a:schemeClr val="bg1"/>
                </a:solidFill>
              </a:rPr>
              <a:t>, there are more than 16 million felons and ex-felons in the United States (</a:t>
            </a:r>
            <a:r>
              <a:rPr lang="en-US" sz="2400" dirty="0" err="1">
                <a:solidFill>
                  <a:schemeClr val="bg1"/>
                </a:solidFill>
              </a:rPr>
              <a:t>Uggen</a:t>
            </a:r>
            <a:r>
              <a:rPr lang="en-US" sz="2400" dirty="0">
                <a:solidFill>
                  <a:schemeClr val="bg1"/>
                </a:solidFill>
              </a:rPr>
              <a:t> et al. 2006)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Incarceration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7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198" y="2615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Incarceration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5" y="631777"/>
            <a:ext cx="701992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990600"/>
            <a:ext cx="7467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lifetime cumulative risk (measured to age 34) of imprisonment for all African American males </a:t>
            </a:r>
            <a:r>
              <a:rPr lang="en-US" sz="2400" dirty="0" smtClean="0">
                <a:solidFill>
                  <a:schemeClr val="bg1"/>
                </a:solidFill>
              </a:rPr>
              <a:t> &gt; </a:t>
            </a:r>
            <a:r>
              <a:rPr lang="en-US" sz="2400" dirty="0">
                <a:solidFill>
                  <a:schemeClr val="bg1"/>
                </a:solidFill>
              </a:rPr>
              <a:t>20 </a:t>
            </a:r>
            <a:r>
              <a:rPr lang="en-US" sz="2400" dirty="0" smtClean="0">
                <a:solidFill>
                  <a:schemeClr val="bg1"/>
                </a:solidFill>
              </a:rPr>
              <a:t>% (</a:t>
            </a:r>
            <a:r>
              <a:rPr lang="en-US" sz="2400" dirty="0">
                <a:solidFill>
                  <a:schemeClr val="bg1"/>
                </a:solidFill>
              </a:rPr>
              <a:t>Pettit &amp; Western 2004).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African </a:t>
            </a:r>
            <a:r>
              <a:rPr lang="en-US" sz="2400" dirty="0">
                <a:solidFill>
                  <a:schemeClr val="bg1"/>
                </a:solidFill>
              </a:rPr>
              <a:t>American males without a high school diploma, the lifetime risk of incarceration is </a:t>
            </a:r>
            <a:r>
              <a:rPr lang="en-US" sz="2400" dirty="0" smtClean="0">
                <a:solidFill>
                  <a:schemeClr val="bg1"/>
                </a:solidFill>
              </a:rPr>
              <a:t>59 % (5x the </a:t>
            </a:r>
            <a:r>
              <a:rPr lang="en-US" sz="2400" dirty="0">
                <a:solidFill>
                  <a:schemeClr val="bg1"/>
                </a:solidFill>
              </a:rPr>
              <a:t>rates of comparable whites</a:t>
            </a:r>
            <a:r>
              <a:rPr lang="en-US" sz="2400" dirty="0" smtClean="0">
                <a:solidFill>
                  <a:schemeClr val="bg1"/>
                </a:solidFill>
              </a:rPr>
              <a:t>.)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correctional </a:t>
            </a:r>
            <a:r>
              <a:rPr lang="en-US" sz="2400" dirty="0">
                <a:solidFill>
                  <a:schemeClr val="bg1"/>
                </a:solidFill>
              </a:rPr>
              <a:t>policies have caused the emergence of a new ‘‘felon class’’ in society.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692150" lvl="1" indent="-2349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</a:rPr>
              <a:t>8 % of </a:t>
            </a:r>
            <a:r>
              <a:rPr lang="en-US" sz="2400" dirty="0">
                <a:solidFill>
                  <a:schemeClr val="bg1"/>
                </a:solidFill>
              </a:rPr>
              <a:t>the adult population,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692150" lvl="1" indent="-2349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</a:rPr>
              <a:t>22%  </a:t>
            </a:r>
            <a:r>
              <a:rPr lang="en-US" sz="2400" dirty="0">
                <a:solidFill>
                  <a:schemeClr val="bg1"/>
                </a:solidFill>
              </a:rPr>
              <a:t>of the black adult </a:t>
            </a:r>
            <a:r>
              <a:rPr lang="en-US" sz="2400" dirty="0" smtClean="0">
                <a:solidFill>
                  <a:schemeClr val="bg1"/>
                </a:solidFill>
              </a:rPr>
              <a:t>population</a:t>
            </a:r>
          </a:p>
          <a:p>
            <a:pPr marL="692150" lvl="1" indent="-2349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</a:rPr>
              <a:t>33% </a:t>
            </a:r>
            <a:r>
              <a:rPr lang="en-US" sz="2400" dirty="0">
                <a:solidFill>
                  <a:schemeClr val="bg1"/>
                </a:solidFill>
              </a:rPr>
              <a:t>percent of the black adult male </a:t>
            </a:r>
            <a:r>
              <a:rPr lang="en-US" sz="2400" dirty="0" smtClean="0">
                <a:solidFill>
                  <a:schemeClr val="bg1"/>
                </a:solidFill>
              </a:rPr>
              <a:t>population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Incarceration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0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2127"/>
          <a:stretch/>
        </p:blipFill>
        <p:spPr>
          <a:xfrm>
            <a:off x="640539" y="1928812"/>
            <a:ext cx="8197453" cy="4787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4408" y="1227233"/>
            <a:ext cx="8197453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7" i="1" dirty="0">
                <a:solidFill>
                  <a:prstClr val="black"/>
                </a:solidFill>
                <a:latin typeface="Calibri Light" panose="020F0302020204030204"/>
                <a:ea typeface="ヒラギノ角ゴ ProN W3" charset="-128"/>
                <a:sym typeface="Gill Sans" charset="0"/>
              </a:rPr>
              <a:t>Beyond Health Care: The Role of Social Determinants in Promoting Health and Health Equity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539" y="6294086"/>
            <a:ext cx="748307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25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http://www.kff.org/disparities-policy/issue-brief/beyond-health-care-the-role-of-social-determinants-in-promoting-health-and-health-equity/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940629"/>
          </a:xfrm>
        </p:spPr>
        <p:txBody>
          <a:bodyPr/>
          <a:lstStyle/>
          <a:p>
            <a:r>
              <a:rPr lang="en-US" sz="3094" b="1" dirty="0"/>
              <a:t>Social Determinants of Health </a:t>
            </a:r>
          </a:p>
        </p:txBody>
      </p:sp>
    </p:spTree>
    <p:extLst>
      <p:ext uri="{BB962C8B-B14F-4D97-AF65-F5344CB8AC3E}">
        <p14:creationId xmlns:p14="http://schemas.microsoft.com/office/powerpoint/2010/main" val="25256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" b="30000"/>
          <a:stretch>
            <a:fillRect/>
          </a:stretch>
        </p:blipFill>
        <p:spPr>
          <a:xfrm>
            <a:off x="1524000" y="990600"/>
            <a:ext cx="6320161" cy="48006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198" y="2615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Incarceration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1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Neighborhood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58200" y="6613525"/>
            <a:ext cx="517525" cy="244475"/>
          </a:xfrm>
          <a:noFill/>
        </p:spPr>
        <p:txBody>
          <a:bodyPr/>
          <a:lstStyle/>
          <a:p>
            <a:fld id="{5CE8A031-C5C1-47B0-AAC1-E87D9C3161FC}" type="slidenum">
              <a:rPr lang="en-US" smtClean="0">
                <a:latin typeface="Arial" pitchFamily="34" charset="0"/>
              </a:rPr>
              <a:pPr/>
              <a:t>61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 bwMode="auto">
          <a:xfrm>
            <a:off x="8458200" y="6613525"/>
            <a:ext cx="517525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A54530E0-F71A-44CF-8D63-590163F09101}" type="slidenum">
              <a:rPr lang="en-US" sz="1000">
                <a:solidFill>
                  <a:srgbClr val="0D6072"/>
                </a:solidFill>
              </a:rPr>
              <a:pPr algn="r">
                <a:spcBef>
                  <a:spcPct val="50000"/>
                </a:spcBef>
              </a:pPr>
              <a:t>61</a:t>
            </a:fld>
            <a:endParaRPr lang="en-US" sz="1000">
              <a:solidFill>
                <a:srgbClr val="0D6072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925513"/>
            <a:ext cx="7102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Pubmed</a:t>
            </a:r>
            <a:r>
              <a:rPr lang="en-US" sz="2400" dirty="0">
                <a:solidFill>
                  <a:schemeClr val="bg1"/>
                </a:solidFill>
              </a:rPr>
              <a:t> Articles “Neighborhood” in title: </a:t>
            </a:r>
            <a:r>
              <a:rPr lang="en-US" sz="2400" dirty="0" smtClean="0">
                <a:solidFill>
                  <a:schemeClr val="bg1"/>
                </a:solidFill>
              </a:rPr>
              <a:t>1970 </a:t>
            </a:r>
            <a:r>
              <a:rPr lang="en-US" sz="2400" dirty="0">
                <a:solidFill>
                  <a:schemeClr val="bg1"/>
                </a:solidFill>
              </a:rPr>
              <a:t>- 2012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1371600" y="1828800"/>
          <a:ext cx="6858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0683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 and health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Trebuchet MS" charset="0"/>
              </a:rPr>
              <a:t>Where you live, work and play impacts your health</a:t>
            </a:r>
          </a:p>
          <a:p>
            <a:pPr lvl="1"/>
            <a:r>
              <a:rPr lang="en-US" dirty="0" smtClean="0">
                <a:sym typeface="Trebuchet MS" charset="0"/>
              </a:rPr>
              <a:t>Environmental exposures</a:t>
            </a:r>
          </a:p>
          <a:p>
            <a:pPr lvl="1"/>
            <a:r>
              <a:rPr lang="en-US" dirty="0" smtClean="0">
                <a:sym typeface="Trebuchet MS" charset="0"/>
              </a:rPr>
              <a:t>Material deprivation</a:t>
            </a:r>
          </a:p>
          <a:p>
            <a:pPr lvl="1"/>
            <a:r>
              <a:rPr lang="en-US" dirty="0" smtClean="0">
                <a:sym typeface="Trebuchet MS" charset="0"/>
              </a:rPr>
              <a:t>Psychosocial mechanisms (stress, social support)</a:t>
            </a:r>
          </a:p>
          <a:p>
            <a:pPr lvl="1"/>
            <a:r>
              <a:rPr lang="en-US" dirty="0" smtClean="0">
                <a:sym typeface="Trebuchet MS" charset="0"/>
              </a:rPr>
              <a:t>Lifestyle behaviors (physical activity, diet, smoking &amp; alcohol use)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7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383867" y="1491656"/>
          <a:ext cx="8581539" cy="5052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8" name="Picture 10" descr="Image result for neighborhood image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2"/>
          <a:stretch/>
        </p:blipFill>
        <p:spPr bwMode="auto">
          <a:xfrm>
            <a:off x="1464785" y="1992785"/>
            <a:ext cx="2352504" cy="161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neighborhood 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6" y="3749966"/>
            <a:ext cx="2538094" cy="150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2737" y="-4181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en-US" sz="3797" b="1" dirty="0" smtClean="0"/>
              <a:t>Social </a:t>
            </a:r>
            <a:r>
              <a:rPr lang="en-US" sz="3797" b="1" dirty="0"/>
              <a:t>Environment Attributes</a:t>
            </a:r>
          </a:p>
        </p:txBody>
      </p:sp>
      <p:pic>
        <p:nvPicPr>
          <p:cNvPr id="2050" name="Picture 2" descr="Image result for neighborhood imag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961" y="5268310"/>
            <a:ext cx="2124871" cy="159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neighborhood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10" y="1933956"/>
            <a:ext cx="1474188" cy="192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lated imag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54" y="5178950"/>
            <a:ext cx="1878189" cy="14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neighborhood images povert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354" y="1640851"/>
            <a:ext cx="2271786" cy="147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neighborhood images gentrificati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675" y="3649879"/>
            <a:ext cx="1607189" cy="160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32479" y="2014066"/>
            <a:ext cx="665567" cy="3086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Crime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71000" y="5280343"/>
            <a:ext cx="1378904" cy="3086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Ethnic Enclave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6687" y="4600133"/>
            <a:ext cx="1297151" cy="5250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Gentrification/</a:t>
            </a:r>
          </a:p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Displacement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9271" y="6494220"/>
            <a:ext cx="1160895" cy="3086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Segregation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6754" y="3769159"/>
            <a:ext cx="1792233" cy="5250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Racial/Ethnic Composition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45714" y="1500188"/>
            <a:ext cx="1972015" cy="3086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Socioeconomic Status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64947" y="3094403"/>
            <a:ext cx="1491114" cy="5250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Social Capital/</a:t>
            </a:r>
          </a:p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Social Cohesion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902737" y="1640851"/>
            <a:ext cx="2416617" cy="140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53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9984" y="1660922"/>
            <a:ext cx="2856552" cy="129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53">
              <a:solidFill>
                <a:prstClr val="white"/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266" y="266577"/>
            <a:ext cx="7543800" cy="731380"/>
          </a:xfrm>
        </p:spPr>
        <p:txBody>
          <a:bodyPr>
            <a:normAutofit/>
          </a:bodyPr>
          <a:lstStyle/>
          <a:p>
            <a:pPr algn="ctr"/>
            <a:r>
              <a:rPr lang="en-US" sz="3797" b="1" dirty="0" smtClean="0"/>
              <a:t>Built </a:t>
            </a:r>
            <a:r>
              <a:rPr lang="en-US" sz="3797" b="1" dirty="0"/>
              <a:t>Environment Attributes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33011"/>
              </p:ext>
            </p:extLst>
          </p:nvPr>
        </p:nvGraphicFramePr>
        <p:xfrm>
          <a:off x="570626" y="1285875"/>
          <a:ext cx="7759541" cy="487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Image result for neighborhood imag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382" y="1604516"/>
            <a:ext cx="1993106" cy="149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eighborhood 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85" y="3122522"/>
            <a:ext cx="1993106" cy="132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eighborhood imag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61" y="4498029"/>
            <a:ext cx="1993106" cy="131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neighborhood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172520"/>
            <a:ext cx="1993106" cy="125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neighborhood image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904" y="1082279"/>
            <a:ext cx="1993106" cy="13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neighborhood images traffi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426" y="1821657"/>
            <a:ext cx="2363590" cy="118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7491" y="4498029"/>
            <a:ext cx="1993106" cy="1116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9118" y="1050695"/>
            <a:ext cx="1691490" cy="3086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Population Density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69502" y="1644940"/>
            <a:ext cx="2089034" cy="3086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Housing Characteristics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8179" y="3193863"/>
            <a:ext cx="1830950" cy="3086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Commuting Patterns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8748" y="4519371"/>
            <a:ext cx="1758816" cy="3086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Parks/Green Space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2729" y="4506210"/>
            <a:ext cx="1662635" cy="3086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Food Environment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94990" y="3107531"/>
            <a:ext cx="1697901" cy="3086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Street Connectivity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61481" y="1821656"/>
            <a:ext cx="1325684" cy="3086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Traffic Density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/>
          <a:srcRect b="7626"/>
          <a:stretch/>
        </p:blipFill>
        <p:spPr>
          <a:xfrm>
            <a:off x="3607593" y="5256326"/>
            <a:ext cx="1891161" cy="12802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75154" y="4998728"/>
            <a:ext cx="1951175" cy="3086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6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Recreational Facilities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02737" y="1640851"/>
            <a:ext cx="2416617" cy="140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53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90172" y="1640851"/>
            <a:ext cx="1783998" cy="140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53">
              <a:solidFill>
                <a:prstClr val="white"/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28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"/>
            <a:ext cx="7507003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248400"/>
            <a:ext cx="754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Gomez, Shariff-Marco, et al. </a:t>
            </a:r>
            <a:r>
              <a:rPr lang="en-US" sz="1400" b="1" i="1" dirty="0" smtClean="0"/>
              <a:t>Cancer</a:t>
            </a:r>
            <a:r>
              <a:rPr lang="en-US" sz="1400" b="1" dirty="0" smtClean="0"/>
              <a:t> 2015.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3993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Additional neighborhood environments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Physical environment</a:t>
            </a:r>
          </a:p>
          <a:p>
            <a:pPr lvl="1"/>
            <a:r>
              <a:rPr lang="en-US" dirty="0" smtClean="0"/>
              <a:t>Air pollution</a:t>
            </a:r>
          </a:p>
          <a:p>
            <a:pPr lvl="1"/>
            <a:r>
              <a:rPr lang="en-US" dirty="0" smtClean="0"/>
              <a:t>Noise pollution</a:t>
            </a:r>
          </a:p>
          <a:p>
            <a:pPr lvl="1"/>
            <a:r>
              <a:rPr lang="en-US" dirty="0" smtClean="0"/>
              <a:t>Light pollution</a:t>
            </a:r>
          </a:p>
          <a:p>
            <a:pPr lvl="1"/>
            <a:r>
              <a:rPr lang="en-US" dirty="0" smtClean="0"/>
              <a:t>Toxic waste sites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Healthcare Context</a:t>
            </a:r>
          </a:p>
          <a:p>
            <a:pPr lvl="1"/>
            <a:r>
              <a:rPr lang="en-US" dirty="0" smtClean="0"/>
              <a:t>Resources: density of providers, facilities</a:t>
            </a:r>
          </a:p>
          <a:p>
            <a:pPr lvl="1"/>
            <a:r>
              <a:rPr lang="en-US" dirty="0" smtClean="0"/>
              <a:t>% insured/uninsured</a:t>
            </a:r>
          </a:p>
          <a:p>
            <a:pPr lvl="1"/>
            <a:r>
              <a:rPr lang="en-US" dirty="0" smtClean="0"/>
              <a:t>Distance to facilities</a:t>
            </a:r>
          </a:p>
        </p:txBody>
      </p:sp>
    </p:spTree>
    <p:extLst>
      <p:ext uri="{BB962C8B-B14F-4D97-AF65-F5344CB8AC3E}">
        <p14:creationId xmlns:p14="http://schemas.microsoft.com/office/powerpoint/2010/main" val="91919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453"/>
            <a:ext cx="9144000" cy="5927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488668"/>
            <a:ext cx="3379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Diez</a:t>
            </a:r>
            <a:r>
              <a:rPr lang="en-US" dirty="0" smtClean="0"/>
              <a:t> Roux et al, Global Heart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6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561262" y="6292850"/>
            <a:ext cx="517525" cy="244475"/>
          </a:xfrm>
          <a:noFill/>
        </p:spPr>
        <p:txBody>
          <a:bodyPr/>
          <a:lstStyle/>
          <a:p>
            <a:fld id="{F09D6593-F357-48C7-BB41-30BD2C360DF1}" type="slidenum">
              <a:rPr lang="en-US" smtClean="0">
                <a:latin typeface="Arial" pitchFamily="34" charset="0"/>
              </a:rPr>
              <a:pPr/>
              <a:t>68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0" y="228600"/>
            <a:ext cx="7197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Neighborhood / Place research concepts and methods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81112" y="628650"/>
            <a:ext cx="6415088" cy="56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definitions of neighborhood / geographic unit (scale)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census block group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census </a:t>
            </a:r>
            <a:r>
              <a:rPr lang="en-US" sz="1600" dirty="0" smtClean="0">
                <a:solidFill>
                  <a:schemeClr val="bg1"/>
                </a:solidFill>
              </a:rPr>
              <a:t>tract</a:t>
            </a:r>
            <a:endParaRPr lang="en-US" sz="16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zip </a:t>
            </a:r>
            <a:r>
              <a:rPr lang="en-US" sz="1600" dirty="0" smtClean="0">
                <a:solidFill>
                  <a:schemeClr val="bg1"/>
                </a:solidFill>
              </a:rPr>
              <a:t>code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 buffers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measure to characterize the place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composition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context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types of measures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census data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counts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density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distance to </a:t>
            </a:r>
          </a:p>
          <a:p>
            <a:pPr lvl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time / space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101012" y="6454775"/>
            <a:ext cx="517525" cy="244475"/>
          </a:xfrm>
          <a:noFill/>
        </p:spPr>
        <p:txBody>
          <a:bodyPr/>
          <a:lstStyle/>
          <a:p>
            <a:fld id="{9BE8E1E9-73AE-449C-ADEF-C5DA2FD39049}" type="slidenum">
              <a:rPr lang="en-US" smtClean="0">
                <a:latin typeface="Arial" pitchFamily="34" charset="0"/>
              </a:rPr>
              <a:pPr/>
              <a:t>69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3" name="Picture 2" descr="CYGNET_AlamedaCnty_1milezo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8600"/>
            <a:ext cx="75120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22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74638"/>
            <a:ext cx="8382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Importance of social factors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any research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impact-of-broader-determinants-of-health.jpg"/>
          <p:cNvPicPr>
            <a:picLocks noChangeAspect="1"/>
          </p:cNvPicPr>
          <p:nvPr/>
        </p:nvPicPr>
        <p:blipFill>
          <a:blip r:embed="rId3" cstate="print"/>
          <a:srcRect t="-2941" r="30292"/>
          <a:stretch>
            <a:fillRect/>
          </a:stretch>
        </p:blipFill>
        <p:spPr>
          <a:xfrm>
            <a:off x="1010763" y="1905000"/>
            <a:ext cx="6990237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GNET_MarinCnty_1milezo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"/>
            <a:ext cx="75009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180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" y="973484"/>
            <a:ext cx="9139502" cy="4911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400800"/>
            <a:ext cx="439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Arcaya</a:t>
            </a:r>
            <a:r>
              <a:rPr lang="en-US" dirty="0" smtClean="0"/>
              <a:t> et al, Social Science &amp; Medicine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6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" y="618164"/>
            <a:ext cx="9139502" cy="5621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400800"/>
            <a:ext cx="439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Arcaya</a:t>
            </a:r>
            <a:r>
              <a:rPr lang="en-US" dirty="0" smtClean="0"/>
              <a:t> et al, Social Science &amp; Medicine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3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58200" y="6613525"/>
            <a:ext cx="517525" cy="244475"/>
          </a:xfrm>
          <a:noFill/>
        </p:spPr>
        <p:txBody>
          <a:bodyPr/>
          <a:lstStyle/>
          <a:p>
            <a:fld id="{3F89A514-64E8-45F8-A284-E04540629107}" type="slidenum">
              <a:rPr lang="en-US" smtClean="0">
                <a:latin typeface="Arial" pitchFamily="34" charset="0"/>
              </a:rPr>
              <a:pPr/>
              <a:t>73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27689" r="26221" b="13989"/>
          <a:stretch>
            <a:fillRect/>
          </a:stretch>
        </p:blipFill>
        <p:spPr bwMode="auto">
          <a:xfrm>
            <a:off x="533400" y="685800"/>
            <a:ext cx="8389937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3040" y="4572000"/>
            <a:ext cx="6208713" cy="190500"/>
          </a:xfrm>
          <a:prstGeom prst="rect">
            <a:avLst/>
          </a:prstGeom>
          <a:solidFill>
            <a:srgbClr val="FFFF00">
              <a:alpha val="18823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7360" y="5303520"/>
            <a:ext cx="6346825" cy="180975"/>
          </a:xfrm>
          <a:prstGeom prst="rect">
            <a:avLst/>
          </a:prstGeom>
          <a:solidFill>
            <a:srgbClr val="FFFF00">
              <a:alpha val="21176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40080" y="5486400"/>
            <a:ext cx="5667375" cy="171450"/>
          </a:xfrm>
          <a:prstGeom prst="rect">
            <a:avLst/>
          </a:prstGeom>
          <a:solidFill>
            <a:srgbClr val="FFFF00">
              <a:alpha val="21176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6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9445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Moving to Opportunity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676400"/>
            <a:ext cx="78486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1994 – 4600 families with children living in public housing – RCT to move to lower poverty neigh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Vouchers (&lt;10% poverty)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Section 8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2008-2010 – evaluation studies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6324600"/>
            <a:ext cx="3305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http://www.nber.org/mtopublic/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9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443841"/>
            <a:ext cx="74676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adults offered housing vouchers </a:t>
            </a:r>
          </a:p>
          <a:p>
            <a:pPr marL="914400" lvl="1" indent="-45720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sz="2400" dirty="0" smtClean="0">
                <a:solidFill>
                  <a:schemeClr val="bg1"/>
                </a:solidFill>
              </a:rPr>
              <a:t>a lower prevalence of severe obesity and diabetes compared to controls </a:t>
            </a:r>
          </a:p>
          <a:p>
            <a:pPr marL="914400" lvl="1" indent="-45720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sz="2400" dirty="0" smtClean="0">
                <a:solidFill>
                  <a:schemeClr val="bg1"/>
                </a:solidFill>
              </a:rPr>
              <a:t>fewer physical limitations</a:t>
            </a:r>
          </a:p>
          <a:p>
            <a:pPr marL="914400" lvl="1" indent="-457200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sz="2400" dirty="0">
                <a:solidFill>
                  <a:schemeClr val="bg1"/>
                </a:solidFill>
              </a:rPr>
              <a:t>improved mental health in areas such as depression and psychological </a:t>
            </a:r>
            <a:r>
              <a:rPr lang="en-US" sz="2400" dirty="0" smtClean="0">
                <a:solidFill>
                  <a:schemeClr val="bg1"/>
                </a:solidFill>
              </a:rPr>
              <a:t>distress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self-reported health status and rates of hypertension and health-related risk behaviors are similar across groups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</a:t>
            </a:r>
            <a:r>
              <a:rPr lang="en-US" sz="2400" dirty="0" smtClean="0">
                <a:solidFill>
                  <a:schemeClr val="bg1"/>
                </a:solidFill>
              </a:rPr>
              <a:t>ittle or no effect on economic self-sufficiency</a:t>
            </a: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9445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Moving to Opportunity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73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8674" y="152400"/>
            <a:ext cx="8586651" cy="1143000"/>
          </a:xfrm>
        </p:spPr>
        <p:txBody>
          <a:bodyPr/>
          <a:lstStyle/>
          <a:p>
            <a:r>
              <a:rPr lang="en-US" sz="2800" dirty="0"/>
              <a:t>Recommendations </a:t>
            </a:r>
            <a:r>
              <a:rPr lang="en-US" sz="2800" dirty="0" smtClean="0"/>
              <a:t>for research on neighborhood + health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sz="2400" dirty="0"/>
              <a:t>Consider the complex and dynamic relationships  </a:t>
            </a:r>
          </a:p>
          <a:p>
            <a:r>
              <a:rPr lang="en-US" sz="2400" dirty="0" smtClean="0"/>
              <a:t>A </a:t>
            </a:r>
            <a:r>
              <a:rPr lang="en-US" sz="2400" dirty="0"/>
              <a:t>life-course perspective</a:t>
            </a:r>
          </a:p>
          <a:p>
            <a:pPr lvl="1"/>
            <a:r>
              <a:rPr lang="en-US" sz="2000" dirty="0"/>
              <a:t>capture neighborhood environment factors during relevant time periods and account for changes in neighborhood characteristics</a:t>
            </a:r>
          </a:p>
          <a:p>
            <a:r>
              <a:rPr lang="en-US" sz="2400" dirty="0"/>
              <a:t>Consider neighborhood environments at work</a:t>
            </a:r>
          </a:p>
          <a:p>
            <a:r>
              <a:rPr lang="en-US" sz="2400" dirty="0" smtClean="0"/>
              <a:t>Integration </a:t>
            </a:r>
            <a:r>
              <a:rPr lang="en-US" sz="2400" dirty="0"/>
              <a:t>of secondary (objective) and self-report (perception) </a:t>
            </a:r>
            <a:r>
              <a:rPr lang="en-US" sz="2400" dirty="0" smtClean="0"/>
              <a:t>data</a:t>
            </a:r>
          </a:p>
          <a:p>
            <a:r>
              <a:rPr lang="en-US" sz="2400" dirty="0" smtClean="0"/>
              <a:t>Engage communities in solutions/interventions</a:t>
            </a:r>
            <a:endParaRPr lang="en-US" sz="2400" dirty="0"/>
          </a:p>
          <a:p>
            <a:r>
              <a:rPr lang="en-US" sz="2400" dirty="0" smtClean="0"/>
              <a:t>Develop </a:t>
            </a:r>
            <a:r>
              <a:rPr lang="en-US" sz="2400" dirty="0"/>
              <a:t>analytical approaches and tools</a:t>
            </a:r>
          </a:p>
          <a:p>
            <a:r>
              <a:rPr lang="en-US" sz="2400" dirty="0"/>
              <a:t>Causal inference</a:t>
            </a:r>
          </a:p>
          <a:p>
            <a:pPr lvl="1"/>
            <a:r>
              <a:rPr lang="en-US" sz="2000" dirty="0"/>
              <a:t>apply (develop) causal inference methods to allow for calculation of less biased estimates of associations between neighborhood environments and cancer </a:t>
            </a:r>
            <a:r>
              <a:rPr lang="en-US" sz="2000" dirty="0" smtClean="0"/>
              <a:t>outcomes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10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86" y="130025"/>
            <a:ext cx="5774571" cy="6045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324750"/>
            <a:ext cx="274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Warnecke</a:t>
            </a:r>
            <a:r>
              <a:rPr lang="en-US" dirty="0"/>
              <a:t> et al</a:t>
            </a:r>
            <a:r>
              <a:rPr lang="en-US" dirty="0" smtClean="0"/>
              <a:t>., </a:t>
            </a:r>
            <a:r>
              <a:rPr lang="en-US" dirty="0"/>
              <a:t>AJPH </a:t>
            </a:r>
            <a:r>
              <a:rPr lang="en-US" dirty="0" smtClean="0"/>
              <a:t>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12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324593"/>
            <a:ext cx="7772400" cy="58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4"/>
          <p:cNvSpPr>
            <a:spLocks noChangeArrowheads="1"/>
          </p:cNvSpPr>
          <p:nvPr/>
        </p:nvSpPr>
        <p:spPr bwMode="ltGray">
          <a:xfrm>
            <a:off x="671511" y="381000"/>
            <a:ext cx="7585075" cy="62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Map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of First Four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Weeks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7" name="Block Arc 26"/>
          <p:cNvSpPr/>
          <p:nvPr/>
        </p:nvSpPr>
        <p:spPr>
          <a:xfrm>
            <a:off x="1125538" y="1722438"/>
            <a:ext cx="6742112" cy="6675437"/>
          </a:xfrm>
          <a:prstGeom prst="blockArc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lock Arc 27"/>
          <p:cNvSpPr/>
          <p:nvPr/>
        </p:nvSpPr>
        <p:spPr>
          <a:xfrm>
            <a:off x="2028825" y="2632075"/>
            <a:ext cx="4911725" cy="5151438"/>
          </a:xfrm>
          <a:prstGeom prst="blockArc">
            <a:avLst/>
          </a:prstGeom>
          <a:solidFill>
            <a:srgbClr val="3399FF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96"/>
          <p:cNvGrpSpPr>
            <a:grpSpLocks/>
          </p:cNvGrpSpPr>
          <p:nvPr/>
        </p:nvGrpSpPr>
        <p:grpSpPr bwMode="auto">
          <a:xfrm>
            <a:off x="2941638" y="3546475"/>
            <a:ext cx="3144837" cy="3305175"/>
            <a:chOff x="3017367" y="3759796"/>
            <a:chExt cx="3144656" cy="3304620"/>
          </a:xfrm>
        </p:grpSpPr>
        <p:sp>
          <p:nvSpPr>
            <p:cNvPr id="30" name="Chord 29"/>
            <p:cNvSpPr/>
            <p:nvPr/>
          </p:nvSpPr>
          <p:spPr>
            <a:xfrm rot="6741582">
              <a:off x="2937385" y="3839778"/>
              <a:ext cx="3304620" cy="3144656"/>
            </a:xfrm>
            <a:prstGeom prst="chord">
              <a:avLst>
                <a:gd name="adj1" fmla="val 3303767"/>
                <a:gd name="adj2" fmla="val 15611572"/>
              </a:avLst>
            </a:prstGeom>
            <a:solidFill>
              <a:srgbClr val="0000CC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5400000" flipH="1" flipV="1">
              <a:off x="3853216" y="4524049"/>
              <a:ext cx="1431685" cy="476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76"/>
          <p:cNvGrpSpPr>
            <a:grpSpLocks/>
          </p:cNvGrpSpPr>
          <p:nvPr/>
        </p:nvGrpSpPr>
        <p:grpSpPr bwMode="auto">
          <a:xfrm>
            <a:off x="1135063" y="5075238"/>
            <a:ext cx="6753225" cy="1327150"/>
            <a:chOff x="800100" y="2562225"/>
            <a:chExt cx="5486400" cy="707021"/>
          </a:xfrm>
        </p:grpSpPr>
        <p:sp>
          <p:nvSpPr>
            <p:cNvPr id="33" name="Rectangle 32"/>
            <p:cNvSpPr/>
            <p:nvPr/>
          </p:nvSpPr>
          <p:spPr>
            <a:xfrm>
              <a:off x="800100" y="2562225"/>
              <a:ext cx="5486400" cy="514197"/>
            </a:xfrm>
            <a:prstGeom prst="rect">
              <a:avLst/>
            </a:prstGeom>
            <a:solidFill>
              <a:srgbClr val="0066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800100" y="2562225"/>
              <a:ext cx="547737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23"/>
            <p:cNvSpPr txBox="1"/>
            <p:nvPr/>
          </p:nvSpPr>
          <p:spPr>
            <a:xfrm>
              <a:off x="2747553" y="2764352"/>
              <a:ext cx="1590204" cy="50489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HEALTH</a:t>
              </a:r>
            </a:p>
          </p:txBody>
        </p:sp>
      </p:grpSp>
      <p:sp>
        <p:nvSpPr>
          <p:cNvPr id="36" name="TextBox 24"/>
          <p:cNvSpPr txBox="1"/>
          <p:nvPr/>
        </p:nvSpPr>
        <p:spPr>
          <a:xfrm>
            <a:off x="3341688" y="4119563"/>
            <a:ext cx="1122362" cy="8112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Behaviors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7" name="TextBox 25"/>
          <p:cNvSpPr txBox="1"/>
          <p:nvPr/>
        </p:nvSpPr>
        <p:spPr>
          <a:xfrm>
            <a:off x="4527550" y="4127500"/>
            <a:ext cx="1230313" cy="81121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Medical Care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8" name="TextBox 26"/>
          <p:cNvSpPr txBox="1"/>
          <p:nvPr/>
        </p:nvSpPr>
        <p:spPr>
          <a:xfrm>
            <a:off x="3268663" y="2927350"/>
            <a:ext cx="2536825" cy="612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Living &amp; Working Conditions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Homes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Communities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" name="TextBox 27"/>
          <p:cNvSpPr txBox="1"/>
          <p:nvPr/>
        </p:nvSpPr>
        <p:spPr>
          <a:xfrm>
            <a:off x="3200400" y="1919288"/>
            <a:ext cx="2573338" cy="6508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Economic &amp; Social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Opportunities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Resources</a:t>
            </a: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ltGray">
          <a:xfrm>
            <a:off x="4561227" y="6242704"/>
            <a:ext cx="461089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Adapted from Braveman et al., for </a:t>
            </a:r>
            <a:r>
              <a:rPr kumimoji="1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RWJ Foundation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1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Commission to Build a Healthier America | www.commissiononhealth.org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117600" y="5075238"/>
            <a:ext cx="6786563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Interaction with genetic/other biological factors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9584" y="1400145"/>
            <a:ext cx="1371600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Week 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209800" y="1800255"/>
            <a:ext cx="533400" cy="333345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2" idx="2"/>
          </p:cNvCxnSpPr>
          <p:nvPr/>
        </p:nvCxnSpPr>
        <p:spPr>
          <a:xfrm>
            <a:off x="1745384" y="1800255"/>
            <a:ext cx="1596304" cy="1127095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70786" y="3033682"/>
            <a:ext cx="1371600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Week 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143125" y="3597275"/>
            <a:ext cx="1113462" cy="1462881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180874" y="1566817"/>
            <a:ext cx="1371600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Week 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334000" y="1966927"/>
            <a:ext cx="1262929" cy="1630348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28600" y="2727295"/>
            <a:ext cx="1371600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Week 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71600" y="3233737"/>
            <a:ext cx="1970088" cy="885826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8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909620351"/>
              </p:ext>
            </p:extLst>
          </p:nvPr>
        </p:nvGraphicFramePr>
        <p:xfrm>
          <a:off x="533400" y="381000"/>
          <a:ext cx="79248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6324600"/>
            <a:ext cx="7101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From: </a:t>
            </a:r>
            <a:r>
              <a:rPr lang="en-US" sz="1600" dirty="0" err="1" smtClean="0">
                <a:solidFill>
                  <a:schemeClr val="bg1"/>
                </a:solidFill>
              </a:rPr>
              <a:t>Colditz</a:t>
            </a:r>
            <a:r>
              <a:rPr lang="en-US" sz="1600" dirty="0" smtClean="0">
                <a:solidFill>
                  <a:schemeClr val="bg1"/>
                </a:solidFill>
              </a:rPr>
              <a:t>  and Wei, </a:t>
            </a:r>
            <a:r>
              <a:rPr lang="en-US" sz="1600" dirty="0" err="1" smtClean="0">
                <a:solidFill>
                  <a:schemeClr val="bg1"/>
                </a:solidFill>
              </a:rPr>
              <a:t>Annu</a:t>
            </a:r>
            <a:r>
              <a:rPr lang="en-US" sz="1600" dirty="0" smtClean="0">
                <a:solidFill>
                  <a:schemeClr val="bg1"/>
                </a:solidFill>
              </a:rPr>
              <a:t> Rev Public Health, 2012, 33:137-56 (p. 148—Figure 1)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9014" y="1153290"/>
            <a:ext cx="2514600" cy="95410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Biology: </a:t>
            </a:r>
          </a:p>
          <a:p>
            <a:r>
              <a:rPr lang="en-US" sz="1400" dirty="0" smtClean="0"/>
              <a:t>Reproductive factors 5%</a:t>
            </a:r>
          </a:p>
          <a:p>
            <a:r>
              <a:rPr lang="en-US" sz="1400" dirty="0" smtClean="0"/>
              <a:t>Viruses 8%</a:t>
            </a:r>
          </a:p>
          <a:p>
            <a:r>
              <a:rPr lang="en-US" sz="1400" dirty="0" smtClean="0"/>
              <a:t>Medication 5%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377211" y="3581400"/>
            <a:ext cx="1905000" cy="116955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Physical Environment: </a:t>
            </a:r>
          </a:p>
          <a:p>
            <a:r>
              <a:rPr lang="en-US" sz="1400" dirty="0" smtClean="0"/>
              <a:t>Sun/radiation 2%</a:t>
            </a:r>
          </a:p>
          <a:p>
            <a:r>
              <a:rPr lang="en-US" sz="1400" dirty="0" smtClean="0"/>
              <a:t>Obesity 20%</a:t>
            </a:r>
          </a:p>
          <a:p>
            <a:r>
              <a:rPr lang="en-US" sz="1400" dirty="0" smtClean="0"/>
              <a:t>Sedentary Lifestyle 5%</a:t>
            </a:r>
          </a:p>
          <a:p>
            <a:r>
              <a:rPr lang="en-US" sz="1400" dirty="0" smtClean="0"/>
              <a:t>Environment 4%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3505200"/>
            <a:ext cx="1905000" cy="95410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Social (behavioral)</a:t>
            </a:r>
          </a:p>
          <a:p>
            <a:r>
              <a:rPr lang="en-US" sz="1400" dirty="0" smtClean="0"/>
              <a:t>Diet 5%</a:t>
            </a:r>
          </a:p>
          <a:p>
            <a:r>
              <a:rPr lang="en-US" sz="1400" dirty="0" smtClean="0"/>
              <a:t>Tobacco 30%</a:t>
            </a:r>
          </a:p>
          <a:p>
            <a:r>
              <a:rPr lang="en-US" sz="1400" dirty="0" smtClean="0"/>
              <a:t>Alcohol 4%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16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Comments?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Salma Shariff-Marco, PhD, MPH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sshariff@psg.ucsf.edu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41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ltGray">
          <a:xfrm>
            <a:off x="671511" y="381000"/>
            <a:ext cx="7585075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</a:rPr>
              <a:t>Improving health &amp; reducing disparities by addressing the role of social factors </a:t>
            </a:r>
          </a:p>
        </p:txBody>
      </p:sp>
      <p:sp>
        <p:nvSpPr>
          <p:cNvPr id="3" name="Block Arc 2"/>
          <p:cNvSpPr/>
          <p:nvPr/>
        </p:nvSpPr>
        <p:spPr>
          <a:xfrm>
            <a:off x="1125538" y="1722438"/>
            <a:ext cx="6742112" cy="6675437"/>
          </a:xfrm>
          <a:prstGeom prst="blockArc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Block Arc 3"/>
          <p:cNvSpPr/>
          <p:nvPr/>
        </p:nvSpPr>
        <p:spPr>
          <a:xfrm>
            <a:off x="2028825" y="2632075"/>
            <a:ext cx="4911725" cy="5151438"/>
          </a:xfrm>
          <a:prstGeom prst="blockArc">
            <a:avLst/>
          </a:prstGeom>
          <a:solidFill>
            <a:srgbClr val="3399FF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96"/>
          <p:cNvGrpSpPr>
            <a:grpSpLocks/>
          </p:cNvGrpSpPr>
          <p:nvPr/>
        </p:nvGrpSpPr>
        <p:grpSpPr bwMode="auto">
          <a:xfrm>
            <a:off x="2941638" y="3546475"/>
            <a:ext cx="3144837" cy="3305175"/>
            <a:chOff x="3017367" y="3759796"/>
            <a:chExt cx="3144656" cy="3304620"/>
          </a:xfrm>
        </p:grpSpPr>
        <p:sp>
          <p:nvSpPr>
            <p:cNvPr id="6" name="Chord 5"/>
            <p:cNvSpPr/>
            <p:nvPr/>
          </p:nvSpPr>
          <p:spPr>
            <a:xfrm rot="6741582">
              <a:off x="2937385" y="3839778"/>
              <a:ext cx="3304620" cy="3144656"/>
            </a:xfrm>
            <a:prstGeom prst="chord">
              <a:avLst>
                <a:gd name="adj1" fmla="val 3303767"/>
                <a:gd name="adj2" fmla="val 15611572"/>
              </a:avLst>
            </a:prstGeom>
            <a:solidFill>
              <a:srgbClr val="0000CC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rot="5400000" flipH="1" flipV="1">
              <a:off x="3853216" y="4524049"/>
              <a:ext cx="1431685" cy="476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6"/>
          <p:cNvGrpSpPr>
            <a:grpSpLocks/>
          </p:cNvGrpSpPr>
          <p:nvPr/>
        </p:nvGrpSpPr>
        <p:grpSpPr bwMode="auto">
          <a:xfrm>
            <a:off x="1135063" y="5075238"/>
            <a:ext cx="6753225" cy="1327150"/>
            <a:chOff x="800100" y="2562225"/>
            <a:chExt cx="5486400" cy="707021"/>
          </a:xfrm>
        </p:grpSpPr>
        <p:sp>
          <p:nvSpPr>
            <p:cNvPr id="9" name="Rectangle 8"/>
            <p:cNvSpPr/>
            <p:nvPr/>
          </p:nvSpPr>
          <p:spPr>
            <a:xfrm>
              <a:off x="800100" y="2562225"/>
              <a:ext cx="5486400" cy="514197"/>
            </a:xfrm>
            <a:prstGeom prst="rect">
              <a:avLst/>
            </a:prstGeom>
            <a:solidFill>
              <a:srgbClr val="0066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800100" y="2562225"/>
              <a:ext cx="547737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23"/>
            <p:cNvSpPr txBox="1"/>
            <p:nvPr/>
          </p:nvSpPr>
          <p:spPr>
            <a:xfrm>
              <a:off x="2747553" y="2764352"/>
              <a:ext cx="1590204" cy="50489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800" b="1" dirty="0">
                  <a:solidFill>
                    <a:prstClr val="white"/>
                  </a:solidFill>
                </a:rPr>
                <a:t>HEALTH</a:t>
              </a:r>
            </a:p>
          </p:txBody>
        </p:sp>
      </p:grpSp>
      <p:sp>
        <p:nvSpPr>
          <p:cNvPr id="12" name="TextBox 24"/>
          <p:cNvSpPr txBox="1"/>
          <p:nvPr/>
        </p:nvSpPr>
        <p:spPr>
          <a:xfrm>
            <a:off x="3341688" y="4119563"/>
            <a:ext cx="1122362" cy="8112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Behaviors</a:t>
            </a:r>
            <a:endParaRPr lang="en-US" sz="1400" b="1" dirty="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TextBox 25"/>
          <p:cNvSpPr txBox="1"/>
          <p:nvPr/>
        </p:nvSpPr>
        <p:spPr>
          <a:xfrm>
            <a:off x="4527550" y="4127500"/>
            <a:ext cx="1230313" cy="81121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Medical Care</a:t>
            </a:r>
            <a:endParaRPr lang="en-US" sz="1400" b="1" dirty="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Box 26"/>
          <p:cNvSpPr txBox="1"/>
          <p:nvPr/>
        </p:nvSpPr>
        <p:spPr>
          <a:xfrm>
            <a:off x="3268663" y="2927350"/>
            <a:ext cx="2536825" cy="612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Living &amp; Working Conditions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Homes </a:t>
            </a:r>
            <a:r>
              <a:rPr lang="en-US" sz="1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Communities</a:t>
            </a:r>
            <a:endParaRPr lang="en-US" sz="14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TextBox 27"/>
          <p:cNvSpPr txBox="1"/>
          <p:nvPr/>
        </p:nvSpPr>
        <p:spPr>
          <a:xfrm>
            <a:off x="3200400" y="1919288"/>
            <a:ext cx="2573338" cy="6508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Economic &amp; Social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Opportunities </a:t>
            </a:r>
            <a:r>
              <a:rPr lang="en-US" sz="14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</a:t>
            </a:r>
            <a:r>
              <a:rPr lang="en-US" sz="1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Resources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ltGray">
          <a:xfrm>
            <a:off x="2619741" y="6221160"/>
            <a:ext cx="461089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1100" dirty="0">
                <a:solidFill>
                  <a:schemeClr val="bg2"/>
                </a:solidFill>
                <a:cs typeface="Arial" charset="0"/>
              </a:rPr>
              <a:t>Adapted from Braveman et al., for Robert Wood Johnson Foundation Commission to Build a Healthier America | www.commissiononhealth.org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17600" y="5075238"/>
            <a:ext cx="6786563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solidFill>
                  <a:schemeClr val="bg1"/>
                </a:solidFill>
                <a:cs typeface="Arial" charset="0"/>
              </a:rPr>
              <a:t>Interaction with genetic/other biological factors</a:t>
            </a:r>
            <a:endParaRPr lang="en-US" alt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76400" y="2590800"/>
            <a:ext cx="6019800" cy="106680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76400" y="1566069"/>
            <a:ext cx="6019800" cy="1235075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2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18" grpId="0" animBg="1"/>
      <p:bldP spid="18" grpId="1" animBg="1"/>
      <p:bldP spid="19" grpId="0" animBg="1"/>
    </p:bldLst>
  </p:timing>
</p:sld>
</file>

<file path=ppt/theme/theme1.xml><?xml version="1.0" encoding="utf-8"?>
<a:theme xmlns:a="http://schemas.openxmlformats.org/drawingml/2006/main" name="FCM Template 2013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CM Template 10 border with shading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CM Template border no shading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5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FCM Template 2013</Template>
  <TotalTime>87510</TotalTime>
  <Words>2515</Words>
  <Application>Microsoft Office PowerPoint</Application>
  <PresentationFormat>On-screen Show (4:3)</PresentationFormat>
  <Paragraphs>465</Paragraphs>
  <Slides>80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80</vt:i4>
      </vt:variant>
    </vt:vector>
  </HeadingPairs>
  <TitlesOfParts>
    <vt:vector size="97" baseType="lpstr">
      <vt:lpstr>Arial Unicode MS</vt:lpstr>
      <vt:lpstr>MS PGothic</vt:lpstr>
      <vt:lpstr>MS PGothic</vt:lpstr>
      <vt:lpstr>Arial</vt:lpstr>
      <vt:lpstr>Calibri</vt:lpstr>
      <vt:lpstr>Calibri Light</vt:lpstr>
      <vt:lpstr>Courier New</vt:lpstr>
      <vt:lpstr>Gill Sans</vt:lpstr>
      <vt:lpstr>Times New Roman</vt:lpstr>
      <vt:lpstr>Trebuchet MS</vt:lpstr>
      <vt:lpstr>Wingdings</vt:lpstr>
      <vt:lpstr>ヒラギノ角ゴ ProN W3</vt:lpstr>
      <vt:lpstr>FCM Template 2013</vt:lpstr>
      <vt:lpstr>1_FCM Template 10 border with shading</vt:lpstr>
      <vt:lpstr>2_FCM Template border no shading</vt:lpstr>
      <vt:lpstr>Retrospect</vt:lpstr>
      <vt:lpstr>1_Retrospect</vt:lpstr>
      <vt:lpstr>PowerPoint Presentation</vt:lpstr>
      <vt:lpstr>Multi-level Etiologies of Health Disparities: Pt 1. social determinants</vt:lpstr>
      <vt:lpstr>Objectives</vt:lpstr>
      <vt:lpstr>Social determinants of health</vt:lpstr>
      <vt:lpstr>World Health Organization’s Commission on  Social Determinants of Health Framework</vt:lpstr>
      <vt:lpstr>Social Determinants of Health </vt:lpstr>
      <vt:lpstr>PowerPoint Presentation</vt:lpstr>
      <vt:lpstr>PowerPoint Presentation</vt:lpstr>
      <vt:lpstr>PowerPoint Presentation</vt:lpstr>
      <vt:lpstr>Fundamental Cause</vt:lpstr>
      <vt:lpstr>Race/Ethnicity + SES as Fundamental Causes: Framework for social disparities in health</vt:lpstr>
      <vt:lpstr>PowerPoint Presentation</vt:lpstr>
      <vt:lpstr>Dimensions of social status</vt:lpstr>
      <vt:lpstr>PowerPoint Presentation</vt:lpstr>
      <vt:lpstr>Measures of SES</vt:lpstr>
      <vt:lpstr>Additional SES Measures</vt:lpstr>
      <vt:lpstr>PowerPoint Presentation</vt:lpstr>
      <vt:lpstr>PowerPoint Presentation</vt:lpstr>
      <vt:lpstr>PowerPoint Presentation</vt:lpstr>
      <vt:lpstr>PowerPoint Presentation</vt:lpstr>
      <vt:lpstr>Stressors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Intersectional Framework &amp; Approach</vt:lpstr>
      <vt:lpstr>SES associations with mortality after breast cancer by race/ethnicity</vt:lpstr>
      <vt:lpstr>Race/ethnicity/SES disparities in mortality after breast cancer in California</vt:lpstr>
      <vt:lpstr>Measurement of SES</vt:lpstr>
      <vt:lpstr>Racism, United Nations</vt:lpstr>
      <vt:lpstr>Racism</vt:lpstr>
      <vt:lpstr>Multilevel, multiple dimensions of racism</vt:lpstr>
      <vt:lpstr>Multilevel, multiple dimensions of racism</vt:lpstr>
      <vt:lpstr>Lessons from the Gardener’s Tale</vt:lpstr>
      <vt:lpstr>Racism and Health</vt:lpstr>
      <vt:lpstr>Racism and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Racial/Ethnic Discrimination</vt:lpstr>
      <vt:lpstr>Racial/Ethnic Discrimination</vt:lpstr>
      <vt:lpstr>PowerPoint Presentation</vt:lpstr>
      <vt:lpstr>PowerPoint Presentation</vt:lpstr>
      <vt:lpstr>PowerPoint Presentation</vt:lpstr>
      <vt:lpstr>PowerPoint Presentation</vt:lpstr>
      <vt:lpstr>Life course perspective &amp; racism</vt:lpstr>
      <vt:lpstr>Additional dimensions of racism</vt:lpstr>
      <vt:lpstr>Considerations for research on racism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Place and health</vt:lpstr>
      <vt:lpstr>Social Environment Attributes</vt:lpstr>
      <vt:lpstr>Built Environment Attributes</vt:lpstr>
      <vt:lpstr>PowerPoint Presentation</vt:lpstr>
      <vt:lpstr>Additional neighborhood environments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Recommendations for research on neighborhood + health</vt:lpstr>
      <vt:lpstr>PowerPoint Presentation</vt:lpstr>
      <vt:lpstr>PowerPoint Presentation</vt:lpstr>
      <vt:lpstr>PowerPoint Presentation</vt:lpstr>
      <vt:lpstr>Questions? Comments?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Salma Shariff-Marco</cp:lastModifiedBy>
  <cp:revision>695</cp:revision>
  <cp:lastPrinted>2018-01-16T17:20:34Z</cp:lastPrinted>
  <dcterms:created xsi:type="dcterms:W3CDTF">2013-11-18T23:48:20Z</dcterms:created>
  <dcterms:modified xsi:type="dcterms:W3CDTF">2018-01-17T21:45:07Z</dcterms:modified>
</cp:coreProperties>
</file>