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2" r:id="rId4"/>
    <p:sldMasterId id="2147483952" r:id="rId5"/>
    <p:sldMasterId id="2147483971" r:id="rId6"/>
  </p:sldMasterIdLst>
  <p:notesMasterIdLst>
    <p:notesMasterId r:id="rId59"/>
  </p:notesMasterIdLst>
  <p:handoutMasterIdLst>
    <p:handoutMasterId r:id="rId60"/>
  </p:handoutMasterIdLst>
  <p:sldIdLst>
    <p:sldId id="763" r:id="rId7"/>
    <p:sldId id="764" r:id="rId8"/>
    <p:sldId id="772" r:id="rId9"/>
    <p:sldId id="762" r:id="rId10"/>
    <p:sldId id="765" r:id="rId11"/>
    <p:sldId id="766" r:id="rId12"/>
    <p:sldId id="670" r:id="rId13"/>
    <p:sldId id="767" r:id="rId14"/>
    <p:sldId id="671" r:id="rId15"/>
    <p:sldId id="768" r:id="rId16"/>
    <p:sldId id="672" r:id="rId17"/>
    <p:sldId id="769" r:id="rId18"/>
    <p:sldId id="770" r:id="rId19"/>
    <p:sldId id="621" r:id="rId20"/>
    <p:sldId id="622" r:id="rId21"/>
    <p:sldId id="759" r:id="rId22"/>
    <p:sldId id="699" r:id="rId23"/>
    <p:sldId id="700" r:id="rId24"/>
    <p:sldId id="743" r:id="rId25"/>
    <p:sldId id="771" r:id="rId26"/>
    <p:sldId id="702" r:id="rId27"/>
    <p:sldId id="703" r:id="rId28"/>
    <p:sldId id="705" r:id="rId29"/>
    <p:sldId id="707" r:id="rId30"/>
    <p:sldId id="708" r:id="rId31"/>
    <p:sldId id="710" r:id="rId32"/>
    <p:sldId id="711" r:id="rId33"/>
    <p:sldId id="712" r:id="rId34"/>
    <p:sldId id="713" r:id="rId35"/>
    <p:sldId id="714" r:id="rId36"/>
    <p:sldId id="715" r:id="rId37"/>
    <p:sldId id="716" r:id="rId38"/>
    <p:sldId id="717" r:id="rId39"/>
    <p:sldId id="721" r:id="rId40"/>
    <p:sldId id="722" r:id="rId41"/>
    <p:sldId id="760" r:id="rId42"/>
    <p:sldId id="742" r:id="rId43"/>
    <p:sldId id="723" r:id="rId44"/>
    <p:sldId id="690" r:id="rId45"/>
    <p:sldId id="727" r:id="rId46"/>
    <p:sldId id="736" r:id="rId47"/>
    <p:sldId id="761" r:id="rId48"/>
    <p:sldId id="406" r:id="rId49"/>
    <p:sldId id="729" r:id="rId50"/>
    <p:sldId id="660" r:id="rId51"/>
    <p:sldId id="662" r:id="rId52"/>
    <p:sldId id="683" r:id="rId53"/>
    <p:sldId id="659" r:id="rId54"/>
    <p:sldId id="661" r:id="rId55"/>
    <p:sldId id="681" r:id="rId56"/>
    <p:sldId id="682" r:id="rId57"/>
    <p:sldId id="488" r:id="rId58"/>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6D892D8-6A59-E843-9CF0-586A656F8C2B}">
          <p14:sldIdLst>
            <p14:sldId id="763"/>
            <p14:sldId id="764"/>
            <p14:sldId id="772"/>
            <p14:sldId id="762"/>
            <p14:sldId id="765"/>
            <p14:sldId id="766"/>
            <p14:sldId id="670"/>
            <p14:sldId id="767"/>
            <p14:sldId id="671"/>
            <p14:sldId id="768"/>
            <p14:sldId id="672"/>
            <p14:sldId id="769"/>
            <p14:sldId id="770"/>
            <p14:sldId id="621"/>
            <p14:sldId id="622"/>
            <p14:sldId id="759"/>
            <p14:sldId id="699"/>
            <p14:sldId id="700"/>
            <p14:sldId id="743"/>
            <p14:sldId id="771"/>
            <p14:sldId id="702"/>
            <p14:sldId id="703"/>
            <p14:sldId id="705"/>
            <p14:sldId id="707"/>
            <p14:sldId id="708"/>
            <p14:sldId id="710"/>
            <p14:sldId id="711"/>
            <p14:sldId id="712"/>
            <p14:sldId id="713"/>
            <p14:sldId id="714"/>
            <p14:sldId id="715"/>
            <p14:sldId id="716"/>
            <p14:sldId id="717"/>
            <p14:sldId id="721"/>
            <p14:sldId id="722"/>
            <p14:sldId id="760"/>
            <p14:sldId id="742"/>
            <p14:sldId id="723"/>
            <p14:sldId id="690"/>
            <p14:sldId id="727"/>
            <p14:sldId id="736"/>
            <p14:sldId id="761"/>
            <p14:sldId id="406"/>
            <p14:sldId id="729"/>
            <p14:sldId id="660"/>
            <p14:sldId id="662"/>
            <p14:sldId id="683"/>
            <p14:sldId id="659"/>
            <p14:sldId id="661"/>
            <p14:sldId id="681"/>
            <p14:sldId id="682"/>
            <p14:sldId id="488"/>
          </p14:sldIdLst>
        </p14:section>
      </p14:sectionLst>
    </p:ext>
    <p:ext uri="{EFAFB233-063F-42B5-8137-9DF3F51BA10A}">
      <p15:sldGuideLst xmlns:p15="http://schemas.microsoft.com/office/powerpoint/2012/main">
        <p15:guide id="1" orient="horz" pos="1052">
          <p15:clr>
            <a:srgbClr val="A4A3A4"/>
          </p15:clr>
        </p15:guide>
        <p15:guide id="2" orient="horz" pos="3477">
          <p15:clr>
            <a:srgbClr val="A4A3A4"/>
          </p15:clr>
        </p15:guide>
        <p15:guide id="3" orient="horz" pos="4032">
          <p15:clr>
            <a:srgbClr val="A4A3A4"/>
          </p15:clr>
        </p15:guide>
        <p15:guide id="4" orient="horz" pos="2183">
          <p15:clr>
            <a:srgbClr val="A4A3A4"/>
          </p15:clr>
        </p15:guide>
        <p15:guide id="5" orient="horz" pos="287">
          <p15:clr>
            <a:srgbClr val="A4A3A4"/>
          </p15:clr>
        </p15:guide>
        <p15:guide id="6" orient="horz" pos="1471">
          <p15:clr>
            <a:srgbClr val="A4A3A4"/>
          </p15:clr>
        </p15:guide>
        <p15:guide id="7" orient="horz" pos="464">
          <p15:clr>
            <a:srgbClr val="A4A3A4"/>
          </p15:clr>
        </p15:guide>
        <p15:guide id="8" orient="horz" pos="3938">
          <p15:clr>
            <a:srgbClr val="A4A3A4"/>
          </p15:clr>
        </p15:guide>
        <p15:guide id="9" orient="horz" pos="231">
          <p15:clr>
            <a:srgbClr val="A4A3A4"/>
          </p15:clr>
        </p15:guide>
        <p15:guide id="10" pos="230">
          <p15:clr>
            <a:srgbClr val="A4A3A4"/>
          </p15:clr>
        </p15:guide>
        <p15:guide id="11" pos="5530">
          <p15:clr>
            <a:srgbClr val="A4A3A4"/>
          </p15:clr>
        </p15:guide>
        <p15:guide id="12" pos="2880">
          <p15:clr>
            <a:srgbClr val="A4A3A4"/>
          </p15:clr>
        </p15:guide>
        <p15:guide id="13" pos="1120">
          <p15:clr>
            <a:srgbClr val="A4A3A4"/>
          </p15:clr>
        </p15:guide>
        <p15:guide id="14" pos="1411">
          <p15:clr>
            <a:srgbClr val="A4A3A4"/>
          </p15:clr>
        </p15:guide>
        <p15:guide id="15" pos="5287">
          <p15:clr>
            <a:srgbClr val="A4A3A4"/>
          </p15:clr>
        </p15:guide>
        <p15:guide id="16" pos="456">
          <p15:clr>
            <a:srgbClr val="A4A3A4"/>
          </p15:clr>
        </p15:guide>
        <p15:guide id="17" pos="4812">
          <p15:clr>
            <a:srgbClr val="A4A3A4"/>
          </p15:clr>
        </p15:guide>
      </p15:sldGuideLst>
    </p:ext>
    <p:ext uri="{2D200454-40CA-4A62-9FC3-DE9A4176ACB9}">
      <p15:notesGuideLst xmlns:p15="http://schemas.microsoft.com/office/powerpoint/2012/main">
        <p15:guide id="1" orient="horz" pos="2592">
          <p15:clr>
            <a:srgbClr val="A4A3A4"/>
          </p15:clr>
        </p15:guide>
        <p15:guide id="2" orient="horz" pos="5542">
          <p15:clr>
            <a:srgbClr val="A4A3A4"/>
          </p15:clr>
        </p15:guide>
        <p15:guide id="3" orient="horz" pos="5777">
          <p15:clr>
            <a:srgbClr val="A4A3A4"/>
          </p15:clr>
        </p15:guide>
        <p15:guide id="4" pos="286">
          <p15:clr>
            <a:srgbClr val="A4A3A4"/>
          </p15:clr>
        </p15:guide>
        <p15:guide id="5" pos="403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48024"/>
    <a:srgbClr val="90BD31"/>
    <a:srgbClr val="18A3AC"/>
    <a:srgbClr val="178CCB"/>
    <a:srgbClr val="EC1848"/>
    <a:srgbClr val="052049"/>
    <a:srgbClr val="E8E7DE"/>
    <a:srgbClr val="F5F0D3"/>
    <a:srgbClr val="F7E9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41" autoAdjust="0"/>
    <p:restoredTop sz="86259" autoAdjust="0"/>
  </p:normalViewPr>
  <p:slideViewPr>
    <p:cSldViewPr snapToGrid="0" snapToObjects="1" showGuides="1">
      <p:cViewPr varScale="1">
        <p:scale>
          <a:sx n="105" d="100"/>
          <a:sy n="105" d="100"/>
        </p:scale>
        <p:origin x="1272" y="192"/>
      </p:cViewPr>
      <p:guideLst>
        <p:guide orient="horz" pos="1052"/>
        <p:guide orient="horz" pos="3477"/>
        <p:guide orient="horz" pos="4032"/>
        <p:guide orient="horz" pos="2183"/>
        <p:guide orient="horz" pos="287"/>
        <p:guide orient="horz" pos="1471"/>
        <p:guide orient="horz" pos="464"/>
        <p:guide orient="horz" pos="3938"/>
        <p:guide orient="horz" pos="231"/>
        <p:guide pos="230"/>
        <p:guide pos="5530"/>
        <p:guide pos="2880"/>
        <p:guide pos="1120"/>
        <p:guide pos="1411"/>
        <p:guide pos="5287"/>
        <p:guide pos="456"/>
        <p:guide pos="4812"/>
      </p:guideLst>
    </p:cSldViewPr>
  </p:slideViewPr>
  <p:notesTextViewPr>
    <p:cViewPr>
      <p:scale>
        <a:sx n="100" d="100"/>
        <a:sy n="100" d="100"/>
      </p:scale>
      <p:origin x="0" y="0"/>
    </p:cViewPr>
  </p:notesTextViewPr>
  <p:sorterViewPr>
    <p:cViewPr>
      <p:scale>
        <a:sx n="71" d="100"/>
        <a:sy n="71" d="100"/>
      </p:scale>
      <p:origin x="0" y="0"/>
    </p:cViewPr>
  </p:sorterViewPr>
  <p:notesViewPr>
    <p:cSldViewPr snapToGrid="0">
      <p:cViewPr varScale="1">
        <p:scale>
          <a:sx n="70" d="100"/>
          <a:sy n="70" d="100"/>
        </p:scale>
        <p:origin x="-3450" y="-114"/>
      </p:cViewPr>
      <p:guideLst>
        <p:guide orient="horz" pos="2592"/>
        <p:guide orient="horz" pos="5542"/>
        <p:guide orient="horz" pos="5777"/>
        <p:guide pos="286"/>
        <p:guide pos="40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Header Placeholder 1"/>
          <p:cNvSpPr>
            <a:spLocks noGrp="1"/>
          </p:cNvSpPr>
          <p:nvPr>
            <p:ph type="hdr" sz="quarter"/>
          </p:nvPr>
        </p:nvSpPr>
        <p:spPr>
          <a:xfrm>
            <a:off x="2220616" y="8863084"/>
            <a:ext cx="2664646" cy="137851"/>
          </a:xfrm>
          <a:prstGeom prst="rect">
            <a:avLst/>
          </a:prstGeom>
        </p:spPr>
        <p:txBody>
          <a:bodyPr vert="horz" wrap="square" lIns="0" tIns="0" rIns="0" bIns="0" rtlCol="0" anchor="t" anchorCtr="0"/>
          <a:lstStyle>
            <a:lvl1pPr algn="l">
              <a:defRPr sz="800"/>
            </a:lvl1pPr>
          </a:lstStyle>
          <a:p>
            <a:pPr>
              <a:lnSpc>
                <a:spcPct val="95000"/>
              </a:lnSpc>
            </a:pPr>
            <a:r>
              <a:rPr lang="en-US" dirty="0">
                <a:latin typeface="Arial" pitchFamily="34" charset="0"/>
                <a:cs typeface="Arial" pitchFamily="34" charset="0"/>
              </a:rPr>
              <a:t>[ADD PRESENTATION TITLE: INSERT TAB &gt; HEADER &amp; FOOTER &gt; NOTES AND HANDOUTS]</a:t>
            </a:r>
          </a:p>
        </p:txBody>
      </p:sp>
      <p:sp>
        <p:nvSpPr>
          <p:cNvPr id="7" name="Date Placeholder 2"/>
          <p:cNvSpPr>
            <a:spLocks noGrp="1"/>
          </p:cNvSpPr>
          <p:nvPr>
            <p:ph type="dt" idx="1"/>
          </p:nvPr>
        </p:nvSpPr>
        <p:spPr>
          <a:xfrm>
            <a:off x="1199311" y="8856576"/>
            <a:ext cx="880135" cy="146304"/>
          </a:xfrm>
          <a:prstGeom prst="rect">
            <a:avLst/>
          </a:prstGeom>
        </p:spPr>
        <p:txBody>
          <a:bodyPr vert="horz" lIns="0" tIns="0" rIns="0" bIns="0" rtlCol="0"/>
          <a:lstStyle>
            <a:lvl1pPr algn="r">
              <a:defRPr sz="800"/>
            </a:lvl1pPr>
          </a:lstStyle>
          <a:p>
            <a:pPr algn="l"/>
            <a:fld id="{9535A4AE-AB74-4BDA-B84A-019528CC2B4D}" type="datetimeFigureOut">
              <a:rPr lang="en-US" smtClean="0">
                <a:latin typeface="Arial" pitchFamily="34" charset="0"/>
                <a:cs typeface="Arial" pitchFamily="34" charset="0"/>
              </a:rPr>
              <a:pPr algn="l"/>
              <a:t>10/5/21</a:t>
            </a:fld>
            <a:endParaRPr lang="en-US" dirty="0">
              <a:latin typeface="Arial" pitchFamily="34" charset="0"/>
              <a:cs typeface="Arial" pitchFamily="34" charset="0"/>
            </a:endParaRPr>
          </a:p>
        </p:txBody>
      </p:sp>
      <p:cxnSp>
        <p:nvCxnSpPr>
          <p:cNvPr id="44" name="Straight Connector 43"/>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Slide Number Placeholder 6"/>
          <p:cNvSpPr>
            <a:spLocks noGrp="1"/>
          </p:cNvSpPr>
          <p:nvPr>
            <p:ph type="sldNum" sz="quarter" idx="3"/>
          </p:nvPr>
        </p:nvSpPr>
        <p:spPr>
          <a:xfrm>
            <a:off x="441507" y="8857103"/>
            <a:ext cx="554100"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fld id="{111E5896-917A-4035-A860-408E1EC3CD51}" type="slidenum">
              <a:rPr lang="en-US">
                <a:latin typeface="Arial" pitchFamily="34" charset="0"/>
                <a:cs typeface="Arial" pitchFamily="34" charset="0"/>
              </a:rPr>
              <a:pPr/>
              <a:t>‹#›</a:t>
            </a:fld>
            <a:endParaRPr lang="en-US" dirty="0">
              <a:latin typeface="Arial" pitchFamily="34" charset="0"/>
              <a:cs typeface="Arial" pitchFamily="34" charset="0"/>
            </a:endParaRPr>
          </a:p>
        </p:txBody>
      </p:sp>
      <p:pic>
        <p:nvPicPr>
          <p:cNvPr id="2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6" y="8866372"/>
            <a:ext cx="599982" cy="291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8329429"/>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88028" y="399934"/>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441268" y="4080297"/>
            <a:ext cx="5961120" cy="44805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Header Placeholder 1"/>
          <p:cNvSpPr>
            <a:spLocks noGrp="1"/>
          </p:cNvSpPr>
          <p:nvPr>
            <p:ph type="hdr" sz="quarter"/>
          </p:nvPr>
        </p:nvSpPr>
        <p:spPr>
          <a:xfrm>
            <a:off x="2227340" y="8863084"/>
            <a:ext cx="2664646" cy="137851"/>
          </a:xfrm>
          <a:prstGeom prst="rect">
            <a:avLst/>
          </a:prstGeom>
        </p:spPr>
        <p:txBody>
          <a:bodyPr vert="horz" wrap="square" lIns="0" tIns="0" rIns="0" bIns="0" rtlCol="0" anchor="t" anchorCtr="0"/>
          <a:lstStyle>
            <a:lvl1pPr algn="l">
              <a:defRPr sz="800" i="0"/>
            </a:lvl1p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12" name="Date Placeholder 2"/>
          <p:cNvSpPr>
            <a:spLocks noGrp="1"/>
          </p:cNvSpPr>
          <p:nvPr>
            <p:ph type="dt" idx="1"/>
          </p:nvPr>
        </p:nvSpPr>
        <p:spPr>
          <a:xfrm>
            <a:off x="1206035" y="8856576"/>
            <a:ext cx="880135" cy="146304"/>
          </a:xfrm>
          <a:prstGeom prst="rect">
            <a:avLst/>
          </a:prstGeom>
        </p:spPr>
        <p:txBody>
          <a:bodyPr vert="horz" lIns="0" tIns="0" rIns="0" bIns="0" rtlCol="0"/>
          <a:lstStyle>
            <a:lvl1pPr algn="r">
              <a:defRPr sz="800" i="0"/>
            </a:lvl1pPr>
          </a:lstStyle>
          <a:p>
            <a:pPr algn="l"/>
            <a:fld id="{9535A4AE-AB74-4BDA-B84A-019528CC2B4D}" type="datetimeFigureOut">
              <a:rPr lang="en-US" smtClean="0">
                <a:latin typeface="Arial" pitchFamily="34" charset="0"/>
                <a:cs typeface="Arial" pitchFamily="34" charset="0"/>
              </a:rPr>
              <a:pPr algn="l"/>
              <a:t>10/5/21</a:t>
            </a:fld>
            <a:endParaRPr lang="en-US" dirty="0">
              <a:latin typeface="Arial" pitchFamily="34" charset="0"/>
              <a:cs typeface="Arial" pitchFamily="34" charset="0"/>
            </a:endParaRPr>
          </a:p>
        </p:txBody>
      </p:sp>
      <p:sp>
        <p:nvSpPr>
          <p:cNvPr id="28" name="Slide Number Placeholder 6"/>
          <p:cNvSpPr>
            <a:spLocks noGrp="1"/>
          </p:cNvSpPr>
          <p:nvPr>
            <p:ph type="sldNum" sz="quarter" idx="5"/>
          </p:nvPr>
        </p:nvSpPr>
        <p:spPr>
          <a:xfrm>
            <a:off x="448231" y="8857103"/>
            <a:ext cx="554100" cy="105317"/>
          </a:xfrm>
          <a:prstGeom prst="rect">
            <a:avLst/>
          </a:prstGeom>
        </p:spPr>
        <p:txBody>
          <a:bodyPr vert="horz" wrap="square" lIns="0" tIns="0" rIns="0" bIns="0" rtlCol="0" anchor="b" anchorCtr="0"/>
          <a:lstStyle>
            <a:lvl1pPr marL="0" algn="l" defTabSz="914400" rtl="0" eaLnBrk="1" latinLnBrk="0" hangingPunct="1">
              <a:defRPr lang="en-US" sz="800" i="0" kern="1200" smtClean="0">
                <a:solidFill>
                  <a:schemeClr val="tx1"/>
                </a:solidFill>
                <a:latin typeface="+mn-lt"/>
                <a:ea typeface="+mn-ea"/>
                <a:cs typeface="+mn-cs"/>
              </a:defRPr>
            </a:lvl1pPr>
          </a:lstStyle>
          <a:p>
            <a:fld id="{111E5896-917A-4035-A860-408E1EC3CD51}" type="slidenum">
              <a:rPr lang="en-US" smtClean="0">
                <a:latin typeface="Arial" pitchFamily="34" charset="0"/>
                <a:cs typeface="Arial" pitchFamily="34" charset="0"/>
              </a:rPr>
              <a:pPr/>
              <a:t>‹#›</a:t>
            </a:fld>
            <a:endParaRPr lang="en-US" dirty="0">
              <a:latin typeface="Arial" pitchFamily="34" charset="0"/>
              <a:cs typeface="Arial" pitchFamily="34" charset="0"/>
            </a:endParaRPr>
          </a:p>
        </p:txBody>
      </p:sp>
      <p:cxnSp>
        <p:nvCxnSpPr>
          <p:cNvPr id="29" name="Straight Connector 28"/>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6" y="8866372"/>
            <a:ext cx="599982" cy="291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748310"/>
      </p:ext>
    </p:extLst>
  </p:cSld>
  <p:clrMap bg1="lt1" tx1="dk1" bg2="lt2" tx2="dk2" accent1="accent1" accent2="accent2" accent3="accent3" accent4="accent4" accent5="accent5" accent6="accent6" hlink="hlink" folHlink="folHlink"/>
  <p:hf/>
  <p:notesStyle>
    <a:lvl1pPr marL="114300" indent="-114300" algn="l" defTabSz="914400" rtl="0" eaLnBrk="1" latinLnBrk="0" hangingPunct="1">
      <a:spcBef>
        <a:spcPts val="800"/>
      </a:spcBef>
      <a:buFont typeface="Arial" pitchFamily="34" charset="0"/>
      <a:buChar char="•"/>
      <a:defRPr sz="1200" kern="1200">
        <a:solidFill>
          <a:schemeClr val="tx1"/>
        </a:solidFill>
        <a:latin typeface="Arial" pitchFamily="34" charset="0"/>
        <a:ea typeface="+mn-ea"/>
        <a:cs typeface="Arial" pitchFamily="34" charset="0"/>
      </a:defRPr>
    </a:lvl1pPr>
    <a:lvl2pPr marL="285750" indent="-112713" algn="l" defTabSz="914400" rtl="0" eaLnBrk="1" latinLnBrk="0" hangingPunct="1">
      <a:spcBef>
        <a:spcPts val="200"/>
      </a:spcBef>
      <a:buFont typeface="Arial" pitchFamily="34" charset="0"/>
      <a:buChar char="•"/>
      <a:defRPr sz="1100" kern="1200">
        <a:solidFill>
          <a:schemeClr val="tx1"/>
        </a:solidFill>
        <a:latin typeface="Arial" pitchFamily="34" charset="0"/>
        <a:ea typeface="+mn-ea"/>
        <a:cs typeface="Arial" pitchFamily="34" charset="0"/>
      </a:defRPr>
    </a:lvl2pPr>
    <a:lvl3pPr marL="403225" indent="-117475" algn="l" defTabSz="914400" rtl="0" eaLnBrk="1" latinLnBrk="0" hangingPunct="1">
      <a:spcBef>
        <a:spcPts val="200"/>
      </a:spcBef>
      <a:buFont typeface="Arial" pitchFamily="34" charset="0"/>
      <a:buChar char="•"/>
      <a:defRPr sz="1050" kern="1200">
        <a:solidFill>
          <a:schemeClr val="tx1"/>
        </a:solidFill>
        <a:latin typeface="Arial" pitchFamily="34" charset="0"/>
        <a:ea typeface="+mn-ea"/>
        <a:cs typeface="Arial" pitchFamily="34" charset="0"/>
      </a:defRPr>
    </a:lvl3pPr>
    <a:lvl4pPr marL="569913" indent="-112713" algn="l" defTabSz="914400" rtl="0" eaLnBrk="1" latinLnBrk="0" hangingPunct="1">
      <a:spcBef>
        <a:spcPts val="200"/>
      </a:spcBef>
      <a:buFont typeface="Arial" pitchFamily="34" charset="0"/>
      <a:buChar char="•"/>
      <a:defRPr sz="1050" kern="1200">
        <a:solidFill>
          <a:schemeClr val="tx1"/>
        </a:solidFill>
        <a:latin typeface="Arial" pitchFamily="34" charset="0"/>
        <a:ea typeface="+mn-ea"/>
        <a:cs typeface="Arial" pitchFamily="34" charset="0"/>
      </a:defRPr>
    </a:lvl4pPr>
    <a:lvl5pPr marL="457200" indent="114300" algn="l" defTabSz="914400" rtl="0" eaLnBrk="1" latinLnBrk="0" hangingPunct="1">
      <a:buFont typeface="Arial" pitchFamily="34" charset="0"/>
      <a:buChar char="•"/>
      <a:defRPr sz="1050" kern="1200">
        <a:solidFill>
          <a:schemeClr val="tx1"/>
        </a:solidFill>
        <a:latin typeface="+mn-lt"/>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Image Placeholder 21"/>
          <p:cNvSpPr>
            <a:spLocks noGrp="1" noRot="1" noChangeAspect="1"/>
          </p:cNvSpPr>
          <p:nvPr>
            <p:ph type="sldImg"/>
          </p:nvPr>
        </p:nvSpPr>
        <p:spPr>
          <a:xfrm>
            <a:off x="1187450" y="400050"/>
            <a:ext cx="4648200" cy="3486150"/>
          </a:xfrm>
        </p:spPr>
      </p:sp>
      <p:sp>
        <p:nvSpPr>
          <p:cNvPr id="23" name="Notes Placeholder 22"/>
          <p:cNvSpPr>
            <a:spLocks noGrp="1"/>
          </p:cNvSpPr>
          <p:nvPr>
            <p:ph type="body" idx="1"/>
          </p:nvPr>
        </p:nvSpPr>
        <p:spPr/>
        <p:txBody>
          <a:bodyPr>
            <a:normAutofit/>
          </a:bodyPr>
          <a:lstStyle/>
          <a:p>
            <a:endParaRPr lang="en-US"/>
          </a:p>
        </p:txBody>
      </p:sp>
      <p:sp>
        <p:nvSpPr>
          <p:cNvPr id="24" name="Header Placeholder 1"/>
          <p:cNvSpPr>
            <a:spLocks noGrp="1"/>
          </p:cNvSpPr>
          <p:nvPr>
            <p:ph type="hdr" sz="quarter"/>
          </p:nvPr>
        </p:nvSpPr>
        <p:spPr>
          <a:xfrm>
            <a:off x="2482852" y="8863084"/>
            <a:ext cx="2664646" cy="137851"/>
          </a:xfrm>
          <a:prstGeom prst="rect">
            <a:avLst/>
          </a:prstGeom>
        </p:spPr>
        <p:txBody>
          <a:bodyPr vert="horz" wrap="square" lIns="0" tIns="0" rIns="0" bIns="0" rtlCol="0" anchor="t" anchorCtr="0"/>
          <a:lstStyle>
            <a:lvl1pPr algn="l">
              <a:defRPr sz="800"/>
            </a:lvl1pPr>
          </a:lstStyle>
          <a:p>
            <a:pPr>
              <a:lnSpc>
                <a:spcPct val="95000"/>
              </a:lnSpc>
            </a:pPr>
            <a:r>
              <a:rPr lang="en-US" sz="600" i="1" dirty="0">
                <a:latin typeface="Arial" pitchFamily="34" charset="0"/>
                <a:cs typeface="Arial" pitchFamily="34" charset="0"/>
              </a:rPr>
              <a:t>[ADD PRESENTATION TITLE: INSERT TAB &gt; HEADER &amp; FOOTER &gt; NOTES AND HANDOUTS]</a:t>
            </a:r>
          </a:p>
        </p:txBody>
      </p:sp>
      <p:sp>
        <p:nvSpPr>
          <p:cNvPr id="25" name="Date Placeholder 2"/>
          <p:cNvSpPr>
            <a:spLocks noGrp="1"/>
          </p:cNvSpPr>
          <p:nvPr>
            <p:ph type="dt" idx="1"/>
          </p:nvPr>
        </p:nvSpPr>
        <p:spPr>
          <a:xfrm>
            <a:off x="1461547" y="8856576"/>
            <a:ext cx="880135" cy="146304"/>
          </a:xfrm>
          <a:prstGeom prst="rect">
            <a:avLst/>
          </a:prstGeom>
        </p:spPr>
        <p:txBody>
          <a:bodyPr vert="horz" lIns="0" tIns="0" rIns="0" bIns="0" rtlCol="0"/>
          <a:lstStyle>
            <a:lvl1pPr algn="r">
              <a:defRPr sz="800"/>
            </a:lvl1pPr>
          </a:lstStyle>
          <a:p>
            <a:pPr algn="l"/>
            <a:fld id="{9535A4AE-AB74-4BDA-B84A-019528CC2B4D}" type="datetimeFigureOut">
              <a:rPr lang="en-US" sz="600" i="1" smtClean="0">
                <a:latin typeface="Arial" pitchFamily="34" charset="0"/>
                <a:cs typeface="Arial" pitchFamily="34" charset="0"/>
              </a:rPr>
              <a:pPr algn="l"/>
              <a:t>10/5/21</a:t>
            </a:fld>
            <a:endParaRPr lang="en-US" sz="600" i="1" dirty="0">
              <a:latin typeface="Arial" pitchFamily="34" charset="0"/>
              <a:cs typeface="Arial" pitchFamily="34" charset="0"/>
            </a:endParaRPr>
          </a:p>
        </p:txBody>
      </p:sp>
      <p:sp>
        <p:nvSpPr>
          <p:cNvPr id="26" name="Slide Number Placeholder 6"/>
          <p:cNvSpPr>
            <a:spLocks noGrp="1"/>
          </p:cNvSpPr>
          <p:nvPr>
            <p:ph type="sldNum" sz="quarter" idx="5"/>
          </p:nvPr>
        </p:nvSpPr>
        <p:spPr>
          <a:xfrm>
            <a:off x="703743" y="8836931"/>
            <a:ext cx="554100"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fld id="{111E5896-917A-4035-A860-408E1EC3CD51}" type="slidenum">
              <a:rPr lang="en-US" sz="600" i="1">
                <a:latin typeface="Arial" pitchFamily="34" charset="0"/>
                <a:cs typeface="Arial" pitchFamily="34" charset="0"/>
              </a:rPr>
              <a:pPr/>
              <a:t>4</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271888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dirty="0" err="1"/>
              <a:t>Olshansky</a:t>
            </a:r>
            <a:r>
              <a:rPr lang="en-US" dirty="0"/>
              <a:t> believes in a biological limit to life (to about 85 years at </a:t>
            </a:r>
            <a:r>
              <a:rPr lang="en-US"/>
              <a:t>the time) </a:t>
            </a:r>
            <a:r>
              <a:rPr lang="en-US" dirty="0"/>
              <a:t>=&gt; consequence of this new stage of the mortality transition = </a:t>
            </a:r>
            <a:r>
              <a:rPr lang="en-US" dirty="0" err="1"/>
              <a:t>rectangularization</a:t>
            </a:r>
            <a:r>
              <a:rPr lang="en-US" dirty="0"/>
              <a:t> of the survival curve</a:t>
            </a:r>
          </a:p>
        </p:txBody>
      </p:sp>
      <p:sp>
        <p:nvSpPr>
          <p:cNvPr id="4" name="Slide Number Placeholder 3"/>
          <p:cNvSpPr>
            <a:spLocks noGrp="1"/>
          </p:cNvSpPr>
          <p:nvPr>
            <p:ph type="sldNum" sz="quarter" idx="10"/>
          </p:nvPr>
        </p:nvSpPr>
        <p:spPr/>
        <p:txBody>
          <a:bodyPr/>
          <a:lstStyle/>
          <a:p>
            <a:fld id="{5D47B0C2-6939-4783-9301-1AA5DD7B2B48}" type="slidenum">
              <a:rPr lang="en-US" smtClean="0"/>
              <a:pPr/>
              <a:t>29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dirty="0" err="1"/>
              <a:t>Frenk’s</a:t>
            </a:r>
            <a:r>
              <a:rPr lang="en-US" dirty="0"/>
              <a:t> main critic to </a:t>
            </a:r>
            <a:r>
              <a:rPr lang="en-US" dirty="0" err="1"/>
              <a:t>Omran</a:t>
            </a:r>
            <a:r>
              <a:rPr lang="en-US" dirty="0"/>
              <a:t> = not only should the theory describe the characteristics/process of mortality change but it should also aim at understanding its determinants and consequences</a:t>
            </a:r>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5D47B0C2-6939-4783-9301-1AA5DD7B2B48}" type="slidenum">
              <a:rPr lang="en-US" smtClean="0"/>
              <a:pPr/>
              <a:t>30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Organized into a very complex framework presented in the paper</a:t>
            </a:r>
          </a:p>
          <a:p>
            <a:pPr>
              <a:buFont typeface="Arial" pitchFamily="34" charset="0"/>
              <a:buChar char="•"/>
            </a:pPr>
            <a:r>
              <a:rPr lang="en-US" dirty="0"/>
              <a:t> Multiple attempts to</a:t>
            </a:r>
            <a:r>
              <a:rPr lang="en-US" baseline="0" dirty="0"/>
              <a:t> provide a valid and functional theoretical framework to analyze mortality factors but not highly successful so far</a:t>
            </a:r>
          </a:p>
          <a:p>
            <a:pPr>
              <a:buFont typeface="Arial" pitchFamily="34" charset="0"/>
              <a:buChar char="•"/>
            </a:pPr>
            <a:r>
              <a:rPr lang="en-US" baseline="0" dirty="0"/>
              <a:t> Starting point in the determinants of health = population and the environment, which interactions are determined by social organization and the population genome</a:t>
            </a:r>
          </a:p>
          <a:p>
            <a:pPr>
              <a:buFont typeface="Arial" pitchFamily="34" charset="0"/>
              <a:buChar char="•"/>
            </a:pPr>
            <a:r>
              <a:rPr lang="en-US" baseline="0" dirty="0"/>
              <a:t> Social organization = a society’s structures and process to transform nature</a:t>
            </a:r>
          </a:p>
          <a:p>
            <a:pPr>
              <a:buFont typeface="Arial" pitchFamily="34" charset="0"/>
              <a:buChar char="•"/>
            </a:pPr>
            <a:r>
              <a:rPr lang="en-US" baseline="0" dirty="0"/>
              <a:t> The genome = transforms the deepest constitution of human populations in response to changes in the environment (evolution)</a:t>
            </a:r>
            <a:endParaRPr lang="en-US" dirty="0"/>
          </a:p>
          <a:p>
            <a:endParaRPr lang="en-US" dirty="0"/>
          </a:p>
        </p:txBody>
      </p:sp>
      <p:sp>
        <p:nvSpPr>
          <p:cNvPr id="4" name="Slide Number Placeholder 3"/>
          <p:cNvSpPr>
            <a:spLocks noGrp="1"/>
          </p:cNvSpPr>
          <p:nvPr>
            <p:ph type="sldNum" sz="quarter" idx="10"/>
          </p:nvPr>
        </p:nvSpPr>
        <p:spPr/>
        <p:txBody>
          <a:bodyPr/>
          <a:lstStyle/>
          <a:p>
            <a:fld id="{5D47B0C2-6939-4783-9301-1AA5DD7B2B48}" type="slidenum">
              <a:rPr lang="en-US" smtClean="0"/>
              <a:pPr/>
              <a:t>31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Four major dimensions on the social determinants</a:t>
            </a:r>
          </a:p>
          <a:p>
            <a:pPr>
              <a:buFont typeface="Arial" pitchFamily="34" charset="0"/>
              <a:buChar char="•"/>
            </a:pPr>
            <a:r>
              <a:rPr lang="en-US" dirty="0"/>
              <a:t> Redistribution mechanisms = used by the community or the</a:t>
            </a:r>
            <a:r>
              <a:rPr lang="en-US" baseline="0" dirty="0"/>
              <a:t> government to spread wealth within the population, notably through taxes and subsidies</a:t>
            </a:r>
          </a:p>
          <a:p>
            <a:pPr>
              <a:buFont typeface="Arial" pitchFamily="34" charset="0"/>
              <a:buChar char="•"/>
            </a:pPr>
            <a:r>
              <a:rPr lang="en-US" baseline="0" dirty="0"/>
              <a:t> Social organization determines in turn the proximate determinants of health</a:t>
            </a:r>
            <a:endParaRPr lang="en-US" dirty="0"/>
          </a:p>
        </p:txBody>
      </p:sp>
      <p:sp>
        <p:nvSpPr>
          <p:cNvPr id="4" name="Slide Number Placeholder 3"/>
          <p:cNvSpPr>
            <a:spLocks noGrp="1"/>
          </p:cNvSpPr>
          <p:nvPr>
            <p:ph type="sldNum" sz="quarter" idx="10"/>
          </p:nvPr>
        </p:nvSpPr>
        <p:spPr/>
        <p:txBody>
          <a:bodyPr/>
          <a:lstStyle/>
          <a:p>
            <a:fld id="{5D47B0C2-6939-4783-9301-1AA5DD7B2B48}" type="slidenum">
              <a:rPr lang="en-US" smtClean="0"/>
              <a:pPr/>
              <a:t>32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Living conditions include market-based elements (food, housing..), education and assistance programs (social security), public health (water and sanitation systems) =&gt; objective material situation in which the different social groups live</a:t>
            </a:r>
          </a:p>
          <a:p>
            <a:pPr>
              <a:buFont typeface="Arial" pitchFamily="34" charset="0"/>
              <a:buChar char="•"/>
            </a:pPr>
            <a:r>
              <a:rPr lang="en-US" dirty="0"/>
              <a:t> Lifestyles = the manner in which social groups translate their objective material situation into patterns of behavior (determined in turn by living conditions,</a:t>
            </a:r>
            <a:r>
              <a:rPr lang="en-US" baseline="0" dirty="0"/>
              <a:t> culture and ideology, laws and regulations, taxes and subsidies, and the pressures of commercial enterprises)</a:t>
            </a:r>
            <a:endParaRPr lang="en-US" dirty="0"/>
          </a:p>
        </p:txBody>
      </p:sp>
      <p:sp>
        <p:nvSpPr>
          <p:cNvPr id="4" name="Slide Number Placeholder 3"/>
          <p:cNvSpPr>
            <a:spLocks noGrp="1"/>
          </p:cNvSpPr>
          <p:nvPr>
            <p:ph type="sldNum" sz="quarter" idx="10"/>
          </p:nvPr>
        </p:nvSpPr>
        <p:spPr/>
        <p:txBody>
          <a:bodyPr/>
          <a:lstStyle/>
          <a:p>
            <a:fld id="{5D47B0C2-6939-4783-9301-1AA5DD7B2B48}" type="slidenum">
              <a:rPr lang="en-US" smtClean="0"/>
              <a:pPr/>
              <a:t>33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87450" y="400050"/>
            <a:ext cx="4648200" cy="3486150"/>
          </a:xfrm>
        </p:spPr>
      </p:sp>
      <p:sp>
        <p:nvSpPr>
          <p:cNvPr id="3" name="Espace réservé des commentaires 2"/>
          <p:cNvSpPr>
            <a:spLocks noGrp="1"/>
          </p:cNvSpPr>
          <p:nvPr>
            <p:ph type="body" idx="1"/>
          </p:nvPr>
        </p:nvSpPr>
        <p:spPr/>
        <p:txBody>
          <a:bodyPr/>
          <a:lstStyle/>
          <a:p>
            <a:pPr marL="171450" indent="-171450">
              <a:buFont typeface="Arial" panose="020B0604020202020204" pitchFamily="34" charset="0"/>
              <a:buChar char="•"/>
            </a:pPr>
            <a:r>
              <a:rPr lang="fr-FR" dirty="0" err="1"/>
              <a:t>Seek</a:t>
            </a:r>
            <a:r>
              <a:rPr lang="fr-FR" dirty="0"/>
              <a:t> to </a:t>
            </a:r>
            <a:r>
              <a:rPr lang="fr-FR" dirty="0" err="1"/>
              <a:t>explain</a:t>
            </a:r>
            <a:r>
              <a:rPr lang="fr-FR" dirty="0"/>
              <a:t> the </a:t>
            </a:r>
            <a:r>
              <a:rPr lang="fr-FR" dirty="0" err="1"/>
              <a:t>wide</a:t>
            </a:r>
            <a:r>
              <a:rPr lang="fr-FR" dirty="0"/>
              <a:t> </a:t>
            </a:r>
            <a:r>
              <a:rPr lang="fr-FR" dirty="0" err="1"/>
              <a:t>diversity</a:t>
            </a:r>
            <a:r>
              <a:rPr lang="fr-FR" dirty="0"/>
              <a:t> of </a:t>
            </a:r>
            <a:r>
              <a:rPr lang="fr-FR" dirty="0" err="1"/>
              <a:t>mortality</a:t>
            </a:r>
            <a:r>
              <a:rPr lang="fr-FR" dirty="0"/>
              <a:t> situations </a:t>
            </a:r>
            <a:r>
              <a:rPr lang="fr-FR" dirty="0" err="1"/>
              <a:t>throughout</a:t>
            </a:r>
            <a:r>
              <a:rPr lang="fr-FR" dirty="0"/>
              <a:t> the world and </a:t>
            </a:r>
            <a:r>
              <a:rPr lang="fr-FR" dirty="0" err="1"/>
              <a:t>within</a:t>
            </a:r>
            <a:r>
              <a:rPr lang="fr-FR" dirty="0"/>
              <a:t> </a:t>
            </a:r>
            <a:r>
              <a:rPr lang="fr-FR" dirty="0" err="1"/>
              <a:t>MDCs</a:t>
            </a:r>
            <a:endParaRPr lang="fr-FR" dirty="0"/>
          </a:p>
          <a:p>
            <a:pPr marL="171450" indent="-171450">
              <a:buFont typeface="Arial" panose="020B0604020202020204" pitchFamily="34" charset="0"/>
              <a:buChar char="•"/>
            </a:pPr>
            <a:r>
              <a:rPr lang="fr-FR" dirty="0"/>
              <a:t>The </a:t>
            </a:r>
            <a:r>
              <a:rPr lang="fr-FR" dirty="0" err="1"/>
              <a:t>idea</a:t>
            </a:r>
            <a:r>
              <a:rPr lang="fr-FR" dirty="0"/>
              <a:t> </a:t>
            </a:r>
            <a:r>
              <a:rPr lang="fr-FR" dirty="0" err="1"/>
              <a:t>that</a:t>
            </a:r>
            <a:r>
              <a:rPr lang="fr-FR" dirty="0"/>
              <a:t> the social</a:t>
            </a:r>
            <a:r>
              <a:rPr lang="fr-FR" baseline="0" dirty="0"/>
              <a:t> </a:t>
            </a:r>
            <a:r>
              <a:rPr lang="fr-FR" baseline="0" dirty="0" err="1"/>
              <a:t>response</a:t>
            </a:r>
            <a:r>
              <a:rPr lang="fr-FR" baseline="0" dirty="0"/>
              <a:t> to </a:t>
            </a:r>
            <a:r>
              <a:rPr lang="fr-FR" baseline="0" dirty="0" err="1"/>
              <a:t>epidemiologic</a:t>
            </a:r>
            <a:r>
              <a:rPr lang="fr-FR" baseline="0" dirty="0"/>
              <a:t> patterns </a:t>
            </a:r>
            <a:r>
              <a:rPr lang="fr-FR" baseline="0" dirty="0" err="1"/>
              <a:t>is</a:t>
            </a:r>
            <a:r>
              <a:rPr lang="fr-FR" baseline="0" dirty="0"/>
              <a:t> as important as the pattern </a:t>
            </a:r>
            <a:r>
              <a:rPr lang="fr-FR" baseline="0" dirty="0" err="1"/>
              <a:t>itself</a:t>
            </a:r>
            <a:r>
              <a:rPr lang="fr-FR" baseline="0" dirty="0"/>
              <a:t> (</a:t>
            </a:r>
            <a:r>
              <a:rPr lang="fr-FR" baseline="0" dirty="0" err="1"/>
              <a:t>e.g</a:t>
            </a:r>
            <a:r>
              <a:rPr lang="fr-FR" baseline="0" dirty="0"/>
              <a:t>. </a:t>
            </a:r>
            <a:r>
              <a:rPr lang="fr-FR" baseline="0" dirty="0" err="1"/>
              <a:t>predominance</a:t>
            </a:r>
            <a:r>
              <a:rPr lang="fr-FR" baseline="0" dirty="0"/>
              <a:t> of </a:t>
            </a:r>
            <a:r>
              <a:rPr lang="fr-FR" baseline="0" dirty="0" err="1"/>
              <a:t>infectious</a:t>
            </a:r>
            <a:r>
              <a:rPr lang="fr-FR" baseline="0" dirty="0"/>
              <a:t> vs. </a:t>
            </a:r>
            <a:r>
              <a:rPr lang="fr-FR" baseline="0" dirty="0" err="1"/>
              <a:t>chronic</a:t>
            </a:r>
            <a:r>
              <a:rPr lang="fr-FR" baseline="0" dirty="0"/>
              <a:t> </a:t>
            </a:r>
            <a:r>
              <a:rPr lang="fr-FR" baseline="0" dirty="0" err="1"/>
              <a:t>diseases</a:t>
            </a:r>
            <a:r>
              <a:rPr lang="fr-FR" baseline="0" dirty="0"/>
              <a:t>), </a:t>
            </a:r>
            <a:r>
              <a:rPr lang="fr-FR" baseline="0" dirty="0" err="1"/>
              <a:t>that</a:t>
            </a:r>
            <a:r>
              <a:rPr lang="fr-FR" baseline="0" dirty="0"/>
              <a:t> </a:t>
            </a:r>
            <a:r>
              <a:rPr lang="fr-FR" baseline="0" dirty="0" err="1"/>
              <a:t>is</a:t>
            </a:r>
            <a:r>
              <a:rPr lang="fr-FR" baseline="0" dirty="0"/>
              <a:t> </a:t>
            </a:r>
            <a:r>
              <a:rPr lang="fr-FR" baseline="0" dirty="0" err="1"/>
              <a:t>emphasized</a:t>
            </a:r>
            <a:r>
              <a:rPr lang="fr-FR" baseline="0" dirty="0"/>
              <a:t> by the </a:t>
            </a:r>
            <a:r>
              <a:rPr lang="fr-FR" baseline="0" dirty="0" err="1"/>
              <a:t>health</a:t>
            </a:r>
            <a:r>
              <a:rPr lang="fr-FR" baseline="0" dirty="0"/>
              <a:t> transition concept – by </a:t>
            </a:r>
            <a:r>
              <a:rPr lang="fr-FR" baseline="0" dirty="0" err="1"/>
              <a:t>contrast</a:t>
            </a:r>
            <a:r>
              <a:rPr lang="fr-FR" baseline="0" dirty="0"/>
              <a:t> </a:t>
            </a:r>
            <a:r>
              <a:rPr lang="fr-FR" baseline="0" dirty="0" err="1"/>
              <a:t>with</a:t>
            </a:r>
            <a:r>
              <a:rPr lang="fr-FR" baseline="0" dirty="0"/>
              <a:t> the </a:t>
            </a:r>
            <a:r>
              <a:rPr lang="fr-FR" baseline="0" dirty="0" err="1"/>
              <a:t>epidemiologic</a:t>
            </a:r>
            <a:r>
              <a:rPr lang="fr-FR" baseline="0" dirty="0"/>
              <a:t> transition </a:t>
            </a:r>
            <a:r>
              <a:rPr lang="fr-FR" baseline="0" dirty="0" err="1"/>
              <a:t>theory</a:t>
            </a:r>
            <a:r>
              <a:rPr lang="fr-FR" baseline="0" dirty="0"/>
              <a:t> – </a:t>
            </a:r>
            <a:r>
              <a:rPr lang="fr-FR" baseline="0" dirty="0" err="1"/>
              <a:t>is</a:t>
            </a:r>
            <a:r>
              <a:rPr lang="fr-FR" baseline="0" dirty="0"/>
              <a:t> </a:t>
            </a:r>
            <a:r>
              <a:rPr lang="fr-FR" baseline="0" dirty="0" err="1"/>
              <a:t>also</a:t>
            </a:r>
            <a:r>
              <a:rPr lang="fr-FR" baseline="0" dirty="0"/>
              <a:t> </a:t>
            </a:r>
            <a:r>
              <a:rPr lang="fr-FR" baseline="0" dirty="0" err="1"/>
              <a:t>emphasized</a:t>
            </a:r>
            <a:r>
              <a:rPr lang="fr-FR" baseline="0" dirty="0"/>
              <a:t> by </a:t>
            </a:r>
            <a:r>
              <a:rPr lang="fr-FR" baseline="0" dirty="0" err="1"/>
              <a:t>others</a:t>
            </a:r>
            <a:r>
              <a:rPr lang="fr-FR" baseline="0" dirty="0"/>
              <a:t> </a:t>
            </a:r>
            <a:r>
              <a:rPr lang="fr-FR" baseline="0" dirty="0" err="1"/>
              <a:t>scholars</a:t>
            </a:r>
            <a:r>
              <a:rPr lang="fr-FR" baseline="0" dirty="0"/>
              <a:t> and has </a:t>
            </a:r>
            <a:r>
              <a:rPr lang="fr-FR" baseline="0" dirty="0" err="1"/>
              <a:t>led</a:t>
            </a:r>
            <a:r>
              <a:rPr lang="fr-FR" baseline="0" dirty="0"/>
              <a:t> to </a:t>
            </a:r>
            <a:r>
              <a:rPr lang="fr-FR" baseline="0" dirty="0" err="1"/>
              <a:t>other</a:t>
            </a:r>
            <a:r>
              <a:rPr lang="fr-FR" baseline="0" dirty="0"/>
              <a:t> </a:t>
            </a:r>
            <a:r>
              <a:rPr lang="fr-FR" baseline="0" dirty="0" err="1"/>
              <a:t>developments</a:t>
            </a:r>
            <a:r>
              <a:rPr lang="fr-FR" baseline="0" dirty="0"/>
              <a:t> of the </a:t>
            </a:r>
            <a:r>
              <a:rPr lang="fr-FR" baseline="0" dirty="0" err="1"/>
              <a:t>theory</a:t>
            </a:r>
            <a:endParaRPr lang="fr-FR" dirty="0"/>
          </a:p>
        </p:txBody>
      </p:sp>
      <p:sp>
        <p:nvSpPr>
          <p:cNvPr id="4" name="Espace réservé du numéro de diapositive 3"/>
          <p:cNvSpPr>
            <a:spLocks noGrp="1"/>
          </p:cNvSpPr>
          <p:nvPr>
            <p:ph type="sldNum" sz="quarter" idx="10"/>
          </p:nvPr>
        </p:nvSpPr>
        <p:spPr/>
        <p:txBody>
          <a:bodyPr/>
          <a:lstStyle/>
          <a:p>
            <a:fld id="{5D47B0C2-6939-4783-9301-1AA5DD7B2B48}" type="slidenum">
              <a:rPr lang="en-US" smtClean="0"/>
              <a:pPr/>
              <a:t>34</a:t>
            </a:fld>
            <a:endParaRPr lang="en-US"/>
          </a:p>
        </p:txBody>
      </p:sp>
    </p:spTree>
    <p:extLst>
      <p:ext uri="{BB962C8B-B14F-4D97-AF65-F5344CB8AC3E}">
        <p14:creationId xmlns:p14="http://schemas.microsoft.com/office/powerpoint/2010/main" val="3774970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87450" y="400050"/>
            <a:ext cx="4648200" cy="3486150"/>
          </a:xfrm>
        </p:spPr>
      </p:sp>
      <p:sp>
        <p:nvSpPr>
          <p:cNvPr id="3" name="Espace réservé des commentaires 2"/>
          <p:cNvSpPr>
            <a:spLocks noGrp="1"/>
          </p:cNvSpPr>
          <p:nvPr>
            <p:ph type="body" idx="1"/>
          </p:nvPr>
        </p:nvSpPr>
        <p:spPr/>
        <p:txBody>
          <a:bodyPr/>
          <a:lstStyle/>
          <a:p>
            <a:pPr marL="171450" indent="-171450">
              <a:buFont typeface="Arial" panose="020B0604020202020204" pitchFamily="34" charset="0"/>
              <a:buChar char="•"/>
            </a:pPr>
            <a:r>
              <a:rPr lang="fr-FR" dirty="0" err="1"/>
              <a:t>McKeown</a:t>
            </a:r>
            <a:r>
              <a:rPr lang="fr-FR" dirty="0"/>
              <a:t> </a:t>
            </a:r>
            <a:r>
              <a:rPr lang="fr-FR" dirty="0" err="1"/>
              <a:t>acknowledges</a:t>
            </a:r>
            <a:r>
              <a:rPr lang="fr-FR" dirty="0"/>
              <a:t> </a:t>
            </a:r>
            <a:r>
              <a:rPr lang="fr-FR" dirty="0" err="1"/>
              <a:t>that</a:t>
            </a:r>
            <a:r>
              <a:rPr lang="fr-FR" dirty="0"/>
              <a:t> </a:t>
            </a:r>
            <a:r>
              <a:rPr lang="fr-FR" dirty="0" err="1"/>
              <a:t>experience</a:t>
            </a:r>
            <a:r>
              <a:rPr lang="fr-FR" baseline="0" dirty="0"/>
              <a:t> of the </a:t>
            </a:r>
            <a:r>
              <a:rPr lang="fr-FR" baseline="0" dirty="0" err="1"/>
              <a:t>pre</a:t>
            </a:r>
            <a:r>
              <a:rPr lang="fr-FR" baseline="0" dirty="0"/>
              <a:t>-registration </a:t>
            </a:r>
            <a:r>
              <a:rPr lang="fr-FR" baseline="0" dirty="0" err="1"/>
              <a:t>period</a:t>
            </a:r>
            <a:r>
              <a:rPr lang="fr-FR" baseline="0" dirty="0"/>
              <a:t> in </a:t>
            </a:r>
            <a:r>
              <a:rPr lang="fr-FR" baseline="0" dirty="0" err="1"/>
              <a:t>terms</a:t>
            </a:r>
            <a:r>
              <a:rPr lang="fr-FR" baseline="0" dirty="0"/>
              <a:t> of TB </a:t>
            </a:r>
            <a:r>
              <a:rPr lang="fr-FR" baseline="0" dirty="0" err="1"/>
              <a:t>mortality</a:t>
            </a:r>
            <a:r>
              <a:rPr lang="fr-FR" baseline="0" dirty="0"/>
              <a:t> </a:t>
            </a:r>
            <a:r>
              <a:rPr lang="fr-FR" baseline="0" dirty="0" err="1"/>
              <a:t>is</a:t>
            </a:r>
            <a:r>
              <a:rPr lang="fr-FR" baseline="0" dirty="0"/>
              <a:t> </a:t>
            </a:r>
            <a:r>
              <a:rPr lang="fr-FR" baseline="0" dirty="0" err="1"/>
              <a:t>uncertain</a:t>
            </a:r>
            <a:r>
              <a:rPr lang="fr-FR" baseline="0" dirty="0"/>
              <a:t> but </a:t>
            </a:r>
            <a:r>
              <a:rPr lang="fr-FR" baseline="0" dirty="0" err="1"/>
              <a:t>he</a:t>
            </a:r>
            <a:r>
              <a:rPr lang="fr-FR" baseline="0" dirty="0"/>
              <a:t> claims </a:t>
            </a:r>
            <a:r>
              <a:rPr lang="fr-FR" baseline="0" dirty="0" err="1"/>
              <a:t>that</a:t>
            </a:r>
            <a:r>
              <a:rPr lang="fr-FR" baseline="0" dirty="0"/>
              <a:t> « </a:t>
            </a:r>
            <a:r>
              <a:rPr lang="fr-FR" baseline="0" dirty="0" err="1"/>
              <a:t>there</a:t>
            </a:r>
            <a:r>
              <a:rPr lang="fr-FR" baseline="0" dirty="0"/>
              <a:t> </a:t>
            </a:r>
            <a:r>
              <a:rPr lang="fr-FR" baseline="0" dirty="0" err="1"/>
              <a:t>is</a:t>
            </a:r>
            <a:r>
              <a:rPr lang="fr-FR" baseline="0" dirty="0"/>
              <a:t> no </a:t>
            </a:r>
            <a:r>
              <a:rPr lang="fr-FR" baseline="0" dirty="0" err="1"/>
              <a:t>serious</a:t>
            </a:r>
            <a:r>
              <a:rPr lang="fr-FR" baseline="0" dirty="0"/>
              <a:t> </a:t>
            </a:r>
            <a:r>
              <a:rPr lang="fr-FR" baseline="0" dirty="0" err="1"/>
              <a:t>doubt</a:t>
            </a:r>
            <a:r>
              <a:rPr lang="fr-FR" baseline="0" dirty="0"/>
              <a:t> </a:t>
            </a:r>
            <a:r>
              <a:rPr lang="fr-FR" baseline="0" dirty="0" err="1"/>
              <a:t>that</a:t>
            </a:r>
            <a:r>
              <a:rPr lang="fr-FR" baseline="0" dirty="0"/>
              <a:t> </a:t>
            </a:r>
            <a:r>
              <a:rPr lang="fr-FR" baseline="0" dirty="0" err="1"/>
              <a:t>mortality</a:t>
            </a:r>
            <a:r>
              <a:rPr lang="fr-FR" baseline="0" dirty="0"/>
              <a:t> </a:t>
            </a:r>
            <a:r>
              <a:rPr lang="fr-FR" baseline="0" dirty="0" err="1"/>
              <a:t>from</a:t>
            </a:r>
            <a:r>
              <a:rPr lang="fr-FR" baseline="0" dirty="0"/>
              <a:t> </a:t>
            </a:r>
            <a:r>
              <a:rPr lang="fr-FR" baseline="0" dirty="0" err="1"/>
              <a:t>tuberculosis</a:t>
            </a:r>
            <a:r>
              <a:rPr lang="fr-FR" baseline="0" dirty="0"/>
              <a:t> </a:t>
            </a:r>
            <a:r>
              <a:rPr lang="fr-FR" baseline="0" dirty="0" err="1"/>
              <a:t>was</a:t>
            </a:r>
            <a:r>
              <a:rPr lang="fr-FR" baseline="0" dirty="0"/>
              <a:t> </a:t>
            </a:r>
            <a:r>
              <a:rPr lang="fr-FR" baseline="0" dirty="0" err="1"/>
              <a:t>very</a:t>
            </a:r>
            <a:r>
              <a:rPr lang="fr-FR" baseline="0" dirty="0"/>
              <a:t> high </a:t>
            </a:r>
            <a:r>
              <a:rPr lang="fr-FR" baseline="0" dirty="0" err="1"/>
              <a:t>during</a:t>
            </a:r>
            <a:r>
              <a:rPr lang="fr-FR" baseline="0" dirty="0"/>
              <a:t> the </a:t>
            </a:r>
            <a:r>
              <a:rPr lang="fr-FR" baseline="0" dirty="0" err="1"/>
              <a:t>previous</a:t>
            </a:r>
            <a:r>
              <a:rPr lang="fr-FR" baseline="0" dirty="0"/>
              <a:t> </a:t>
            </a:r>
            <a:r>
              <a:rPr lang="fr-FR" baseline="0" dirty="0" err="1"/>
              <a:t>three</a:t>
            </a:r>
            <a:r>
              <a:rPr lang="fr-FR" baseline="0" dirty="0"/>
              <a:t> centuries » = one of the </a:t>
            </a:r>
            <a:r>
              <a:rPr lang="fr-FR" baseline="0" dirty="0" err="1"/>
              <a:t>critics</a:t>
            </a:r>
            <a:r>
              <a:rPr lang="fr-FR" baseline="0" dirty="0"/>
              <a:t> of </a:t>
            </a:r>
            <a:r>
              <a:rPr lang="fr-FR" baseline="0" dirty="0" err="1"/>
              <a:t>his</a:t>
            </a:r>
            <a:r>
              <a:rPr lang="fr-FR" baseline="0" dirty="0"/>
              <a:t> </a:t>
            </a:r>
            <a:r>
              <a:rPr lang="fr-FR" baseline="0" dirty="0" err="1"/>
              <a:t>opponents</a:t>
            </a:r>
            <a:r>
              <a:rPr lang="fr-FR" baseline="0" dirty="0"/>
              <a:t> </a:t>
            </a:r>
            <a:r>
              <a:rPr lang="fr-FR" baseline="0" dirty="0" err="1"/>
              <a:t>is</a:t>
            </a:r>
            <a:r>
              <a:rPr lang="fr-FR" baseline="0" dirty="0"/>
              <a:t> </a:t>
            </a:r>
            <a:r>
              <a:rPr lang="fr-FR" baseline="0" dirty="0" err="1"/>
              <a:t>that</a:t>
            </a:r>
            <a:r>
              <a:rPr lang="fr-FR" baseline="0" dirty="0"/>
              <a:t> TB </a:t>
            </a:r>
            <a:r>
              <a:rPr lang="fr-FR" baseline="0" dirty="0" err="1"/>
              <a:t>seems</a:t>
            </a:r>
            <a:r>
              <a:rPr lang="fr-FR" baseline="0" dirty="0"/>
              <a:t> in </a:t>
            </a:r>
            <a:r>
              <a:rPr lang="fr-FR" baseline="0" dirty="0" err="1"/>
              <a:t>fact</a:t>
            </a:r>
            <a:r>
              <a:rPr lang="fr-FR" baseline="0" dirty="0"/>
              <a:t> to have </a:t>
            </a:r>
            <a:r>
              <a:rPr lang="fr-FR" baseline="0" dirty="0" err="1"/>
              <a:t>increased</a:t>
            </a:r>
            <a:r>
              <a:rPr lang="fr-FR" baseline="0" dirty="0"/>
              <a:t> </a:t>
            </a:r>
            <a:r>
              <a:rPr lang="fr-FR" baseline="0" dirty="0" err="1"/>
              <a:t>with</a:t>
            </a:r>
            <a:r>
              <a:rPr lang="fr-FR" baseline="0" dirty="0"/>
              <a:t> </a:t>
            </a:r>
            <a:r>
              <a:rPr lang="fr-FR" baseline="0" dirty="0" err="1"/>
              <a:t>urbanization</a:t>
            </a:r>
            <a:r>
              <a:rPr lang="fr-FR" baseline="0" dirty="0"/>
              <a:t> in the first </a:t>
            </a:r>
            <a:r>
              <a:rPr lang="fr-FR" baseline="0" dirty="0" err="1"/>
              <a:t>third</a:t>
            </a:r>
            <a:r>
              <a:rPr lang="fr-FR" baseline="0" dirty="0"/>
              <a:t> of the 19th </a:t>
            </a:r>
            <a:r>
              <a:rPr lang="fr-FR" baseline="0" dirty="0" err="1"/>
              <a:t>century</a:t>
            </a:r>
            <a:endParaRPr lang="fr-FR" dirty="0"/>
          </a:p>
        </p:txBody>
      </p:sp>
      <p:sp>
        <p:nvSpPr>
          <p:cNvPr id="4" name="Espace réservé du numéro de diapositive 3"/>
          <p:cNvSpPr>
            <a:spLocks noGrp="1"/>
          </p:cNvSpPr>
          <p:nvPr>
            <p:ph type="sldNum" sz="quarter" idx="10"/>
          </p:nvPr>
        </p:nvSpPr>
        <p:spPr/>
        <p:txBody>
          <a:bodyPr/>
          <a:lstStyle/>
          <a:p>
            <a:fld id="{3F8C8BE0-78D9-4E76-A9C1-F8A83D1B8DF4}" type="slidenum">
              <a:rPr lang="fr-FR" smtClean="0"/>
              <a:pPr/>
              <a:t>40</a:t>
            </a:fld>
            <a:endParaRPr lang="fr-FR"/>
          </a:p>
        </p:txBody>
      </p:sp>
    </p:spTree>
    <p:extLst>
      <p:ext uri="{BB962C8B-B14F-4D97-AF65-F5344CB8AC3E}">
        <p14:creationId xmlns:p14="http://schemas.microsoft.com/office/powerpoint/2010/main" val="2232296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Much debate over the respective impact of these various</a:t>
            </a:r>
            <a:r>
              <a:rPr lang="en-US" baseline="0" dirty="0"/>
              <a:t> factors on mortality change, especially as regards historical Europe</a:t>
            </a:r>
            <a:endParaRPr lang="en-US" dirty="0"/>
          </a:p>
          <a:p>
            <a:pPr>
              <a:buFont typeface="Arial" pitchFamily="34" charset="0"/>
              <a:buChar char="•"/>
            </a:pPr>
            <a:r>
              <a:rPr lang="en-US" dirty="0"/>
              <a:t> Variations in the role of these different determinants over time and across space (e.g. Western countries = role of social factors most important </a:t>
            </a:r>
            <a:r>
              <a:rPr lang="en-US" dirty="0">
                <a:sym typeface="Wingdings" pitchFamily="2" charset="2"/>
              </a:rPr>
              <a:t> role</a:t>
            </a:r>
            <a:r>
              <a:rPr lang="en-US" baseline="0" dirty="0">
                <a:sym typeface="Wingdings" pitchFamily="2" charset="2"/>
              </a:rPr>
              <a:t> of medical technology predominates in LDCs) =&gt; determine different models of the epidemiologic transition</a:t>
            </a:r>
            <a:endParaRPr lang="en-US" dirty="0"/>
          </a:p>
        </p:txBody>
      </p:sp>
      <p:sp>
        <p:nvSpPr>
          <p:cNvPr id="4" name="Slide Number Placeholder 3"/>
          <p:cNvSpPr>
            <a:spLocks noGrp="1"/>
          </p:cNvSpPr>
          <p:nvPr>
            <p:ph type="sldNum" sz="quarter" idx="10"/>
          </p:nvPr>
        </p:nvSpPr>
        <p:spPr/>
        <p:txBody>
          <a:bodyPr/>
          <a:lstStyle/>
          <a:p>
            <a:fld id="{5D47B0C2-6939-4783-9301-1AA5DD7B2B48}" type="slidenum">
              <a:rPr lang="en-US" smtClean="0"/>
              <a:pPr/>
              <a:t>42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Image Placeholder 21"/>
          <p:cNvSpPr>
            <a:spLocks noGrp="1" noRot="1" noChangeAspect="1"/>
          </p:cNvSpPr>
          <p:nvPr>
            <p:ph type="sldImg"/>
          </p:nvPr>
        </p:nvSpPr>
        <p:spPr>
          <a:xfrm>
            <a:off x="1187450" y="400050"/>
            <a:ext cx="4648200" cy="3486150"/>
          </a:xfrm>
        </p:spPr>
      </p:sp>
      <p:sp>
        <p:nvSpPr>
          <p:cNvPr id="23" name="Notes Placeholder 22"/>
          <p:cNvSpPr>
            <a:spLocks noGrp="1"/>
          </p:cNvSpPr>
          <p:nvPr>
            <p:ph type="body" idx="1"/>
          </p:nvPr>
        </p:nvSpPr>
        <p:spPr/>
        <p:txBody>
          <a:bodyPr>
            <a:normAutofit/>
          </a:bodyPr>
          <a:lstStyle/>
          <a:p>
            <a:endParaRPr lang="en-US"/>
          </a:p>
        </p:txBody>
      </p:sp>
      <p:sp>
        <p:nvSpPr>
          <p:cNvPr id="24" name="Header Placeholder 1"/>
          <p:cNvSpPr>
            <a:spLocks noGrp="1"/>
          </p:cNvSpPr>
          <p:nvPr>
            <p:ph type="hdr" sz="quarter"/>
          </p:nvPr>
        </p:nvSpPr>
        <p:spPr>
          <a:xfrm>
            <a:off x="2482852" y="8863084"/>
            <a:ext cx="2664646" cy="137851"/>
          </a:xfrm>
          <a:prstGeom prst="rect">
            <a:avLst/>
          </a:prstGeom>
        </p:spPr>
        <p:txBody>
          <a:bodyPr vert="horz" wrap="square" lIns="0" tIns="0" rIns="0" bIns="0" rtlCol="0" anchor="t" anchorCtr="0"/>
          <a:lstStyle>
            <a:lvl1pPr algn="l">
              <a:defRPr sz="800"/>
            </a:lvl1pPr>
          </a:lstStyle>
          <a:p>
            <a:pPr>
              <a:lnSpc>
                <a:spcPct val="95000"/>
              </a:lnSpc>
            </a:pPr>
            <a:r>
              <a:rPr lang="en-US" sz="600" i="1" dirty="0">
                <a:latin typeface="Arial" pitchFamily="34" charset="0"/>
                <a:cs typeface="Arial" pitchFamily="34" charset="0"/>
              </a:rPr>
              <a:t>[ADD PRESENTATION TITLE: INSERT TAB &gt; HEADER &amp; FOOTER &gt; NOTES AND HANDOUTS]</a:t>
            </a:r>
          </a:p>
        </p:txBody>
      </p:sp>
      <p:sp>
        <p:nvSpPr>
          <p:cNvPr id="25" name="Date Placeholder 2"/>
          <p:cNvSpPr>
            <a:spLocks noGrp="1"/>
          </p:cNvSpPr>
          <p:nvPr>
            <p:ph type="dt" idx="1"/>
          </p:nvPr>
        </p:nvSpPr>
        <p:spPr>
          <a:xfrm>
            <a:off x="1461547" y="8856576"/>
            <a:ext cx="880135" cy="146304"/>
          </a:xfrm>
          <a:prstGeom prst="rect">
            <a:avLst/>
          </a:prstGeom>
        </p:spPr>
        <p:txBody>
          <a:bodyPr vert="horz" lIns="0" tIns="0" rIns="0" bIns="0" rtlCol="0"/>
          <a:lstStyle>
            <a:lvl1pPr algn="r">
              <a:defRPr sz="800"/>
            </a:lvl1pPr>
          </a:lstStyle>
          <a:p>
            <a:pPr algn="l"/>
            <a:fld id="{9535A4AE-AB74-4BDA-B84A-019528CC2B4D}" type="datetimeFigureOut">
              <a:rPr lang="en-US" sz="600" i="1" smtClean="0">
                <a:latin typeface="Arial" pitchFamily="34" charset="0"/>
                <a:cs typeface="Arial" pitchFamily="34" charset="0"/>
              </a:rPr>
              <a:pPr algn="l"/>
              <a:t>10/5/21</a:t>
            </a:fld>
            <a:endParaRPr lang="en-US" sz="600" i="1" dirty="0">
              <a:latin typeface="Arial" pitchFamily="34" charset="0"/>
              <a:cs typeface="Arial" pitchFamily="34" charset="0"/>
            </a:endParaRPr>
          </a:p>
        </p:txBody>
      </p:sp>
      <p:sp>
        <p:nvSpPr>
          <p:cNvPr id="26" name="Slide Number Placeholder 6"/>
          <p:cNvSpPr>
            <a:spLocks noGrp="1"/>
          </p:cNvSpPr>
          <p:nvPr>
            <p:ph type="sldNum" sz="quarter" idx="5"/>
          </p:nvPr>
        </p:nvSpPr>
        <p:spPr>
          <a:xfrm>
            <a:off x="703743" y="8836931"/>
            <a:ext cx="554100"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fld id="{111E5896-917A-4035-A860-408E1EC3CD51}" type="slidenum">
              <a:rPr lang="en-US" sz="600" i="1">
                <a:latin typeface="Arial" pitchFamily="34" charset="0"/>
                <a:cs typeface="Arial" pitchFamily="34" charset="0"/>
              </a:rPr>
              <a:pPr/>
              <a:t>43</a:t>
            </a:fld>
            <a:endParaRPr lang="en-US" sz="600" i="1" dirty="0">
              <a:latin typeface="Arial" pitchFamily="34" charset="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marL="0" indent="0">
              <a:buNone/>
            </a:pPr>
            <a:r>
              <a:rPr lang="en-US" dirty="0"/>
              <a:t>Final boiler plate language: 2 versions</a:t>
            </a:r>
          </a:p>
          <a:p>
            <a:endParaRPr lang="en-US" dirty="0"/>
          </a:p>
          <a:p>
            <a:r>
              <a:rPr lang="en-US" sz="1200" kern="1200" dirty="0">
                <a:solidFill>
                  <a:schemeClr val="tx1"/>
                </a:solidFill>
                <a:latin typeface="Arial" pitchFamily="34" charset="0"/>
                <a:ea typeface="+mn-ea"/>
                <a:cs typeface="Arial" pitchFamily="34" charset="0"/>
              </a:rPr>
              <a:t>Through its singular focus on health, UCSF is leading revolutions in health.</a:t>
            </a:r>
          </a:p>
          <a:p>
            <a:r>
              <a:rPr lang="en-US" sz="1200" kern="1200">
                <a:solidFill>
                  <a:schemeClr val="tx1"/>
                </a:solidFill>
                <a:latin typeface="Arial" pitchFamily="34" charset="0"/>
                <a:ea typeface="+mn-ea"/>
                <a:cs typeface="Arial" pitchFamily="34" charset="0"/>
              </a:rPr>
              <a:t>UCSF is driven by the idea that great breakthroughs are achieved when the best research, the best education and the best patient care converge.</a:t>
            </a:r>
            <a:endParaRPr lang="en-US"/>
          </a:p>
          <a:p>
            <a:endParaRPr lang="en-US"/>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F81535CF-1E6D-4F58-ADCA-A0D754487971}" type="datetime1">
              <a:rPr lang="en-US" smtClean="0">
                <a:latin typeface="Arial" pitchFamily="34" charset="0"/>
                <a:cs typeface="Arial" pitchFamily="34" charset="0"/>
              </a:rPr>
              <a:t>10/5/21</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52</a:t>
            </a:fld>
            <a:endParaRPr lang="en-US" dirty="0">
              <a:latin typeface="Arial" pitchFamily="34" charset="0"/>
              <a:cs typeface="Arial" pitchFamily="34" charset="0"/>
            </a:endParaRPr>
          </a:p>
        </p:txBody>
      </p:sp>
    </p:spTree>
    <p:extLst>
      <p:ext uri="{BB962C8B-B14F-4D97-AF65-F5344CB8AC3E}">
        <p14:creationId xmlns:p14="http://schemas.microsoft.com/office/powerpoint/2010/main" val="2084201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47B0C2-6939-4783-9301-1AA5DD7B2B48}" type="slidenum">
              <a:rPr lang="en-US" smtClean="0"/>
              <a:pPr/>
              <a:t>17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a:bodyPr>
          <a:lstStyle/>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5D47B0C2-6939-4783-9301-1AA5DD7B2B48}" type="slidenum">
              <a:rPr lang="en-US" smtClean="0"/>
              <a:pPr/>
              <a:t>18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Two components of mortality : “normal” and “epidemics” (often related to natural catastrophes or wars)</a:t>
            </a:r>
          </a:p>
          <a:p>
            <a:pPr>
              <a:buFont typeface="Arial" pitchFamily="34" charset="0"/>
              <a:buChar char="•"/>
            </a:pPr>
            <a:r>
              <a:rPr lang="en-US" baseline="0" dirty="0"/>
              <a:t> </a:t>
            </a:r>
            <a:r>
              <a:rPr lang="en-US" dirty="0"/>
              <a:t>Death</a:t>
            </a:r>
            <a:r>
              <a:rPr lang="en-US" baseline="0" dirty="0"/>
              <a:t> rates fluctuate at very high levels between peaks and troughs in response to epidemics that periodically ravage the population</a:t>
            </a:r>
          </a:p>
          <a:p>
            <a:pPr>
              <a:buFont typeface="Arial" pitchFamily="34" charset="0"/>
              <a:buChar char="•"/>
            </a:pPr>
            <a:r>
              <a:rPr lang="en-US" baseline="0" dirty="0"/>
              <a:t> Major killers = influenza, pneumonia, diarrhea, smallpox, tuberculosis and the plague</a:t>
            </a:r>
          </a:p>
          <a:p>
            <a:pPr>
              <a:buFont typeface="Arial" pitchFamily="34" charset="0"/>
              <a:buChar char="•"/>
            </a:pPr>
            <a:r>
              <a:rPr lang="en-US" baseline="0" dirty="0"/>
              <a:t> Main victims of “normal” mortality = infants and children as well as women of reproductive ages =&gt; unusually high risks related to complications of pregnancy and delivery</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Women</a:t>
            </a:r>
            <a:r>
              <a:rPr lang="en-US" baseline="0" dirty="0"/>
              <a:t> probably had a lower expectation of life at birth than men in many pre-transitional societies (especially where they were severely discriminated – e.g. East and South Asia) but not the case any longer</a:t>
            </a:r>
          </a:p>
          <a:p>
            <a:pPr>
              <a:buFont typeface="Arial" pitchFamily="34" charset="0"/>
              <a:buChar char="•"/>
            </a:pPr>
            <a:r>
              <a:rPr lang="en-US" dirty="0"/>
              <a:t> Hence median age at death skewed</a:t>
            </a:r>
            <a:r>
              <a:rPr lang="en-US" baseline="0" dirty="0"/>
              <a:t> toward younger ages</a:t>
            </a:r>
          </a:p>
        </p:txBody>
      </p:sp>
      <p:sp>
        <p:nvSpPr>
          <p:cNvPr id="4" name="Slide Number Placeholder 3"/>
          <p:cNvSpPr>
            <a:spLocks noGrp="1"/>
          </p:cNvSpPr>
          <p:nvPr>
            <p:ph type="sldNum" sz="quarter" idx="10"/>
          </p:nvPr>
        </p:nvSpPr>
        <p:spPr/>
        <p:txBody>
          <a:bodyPr/>
          <a:lstStyle/>
          <a:p>
            <a:fld id="{5D47B0C2-6939-4783-9301-1AA5DD7B2B48}" type="slidenum">
              <a:rPr lang="en-US" smtClean="0"/>
              <a:pPr/>
              <a:t>23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5D47B0C2-6939-4783-9301-1AA5DD7B2B48}" type="slidenum">
              <a:rPr lang="en-US" smtClean="0"/>
              <a:pPr/>
              <a:t>24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Described basically as a plateau phase in our epidemiologic history where we reach again a level</a:t>
            </a:r>
            <a:r>
              <a:rPr lang="en-US" baseline="0" dirty="0"/>
              <a:t> of equilibrium in mortality but lower than during the pre-transitional stage</a:t>
            </a:r>
          </a:p>
          <a:p>
            <a:pPr>
              <a:buFont typeface="Arial" pitchFamily="34" charset="0"/>
              <a:buChar char="•"/>
            </a:pPr>
            <a:r>
              <a:rPr lang="en-US" baseline="0" dirty="0"/>
              <a:t> In this stage, the pace of the declines in mortality rates slows as the theoretical limits to mortality declines are approached</a:t>
            </a:r>
            <a:endParaRPr lang="en-US" dirty="0"/>
          </a:p>
          <a:p>
            <a:pPr>
              <a:buFont typeface="Arial" pitchFamily="34" charset="0"/>
              <a:buChar char="•"/>
            </a:pPr>
            <a:r>
              <a:rPr lang="en-US" dirty="0"/>
              <a:t> Improvements in survivorship that occurred with the recession of pandemics were especially beneficial to children (1-4 years old) of both sexes and to women in the reproductive age period</a:t>
            </a:r>
          </a:p>
          <a:p>
            <a:pPr>
              <a:buFont typeface="Arial" pitchFamily="34" charset="0"/>
              <a:buChar char="•"/>
            </a:pPr>
            <a:r>
              <a:rPr lang="en-US" baseline="0" dirty="0"/>
              <a:t>Shift in the structure of mortality by cause is a major characteristic of the transition =&gt; the </a:t>
            </a:r>
            <a:r>
              <a:rPr lang="en-US" u="sng" baseline="0" dirty="0"/>
              <a:t>epidemiologic</a:t>
            </a:r>
            <a:r>
              <a:rPr lang="en-US" baseline="0" dirty="0"/>
              <a:t> transition</a:t>
            </a:r>
          </a:p>
          <a:p>
            <a:pPr>
              <a:buFont typeface="Arial" pitchFamily="34" charset="0"/>
              <a:buChar char="•"/>
            </a:pPr>
            <a:r>
              <a:rPr lang="en-US" baseline="0" dirty="0"/>
              <a:t> Two main components of the epidemiologic transition = shifts in the cause-of-death pattern and change in the age structure of mortality</a:t>
            </a:r>
            <a:endParaRPr lang="en-US" dirty="0"/>
          </a:p>
        </p:txBody>
      </p:sp>
      <p:sp>
        <p:nvSpPr>
          <p:cNvPr id="4" name="Slide Number Placeholder 3"/>
          <p:cNvSpPr>
            <a:spLocks noGrp="1"/>
          </p:cNvSpPr>
          <p:nvPr>
            <p:ph type="sldNum" sz="quarter" idx="10"/>
          </p:nvPr>
        </p:nvSpPr>
        <p:spPr/>
        <p:txBody>
          <a:bodyPr/>
          <a:lstStyle/>
          <a:p>
            <a:fld id="{5D47B0C2-6939-4783-9301-1AA5DD7B2B48}" type="slidenum">
              <a:rPr lang="en-US" smtClean="0"/>
              <a:pPr/>
              <a:t>25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D47B0C2-6939-4783-9301-1AA5DD7B2B48}" type="slidenum">
              <a:rPr lang="en-US" smtClean="0"/>
              <a:pPr/>
              <a:t>26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1960s and early 1970s, scientific consensus</a:t>
            </a:r>
            <a:r>
              <a:rPr lang="en-US" baseline="0" dirty="0"/>
              <a:t> on 3 propositions :</a:t>
            </a:r>
          </a:p>
          <a:p>
            <a:pPr marL="228600" indent="-228600">
              <a:buFont typeface="+mj-lt"/>
              <a:buAutoNum type="arabicPeriod"/>
            </a:pPr>
            <a:r>
              <a:rPr lang="en-US" baseline="0" dirty="0"/>
              <a:t>The century long decline in mortality rates in industrialized countries over the period from 1850 to 1950 was unique and could not be repeated because virtually all of the gains made through the </a:t>
            </a:r>
            <a:r>
              <a:rPr lang="en-US" baseline="0" dirty="0" err="1"/>
              <a:t>limination</a:t>
            </a:r>
            <a:r>
              <a:rPr lang="en-US" baseline="0" dirty="0"/>
              <a:t> of death from contagious diseases below age 60 had been made.</a:t>
            </a:r>
          </a:p>
          <a:p>
            <a:pPr marL="228600" indent="-228600">
              <a:buFont typeface="+mj-lt"/>
              <a:buAutoNum type="arabicPeriod"/>
            </a:pPr>
            <a:r>
              <a:rPr lang="en-US" baseline="0" dirty="0"/>
              <a:t>Deaths, now concentrated at older ages, were due to degenerative diseases that were unrelated to the contagious diseases they superseded. The degenerative diseases were caused by accelerated organ losses that were part of the natural process of aging.</a:t>
            </a:r>
          </a:p>
          <a:p>
            <a:pPr marL="228600" indent="-228600">
              <a:buFont typeface="+mj-lt"/>
              <a:buAutoNum type="arabicPeriod"/>
            </a:pPr>
            <a:r>
              <a:rPr lang="en-US" baseline="0" dirty="0"/>
              <a:t>There was an upper limit to life expectancy that was </a:t>
            </a:r>
            <a:r>
              <a:rPr lang="en-US" baseline="0" dirty="0" err="1"/>
              <a:t>genetaically</a:t>
            </a:r>
            <a:r>
              <a:rPr lang="en-US" baseline="0" dirty="0"/>
              <a:t> determined. One influential paper put that limit at 85, plus </a:t>
            </a:r>
            <a:r>
              <a:rPr lang="en-US" baseline="0"/>
              <a:t>or minus 7 (Fries 1980, 1989).</a:t>
            </a:r>
            <a:endParaRPr lang="en-US" dirty="0"/>
          </a:p>
        </p:txBody>
      </p:sp>
      <p:sp>
        <p:nvSpPr>
          <p:cNvPr id="4" name="Slide Number Placeholder 3"/>
          <p:cNvSpPr>
            <a:spLocks noGrp="1"/>
          </p:cNvSpPr>
          <p:nvPr>
            <p:ph type="sldNum" sz="quarter" idx="10"/>
          </p:nvPr>
        </p:nvSpPr>
        <p:spPr/>
        <p:txBody>
          <a:bodyPr/>
          <a:lstStyle/>
          <a:p>
            <a:fld id="{5D47B0C2-6939-4783-9301-1AA5DD7B2B48}" type="slidenum">
              <a:rPr lang="en-US" smtClean="0"/>
              <a:pPr/>
              <a:t>27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Cardiovascular revolution of the 1970s and 1980s: US mortality from heart diseases, the leading cause of death at the time, declined by 25% between 1968 and 1978</a:t>
            </a:r>
          </a:p>
        </p:txBody>
      </p:sp>
      <p:sp>
        <p:nvSpPr>
          <p:cNvPr id="4" name="Slide Number Placeholder 3"/>
          <p:cNvSpPr>
            <a:spLocks noGrp="1"/>
          </p:cNvSpPr>
          <p:nvPr>
            <p:ph type="sldNum" sz="quarter" idx="10"/>
          </p:nvPr>
        </p:nvSpPr>
        <p:spPr/>
        <p:txBody>
          <a:bodyPr/>
          <a:lstStyle/>
          <a:p>
            <a:fld id="{5D47B0C2-6939-4783-9301-1AA5DD7B2B48}" type="slidenum">
              <a:rPr lang="en-US" smtClean="0"/>
              <a:pPr/>
              <a:t>28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6.emf"/><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6.emf"/><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External Co-branding Titl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87431B66-2D65-4398-A930-0D30EC9EE69D}" type="datetime1">
              <a:rPr lang="en-US" smtClean="0"/>
              <a:t>10/5/21</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cxnSp>
        <p:nvCxnSpPr>
          <p:cNvPr id="10" name="Straight Connector 9"/>
          <p:cNvCxnSpPr/>
          <p:nvPr userDrawn="1"/>
        </p:nvCxnSpPr>
        <p:spPr>
          <a:xfrm>
            <a:off x="2430160" y="591021"/>
            <a:ext cx="0" cy="11887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2749439" y="752601"/>
            <a:ext cx="1487211" cy="868680"/>
            <a:chOff x="2749439" y="752601"/>
            <a:chExt cx="1487211" cy="868680"/>
          </a:xfrm>
        </p:grpSpPr>
        <p:sp>
          <p:nvSpPr>
            <p:cNvPr id="5" name="Rectangle 4"/>
            <p:cNvSpPr/>
            <p:nvPr userDrawn="1"/>
          </p:nvSpPr>
          <p:spPr bwMode="auto">
            <a:xfrm>
              <a:off x="2749439" y="752601"/>
              <a:ext cx="1371600" cy="868680"/>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6" name="TextBox 5"/>
            <p:cNvSpPr txBox="1"/>
            <p:nvPr userDrawn="1"/>
          </p:nvSpPr>
          <p:spPr bwMode="auto">
            <a:xfrm>
              <a:off x="2785238" y="912373"/>
              <a:ext cx="1451412" cy="609398"/>
            </a:xfrm>
            <a:prstGeom prst="rect">
              <a:avLst/>
            </a:prstGeom>
            <a:noFill/>
            <a:ln w="19050" algn="ctr">
              <a:noFill/>
              <a:miter lim="800000"/>
              <a:headEnd/>
              <a:tailEnd/>
            </a:ln>
          </p:spPr>
          <p:txBody>
            <a:bodyPr wrap="square" lIns="0" tIns="0" rIns="0" bIns="0" rtlCol="0">
              <a:spAutoFit/>
            </a:bodyPr>
            <a:lstStyle/>
            <a:p>
              <a:pPr>
                <a:lnSpc>
                  <a:spcPct val="90000"/>
                </a:lnSpc>
              </a:pPr>
              <a:r>
                <a:rPr lang="en-US" sz="2200" dirty="0">
                  <a:solidFill>
                    <a:schemeClr val="bg1"/>
                  </a:solidFill>
                  <a:latin typeface="+mj-lt"/>
                </a:rPr>
                <a:t>Partner Logo</a:t>
              </a:r>
            </a:p>
          </p:txBody>
        </p:sp>
      </p:grpSp>
      <p:pic>
        <p:nvPicPr>
          <p:cNvPr id="13" name="Picture 12"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742959"/>
            <a:ext cx="1400637" cy="910729"/>
          </a:xfrm>
          <a:prstGeom prst="rect">
            <a:avLst/>
          </a:prstGeom>
        </p:spPr>
      </p:pic>
    </p:spTree>
    <p:extLst>
      <p:ext uri="{BB962C8B-B14F-4D97-AF65-F5344CB8AC3E}">
        <p14:creationId xmlns:p14="http://schemas.microsoft.com/office/powerpoint/2010/main" val="215010327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DBD169FF-1EB6-4E72-A743-2950EDD253FC}" type="datetime1">
              <a:rPr lang="en-US" smtClean="0"/>
              <a:t>10/5/21</a:t>
            </a:fld>
            <a:endParaRPr lang="en-US" dirty="0"/>
          </a:p>
        </p:txBody>
      </p:sp>
      <p:sp>
        <p:nvSpPr>
          <p:cNvPr id="4" name="Text Placeholder 3"/>
          <p:cNvSpPr>
            <a:spLocks noGrp="1"/>
          </p:cNvSpPr>
          <p:nvPr>
            <p:ph type="body" sz="quarter" idx="10"/>
          </p:nvPr>
        </p:nvSpPr>
        <p:spPr>
          <a:xfrm>
            <a:off x="746125" y="4044820"/>
            <a:ext cx="6478588" cy="4064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2" name="Picture 11" descr="UCSF_SubLogo_GlobalHealthSci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344170065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68B2403-7DF7-4776-922B-AE99AEA16D7C}" type="datetime1">
              <a:rPr lang="en-US" smtClean="0"/>
              <a:t>10/5/21</a:t>
            </a:fld>
            <a:endParaRPr lang="en-US" dirty="0"/>
          </a:p>
        </p:txBody>
      </p:sp>
      <p:sp>
        <p:nvSpPr>
          <p:cNvPr id="4" name="Text Placeholder 3"/>
          <p:cNvSpPr>
            <a:spLocks noGrp="1"/>
          </p:cNvSpPr>
          <p:nvPr>
            <p:ph type="body" sz="quarter" idx="10"/>
          </p:nvPr>
        </p:nvSpPr>
        <p:spPr>
          <a:xfrm>
            <a:off x="744351" y="4046607"/>
            <a:ext cx="6472238" cy="434178"/>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2" name="Picture 11" descr="UCSF_SubLogo_GlobalHealthSci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148661487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6858000"/>
          </a:xfrm>
          <a:prstGeom prst="rect">
            <a:avLst/>
          </a:prstGeom>
        </p:spPr>
      </p:pic>
      <p:sp>
        <p:nvSpPr>
          <p:cNvPr id="6" name="Rectangle 5"/>
          <p:cNvSpPr/>
          <p:nvPr userDrawn="1"/>
        </p:nvSpPr>
        <p:spPr bwMode="invGray">
          <a:xfrm>
            <a:off x="0" y="-1"/>
            <a:ext cx="9144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10/5/21</a:t>
            </a:fld>
            <a:endParaRPr lang="en-US" dirty="0"/>
          </a:p>
        </p:txBody>
      </p:sp>
      <p:sp>
        <p:nvSpPr>
          <p:cNvPr id="17"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8"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19" name="Straight Connector 18"/>
          <p:cNvCxnSpPr/>
          <p:nvPr/>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 xmlns:a14="http://schemas.microsoft.com/office/drawing/2010/main">
                <a:noFill/>
              </a14:hiddenFill>
            </a:ext>
          </a:extLst>
        </p:spPr>
      </p:cxnSp>
      <p:cxnSp>
        <p:nvCxnSpPr>
          <p:cNvPr id="13" name="Straight Connector 12"/>
          <p:cNvCxnSpPr/>
          <p:nvPr userDrawn="1"/>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 xmlns:a14="http://schemas.microsoft.com/office/drawing/2010/main">
                <a:noFill/>
              </a14:hiddenFill>
            </a:ext>
          </a:extLst>
        </p:spPr>
      </p:cxnSp>
      <p:sp>
        <p:nvSpPr>
          <p:cNvPr id="2" name="Title 1"/>
          <p:cNvSpPr>
            <a:spLocks noGrp="1"/>
          </p:cNvSpPr>
          <p:nvPr>
            <p:ph type="title" hasCustomPrompt="1"/>
          </p:nvPr>
        </p:nvSpPr>
        <p:spPr>
          <a:xfrm>
            <a:off x="346334" y="2249896"/>
            <a:ext cx="8089901" cy="1421928"/>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a:t>“Lorem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083341"/>
            <a:ext cx="8325548" cy="721900"/>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pic>
        <p:nvPicPr>
          <p:cNvPr id="20" name="Picture 4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996700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4" y="543207"/>
            <a:ext cx="8089901" cy="4081117"/>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a:t>“</a:t>
            </a:r>
            <a:r>
              <a:rPr lang="en-US" dirty="0" err="1"/>
              <a:t>Lorem</a:t>
            </a:r>
            <a:r>
              <a:rPr lang="en-US" dirty="0"/>
              <a:t> </a:t>
            </a:r>
            <a:r>
              <a:rPr lang="en-US" dirty="0" err="1"/>
              <a:t>ipsum</a:t>
            </a:r>
            <a:r>
              <a:rPr lang="en-US" dirty="0"/>
              <a:t>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 </a:t>
            </a:r>
            <a:r>
              <a:rPr lang="en-US" dirty="0" err="1"/>
              <a:t>quis</a:t>
            </a:r>
            <a:r>
              <a:rPr lang="en-US" dirty="0"/>
              <a:t> </a:t>
            </a:r>
            <a:r>
              <a:rPr lang="en-US" dirty="0" err="1"/>
              <a:t>nostrud</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921541"/>
            <a:ext cx="8325548" cy="721900"/>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9A6150A5-0478-4814-9F6F-313D0B0598FE}" type="datetime1">
              <a:rPr lang="en-US" smtClean="0"/>
              <a:t>10/5/21</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5521368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156375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8F6F5B01-31EA-46FA-A31F-D71521F3C0AE}" type="datetime1">
              <a:rPr lang="en-US" smtClean="0"/>
              <a:t>10/5/21</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6" y="1563684"/>
            <a:ext cx="8087171" cy="313932"/>
          </a:xfrm>
        </p:spPr>
        <p:txBody>
          <a:bodyPr anchor="t"/>
          <a:lstStyle>
            <a:lvl1pPr marL="0" indent="0">
              <a:buNone/>
              <a:defRPr sz="2100" b="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BE4F006E-5431-4BDD-8829-6B0B1D987D3A}" type="datetime1">
              <a:rPr lang="en-US" smtClean="0"/>
              <a:t>10/5/21</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57431603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3999"/>
            <a:ext cx="8080375" cy="575094"/>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Content Placeholder 2"/>
          <p:cNvSpPr>
            <a:spLocks noGrp="1"/>
          </p:cNvSpPr>
          <p:nvPr>
            <p:ph idx="1" hasCustomPrompt="1"/>
          </p:nvPr>
        </p:nvSpPr>
        <p:spPr>
          <a:xfrm>
            <a:off x="661464" y="1562634"/>
            <a:ext cx="3989387"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41062" y="1013951"/>
            <a:ext cx="8077645" cy="383182"/>
          </a:xfrm>
        </p:spPr>
        <p:txBody>
          <a:bodyPr vert="horz" wrap="square" lIns="91440" tIns="45720" rIns="91440" bIns="45720" rtlCol="0" anchor="t">
            <a:noAutofit/>
          </a:bodyPr>
          <a:lstStyle>
            <a:lvl1pPr>
              <a:defRPr lang="en-US" dirty="0" smtClean="0"/>
            </a:lvl1pPr>
          </a:lstStyle>
          <a:p>
            <a:pPr marL="0" lvl="0" indent="0">
              <a:buNone/>
            </a:pPr>
            <a:r>
              <a:rPr lang="en-US" dirty="0"/>
              <a:t>Subhead</a:t>
            </a:r>
          </a:p>
        </p:txBody>
      </p:sp>
      <p:sp>
        <p:nvSpPr>
          <p:cNvPr id="9" name="Content Placeholder 2"/>
          <p:cNvSpPr>
            <a:spLocks noGrp="1"/>
          </p:cNvSpPr>
          <p:nvPr>
            <p:ph idx="11" hasCustomPrompt="1"/>
          </p:nvPr>
        </p:nvSpPr>
        <p:spPr>
          <a:xfrm>
            <a:off x="4882627" y="1556703"/>
            <a:ext cx="4013199"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513693AB-E85E-4A83-93AE-7C2C33716FFD}" type="datetime1">
              <a:rPr lang="en-US" smtClean="0"/>
              <a:t>10/5/21</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4801"/>
            <a:ext cx="8080375" cy="575094"/>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640321" y="1011992"/>
            <a:ext cx="8077645" cy="383182"/>
          </a:xfrm>
        </p:spPr>
        <p:txBody>
          <a:bodyPr vert="horz" wrap="square" lIns="91440" tIns="45720" rIns="91440" bIns="45720" rtlCol="0" anchor="t">
            <a:noAutofit/>
          </a:bodyPr>
          <a:lstStyle>
            <a:lvl1pPr marL="168275" indent="-168275">
              <a:buNone/>
              <a:defRPr lang="en-US" dirty="0" smtClean="0"/>
            </a:lvl1pPr>
          </a:lstStyle>
          <a:p>
            <a:pPr marL="0" lvl="0" indent="0"/>
            <a:r>
              <a:rPr lang="en-US" dirty="0"/>
              <a:t>Subhead</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C1669700-339D-4BC3-9C61-1670B9701C57}" type="datetime1">
              <a:rPr lang="en-US" smtClean="0"/>
              <a:t>10/5/21</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9E7F4196-1AA7-489C-AB25-66F2A1CDE0B2}" type="datetime1">
              <a:rPr lang="en-US" smtClean="0"/>
              <a:t>10/5/21</a:t>
            </a:fld>
            <a:endParaRPr lang="en-US" dirty="0"/>
          </a:p>
        </p:txBody>
      </p:sp>
      <p:sp>
        <p:nvSpPr>
          <p:cNvPr id="6"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7"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6251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C412304-4450-4BFA-A76B-D97C72798D07}" type="datetime1">
              <a:rPr lang="en-US" smtClean="0"/>
              <a:t>10/5/21</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80199435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External Co-branding White Title">
    <p:bg>
      <p:bgPr>
        <a:solidFill>
          <a:schemeClr val="bg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tx2"/>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tx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tx2"/>
                </a:solidFill>
                <a:latin typeface="Arial" pitchFamily="34" charset="0"/>
                <a:cs typeface="Arial" pitchFamily="34" charset="0"/>
              </a:defRPr>
            </a:lvl1pPr>
          </a:lstStyle>
          <a:p>
            <a:fld id="{87431B66-2D65-4398-A930-0D30EC9EE69D}" type="datetime1">
              <a:rPr lang="en-US" smtClean="0"/>
              <a:pPr/>
              <a:t>10/5/21</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tx2"/>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cxnSp>
        <p:nvCxnSpPr>
          <p:cNvPr id="10" name="Straight Connector 9"/>
          <p:cNvCxnSpPr/>
          <p:nvPr userDrawn="1"/>
        </p:nvCxnSpPr>
        <p:spPr>
          <a:xfrm>
            <a:off x="2430160" y="591021"/>
            <a:ext cx="0" cy="11887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2749439" y="752601"/>
            <a:ext cx="1487211" cy="868680"/>
            <a:chOff x="2749439" y="752601"/>
            <a:chExt cx="1487211" cy="868680"/>
          </a:xfrm>
        </p:grpSpPr>
        <p:sp>
          <p:nvSpPr>
            <p:cNvPr id="5" name="Rectangle 4"/>
            <p:cNvSpPr/>
            <p:nvPr userDrawn="1"/>
          </p:nvSpPr>
          <p:spPr bwMode="auto">
            <a:xfrm>
              <a:off x="2749439" y="752601"/>
              <a:ext cx="1371600" cy="868680"/>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6" name="TextBox 5"/>
            <p:cNvSpPr txBox="1"/>
            <p:nvPr userDrawn="1"/>
          </p:nvSpPr>
          <p:spPr bwMode="auto">
            <a:xfrm>
              <a:off x="2785238" y="912373"/>
              <a:ext cx="1451412" cy="609398"/>
            </a:xfrm>
            <a:prstGeom prst="rect">
              <a:avLst/>
            </a:prstGeom>
            <a:noFill/>
            <a:ln w="19050" algn="ctr">
              <a:noFill/>
              <a:miter lim="800000"/>
              <a:headEnd/>
              <a:tailEnd/>
            </a:ln>
          </p:spPr>
          <p:txBody>
            <a:bodyPr wrap="square" lIns="0" tIns="0" rIns="0" bIns="0" rtlCol="0">
              <a:spAutoFit/>
            </a:bodyPr>
            <a:lstStyle/>
            <a:p>
              <a:pPr>
                <a:lnSpc>
                  <a:spcPct val="90000"/>
                </a:lnSpc>
              </a:pPr>
              <a:r>
                <a:rPr lang="en-US" sz="2200" dirty="0">
                  <a:solidFill>
                    <a:schemeClr val="tx2"/>
                  </a:solidFill>
                  <a:latin typeface="+mj-lt"/>
                </a:rPr>
                <a:t>Partner Logo</a:t>
              </a:r>
            </a:p>
          </p:txBody>
        </p:sp>
      </p:grpSp>
      <p:pic>
        <p:nvPicPr>
          <p:cNvPr id="13" name="Picture 12" descr="UCSF_sig_navy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616" y="739445"/>
            <a:ext cx="1388923" cy="903111"/>
          </a:xfrm>
          <a:prstGeom prst="rect">
            <a:avLst/>
          </a:prstGeom>
        </p:spPr>
      </p:pic>
    </p:spTree>
    <p:extLst>
      <p:ext uri="{BB962C8B-B14F-4D97-AF65-F5344CB8AC3E}">
        <p14:creationId xmlns:p14="http://schemas.microsoft.com/office/powerpoint/2010/main" val="259641295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731869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7"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3630547" y="2701522"/>
            <a:ext cx="2110616" cy="13781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982737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658358" y="639525"/>
            <a:ext cx="6204666" cy="1446212"/>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a:t>Click to edit Master text styles</a:t>
            </a:r>
          </a:p>
        </p:txBody>
      </p:sp>
      <p:cxnSp>
        <p:nvCxnSpPr>
          <p:cNvPr id="8" name="Straight Connector 7"/>
          <p:cNvCxnSpPr/>
          <p:nvPr userDrawn="1"/>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8"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3414216"/>
            <a:ext cx="1503181" cy="977406"/>
          </a:xfrm>
          <a:prstGeom prst="rect">
            <a:avLst/>
          </a:prstGeom>
        </p:spPr>
      </p:pic>
    </p:spTree>
    <p:extLst>
      <p:ext uri="{BB962C8B-B14F-4D97-AF65-F5344CB8AC3E}">
        <p14:creationId xmlns:p14="http://schemas.microsoft.com/office/powerpoint/2010/main" val="194439589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3818374"/>
            <a:ext cx="4210268" cy="3042745"/>
          </a:xfrm>
          <a:prstGeom prst="rect">
            <a:avLst/>
          </a:prstGeom>
        </p:spPr>
      </p:pic>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 y="0"/>
            <a:ext cx="9144004" cy="3868899"/>
          </a:xfrm>
          <a:prstGeom prst="rect">
            <a:avLst/>
          </a:prstGeom>
        </p:spPr>
      </p:pic>
      <p:pic>
        <p:nvPicPr>
          <p:cNvPr id="14" name="Picture 1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754880" y="1611152"/>
            <a:ext cx="4389119" cy="2724912"/>
          </a:xfrm>
          <a:prstGeom prst="rect">
            <a:avLst/>
          </a:prstGeom>
        </p:spPr>
      </p:pic>
      <p:pic>
        <p:nvPicPr>
          <p:cNvPr id="15" name="Picture 14"/>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99033" y="4336064"/>
            <a:ext cx="5044967" cy="2521936"/>
          </a:xfrm>
          <a:prstGeom prst="rect">
            <a:avLst/>
          </a:prstGeom>
        </p:spPr>
      </p:pic>
      <p:sp>
        <p:nvSpPr>
          <p:cNvPr id="16" name="Rectangle 15"/>
          <p:cNvSpPr/>
          <p:nvPr userDrawn="1"/>
        </p:nvSpPr>
        <p:spPr bwMode="auto">
          <a:xfrm>
            <a:off x="2723103" y="1611152"/>
            <a:ext cx="3675888" cy="36758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7" name="Picture 7"/>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8631"/>
          <a:stretch/>
        </p:blipFill>
        <p:spPr bwMode="auto">
          <a:xfrm>
            <a:off x="4327515" y="2924450"/>
            <a:ext cx="2223280" cy="8939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481491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CBB796D-0F66-444D-88C9-E0625FFF0838}" type="datetimeFigureOut">
              <a:rPr lang="fr-FR" smtClean="0"/>
              <a:pPr/>
              <a:t>05/10/2021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C9A76F2-187C-4FA4-86BC-AB27ECD18983}" type="slidenum">
              <a:rPr lang="fr-FR" smtClean="0"/>
              <a:pPr/>
              <a:t>‹#›</a:t>
            </a:fld>
            <a:endParaRPr lang="fr-FR"/>
          </a:p>
        </p:txBody>
      </p:sp>
    </p:spTree>
    <p:extLst>
      <p:ext uri="{BB962C8B-B14F-4D97-AF65-F5344CB8AC3E}">
        <p14:creationId xmlns:p14="http://schemas.microsoft.com/office/powerpoint/2010/main" val="4058477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6" y="3011202"/>
            <a:ext cx="6595720" cy="490968"/>
          </a:xfrm>
        </p:spPr>
        <p:txBody>
          <a:bodyPr vert="horz" wrap="square" lIns="91440" tIns="45720" rIns="91440" bIns="45720" rtlCol="0" anchor="b">
            <a:spAutoFit/>
          </a:bodyPr>
          <a:lstStyle>
            <a:lvl1pPr>
              <a:lnSpc>
                <a:spcPct val="95000"/>
              </a:lnSpc>
              <a:defRPr kumimoji="0" lang="en-US" sz="285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8" y="3436980"/>
            <a:ext cx="6570016" cy="507831"/>
          </a:xfrm>
        </p:spPr>
        <p:txBody>
          <a:bodyPr anchor="t" anchorCtr="0">
            <a:noAutofit/>
          </a:bodyPr>
          <a:lstStyle>
            <a:lvl1pPr marL="0" indent="0" algn="l" defTabSz="685800" rtl="0" eaLnBrk="1" latinLnBrk="0" hangingPunct="1">
              <a:lnSpc>
                <a:spcPct val="90000"/>
              </a:lnSpc>
              <a:spcBef>
                <a:spcPts val="450"/>
              </a:spcBef>
              <a:buFont typeface="Arial" pitchFamily="34" charset="0"/>
              <a:buNone/>
              <a:defRPr sz="2850" i="1" spc="0" baseline="0">
                <a:solidFill>
                  <a:schemeClr val="bg1"/>
                </a:solidFill>
                <a:latin typeface="+mn-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marL="0" lvl="0" indent="0" algn="l" defTabSz="685800" rtl="0" eaLnBrk="1" latinLnBrk="0" hangingPunct="1">
              <a:lnSpc>
                <a:spcPct val="75000"/>
              </a:lnSpc>
              <a:spcBef>
                <a:spcPts val="105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87431B66-2D65-4398-A930-0D30EC9EE69D}" type="datetime1">
              <a:rPr lang="en-US" smtClean="0"/>
              <a:t>10/5/21</a:t>
            </a:fld>
            <a:endParaRPr lang="en-US" dirty="0"/>
          </a:p>
        </p:txBody>
      </p:sp>
      <p:sp>
        <p:nvSpPr>
          <p:cNvPr id="3" name="Text Placeholder 2"/>
          <p:cNvSpPr>
            <a:spLocks noGrp="1"/>
          </p:cNvSpPr>
          <p:nvPr>
            <p:ph type="body" sz="quarter" idx="10"/>
          </p:nvPr>
        </p:nvSpPr>
        <p:spPr>
          <a:xfrm>
            <a:off x="747713" y="4350042"/>
            <a:ext cx="6477000" cy="193675"/>
          </a:xfrm>
        </p:spPr>
        <p:txBody>
          <a:bodyPr vert="horz" wrap="square" lIns="0" tIns="0" rIns="0" bIns="0" rtlCol="0" anchor="t" anchorCtr="0"/>
          <a:lstStyle>
            <a:lvl1pPr marL="0" indent="0">
              <a:spcBef>
                <a:spcPts val="0"/>
              </a:spcBef>
              <a:buFontTx/>
              <a:buNone/>
              <a:defRPr lang="en-US" sz="1350" i="0" dirty="0" smtClean="0">
                <a:solidFill>
                  <a:schemeClr val="bg1"/>
                </a:solidFill>
                <a:cs typeface="Arial" pitchFamily="34" charset="0"/>
              </a:defRPr>
            </a:lvl1pPr>
            <a:lvl2pPr>
              <a:defRPr lang="en-US" sz="1350" dirty="0" smtClean="0">
                <a:latin typeface="+mn-lt"/>
              </a:defRPr>
            </a:lvl2pPr>
            <a:lvl3pPr>
              <a:defRPr lang="en-US" sz="1350" dirty="0" smtClean="0">
                <a:latin typeface="+mn-lt"/>
              </a:defRPr>
            </a:lvl3pPr>
            <a:lvl4pPr>
              <a:defRPr lang="en-US" sz="1350" dirty="0" smtClean="0">
                <a:latin typeface="+mn-lt"/>
              </a:defRPr>
            </a:lvl4pPr>
            <a:lvl5pPr>
              <a:defRPr lang="en-US" sz="1350" dirty="0">
                <a:latin typeface="+mn-lt"/>
              </a:defRPr>
            </a:lvl5pPr>
          </a:lstStyle>
          <a:p>
            <a:pPr marL="0" lvl="0"/>
            <a:r>
              <a:rPr lang="en-US" dirty="0"/>
              <a:t>Click to edit Master text styles</a:t>
            </a:r>
          </a:p>
        </p:txBody>
      </p:sp>
      <p:pic>
        <p:nvPicPr>
          <p:cNvPr id="4" name="Picture 3" descr="UCSF_SubLogo_GlobalHealthSci_white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901" y="736601"/>
            <a:ext cx="2465211" cy="539446"/>
          </a:xfrm>
          <a:prstGeom prst="rect">
            <a:avLst/>
          </a:prstGeom>
        </p:spPr>
      </p:pic>
    </p:spTree>
    <p:extLst>
      <p:ext uri="{BB962C8B-B14F-4D97-AF65-F5344CB8AC3E}">
        <p14:creationId xmlns:p14="http://schemas.microsoft.com/office/powerpoint/2010/main" val="195483708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3436978"/>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C42DCCBC-AA0F-44E9-9EDE-CB9B971EF028}" type="datetime1">
              <a:rPr lang="en-US" smtClean="0"/>
              <a:t>10/5/21</a:t>
            </a:fld>
            <a:endParaRPr lang="en-US" dirty="0"/>
          </a:p>
        </p:txBody>
      </p:sp>
      <p:sp>
        <p:nvSpPr>
          <p:cNvPr id="3" name="Text Placeholder 2"/>
          <p:cNvSpPr>
            <a:spLocks noGrp="1"/>
          </p:cNvSpPr>
          <p:nvPr>
            <p:ph type="body" sz="quarter" idx="10"/>
          </p:nvPr>
        </p:nvSpPr>
        <p:spPr>
          <a:xfrm>
            <a:off x="747714" y="4349650"/>
            <a:ext cx="6477000" cy="489939"/>
          </a:xfrm>
        </p:spPr>
        <p:txBody>
          <a:bodyPr vert="horz" wrap="square" lIns="0" tIns="0" rIns="0" bIns="0" rtlCol="0" anchor="t" anchorCtr="0"/>
          <a:lstStyle>
            <a:lvl1pPr marL="0" indent="0">
              <a:spcBef>
                <a:spcPts val="0"/>
              </a:spcBef>
              <a:buNone/>
              <a:defRPr lang="en-US" sz="1800" i="0" smtClean="0">
                <a:cs typeface="Arial" pitchFamily="34" charset="0"/>
              </a:defRPr>
            </a:lvl1pPr>
            <a:lvl2pPr>
              <a:defRPr lang="en-US" sz="1800" smtClean="0">
                <a:solidFill>
                  <a:schemeClr val="tx1"/>
                </a:solidFill>
                <a:latin typeface="+mn-lt"/>
              </a:defRPr>
            </a:lvl2pPr>
            <a:lvl3pPr>
              <a:defRPr lang="en-US" sz="1800" smtClean="0">
                <a:solidFill>
                  <a:schemeClr val="tx1"/>
                </a:solidFill>
                <a:latin typeface="+mn-lt"/>
              </a:defRPr>
            </a:lvl3pPr>
            <a:lvl4pPr>
              <a:defRPr lang="en-US" sz="1800" smtClean="0">
                <a:solidFill>
                  <a:schemeClr val="tx1"/>
                </a:solidFill>
                <a:latin typeface="+mn-lt"/>
              </a:defRPr>
            </a:lvl4pPr>
            <a:lvl5pPr>
              <a:defRPr lang="en-US" sz="1800">
                <a:solidFill>
                  <a:schemeClr val="tx1"/>
                </a:solidFill>
                <a:latin typeface="+mn-lt"/>
              </a:defRPr>
            </a:lvl5pPr>
          </a:lstStyle>
          <a:p>
            <a:pPr marL="0" lvl="0"/>
            <a:r>
              <a:rPr lang="en-US" dirty="0"/>
              <a:t>Click to edit Master text styles</a:t>
            </a:r>
          </a:p>
        </p:txBody>
      </p:sp>
      <p:pic>
        <p:nvPicPr>
          <p:cNvPr id="9" name="Picture 8"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742959"/>
            <a:ext cx="1400637" cy="910729"/>
          </a:xfrm>
          <a:prstGeom prst="rect">
            <a:avLst/>
          </a:prstGeom>
        </p:spPr>
      </p:pic>
    </p:spTree>
    <p:extLst>
      <p:ext uri="{BB962C8B-B14F-4D97-AF65-F5344CB8AC3E}">
        <p14:creationId xmlns:p14="http://schemas.microsoft.com/office/powerpoint/2010/main" val="129140796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10/5/21</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14" name="Picture 13"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31092215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3D771E1-46BB-4A41-837B-A28DD845D1F3}" type="datetime1">
              <a:rPr lang="en-US" smtClean="0"/>
              <a:t>10/5/21</a:t>
            </a:fld>
            <a:endParaRPr lang="en-US" dirty="0"/>
          </a:p>
        </p:txBody>
      </p:sp>
      <p:sp>
        <p:nvSpPr>
          <p:cNvPr id="4" name="Text Placeholder 3"/>
          <p:cNvSpPr>
            <a:spLocks noGrp="1"/>
          </p:cNvSpPr>
          <p:nvPr>
            <p:ph type="body" sz="quarter" idx="10"/>
          </p:nvPr>
        </p:nvSpPr>
        <p:spPr>
          <a:xfrm>
            <a:off x="745587" y="4046758"/>
            <a:ext cx="6451600" cy="32575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47320750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2" name="Picture 4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invGray">
          <a:xfrm>
            <a:off x="748376" y="742095"/>
            <a:ext cx="1044588" cy="682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B1DD14AD-E010-464A-BC72-115CD7ABDD27}" type="datetime1">
              <a:rPr lang="en-US" smtClean="0"/>
              <a:t>10/5/21</a:t>
            </a:fld>
            <a:endParaRPr lang="en-US" dirty="0"/>
          </a:p>
        </p:txBody>
      </p:sp>
      <p:sp>
        <p:nvSpPr>
          <p:cNvPr id="4" name="Text Placeholder 3"/>
          <p:cNvSpPr>
            <a:spLocks noGrp="1"/>
          </p:cNvSpPr>
          <p:nvPr>
            <p:ph type="body" sz="quarter" idx="10"/>
          </p:nvPr>
        </p:nvSpPr>
        <p:spPr>
          <a:xfrm>
            <a:off x="744762" y="4045137"/>
            <a:ext cx="6478043" cy="3414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a:t>Click to edit Master text styles</a:t>
            </a:r>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163221477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87431B66-2D65-4398-A930-0D30EC9EE69D}" type="datetime1">
              <a:rPr lang="en-US" smtClean="0"/>
              <a:t>10/5/21</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4" name="Picture 3" descr="UCSF_SubLogo_GlobalHealthSci_white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900" y="736601"/>
            <a:ext cx="2465211" cy="539446"/>
          </a:xfrm>
          <a:prstGeom prst="rect">
            <a:avLst/>
          </a:prstGeom>
        </p:spPr>
      </p:pic>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DBD169FF-1EB6-4E72-A743-2950EDD253FC}" type="datetime1">
              <a:rPr lang="en-US" smtClean="0"/>
              <a:t>10/5/21</a:t>
            </a:fld>
            <a:endParaRPr lang="en-US" dirty="0"/>
          </a:p>
        </p:txBody>
      </p:sp>
      <p:sp>
        <p:nvSpPr>
          <p:cNvPr id="4" name="Text Placeholder 3"/>
          <p:cNvSpPr>
            <a:spLocks noGrp="1"/>
          </p:cNvSpPr>
          <p:nvPr>
            <p:ph type="body" sz="quarter" idx="10"/>
          </p:nvPr>
        </p:nvSpPr>
        <p:spPr>
          <a:xfrm>
            <a:off x="746125" y="4044820"/>
            <a:ext cx="6478588" cy="4064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395713967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Rectangle 9"/>
          <p:cNvSpPr/>
          <p:nvPr userDrawn="1"/>
        </p:nvSpPr>
        <p:spPr bwMode="ltGray">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68B2403-7DF7-4776-922B-AE99AEA16D7C}" type="datetime1">
              <a:rPr lang="en-US" smtClean="0"/>
              <a:t>10/5/21</a:t>
            </a:fld>
            <a:endParaRPr lang="en-US" dirty="0"/>
          </a:p>
        </p:txBody>
      </p:sp>
      <p:sp>
        <p:nvSpPr>
          <p:cNvPr id="4" name="Text Placeholder 3"/>
          <p:cNvSpPr>
            <a:spLocks noGrp="1"/>
          </p:cNvSpPr>
          <p:nvPr>
            <p:ph type="body" sz="quarter" idx="10"/>
          </p:nvPr>
        </p:nvSpPr>
        <p:spPr>
          <a:xfrm>
            <a:off x="744351" y="4046607"/>
            <a:ext cx="6472238" cy="434178"/>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18149240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6858000"/>
          </a:xfrm>
          <a:prstGeom prst="rect">
            <a:avLst/>
          </a:prstGeom>
        </p:spPr>
      </p:pic>
      <p:sp>
        <p:nvSpPr>
          <p:cNvPr id="6" name="Rectangle 5"/>
          <p:cNvSpPr/>
          <p:nvPr userDrawn="1"/>
        </p:nvSpPr>
        <p:spPr bwMode="invGray">
          <a:xfrm>
            <a:off x="0" y="-1"/>
            <a:ext cx="9144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10/5/21</a:t>
            </a:fld>
            <a:endParaRPr lang="en-US" dirty="0"/>
          </a:p>
        </p:txBody>
      </p:sp>
      <p:sp>
        <p:nvSpPr>
          <p:cNvPr id="17"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8"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19" name="Straight Connector 18"/>
          <p:cNvCxnSpPr/>
          <p:nvPr/>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 xmlns:a14="http://schemas.microsoft.com/office/drawing/2010/main">
                <a:noFill/>
              </a14:hiddenFill>
            </a:ext>
          </a:extLst>
        </p:spPr>
      </p:cxnSp>
      <p:cxnSp>
        <p:nvCxnSpPr>
          <p:cNvPr id="13" name="Straight Connector 12"/>
          <p:cNvCxnSpPr/>
          <p:nvPr userDrawn="1"/>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 xmlns:a14="http://schemas.microsoft.com/office/drawing/2010/main">
                <a:noFill/>
              </a14:hiddenFill>
            </a:ext>
          </a:extLst>
        </p:spPr>
      </p:cxnSp>
      <p:sp>
        <p:nvSpPr>
          <p:cNvPr id="2" name="Title 1"/>
          <p:cNvSpPr>
            <a:spLocks noGrp="1"/>
          </p:cNvSpPr>
          <p:nvPr>
            <p:ph type="title" hasCustomPrompt="1"/>
          </p:nvPr>
        </p:nvSpPr>
        <p:spPr>
          <a:xfrm>
            <a:off x="346334" y="2249896"/>
            <a:ext cx="8089901" cy="1421928"/>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a:t>“Lorem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083341"/>
            <a:ext cx="8325548" cy="721900"/>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pic>
        <p:nvPicPr>
          <p:cNvPr id="20" name="Picture 4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166169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on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4" y="543207"/>
            <a:ext cx="8089901" cy="4081117"/>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a:t>“</a:t>
            </a:r>
            <a:r>
              <a:rPr lang="en-US" dirty="0" err="1"/>
              <a:t>Lorem</a:t>
            </a:r>
            <a:r>
              <a:rPr lang="en-US" dirty="0"/>
              <a:t> </a:t>
            </a:r>
            <a:r>
              <a:rPr lang="en-US" dirty="0" err="1"/>
              <a:t>ipsum</a:t>
            </a:r>
            <a:r>
              <a:rPr lang="en-US" dirty="0"/>
              <a:t>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 </a:t>
            </a:r>
            <a:r>
              <a:rPr lang="en-US" dirty="0" err="1"/>
              <a:t>quis</a:t>
            </a:r>
            <a:r>
              <a:rPr lang="en-US" dirty="0"/>
              <a:t> </a:t>
            </a:r>
            <a:r>
              <a:rPr lang="en-US" dirty="0" err="1"/>
              <a:t>nostrud</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921541"/>
            <a:ext cx="8325548" cy="721900"/>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128D28A0-0B10-49E3-B98C-F13B15972263}" type="datetime1">
              <a:rPr lang="en-US" smtClean="0"/>
              <a:t>10/5/21</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50827562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156375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99F6946C-7957-4FE0-A225-75CA733E28BC}" type="datetime1">
              <a:rPr lang="en-US" smtClean="0"/>
              <a:t>10/5/21</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87420022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6" y="1563684"/>
            <a:ext cx="8087171" cy="313932"/>
          </a:xfrm>
        </p:spPr>
        <p:txBody>
          <a:bodyPr anchor="t"/>
          <a:lstStyle>
            <a:lvl1pPr marL="0" indent="0">
              <a:buNone/>
              <a:defRPr sz="2100" b="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1D8ECEF0-CB47-4EA5-B6EB-9C58888664FE}" type="datetime1">
              <a:rPr lang="en-US" smtClean="0"/>
              <a:t>10/5/21</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86049914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8912"/>
            <a:ext cx="8080375" cy="575094"/>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Content Placeholder 2"/>
          <p:cNvSpPr>
            <a:spLocks noGrp="1"/>
          </p:cNvSpPr>
          <p:nvPr>
            <p:ph idx="1" hasCustomPrompt="1"/>
          </p:nvPr>
        </p:nvSpPr>
        <p:spPr>
          <a:xfrm>
            <a:off x="661464" y="1562634"/>
            <a:ext cx="3989387"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41062" y="1013951"/>
            <a:ext cx="8077645" cy="383182"/>
          </a:xfrm>
        </p:spPr>
        <p:txBody>
          <a:bodyPr vert="horz" wrap="square" lIns="91440" tIns="45720" rIns="91440" bIns="45720" rtlCol="0" anchor="t">
            <a:noAutofit/>
          </a:bodyPr>
          <a:lstStyle>
            <a:lvl1pPr>
              <a:defRPr lang="en-US" dirty="0" smtClean="0"/>
            </a:lvl1pPr>
          </a:lstStyle>
          <a:p>
            <a:pPr marL="0" lvl="0" indent="0">
              <a:buNone/>
            </a:pPr>
            <a:r>
              <a:rPr lang="en-US" dirty="0"/>
              <a:t>Subhead</a:t>
            </a:r>
          </a:p>
        </p:txBody>
      </p:sp>
      <p:sp>
        <p:nvSpPr>
          <p:cNvPr id="9" name="Content Placeholder 2"/>
          <p:cNvSpPr>
            <a:spLocks noGrp="1"/>
          </p:cNvSpPr>
          <p:nvPr>
            <p:ph idx="11" hasCustomPrompt="1"/>
          </p:nvPr>
        </p:nvSpPr>
        <p:spPr>
          <a:xfrm>
            <a:off x="4882627" y="1556703"/>
            <a:ext cx="4013199"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8FD22769-B73C-414A-8867-3CE0DE637C76}" type="datetime1">
              <a:rPr lang="en-US" smtClean="0"/>
              <a:t>10/5/21</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0478496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4166"/>
            <a:ext cx="8080375" cy="575094"/>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640321" y="1011992"/>
            <a:ext cx="8077645" cy="383182"/>
          </a:xfrm>
        </p:spPr>
        <p:txBody>
          <a:bodyPr vert="horz" wrap="square" lIns="91440" tIns="45720" rIns="91440" bIns="45720" rtlCol="0" anchor="t">
            <a:noAutofit/>
          </a:bodyPr>
          <a:lstStyle>
            <a:lvl1pPr marL="168275" indent="-168275">
              <a:buNone/>
              <a:defRPr lang="en-US" dirty="0" smtClean="0"/>
            </a:lvl1pPr>
          </a:lstStyle>
          <a:p>
            <a:pPr marL="0" lvl="0" indent="0"/>
            <a:r>
              <a:rPr lang="en-US" dirty="0"/>
              <a:t>Subhead</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6F556D52-286A-460A-8B31-C56630A107D8}" type="datetime1">
              <a:rPr lang="en-US" smtClean="0"/>
              <a:t>10/5/21</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44557439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9C768DDD-C57D-4775-A14F-6AFABE7D7161}" type="datetime1">
              <a:rPr lang="en-US" smtClean="0"/>
              <a:t>10/5/21</a:t>
            </a:fld>
            <a:endParaRPr lang="en-US" dirty="0"/>
          </a:p>
        </p:txBody>
      </p:sp>
      <p:sp>
        <p:nvSpPr>
          <p:cNvPr id="6"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7"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09748671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6251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301C2F7C-A299-487F-8450-8A4957FDF6BE}" type="datetime1">
              <a:rPr lang="en-US" smtClean="0"/>
              <a:t>10/5/21</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60093070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rnal Co-branding Titl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87431B66-2D65-4398-A930-0D30EC9EE69D}" type="datetime1">
              <a:rPr lang="en-US" smtClean="0"/>
              <a:t>10/5/21</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sp>
        <p:nvSpPr>
          <p:cNvPr id="5" name="TextBox 4"/>
          <p:cNvSpPr txBox="1"/>
          <p:nvPr userDrawn="1"/>
        </p:nvSpPr>
        <p:spPr bwMode="auto">
          <a:xfrm>
            <a:off x="4876801" y="756610"/>
            <a:ext cx="1563518" cy="461665"/>
          </a:xfrm>
          <a:prstGeom prst="rect">
            <a:avLst/>
          </a:prstGeom>
          <a:noFill/>
          <a:ln w="19050" algn="ctr">
            <a:noFill/>
            <a:miter lim="800000"/>
            <a:headEnd/>
            <a:tailEnd/>
          </a:ln>
        </p:spPr>
        <p:txBody>
          <a:bodyPr wrap="square" lIns="0" tIns="0" rIns="0" bIns="0" rtlCol="0">
            <a:spAutoFit/>
          </a:bodyPr>
          <a:lstStyle/>
          <a:p>
            <a:r>
              <a:rPr lang="en-US" sz="1000" dirty="0">
                <a:solidFill>
                  <a:schemeClr val="bg1"/>
                </a:solidFill>
                <a:latin typeface="+mj-lt"/>
              </a:rPr>
              <a:t>UCSF Helen Diller Family</a:t>
            </a:r>
          </a:p>
          <a:p>
            <a:r>
              <a:rPr lang="en-US" sz="1000" dirty="0">
                <a:solidFill>
                  <a:schemeClr val="bg1"/>
                </a:solidFill>
                <a:latin typeface="+mj-lt"/>
              </a:rPr>
              <a:t>Comprehensive </a:t>
            </a:r>
            <a:br>
              <a:rPr lang="en-US" sz="1000" dirty="0">
                <a:solidFill>
                  <a:schemeClr val="bg1"/>
                </a:solidFill>
                <a:latin typeface="+mj-lt"/>
              </a:rPr>
            </a:br>
            <a:r>
              <a:rPr lang="en-US" sz="1000" dirty="0">
                <a:solidFill>
                  <a:schemeClr val="bg1"/>
                </a:solidFill>
                <a:latin typeface="+mj-lt"/>
              </a:rPr>
              <a:t>Cancer Center</a:t>
            </a:r>
          </a:p>
        </p:txBody>
      </p:sp>
      <p:cxnSp>
        <p:nvCxnSpPr>
          <p:cNvPr id="7" name="Straight Connector 6"/>
          <p:cNvCxnSpPr/>
          <p:nvPr userDrawn="1"/>
        </p:nvCxnSpPr>
        <p:spPr>
          <a:xfrm>
            <a:off x="6440319" y="734837"/>
            <a:ext cx="0" cy="46634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bwMode="auto">
          <a:xfrm>
            <a:off x="6688975" y="756610"/>
            <a:ext cx="817830" cy="307777"/>
          </a:xfrm>
          <a:prstGeom prst="rect">
            <a:avLst/>
          </a:prstGeom>
          <a:noFill/>
          <a:ln w="19050" algn="ctr">
            <a:noFill/>
            <a:miter lim="800000"/>
            <a:headEnd/>
            <a:tailEnd/>
          </a:ln>
        </p:spPr>
        <p:txBody>
          <a:bodyPr wrap="square" lIns="0" tIns="0" rIns="0" bIns="0" rtlCol="0">
            <a:spAutoFit/>
          </a:bodyPr>
          <a:lstStyle/>
          <a:p>
            <a:r>
              <a:rPr lang="en-US" sz="1000" dirty="0">
                <a:solidFill>
                  <a:schemeClr val="bg1"/>
                </a:solidFill>
                <a:latin typeface="+mj-lt"/>
              </a:rPr>
              <a:t>UCSF School</a:t>
            </a:r>
            <a:br>
              <a:rPr lang="en-US" sz="1000" dirty="0">
                <a:solidFill>
                  <a:schemeClr val="bg1"/>
                </a:solidFill>
                <a:latin typeface="+mj-lt"/>
              </a:rPr>
            </a:br>
            <a:r>
              <a:rPr lang="en-US" sz="1000" dirty="0">
                <a:solidFill>
                  <a:schemeClr val="bg1"/>
                </a:solidFill>
                <a:latin typeface="+mj-lt"/>
              </a:rPr>
              <a:t>of Medicine</a:t>
            </a:r>
          </a:p>
        </p:txBody>
      </p:sp>
      <p:cxnSp>
        <p:nvCxnSpPr>
          <p:cNvPr id="13" name="Straight Connector 12"/>
          <p:cNvCxnSpPr/>
          <p:nvPr userDrawn="1"/>
        </p:nvCxnSpPr>
        <p:spPr>
          <a:xfrm>
            <a:off x="7570536" y="734837"/>
            <a:ext cx="0" cy="46634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auto">
          <a:xfrm>
            <a:off x="7802880" y="756610"/>
            <a:ext cx="975995" cy="307777"/>
          </a:xfrm>
          <a:prstGeom prst="rect">
            <a:avLst/>
          </a:prstGeom>
          <a:noFill/>
          <a:ln w="19050" algn="ctr">
            <a:noFill/>
            <a:miter lim="800000"/>
            <a:headEnd/>
            <a:tailEnd/>
          </a:ln>
        </p:spPr>
        <p:txBody>
          <a:bodyPr wrap="square" lIns="0" tIns="0" rIns="0" bIns="0" rtlCol="0">
            <a:spAutoFit/>
          </a:bodyPr>
          <a:lstStyle/>
          <a:p>
            <a:r>
              <a:rPr lang="en-US" sz="1000" dirty="0">
                <a:solidFill>
                  <a:schemeClr val="bg1"/>
                </a:solidFill>
                <a:latin typeface="+mj-lt"/>
              </a:rPr>
              <a:t>AIDS Research</a:t>
            </a:r>
            <a:r>
              <a:rPr lang="en-US" sz="1000" baseline="0" dirty="0">
                <a:solidFill>
                  <a:schemeClr val="bg1"/>
                </a:solidFill>
                <a:latin typeface="+mj-lt"/>
              </a:rPr>
              <a:t> Institute at UCSF</a:t>
            </a:r>
            <a:endParaRPr lang="en-US" sz="1000" dirty="0">
              <a:solidFill>
                <a:schemeClr val="bg1"/>
              </a:solidFill>
              <a:latin typeface="+mj-lt"/>
            </a:endParaRPr>
          </a:p>
        </p:txBody>
      </p:sp>
      <p:pic>
        <p:nvPicPr>
          <p:cNvPr id="15" name="Picture 14" descr="UCSF_SubLogo_GlobalHealthSci_white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900" y="736601"/>
            <a:ext cx="2465211" cy="539446"/>
          </a:xfrm>
          <a:prstGeom prst="rect">
            <a:avLst/>
          </a:prstGeom>
        </p:spPr>
      </p:pic>
    </p:spTree>
    <p:extLst>
      <p:ext uri="{BB962C8B-B14F-4D97-AF65-F5344CB8AC3E}">
        <p14:creationId xmlns:p14="http://schemas.microsoft.com/office/powerpoint/2010/main" val="170601550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171066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5"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3630547" y="2701522"/>
            <a:ext cx="2110616" cy="13781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920019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658358" y="639525"/>
            <a:ext cx="6204666" cy="1446212"/>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a:t>Click to edit Master text styles</a:t>
            </a:r>
          </a:p>
        </p:txBody>
      </p:sp>
      <p:cxnSp>
        <p:nvCxnSpPr>
          <p:cNvPr id="8" name="Straight Connector 7"/>
          <p:cNvCxnSpPr/>
          <p:nvPr userDrawn="1"/>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3414216"/>
            <a:ext cx="1503181" cy="977406"/>
          </a:xfrm>
          <a:prstGeom prst="rect">
            <a:avLst/>
          </a:prstGeom>
        </p:spPr>
      </p:pic>
    </p:spTree>
    <p:extLst>
      <p:ext uri="{BB962C8B-B14F-4D97-AF65-F5344CB8AC3E}">
        <p14:creationId xmlns:p14="http://schemas.microsoft.com/office/powerpoint/2010/main" val="337599529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3818374"/>
            <a:ext cx="4210268" cy="3042745"/>
          </a:xfrm>
          <a:prstGeom prst="rect">
            <a:avLst/>
          </a:prstGeom>
        </p:spPr>
      </p:pic>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 y="0"/>
            <a:ext cx="9144004" cy="3868899"/>
          </a:xfrm>
          <a:prstGeom prst="rect">
            <a:avLst/>
          </a:prstGeom>
        </p:spPr>
      </p:pic>
      <p:pic>
        <p:nvPicPr>
          <p:cNvPr id="14" name="Picture 1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754880" y="1611152"/>
            <a:ext cx="4389119" cy="2724912"/>
          </a:xfrm>
          <a:prstGeom prst="rect">
            <a:avLst/>
          </a:prstGeom>
        </p:spPr>
      </p:pic>
      <p:pic>
        <p:nvPicPr>
          <p:cNvPr id="15" name="Picture 14"/>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99033" y="4336064"/>
            <a:ext cx="5044967" cy="2521936"/>
          </a:xfrm>
          <a:prstGeom prst="rect">
            <a:avLst/>
          </a:prstGeom>
        </p:spPr>
      </p:pic>
      <p:sp>
        <p:nvSpPr>
          <p:cNvPr id="16" name="Rectangle 15"/>
          <p:cNvSpPr/>
          <p:nvPr userDrawn="1"/>
        </p:nvSpPr>
        <p:spPr bwMode="auto">
          <a:xfrm>
            <a:off x="2723103" y="1611152"/>
            <a:ext cx="3675888" cy="36758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7" name="Picture 7"/>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8631"/>
          <a:stretch/>
        </p:blipFill>
        <p:spPr bwMode="auto">
          <a:xfrm>
            <a:off x="4327515" y="2924450"/>
            <a:ext cx="2223280" cy="8939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886291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85481"/>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10/5/21</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14" name="Picture 13" descr="UCSF_sig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31092215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3436978"/>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72F3927-F806-4A5F-B3A7-3A5008CDE1B8}" type="datetime1">
              <a:rPr lang="en-US" smtClean="0"/>
              <a:t>10/5/21</a:t>
            </a:fld>
            <a:endParaRPr lang="en-US" dirty="0"/>
          </a:p>
        </p:txBody>
      </p:sp>
      <p:sp>
        <p:nvSpPr>
          <p:cNvPr id="3" name="Text Placeholder 2"/>
          <p:cNvSpPr>
            <a:spLocks noGrp="1"/>
          </p:cNvSpPr>
          <p:nvPr>
            <p:ph type="body" sz="quarter" idx="10"/>
          </p:nvPr>
        </p:nvSpPr>
        <p:spPr>
          <a:xfrm>
            <a:off x="747713" y="4352099"/>
            <a:ext cx="6477000" cy="4603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a:t>Click to edit Master text styles</a:t>
            </a:r>
          </a:p>
        </p:txBody>
      </p:sp>
      <p:pic>
        <p:nvPicPr>
          <p:cNvPr id="8" name="Picture 7"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742959"/>
            <a:ext cx="1400637" cy="910729"/>
          </a:xfrm>
          <a:prstGeom prst="rect">
            <a:avLst/>
          </a:prstGeom>
        </p:spPr>
      </p:pic>
    </p:spTree>
    <p:extLst>
      <p:ext uri="{BB962C8B-B14F-4D97-AF65-F5344CB8AC3E}">
        <p14:creationId xmlns:p14="http://schemas.microsoft.com/office/powerpoint/2010/main" val="810847079"/>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3D771E1-46BB-4A41-837B-A28DD845D1F3}" type="datetime1">
              <a:rPr lang="en-US" smtClean="0"/>
              <a:t>10/5/21</a:t>
            </a:fld>
            <a:endParaRPr lang="en-US" dirty="0"/>
          </a:p>
        </p:txBody>
      </p:sp>
      <p:sp>
        <p:nvSpPr>
          <p:cNvPr id="4" name="Text Placeholder 3"/>
          <p:cNvSpPr>
            <a:spLocks noGrp="1"/>
          </p:cNvSpPr>
          <p:nvPr>
            <p:ph type="body" sz="quarter" idx="10"/>
          </p:nvPr>
        </p:nvSpPr>
        <p:spPr>
          <a:xfrm>
            <a:off x="745587" y="4046758"/>
            <a:ext cx="6451600" cy="32575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47320750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B1DD14AD-E010-464A-BC72-115CD7ABDD27}" type="datetime1">
              <a:rPr lang="en-US" smtClean="0"/>
              <a:t>10/5/21</a:t>
            </a:fld>
            <a:endParaRPr lang="en-US" dirty="0"/>
          </a:p>
        </p:txBody>
      </p:sp>
      <p:sp>
        <p:nvSpPr>
          <p:cNvPr id="4" name="Text Placeholder 3"/>
          <p:cNvSpPr>
            <a:spLocks noGrp="1"/>
          </p:cNvSpPr>
          <p:nvPr>
            <p:ph type="body" sz="quarter" idx="10"/>
          </p:nvPr>
        </p:nvSpPr>
        <p:spPr>
          <a:xfrm>
            <a:off x="744762" y="4045137"/>
            <a:ext cx="6478043" cy="3414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a:t>Click to edit Master text styles</a:t>
            </a:r>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1632214779"/>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DBD169FF-1EB6-4E72-A743-2950EDD253FC}" type="datetime1">
              <a:rPr lang="en-US" smtClean="0"/>
              <a:t>10/5/21</a:t>
            </a:fld>
            <a:endParaRPr lang="en-US" dirty="0"/>
          </a:p>
        </p:txBody>
      </p:sp>
      <p:sp>
        <p:nvSpPr>
          <p:cNvPr id="4" name="Text Placeholder 3"/>
          <p:cNvSpPr>
            <a:spLocks noGrp="1"/>
          </p:cNvSpPr>
          <p:nvPr>
            <p:ph type="body" sz="quarter" idx="10"/>
          </p:nvPr>
        </p:nvSpPr>
        <p:spPr>
          <a:xfrm>
            <a:off x="746125" y="4044820"/>
            <a:ext cx="6478588" cy="4064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3957139673"/>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Rectangle 9"/>
          <p:cNvSpPr/>
          <p:nvPr userDrawn="1"/>
        </p:nvSpPr>
        <p:spPr bwMode="ltGray">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68B2403-7DF7-4776-922B-AE99AEA16D7C}" type="datetime1">
              <a:rPr lang="en-US" smtClean="0"/>
              <a:t>10/5/21</a:t>
            </a:fld>
            <a:endParaRPr lang="en-US" dirty="0"/>
          </a:p>
        </p:txBody>
      </p:sp>
      <p:sp>
        <p:nvSpPr>
          <p:cNvPr id="4" name="Text Placeholder 3"/>
          <p:cNvSpPr>
            <a:spLocks noGrp="1"/>
          </p:cNvSpPr>
          <p:nvPr>
            <p:ph type="body" sz="quarter" idx="10"/>
          </p:nvPr>
        </p:nvSpPr>
        <p:spPr>
          <a:xfrm>
            <a:off x="744351" y="4046607"/>
            <a:ext cx="6472238" cy="434178"/>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18149240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bwMode="ltGray">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10/5/21</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12" name="Picture 11" descr="UCSF_SubLogo_GlobalHealthSci_white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1993848900"/>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6858000"/>
          </a:xfrm>
          <a:prstGeom prst="rect">
            <a:avLst/>
          </a:prstGeom>
        </p:spPr>
      </p:pic>
      <p:sp>
        <p:nvSpPr>
          <p:cNvPr id="6" name="Rectangle 5"/>
          <p:cNvSpPr/>
          <p:nvPr userDrawn="1"/>
        </p:nvSpPr>
        <p:spPr bwMode="invGray">
          <a:xfrm>
            <a:off x="0" y="-1"/>
            <a:ext cx="9144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cxnSp>
        <p:nvCxnSpPr>
          <p:cNvPr id="15" name="Straight Connector 14"/>
          <p:cNvCxnSpPr/>
          <p:nvPr userDrawn="1"/>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 xmlns:a14="http://schemas.microsoft.com/office/drawing/2010/main">
                <a:noFill/>
              </a14:hiddenFill>
            </a:ext>
          </a:extLst>
        </p:spPr>
      </p:cxnSp>
      <p:sp>
        <p:nvSpPr>
          <p:cNvPr id="20" name="Rectangle 19"/>
          <p:cNvSpPr/>
          <p:nvPr userDrawn="1"/>
        </p:nvSpPr>
        <p:spPr bwMode="invGray">
          <a:xfrm>
            <a:off x="0" y="6250080"/>
            <a:ext cx="9144000" cy="607920"/>
          </a:xfrm>
          <a:prstGeom prst="rect">
            <a:avLst/>
          </a:prstGeom>
          <a:solidFill>
            <a:schemeClr val="tx1"/>
          </a:soli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10/5/21</a:t>
            </a:fld>
            <a:endParaRPr lang="en-US" dirty="0"/>
          </a:p>
        </p:txBody>
      </p:sp>
      <p:sp>
        <p:nvSpPr>
          <p:cNvPr id="17"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8"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grpSp>
        <p:nvGrpSpPr>
          <p:cNvPr id="7" name="Group 4"/>
          <p:cNvGrpSpPr>
            <a:grpSpLocks noChangeAspect="1"/>
          </p:cNvGrpSpPr>
          <p:nvPr/>
        </p:nvGrpSpPr>
        <p:grpSpPr bwMode="auto">
          <a:xfrm>
            <a:off x="8131175" y="6396038"/>
            <a:ext cx="650875" cy="315912"/>
            <a:chOff x="5122" y="4029"/>
            <a:chExt cx="410" cy="199"/>
          </a:xfrm>
        </p:grpSpPr>
        <p:sp>
          <p:nvSpPr>
            <p:cNvPr id="21" name="AutoShape 3"/>
            <p:cNvSpPr>
              <a:spLocks noChangeAspect="1" noChangeArrowheads="1" noTextEdit="1"/>
            </p:cNvSpPr>
            <p:nvPr userDrawn="1"/>
          </p:nvSpPr>
          <p:spPr bwMode="auto">
            <a:xfrm>
              <a:off x="5122" y="4029"/>
              <a:ext cx="410" cy="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5"/>
            <p:cNvSpPr>
              <a:spLocks/>
            </p:cNvSpPr>
            <p:nvPr userDrawn="1"/>
          </p:nvSpPr>
          <p:spPr bwMode="auto">
            <a:xfrm>
              <a:off x="5122" y="4027"/>
              <a:ext cx="408" cy="199"/>
            </a:xfrm>
            <a:custGeom>
              <a:avLst/>
              <a:gdLst>
                <a:gd name="T0" fmla="*/ 200 w 200"/>
                <a:gd name="T1" fmla="*/ 30 h 96"/>
                <a:gd name="T2" fmla="*/ 154 w 200"/>
                <a:gd name="T3" fmla="*/ 74 h 96"/>
                <a:gd name="T4" fmla="*/ 137 w 200"/>
                <a:gd name="T5" fmla="*/ 57 h 96"/>
                <a:gd name="T6" fmla="*/ 117 w 200"/>
                <a:gd name="T7" fmla="*/ 52 h 96"/>
                <a:gd name="T8" fmla="*/ 114 w 200"/>
                <a:gd name="T9" fmla="*/ 49 h 96"/>
                <a:gd name="T10" fmla="*/ 114 w 200"/>
                <a:gd name="T11" fmla="*/ 47 h 96"/>
                <a:gd name="T12" fmla="*/ 116 w 200"/>
                <a:gd name="T13" fmla="*/ 42 h 96"/>
                <a:gd name="T14" fmla="*/ 116 w 200"/>
                <a:gd name="T15" fmla="*/ 42 h 96"/>
                <a:gd name="T16" fmla="*/ 117 w 200"/>
                <a:gd name="T17" fmla="*/ 41 h 96"/>
                <a:gd name="T18" fmla="*/ 134 w 200"/>
                <a:gd name="T19" fmla="*/ 41 h 96"/>
                <a:gd name="T20" fmla="*/ 152 w 200"/>
                <a:gd name="T21" fmla="*/ 49 h 96"/>
                <a:gd name="T22" fmla="*/ 127 w 200"/>
                <a:gd name="T23" fmla="*/ 28 h 96"/>
                <a:gd name="T24" fmla="*/ 102 w 200"/>
                <a:gd name="T25" fmla="*/ 42 h 96"/>
                <a:gd name="T26" fmla="*/ 102 w 200"/>
                <a:gd name="T27" fmla="*/ 44 h 96"/>
                <a:gd name="T28" fmla="*/ 70 w 200"/>
                <a:gd name="T29" fmla="*/ 34 h 96"/>
                <a:gd name="T30" fmla="*/ 102 w 200"/>
                <a:gd name="T31" fmla="*/ 23 h 96"/>
                <a:gd name="T32" fmla="*/ 87 w 200"/>
                <a:gd name="T33" fmla="*/ 0 h 96"/>
                <a:gd name="T34" fmla="*/ 55 w 200"/>
                <a:gd name="T35" fmla="*/ 2 h 96"/>
                <a:gd name="T36" fmla="*/ 41 w 200"/>
                <a:gd name="T37" fmla="*/ 42 h 96"/>
                <a:gd name="T38" fmla="*/ 14 w 200"/>
                <a:gd name="T39" fmla="*/ 42 h 96"/>
                <a:gd name="T40" fmla="*/ 0 w 200"/>
                <a:gd name="T41" fmla="*/ 2 h 96"/>
                <a:gd name="T42" fmla="*/ 28 w 200"/>
                <a:gd name="T43" fmla="*/ 68 h 96"/>
                <a:gd name="T44" fmla="*/ 55 w 200"/>
                <a:gd name="T45" fmla="*/ 37 h 96"/>
                <a:gd name="T46" fmla="*/ 107 w 200"/>
                <a:gd name="T47" fmla="*/ 61 h 96"/>
                <a:gd name="T48" fmla="*/ 122 w 200"/>
                <a:gd name="T49" fmla="*/ 67 h 96"/>
                <a:gd name="T50" fmla="*/ 138 w 200"/>
                <a:gd name="T51" fmla="*/ 71 h 96"/>
                <a:gd name="T52" fmla="*/ 135 w 200"/>
                <a:gd name="T53" fmla="*/ 84 h 96"/>
                <a:gd name="T54" fmla="*/ 116 w 200"/>
                <a:gd name="T55" fmla="*/ 81 h 96"/>
                <a:gd name="T56" fmla="*/ 100 w 200"/>
                <a:gd name="T57" fmla="*/ 74 h 96"/>
                <a:gd name="T58" fmla="*/ 128 w 200"/>
                <a:gd name="T59" fmla="*/ 96 h 96"/>
                <a:gd name="T60" fmla="*/ 154 w 200"/>
                <a:gd name="T61" fmla="*/ 77 h 96"/>
                <a:gd name="T62" fmla="*/ 168 w 200"/>
                <a:gd name="T63" fmla="*/ 95 h 96"/>
                <a:gd name="T64" fmla="*/ 196 w 200"/>
                <a:gd name="T65" fmla="*/ 68 h 96"/>
                <a:gd name="T66" fmla="*/ 168 w 200"/>
                <a:gd name="T67" fmla="*/ 57 h 96"/>
                <a:gd name="T68" fmla="*/ 200 w 200"/>
                <a:gd name="T69"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 h="96">
                  <a:moveTo>
                    <a:pt x="200" y="42"/>
                  </a:moveTo>
                  <a:cubicBezTo>
                    <a:pt x="200" y="30"/>
                    <a:pt x="200" y="30"/>
                    <a:pt x="200" y="30"/>
                  </a:cubicBezTo>
                  <a:cubicBezTo>
                    <a:pt x="154" y="30"/>
                    <a:pt x="154" y="30"/>
                    <a:pt x="154" y="30"/>
                  </a:cubicBezTo>
                  <a:cubicBezTo>
                    <a:pt x="154" y="74"/>
                    <a:pt x="154" y="74"/>
                    <a:pt x="154" y="74"/>
                  </a:cubicBezTo>
                  <a:cubicBezTo>
                    <a:pt x="154" y="69"/>
                    <a:pt x="152" y="65"/>
                    <a:pt x="148" y="62"/>
                  </a:cubicBezTo>
                  <a:cubicBezTo>
                    <a:pt x="146" y="60"/>
                    <a:pt x="142" y="59"/>
                    <a:pt x="137" y="57"/>
                  </a:cubicBezTo>
                  <a:cubicBezTo>
                    <a:pt x="126" y="55"/>
                    <a:pt x="126" y="55"/>
                    <a:pt x="126" y="55"/>
                  </a:cubicBezTo>
                  <a:cubicBezTo>
                    <a:pt x="121" y="54"/>
                    <a:pt x="118" y="53"/>
                    <a:pt x="117" y="52"/>
                  </a:cubicBezTo>
                  <a:cubicBezTo>
                    <a:pt x="116" y="51"/>
                    <a:pt x="115" y="51"/>
                    <a:pt x="114" y="49"/>
                  </a:cubicBezTo>
                  <a:cubicBezTo>
                    <a:pt x="114" y="49"/>
                    <a:pt x="114" y="49"/>
                    <a:pt x="114" y="49"/>
                  </a:cubicBezTo>
                  <a:cubicBezTo>
                    <a:pt x="114" y="49"/>
                    <a:pt x="114" y="49"/>
                    <a:pt x="114" y="49"/>
                  </a:cubicBezTo>
                  <a:cubicBezTo>
                    <a:pt x="114" y="49"/>
                    <a:pt x="114" y="48"/>
                    <a:pt x="114" y="47"/>
                  </a:cubicBezTo>
                  <a:cubicBezTo>
                    <a:pt x="114" y="45"/>
                    <a:pt x="115" y="43"/>
                    <a:pt x="116" y="42"/>
                  </a:cubicBezTo>
                  <a:cubicBezTo>
                    <a:pt x="116" y="42"/>
                    <a:pt x="116" y="42"/>
                    <a:pt x="116" y="42"/>
                  </a:cubicBezTo>
                  <a:cubicBezTo>
                    <a:pt x="116" y="42"/>
                    <a:pt x="116" y="42"/>
                    <a:pt x="116" y="42"/>
                  </a:cubicBezTo>
                  <a:cubicBezTo>
                    <a:pt x="116" y="42"/>
                    <a:pt x="116" y="42"/>
                    <a:pt x="116" y="42"/>
                  </a:cubicBezTo>
                  <a:cubicBezTo>
                    <a:pt x="116" y="42"/>
                    <a:pt x="116" y="42"/>
                    <a:pt x="116" y="42"/>
                  </a:cubicBezTo>
                  <a:cubicBezTo>
                    <a:pt x="116" y="42"/>
                    <a:pt x="117" y="41"/>
                    <a:pt x="117" y="41"/>
                  </a:cubicBezTo>
                  <a:cubicBezTo>
                    <a:pt x="119" y="40"/>
                    <a:pt x="122" y="39"/>
                    <a:pt x="126" y="39"/>
                  </a:cubicBezTo>
                  <a:cubicBezTo>
                    <a:pt x="129" y="39"/>
                    <a:pt x="132" y="39"/>
                    <a:pt x="134" y="41"/>
                  </a:cubicBezTo>
                  <a:cubicBezTo>
                    <a:pt x="137" y="42"/>
                    <a:pt x="139" y="45"/>
                    <a:pt x="139" y="49"/>
                  </a:cubicBezTo>
                  <a:cubicBezTo>
                    <a:pt x="152" y="49"/>
                    <a:pt x="152" y="49"/>
                    <a:pt x="152" y="49"/>
                  </a:cubicBezTo>
                  <a:cubicBezTo>
                    <a:pt x="152" y="42"/>
                    <a:pt x="149" y="37"/>
                    <a:pt x="144" y="33"/>
                  </a:cubicBezTo>
                  <a:cubicBezTo>
                    <a:pt x="139" y="29"/>
                    <a:pt x="134" y="28"/>
                    <a:pt x="127" y="28"/>
                  </a:cubicBezTo>
                  <a:cubicBezTo>
                    <a:pt x="118" y="28"/>
                    <a:pt x="112" y="30"/>
                    <a:pt x="108" y="33"/>
                  </a:cubicBezTo>
                  <a:cubicBezTo>
                    <a:pt x="105" y="36"/>
                    <a:pt x="103" y="39"/>
                    <a:pt x="102" y="42"/>
                  </a:cubicBezTo>
                  <a:cubicBezTo>
                    <a:pt x="102" y="42"/>
                    <a:pt x="102" y="42"/>
                    <a:pt x="102" y="42"/>
                  </a:cubicBezTo>
                  <a:cubicBezTo>
                    <a:pt x="102" y="42"/>
                    <a:pt x="102" y="43"/>
                    <a:pt x="102" y="44"/>
                  </a:cubicBezTo>
                  <a:cubicBezTo>
                    <a:pt x="100" y="51"/>
                    <a:pt x="95" y="56"/>
                    <a:pt x="87" y="56"/>
                  </a:cubicBezTo>
                  <a:cubicBezTo>
                    <a:pt x="74" y="56"/>
                    <a:pt x="70" y="45"/>
                    <a:pt x="70" y="34"/>
                  </a:cubicBezTo>
                  <a:cubicBezTo>
                    <a:pt x="70" y="23"/>
                    <a:pt x="74" y="12"/>
                    <a:pt x="87" y="12"/>
                  </a:cubicBezTo>
                  <a:cubicBezTo>
                    <a:pt x="94" y="12"/>
                    <a:pt x="101" y="17"/>
                    <a:pt x="102" y="23"/>
                  </a:cubicBezTo>
                  <a:cubicBezTo>
                    <a:pt x="115" y="23"/>
                    <a:pt x="115" y="23"/>
                    <a:pt x="115" y="23"/>
                  </a:cubicBezTo>
                  <a:cubicBezTo>
                    <a:pt x="114" y="8"/>
                    <a:pt x="102" y="0"/>
                    <a:pt x="87" y="0"/>
                  </a:cubicBezTo>
                  <a:cubicBezTo>
                    <a:pt x="68" y="0"/>
                    <a:pt x="56" y="14"/>
                    <a:pt x="55" y="32"/>
                  </a:cubicBezTo>
                  <a:cubicBezTo>
                    <a:pt x="55" y="2"/>
                    <a:pt x="55" y="2"/>
                    <a:pt x="55" y="2"/>
                  </a:cubicBezTo>
                  <a:cubicBezTo>
                    <a:pt x="41" y="2"/>
                    <a:pt x="41" y="2"/>
                    <a:pt x="41" y="2"/>
                  </a:cubicBezTo>
                  <a:cubicBezTo>
                    <a:pt x="41" y="42"/>
                    <a:pt x="41" y="42"/>
                    <a:pt x="41" y="42"/>
                  </a:cubicBezTo>
                  <a:cubicBezTo>
                    <a:pt x="41" y="52"/>
                    <a:pt x="38" y="56"/>
                    <a:pt x="28" y="56"/>
                  </a:cubicBezTo>
                  <a:cubicBezTo>
                    <a:pt x="16" y="56"/>
                    <a:pt x="14" y="49"/>
                    <a:pt x="14" y="42"/>
                  </a:cubicBezTo>
                  <a:cubicBezTo>
                    <a:pt x="14" y="2"/>
                    <a:pt x="14" y="2"/>
                    <a:pt x="14" y="2"/>
                  </a:cubicBezTo>
                  <a:cubicBezTo>
                    <a:pt x="0" y="2"/>
                    <a:pt x="0" y="2"/>
                    <a:pt x="0" y="2"/>
                  </a:cubicBezTo>
                  <a:cubicBezTo>
                    <a:pt x="0" y="42"/>
                    <a:pt x="0" y="42"/>
                    <a:pt x="0" y="42"/>
                  </a:cubicBezTo>
                  <a:cubicBezTo>
                    <a:pt x="0" y="60"/>
                    <a:pt x="10" y="68"/>
                    <a:pt x="28" y="68"/>
                  </a:cubicBezTo>
                  <a:cubicBezTo>
                    <a:pt x="45" y="68"/>
                    <a:pt x="55" y="60"/>
                    <a:pt x="55" y="42"/>
                  </a:cubicBezTo>
                  <a:cubicBezTo>
                    <a:pt x="55" y="37"/>
                    <a:pt x="55" y="37"/>
                    <a:pt x="55" y="37"/>
                  </a:cubicBezTo>
                  <a:cubicBezTo>
                    <a:pt x="56" y="55"/>
                    <a:pt x="68" y="68"/>
                    <a:pt x="87" y="68"/>
                  </a:cubicBezTo>
                  <a:cubicBezTo>
                    <a:pt x="95" y="68"/>
                    <a:pt x="102" y="66"/>
                    <a:pt x="107" y="61"/>
                  </a:cubicBezTo>
                  <a:cubicBezTo>
                    <a:pt x="107" y="61"/>
                    <a:pt x="108" y="62"/>
                    <a:pt x="108" y="62"/>
                  </a:cubicBezTo>
                  <a:cubicBezTo>
                    <a:pt x="111" y="64"/>
                    <a:pt x="115" y="65"/>
                    <a:pt x="122" y="67"/>
                  </a:cubicBezTo>
                  <a:cubicBezTo>
                    <a:pt x="129" y="68"/>
                    <a:pt x="129" y="68"/>
                    <a:pt x="129" y="68"/>
                  </a:cubicBezTo>
                  <a:cubicBezTo>
                    <a:pt x="133" y="69"/>
                    <a:pt x="136" y="70"/>
                    <a:pt x="138" y="71"/>
                  </a:cubicBezTo>
                  <a:cubicBezTo>
                    <a:pt x="140" y="73"/>
                    <a:pt x="141" y="74"/>
                    <a:pt x="141" y="76"/>
                  </a:cubicBezTo>
                  <a:cubicBezTo>
                    <a:pt x="141" y="80"/>
                    <a:pt x="139" y="83"/>
                    <a:pt x="135" y="84"/>
                  </a:cubicBezTo>
                  <a:cubicBezTo>
                    <a:pt x="133" y="85"/>
                    <a:pt x="131" y="85"/>
                    <a:pt x="127" y="85"/>
                  </a:cubicBezTo>
                  <a:cubicBezTo>
                    <a:pt x="122" y="85"/>
                    <a:pt x="118" y="84"/>
                    <a:pt x="116" y="81"/>
                  </a:cubicBezTo>
                  <a:cubicBezTo>
                    <a:pt x="115" y="79"/>
                    <a:pt x="114" y="77"/>
                    <a:pt x="113" y="74"/>
                  </a:cubicBezTo>
                  <a:cubicBezTo>
                    <a:pt x="100" y="74"/>
                    <a:pt x="100" y="74"/>
                    <a:pt x="100" y="74"/>
                  </a:cubicBezTo>
                  <a:cubicBezTo>
                    <a:pt x="100" y="81"/>
                    <a:pt x="103" y="86"/>
                    <a:pt x="108" y="90"/>
                  </a:cubicBezTo>
                  <a:cubicBezTo>
                    <a:pt x="113" y="94"/>
                    <a:pt x="119" y="96"/>
                    <a:pt x="128" y="96"/>
                  </a:cubicBezTo>
                  <a:cubicBezTo>
                    <a:pt x="136" y="96"/>
                    <a:pt x="143" y="94"/>
                    <a:pt x="147" y="90"/>
                  </a:cubicBezTo>
                  <a:cubicBezTo>
                    <a:pt x="151" y="87"/>
                    <a:pt x="154" y="82"/>
                    <a:pt x="154" y="77"/>
                  </a:cubicBezTo>
                  <a:cubicBezTo>
                    <a:pt x="154" y="95"/>
                    <a:pt x="154" y="95"/>
                    <a:pt x="154" y="95"/>
                  </a:cubicBezTo>
                  <a:cubicBezTo>
                    <a:pt x="168" y="95"/>
                    <a:pt x="168" y="95"/>
                    <a:pt x="168" y="95"/>
                  </a:cubicBezTo>
                  <a:cubicBezTo>
                    <a:pt x="168" y="68"/>
                    <a:pt x="168" y="68"/>
                    <a:pt x="168" y="68"/>
                  </a:cubicBezTo>
                  <a:cubicBezTo>
                    <a:pt x="196" y="68"/>
                    <a:pt x="196" y="68"/>
                    <a:pt x="196" y="68"/>
                  </a:cubicBezTo>
                  <a:cubicBezTo>
                    <a:pt x="196" y="57"/>
                    <a:pt x="196" y="57"/>
                    <a:pt x="196" y="57"/>
                  </a:cubicBezTo>
                  <a:cubicBezTo>
                    <a:pt x="168" y="57"/>
                    <a:pt x="168" y="57"/>
                    <a:pt x="168" y="57"/>
                  </a:cubicBezTo>
                  <a:cubicBezTo>
                    <a:pt x="168" y="42"/>
                    <a:pt x="168" y="42"/>
                    <a:pt x="168" y="42"/>
                  </a:cubicBezTo>
                  <a:lnTo>
                    <a:pt x="200" y="42"/>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5" name="Picture 4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hasCustomPrompt="1"/>
          </p:nvPr>
        </p:nvSpPr>
        <p:spPr>
          <a:xfrm>
            <a:off x="346334" y="2249896"/>
            <a:ext cx="8089901" cy="1421928"/>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a:t>“Lorem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083341"/>
            <a:ext cx="8325548" cy="721900"/>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spTree>
    <p:extLst>
      <p:ext uri="{BB962C8B-B14F-4D97-AF65-F5344CB8AC3E}">
        <p14:creationId xmlns:p14="http://schemas.microsoft.com/office/powerpoint/2010/main" val="406166169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4" y="543207"/>
            <a:ext cx="8089901" cy="4081117"/>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a:t>“</a:t>
            </a:r>
            <a:r>
              <a:rPr lang="en-US" dirty="0" err="1"/>
              <a:t>Lorem</a:t>
            </a:r>
            <a:r>
              <a:rPr lang="en-US" dirty="0"/>
              <a:t> </a:t>
            </a:r>
            <a:r>
              <a:rPr lang="en-US" dirty="0" err="1"/>
              <a:t>ipsum</a:t>
            </a:r>
            <a:r>
              <a:rPr lang="en-US" dirty="0"/>
              <a:t>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 </a:t>
            </a:r>
            <a:r>
              <a:rPr lang="en-US" dirty="0" err="1"/>
              <a:t>quis</a:t>
            </a:r>
            <a:r>
              <a:rPr lang="en-US" dirty="0"/>
              <a:t> </a:t>
            </a:r>
            <a:r>
              <a:rPr lang="en-US" dirty="0" err="1"/>
              <a:t>nostrud</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921541"/>
            <a:ext cx="8325548" cy="721900"/>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FE6E1587-BC69-4B74-AFFA-2A7C92D282DA}" type="datetime1">
              <a:rPr lang="en-US" smtClean="0"/>
              <a:t>10/5/21</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21870235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156375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08C5C635-FA56-4672-BA77-6AA531D97063}" type="datetime1">
              <a:rPr lang="en-US" smtClean="0"/>
              <a:t>10/5/21</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98866822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6" y="1563684"/>
            <a:ext cx="8087171" cy="313932"/>
          </a:xfrm>
        </p:spPr>
        <p:txBody>
          <a:bodyPr anchor="t"/>
          <a:lstStyle>
            <a:lvl1pPr marL="0" indent="0">
              <a:buNone/>
              <a:defRPr sz="2100" b="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AE25C4B3-F886-41B6-9CDF-2EEF0C9BB989}" type="datetime1">
              <a:rPr lang="en-US" smtClean="0"/>
              <a:t>10/5/21</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924145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8912"/>
            <a:ext cx="8080375" cy="575094"/>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Content Placeholder 2"/>
          <p:cNvSpPr>
            <a:spLocks noGrp="1"/>
          </p:cNvSpPr>
          <p:nvPr>
            <p:ph idx="1" hasCustomPrompt="1"/>
          </p:nvPr>
        </p:nvSpPr>
        <p:spPr>
          <a:xfrm>
            <a:off x="661464" y="1562634"/>
            <a:ext cx="3989387"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41062" y="1013951"/>
            <a:ext cx="8077645" cy="383182"/>
          </a:xfrm>
        </p:spPr>
        <p:txBody>
          <a:bodyPr vert="horz" wrap="square" lIns="91440" tIns="45720" rIns="91440" bIns="45720" rtlCol="0" anchor="t">
            <a:noAutofit/>
          </a:bodyPr>
          <a:lstStyle>
            <a:lvl1pPr>
              <a:defRPr lang="en-US" dirty="0" smtClean="0"/>
            </a:lvl1pPr>
          </a:lstStyle>
          <a:p>
            <a:pPr marL="0" lvl="0" indent="0">
              <a:buNone/>
            </a:pPr>
            <a:r>
              <a:rPr lang="en-US" dirty="0"/>
              <a:t>Subhead</a:t>
            </a:r>
          </a:p>
        </p:txBody>
      </p:sp>
      <p:sp>
        <p:nvSpPr>
          <p:cNvPr id="9" name="Content Placeholder 2"/>
          <p:cNvSpPr>
            <a:spLocks noGrp="1"/>
          </p:cNvSpPr>
          <p:nvPr>
            <p:ph idx="11" hasCustomPrompt="1"/>
          </p:nvPr>
        </p:nvSpPr>
        <p:spPr>
          <a:xfrm>
            <a:off x="4882627" y="1556703"/>
            <a:ext cx="4013199"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A4EC454B-8AA2-4785-AE0D-AE23F3ECCADE}" type="datetime1">
              <a:rPr lang="en-US" smtClean="0"/>
              <a:t>10/5/21</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79998166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8912"/>
            <a:ext cx="8080375" cy="575094"/>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640321" y="1011992"/>
            <a:ext cx="8077645" cy="383182"/>
          </a:xfrm>
        </p:spPr>
        <p:txBody>
          <a:bodyPr vert="horz" wrap="square" lIns="91440" tIns="45720" rIns="91440" bIns="45720" rtlCol="0" anchor="t">
            <a:noAutofit/>
          </a:bodyPr>
          <a:lstStyle>
            <a:lvl1pPr marL="168275" indent="-168275">
              <a:buNone/>
              <a:defRPr lang="en-US" dirty="0" smtClean="0"/>
            </a:lvl1pPr>
          </a:lstStyle>
          <a:p>
            <a:pPr marL="0" lvl="0" indent="0"/>
            <a:r>
              <a:rPr lang="en-US" dirty="0"/>
              <a:t>Subhead</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4163C71C-E15B-4273-8FC5-6D8F0B255339}" type="datetime1">
              <a:rPr lang="en-US" smtClean="0"/>
              <a:t>10/5/21</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26581479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099020C2-B8CC-43A5-BD38-18054C1AB93F}" type="datetime1">
              <a:rPr lang="en-US" smtClean="0"/>
              <a:t>10/5/21</a:t>
            </a:fld>
            <a:endParaRPr lang="en-US" dirty="0"/>
          </a:p>
        </p:txBody>
      </p:sp>
      <p:sp>
        <p:nvSpPr>
          <p:cNvPr id="6"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7"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291840554"/>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6251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5668621-AC61-413F-988E-AE3E49B130F0}" type="datetime1">
              <a:rPr lang="en-US" smtClean="0"/>
              <a:t>10/5/21</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87689253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328183"/>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5"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3630547" y="2701522"/>
            <a:ext cx="2110616" cy="13781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826655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ternal Cobranding with Image">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10/5/21</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sp>
        <p:nvSpPr>
          <p:cNvPr id="12" name="TextBox 11"/>
          <p:cNvSpPr txBox="1"/>
          <p:nvPr userDrawn="1"/>
        </p:nvSpPr>
        <p:spPr bwMode="auto">
          <a:xfrm>
            <a:off x="3785492" y="756610"/>
            <a:ext cx="1345153" cy="415498"/>
          </a:xfrm>
          <a:prstGeom prst="rect">
            <a:avLst/>
          </a:prstGeom>
          <a:noFill/>
          <a:ln w="19050" algn="ctr">
            <a:noFill/>
            <a:miter lim="800000"/>
            <a:headEnd/>
            <a:tailEnd/>
          </a:ln>
        </p:spPr>
        <p:txBody>
          <a:bodyPr wrap="square" lIns="0" tIns="0" rIns="0" bIns="0" rtlCol="0">
            <a:spAutoFit/>
          </a:bodyPr>
          <a:lstStyle/>
          <a:p>
            <a:r>
              <a:rPr lang="en-US" sz="900" dirty="0">
                <a:solidFill>
                  <a:schemeClr val="bg1"/>
                </a:solidFill>
                <a:latin typeface="+mj-lt"/>
              </a:rPr>
              <a:t>UCSF Helen Diller Family</a:t>
            </a:r>
          </a:p>
          <a:p>
            <a:r>
              <a:rPr lang="en-US" sz="900" dirty="0">
                <a:solidFill>
                  <a:schemeClr val="bg1"/>
                </a:solidFill>
                <a:latin typeface="+mj-lt"/>
              </a:rPr>
              <a:t>Comprehensive </a:t>
            </a:r>
            <a:br>
              <a:rPr lang="en-US" sz="900" dirty="0">
                <a:solidFill>
                  <a:schemeClr val="bg1"/>
                </a:solidFill>
                <a:latin typeface="+mj-lt"/>
              </a:rPr>
            </a:br>
            <a:r>
              <a:rPr lang="en-US" sz="900" dirty="0">
                <a:solidFill>
                  <a:schemeClr val="bg1"/>
                </a:solidFill>
                <a:latin typeface="+mj-lt"/>
              </a:rPr>
              <a:t>Cancer Center</a:t>
            </a:r>
          </a:p>
        </p:txBody>
      </p:sp>
      <p:cxnSp>
        <p:nvCxnSpPr>
          <p:cNvPr id="14" name="Straight Connector 13"/>
          <p:cNvCxnSpPr/>
          <p:nvPr userDrawn="1"/>
        </p:nvCxnSpPr>
        <p:spPr>
          <a:xfrm>
            <a:off x="5140073" y="734837"/>
            <a:ext cx="0" cy="41148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bwMode="auto">
          <a:xfrm>
            <a:off x="5297863" y="756610"/>
            <a:ext cx="765029" cy="276999"/>
          </a:xfrm>
          <a:prstGeom prst="rect">
            <a:avLst/>
          </a:prstGeom>
          <a:noFill/>
          <a:ln w="19050" algn="ctr">
            <a:noFill/>
            <a:miter lim="800000"/>
            <a:headEnd/>
            <a:tailEnd/>
          </a:ln>
        </p:spPr>
        <p:txBody>
          <a:bodyPr wrap="square" lIns="0" tIns="0" rIns="0" bIns="0" rtlCol="0">
            <a:spAutoFit/>
          </a:bodyPr>
          <a:lstStyle/>
          <a:p>
            <a:r>
              <a:rPr lang="en-US" sz="900" dirty="0">
                <a:solidFill>
                  <a:schemeClr val="bg1"/>
                </a:solidFill>
                <a:latin typeface="+mj-lt"/>
              </a:rPr>
              <a:t>UCSF School</a:t>
            </a:r>
            <a:br>
              <a:rPr lang="en-US" sz="900" dirty="0">
                <a:solidFill>
                  <a:schemeClr val="bg1"/>
                </a:solidFill>
                <a:latin typeface="+mj-lt"/>
              </a:rPr>
            </a:br>
            <a:r>
              <a:rPr lang="en-US" sz="900" dirty="0">
                <a:solidFill>
                  <a:schemeClr val="bg1"/>
                </a:solidFill>
                <a:latin typeface="+mj-lt"/>
              </a:rPr>
              <a:t>of Medicine</a:t>
            </a:r>
          </a:p>
        </p:txBody>
      </p:sp>
      <p:cxnSp>
        <p:nvCxnSpPr>
          <p:cNvPr id="16" name="Straight Connector 15"/>
          <p:cNvCxnSpPr/>
          <p:nvPr userDrawn="1"/>
        </p:nvCxnSpPr>
        <p:spPr>
          <a:xfrm>
            <a:off x="6062893" y="734837"/>
            <a:ext cx="0" cy="41148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bwMode="auto">
          <a:xfrm>
            <a:off x="6221297" y="756610"/>
            <a:ext cx="975995" cy="276999"/>
          </a:xfrm>
          <a:prstGeom prst="rect">
            <a:avLst/>
          </a:prstGeom>
          <a:noFill/>
          <a:ln w="19050" algn="ctr">
            <a:noFill/>
            <a:miter lim="800000"/>
            <a:headEnd/>
            <a:tailEnd/>
          </a:ln>
        </p:spPr>
        <p:txBody>
          <a:bodyPr wrap="square" lIns="0" tIns="0" rIns="0" bIns="0" rtlCol="0">
            <a:spAutoFit/>
          </a:bodyPr>
          <a:lstStyle/>
          <a:p>
            <a:r>
              <a:rPr lang="en-US" sz="900" dirty="0">
                <a:solidFill>
                  <a:schemeClr val="bg1"/>
                </a:solidFill>
                <a:latin typeface="+mj-lt"/>
              </a:rPr>
              <a:t>AIDS Research</a:t>
            </a:r>
            <a:r>
              <a:rPr lang="en-US" sz="900" baseline="0" dirty="0">
                <a:solidFill>
                  <a:schemeClr val="bg1"/>
                </a:solidFill>
                <a:latin typeface="+mj-lt"/>
              </a:rPr>
              <a:t> Institute at UCSF</a:t>
            </a:r>
            <a:endParaRPr lang="en-US" sz="900" dirty="0">
              <a:solidFill>
                <a:schemeClr val="bg1"/>
              </a:solidFill>
              <a:latin typeface="+mj-lt"/>
            </a:endParaRPr>
          </a:p>
        </p:txBody>
      </p:sp>
      <p:pic>
        <p:nvPicPr>
          <p:cNvPr id="18" name="Picture 17" descr="UCSF_SubLogo_GlobalHealthSci_white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423796880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658358" y="639525"/>
            <a:ext cx="6204666" cy="1446212"/>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a:t>Click to edit Master text styles</a:t>
            </a:r>
          </a:p>
        </p:txBody>
      </p:sp>
      <p:cxnSp>
        <p:nvCxnSpPr>
          <p:cNvPr id="8" name="Straight Connector 7"/>
          <p:cNvCxnSpPr/>
          <p:nvPr userDrawn="1"/>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3414216"/>
            <a:ext cx="1503181" cy="977406"/>
          </a:xfrm>
          <a:prstGeom prst="rect">
            <a:avLst/>
          </a:prstGeom>
        </p:spPr>
      </p:pic>
    </p:spTree>
    <p:extLst>
      <p:ext uri="{BB962C8B-B14F-4D97-AF65-F5344CB8AC3E}">
        <p14:creationId xmlns:p14="http://schemas.microsoft.com/office/powerpoint/2010/main" val="114180077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3818374"/>
            <a:ext cx="4210268" cy="3042745"/>
          </a:xfrm>
          <a:prstGeom prst="rect">
            <a:avLst/>
          </a:prstGeom>
        </p:spPr>
      </p:pic>
      <p:pic>
        <p:nvPicPr>
          <p:cNvPr id="19" name="Picture 1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 y="0"/>
            <a:ext cx="9144004" cy="3868899"/>
          </a:xfrm>
          <a:prstGeom prst="rect">
            <a:avLst/>
          </a:prstGeom>
        </p:spPr>
      </p:pic>
      <p:pic>
        <p:nvPicPr>
          <p:cNvPr id="20" name="Picture 19"/>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754880" y="1611152"/>
            <a:ext cx="4389119" cy="2724912"/>
          </a:xfrm>
          <a:prstGeom prst="rect">
            <a:avLst/>
          </a:prstGeom>
        </p:spPr>
      </p:pic>
      <p:pic>
        <p:nvPicPr>
          <p:cNvPr id="21" name="Picture 20"/>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99033" y="4336064"/>
            <a:ext cx="5044967" cy="2521936"/>
          </a:xfrm>
          <a:prstGeom prst="rect">
            <a:avLst/>
          </a:prstGeom>
        </p:spPr>
      </p:pic>
      <p:sp>
        <p:nvSpPr>
          <p:cNvPr id="22" name="Rectangle 21"/>
          <p:cNvSpPr/>
          <p:nvPr userDrawn="1"/>
        </p:nvSpPr>
        <p:spPr bwMode="auto">
          <a:xfrm>
            <a:off x="2723103" y="1611152"/>
            <a:ext cx="3675888" cy="36758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23" name="Picture 7"/>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8631"/>
          <a:stretch/>
        </p:blipFill>
        <p:spPr bwMode="auto">
          <a:xfrm>
            <a:off x="4327515" y="2924450"/>
            <a:ext cx="2223280" cy="8939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143718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xternal Co-branding with Image">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10/5/21</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cxnSp>
        <p:nvCxnSpPr>
          <p:cNvPr id="18" name="Straight Connector 17"/>
          <p:cNvCxnSpPr/>
          <p:nvPr userDrawn="1"/>
        </p:nvCxnSpPr>
        <p:spPr>
          <a:xfrm>
            <a:off x="3238039" y="591021"/>
            <a:ext cx="0" cy="9601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3502429" y="742095"/>
            <a:ext cx="1487211" cy="682055"/>
            <a:chOff x="2749439" y="752601"/>
            <a:chExt cx="1487211" cy="682055"/>
          </a:xfrm>
        </p:grpSpPr>
        <p:sp>
          <p:nvSpPr>
            <p:cNvPr id="20" name="Rectangle 19"/>
            <p:cNvSpPr/>
            <p:nvPr userDrawn="1"/>
          </p:nvSpPr>
          <p:spPr bwMode="auto">
            <a:xfrm>
              <a:off x="2749439" y="752601"/>
              <a:ext cx="1065834" cy="682055"/>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p:sp>
          <p:nvSpPr>
            <p:cNvPr id="21" name="TextBox 20"/>
            <p:cNvSpPr txBox="1"/>
            <p:nvPr userDrawn="1"/>
          </p:nvSpPr>
          <p:spPr bwMode="auto">
            <a:xfrm>
              <a:off x="2785238" y="908465"/>
              <a:ext cx="1451412" cy="387798"/>
            </a:xfrm>
            <a:prstGeom prst="rect">
              <a:avLst/>
            </a:prstGeom>
            <a:noFill/>
            <a:ln w="19050" algn="ctr">
              <a:noFill/>
              <a:miter lim="800000"/>
              <a:headEnd/>
              <a:tailEnd/>
            </a:ln>
          </p:spPr>
          <p:txBody>
            <a:bodyPr wrap="square" lIns="0" tIns="0" rIns="0" bIns="0" rtlCol="0">
              <a:spAutoFit/>
            </a:bodyPr>
            <a:lstStyle/>
            <a:p>
              <a:pPr>
                <a:lnSpc>
                  <a:spcPct val="90000"/>
                </a:lnSpc>
              </a:pPr>
              <a:r>
                <a:rPr lang="en-US" sz="1400" dirty="0">
                  <a:solidFill>
                    <a:schemeClr val="bg1"/>
                  </a:solidFill>
                  <a:latin typeface="+mj-lt"/>
                </a:rPr>
                <a:t>Partner </a:t>
              </a:r>
              <a:br>
                <a:rPr lang="en-US" sz="1400" dirty="0">
                  <a:solidFill>
                    <a:schemeClr val="bg1"/>
                  </a:solidFill>
                  <a:latin typeface="+mj-lt"/>
                </a:rPr>
              </a:br>
              <a:r>
                <a:rPr lang="en-US" sz="1400" dirty="0">
                  <a:solidFill>
                    <a:schemeClr val="bg1"/>
                  </a:solidFill>
                  <a:latin typeface="+mj-lt"/>
                </a:rPr>
                <a:t>Logo</a:t>
              </a:r>
            </a:p>
          </p:txBody>
        </p:sp>
      </p:grpSp>
      <p:pic>
        <p:nvPicPr>
          <p:cNvPr id="16" name="Picture 15" descr="UCSF_SubLogo_GlobalHealthSci_white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297175692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3D771E1-46BB-4A41-837B-A28DD845D1F3}" type="datetime1">
              <a:rPr lang="en-US" smtClean="0"/>
              <a:t>10/5/21</a:t>
            </a:fld>
            <a:endParaRPr lang="en-US" dirty="0"/>
          </a:p>
        </p:txBody>
      </p:sp>
      <p:sp>
        <p:nvSpPr>
          <p:cNvPr id="4" name="Text Placeholder 3"/>
          <p:cNvSpPr>
            <a:spLocks noGrp="1"/>
          </p:cNvSpPr>
          <p:nvPr>
            <p:ph type="body" sz="quarter" idx="10"/>
          </p:nvPr>
        </p:nvSpPr>
        <p:spPr>
          <a:xfrm>
            <a:off x="745587" y="4046758"/>
            <a:ext cx="6451600" cy="32575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2" name="Picture 11" descr="UCSF_SubLogo_GlobalHealthSci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354865675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B1DD14AD-E010-464A-BC72-115CD7ABDD27}" type="datetime1">
              <a:rPr lang="en-US" smtClean="0"/>
              <a:t>10/5/21</a:t>
            </a:fld>
            <a:endParaRPr lang="en-US" dirty="0"/>
          </a:p>
        </p:txBody>
      </p:sp>
      <p:sp>
        <p:nvSpPr>
          <p:cNvPr id="4" name="Text Placeholder 3"/>
          <p:cNvSpPr>
            <a:spLocks noGrp="1"/>
          </p:cNvSpPr>
          <p:nvPr>
            <p:ph type="body" sz="quarter" idx="10"/>
          </p:nvPr>
        </p:nvSpPr>
        <p:spPr>
          <a:xfrm>
            <a:off x="744762" y="4045137"/>
            <a:ext cx="6478043" cy="3414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a:t>Click to edit Master text styles</a:t>
            </a:r>
          </a:p>
        </p:txBody>
      </p:sp>
      <p:pic>
        <p:nvPicPr>
          <p:cNvPr id="12" name="Picture 11" descr="UCSF_SubLogo_GlobalHealthSci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298938396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image" Target="../media/image6.emf"/><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2.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image" Target="../media/image6.emf"/><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theme" Target="../theme/theme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5950" y="434993"/>
            <a:ext cx="8089900" cy="563231"/>
          </a:xfrm>
          <a:prstGeom prst="rect">
            <a:avLst/>
          </a:prstGeom>
        </p:spPr>
        <p:txBody>
          <a:bodyPr vert="horz" wrap="square" lIns="91440" tIns="45720" rIns="91440" bIns="45720" rtlCol="0" anchor="t" anchorCtr="0">
            <a:spAutoFit/>
          </a:bodyPr>
          <a:lstStyle/>
          <a:p>
            <a:r>
              <a:rPr lang="en-US" dirty="0"/>
              <a:t>Slide Title Here</a:t>
            </a:r>
          </a:p>
        </p:txBody>
      </p:sp>
      <p:sp>
        <p:nvSpPr>
          <p:cNvPr id="3" name="Text Placeholder 2"/>
          <p:cNvSpPr>
            <a:spLocks noGrp="1"/>
          </p:cNvSpPr>
          <p:nvPr>
            <p:ph type="body" idx="1"/>
          </p:nvPr>
        </p:nvSpPr>
        <p:spPr>
          <a:xfrm>
            <a:off x="657789" y="1565576"/>
            <a:ext cx="8089901" cy="1661993"/>
          </a:xfrm>
          <a:prstGeom prst="rect">
            <a:avLst/>
          </a:prstGeom>
        </p:spPr>
        <p:txBody>
          <a:bodyPr vert="horz" wrap="square" lIns="91440" tIns="45720" rIns="91440" bIns="45720" rtlCol="0">
            <a:noAutofit/>
          </a:body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9EB3265C-F0D4-410E-8C75-9C1664655489}" type="datetime1">
              <a:rPr lang="en-US" smtClean="0"/>
              <a:t>10/5/21</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cxnSp>
        <p:nvCxnSpPr>
          <p:cNvPr id="9" name="Straight Connector 8"/>
          <p:cNvCxnSpPr/>
          <p:nvPr userDrawn="1"/>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sp>
        <p:nvSpPr>
          <p:cNvPr id="2069" name="Freeform 77"/>
          <p:cNvSpPr>
            <a:spLocks/>
          </p:cNvSpPr>
          <p:nvPr userDrawn="1"/>
        </p:nvSpPr>
        <p:spPr bwMode="auto">
          <a:xfrm>
            <a:off x="8129588" y="6394450"/>
            <a:ext cx="647700" cy="311150"/>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cSld>
  <p:clrMap bg1="lt1" tx1="dk1" bg2="lt2" tx2="dk2" accent1="accent1" accent2="accent2" accent3="accent3" accent4="accent4" accent5="accent5" accent6="accent6" hlink="hlink" folHlink="folHlink"/>
  <p:sldLayoutIdLst>
    <p:sldLayoutId id="2147484014" r:id="rId1"/>
    <p:sldLayoutId id="2147484016" r:id="rId2"/>
    <p:sldLayoutId id="2147483933" r:id="rId3"/>
    <p:sldLayoutId id="2147484012" r:id="rId4"/>
    <p:sldLayoutId id="2147483934" r:id="rId5"/>
    <p:sldLayoutId id="2147484013" r:id="rId6"/>
    <p:sldLayoutId id="2147484015" r:id="rId7"/>
    <p:sldLayoutId id="2147483935" r:id="rId8"/>
    <p:sldLayoutId id="2147483936" r:id="rId9"/>
    <p:sldLayoutId id="2147483937" r:id="rId10"/>
    <p:sldLayoutId id="2147483938" r:id="rId11"/>
    <p:sldLayoutId id="2147483939" r:id="rId12"/>
    <p:sldLayoutId id="2147483940" r:id="rId13"/>
    <p:sldLayoutId id="2147483941" r:id="rId14"/>
    <p:sldLayoutId id="2147483950" r:id="rId15"/>
    <p:sldLayoutId id="2147483942" r:id="rId16"/>
    <p:sldLayoutId id="2147483943" r:id="rId17"/>
    <p:sldLayoutId id="2147483944" r:id="rId18"/>
    <p:sldLayoutId id="2147483945" r:id="rId19"/>
    <p:sldLayoutId id="2147483946" r:id="rId20"/>
    <p:sldLayoutId id="2147483947" r:id="rId21"/>
    <p:sldLayoutId id="2147483948" r:id="rId22"/>
    <p:sldLayoutId id="2147483949" r:id="rId23"/>
    <p:sldLayoutId id="2147484017" r:id="rId24"/>
    <p:sldLayoutId id="2147484018" r:id="rId25"/>
  </p:sldLayoutIdLst>
  <p:transition>
    <p:fade/>
  </p:transition>
  <p:hf hdr="0"/>
  <p:txStyles>
    <p:titleStyle>
      <a:lvl1pPr algn="l" defTabSz="914400" rtl="0" eaLnBrk="1" latinLnBrk="0" hangingPunct="1">
        <a:lnSpc>
          <a:spcPct val="85000"/>
        </a:lnSpc>
        <a:spcBef>
          <a:spcPct val="0"/>
        </a:spcBef>
        <a:buNone/>
        <a:defRPr lang="en-US" sz="3600" b="0" kern="1200" cap="none" spc="0" baseline="0" dirty="0" smtClean="0">
          <a:solidFill>
            <a:schemeClr val="tx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6473" y="434358"/>
            <a:ext cx="8089900" cy="563231"/>
          </a:xfrm>
          <a:prstGeom prst="rect">
            <a:avLst/>
          </a:prstGeom>
        </p:spPr>
        <p:txBody>
          <a:bodyPr vert="horz" wrap="square" lIns="91440" tIns="45720" rIns="91440" bIns="45720" rtlCol="0" anchor="t" anchorCtr="0">
            <a:spAutoFit/>
          </a:bodyPr>
          <a:lstStyle/>
          <a:p>
            <a:r>
              <a:rPr lang="en-US" dirty="0"/>
              <a:t>Slide Title Here</a:t>
            </a:r>
          </a:p>
        </p:txBody>
      </p:sp>
      <p:sp>
        <p:nvSpPr>
          <p:cNvPr id="3" name="Text Placeholder 2"/>
          <p:cNvSpPr>
            <a:spLocks noGrp="1"/>
          </p:cNvSpPr>
          <p:nvPr>
            <p:ph type="body" idx="1"/>
          </p:nvPr>
        </p:nvSpPr>
        <p:spPr>
          <a:xfrm>
            <a:off x="657789" y="1555416"/>
            <a:ext cx="8089901" cy="1661993"/>
          </a:xfrm>
          <a:prstGeom prst="rect">
            <a:avLst/>
          </a:prstGeom>
        </p:spPr>
        <p:txBody>
          <a:bodyPr vert="horz" wrap="square" lIns="91440" tIns="45720" rIns="91440" bIns="45720" rtlCol="0">
            <a:noAutofit/>
          </a:body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DAB5EC3A-29DC-4460-AB8F-0DD1BAF5274D}" type="datetime1">
              <a:rPr lang="en-US" smtClean="0"/>
              <a:t>10/5/21</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365125" y="6250080"/>
            <a:ext cx="8413750" cy="0"/>
          </a:xfrm>
          <a:prstGeom prst="line">
            <a:avLst/>
          </a:prstGeom>
          <a:noFill/>
          <a:ln w="3175" cap="flat">
            <a:solidFill>
              <a:schemeClr val="bg1"/>
            </a:solidFill>
            <a:prstDash val="solid"/>
            <a:miter lim="800000"/>
            <a:headEnd/>
            <a:tailEnd/>
          </a:ln>
          <a:extLst>
            <a:ext uri="{909E8E84-426E-40dd-AFC4-6F175D3DCCD1}">
              <a14:hiddenFill xmlns="" xmlns:a14="http://schemas.microsoft.com/office/drawing/2010/main">
                <a:noFill/>
              </a14:hiddenFill>
            </a:ext>
          </a:extLst>
        </p:spPr>
      </p:cxnSp>
      <p:cxnSp>
        <p:nvCxnSpPr>
          <p:cNvPr id="9" name="Straight Connector 8"/>
          <p:cNvCxnSpPr/>
          <p:nvPr userDrawn="1"/>
        </p:nvCxnSpPr>
        <p:spPr>
          <a:xfrm>
            <a:off x="365125" y="6250080"/>
            <a:ext cx="8413750" cy="0"/>
          </a:xfrm>
          <a:prstGeom prst="line">
            <a:avLst/>
          </a:prstGeom>
          <a:noFill/>
          <a:ln w="3175" cap="flat">
            <a:solidFill>
              <a:schemeClr val="bg1"/>
            </a:solidFill>
            <a:prstDash val="solid"/>
            <a:miter lim="800000"/>
            <a:headEnd/>
            <a:tailEnd/>
          </a:ln>
          <a:extLst>
            <a:ext uri="{909E8E84-426E-40dd-AFC4-6F175D3DCCD1}">
              <a14:hiddenFill xmlns="" xmlns:a14="http://schemas.microsoft.com/office/drawing/2010/main">
                <a:noFill/>
              </a14:hiddenFill>
            </a:ext>
          </a:extLst>
        </p:spPr>
      </p:cxnSp>
      <p:pic>
        <p:nvPicPr>
          <p:cNvPr id="10" name="Picture 41"/>
          <p:cNvPicPr>
            <a:picLocks noChangeAspect="1" noChangeArrowheads="1"/>
          </p:cNvPicPr>
          <p:nvPr userDrawn="1"/>
        </p:nvPicPr>
        <p:blipFill rotWithShape="1">
          <a:blip r:embed="rId20">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672340"/>
      </p:ext>
    </p:extLst>
  </p:cSld>
  <p:clrMap bg1="lt1" tx1="dk1" bg2="lt2" tx2="dk2" accent1="accent1" accent2="accent2" accent3="accent3" accent4="accent4" accent5="accent5" accent6="accent6" hlink="hlink" folHlink="folHlink"/>
  <p:sldLayoutIdLst>
    <p:sldLayoutId id="2147483953" r:id="rId1"/>
    <p:sldLayoutId id="2147484002" r:id="rId2"/>
    <p:sldLayoutId id="2147484003" r:id="rId3"/>
    <p:sldLayoutId id="2147484004" r:id="rId4"/>
    <p:sldLayoutId id="2147484005" r:id="rId5"/>
    <p:sldLayoutId id="2147484006" r:id="rId6"/>
    <p:sldLayoutId id="2147484000"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 id="2147483968" r:id="rId16"/>
    <p:sldLayoutId id="2147483969" r:id="rId17"/>
    <p:sldLayoutId id="2147483970" r:id="rId18"/>
  </p:sldLayoutIdLst>
  <p:transition>
    <p:fade/>
  </p:transition>
  <p:hf hdr="0"/>
  <p:txStyles>
    <p:titleStyle>
      <a:lvl1pPr algn="l" defTabSz="914400" rtl="0" eaLnBrk="1" latinLnBrk="0" hangingPunct="1">
        <a:lnSpc>
          <a:spcPct val="85000"/>
        </a:lnSpc>
        <a:spcBef>
          <a:spcPct val="0"/>
        </a:spcBef>
        <a:buNone/>
        <a:defRPr lang="en-US" sz="3600" b="0" kern="1200" cap="none" spc="0" baseline="0" dirty="0" smtClean="0">
          <a:solidFill>
            <a:schemeClr val="bg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bg1"/>
        </a:buClr>
        <a:buFont typeface="Wingdings" panose="05000000000000000000" pitchFamily="2" charset="2"/>
        <a:buChar char="§"/>
        <a:defRPr lang="en-US" sz="2100" b="0" kern="1200" dirty="0" smtClean="0">
          <a:solidFill>
            <a:schemeClr val="bg1"/>
          </a:solidFill>
          <a:latin typeface="+mj-lt"/>
          <a:ea typeface="+mn-ea"/>
          <a:cs typeface="+mn-cs"/>
        </a:defRPr>
      </a:lvl1pPr>
      <a:lvl2pPr marL="457200"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smtClean="0">
          <a:solidFill>
            <a:schemeClr val="bg1"/>
          </a:solidFill>
          <a:latin typeface="+mj-lt"/>
          <a:ea typeface="+mn-ea"/>
          <a:cs typeface="+mn-cs"/>
        </a:defRPr>
      </a:lvl2pPr>
      <a:lvl3pPr marL="742950"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smtClean="0">
          <a:solidFill>
            <a:schemeClr val="bg1"/>
          </a:solidFill>
          <a:latin typeface="+mj-lt"/>
          <a:ea typeface="+mn-ea"/>
          <a:cs typeface="+mn-cs"/>
        </a:defRPr>
      </a:lvl3pPr>
      <a:lvl4pPr marL="1028700" indent="-228600" algn="l" defTabSz="914400" rtl="0" eaLnBrk="1" latinLnBrk="0" hangingPunct="1">
        <a:lnSpc>
          <a:spcPct val="90000"/>
        </a:lnSpc>
        <a:spcBef>
          <a:spcPts val="1400"/>
        </a:spcBef>
        <a:buClr>
          <a:schemeClr val="bg1"/>
        </a:buClr>
        <a:buFont typeface="Wingdings" panose="05000000000000000000" pitchFamily="2" charset="2"/>
        <a:buChar char="§"/>
        <a:defRPr lang="en-US" sz="2100" b="0" kern="1200" dirty="0" smtClean="0">
          <a:solidFill>
            <a:schemeClr val="bg1"/>
          </a:solidFill>
          <a:latin typeface="+mj-lt"/>
          <a:ea typeface="+mn-ea"/>
          <a:cs typeface="+mn-cs"/>
        </a:defRPr>
      </a:lvl4pPr>
      <a:lvl5pPr marL="1312863"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bwMode="invGray">
          <a:xfrm>
            <a:off x="0" y="6250080"/>
            <a:ext cx="9144000" cy="607920"/>
          </a:xfrm>
          <a:prstGeom prst="rect">
            <a:avLst/>
          </a:prstGeom>
          <a:solidFill>
            <a:schemeClr val="tx1"/>
          </a:soli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 name="Title Placeholder 1"/>
          <p:cNvSpPr>
            <a:spLocks noGrp="1"/>
          </p:cNvSpPr>
          <p:nvPr>
            <p:ph type="title"/>
          </p:nvPr>
        </p:nvSpPr>
        <p:spPr>
          <a:xfrm>
            <a:off x="655950" y="434358"/>
            <a:ext cx="8089900" cy="563231"/>
          </a:xfrm>
          <a:prstGeom prst="rect">
            <a:avLst/>
          </a:prstGeom>
        </p:spPr>
        <p:txBody>
          <a:bodyPr vert="horz" wrap="square" lIns="91440" tIns="45720" rIns="91440" bIns="45720" rtlCol="0" anchor="t" anchorCtr="0">
            <a:spAutoFit/>
          </a:bodyPr>
          <a:lstStyle/>
          <a:p>
            <a:r>
              <a:rPr lang="en-US" dirty="0"/>
              <a:t>Slide Title Here</a:t>
            </a:r>
          </a:p>
        </p:txBody>
      </p:sp>
      <p:sp>
        <p:nvSpPr>
          <p:cNvPr id="3" name="Text Placeholder 2"/>
          <p:cNvSpPr>
            <a:spLocks noGrp="1"/>
          </p:cNvSpPr>
          <p:nvPr>
            <p:ph type="body" idx="1"/>
          </p:nvPr>
        </p:nvSpPr>
        <p:spPr>
          <a:xfrm>
            <a:off x="657789" y="1555416"/>
            <a:ext cx="8089901" cy="1661993"/>
          </a:xfrm>
          <a:prstGeom prst="rect">
            <a:avLst/>
          </a:prstGeom>
        </p:spPr>
        <p:txBody>
          <a:bodyPr vert="horz" wrap="square" lIns="91440" tIns="45720" rIns="91440" bIns="45720" rtlCol="0">
            <a:noAutofit/>
          </a:body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D092B5C8-A02F-48BB-85A9-4E6693BB4284}" type="datetime1">
              <a:rPr lang="en-US" smtClean="0"/>
              <a:t>10/5/21</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pic>
        <p:nvPicPr>
          <p:cNvPr id="9" name="Picture 41"/>
          <p:cNvPicPr>
            <a:picLocks noChangeAspect="1" noChangeArrowheads="1"/>
          </p:cNvPicPr>
          <p:nvPr userDrawn="1"/>
        </p:nvPicPr>
        <p:blipFill rotWithShape="1">
          <a:blip r:embed="rId20">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7434878"/>
      </p:ext>
    </p:extLst>
  </p:cSld>
  <p:clrMap bg1="lt1" tx1="dk1" bg2="lt2" tx2="dk2" accent1="accent1" accent2="accent2" accent3="accent3" accent4="accent4" accent5="accent5" accent6="accent6" hlink="hlink" folHlink="folHlink"/>
  <p:sldLayoutIdLst>
    <p:sldLayoutId id="2147484007" r:id="rId1"/>
    <p:sldLayoutId id="2147483972" r:id="rId2"/>
    <p:sldLayoutId id="2147484008" r:id="rId3"/>
    <p:sldLayoutId id="2147484009" r:id="rId4"/>
    <p:sldLayoutId id="2147484010" r:id="rId5"/>
    <p:sldLayoutId id="2147484011" r:id="rId6"/>
    <p:sldLayoutId id="2147484001"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 id="2147483988" r:id="rId17"/>
    <p:sldLayoutId id="2147483989" r:id="rId18"/>
  </p:sldLayoutIdLst>
  <p:transition>
    <p:fade/>
  </p:transition>
  <p:hf hdr="0"/>
  <p:txStyles>
    <p:titleStyle>
      <a:lvl1pPr algn="l" defTabSz="914400" rtl="0" eaLnBrk="1" latinLnBrk="0" hangingPunct="1">
        <a:lnSpc>
          <a:spcPct val="85000"/>
        </a:lnSpc>
        <a:spcBef>
          <a:spcPct val="0"/>
        </a:spcBef>
        <a:buNone/>
        <a:defRPr lang="en-US" sz="3600" b="0" kern="1200" cap="none" spc="0" baseline="0" dirty="0" smtClean="0">
          <a:solidFill>
            <a:schemeClr val="tx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0799D-7A8C-2C46-843E-89F149A20AA1}"/>
              </a:ext>
            </a:extLst>
          </p:cNvPr>
          <p:cNvSpPr>
            <a:spLocks noGrp="1"/>
          </p:cNvSpPr>
          <p:nvPr>
            <p:ph type="title"/>
          </p:nvPr>
        </p:nvSpPr>
        <p:spPr>
          <a:xfrm>
            <a:off x="648605" y="2854299"/>
            <a:ext cx="6595720" cy="647870"/>
          </a:xfrm>
        </p:spPr>
        <p:txBody>
          <a:bodyPr/>
          <a:lstStyle/>
          <a:p>
            <a:r>
              <a:rPr lang="en-US" dirty="0"/>
              <a:t>A note on </a:t>
            </a:r>
            <a:r>
              <a:rPr lang="en-US" dirty="0" err="1"/>
              <a:t>homeworks</a:t>
            </a:r>
            <a:endParaRPr lang="en-US" dirty="0"/>
          </a:p>
        </p:txBody>
      </p:sp>
      <p:sp>
        <p:nvSpPr>
          <p:cNvPr id="3" name="Text Placeholder 2">
            <a:extLst>
              <a:ext uri="{FF2B5EF4-FFF2-40B4-BE49-F238E27FC236}">
                <a16:creationId xmlns:a16="http://schemas.microsoft.com/office/drawing/2014/main" id="{DAF721AC-AFF7-7842-BE47-51BCE44D858C}"/>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852CA34B-17D5-9843-B2B6-FF1599AFD383}"/>
              </a:ext>
            </a:extLst>
          </p:cNvPr>
          <p:cNvSpPr>
            <a:spLocks noGrp="1"/>
          </p:cNvSpPr>
          <p:nvPr>
            <p:ph type="dt" sz="half" idx="2"/>
          </p:nvPr>
        </p:nvSpPr>
        <p:spPr/>
        <p:txBody>
          <a:bodyPr/>
          <a:lstStyle/>
          <a:p>
            <a:fld id="{87431B66-2D65-4398-A930-0D30EC9EE69D}" type="datetime1">
              <a:rPr lang="en-US" smtClean="0"/>
              <a:t>10/5/21</a:t>
            </a:fld>
            <a:endParaRPr lang="en-US" dirty="0"/>
          </a:p>
        </p:txBody>
      </p:sp>
      <p:sp>
        <p:nvSpPr>
          <p:cNvPr id="5" name="Text Placeholder 4">
            <a:extLst>
              <a:ext uri="{FF2B5EF4-FFF2-40B4-BE49-F238E27FC236}">
                <a16:creationId xmlns:a16="http://schemas.microsoft.com/office/drawing/2014/main" id="{23B43391-09AE-EA49-8EFC-D2EAA390A5A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76833222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5A9CF-98D5-284D-A27B-3F2711CCDEB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D9BC231-CCC2-7046-8AF8-BE50184008B4}"/>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56C969AB-202E-A747-95BD-93C75592D607}"/>
              </a:ext>
            </a:extLst>
          </p:cNvPr>
          <p:cNvSpPr>
            <a:spLocks noGrp="1"/>
          </p:cNvSpPr>
          <p:nvPr>
            <p:ph type="body" idx="10"/>
          </p:nvPr>
        </p:nvSpPr>
        <p:spPr/>
        <p:txBody>
          <a:bodyPr/>
          <a:lstStyle/>
          <a:p>
            <a:endParaRPr lang="en-US"/>
          </a:p>
        </p:txBody>
      </p:sp>
      <p:sp>
        <p:nvSpPr>
          <p:cNvPr id="5" name="Date Placeholder 4">
            <a:extLst>
              <a:ext uri="{FF2B5EF4-FFF2-40B4-BE49-F238E27FC236}">
                <a16:creationId xmlns:a16="http://schemas.microsoft.com/office/drawing/2014/main" id="{6522E048-1AFD-6946-85FA-E93271EB8810}"/>
              </a:ext>
            </a:extLst>
          </p:cNvPr>
          <p:cNvSpPr>
            <a:spLocks noGrp="1"/>
          </p:cNvSpPr>
          <p:nvPr>
            <p:ph type="dt" sz="half" idx="2"/>
          </p:nvPr>
        </p:nvSpPr>
        <p:spPr/>
        <p:txBody>
          <a:bodyPr/>
          <a:lstStyle/>
          <a:p>
            <a:fld id="{BE4F006E-5431-4BDD-8829-6B0B1D987D3A}" type="datetime1">
              <a:rPr lang="en-US" smtClean="0"/>
              <a:t>10/5/21</a:t>
            </a:fld>
            <a:endParaRPr lang="en-US" dirty="0"/>
          </a:p>
        </p:txBody>
      </p:sp>
      <p:sp>
        <p:nvSpPr>
          <p:cNvPr id="6" name="Footer Placeholder 5">
            <a:extLst>
              <a:ext uri="{FF2B5EF4-FFF2-40B4-BE49-F238E27FC236}">
                <a16:creationId xmlns:a16="http://schemas.microsoft.com/office/drawing/2014/main" id="{9E2F1CBE-DC6D-0240-8318-61C68BFC95FC}"/>
              </a:ext>
            </a:extLst>
          </p:cNvPr>
          <p:cNvSpPr>
            <a:spLocks noGrp="1"/>
          </p:cNvSpPr>
          <p:nvPr>
            <p:ph type="ftr" sz="quarter" idx="3"/>
          </p:nvPr>
        </p:nvSpPr>
        <p:spPr/>
        <p:txBody>
          <a:bodyPr/>
          <a:lstStyle/>
          <a:p>
            <a:r>
              <a:rPr lang="en-US"/>
              <a:t>Presentation Title and/or Sub Brand Name Here</a:t>
            </a:r>
            <a:endParaRPr lang="en-US" dirty="0"/>
          </a:p>
        </p:txBody>
      </p:sp>
      <p:sp>
        <p:nvSpPr>
          <p:cNvPr id="7" name="Slide Number Placeholder 6">
            <a:extLst>
              <a:ext uri="{FF2B5EF4-FFF2-40B4-BE49-F238E27FC236}">
                <a16:creationId xmlns:a16="http://schemas.microsoft.com/office/drawing/2014/main" id="{EFF4DA65-B49B-DE4B-9B3D-C7F9409AC71E}"/>
              </a:ext>
            </a:extLst>
          </p:cNvPr>
          <p:cNvSpPr>
            <a:spLocks noGrp="1"/>
          </p:cNvSpPr>
          <p:nvPr>
            <p:ph type="sldNum" sz="quarter" idx="4"/>
          </p:nvPr>
        </p:nvSpPr>
        <p:spPr/>
        <p:txBody>
          <a:bodyPr/>
          <a:lstStyle/>
          <a:p>
            <a:fld id="{7BCC8D0D-EAEC-449D-9161-023DFF90F2E2}" type="slidenum">
              <a:rPr lang="en-US" smtClean="0"/>
              <a:pPr/>
              <a:t>10</a:t>
            </a:fld>
            <a:endParaRPr lang="en-US" dirty="0"/>
          </a:p>
        </p:txBody>
      </p:sp>
      <p:pic>
        <p:nvPicPr>
          <p:cNvPr id="8" name="Picture 7">
            <a:extLst>
              <a:ext uri="{FF2B5EF4-FFF2-40B4-BE49-F238E27FC236}">
                <a16:creationId xmlns:a16="http://schemas.microsoft.com/office/drawing/2014/main" id="{36A3EFB4-DAD8-2745-A2A0-7893320A8899}"/>
              </a:ext>
            </a:extLst>
          </p:cNvPr>
          <p:cNvPicPr>
            <a:picLocks noChangeAspect="1"/>
          </p:cNvPicPr>
          <p:nvPr/>
        </p:nvPicPr>
        <p:blipFill>
          <a:blip r:embed="rId2"/>
          <a:stretch>
            <a:fillRect/>
          </a:stretch>
        </p:blipFill>
        <p:spPr>
          <a:xfrm>
            <a:off x="0" y="211015"/>
            <a:ext cx="9144000" cy="6435969"/>
          </a:xfrm>
          <a:prstGeom prst="rect">
            <a:avLst/>
          </a:prstGeom>
        </p:spPr>
      </p:pic>
    </p:spTree>
    <p:extLst>
      <p:ext uri="{BB962C8B-B14F-4D97-AF65-F5344CB8AC3E}">
        <p14:creationId xmlns:p14="http://schemas.microsoft.com/office/powerpoint/2010/main" val="119875775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Infant mortality</a:t>
            </a:r>
          </a:p>
        </p:txBody>
      </p:sp>
      <p:sp>
        <p:nvSpPr>
          <p:cNvPr id="5" name="Date Placeholder 4"/>
          <p:cNvSpPr>
            <a:spLocks noGrp="1"/>
          </p:cNvSpPr>
          <p:nvPr>
            <p:ph type="dt" sz="half" idx="2"/>
          </p:nvPr>
        </p:nvSpPr>
        <p:spPr/>
        <p:txBody>
          <a:bodyPr/>
          <a:lstStyle/>
          <a:p>
            <a:fld id="{BE4F006E-5431-4BDD-8829-6B0B1D987D3A}" type="datetime1">
              <a:rPr lang="en-US" smtClean="0"/>
              <a:t>10/5/21</a:t>
            </a:fld>
            <a:endParaRPr lang="en-US" dirty="0"/>
          </a:p>
        </p:txBody>
      </p:sp>
      <p:sp>
        <p:nvSpPr>
          <p:cNvPr id="6" name="Footer Placeholder 5"/>
          <p:cNvSpPr>
            <a:spLocks noGrp="1"/>
          </p:cNvSpPr>
          <p:nvPr>
            <p:ph type="ftr" sz="quarter" idx="3"/>
          </p:nvPr>
        </p:nvSpPr>
        <p:spPr/>
        <p:txBody>
          <a:bodyPr/>
          <a:lstStyle/>
          <a:p>
            <a:r>
              <a:rPr lang="en-US"/>
              <a:t>Presentation Title and/or Sub Brand Name Here</a:t>
            </a:r>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11</a:t>
            </a:fld>
            <a:endParaRPr lang="en-US" dirty="0"/>
          </a:p>
        </p:txBody>
      </p:sp>
      <p:pic>
        <p:nvPicPr>
          <p:cNvPr id="8" name="Picture 7"/>
          <p:cNvPicPr>
            <a:picLocks noChangeAspect="1"/>
          </p:cNvPicPr>
          <p:nvPr/>
        </p:nvPicPr>
        <p:blipFill>
          <a:blip r:embed="rId2"/>
          <a:stretch>
            <a:fillRect/>
          </a:stretch>
        </p:blipFill>
        <p:spPr>
          <a:xfrm>
            <a:off x="358009" y="1452140"/>
            <a:ext cx="8199057" cy="4181519"/>
          </a:xfrm>
          <a:prstGeom prst="rect">
            <a:avLst/>
          </a:prstGeom>
        </p:spPr>
      </p:pic>
    </p:spTree>
    <p:extLst>
      <p:ext uri="{BB962C8B-B14F-4D97-AF65-F5344CB8AC3E}">
        <p14:creationId xmlns:p14="http://schemas.microsoft.com/office/powerpoint/2010/main" val="409905256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94D3A-5B6A-BA42-A073-CA55B20CC09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458F5D-8FA2-4141-9543-062B73365047}"/>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F0342422-B974-5546-8243-F814156FCB39}"/>
              </a:ext>
            </a:extLst>
          </p:cNvPr>
          <p:cNvSpPr>
            <a:spLocks noGrp="1"/>
          </p:cNvSpPr>
          <p:nvPr>
            <p:ph type="body" idx="10"/>
          </p:nvPr>
        </p:nvSpPr>
        <p:spPr/>
        <p:txBody>
          <a:bodyPr/>
          <a:lstStyle/>
          <a:p>
            <a:endParaRPr lang="en-US"/>
          </a:p>
        </p:txBody>
      </p:sp>
      <p:sp>
        <p:nvSpPr>
          <p:cNvPr id="5" name="Date Placeholder 4">
            <a:extLst>
              <a:ext uri="{FF2B5EF4-FFF2-40B4-BE49-F238E27FC236}">
                <a16:creationId xmlns:a16="http://schemas.microsoft.com/office/drawing/2014/main" id="{EABD7B22-1242-734A-BEF4-FB48F063CB9C}"/>
              </a:ext>
            </a:extLst>
          </p:cNvPr>
          <p:cNvSpPr>
            <a:spLocks noGrp="1"/>
          </p:cNvSpPr>
          <p:nvPr>
            <p:ph type="dt" sz="half" idx="2"/>
          </p:nvPr>
        </p:nvSpPr>
        <p:spPr/>
        <p:txBody>
          <a:bodyPr/>
          <a:lstStyle/>
          <a:p>
            <a:fld id="{BE4F006E-5431-4BDD-8829-6B0B1D987D3A}" type="datetime1">
              <a:rPr lang="en-US" smtClean="0"/>
              <a:t>10/5/21</a:t>
            </a:fld>
            <a:endParaRPr lang="en-US" dirty="0"/>
          </a:p>
        </p:txBody>
      </p:sp>
      <p:sp>
        <p:nvSpPr>
          <p:cNvPr id="6" name="Footer Placeholder 5">
            <a:extLst>
              <a:ext uri="{FF2B5EF4-FFF2-40B4-BE49-F238E27FC236}">
                <a16:creationId xmlns:a16="http://schemas.microsoft.com/office/drawing/2014/main" id="{56BB48A1-B323-D644-9690-C2332F9434C9}"/>
              </a:ext>
            </a:extLst>
          </p:cNvPr>
          <p:cNvSpPr>
            <a:spLocks noGrp="1"/>
          </p:cNvSpPr>
          <p:nvPr>
            <p:ph type="ftr" sz="quarter" idx="3"/>
          </p:nvPr>
        </p:nvSpPr>
        <p:spPr/>
        <p:txBody>
          <a:bodyPr/>
          <a:lstStyle/>
          <a:p>
            <a:r>
              <a:rPr lang="en-US"/>
              <a:t>Presentation Title and/or Sub Brand Name Here</a:t>
            </a:r>
            <a:endParaRPr lang="en-US" dirty="0"/>
          </a:p>
        </p:txBody>
      </p:sp>
      <p:sp>
        <p:nvSpPr>
          <p:cNvPr id="7" name="Slide Number Placeholder 6">
            <a:extLst>
              <a:ext uri="{FF2B5EF4-FFF2-40B4-BE49-F238E27FC236}">
                <a16:creationId xmlns:a16="http://schemas.microsoft.com/office/drawing/2014/main" id="{7E59FD13-218C-D941-93F6-ACA4EB176AF0}"/>
              </a:ext>
            </a:extLst>
          </p:cNvPr>
          <p:cNvSpPr>
            <a:spLocks noGrp="1"/>
          </p:cNvSpPr>
          <p:nvPr>
            <p:ph type="sldNum" sz="quarter" idx="4"/>
          </p:nvPr>
        </p:nvSpPr>
        <p:spPr/>
        <p:txBody>
          <a:bodyPr/>
          <a:lstStyle/>
          <a:p>
            <a:fld id="{7BCC8D0D-EAEC-449D-9161-023DFF90F2E2}" type="slidenum">
              <a:rPr lang="en-US" smtClean="0"/>
              <a:pPr/>
              <a:t>12</a:t>
            </a:fld>
            <a:endParaRPr lang="en-US" dirty="0"/>
          </a:p>
        </p:txBody>
      </p:sp>
      <p:pic>
        <p:nvPicPr>
          <p:cNvPr id="8" name="Picture 7">
            <a:extLst>
              <a:ext uri="{FF2B5EF4-FFF2-40B4-BE49-F238E27FC236}">
                <a16:creationId xmlns:a16="http://schemas.microsoft.com/office/drawing/2014/main" id="{7383A2FA-2B56-6B4B-A172-8FC5DEDB196B}"/>
              </a:ext>
            </a:extLst>
          </p:cNvPr>
          <p:cNvPicPr>
            <a:picLocks noChangeAspect="1"/>
          </p:cNvPicPr>
          <p:nvPr/>
        </p:nvPicPr>
        <p:blipFill>
          <a:blip r:embed="rId2"/>
          <a:stretch>
            <a:fillRect/>
          </a:stretch>
        </p:blipFill>
        <p:spPr>
          <a:xfrm>
            <a:off x="0" y="135340"/>
            <a:ext cx="9144000" cy="6587319"/>
          </a:xfrm>
          <a:prstGeom prst="rect">
            <a:avLst/>
          </a:prstGeom>
        </p:spPr>
      </p:pic>
    </p:spTree>
    <p:extLst>
      <p:ext uri="{BB962C8B-B14F-4D97-AF65-F5344CB8AC3E}">
        <p14:creationId xmlns:p14="http://schemas.microsoft.com/office/powerpoint/2010/main" val="219935843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4DDF4-3B11-054B-BA01-7922AC29F9B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CB5A4A8-3BB4-364F-AB05-7CC6AF9B234D}"/>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CA603EDB-3974-8544-8A19-799DAF6EDDDC}"/>
              </a:ext>
            </a:extLst>
          </p:cNvPr>
          <p:cNvSpPr>
            <a:spLocks noGrp="1"/>
          </p:cNvSpPr>
          <p:nvPr>
            <p:ph type="body" idx="10"/>
          </p:nvPr>
        </p:nvSpPr>
        <p:spPr/>
        <p:txBody>
          <a:bodyPr/>
          <a:lstStyle/>
          <a:p>
            <a:endParaRPr lang="en-US"/>
          </a:p>
        </p:txBody>
      </p:sp>
      <p:sp>
        <p:nvSpPr>
          <p:cNvPr id="5" name="Date Placeholder 4">
            <a:extLst>
              <a:ext uri="{FF2B5EF4-FFF2-40B4-BE49-F238E27FC236}">
                <a16:creationId xmlns:a16="http://schemas.microsoft.com/office/drawing/2014/main" id="{DE4B55E2-6C19-E84E-931F-FA22E083B4B6}"/>
              </a:ext>
            </a:extLst>
          </p:cNvPr>
          <p:cNvSpPr>
            <a:spLocks noGrp="1"/>
          </p:cNvSpPr>
          <p:nvPr>
            <p:ph type="dt" sz="half" idx="2"/>
          </p:nvPr>
        </p:nvSpPr>
        <p:spPr/>
        <p:txBody>
          <a:bodyPr/>
          <a:lstStyle/>
          <a:p>
            <a:fld id="{BE4F006E-5431-4BDD-8829-6B0B1D987D3A}" type="datetime1">
              <a:rPr lang="en-US" smtClean="0"/>
              <a:t>10/5/21</a:t>
            </a:fld>
            <a:endParaRPr lang="en-US" dirty="0"/>
          </a:p>
        </p:txBody>
      </p:sp>
      <p:sp>
        <p:nvSpPr>
          <p:cNvPr id="6" name="Footer Placeholder 5">
            <a:extLst>
              <a:ext uri="{FF2B5EF4-FFF2-40B4-BE49-F238E27FC236}">
                <a16:creationId xmlns:a16="http://schemas.microsoft.com/office/drawing/2014/main" id="{6C9FE7B1-8592-3249-B0EA-25648D645756}"/>
              </a:ext>
            </a:extLst>
          </p:cNvPr>
          <p:cNvSpPr>
            <a:spLocks noGrp="1"/>
          </p:cNvSpPr>
          <p:nvPr>
            <p:ph type="ftr" sz="quarter" idx="3"/>
          </p:nvPr>
        </p:nvSpPr>
        <p:spPr/>
        <p:txBody>
          <a:bodyPr/>
          <a:lstStyle/>
          <a:p>
            <a:r>
              <a:rPr lang="en-US"/>
              <a:t>Presentation Title and/or Sub Brand Name Here</a:t>
            </a:r>
            <a:endParaRPr lang="en-US" dirty="0"/>
          </a:p>
        </p:txBody>
      </p:sp>
      <p:sp>
        <p:nvSpPr>
          <p:cNvPr id="7" name="Slide Number Placeholder 6">
            <a:extLst>
              <a:ext uri="{FF2B5EF4-FFF2-40B4-BE49-F238E27FC236}">
                <a16:creationId xmlns:a16="http://schemas.microsoft.com/office/drawing/2014/main" id="{AB3B6659-9DA6-0147-9E6A-A17C2E934E75}"/>
              </a:ext>
            </a:extLst>
          </p:cNvPr>
          <p:cNvSpPr>
            <a:spLocks noGrp="1"/>
          </p:cNvSpPr>
          <p:nvPr>
            <p:ph type="sldNum" sz="quarter" idx="4"/>
          </p:nvPr>
        </p:nvSpPr>
        <p:spPr/>
        <p:txBody>
          <a:bodyPr/>
          <a:lstStyle/>
          <a:p>
            <a:fld id="{7BCC8D0D-EAEC-449D-9161-023DFF90F2E2}" type="slidenum">
              <a:rPr lang="en-US" smtClean="0"/>
              <a:pPr/>
              <a:t>13</a:t>
            </a:fld>
            <a:endParaRPr lang="en-US" dirty="0"/>
          </a:p>
        </p:txBody>
      </p:sp>
      <p:pic>
        <p:nvPicPr>
          <p:cNvPr id="8" name="Picture 7">
            <a:extLst>
              <a:ext uri="{FF2B5EF4-FFF2-40B4-BE49-F238E27FC236}">
                <a16:creationId xmlns:a16="http://schemas.microsoft.com/office/drawing/2014/main" id="{5AF07773-0929-1D43-AEA9-A93A0E436950}"/>
              </a:ext>
            </a:extLst>
          </p:cNvPr>
          <p:cNvPicPr>
            <a:picLocks noChangeAspect="1"/>
          </p:cNvPicPr>
          <p:nvPr/>
        </p:nvPicPr>
        <p:blipFill>
          <a:blip r:embed="rId2"/>
          <a:stretch>
            <a:fillRect/>
          </a:stretch>
        </p:blipFill>
        <p:spPr>
          <a:xfrm>
            <a:off x="157077" y="438912"/>
            <a:ext cx="9144000" cy="5735484"/>
          </a:xfrm>
          <a:prstGeom prst="rect">
            <a:avLst/>
          </a:prstGeom>
        </p:spPr>
      </p:pic>
    </p:spTree>
    <p:extLst>
      <p:ext uri="{BB962C8B-B14F-4D97-AF65-F5344CB8AC3E}">
        <p14:creationId xmlns:p14="http://schemas.microsoft.com/office/powerpoint/2010/main" val="261672659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1047979"/>
          </a:xfrm>
        </p:spPr>
        <p:txBody>
          <a:bodyPr/>
          <a:lstStyle/>
          <a:p>
            <a:r>
              <a:rPr lang="en-US" dirty="0"/>
              <a:t>How does mortality differ by age group over time?</a:t>
            </a:r>
          </a:p>
        </p:txBody>
      </p:sp>
      <p:sp>
        <p:nvSpPr>
          <p:cNvPr id="3" name="Content Placeholder 2"/>
          <p:cNvSpPr>
            <a:spLocks noGrp="1"/>
          </p:cNvSpPr>
          <p:nvPr>
            <p:ph idx="1"/>
          </p:nvPr>
        </p:nvSpPr>
        <p:spPr/>
        <p:txBody>
          <a:bodyPr/>
          <a:lstStyle/>
          <a:p>
            <a:endParaRPr lang="en-US" dirty="0"/>
          </a:p>
        </p:txBody>
      </p:sp>
      <p:sp>
        <p:nvSpPr>
          <p:cNvPr id="4" name="Text Placeholder 3"/>
          <p:cNvSpPr>
            <a:spLocks noGrp="1"/>
          </p:cNvSpPr>
          <p:nvPr>
            <p:ph type="body" idx="10"/>
          </p:nvPr>
        </p:nvSpPr>
        <p:spPr/>
        <p:txBody>
          <a:bodyPr/>
          <a:lstStyle/>
          <a:p>
            <a:endParaRPr lang="en-US"/>
          </a:p>
        </p:txBody>
      </p:sp>
      <p:sp>
        <p:nvSpPr>
          <p:cNvPr id="5" name="Date Placeholder 4"/>
          <p:cNvSpPr>
            <a:spLocks noGrp="1"/>
          </p:cNvSpPr>
          <p:nvPr>
            <p:ph type="dt" sz="half" idx="2"/>
          </p:nvPr>
        </p:nvSpPr>
        <p:spPr/>
        <p:txBody>
          <a:bodyPr/>
          <a:lstStyle/>
          <a:p>
            <a:fld id="{BE4F006E-5431-4BDD-8829-6B0B1D987D3A}" type="datetime1">
              <a:rPr lang="en-US" smtClean="0"/>
              <a:t>10/5/21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14</a:t>
            </a:fld>
            <a:endParaRPr lang="en-US" dirty="0"/>
          </a:p>
        </p:txBody>
      </p:sp>
      <p:pic>
        <p:nvPicPr>
          <p:cNvPr id="8" name="Picture 7"/>
          <p:cNvPicPr>
            <a:picLocks noChangeAspect="1"/>
          </p:cNvPicPr>
          <p:nvPr/>
        </p:nvPicPr>
        <p:blipFill rotWithShape="1">
          <a:blip r:embed="rId2"/>
          <a:srcRect t="8138"/>
          <a:stretch/>
        </p:blipFill>
        <p:spPr>
          <a:xfrm>
            <a:off x="604070" y="1486891"/>
            <a:ext cx="7578360" cy="4838516"/>
          </a:xfrm>
          <a:prstGeom prst="rect">
            <a:avLst/>
          </a:prstGeom>
        </p:spPr>
      </p:pic>
    </p:spTree>
    <p:extLst>
      <p:ext uri="{BB962C8B-B14F-4D97-AF65-F5344CB8AC3E}">
        <p14:creationId xmlns:p14="http://schemas.microsoft.com/office/powerpoint/2010/main" val="226916554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1047979"/>
          </a:xfrm>
        </p:spPr>
        <p:txBody>
          <a:bodyPr/>
          <a:lstStyle/>
          <a:p>
            <a:r>
              <a:rPr lang="en-US" dirty="0"/>
              <a:t>How does mortality differ by sex and age over time? (Sweden)</a:t>
            </a:r>
          </a:p>
        </p:txBody>
      </p:sp>
      <p:sp>
        <p:nvSpPr>
          <p:cNvPr id="3" name="Content Placeholder 2"/>
          <p:cNvSpPr>
            <a:spLocks noGrp="1"/>
          </p:cNvSpPr>
          <p:nvPr>
            <p:ph idx="1"/>
          </p:nvPr>
        </p:nvSpPr>
        <p:spPr/>
        <p:txBody>
          <a:bodyPr/>
          <a:lstStyle/>
          <a:p>
            <a:endParaRPr lang="en-US" dirty="0"/>
          </a:p>
        </p:txBody>
      </p:sp>
      <p:sp>
        <p:nvSpPr>
          <p:cNvPr id="4" name="Text Placeholder 3"/>
          <p:cNvSpPr>
            <a:spLocks noGrp="1"/>
          </p:cNvSpPr>
          <p:nvPr>
            <p:ph type="body" idx="10"/>
          </p:nvPr>
        </p:nvSpPr>
        <p:spPr/>
        <p:txBody>
          <a:bodyPr/>
          <a:lstStyle/>
          <a:p>
            <a:endParaRPr lang="en-US"/>
          </a:p>
        </p:txBody>
      </p:sp>
      <p:sp>
        <p:nvSpPr>
          <p:cNvPr id="5" name="Date Placeholder 4"/>
          <p:cNvSpPr>
            <a:spLocks noGrp="1"/>
          </p:cNvSpPr>
          <p:nvPr>
            <p:ph type="dt" sz="half" idx="2"/>
          </p:nvPr>
        </p:nvSpPr>
        <p:spPr/>
        <p:txBody>
          <a:bodyPr/>
          <a:lstStyle/>
          <a:p>
            <a:fld id="{BE4F006E-5431-4BDD-8829-6B0B1D987D3A}" type="datetime1">
              <a:rPr lang="en-US" smtClean="0"/>
              <a:t>10/5/21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15</a:t>
            </a:fld>
            <a:endParaRPr lang="en-US" dirty="0"/>
          </a:p>
        </p:txBody>
      </p:sp>
      <p:pic>
        <p:nvPicPr>
          <p:cNvPr id="8" name="Picture 7"/>
          <p:cNvPicPr>
            <a:picLocks noChangeAspect="1"/>
          </p:cNvPicPr>
          <p:nvPr/>
        </p:nvPicPr>
        <p:blipFill>
          <a:blip r:embed="rId2"/>
          <a:stretch>
            <a:fillRect/>
          </a:stretch>
        </p:blipFill>
        <p:spPr>
          <a:xfrm>
            <a:off x="1192375" y="1486891"/>
            <a:ext cx="7353304" cy="4843182"/>
          </a:xfrm>
          <a:prstGeom prst="rect">
            <a:avLst/>
          </a:prstGeom>
        </p:spPr>
      </p:pic>
    </p:spTree>
    <p:extLst>
      <p:ext uri="{BB962C8B-B14F-4D97-AF65-F5344CB8AC3E}">
        <p14:creationId xmlns:p14="http://schemas.microsoft.com/office/powerpoint/2010/main" val="415902487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46334" y="3854883"/>
            <a:ext cx="8089901" cy="769441"/>
          </a:xfrm>
        </p:spPr>
        <p:txBody>
          <a:bodyPr/>
          <a:lstStyle/>
          <a:p>
            <a:r>
              <a:rPr lang="en-US" dirty="0"/>
              <a:t>Theories of mortality decline</a:t>
            </a:r>
          </a:p>
        </p:txBody>
      </p:sp>
      <p:sp>
        <p:nvSpPr>
          <p:cNvPr id="9" name="Content Placeholder 8"/>
          <p:cNvSpPr>
            <a:spLocks noGrp="1"/>
          </p:cNvSpPr>
          <p:nvPr>
            <p:ph idx="1"/>
          </p:nvPr>
        </p:nvSpPr>
        <p:spPr/>
        <p:txBody>
          <a:bodyPr/>
          <a:lstStyle/>
          <a:p>
            <a:r>
              <a:rPr lang="en-US" dirty="0"/>
              <a:t>(Acknowledgement to Dr. </a:t>
            </a:r>
            <a:r>
              <a:rPr lang="en-US" dirty="0" err="1"/>
              <a:t>Magali</a:t>
            </a:r>
            <a:r>
              <a:rPr lang="en-US" dirty="0"/>
              <a:t> </a:t>
            </a:r>
            <a:r>
              <a:rPr lang="en-US" dirty="0" err="1"/>
              <a:t>Barbieri</a:t>
            </a:r>
            <a:r>
              <a:rPr lang="en-US" dirty="0"/>
              <a:t> for some of these slides)</a:t>
            </a:r>
          </a:p>
        </p:txBody>
      </p:sp>
      <p:sp>
        <p:nvSpPr>
          <p:cNvPr id="5" name="Date Placeholder 4"/>
          <p:cNvSpPr>
            <a:spLocks noGrp="1"/>
          </p:cNvSpPr>
          <p:nvPr>
            <p:ph type="dt" sz="half" idx="2"/>
          </p:nvPr>
        </p:nvSpPr>
        <p:spPr/>
        <p:txBody>
          <a:bodyPr/>
          <a:lstStyle/>
          <a:p>
            <a:fld id="{BE4F006E-5431-4BDD-8829-6B0B1D987D3A}" type="datetime1">
              <a:rPr lang="en-US" smtClean="0"/>
              <a:t>10/5/21</a:t>
            </a:fld>
            <a:endParaRPr lang="en-US" dirty="0"/>
          </a:p>
        </p:txBody>
      </p:sp>
      <p:sp>
        <p:nvSpPr>
          <p:cNvPr id="6" name="Footer Placeholder 5"/>
          <p:cNvSpPr>
            <a:spLocks noGrp="1"/>
          </p:cNvSpPr>
          <p:nvPr>
            <p:ph type="ftr" sz="quarter" idx="3"/>
          </p:nvPr>
        </p:nvSpPr>
        <p:spPr/>
        <p:txBody>
          <a:bodyPr/>
          <a:lstStyle/>
          <a:p>
            <a:r>
              <a:rPr lang="en-US"/>
              <a:t>Presentation Title and/or Sub Brand Name Here</a:t>
            </a:r>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16</a:t>
            </a:fld>
            <a:endParaRPr lang="en-US" dirty="0"/>
          </a:p>
        </p:txBody>
      </p:sp>
    </p:spTree>
    <p:extLst>
      <p:ext uri="{BB962C8B-B14F-4D97-AF65-F5344CB8AC3E}">
        <p14:creationId xmlns:p14="http://schemas.microsoft.com/office/powerpoint/2010/main" val="61731058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Theories of mortality change</a:t>
            </a:r>
          </a:p>
        </p:txBody>
      </p:sp>
      <p:sp>
        <p:nvSpPr>
          <p:cNvPr id="3" name="Content Placeholder 2"/>
          <p:cNvSpPr>
            <a:spLocks noGrp="1"/>
          </p:cNvSpPr>
          <p:nvPr>
            <p:ph idx="1"/>
          </p:nvPr>
        </p:nvSpPr>
        <p:spPr/>
        <p:txBody>
          <a:bodyPr/>
          <a:lstStyle/>
          <a:p>
            <a:r>
              <a:rPr lang="en-US" dirty="0"/>
              <a:t>Malthus</a:t>
            </a:r>
          </a:p>
          <a:p>
            <a:r>
              <a:rPr lang="en-US" dirty="0"/>
              <a:t>The demographic transition theory</a:t>
            </a:r>
          </a:p>
          <a:p>
            <a:r>
              <a:rPr lang="en-US" dirty="0"/>
              <a:t>The epidemiologic transition theory</a:t>
            </a:r>
          </a:p>
          <a:p>
            <a:r>
              <a:rPr lang="en-US" dirty="0"/>
              <a:t>The health transition theory</a:t>
            </a:r>
          </a:p>
          <a:p>
            <a:pPr lvl="1"/>
            <a:r>
              <a:rPr lang="en-US" dirty="0"/>
              <a:t>Initial formulation</a:t>
            </a:r>
          </a:p>
          <a:p>
            <a:pPr lvl="1"/>
            <a:r>
              <a:rPr lang="en-US" dirty="0"/>
              <a:t>The 4</a:t>
            </a:r>
            <a:r>
              <a:rPr lang="en-US" baseline="30000" dirty="0"/>
              <a:t>th</a:t>
            </a:r>
            <a:r>
              <a:rPr lang="en-US" dirty="0"/>
              <a:t> stage of the health transition</a:t>
            </a:r>
          </a:p>
          <a:p>
            <a:pPr lvl="1"/>
            <a:r>
              <a:rPr lang="en-US" dirty="0"/>
              <a:t>Convergence/divergence cycles</a:t>
            </a:r>
          </a:p>
          <a:p>
            <a:r>
              <a:rPr lang="en-US" dirty="0"/>
              <a:t>Drivers of mortality change</a:t>
            </a:r>
          </a:p>
          <a:p>
            <a:pPr>
              <a:buNone/>
            </a:pPr>
            <a:endParaRPr lang="en-US" dirty="0"/>
          </a:p>
        </p:txBody>
      </p:sp>
    </p:spTree>
    <p:extLst>
      <p:ext uri="{BB962C8B-B14F-4D97-AF65-F5344CB8AC3E}">
        <p14:creationId xmlns:p14="http://schemas.microsoft.com/office/powerpoint/2010/main" val="1840536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1143000"/>
          </a:xfrm>
        </p:spPr>
        <p:txBody>
          <a:bodyPr>
            <a:normAutofit/>
          </a:bodyPr>
          <a:lstStyle/>
          <a:p>
            <a:r>
              <a:rPr lang="en-US" dirty="0"/>
              <a:t>Basic concepts of [mortality] transition theories</a:t>
            </a:r>
          </a:p>
        </p:txBody>
      </p:sp>
      <p:sp>
        <p:nvSpPr>
          <p:cNvPr id="3" name="Content Placeholder 2"/>
          <p:cNvSpPr>
            <a:spLocks noGrp="1"/>
          </p:cNvSpPr>
          <p:nvPr>
            <p:ph idx="1"/>
          </p:nvPr>
        </p:nvSpPr>
        <p:spPr>
          <a:xfrm>
            <a:off x="457200" y="1600200"/>
            <a:ext cx="8229600" cy="5257800"/>
          </a:xfrm>
        </p:spPr>
        <p:txBody>
          <a:bodyPr>
            <a:normAutofit/>
          </a:bodyPr>
          <a:lstStyle/>
          <a:p>
            <a:r>
              <a:rPr lang="en-US" dirty="0"/>
              <a:t>”A </a:t>
            </a:r>
            <a:r>
              <a:rPr lang="en-US" b="1" dirty="0"/>
              <a:t>transition</a:t>
            </a:r>
            <a:r>
              <a:rPr lang="en-US" dirty="0"/>
              <a:t> is not just any change but change that follows an identifiable pattern and which occurs over a relatively long time” (</a:t>
            </a:r>
            <a:r>
              <a:rPr lang="en-US" dirty="0" err="1"/>
              <a:t>Frenk</a:t>
            </a:r>
            <a:r>
              <a:rPr lang="en-US" dirty="0"/>
              <a:t>)</a:t>
            </a:r>
          </a:p>
        </p:txBody>
      </p:sp>
    </p:spTree>
    <p:extLst>
      <p:ext uri="{BB962C8B-B14F-4D97-AF65-F5344CB8AC3E}">
        <p14:creationId xmlns:p14="http://schemas.microsoft.com/office/powerpoint/2010/main" val="1626812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467820"/>
          </a:xfrm>
        </p:spPr>
        <p:txBody>
          <a:bodyPr/>
          <a:lstStyle/>
          <a:p>
            <a:r>
              <a:rPr lang="en-US" sz="2800" dirty="0"/>
              <a:t>Epidemiologic Transition</a:t>
            </a:r>
          </a:p>
        </p:txBody>
      </p:sp>
      <p:sp>
        <p:nvSpPr>
          <p:cNvPr id="3" name="Content Placeholder 2"/>
          <p:cNvSpPr>
            <a:spLocks noGrp="1"/>
          </p:cNvSpPr>
          <p:nvPr>
            <p:ph idx="1"/>
          </p:nvPr>
        </p:nvSpPr>
        <p:spPr>
          <a:xfrm>
            <a:off x="604070" y="1265888"/>
            <a:ext cx="8325548" cy="4011502"/>
          </a:xfrm>
        </p:spPr>
        <p:txBody>
          <a:bodyPr/>
          <a:lstStyle/>
          <a:p>
            <a:r>
              <a:rPr lang="en-US" dirty="0"/>
              <a:t>What is the epidemiological transition?</a:t>
            </a:r>
          </a:p>
          <a:p>
            <a:endParaRPr lang="en-US" dirty="0"/>
          </a:p>
          <a:p>
            <a:r>
              <a:rPr lang="en-US" dirty="0"/>
              <a:t>Shift from communicable to non-communicable diseases</a:t>
            </a:r>
          </a:p>
          <a:p>
            <a:r>
              <a:rPr lang="en-US" dirty="0"/>
              <a:t>Changing risk factors, changing causes of death</a:t>
            </a:r>
          </a:p>
          <a:p>
            <a:r>
              <a:rPr lang="en-US" dirty="0"/>
              <a:t>Intricately linked with the demographic transition, but how?  </a:t>
            </a:r>
          </a:p>
        </p:txBody>
      </p:sp>
      <p:sp>
        <p:nvSpPr>
          <p:cNvPr id="5" name="Date Placeholder 4"/>
          <p:cNvSpPr>
            <a:spLocks noGrp="1"/>
          </p:cNvSpPr>
          <p:nvPr>
            <p:ph type="dt" sz="half" idx="2"/>
          </p:nvPr>
        </p:nvSpPr>
        <p:spPr/>
        <p:txBody>
          <a:bodyPr/>
          <a:lstStyle/>
          <a:p>
            <a:fld id="{BE4F006E-5431-4BDD-8829-6B0B1D987D3A}" type="datetime1">
              <a:rPr lang="en-US" smtClean="0"/>
              <a:t>10/5/21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19</a:t>
            </a:fld>
            <a:endParaRPr lang="en-US" dirty="0"/>
          </a:p>
        </p:txBody>
      </p:sp>
    </p:spTree>
    <p:extLst>
      <p:ext uri="{BB962C8B-B14F-4D97-AF65-F5344CB8AC3E}">
        <p14:creationId xmlns:p14="http://schemas.microsoft.com/office/powerpoint/2010/main" val="2919926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3CC752-2D48-374A-9ADA-E64413ED38BA}"/>
              </a:ext>
            </a:extLst>
          </p:cNvPr>
          <p:cNvSpPr>
            <a:spLocks noGrp="1"/>
          </p:cNvSpPr>
          <p:nvPr>
            <p:ph type="title"/>
          </p:nvPr>
        </p:nvSpPr>
        <p:spPr/>
        <p:txBody>
          <a:bodyPr/>
          <a:lstStyle/>
          <a:p>
            <a:r>
              <a:rPr lang="en-US" dirty="0"/>
              <a:t>Rate</a:t>
            </a:r>
          </a:p>
        </p:txBody>
      </p:sp>
      <p:sp>
        <p:nvSpPr>
          <p:cNvPr id="8" name="Content Placeholder 7">
            <a:extLst>
              <a:ext uri="{FF2B5EF4-FFF2-40B4-BE49-F238E27FC236}">
                <a16:creationId xmlns:a16="http://schemas.microsoft.com/office/drawing/2014/main" id="{42E549E3-DBE7-3948-BD8D-97A0D23A36F5}"/>
              </a:ext>
            </a:extLst>
          </p:cNvPr>
          <p:cNvSpPr>
            <a:spLocks noGrp="1"/>
          </p:cNvSpPr>
          <p:nvPr>
            <p:ph idx="1"/>
          </p:nvPr>
        </p:nvSpPr>
        <p:spPr>
          <a:xfrm>
            <a:off x="661375" y="1231392"/>
            <a:ext cx="8325548" cy="4343862"/>
          </a:xfrm>
        </p:spPr>
        <p:txBody>
          <a:bodyPr/>
          <a:lstStyle/>
          <a:p>
            <a:r>
              <a:rPr lang="en-US" dirty="0"/>
              <a:t>Percent change of something (population) within a specific time period</a:t>
            </a:r>
          </a:p>
          <a:p>
            <a:pPr marL="0" indent="0">
              <a:buNone/>
            </a:pPr>
            <a:r>
              <a:rPr lang="en-US" dirty="0"/>
              <a:t>r= (Population time 2- population time 1)/Population at time 1</a:t>
            </a:r>
          </a:p>
          <a:p>
            <a:pPr marL="0" indent="0">
              <a:buNone/>
            </a:pPr>
            <a:r>
              <a:rPr lang="en-US" u="sng" dirty="0"/>
              <a:t>Example: </a:t>
            </a:r>
          </a:p>
          <a:p>
            <a:r>
              <a:rPr lang="en-US" dirty="0"/>
              <a:t>Population Time 1: 200</a:t>
            </a:r>
          </a:p>
          <a:p>
            <a:r>
              <a:rPr lang="en-US" dirty="0"/>
              <a:t>Population Time 2: 175</a:t>
            </a:r>
          </a:p>
          <a:p>
            <a:pPr marL="0" indent="0">
              <a:buNone/>
            </a:pPr>
            <a:r>
              <a:rPr lang="en-US" dirty="0"/>
              <a:t>r= (175-200)/200= -0.125</a:t>
            </a:r>
          </a:p>
          <a:p>
            <a:endParaRPr lang="en-US" dirty="0"/>
          </a:p>
          <a:p>
            <a:r>
              <a:rPr lang="en-US" dirty="0"/>
              <a:t>What if time 1 was 1950 and time 2 was 1990, what is the annual growth rate? </a:t>
            </a:r>
          </a:p>
          <a:p>
            <a:pPr marL="0" indent="0">
              <a:buNone/>
            </a:pPr>
            <a:r>
              <a:rPr lang="en-US" dirty="0"/>
              <a:t>-0.125/40=-0.003125</a:t>
            </a:r>
          </a:p>
        </p:txBody>
      </p:sp>
      <p:sp>
        <p:nvSpPr>
          <p:cNvPr id="4" name="Date Placeholder 3">
            <a:extLst>
              <a:ext uri="{FF2B5EF4-FFF2-40B4-BE49-F238E27FC236}">
                <a16:creationId xmlns:a16="http://schemas.microsoft.com/office/drawing/2014/main" id="{5F1E5CB7-3E4F-ED45-9F92-195161A70787}"/>
              </a:ext>
            </a:extLst>
          </p:cNvPr>
          <p:cNvSpPr>
            <a:spLocks noGrp="1"/>
          </p:cNvSpPr>
          <p:nvPr>
            <p:ph type="dt" sz="half" idx="2"/>
          </p:nvPr>
        </p:nvSpPr>
        <p:spPr/>
        <p:txBody>
          <a:bodyPr/>
          <a:lstStyle/>
          <a:p>
            <a:fld id="{87431B66-2D65-4398-A930-0D30EC9EE69D}" type="datetime1">
              <a:rPr lang="en-US" smtClean="0"/>
              <a:t>10/5/21</a:t>
            </a:fld>
            <a:endParaRPr lang="en-US" dirty="0"/>
          </a:p>
        </p:txBody>
      </p:sp>
    </p:spTree>
    <p:extLst>
      <p:ext uri="{BB962C8B-B14F-4D97-AF65-F5344CB8AC3E}">
        <p14:creationId xmlns:p14="http://schemas.microsoft.com/office/powerpoint/2010/main" val="4167660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2DFFE-F06B-574D-8351-9DA49A74078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CB536FE-E666-C44A-A61C-4508BDF5A55F}"/>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8233A969-477F-4546-91DD-94893AC0221D}"/>
              </a:ext>
            </a:extLst>
          </p:cNvPr>
          <p:cNvSpPr>
            <a:spLocks noGrp="1"/>
          </p:cNvSpPr>
          <p:nvPr>
            <p:ph type="body" idx="10"/>
          </p:nvPr>
        </p:nvSpPr>
        <p:spPr/>
        <p:txBody>
          <a:bodyPr/>
          <a:lstStyle/>
          <a:p>
            <a:endParaRPr lang="en-US"/>
          </a:p>
        </p:txBody>
      </p:sp>
      <p:sp>
        <p:nvSpPr>
          <p:cNvPr id="5" name="Date Placeholder 4">
            <a:extLst>
              <a:ext uri="{FF2B5EF4-FFF2-40B4-BE49-F238E27FC236}">
                <a16:creationId xmlns:a16="http://schemas.microsoft.com/office/drawing/2014/main" id="{A7B2C836-98BF-3343-9163-37504F8AF2CE}"/>
              </a:ext>
            </a:extLst>
          </p:cNvPr>
          <p:cNvSpPr>
            <a:spLocks noGrp="1"/>
          </p:cNvSpPr>
          <p:nvPr>
            <p:ph type="dt" sz="half" idx="2"/>
          </p:nvPr>
        </p:nvSpPr>
        <p:spPr/>
        <p:txBody>
          <a:bodyPr/>
          <a:lstStyle/>
          <a:p>
            <a:fld id="{BE4F006E-5431-4BDD-8829-6B0B1D987D3A}" type="datetime1">
              <a:rPr lang="en-US" smtClean="0"/>
              <a:t>10/5/21</a:t>
            </a:fld>
            <a:endParaRPr lang="en-US" dirty="0"/>
          </a:p>
        </p:txBody>
      </p:sp>
      <p:sp>
        <p:nvSpPr>
          <p:cNvPr id="6" name="Footer Placeholder 5">
            <a:extLst>
              <a:ext uri="{FF2B5EF4-FFF2-40B4-BE49-F238E27FC236}">
                <a16:creationId xmlns:a16="http://schemas.microsoft.com/office/drawing/2014/main" id="{36EA2DA1-D21B-254D-89B9-96FABC1A6F69}"/>
              </a:ext>
            </a:extLst>
          </p:cNvPr>
          <p:cNvSpPr>
            <a:spLocks noGrp="1"/>
          </p:cNvSpPr>
          <p:nvPr>
            <p:ph type="ftr" sz="quarter" idx="3"/>
          </p:nvPr>
        </p:nvSpPr>
        <p:spPr/>
        <p:txBody>
          <a:bodyPr/>
          <a:lstStyle/>
          <a:p>
            <a:r>
              <a:rPr lang="en-US"/>
              <a:t>Presentation Title and/or Sub Brand Name Here</a:t>
            </a:r>
            <a:endParaRPr lang="en-US" dirty="0"/>
          </a:p>
        </p:txBody>
      </p:sp>
      <p:sp>
        <p:nvSpPr>
          <p:cNvPr id="7" name="Slide Number Placeholder 6">
            <a:extLst>
              <a:ext uri="{FF2B5EF4-FFF2-40B4-BE49-F238E27FC236}">
                <a16:creationId xmlns:a16="http://schemas.microsoft.com/office/drawing/2014/main" id="{9B43BEF1-CE06-0345-B46A-FBE89632F00E}"/>
              </a:ext>
            </a:extLst>
          </p:cNvPr>
          <p:cNvSpPr>
            <a:spLocks noGrp="1"/>
          </p:cNvSpPr>
          <p:nvPr>
            <p:ph type="sldNum" sz="quarter" idx="4"/>
          </p:nvPr>
        </p:nvSpPr>
        <p:spPr/>
        <p:txBody>
          <a:bodyPr/>
          <a:lstStyle/>
          <a:p>
            <a:fld id="{7BCC8D0D-EAEC-449D-9161-023DFF90F2E2}" type="slidenum">
              <a:rPr lang="en-US" smtClean="0"/>
              <a:pPr/>
              <a:t>20</a:t>
            </a:fld>
            <a:endParaRPr lang="en-US" dirty="0"/>
          </a:p>
        </p:txBody>
      </p:sp>
      <p:pic>
        <p:nvPicPr>
          <p:cNvPr id="8" name="Picture 7">
            <a:extLst>
              <a:ext uri="{FF2B5EF4-FFF2-40B4-BE49-F238E27FC236}">
                <a16:creationId xmlns:a16="http://schemas.microsoft.com/office/drawing/2014/main" id="{509742AF-8937-D74B-8CA3-4B27038F052D}"/>
              </a:ext>
            </a:extLst>
          </p:cNvPr>
          <p:cNvPicPr>
            <a:picLocks noChangeAspect="1"/>
          </p:cNvPicPr>
          <p:nvPr/>
        </p:nvPicPr>
        <p:blipFill>
          <a:blip r:embed="rId2"/>
          <a:stretch>
            <a:fillRect/>
          </a:stretch>
        </p:blipFill>
        <p:spPr>
          <a:xfrm>
            <a:off x="0" y="226493"/>
            <a:ext cx="9144000" cy="6405014"/>
          </a:xfrm>
          <a:prstGeom prst="rect">
            <a:avLst/>
          </a:prstGeom>
        </p:spPr>
      </p:pic>
    </p:spTree>
    <p:extLst>
      <p:ext uri="{BB962C8B-B14F-4D97-AF65-F5344CB8AC3E}">
        <p14:creationId xmlns:p14="http://schemas.microsoft.com/office/powerpoint/2010/main" val="420718335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rmAutofit/>
          </a:bodyPr>
          <a:lstStyle/>
          <a:p>
            <a:r>
              <a:rPr lang="en-US" sz="3600" dirty="0"/>
              <a:t>What is the </a:t>
            </a:r>
            <a:r>
              <a:rPr lang="en-US" sz="3600" b="1" dirty="0"/>
              <a:t>epidemiologic transition </a:t>
            </a:r>
            <a:r>
              <a:rPr lang="en-US" sz="3600" dirty="0"/>
              <a:t>theory?</a:t>
            </a:r>
          </a:p>
        </p:txBody>
      </p:sp>
      <p:sp>
        <p:nvSpPr>
          <p:cNvPr id="3" name="Content Placeholder 2"/>
          <p:cNvSpPr>
            <a:spLocks noGrp="1"/>
          </p:cNvSpPr>
          <p:nvPr>
            <p:ph idx="1"/>
          </p:nvPr>
        </p:nvSpPr>
        <p:spPr/>
        <p:txBody>
          <a:bodyPr/>
          <a:lstStyle/>
          <a:p>
            <a:r>
              <a:rPr lang="en-US" dirty="0"/>
              <a:t>Abdel </a:t>
            </a:r>
            <a:r>
              <a:rPr lang="en-US" b="1" dirty="0" err="1"/>
              <a:t>Omran</a:t>
            </a:r>
            <a:r>
              <a:rPr lang="en-US" dirty="0" err="1"/>
              <a:t>’s</a:t>
            </a:r>
            <a:r>
              <a:rPr lang="en-US" dirty="0"/>
              <a:t> seminal article published in </a:t>
            </a:r>
            <a:r>
              <a:rPr lang="en-US" i="1" dirty="0"/>
              <a:t>The Milbank Memorial Fund Quarterly </a:t>
            </a:r>
            <a:r>
              <a:rPr lang="en-US" dirty="0"/>
              <a:t>in 1971</a:t>
            </a:r>
          </a:p>
          <a:p>
            <a:r>
              <a:rPr lang="en-US"/>
              <a:t>Describes and explains </a:t>
            </a:r>
            <a:r>
              <a:rPr lang="en-US" dirty="0"/>
              <a:t>the profound shift in mortality that has taken place around the world</a:t>
            </a:r>
          </a:p>
          <a:p>
            <a:r>
              <a:rPr lang="en-US" dirty="0"/>
              <a:t>Change in mortality pattern</a:t>
            </a:r>
          </a:p>
          <a:p>
            <a:pPr lvl="1"/>
            <a:r>
              <a:rPr lang="en-US" dirty="0"/>
              <a:t>By age</a:t>
            </a:r>
          </a:p>
          <a:p>
            <a:pPr lvl="1"/>
            <a:r>
              <a:rPr lang="en-US" dirty="0"/>
              <a:t>By cause of death</a:t>
            </a:r>
          </a:p>
        </p:txBody>
      </p:sp>
    </p:spTree>
    <p:extLst>
      <p:ext uri="{BB962C8B-B14F-4D97-AF65-F5344CB8AC3E}">
        <p14:creationId xmlns:p14="http://schemas.microsoft.com/office/powerpoint/2010/main" val="1282015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stages</a:t>
            </a:r>
          </a:p>
        </p:txBody>
      </p:sp>
      <p:sp>
        <p:nvSpPr>
          <p:cNvPr id="3" name="Content Placeholder 2"/>
          <p:cNvSpPr>
            <a:spLocks noGrp="1"/>
          </p:cNvSpPr>
          <p:nvPr>
            <p:ph idx="1"/>
          </p:nvPr>
        </p:nvSpPr>
        <p:spPr>
          <a:xfrm>
            <a:off x="657789" y="1565576"/>
            <a:ext cx="8089901" cy="2733104"/>
          </a:xfrm>
        </p:spPr>
        <p:txBody>
          <a:bodyPr>
            <a:normAutofit lnSpcReduction="10000"/>
          </a:bodyPr>
          <a:lstStyle/>
          <a:p>
            <a:pPr marL="514350" indent="-514350">
              <a:buFont typeface="+mj-lt"/>
              <a:buAutoNum type="arabicPeriod"/>
            </a:pPr>
            <a:r>
              <a:rPr lang="en-US" dirty="0"/>
              <a:t>High and fluctuating mortality =&gt; until the mid-18</a:t>
            </a:r>
            <a:r>
              <a:rPr lang="en-US" baseline="30000" dirty="0"/>
              <a:t>th</a:t>
            </a:r>
            <a:r>
              <a:rPr lang="en-US" dirty="0"/>
              <a:t> century for the most advanced countries = The </a:t>
            </a:r>
            <a:r>
              <a:rPr lang="en-US" b="1" dirty="0"/>
              <a:t>Age of Pestilence and Famine</a:t>
            </a:r>
          </a:p>
          <a:p>
            <a:pPr marL="514350" indent="-514350">
              <a:buFont typeface="+mj-lt"/>
              <a:buAutoNum type="arabicPeriod"/>
            </a:pPr>
            <a:r>
              <a:rPr lang="en-US" dirty="0"/>
              <a:t>Mortality declines = </a:t>
            </a:r>
            <a:br>
              <a:rPr lang="en-US" dirty="0"/>
            </a:br>
            <a:r>
              <a:rPr lang="en-US" dirty="0"/>
              <a:t>The </a:t>
            </a:r>
            <a:r>
              <a:rPr lang="en-US" b="1" dirty="0"/>
              <a:t>Age of Receding Pandemics</a:t>
            </a:r>
          </a:p>
          <a:p>
            <a:pPr marL="514350" indent="-514350">
              <a:buFont typeface="+mj-lt"/>
              <a:buAutoNum type="arabicPeriod"/>
            </a:pPr>
            <a:r>
              <a:rPr lang="en-US" dirty="0"/>
              <a:t>Mortality reaches its lowest level (implicit concept of a biological limit to life) =</a:t>
            </a:r>
            <a:br>
              <a:rPr lang="en-US" dirty="0"/>
            </a:br>
            <a:r>
              <a:rPr lang="en-US" dirty="0"/>
              <a:t>The </a:t>
            </a:r>
            <a:r>
              <a:rPr lang="en-US" b="1" dirty="0"/>
              <a:t>Age of Degenerative and Man-Made diseases</a:t>
            </a:r>
          </a:p>
        </p:txBody>
      </p:sp>
    </p:spTree>
    <p:extLst>
      <p:ext uri="{BB962C8B-B14F-4D97-AF65-F5344CB8AC3E}">
        <p14:creationId xmlns:p14="http://schemas.microsoft.com/office/powerpoint/2010/main" val="375865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Age of Pestilence and Famine</a:t>
            </a:r>
          </a:p>
        </p:txBody>
      </p:sp>
      <p:sp>
        <p:nvSpPr>
          <p:cNvPr id="4" name="Content Placeholder 3"/>
          <p:cNvSpPr>
            <a:spLocks noGrp="1"/>
          </p:cNvSpPr>
          <p:nvPr>
            <p:ph idx="1"/>
          </p:nvPr>
        </p:nvSpPr>
        <p:spPr>
          <a:xfrm>
            <a:off x="657789" y="1565576"/>
            <a:ext cx="8089901" cy="4380001"/>
          </a:xfrm>
        </p:spPr>
        <p:txBody>
          <a:bodyPr>
            <a:normAutofit/>
          </a:bodyPr>
          <a:lstStyle/>
          <a:p>
            <a:r>
              <a:rPr lang="en-US" dirty="0"/>
              <a:t>Mortality patterns of pre-modern societies characterized by frequent and violent fluctuations</a:t>
            </a:r>
          </a:p>
          <a:p>
            <a:r>
              <a:rPr lang="en-US" dirty="0"/>
              <a:t>The average length of life oscillated between 20 and 40 years</a:t>
            </a:r>
          </a:p>
          <a:p>
            <a:pPr lvl="1"/>
            <a:r>
              <a:rPr lang="en-US" sz="2200" dirty="0"/>
              <a:t>18 in ancient Greece</a:t>
            </a:r>
          </a:p>
          <a:p>
            <a:pPr lvl="1"/>
            <a:r>
              <a:rPr lang="en-US" sz="2200" dirty="0"/>
              <a:t>22 in Rome</a:t>
            </a:r>
          </a:p>
          <a:p>
            <a:pPr lvl="1"/>
            <a:r>
              <a:rPr lang="en-US" sz="2200" dirty="0"/>
              <a:t>17-35 in medieval Britain</a:t>
            </a:r>
          </a:p>
          <a:p>
            <a:pPr lvl="1"/>
            <a:r>
              <a:rPr lang="en-US" sz="2200" dirty="0"/>
              <a:t>22, 26, and 34 in 16</a:t>
            </a:r>
            <a:r>
              <a:rPr lang="en-US" sz="2200" baseline="30000" dirty="0"/>
              <a:t>th</a:t>
            </a:r>
            <a:r>
              <a:rPr lang="en-US" sz="2200" dirty="0"/>
              <a:t> , 17</a:t>
            </a:r>
            <a:r>
              <a:rPr lang="en-US" sz="2200" baseline="30000" dirty="0"/>
              <a:t>th</a:t>
            </a:r>
            <a:r>
              <a:rPr lang="en-US" sz="2200" dirty="0"/>
              <a:t> , 18</a:t>
            </a:r>
            <a:r>
              <a:rPr lang="en-US" sz="2200" baseline="30000" dirty="0"/>
              <a:t>th</a:t>
            </a:r>
            <a:r>
              <a:rPr lang="en-US" sz="2200" dirty="0"/>
              <a:t> c. Geneva</a:t>
            </a:r>
          </a:p>
          <a:p>
            <a:r>
              <a:rPr lang="en-US" dirty="0"/>
              <a:t>Predominance of infectious diseases</a:t>
            </a:r>
          </a:p>
          <a:p>
            <a:r>
              <a:rPr lang="en-US" dirty="0"/>
              <a:t>No sustained population growth</a:t>
            </a:r>
          </a:p>
        </p:txBody>
      </p:sp>
    </p:spTree>
    <p:extLst>
      <p:ext uri="{BB962C8B-B14F-4D97-AF65-F5344CB8AC3E}">
        <p14:creationId xmlns:p14="http://schemas.microsoft.com/office/powerpoint/2010/main" val="3884859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Age of Receding Pandemics</a:t>
            </a:r>
          </a:p>
        </p:txBody>
      </p:sp>
      <p:sp>
        <p:nvSpPr>
          <p:cNvPr id="3" name="Content Placeholder 2"/>
          <p:cNvSpPr>
            <a:spLocks noGrp="1"/>
          </p:cNvSpPr>
          <p:nvPr>
            <p:ph idx="1"/>
          </p:nvPr>
        </p:nvSpPr>
        <p:spPr/>
        <p:txBody>
          <a:bodyPr/>
          <a:lstStyle/>
          <a:p>
            <a:pPr>
              <a:buNone/>
            </a:pPr>
            <a:r>
              <a:rPr lang="en-US" dirty="0"/>
              <a:t>Transitional phase</a:t>
            </a:r>
          </a:p>
          <a:p>
            <a:r>
              <a:rPr lang="en-US" dirty="0"/>
              <a:t>Mortality declines progressively</a:t>
            </a:r>
          </a:p>
          <a:p>
            <a:r>
              <a:rPr lang="en-US" dirty="0"/>
              <a:t>First, mortality crises recede</a:t>
            </a:r>
          </a:p>
          <a:p>
            <a:r>
              <a:rPr lang="en-US" dirty="0"/>
              <a:t>Then, “normal” mortality falls</a:t>
            </a:r>
          </a:p>
          <a:p>
            <a:r>
              <a:rPr lang="en-US" dirty="0"/>
              <a:t>Population growth is sustained and begins its exponential growth (as the birth rates remain high)</a:t>
            </a:r>
          </a:p>
        </p:txBody>
      </p:sp>
    </p:spTree>
    <p:extLst>
      <p:ext uri="{BB962C8B-B14F-4D97-AF65-F5344CB8AC3E}">
        <p14:creationId xmlns:p14="http://schemas.microsoft.com/office/powerpoint/2010/main" val="1736688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a:t>The Age of Degenerative and Man-Made Diseases</a:t>
            </a:r>
          </a:p>
        </p:txBody>
      </p:sp>
      <p:sp>
        <p:nvSpPr>
          <p:cNvPr id="3" name="Content Placeholder 2"/>
          <p:cNvSpPr>
            <a:spLocks noGrp="1"/>
          </p:cNvSpPr>
          <p:nvPr>
            <p:ph idx="1"/>
          </p:nvPr>
        </p:nvSpPr>
        <p:spPr>
          <a:xfrm>
            <a:off x="228600" y="1371600"/>
            <a:ext cx="8763000" cy="5334000"/>
          </a:xfrm>
        </p:spPr>
        <p:txBody>
          <a:bodyPr>
            <a:normAutofit/>
          </a:bodyPr>
          <a:lstStyle/>
          <a:p>
            <a:r>
              <a:rPr lang="en-US" dirty="0"/>
              <a:t>Mortality has fallen to a low level</a:t>
            </a:r>
          </a:p>
          <a:p>
            <a:r>
              <a:rPr lang="en-US" dirty="0"/>
              <a:t>Infectious diseases have been replaced by non-communicable diseases (cardiovascular diseases and cancer) as the leading causes of death </a:t>
            </a:r>
          </a:p>
          <a:p>
            <a:pPr lvl="1"/>
            <a:r>
              <a:rPr lang="en-US" dirty="0"/>
              <a:t>Spectacular change in the epidemiologic profile of modern populations</a:t>
            </a:r>
          </a:p>
          <a:p>
            <a:r>
              <a:rPr lang="en-US" dirty="0"/>
              <a:t>The age structure of mortality has shifted from children to older adults</a:t>
            </a:r>
          </a:p>
          <a:p>
            <a:pPr lvl="1"/>
            <a:r>
              <a:rPr lang="en-US" dirty="0"/>
              <a:t>Change in epidemiologic pattern associated to changes in age pattern of mortality</a:t>
            </a:r>
          </a:p>
        </p:txBody>
      </p:sp>
    </p:spTree>
    <p:extLst>
      <p:ext uri="{BB962C8B-B14F-4D97-AF65-F5344CB8AC3E}">
        <p14:creationId xmlns:p14="http://schemas.microsoft.com/office/powerpoint/2010/main" val="1489663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The three types of transition</a:t>
            </a:r>
          </a:p>
        </p:txBody>
      </p:sp>
      <p:sp>
        <p:nvSpPr>
          <p:cNvPr id="3" name="Content Placeholder 2"/>
          <p:cNvSpPr>
            <a:spLocks noGrp="1"/>
          </p:cNvSpPr>
          <p:nvPr>
            <p:ph idx="1"/>
          </p:nvPr>
        </p:nvSpPr>
        <p:spPr>
          <a:xfrm>
            <a:off x="152400" y="1295400"/>
            <a:ext cx="8763000" cy="5181600"/>
          </a:xfrm>
        </p:spPr>
        <p:txBody>
          <a:bodyPr>
            <a:normAutofit fontScale="85000" lnSpcReduction="20000"/>
          </a:bodyPr>
          <a:lstStyle/>
          <a:p>
            <a:r>
              <a:rPr lang="en-US" dirty="0"/>
              <a:t>The </a:t>
            </a:r>
            <a:r>
              <a:rPr lang="en-US" b="1" dirty="0"/>
              <a:t>Classical</a:t>
            </a:r>
            <a:r>
              <a:rPr lang="en-US" dirty="0"/>
              <a:t> (Western) model</a:t>
            </a:r>
          </a:p>
          <a:p>
            <a:pPr lvl="1"/>
            <a:r>
              <a:rPr lang="en-US" dirty="0"/>
              <a:t>Gradual, progressive transition</a:t>
            </a:r>
          </a:p>
          <a:p>
            <a:pPr lvl="1"/>
            <a:r>
              <a:rPr lang="en-US" dirty="0"/>
              <a:t>Mainly determined by socioeconomic factors</a:t>
            </a:r>
          </a:p>
          <a:p>
            <a:pPr lvl="1">
              <a:spcAft>
                <a:spcPts val="1200"/>
              </a:spcAft>
            </a:pPr>
            <a:r>
              <a:rPr lang="en-US" dirty="0"/>
              <a:t>Slow population growth (=&gt; fertility decline)</a:t>
            </a:r>
          </a:p>
          <a:p>
            <a:r>
              <a:rPr lang="en-US" dirty="0"/>
              <a:t>The </a:t>
            </a:r>
            <a:r>
              <a:rPr lang="en-US" b="1" dirty="0"/>
              <a:t>Accelerated</a:t>
            </a:r>
            <a:r>
              <a:rPr lang="en-US" dirty="0"/>
              <a:t> model</a:t>
            </a:r>
          </a:p>
          <a:p>
            <a:pPr lvl="1"/>
            <a:r>
              <a:rPr lang="en-US" dirty="0"/>
              <a:t>Rapid modernization lead to rapid mortality drop in the 20</a:t>
            </a:r>
            <a:r>
              <a:rPr lang="en-US" baseline="30000" dirty="0"/>
              <a:t>th</a:t>
            </a:r>
            <a:r>
              <a:rPr lang="en-US" dirty="0"/>
              <a:t> century</a:t>
            </a:r>
          </a:p>
          <a:p>
            <a:pPr lvl="1">
              <a:spcAft>
                <a:spcPts val="1200"/>
              </a:spcAft>
            </a:pPr>
            <a:r>
              <a:rPr lang="en-US" dirty="0"/>
              <a:t>Epidemiologic transition driven by a combination of sanitary and medical advances as well as by general social improvements (also bringing a decline in fertility)</a:t>
            </a:r>
          </a:p>
          <a:p>
            <a:r>
              <a:rPr lang="en-US" dirty="0"/>
              <a:t>The </a:t>
            </a:r>
            <a:r>
              <a:rPr lang="en-US" b="1" dirty="0"/>
              <a:t>Contemporary</a:t>
            </a:r>
            <a:r>
              <a:rPr lang="en-US" dirty="0"/>
              <a:t> model</a:t>
            </a:r>
          </a:p>
          <a:p>
            <a:pPr lvl="1"/>
            <a:r>
              <a:rPr lang="en-US" dirty="0"/>
              <a:t>Relatively recent transition of most developing countries</a:t>
            </a:r>
          </a:p>
          <a:p>
            <a:pPr lvl="1"/>
            <a:r>
              <a:rPr lang="en-US" dirty="0"/>
              <a:t>Rapid and substantial declines in death rates after WWII</a:t>
            </a:r>
          </a:p>
          <a:p>
            <a:pPr lvl="1"/>
            <a:r>
              <a:rPr lang="en-US" dirty="0"/>
              <a:t>Public health and primary health care measures determinants</a:t>
            </a:r>
          </a:p>
          <a:p>
            <a:pPr lvl="1"/>
            <a:r>
              <a:rPr lang="en-US" dirty="0"/>
              <a:t>Explosive population growth as fertility remained high for a long time</a:t>
            </a:r>
          </a:p>
        </p:txBody>
      </p:sp>
    </p:spTree>
    <p:extLst>
      <p:ext uri="{BB962C8B-B14F-4D97-AF65-F5344CB8AC3E}">
        <p14:creationId xmlns:p14="http://schemas.microsoft.com/office/powerpoint/2010/main" val="2367107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Limits to the epidemiologic transition theory</a:t>
            </a:r>
          </a:p>
        </p:txBody>
      </p:sp>
      <p:sp>
        <p:nvSpPr>
          <p:cNvPr id="3" name="Content Placeholder 2"/>
          <p:cNvSpPr>
            <a:spLocks noGrp="1"/>
          </p:cNvSpPr>
          <p:nvPr>
            <p:ph idx="1"/>
          </p:nvPr>
        </p:nvSpPr>
        <p:spPr>
          <a:xfrm>
            <a:off x="457200" y="1676400"/>
            <a:ext cx="8229600" cy="5181600"/>
          </a:xfrm>
        </p:spPr>
        <p:txBody>
          <a:bodyPr/>
          <a:lstStyle/>
          <a:p>
            <a:r>
              <a:rPr lang="en-US" dirty="0"/>
              <a:t>Concept of a biological limit to life</a:t>
            </a:r>
          </a:p>
          <a:p>
            <a:r>
              <a:rPr lang="en-US" dirty="0"/>
              <a:t>Linear process</a:t>
            </a:r>
          </a:p>
          <a:p>
            <a:r>
              <a:rPr lang="en-US" dirty="0"/>
              <a:t>Overlapping patterns (“double burden of diseases”)</a:t>
            </a:r>
          </a:p>
          <a:p>
            <a:r>
              <a:rPr lang="en-US" dirty="0"/>
              <a:t>Determinants of change</a:t>
            </a:r>
          </a:p>
          <a:p>
            <a:pPr>
              <a:buFont typeface="Symbol"/>
              <a:buChar char="Þ"/>
            </a:pPr>
            <a:r>
              <a:rPr lang="en-US" dirty="0"/>
              <a:t> Revisions to the initial theory</a:t>
            </a:r>
          </a:p>
          <a:p>
            <a:pPr lvl="1">
              <a:buFontTx/>
              <a:buChar char="-"/>
            </a:pPr>
            <a:r>
              <a:rPr lang="en-US" dirty="0"/>
              <a:t>The fourth stage of the epidemiologic transition</a:t>
            </a:r>
          </a:p>
          <a:p>
            <a:pPr lvl="1">
              <a:buFontTx/>
              <a:buChar char="-"/>
            </a:pPr>
            <a:r>
              <a:rPr lang="en-US" dirty="0"/>
              <a:t>The health transition theory</a:t>
            </a:r>
          </a:p>
          <a:p>
            <a:pPr lvl="1">
              <a:buFontTx/>
              <a:buChar char="-"/>
            </a:pPr>
            <a:r>
              <a:rPr lang="en-US" dirty="0"/>
              <a:t>The concept of convergence/divergence cycles</a:t>
            </a:r>
          </a:p>
        </p:txBody>
      </p:sp>
    </p:spTree>
    <p:extLst>
      <p:ext uri="{BB962C8B-B14F-4D97-AF65-F5344CB8AC3E}">
        <p14:creationId xmlns:p14="http://schemas.microsoft.com/office/powerpoint/2010/main" val="123963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fourth stage of the epidemiologic transition</a:t>
            </a:r>
          </a:p>
        </p:txBody>
      </p:sp>
      <p:sp>
        <p:nvSpPr>
          <p:cNvPr id="3" name="Content Placeholder 2"/>
          <p:cNvSpPr>
            <a:spLocks noGrp="1"/>
          </p:cNvSpPr>
          <p:nvPr>
            <p:ph idx="1"/>
          </p:nvPr>
        </p:nvSpPr>
        <p:spPr>
          <a:xfrm>
            <a:off x="457200" y="1600200"/>
            <a:ext cx="8229600" cy="5105400"/>
          </a:xfrm>
        </p:spPr>
        <p:txBody>
          <a:bodyPr/>
          <a:lstStyle/>
          <a:p>
            <a:r>
              <a:rPr lang="en-US" dirty="0"/>
              <a:t>Proposed by </a:t>
            </a:r>
            <a:r>
              <a:rPr lang="en-US" dirty="0" err="1"/>
              <a:t>Olshansky</a:t>
            </a:r>
            <a:r>
              <a:rPr lang="en-US" dirty="0"/>
              <a:t> and Ault (1986)</a:t>
            </a:r>
          </a:p>
          <a:p>
            <a:r>
              <a:rPr lang="en-US" dirty="0"/>
              <a:t>Context of renewed mortality decline (c.1970)</a:t>
            </a:r>
          </a:p>
          <a:p>
            <a:pPr lvl="1"/>
            <a:r>
              <a:rPr lang="en-US" dirty="0"/>
              <a:t>Due to medical advances</a:t>
            </a:r>
          </a:p>
          <a:p>
            <a:pPr lvl="1"/>
            <a:r>
              <a:rPr lang="en-US" dirty="0"/>
              <a:t>And improved access to health care (Medicare and Medicaid in the 1960s)</a:t>
            </a:r>
          </a:p>
          <a:p>
            <a:pPr lvl="1"/>
            <a:r>
              <a:rPr lang="en-US" dirty="0"/>
              <a:t>[Change in individual behavior = smoking]</a:t>
            </a:r>
          </a:p>
          <a:p>
            <a:r>
              <a:rPr lang="en-US" dirty="0"/>
              <a:t>Timing and magnitude significant and distinct from the first 3 stages</a:t>
            </a:r>
          </a:p>
          <a:p>
            <a:pPr lvl="1"/>
            <a:r>
              <a:rPr lang="en-US" dirty="0"/>
              <a:t>qualifies as a 4</a:t>
            </a:r>
            <a:r>
              <a:rPr lang="en-US" baseline="30000" dirty="0"/>
              <a:t>th</a:t>
            </a:r>
            <a:r>
              <a:rPr lang="en-US" dirty="0"/>
              <a:t> stage</a:t>
            </a:r>
          </a:p>
        </p:txBody>
      </p:sp>
    </p:spTree>
    <p:extLst>
      <p:ext uri="{BB962C8B-B14F-4D97-AF65-F5344CB8AC3E}">
        <p14:creationId xmlns:p14="http://schemas.microsoft.com/office/powerpoint/2010/main" val="1504779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Characteristics of the 4</a:t>
            </a:r>
            <a:r>
              <a:rPr lang="en-US" baseline="30000" dirty="0"/>
              <a:t>th</a:t>
            </a:r>
            <a:r>
              <a:rPr lang="en-US" dirty="0"/>
              <a:t> stage</a:t>
            </a:r>
          </a:p>
        </p:txBody>
      </p:sp>
      <p:sp>
        <p:nvSpPr>
          <p:cNvPr id="3" name="Content Placeholder 2"/>
          <p:cNvSpPr>
            <a:spLocks noGrp="1"/>
          </p:cNvSpPr>
          <p:nvPr>
            <p:ph idx="1"/>
          </p:nvPr>
        </p:nvSpPr>
        <p:spPr/>
        <p:txBody>
          <a:bodyPr/>
          <a:lstStyle/>
          <a:p>
            <a:pPr marL="514350" indent="-514350">
              <a:buFont typeface="+mj-lt"/>
              <a:buAutoNum type="arabicPeriod"/>
            </a:pPr>
            <a:r>
              <a:rPr lang="en-US" dirty="0"/>
              <a:t>Rapidly declining death rates concentrated in advanced ages</a:t>
            </a:r>
          </a:p>
          <a:p>
            <a:pPr marL="514350" indent="-514350">
              <a:buFont typeface="+mj-lt"/>
              <a:buAutoNum type="arabicPeriod"/>
            </a:pPr>
            <a:r>
              <a:rPr lang="en-US" dirty="0"/>
              <a:t>Occurred for both men and women</a:t>
            </a:r>
          </a:p>
          <a:p>
            <a:pPr marL="514350" indent="-514350">
              <a:buFont typeface="+mj-lt"/>
              <a:buAutoNum type="arabicPeriod"/>
            </a:pPr>
            <a:r>
              <a:rPr lang="en-US" dirty="0"/>
              <a:t>Cause-of-death structure relatively similar to 3</a:t>
            </a:r>
            <a:r>
              <a:rPr lang="en-US" baseline="30000" dirty="0"/>
              <a:t>rd</a:t>
            </a:r>
            <a:r>
              <a:rPr lang="en-US" dirty="0"/>
              <a:t> stage BUT</a:t>
            </a:r>
          </a:p>
          <a:p>
            <a:pPr marL="514350" indent="-514350">
              <a:buFont typeface="+mj-lt"/>
              <a:buAutoNum type="arabicPeriod"/>
            </a:pPr>
            <a:r>
              <a:rPr lang="en-US" dirty="0"/>
              <a:t>Age distribution of deaths from degenerative causes shifting to older ages</a:t>
            </a:r>
          </a:p>
          <a:p>
            <a:pPr marL="514350" indent="-514350">
              <a:buNone/>
            </a:pPr>
            <a:r>
              <a:rPr lang="en-US" dirty="0"/>
              <a:t>              </a:t>
            </a:r>
            <a:endParaRPr lang="en-US" b="1" dirty="0"/>
          </a:p>
        </p:txBody>
      </p:sp>
    </p:spTree>
    <p:extLst>
      <p:ext uri="{BB962C8B-B14F-4D97-AF65-F5344CB8AC3E}">
        <p14:creationId xmlns:p14="http://schemas.microsoft.com/office/powerpoint/2010/main" val="3543652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32998-4D02-A64E-8316-EFF76874D19A}"/>
              </a:ext>
            </a:extLst>
          </p:cNvPr>
          <p:cNvSpPr>
            <a:spLocks noGrp="1"/>
          </p:cNvSpPr>
          <p:nvPr>
            <p:ph type="title"/>
          </p:nvPr>
        </p:nvSpPr>
        <p:spPr>
          <a:xfrm>
            <a:off x="653732" y="438912"/>
            <a:ext cx="8089901" cy="575094"/>
          </a:xfrm>
        </p:spPr>
        <p:txBody>
          <a:bodyPr/>
          <a:lstStyle/>
          <a:p>
            <a:r>
              <a:rPr lang="en-US" dirty="0"/>
              <a:t>Data</a:t>
            </a:r>
          </a:p>
        </p:txBody>
      </p:sp>
      <p:sp>
        <p:nvSpPr>
          <p:cNvPr id="3" name="Content Placeholder 2">
            <a:extLst>
              <a:ext uri="{FF2B5EF4-FFF2-40B4-BE49-F238E27FC236}">
                <a16:creationId xmlns:a16="http://schemas.microsoft.com/office/drawing/2014/main" id="{FAEE990C-5FD3-3C48-9AED-4CC9593EEA15}"/>
              </a:ext>
            </a:extLst>
          </p:cNvPr>
          <p:cNvSpPr>
            <a:spLocks noGrp="1"/>
          </p:cNvSpPr>
          <p:nvPr>
            <p:ph idx="1"/>
          </p:nvPr>
        </p:nvSpPr>
        <p:spPr/>
        <p:txBody>
          <a:bodyPr/>
          <a:lstStyle/>
          <a:p>
            <a:r>
              <a:rPr lang="en-US" dirty="0"/>
              <a:t>Make sure to look at your data closely and make sure you understand it</a:t>
            </a:r>
          </a:p>
          <a:p>
            <a:pPr lvl="1"/>
            <a:r>
              <a:rPr lang="en-US" dirty="0"/>
              <a:t>How many years of data are provided may differ between sources. Be careful, double check your data and think about if your output makes sense. </a:t>
            </a:r>
          </a:p>
        </p:txBody>
      </p:sp>
      <p:sp>
        <p:nvSpPr>
          <p:cNvPr id="4" name="Date Placeholder 3">
            <a:extLst>
              <a:ext uri="{FF2B5EF4-FFF2-40B4-BE49-F238E27FC236}">
                <a16:creationId xmlns:a16="http://schemas.microsoft.com/office/drawing/2014/main" id="{EC31A15B-708B-384C-B8FF-991849B1046B}"/>
              </a:ext>
            </a:extLst>
          </p:cNvPr>
          <p:cNvSpPr>
            <a:spLocks noGrp="1"/>
          </p:cNvSpPr>
          <p:nvPr>
            <p:ph type="dt" sz="half" idx="2"/>
          </p:nvPr>
        </p:nvSpPr>
        <p:spPr/>
        <p:txBody>
          <a:bodyPr/>
          <a:lstStyle/>
          <a:p>
            <a:fld id="{8F6F5B01-31EA-46FA-A31F-D71521F3C0AE}" type="datetime1">
              <a:rPr lang="en-US" smtClean="0"/>
              <a:t>10/6/21</a:t>
            </a:fld>
            <a:endParaRPr lang="en-US" dirty="0"/>
          </a:p>
        </p:txBody>
      </p:sp>
      <p:sp>
        <p:nvSpPr>
          <p:cNvPr id="5" name="Footer Placeholder 4">
            <a:extLst>
              <a:ext uri="{FF2B5EF4-FFF2-40B4-BE49-F238E27FC236}">
                <a16:creationId xmlns:a16="http://schemas.microsoft.com/office/drawing/2014/main" id="{37172A74-4256-8D4C-B344-8AD27C28F684}"/>
              </a:ext>
            </a:extLst>
          </p:cNvPr>
          <p:cNvSpPr>
            <a:spLocks noGrp="1"/>
          </p:cNvSpPr>
          <p:nvPr>
            <p:ph type="ftr" sz="quarter" idx="3"/>
          </p:nvPr>
        </p:nvSpPr>
        <p:spPr/>
        <p:txBody>
          <a:bodyPr/>
          <a:lstStyle/>
          <a:p>
            <a:r>
              <a:rPr lang="en-US"/>
              <a:t>Presentation Title and/or Sub Brand Name Here</a:t>
            </a:r>
            <a:endParaRPr lang="en-US" dirty="0"/>
          </a:p>
        </p:txBody>
      </p:sp>
      <p:sp>
        <p:nvSpPr>
          <p:cNvPr id="6" name="Slide Number Placeholder 5">
            <a:extLst>
              <a:ext uri="{FF2B5EF4-FFF2-40B4-BE49-F238E27FC236}">
                <a16:creationId xmlns:a16="http://schemas.microsoft.com/office/drawing/2014/main" id="{64DD85C3-315E-A34D-818B-238384031227}"/>
              </a:ext>
            </a:extLst>
          </p:cNvPr>
          <p:cNvSpPr>
            <a:spLocks noGrp="1"/>
          </p:cNvSpPr>
          <p:nvPr>
            <p:ph type="sldNum" sz="quarter" idx="4"/>
          </p:nvPr>
        </p:nvSpPr>
        <p:spPr/>
        <p:txBody>
          <a:bodyPr/>
          <a:lstStyle/>
          <a:p>
            <a:fld id="{7BCC8D0D-EAEC-449D-9161-023DFF90F2E2}" type="slidenum">
              <a:rPr lang="en-US" smtClean="0"/>
              <a:pPr/>
              <a:t>3</a:t>
            </a:fld>
            <a:endParaRPr lang="en-US" dirty="0"/>
          </a:p>
        </p:txBody>
      </p:sp>
    </p:spTree>
    <p:extLst>
      <p:ext uri="{BB962C8B-B14F-4D97-AF65-F5344CB8AC3E}">
        <p14:creationId xmlns:p14="http://schemas.microsoft.com/office/powerpoint/2010/main" val="98499684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health transition theory</a:t>
            </a:r>
          </a:p>
        </p:txBody>
      </p:sp>
      <p:sp>
        <p:nvSpPr>
          <p:cNvPr id="3" name="Content Placeholder 2"/>
          <p:cNvSpPr>
            <a:spLocks noGrp="1"/>
          </p:cNvSpPr>
          <p:nvPr>
            <p:ph idx="1"/>
          </p:nvPr>
        </p:nvSpPr>
        <p:spPr>
          <a:xfrm>
            <a:off x="657789" y="1565576"/>
            <a:ext cx="8089901" cy="4226477"/>
          </a:xfrm>
        </p:spPr>
        <p:txBody>
          <a:bodyPr>
            <a:normAutofit/>
          </a:bodyPr>
          <a:lstStyle/>
          <a:p>
            <a:r>
              <a:rPr lang="en-US" dirty="0"/>
              <a:t>Concept developed by </a:t>
            </a:r>
            <a:r>
              <a:rPr lang="en-US" b="1" dirty="0" err="1"/>
              <a:t>Frenk</a:t>
            </a:r>
            <a:r>
              <a:rPr lang="en-US" dirty="0"/>
              <a:t> and al. to describe the transition from a high to a low level of mortality</a:t>
            </a:r>
          </a:p>
          <a:p>
            <a:r>
              <a:rPr lang="en-US" dirty="0"/>
              <a:t>Built on the epidemiologic transition theory, itself an offspring of the demographic transition theory</a:t>
            </a:r>
          </a:p>
          <a:p>
            <a:r>
              <a:rPr lang="en-US" dirty="0"/>
              <a:t>Not a dispute of the main characteristic of the epidemiologic transition theory but more encompassing </a:t>
            </a:r>
          </a:p>
          <a:p>
            <a:pPr lvl="1"/>
            <a:r>
              <a:rPr lang="en-US" sz="2400" dirty="0"/>
              <a:t>The </a:t>
            </a:r>
            <a:r>
              <a:rPr lang="en-US" sz="2400" b="1" dirty="0"/>
              <a:t>health conditions </a:t>
            </a:r>
            <a:r>
              <a:rPr lang="en-US" sz="2400" dirty="0"/>
              <a:t>in a population</a:t>
            </a:r>
          </a:p>
          <a:p>
            <a:pPr lvl="1"/>
            <a:r>
              <a:rPr lang="en-US" sz="2400" dirty="0"/>
              <a:t>The </a:t>
            </a:r>
            <a:r>
              <a:rPr lang="en-US" sz="2400" b="1" dirty="0"/>
              <a:t>response</a:t>
            </a:r>
            <a:r>
              <a:rPr lang="en-US" sz="2400" dirty="0"/>
              <a:t> to those conditions</a:t>
            </a:r>
          </a:p>
          <a:p>
            <a:r>
              <a:rPr lang="en-US" dirty="0"/>
              <a:t>Strong focus on the </a:t>
            </a:r>
            <a:r>
              <a:rPr lang="en-US" b="1" dirty="0"/>
              <a:t>determinants</a:t>
            </a:r>
            <a:r>
              <a:rPr lang="en-US" dirty="0"/>
              <a:t> of mortality change</a:t>
            </a:r>
          </a:p>
        </p:txBody>
      </p:sp>
    </p:spTree>
    <p:extLst>
      <p:ext uri="{BB962C8B-B14F-4D97-AF65-F5344CB8AC3E}">
        <p14:creationId xmlns:p14="http://schemas.microsoft.com/office/powerpoint/2010/main" val="1767188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20762"/>
          </a:xfrm>
        </p:spPr>
        <p:txBody>
          <a:bodyPr/>
          <a:lstStyle/>
          <a:p>
            <a:r>
              <a:rPr lang="en-US" dirty="0"/>
              <a:t>Theoretical framework</a:t>
            </a:r>
          </a:p>
        </p:txBody>
      </p:sp>
      <p:sp>
        <p:nvSpPr>
          <p:cNvPr id="3" name="Content Placeholder 2"/>
          <p:cNvSpPr>
            <a:spLocks noGrp="1"/>
          </p:cNvSpPr>
          <p:nvPr>
            <p:ph idx="1"/>
          </p:nvPr>
        </p:nvSpPr>
        <p:spPr>
          <a:xfrm>
            <a:off x="457200" y="1219200"/>
            <a:ext cx="8229600" cy="4949685"/>
          </a:xfrm>
        </p:spPr>
        <p:txBody>
          <a:bodyPr>
            <a:noAutofit/>
          </a:bodyPr>
          <a:lstStyle/>
          <a:p>
            <a:pPr>
              <a:lnSpc>
                <a:spcPct val="50000"/>
              </a:lnSpc>
              <a:buNone/>
            </a:pPr>
            <a:r>
              <a:rPr lang="en-US" sz="2400" dirty="0"/>
              <a:t>Four element model driven by</a:t>
            </a:r>
          </a:p>
          <a:p>
            <a:pPr marL="514350" indent="400050">
              <a:lnSpc>
                <a:spcPct val="50000"/>
              </a:lnSpc>
              <a:spcBef>
                <a:spcPts val="1200"/>
              </a:spcBef>
              <a:buFont typeface="+mj-lt"/>
              <a:buAutoNum type="arabicPeriod"/>
            </a:pPr>
            <a:r>
              <a:rPr lang="en-US" sz="2400" dirty="0"/>
              <a:t>The population</a:t>
            </a:r>
          </a:p>
          <a:p>
            <a:pPr marL="1371600" lvl="1" indent="-400050">
              <a:lnSpc>
                <a:spcPct val="50000"/>
              </a:lnSpc>
            </a:pPr>
            <a:r>
              <a:rPr lang="en-US" sz="2400" dirty="0"/>
              <a:t>Size</a:t>
            </a:r>
          </a:p>
          <a:p>
            <a:pPr marL="1371600" lvl="1" indent="-400050">
              <a:lnSpc>
                <a:spcPct val="50000"/>
              </a:lnSpc>
            </a:pPr>
            <a:r>
              <a:rPr lang="en-US" sz="2400" dirty="0"/>
              <a:t>Growth rate</a:t>
            </a:r>
          </a:p>
          <a:p>
            <a:pPr marL="1371600" lvl="1" indent="-400050">
              <a:lnSpc>
                <a:spcPct val="50000"/>
              </a:lnSpc>
            </a:pPr>
            <a:r>
              <a:rPr lang="en-US" sz="2400" dirty="0"/>
              <a:t>Age structure</a:t>
            </a:r>
          </a:p>
          <a:p>
            <a:pPr marL="1371600" lvl="1" indent="-400050">
              <a:lnSpc>
                <a:spcPct val="50000"/>
              </a:lnSpc>
            </a:pPr>
            <a:r>
              <a:rPr lang="en-US" sz="2400" dirty="0"/>
              <a:t>Geographic distribution</a:t>
            </a:r>
          </a:p>
          <a:p>
            <a:pPr marL="914400" indent="-400050">
              <a:lnSpc>
                <a:spcPct val="50000"/>
              </a:lnSpc>
              <a:spcBef>
                <a:spcPts val="1200"/>
              </a:spcBef>
              <a:buFont typeface="+mj-lt"/>
              <a:buAutoNum type="arabicPeriod"/>
            </a:pPr>
            <a:r>
              <a:rPr lang="en-US" sz="2400" dirty="0"/>
              <a:t>The environment</a:t>
            </a:r>
          </a:p>
          <a:p>
            <a:pPr marL="1371600" lvl="1" indent="-400050">
              <a:lnSpc>
                <a:spcPct val="50000"/>
              </a:lnSpc>
            </a:pPr>
            <a:r>
              <a:rPr lang="en-US" sz="2400" dirty="0"/>
              <a:t>Altitude</a:t>
            </a:r>
          </a:p>
          <a:p>
            <a:pPr marL="1371600" lvl="1" indent="-400050">
              <a:lnSpc>
                <a:spcPct val="50000"/>
              </a:lnSpc>
            </a:pPr>
            <a:r>
              <a:rPr lang="en-US" sz="2400" dirty="0"/>
              <a:t>Climate</a:t>
            </a:r>
          </a:p>
          <a:p>
            <a:pPr marL="1371600" lvl="1" indent="-400050">
              <a:lnSpc>
                <a:spcPct val="50000"/>
              </a:lnSpc>
            </a:pPr>
            <a:r>
              <a:rPr lang="en-US" sz="2400" dirty="0"/>
              <a:t>Natural resources</a:t>
            </a:r>
          </a:p>
          <a:p>
            <a:pPr marL="1371600" lvl="1" indent="-400050">
              <a:lnSpc>
                <a:spcPct val="50000"/>
              </a:lnSpc>
            </a:pPr>
            <a:r>
              <a:rPr lang="en-US" sz="2400" dirty="0"/>
              <a:t>Type of pathogens (parasites, vectors…)</a:t>
            </a:r>
          </a:p>
          <a:p>
            <a:pPr marL="514350" indent="-514350">
              <a:lnSpc>
                <a:spcPct val="50000"/>
              </a:lnSpc>
              <a:spcBef>
                <a:spcPts val="2400"/>
              </a:spcBef>
              <a:buNone/>
            </a:pPr>
            <a:r>
              <a:rPr lang="en-US" sz="2400" dirty="0"/>
              <a:t>Linked by two “bridges”</a:t>
            </a:r>
          </a:p>
          <a:p>
            <a:pPr marL="971550" indent="-400050">
              <a:lnSpc>
                <a:spcPct val="50000"/>
              </a:lnSpc>
              <a:spcBef>
                <a:spcPts val="1200"/>
              </a:spcBef>
              <a:buFont typeface="+mj-lt"/>
              <a:buAutoNum type="arabicPeriod" startAt="3"/>
            </a:pPr>
            <a:r>
              <a:rPr lang="en-US" sz="2400" dirty="0"/>
              <a:t>Social organization</a:t>
            </a:r>
          </a:p>
          <a:p>
            <a:pPr marL="971550" indent="-400050">
              <a:lnSpc>
                <a:spcPct val="50000"/>
              </a:lnSpc>
              <a:spcBef>
                <a:spcPts val="1200"/>
              </a:spcBef>
              <a:buFont typeface="+mj-lt"/>
              <a:buAutoNum type="arabicPeriod" startAt="3"/>
            </a:pPr>
            <a:r>
              <a:rPr lang="en-US" sz="2400" dirty="0"/>
              <a:t>The genome</a:t>
            </a:r>
          </a:p>
        </p:txBody>
      </p:sp>
    </p:spTree>
    <p:extLst>
      <p:ext uri="{BB962C8B-B14F-4D97-AF65-F5344CB8AC3E}">
        <p14:creationId xmlns:p14="http://schemas.microsoft.com/office/powerpoint/2010/main" val="29918467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organization</a:t>
            </a:r>
          </a:p>
        </p:txBody>
      </p:sp>
      <p:sp>
        <p:nvSpPr>
          <p:cNvPr id="3" name="Content Placeholder 2"/>
          <p:cNvSpPr>
            <a:spLocks noGrp="1"/>
          </p:cNvSpPr>
          <p:nvPr>
            <p:ph idx="1"/>
          </p:nvPr>
        </p:nvSpPr>
        <p:spPr>
          <a:xfrm>
            <a:off x="457200" y="1600200"/>
            <a:ext cx="8229600" cy="5257800"/>
          </a:xfrm>
        </p:spPr>
        <p:txBody>
          <a:bodyPr/>
          <a:lstStyle/>
          <a:p>
            <a:r>
              <a:rPr lang="en-US" dirty="0"/>
              <a:t>Economic structure (production system)</a:t>
            </a:r>
          </a:p>
          <a:p>
            <a:r>
              <a:rPr lang="en-US" dirty="0"/>
              <a:t>Political institutions</a:t>
            </a:r>
          </a:p>
          <a:p>
            <a:r>
              <a:rPr lang="en-US" dirty="0"/>
              <a:t>Science and technology</a:t>
            </a:r>
          </a:p>
          <a:p>
            <a:r>
              <a:rPr lang="en-US" dirty="0"/>
              <a:t>Culture and ideology</a:t>
            </a:r>
          </a:p>
          <a:p>
            <a:r>
              <a:rPr lang="en-US" dirty="0"/>
              <a:t>Total level of wealth</a:t>
            </a:r>
          </a:p>
          <a:p>
            <a:r>
              <a:rPr lang="en-US" dirty="0"/>
              <a:t>Distribution of wealth within the population</a:t>
            </a:r>
          </a:p>
          <a:p>
            <a:pPr lvl="1"/>
            <a:r>
              <a:rPr lang="en-US" dirty="0"/>
              <a:t>Occupational structure</a:t>
            </a:r>
          </a:p>
          <a:p>
            <a:pPr lvl="1"/>
            <a:r>
              <a:rPr lang="en-US" dirty="0"/>
              <a:t>Redistribution mechanisms</a:t>
            </a:r>
          </a:p>
        </p:txBody>
      </p:sp>
    </p:spTree>
    <p:extLst>
      <p:ext uri="{BB962C8B-B14F-4D97-AF65-F5344CB8AC3E}">
        <p14:creationId xmlns:p14="http://schemas.microsoft.com/office/powerpoint/2010/main" val="1419370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Proximate determinants</a:t>
            </a:r>
          </a:p>
        </p:txBody>
      </p:sp>
      <p:sp>
        <p:nvSpPr>
          <p:cNvPr id="5" name="Content Placeholder 4"/>
          <p:cNvSpPr>
            <a:spLocks noGrp="1"/>
          </p:cNvSpPr>
          <p:nvPr>
            <p:ph idx="1"/>
          </p:nvPr>
        </p:nvSpPr>
        <p:spPr/>
        <p:txBody>
          <a:bodyPr/>
          <a:lstStyle/>
          <a:p>
            <a:r>
              <a:rPr lang="en-US" dirty="0"/>
              <a:t>Occupational hazards</a:t>
            </a:r>
          </a:p>
          <a:p>
            <a:r>
              <a:rPr lang="en-US" dirty="0"/>
              <a:t>Living conditions</a:t>
            </a:r>
          </a:p>
          <a:p>
            <a:r>
              <a:rPr lang="en-US" dirty="0"/>
              <a:t>Lifestyles</a:t>
            </a:r>
          </a:p>
          <a:p>
            <a:r>
              <a:rPr lang="en-US" dirty="0"/>
              <a:t>The health care system</a:t>
            </a:r>
          </a:p>
          <a:p>
            <a:pPr lvl="1"/>
            <a:r>
              <a:rPr lang="en-US" dirty="0"/>
              <a:t>Health policy</a:t>
            </a:r>
          </a:p>
          <a:p>
            <a:pPr lvl="1"/>
            <a:r>
              <a:rPr lang="en-US" dirty="0"/>
              <a:t>Health care (prevention and treatment)</a:t>
            </a:r>
          </a:p>
        </p:txBody>
      </p:sp>
    </p:spTree>
    <p:extLst>
      <p:ext uri="{BB962C8B-B14F-4D97-AF65-F5344CB8AC3E}">
        <p14:creationId xmlns:p14="http://schemas.microsoft.com/office/powerpoint/2010/main" val="2491388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Divergence-convergence cycles </a:t>
            </a:r>
            <a:r>
              <a:rPr lang="fr-FR" dirty="0" err="1"/>
              <a:t>theory</a:t>
            </a:r>
            <a:endParaRPr lang="fr-FR" dirty="0"/>
          </a:p>
        </p:txBody>
      </p:sp>
      <p:sp>
        <p:nvSpPr>
          <p:cNvPr id="3" name="Espace réservé du contenu 2"/>
          <p:cNvSpPr>
            <a:spLocks noGrp="1"/>
          </p:cNvSpPr>
          <p:nvPr>
            <p:ph idx="1"/>
          </p:nvPr>
        </p:nvSpPr>
        <p:spPr/>
        <p:txBody>
          <a:bodyPr/>
          <a:lstStyle/>
          <a:p>
            <a:r>
              <a:rPr lang="fr-FR" dirty="0" err="1"/>
              <a:t>Developed</a:t>
            </a:r>
            <a:r>
              <a:rPr lang="fr-FR" dirty="0"/>
              <a:t> by France </a:t>
            </a:r>
            <a:r>
              <a:rPr lang="fr-FR" dirty="0" err="1"/>
              <a:t>Meslé</a:t>
            </a:r>
            <a:r>
              <a:rPr lang="fr-FR" dirty="0"/>
              <a:t> and Jacques Vallin (INED, Paris) (2004 </a:t>
            </a:r>
            <a:r>
              <a:rPr lang="fr-FR" dirty="0" err="1"/>
              <a:t>Demographic</a:t>
            </a:r>
            <a:r>
              <a:rPr lang="fr-FR" dirty="0"/>
              <a:t> </a:t>
            </a:r>
            <a:r>
              <a:rPr lang="fr-FR" dirty="0" err="1"/>
              <a:t>Research</a:t>
            </a:r>
            <a:r>
              <a:rPr lang="fr-FR" dirty="0"/>
              <a:t>)</a:t>
            </a:r>
          </a:p>
          <a:p>
            <a:r>
              <a:rPr lang="fr-FR" dirty="0"/>
              <a:t>To </a:t>
            </a:r>
            <a:r>
              <a:rPr lang="fr-FR" dirty="0" err="1"/>
              <a:t>explain</a:t>
            </a:r>
            <a:r>
              <a:rPr lang="fr-FR" dirty="0"/>
              <a:t> the </a:t>
            </a:r>
            <a:r>
              <a:rPr lang="fr-FR" dirty="0" err="1"/>
              <a:t>lack</a:t>
            </a:r>
            <a:r>
              <a:rPr lang="fr-FR" dirty="0"/>
              <a:t> of convergence </a:t>
            </a:r>
            <a:r>
              <a:rPr lang="fr-FR" dirty="0" err="1"/>
              <a:t>postulated</a:t>
            </a:r>
            <a:r>
              <a:rPr lang="fr-FR" dirty="0"/>
              <a:t> by the </a:t>
            </a:r>
            <a:r>
              <a:rPr lang="fr-FR" dirty="0" err="1"/>
              <a:t>health</a:t>
            </a:r>
            <a:r>
              <a:rPr lang="fr-FR" dirty="0"/>
              <a:t> transition </a:t>
            </a:r>
            <a:r>
              <a:rPr lang="fr-FR" dirty="0" err="1"/>
              <a:t>theory</a:t>
            </a:r>
            <a:r>
              <a:rPr lang="fr-FR" dirty="0"/>
              <a:t> (</a:t>
            </a:r>
            <a:r>
              <a:rPr lang="fr-FR" dirty="0" err="1"/>
              <a:t>Eastern</a:t>
            </a:r>
            <a:r>
              <a:rPr lang="fr-FR" dirty="0"/>
              <a:t> Europe, </a:t>
            </a:r>
            <a:r>
              <a:rPr lang="fr-FR" dirty="0" err="1"/>
              <a:t>sub-Saharan</a:t>
            </a:r>
            <a:r>
              <a:rPr lang="fr-FR" dirty="0"/>
              <a:t> </a:t>
            </a:r>
            <a:r>
              <a:rPr lang="fr-FR" dirty="0" err="1"/>
              <a:t>Africa</a:t>
            </a:r>
            <a:r>
              <a:rPr lang="fr-FR" dirty="0"/>
              <a:t>…)</a:t>
            </a:r>
          </a:p>
        </p:txBody>
      </p:sp>
    </p:spTree>
    <p:extLst>
      <p:ext uri="{BB962C8B-B14F-4D97-AF65-F5344CB8AC3E}">
        <p14:creationId xmlns:p14="http://schemas.microsoft.com/office/powerpoint/2010/main" val="3645537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68362"/>
          </a:xfrm>
        </p:spPr>
        <p:txBody>
          <a:bodyPr/>
          <a:lstStyle/>
          <a:p>
            <a:r>
              <a:rPr lang="fr-FR" dirty="0"/>
              <a:t>Basic </a:t>
            </a:r>
            <a:r>
              <a:rPr lang="fr-FR" dirty="0" err="1"/>
              <a:t>theory</a:t>
            </a:r>
            <a:endParaRPr lang="fr-FR" dirty="0"/>
          </a:p>
        </p:txBody>
      </p:sp>
      <p:sp>
        <p:nvSpPr>
          <p:cNvPr id="3" name="Espace réservé du contenu 2"/>
          <p:cNvSpPr>
            <a:spLocks noGrp="1"/>
          </p:cNvSpPr>
          <p:nvPr>
            <p:ph idx="1"/>
          </p:nvPr>
        </p:nvSpPr>
        <p:spPr>
          <a:xfrm>
            <a:off x="457200" y="1143000"/>
            <a:ext cx="8229600" cy="5059363"/>
          </a:xfrm>
        </p:spPr>
        <p:txBody>
          <a:bodyPr>
            <a:normAutofit/>
          </a:bodyPr>
          <a:lstStyle/>
          <a:p>
            <a:r>
              <a:rPr lang="fr-FR" dirty="0"/>
              <a:t>Each new stage of the health transition is associated with major changes in health technologies and/or strategies</a:t>
            </a:r>
          </a:p>
          <a:p>
            <a:r>
              <a:rPr lang="fr-FR" dirty="0" err="1"/>
              <a:t>Some</a:t>
            </a:r>
            <a:r>
              <a:rPr lang="fr-FR" dirty="0"/>
              <a:t> </a:t>
            </a:r>
            <a:r>
              <a:rPr lang="fr-FR" dirty="0" err="1"/>
              <a:t>societies</a:t>
            </a:r>
            <a:r>
              <a:rPr lang="fr-FR" dirty="0"/>
              <a:t>/populations are </a:t>
            </a:r>
            <a:r>
              <a:rPr lang="fr-FR" dirty="0" err="1"/>
              <a:t>better</a:t>
            </a:r>
            <a:r>
              <a:rPr lang="fr-FR" dirty="0"/>
              <a:t> </a:t>
            </a:r>
            <a:r>
              <a:rPr lang="fr-FR" dirty="0" err="1"/>
              <a:t>prepared</a:t>
            </a:r>
            <a:r>
              <a:rPr lang="fr-FR" dirty="0"/>
              <a:t> </a:t>
            </a:r>
            <a:r>
              <a:rPr lang="fr-FR" dirty="0" err="1"/>
              <a:t>than</a:t>
            </a:r>
            <a:r>
              <a:rPr lang="fr-FR" dirty="0"/>
              <a:t> </a:t>
            </a:r>
            <a:r>
              <a:rPr lang="fr-FR" dirty="0" err="1"/>
              <a:t>others</a:t>
            </a:r>
            <a:r>
              <a:rPr lang="fr-FR" dirty="0"/>
              <a:t> to </a:t>
            </a:r>
            <a:r>
              <a:rPr lang="fr-FR" dirty="0" err="1"/>
              <a:t>take</a:t>
            </a:r>
            <a:r>
              <a:rPr lang="fr-FR" dirty="0"/>
              <a:t> </a:t>
            </a:r>
            <a:r>
              <a:rPr lang="fr-FR" dirty="0" err="1"/>
              <a:t>advantage</a:t>
            </a:r>
            <a:r>
              <a:rPr lang="fr-FR" dirty="0"/>
              <a:t> of the </a:t>
            </a:r>
            <a:r>
              <a:rPr lang="fr-FR" dirty="0" err="1"/>
              <a:t>advances</a:t>
            </a:r>
            <a:r>
              <a:rPr lang="fr-FR" dirty="0"/>
              <a:t> =&gt; divergence</a:t>
            </a:r>
          </a:p>
          <a:p>
            <a:r>
              <a:rPr lang="fr-FR" dirty="0"/>
              <a:t>Progress diffuses </a:t>
            </a:r>
            <a:r>
              <a:rPr lang="fr-FR" dirty="0" err="1"/>
              <a:t>from</a:t>
            </a:r>
            <a:r>
              <a:rPr lang="fr-FR" dirty="0"/>
              <a:t> population to population =&gt; convergence</a:t>
            </a:r>
          </a:p>
          <a:p>
            <a:r>
              <a:rPr lang="fr-FR" dirty="0" err="1"/>
              <a:t>Hence</a:t>
            </a:r>
            <a:r>
              <a:rPr lang="fr-FR" dirty="0"/>
              <a:t> the successive cycles of divergence/convergence as life </a:t>
            </a:r>
            <a:r>
              <a:rPr lang="fr-FR" dirty="0" err="1"/>
              <a:t>expectancy</a:t>
            </a:r>
            <a:r>
              <a:rPr lang="fr-FR" dirty="0"/>
              <a:t> </a:t>
            </a:r>
            <a:r>
              <a:rPr lang="fr-FR" dirty="0" err="1"/>
              <a:t>increases</a:t>
            </a:r>
            <a:endParaRPr lang="fr-FR" dirty="0"/>
          </a:p>
        </p:txBody>
      </p:sp>
    </p:spTree>
    <p:extLst>
      <p:ext uri="{BB962C8B-B14F-4D97-AF65-F5344CB8AC3E}">
        <p14:creationId xmlns:p14="http://schemas.microsoft.com/office/powerpoint/2010/main" val="8244154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993"/>
            <a:ext cx="8089900" cy="577081"/>
          </a:xfrm>
        </p:spPr>
        <p:txBody>
          <a:bodyPr/>
          <a:lstStyle/>
          <a:p>
            <a:r>
              <a:rPr lang="en-US" dirty="0"/>
              <a:t>Why did mortality decline? </a:t>
            </a:r>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CCBB796D-0F66-444D-88C9-E0625FFF0838}" type="datetimeFigureOut">
              <a:rPr lang="fr-FR" smtClean="0"/>
              <a:pPr/>
              <a:t>05/10/2021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C9A76F2-187C-4FA4-86BC-AB27ECD18983}" type="slidenum">
              <a:rPr lang="fr-FR" smtClean="0"/>
              <a:pPr/>
              <a:t>36</a:t>
            </a:fld>
            <a:endParaRPr lang="fr-FR"/>
          </a:p>
        </p:txBody>
      </p:sp>
    </p:spTree>
    <p:extLst>
      <p:ext uri="{BB962C8B-B14F-4D97-AF65-F5344CB8AC3E}">
        <p14:creationId xmlns:p14="http://schemas.microsoft.com/office/powerpoint/2010/main" val="30577122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94956" y="1295399"/>
            <a:ext cx="8631482" cy="5055151"/>
          </a:xfrm>
          <a:prstGeom prst="rect">
            <a:avLst/>
          </a:prstGeom>
        </p:spPr>
      </p:pic>
      <p:sp>
        <p:nvSpPr>
          <p:cNvPr id="2" name="Title 1"/>
          <p:cNvSpPr>
            <a:spLocks noGrp="1"/>
          </p:cNvSpPr>
          <p:nvPr>
            <p:ph type="title"/>
          </p:nvPr>
        </p:nvSpPr>
        <p:spPr>
          <a:xfrm>
            <a:off x="653732" y="438912"/>
            <a:ext cx="8089901" cy="577081"/>
          </a:xfrm>
        </p:spPr>
        <p:txBody>
          <a:bodyPr/>
          <a:lstStyle/>
          <a:p>
            <a:r>
              <a:rPr lang="en-US" dirty="0"/>
              <a:t>Mortality decline in the US</a:t>
            </a:r>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idx="10"/>
          </p:nvPr>
        </p:nvSpPr>
        <p:spPr/>
        <p:txBody>
          <a:bodyPr/>
          <a:lstStyle/>
          <a:p>
            <a:endParaRPr lang="en-US"/>
          </a:p>
        </p:txBody>
      </p:sp>
      <p:sp>
        <p:nvSpPr>
          <p:cNvPr id="5" name="Date Placeholder 4"/>
          <p:cNvSpPr>
            <a:spLocks noGrp="1"/>
          </p:cNvSpPr>
          <p:nvPr>
            <p:ph type="dt" sz="half" idx="2"/>
          </p:nvPr>
        </p:nvSpPr>
        <p:spPr/>
        <p:txBody>
          <a:bodyPr/>
          <a:lstStyle/>
          <a:p>
            <a:fld id="{BE4F006E-5431-4BDD-8829-6B0B1D987D3A}" type="datetime1">
              <a:rPr lang="en-US" smtClean="0"/>
              <a:t>10/5/21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37</a:t>
            </a:fld>
            <a:endParaRPr lang="en-US" dirty="0"/>
          </a:p>
        </p:txBody>
      </p:sp>
      <p:sp>
        <p:nvSpPr>
          <p:cNvPr id="8" name="Rectangle 7"/>
          <p:cNvSpPr/>
          <p:nvPr/>
        </p:nvSpPr>
        <p:spPr>
          <a:xfrm>
            <a:off x="3163455" y="1616364"/>
            <a:ext cx="1477818" cy="254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888673" y="3396672"/>
            <a:ext cx="1752599" cy="3786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917372" y="4033981"/>
            <a:ext cx="885537" cy="3786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512540" y="4412672"/>
            <a:ext cx="983096" cy="3786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495635" y="4565072"/>
            <a:ext cx="1974273" cy="3786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468581" y="1491673"/>
            <a:ext cx="1059874" cy="5056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468580" y="3775363"/>
            <a:ext cx="1290783" cy="87745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1975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Why did mortality decline?</a:t>
            </a:r>
          </a:p>
        </p:txBody>
      </p:sp>
      <p:sp>
        <p:nvSpPr>
          <p:cNvPr id="3" name="Content Placeholder 2"/>
          <p:cNvSpPr>
            <a:spLocks noGrp="1"/>
          </p:cNvSpPr>
          <p:nvPr>
            <p:ph idx="1"/>
          </p:nvPr>
        </p:nvSpPr>
        <p:spPr/>
        <p:txBody>
          <a:bodyPr/>
          <a:lstStyle/>
          <a:p>
            <a:r>
              <a:rPr lang="en-US" dirty="0">
                <a:latin typeface="+mn-lt"/>
              </a:rPr>
              <a:t>Improved therapeutic medical interventions </a:t>
            </a:r>
          </a:p>
          <a:p>
            <a:r>
              <a:rPr lang="en-US" dirty="0">
                <a:latin typeface="+mn-lt"/>
              </a:rPr>
              <a:t>Improved water and sanitation (Preston and van de </a:t>
            </a:r>
            <a:r>
              <a:rPr lang="en-US" dirty="0" err="1">
                <a:latin typeface="+mn-lt"/>
              </a:rPr>
              <a:t>Walle</a:t>
            </a:r>
            <a:r>
              <a:rPr lang="en-US" dirty="0">
                <a:latin typeface="+mn-lt"/>
              </a:rPr>
              <a:t>, 1978) </a:t>
            </a:r>
          </a:p>
          <a:p>
            <a:r>
              <a:rPr lang="en-US" dirty="0">
                <a:latin typeface="+mn-lt"/>
              </a:rPr>
              <a:t>Improved preventive medical interventions (</a:t>
            </a:r>
            <a:r>
              <a:rPr lang="en-US" dirty="0" err="1">
                <a:latin typeface="+mn-lt"/>
              </a:rPr>
              <a:t>Razzell</a:t>
            </a:r>
            <a:r>
              <a:rPr lang="en-US" dirty="0">
                <a:latin typeface="+mn-lt"/>
              </a:rPr>
              <a:t>) </a:t>
            </a:r>
          </a:p>
          <a:p>
            <a:r>
              <a:rPr lang="en-US" dirty="0">
                <a:latin typeface="+mn-lt"/>
              </a:rPr>
              <a:t>Increased living standards, nutrition, hygiene (</a:t>
            </a:r>
            <a:r>
              <a:rPr lang="en-US" dirty="0" err="1">
                <a:latin typeface="+mn-lt"/>
              </a:rPr>
              <a:t>McKeown</a:t>
            </a:r>
            <a:r>
              <a:rPr lang="en-US" dirty="0">
                <a:latin typeface="+mn-lt"/>
              </a:rPr>
              <a:t>, 1976) </a:t>
            </a:r>
          </a:p>
          <a:p>
            <a:r>
              <a:rPr lang="en-US" dirty="0">
                <a:latin typeface="+mn-lt"/>
              </a:rPr>
              <a:t>Spread of knowledge to public concerning disease prevention (Preston and Haines, 1991) </a:t>
            </a:r>
          </a:p>
          <a:p>
            <a:pPr lvl="1"/>
            <a:r>
              <a:rPr lang="en-US" dirty="0">
                <a:latin typeface="+mn-lt"/>
              </a:rPr>
              <a:t>Evidence in differences in child mortality by mother’s education level, etc. </a:t>
            </a:r>
          </a:p>
          <a:p>
            <a:endParaRPr lang="en-US" dirty="0"/>
          </a:p>
        </p:txBody>
      </p:sp>
      <p:sp>
        <p:nvSpPr>
          <p:cNvPr id="4" name="Text Placeholder 3"/>
          <p:cNvSpPr>
            <a:spLocks noGrp="1"/>
          </p:cNvSpPr>
          <p:nvPr>
            <p:ph type="body" idx="10"/>
          </p:nvPr>
        </p:nvSpPr>
        <p:spPr/>
        <p:txBody>
          <a:bodyPr/>
          <a:lstStyle/>
          <a:p>
            <a:endParaRPr lang="en-US"/>
          </a:p>
        </p:txBody>
      </p:sp>
      <p:sp>
        <p:nvSpPr>
          <p:cNvPr id="5" name="Date Placeholder 4"/>
          <p:cNvSpPr>
            <a:spLocks noGrp="1"/>
          </p:cNvSpPr>
          <p:nvPr>
            <p:ph type="dt" sz="half" idx="2"/>
          </p:nvPr>
        </p:nvSpPr>
        <p:spPr/>
        <p:txBody>
          <a:bodyPr/>
          <a:lstStyle/>
          <a:p>
            <a:fld id="{BE4F006E-5431-4BDD-8829-6B0B1D987D3A}" type="datetime1">
              <a:rPr lang="en-US" smtClean="0"/>
              <a:t>10/5/21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38</a:t>
            </a:fld>
            <a:endParaRPr lang="en-US" dirty="0"/>
          </a:p>
        </p:txBody>
      </p:sp>
    </p:spTree>
    <p:extLst>
      <p:ext uri="{BB962C8B-B14F-4D97-AF65-F5344CB8AC3E}">
        <p14:creationId xmlns:p14="http://schemas.microsoft.com/office/powerpoint/2010/main" val="16936636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Thomas </a:t>
            </a:r>
            <a:r>
              <a:rPr lang="fr-FR" dirty="0" err="1"/>
              <a:t>McKeown’s</a:t>
            </a:r>
            <a:r>
              <a:rPr lang="fr-FR" dirty="0"/>
              <a:t> </a:t>
            </a:r>
            <a:r>
              <a:rPr lang="fr-FR" dirty="0" err="1"/>
              <a:t>thesis</a:t>
            </a:r>
            <a:endParaRPr lang="fr-FR" dirty="0"/>
          </a:p>
        </p:txBody>
      </p:sp>
      <p:sp>
        <p:nvSpPr>
          <p:cNvPr id="3" name="Espace réservé du contenu 2"/>
          <p:cNvSpPr>
            <a:spLocks noGrp="1"/>
          </p:cNvSpPr>
          <p:nvPr>
            <p:ph idx="1"/>
          </p:nvPr>
        </p:nvSpPr>
        <p:spPr/>
        <p:txBody>
          <a:bodyPr/>
          <a:lstStyle/>
          <a:p>
            <a:r>
              <a:rPr lang="fr-FR" dirty="0"/>
              <a:t>4 </a:t>
            </a:r>
            <a:r>
              <a:rPr lang="fr-FR" dirty="0" err="1"/>
              <a:t>seminal</a:t>
            </a:r>
            <a:r>
              <a:rPr lang="fr-FR" dirty="0"/>
              <a:t> articles </a:t>
            </a:r>
            <a:r>
              <a:rPr lang="fr-FR" dirty="0" err="1"/>
              <a:t>published</a:t>
            </a:r>
            <a:r>
              <a:rPr lang="fr-FR" dirty="0"/>
              <a:t> in Population </a:t>
            </a:r>
            <a:r>
              <a:rPr lang="fr-FR" dirty="0" err="1"/>
              <a:t>Studies</a:t>
            </a:r>
            <a:r>
              <a:rPr lang="fr-FR" dirty="0"/>
              <a:t> </a:t>
            </a:r>
            <a:r>
              <a:rPr lang="fr-FR" dirty="0" err="1"/>
              <a:t>between</a:t>
            </a:r>
            <a:r>
              <a:rPr lang="fr-FR" dirty="0"/>
              <a:t> 1955 and 1975</a:t>
            </a:r>
          </a:p>
          <a:p>
            <a:r>
              <a:rPr lang="fr-FR" dirty="0"/>
              <a:t>2 </a:t>
            </a:r>
            <a:r>
              <a:rPr lang="fr-FR" dirty="0" err="1"/>
              <a:t>popular</a:t>
            </a:r>
            <a:r>
              <a:rPr lang="fr-FR" dirty="0"/>
              <a:t> books </a:t>
            </a:r>
            <a:r>
              <a:rPr lang="fr-FR" dirty="0" err="1"/>
              <a:t>published</a:t>
            </a:r>
            <a:r>
              <a:rPr lang="fr-FR" dirty="0"/>
              <a:t> in 1976</a:t>
            </a:r>
          </a:p>
          <a:p>
            <a:pPr lvl="1"/>
            <a:r>
              <a:rPr lang="fr-FR" i="1" dirty="0"/>
              <a:t>The Modern Rise of Population</a:t>
            </a:r>
          </a:p>
          <a:p>
            <a:pPr lvl="1"/>
            <a:r>
              <a:rPr lang="fr-FR" i="1" dirty="0"/>
              <a:t>The </a:t>
            </a:r>
            <a:r>
              <a:rPr lang="fr-FR" i="1" dirty="0" err="1"/>
              <a:t>Role</a:t>
            </a:r>
            <a:r>
              <a:rPr lang="fr-FR" i="1" dirty="0"/>
              <a:t> of </a:t>
            </a:r>
            <a:r>
              <a:rPr lang="fr-FR" i="1" dirty="0" err="1"/>
              <a:t>Medicine</a:t>
            </a:r>
            <a:r>
              <a:rPr lang="fr-FR" i="1" dirty="0"/>
              <a:t>: </a:t>
            </a:r>
            <a:r>
              <a:rPr lang="fr-FR" i="1" dirty="0" err="1"/>
              <a:t>Dream</a:t>
            </a:r>
            <a:r>
              <a:rPr lang="fr-FR" i="1" dirty="0"/>
              <a:t>, Mirage, or </a:t>
            </a:r>
            <a:r>
              <a:rPr lang="fr-FR" i="1" dirty="0" err="1"/>
              <a:t>Nemesis</a:t>
            </a:r>
            <a:r>
              <a:rPr lang="fr-FR" i="1" dirty="0"/>
              <a:t>?</a:t>
            </a:r>
          </a:p>
          <a:p>
            <a:r>
              <a:rPr lang="fr-FR" dirty="0"/>
              <a:t>His work generated considerable controversies and continues to stimulate support, criticism, and commentary</a:t>
            </a:r>
          </a:p>
          <a:p>
            <a:r>
              <a:rPr lang="en-US" dirty="0"/>
              <a:t>Idea: The growth in population in the industrialized world from the late 1700s to the present was due </a:t>
            </a:r>
            <a:r>
              <a:rPr lang="en-US" b="1" dirty="0"/>
              <a:t>not to life-saving advancements in the field of medicine or public health</a:t>
            </a:r>
            <a:r>
              <a:rPr lang="en-US" dirty="0"/>
              <a:t>, </a:t>
            </a:r>
            <a:r>
              <a:rPr lang="en-US" b="1" dirty="0"/>
              <a:t>but instead to improvements in overall standards of living, especially diet and nutritional status</a:t>
            </a:r>
            <a:r>
              <a:rPr lang="en-US" dirty="0"/>
              <a:t>, resulting from better economic conditions</a:t>
            </a:r>
            <a:endParaRPr lang="fr-FR" dirty="0"/>
          </a:p>
          <a:p>
            <a:endParaRPr lang="fr-FR" dirty="0"/>
          </a:p>
        </p:txBody>
      </p:sp>
    </p:spTree>
    <p:extLst>
      <p:ext uri="{BB962C8B-B14F-4D97-AF65-F5344CB8AC3E}">
        <p14:creationId xmlns:p14="http://schemas.microsoft.com/office/powerpoint/2010/main" val="875680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605" y="2849426"/>
            <a:ext cx="6595720" cy="652743"/>
          </a:xfrm>
        </p:spPr>
        <p:txBody>
          <a:bodyPr/>
          <a:lstStyle/>
          <a:p>
            <a:r>
              <a:rPr lang="en-US" dirty="0">
                <a:ea typeface="MS PGothic" charset="0"/>
              </a:rPr>
              <a:t>Mortality</a:t>
            </a:r>
            <a:endParaRPr lang="en-US" dirty="0"/>
          </a:p>
        </p:txBody>
      </p:sp>
    </p:spTree>
    <p:extLst>
      <p:ext uri="{BB962C8B-B14F-4D97-AF65-F5344CB8AC3E}">
        <p14:creationId xmlns:p14="http://schemas.microsoft.com/office/powerpoint/2010/main" val="24369799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55950" y="434993"/>
            <a:ext cx="8089900" cy="577081"/>
          </a:xfrm>
        </p:spPr>
        <p:txBody>
          <a:bodyPr/>
          <a:lstStyle/>
          <a:p>
            <a:r>
              <a:rPr lang="fr-FR" dirty="0"/>
              <a:t>McKeown’s Rebuttal of other theories</a:t>
            </a:r>
          </a:p>
        </p:txBody>
      </p:sp>
      <p:sp>
        <p:nvSpPr>
          <p:cNvPr id="3" name="Espace réservé du contenu 2"/>
          <p:cNvSpPr>
            <a:spLocks noGrp="1"/>
          </p:cNvSpPr>
          <p:nvPr>
            <p:ph idx="1"/>
          </p:nvPr>
        </p:nvSpPr>
        <p:spPr>
          <a:xfrm>
            <a:off x="657789" y="1565576"/>
            <a:ext cx="8089901" cy="4114823"/>
          </a:xfrm>
        </p:spPr>
        <p:txBody>
          <a:bodyPr>
            <a:normAutofit fontScale="85000" lnSpcReduction="20000"/>
          </a:bodyPr>
          <a:lstStyle/>
          <a:p>
            <a:r>
              <a:rPr lang="fr-FR" sz="2900" dirty="0"/>
              <a:t>Medical treatment:</a:t>
            </a:r>
          </a:p>
          <a:p>
            <a:pPr lvl="1"/>
            <a:r>
              <a:rPr lang="fr-FR" sz="2900" dirty="0"/>
              <a:t> Ruled out (except for smallpox) because became effective long after a downward mortality trend had begun</a:t>
            </a:r>
          </a:p>
          <a:p>
            <a:r>
              <a:rPr lang="fr-FR" sz="2900" dirty="0"/>
              <a:t>Public health advances</a:t>
            </a:r>
          </a:p>
          <a:p>
            <a:pPr lvl="1"/>
            <a:r>
              <a:rPr lang="fr-FR" sz="2900" dirty="0"/>
              <a:t> Small role at best because influenced water-borne illnesses such as cholera, which were responsible for just a small portion of the mortality decline</a:t>
            </a:r>
          </a:p>
          <a:p>
            <a:pPr lvl="1"/>
            <a:r>
              <a:rPr lang="fr-FR" sz="2900" dirty="0"/>
              <a:t>Did not influence airborne diseases, such as tuberculosis, which made up a large share of mortality</a:t>
            </a:r>
          </a:p>
          <a:p>
            <a:endParaRPr lang="fr-FR" sz="7200" dirty="0"/>
          </a:p>
          <a:p>
            <a:endParaRPr lang="fr-FR" dirty="0"/>
          </a:p>
        </p:txBody>
      </p:sp>
    </p:spTree>
    <p:extLst>
      <p:ext uri="{BB962C8B-B14F-4D97-AF65-F5344CB8AC3E}">
        <p14:creationId xmlns:p14="http://schemas.microsoft.com/office/powerpoint/2010/main" val="248472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52400"/>
            <a:ext cx="8229600" cy="914400"/>
          </a:xfrm>
        </p:spPr>
        <p:txBody>
          <a:bodyPr/>
          <a:lstStyle/>
          <a:p>
            <a:r>
              <a:rPr lang="fr-FR" dirty="0" err="1"/>
              <a:t>Influential</a:t>
            </a:r>
            <a:r>
              <a:rPr lang="fr-FR" dirty="0"/>
              <a:t> </a:t>
            </a:r>
            <a:r>
              <a:rPr lang="fr-FR" dirty="0" err="1"/>
              <a:t>thesis</a:t>
            </a:r>
            <a:endParaRPr lang="fr-FR" dirty="0"/>
          </a:p>
        </p:txBody>
      </p:sp>
      <p:sp>
        <p:nvSpPr>
          <p:cNvPr id="3" name="Espace réservé du contenu 2"/>
          <p:cNvSpPr>
            <a:spLocks noGrp="1"/>
          </p:cNvSpPr>
          <p:nvPr>
            <p:ph idx="1"/>
          </p:nvPr>
        </p:nvSpPr>
        <p:spPr>
          <a:xfrm>
            <a:off x="457200" y="1143000"/>
            <a:ext cx="8229600" cy="5486400"/>
          </a:xfrm>
        </p:spPr>
        <p:txBody>
          <a:bodyPr>
            <a:normAutofit/>
          </a:bodyPr>
          <a:lstStyle/>
          <a:p>
            <a:r>
              <a:rPr lang="fr-FR" dirty="0" err="1"/>
              <a:t>Despite</a:t>
            </a:r>
            <a:r>
              <a:rPr lang="fr-FR" dirty="0"/>
              <a:t> </a:t>
            </a:r>
            <a:r>
              <a:rPr lang="fr-FR" dirty="0" err="1"/>
              <a:t>flawed</a:t>
            </a:r>
            <a:r>
              <a:rPr lang="fr-FR" dirty="0"/>
              <a:t> data, </a:t>
            </a:r>
            <a:r>
              <a:rPr lang="fr-FR" dirty="0" err="1"/>
              <a:t>analysis</a:t>
            </a:r>
            <a:r>
              <a:rPr lang="fr-FR" dirty="0"/>
              <a:t>, </a:t>
            </a:r>
            <a:r>
              <a:rPr lang="fr-FR" dirty="0" err="1"/>
              <a:t>interpretation</a:t>
            </a:r>
            <a:r>
              <a:rPr lang="fr-FR" dirty="0"/>
              <a:t> and conclusions (as </a:t>
            </a:r>
            <a:r>
              <a:rPr lang="fr-FR" dirty="0" err="1"/>
              <a:t>showed</a:t>
            </a:r>
            <a:r>
              <a:rPr lang="fr-FR" dirty="0"/>
              <a:t> in the 1980s)</a:t>
            </a:r>
          </a:p>
          <a:p>
            <a:r>
              <a:rPr lang="fr-FR" dirty="0"/>
              <a:t>Major influence on </a:t>
            </a:r>
            <a:r>
              <a:rPr lang="fr-FR" dirty="0" err="1"/>
              <a:t>demography</a:t>
            </a:r>
            <a:r>
              <a:rPr lang="fr-FR" dirty="0"/>
              <a:t>, public </a:t>
            </a:r>
            <a:r>
              <a:rPr lang="fr-FR" dirty="0" err="1"/>
              <a:t>health</a:t>
            </a:r>
            <a:r>
              <a:rPr lang="fr-FR" dirty="0"/>
              <a:t> </a:t>
            </a:r>
            <a:r>
              <a:rPr lang="fr-FR" dirty="0" err="1"/>
              <a:t>research</a:t>
            </a:r>
            <a:r>
              <a:rPr lang="fr-FR" dirty="0"/>
              <a:t> and </a:t>
            </a:r>
            <a:r>
              <a:rPr lang="fr-FR" dirty="0" err="1"/>
              <a:t>policy</a:t>
            </a:r>
            <a:endParaRPr lang="fr-FR" dirty="0"/>
          </a:p>
          <a:p>
            <a:r>
              <a:rPr lang="fr-FR" dirty="0"/>
              <a:t>Asked fundamental questions that remain relevant (especially in a context of scarce resources and rising health care costs) =</a:t>
            </a:r>
          </a:p>
          <a:p>
            <a:pPr marL="0" indent="0">
              <a:buNone/>
            </a:pPr>
            <a:r>
              <a:rPr lang="en-US" dirty="0"/>
              <a:t>What are the most important determinants of a society's patterns of morbidity and mortality? and How should public health practitioners most effectively focus their efforts?</a:t>
            </a:r>
          </a:p>
          <a:p>
            <a:r>
              <a:rPr lang="fr-FR" dirty="0"/>
              <a:t>Also because of the demographic context as the mortality decline of the previous period had stalled (1960s) </a:t>
            </a:r>
            <a:r>
              <a:rPr lang="fr-FR" dirty="0" err="1"/>
              <a:t>despite</a:t>
            </a:r>
            <a:r>
              <a:rPr lang="fr-FR" dirty="0"/>
              <a:t> </a:t>
            </a:r>
            <a:r>
              <a:rPr lang="en-US" dirty="0"/>
              <a:t>large expenditures on sophisticated medical techniques</a:t>
            </a:r>
          </a:p>
          <a:p>
            <a:pPr lvl="1"/>
            <a:r>
              <a:rPr lang="en-US" dirty="0">
                <a:sym typeface="Wingdings" panose="05000000000000000000" pitchFamily="2" charset="2"/>
              </a:rPr>
              <a:t>Optimism and faith in medicine had characterized the 1940s and 1950s</a:t>
            </a:r>
            <a:endParaRPr lang="fr-FR" dirty="0"/>
          </a:p>
          <a:p>
            <a:pPr marL="0" indent="0">
              <a:buNone/>
            </a:pPr>
            <a:endParaRPr lang="fr-FR" dirty="0"/>
          </a:p>
          <a:p>
            <a:endParaRPr lang="fr-FR" dirty="0"/>
          </a:p>
        </p:txBody>
      </p:sp>
    </p:spTree>
    <p:extLst>
      <p:ext uri="{BB962C8B-B14F-4D97-AF65-F5344CB8AC3E}">
        <p14:creationId xmlns:p14="http://schemas.microsoft.com/office/powerpoint/2010/main" val="25403572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993"/>
            <a:ext cx="8089900" cy="1047979"/>
          </a:xfrm>
        </p:spPr>
        <p:txBody>
          <a:bodyPr/>
          <a:lstStyle/>
          <a:p>
            <a:r>
              <a:rPr lang="en-US" dirty="0"/>
              <a:t>Conclusions: Determinants of mortality decline—debate still open</a:t>
            </a:r>
          </a:p>
        </p:txBody>
      </p:sp>
      <p:sp>
        <p:nvSpPr>
          <p:cNvPr id="3" name="Content Placeholder 2"/>
          <p:cNvSpPr>
            <a:spLocks noGrp="1"/>
          </p:cNvSpPr>
          <p:nvPr>
            <p:ph idx="1"/>
          </p:nvPr>
        </p:nvSpPr>
        <p:spPr>
          <a:xfrm>
            <a:off x="657789" y="1565576"/>
            <a:ext cx="8089901" cy="4519569"/>
          </a:xfrm>
        </p:spPr>
        <p:txBody>
          <a:bodyPr>
            <a:normAutofit fontScale="92500" lnSpcReduction="10000"/>
          </a:bodyPr>
          <a:lstStyle/>
          <a:p>
            <a:r>
              <a:rPr lang="en-US" dirty="0"/>
              <a:t>Ecological =&gt; complex balance between</a:t>
            </a:r>
          </a:p>
          <a:p>
            <a:pPr lvl="1"/>
            <a:r>
              <a:rPr lang="en-US" dirty="0"/>
              <a:t>disease agents</a:t>
            </a:r>
          </a:p>
          <a:p>
            <a:pPr lvl="1"/>
            <a:r>
              <a:rPr lang="en-US" dirty="0"/>
              <a:t>The level of hostility in the environment</a:t>
            </a:r>
          </a:p>
          <a:p>
            <a:pPr lvl="1"/>
            <a:r>
              <a:rPr lang="en-US" dirty="0"/>
              <a:t>The resistance of the host</a:t>
            </a:r>
          </a:p>
          <a:p>
            <a:r>
              <a:rPr lang="en-US" dirty="0"/>
              <a:t>Socio-economic, political and cultural determinants</a:t>
            </a:r>
          </a:p>
          <a:p>
            <a:pPr lvl="1"/>
            <a:r>
              <a:rPr lang="en-US" dirty="0"/>
              <a:t>Standards of living (nutrition)</a:t>
            </a:r>
          </a:p>
          <a:p>
            <a:pPr lvl="1"/>
            <a:r>
              <a:rPr lang="en-US" dirty="0"/>
              <a:t>Health habits (hygiene)</a:t>
            </a:r>
          </a:p>
          <a:p>
            <a:r>
              <a:rPr lang="en-US" dirty="0"/>
              <a:t>Medical and public health determinants</a:t>
            </a:r>
          </a:p>
          <a:p>
            <a:pPr lvl="1"/>
            <a:r>
              <a:rPr lang="en-US" dirty="0"/>
              <a:t>Improved public sanitation (sewage and water systems)</a:t>
            </a:r>
          </a:p>
          <a:p>
            <a:pPr lvl="1"/>
            <a:r>
              <a:rPr lang="en-US" dirty="0"/>
              <a:t>Immunization (smallpox)</a:t>
            </a:r>
          </a:p>
          <a:p>
            <a:pPr lvl="1"/>
            <a:r>
              <a:rPr lang="en-US" dirty="0"/>
              <a:t>Therapies (surgery and treatment)</a:t>
            </a:r>
          </a:p>
        </p:txBody>
      </p:sp>
    </p:spTree>
    <p:extLst>
      <p:ext uri="{BB962C8B-B14F-4D97-AF65-F5344CB8AC3E}">
        <p14:creationId xmlns:p14="http://schemas.microsoft.com/office/powerpoint/2010/main" val="36547027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046" y="2927995"/>
            <a:ext cx="4946790" cy="508985"/>
          </a:xfrm>
        </p:spPr>
        <p:txBody>
          <a:bodyPr/>
          <a:lstStyle/>
          <a:p>
            <a:r>
              <a:rPr lang="en-US" dirty="0">
                <a:ea typeface="MS PGothic" charset="0"/>
              </a:rPr>
              <a:t>Fertility: additional measures</a:t>
            </a:r>
            <a:endParaRPr lang="en-US" dirty="0"/>
          </a:p>
        </p:txBody>
      </p:sp>
      <p:sp>
        <p:nvSpPr>
          <p:cNvPr id="3" name="Text Placeholder 2"/>
          <p:cNvSpPr>
            <a:spLocks noGrp="1"/>
          </p:cNvSpPr>
          <p:nvPr>
            <p:ph type="body" idx="1"/>
          </p:nvPr>
        </p:nvSpPr>
        <p:spPr/>
        <p:txBody>
          <a:bodyPr/>
          <a:lstStyle/>
          <a:p>
            <a:br>
              <a:rPr lang="en-US" dirty="0">
                <a:ea typeface="MS PGothic" charset="0"/>
              </a:rPr>
            </a:br>
            <a:endParaRPr lang="en-US" dirty="0"/>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38" y="249264"/>
            <a:ext cx="7638833" cy="1045992"/>
          </a:xfrm>
        </p:spPr>
        <p:txBody>
          <a:bodyPr/>
          <a:lstStyle/>
          <a:p>
            <a:r>
              <a:rPr lang="en-US" dirty="0"/>
              <a:t>Cohort vs. Period fertility: Canada</a:t>
            </a:r>
          </a:p>
        </p:txBody>
      </p:sp>
      <p:sp>
        <p:nvSpPr>
          <p:cNvPr id="5" name="Date Placeholder 4"/>
          <p:cNvSpPr>
            <a:spLocks noGrp="1"/>
          </p:cNvSpPr>
          <p:nvPr>
            <p:ph type="dt" sz="half" idx="2"/>
          </p:nvPr>
        </p:nvSpPr>
        <p:spPr/>
        <p:txBody>
          <a:bodyPr/>
          <a:lstStyle/>
          <a:p>
            <a:fld id="{BE4F006E-5431-4BDD-8829-6B0B1D987D3A}" type="datetime1">
              <a:rPr lang="en-US" smtClean="0"/>
              <a:t>10/5/21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44</a:t>
            </a:fld>
            <a:endParaRPr lang="en-US" dirty="0"/>
          </a:p>
        </p:txBody>
      </p:sp>
      <p:pic>
        <p:nvPicPr>
          <p:cNvPr id="8" name="Picture 7"/>
          <p:cNvPicPr>
            <a:picLocks noChangeAspect="1"/>
          </p:cNvPicPr>
          <p:nvPr/>
        </p:nvPicPr>
        <p:blipFill>
          <a:blip r:embed="rId2"/>
          <a:stretch>
            <a:fillRect/>
          </a:stretch>
        </p:blipFill>
        <p:spPr>
          <a:xfrm>
            <a:off x="1075088" y="1295256"/>
            <a:ext cx="7044783" cy="3851148"/>
          </a:xfrm>
          <a:prstGeom prst="rect">
            <a:avLst/>
          </a:prstGeom>
        </p:spPr>
      </p:pic>
    </p:spTree>
    <p:extLst>
      <p:ext uri="{BB962C8B-B14F-4D97-AF65-F5344CB8AC3E}">
        <p14:creationId xmlns:p14="http://schemas.microsoft.com/office/powerpoint/2010/main" val="36095209"/>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374" y="393954"/>
            <a:ext cx="7117121" cy="750663"/>
          </a:xfrm>
        </p:spPr>
        <p:txBody>
          <a:bodyPr/>
          <a:lstStyle/>
          <a:p>
            <a:r>
              <a:rPr lang="en-US" dirty="0"/>
              <a:t>Cohort vs. Period fertility: Why?</a:t>
            </a:r>
          </a:p>
        </p:txBody>
      </p:sp>
      <p:sp>
        <p:nvSpPr>
          <p:cNvPr id="3" name="Content Placeholder 2"/>
          <p:cNvSpPr>
            <a:spLocks noGrp="1"/>
          </p:cNvSpPr>
          <p:nvPr>
            <p:ph idx="1"/>
          </p:nvPr>
        </p:nvSpPr>
        <p:spPr>
          <a:xfrm>
            <a:off x="638226" y="1563684"/>
            <a:ext cx="8325548" cy="4011502"/>
          </a:xfrm>
        </p:spPr>
        <p:txBody>
          <a:bodyPr/>
          <a:lstStyle/>
          <a:p>
            <a:endParaRPr lang="en-US" dirty="0"/>
          </a:p>
          <a:p>
            <a:r>
              <a:rPr lang="en-US" dirty="0"/>
              <a:t>Timing of childbirth</a:t>
            </a:r>
          </a:p>
          <a:p>
            <a:pPr lvl="1"/>
            <a:r>
              <a:rPr lang="en-US" dirty="0"/>
              <a:t>Postponement/delay</a:t>
            </a:r>
          </a:p>
          <a:p>
            <a:pPr lvl="1"/>
            <a:r>
              <a:rPr lang="en-US" dirty="0"/>
              <a:t>Mean age at childbirth</a:t>
            </a:r>
          </a:p>
          <a:p>
            <a:endParaRPr lang="en-US" dirty="0"/>
          </a:p>
        </p:txBody>
      </p:sp>
      <p:sp>
        <p:nvSpPr>
          <p:cNvPr id="4" name="Text Placeholder 3"/>
          <p:cNvSpPr>
            <a:spLocks noGrp="1"/>
          </p:cNvSpPr>
          <p:nvPr>
            <p:ph type="body" idx="10"/>
          </p:nvPr>
        </p:nvSpPr>
        <p:spPr/>
        <p:txBody>
          <a:bodyPr>
            <a:normAutofit fontScale="92500" lnSpcReduction="20000"/>
          </a:bodyPr>
          <a:lstStyle/>
          <a:p>
            <a:r>
              <a:rPr lang="en-US" dirty="0"/>
              <a:t>What might make this difference? </a:t>
            </a:r>
          </a:p>
        </p:txBody>
      </p:sp>
      <p:sp>
        <p:nvSpPr>
          <p:cNvPr id="5" name="Date Placeholder 4"/>
          <p:cNvSpPr>
            <a:spLocks noGrp="1"/>
          </p:cNvSpPr>
          <p:nvPr>
            <p:ph type="dt" sz="half" idx="2"/>
          </p:nvPr>
        </p:nvSpPr>
        <p:spPr/>
        <p:txBody>
          <a:bodyPr/>
          <a:lstStyle/>
          <a:p>
            <a:fld id="{BE4F006E-5431-4BDD-8829-6B0B1D987D3A}" type="datetime1">
              <a:rPr lang="en-US" smtClean="0"/>
              <a:t>10/5/21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45</a:t>
            </a:fld>
            <a:endParaRPr lang="en-US" dirty="0"/>
          </a:p>
        </p:txBody>
      </p:sp>
    </p:spTree>
    <p:extLst>
      <p:ext uri="{BB962C8B-B14F-4D97-AF65-F5344CB8AC3E}">
        <p14:creationId xmlns:p14="http://schemas.microsoft.com/office/powerpoint/2010/main" val="22719867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946" y="406147"/>
            <a:ext cx="8390405" cy="1045992"/>
          </a:xfrm>
        </p:spPr>
        <p:txBody>
          <a:bodyPr/>
          <a:lstStyle/>
          <a:p>
            <a:r>
              <a:rPr lang="en-US" dirty="0"/>
              <a:t>Average age of mothers over time</a:t>
            </a:r>
          </a:p>
        </p:txBody>
      </p:sp>
      <p:sp>
        <p:nvSpPr>
          <p:cNvPr id="5" name="Date Placeholder 4"/>
          <p:cNvSpPr>
            <a:spLocks noGrp="1"/>
          </p:cNvSpPr>
          <p:nvPr>
            <p:ph type="dt" sz="half" idx="2"/>
          </p:nvPr>
        </p:nvSpPr>
        <p:spPr/>
        <p:txBody>
          <a:bodyPr/>
          <a:lstStyle/>
          <a:p>
            <a:fld id="{BE4F006E-5431-4BDD-8829-6B0B1D987D3A}" type="datetime1">
              <a:rPr lang="en-US" smtClean="0"/>
              <a:t>10/5/21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46</a:t>
            </a:fld>
            <a:endParaRPr lang="en-US" dirty="0"/>
          </a:p>
        </p:txBody>
      </p:sp>
      <p:pic>
        <p:nvPicPr>
          <p:cNvPr id="8" name="Picture 7"/>
          <p:cNvPicPr>
            <a:picLocks noChangeAspect="1"/>
          </p:cNvPicPr>
          <p:nvPr/>
        </p:nvPicPr>
        <p:blipFill>
          <a:blip r:embed="rId2"/>
          <a:stretch>
            <a:fillRect/>
          </a:stretch>
        </p:blipFill>
        <p:spPr>
          <a:xfrm>
            <a:off x="1219200" y="1105512"/>
            <a:ext cx="5723741" cy="4942676"/>
          </a:xfrm>
          <a:prstGeom prst="rect">
            <a:avLst/>
          </a:prstGeom>
        </p:spPr>
      </p:pic>
    </p:spTree>
    <p:extLst>
      <p:ext uri="{BB962C8B-B14F-4D97-AF65-F5344CB8AC3E}">
        <p14:creationId xmlns:p14="http://schemas.microsoft.com/office/powerpoint/2010/main" val="406330934"/>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806" y="357378"/>
            <a:ext cx="6816041" cy="787239"/>
          </a:xfrm>
        </p:spPr>
        <p:txBody>
          <a:bodyPr/>
          <a:lstStyle/>
          <a:p>
            <a:r>
              <a:rPr lang="en-US" dirty="0"/>
              <a:t>Tempo effects</a:t>
            </a:r>
          </a:p>
        </p:txBody>
      </p:sp>
      <p:sp>
        <p:nvSpPr>
          <p:cNvPr id="3" name="Content Placeholder 2"/>
          <p:cNvSpPr>
            <a:spLocks noGrp="1"/>
          </p:cNvSpPr>
          <p:nvPr>
            <p:ph idx="1"/>
          </p:nvPr>
        </p:nvSpPr>
        <p:spPr>
          <a:xfrm>
            <a:off x="604070" y="1290272"/>
            <a:ext cx="8325548" cy="4011502"/>
          </a:xfrm>
        </p:spPr>
        <p:txBody>
          <a:bodyPr/>
          <a:lstStyle/>
          <a:p>
            <a:r>
              <a:rPr lang="en-US" dirty="0"/>
              <a:t>A </a:t>
            </a:r>
            <a:r>
              <a:rPr lang="en-US" b="1" dirty="0"/>
              <a:t>tempo effect</a:t>
            </a:r>
            <a:r>
              <a:rPr lang="en-US" dirty="0"/>
              <a:t> is defined as an inflation or deflation of the period incidence of a demographic event (e.g., births, marriages, deaths) resulting from a rise or fall in the mean age at which the event occurs (Bongaarts and Feeney)</a:t>
            </a:r>
            <a:r>
              <a:rPr lang="en-GB" dirty="0"/>
              <a:t> </a:t>
            </a:r>
            <a:endParaRPr lang="en-US" dirty="0"/>
          </a:p>
          <a:p>
            <a:endParaRPr lang="en-US" dirty="0"/>
          </a:p>
        </p:txBody>
      </p:sp>
      <p:sp>
        <p:nvSpPr>
          <p:cNvPr id="5" name="Date Placeholder 4"/>
          <p:cNvSpPr>
            <a:spLocks noGrp="1"/>
          </p:cNvSpPr>
          <p:nvPr>
            <p:ph type="dt" sz="half" idx="2"/>
          </p:nvPr>
        </p:nvSpPr>
        <p:spPr/>
        <p:txBody>
          <a:bodyPr/>
          <a:lstStyle/>
          <a:p>
            <a:fld id="{BE4F006E-5431-4BDD-8829-6B0B1D987D3A}" type="datetime1">
              <a:rPr lang="en-US" smtClean="0"/>
              <a:t>10/5/21</a:t>
            </a:fld>
            <a:endParaRPr lang="en-US" dirty="0"/>
          </a:p>
        </p:txBody>
      </p:sp>
      <p:sp>
        <p:nvSpPr>
          <p:cNvPr id="6" name="Footer Placeholder 5"/>
          <p:cNvSpPr>
            <a:spLocks noGrp="1"/>
          </p:cNvSpPr>
          <p:nvPr>
            <p:ph type="ftr" sz="quarter" idx="3"/>
          </p:nvPr>
        </p:nvSpPr>
        <p:spPr/>
        <p:txBody>
          <a:bodyPr/>
          <a:lstStyle/>
          <a:p>
            <a:r>
              <a:rPr lang="en-US"/>
              <a:t>Presentation Title and/or Sub Brand Name Here</a:t>
            </a:r>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47</a:t>
            </a:fld>
            <a:endParaRPr lang="en-US" dirty="0"/>
          </a:p>
        </p:txBody>
      </p:sp>
    </p:spTree>
    <p:extLst>
      <p:ext uri="{BB962C8B-B14F-4D97-AF65-F5344CB8AC3E}">
        <p14:creationId xmlns:p14="http://schemas.microsoft.com/office/powerpoint/2010/main" val="183717967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807" y="448400"/>
            <a:ext cx="6067426" cy="575094"/>
          </a:xfrm>
        </p:spPr>
        <p:txBody>
          <a:bodyPr/>
          <a:lstStyle/>
          <a:p>
            <a:r>
              <a:rPr lang="en-US" dirty="0"/>
              <a:t>Tempo effect: Czech Republic</a:t>
            </a:r>
          </a:p>
        </p:txBody>
      </p:sp>
      <p:sp>
        <p:nvSpPr>
          <p:cNvPr id="5" name="Date Placeholder 4"/>
          <p:cNvSpPr>
            <a:spLocks noGrp="1"/>
          </p:cNvSpPr>
          <p:nvPr>
            <p:ph type="dt" sz="half" idx="2"/>
          </p:nvPr>
        </p:nvSpPr>
        <p:spPr/>
        <p:txBody>
          <a:bodyPr/>
          <a:lstStyle/>
          <a:p>
            <a:fld id="{BE4F006E-5431-4BDD-8829-6B0B1D987D3A}" type="datetime1">
              <a:rPr lang="en-US" smtClean="0"/>
              <a:t>10/5/21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48</a:t>
            </a:fld>
            <a:endParaRPr lang="en-US" dirty="0"/>
          </a:p>
        </p:txBody>
      </p:sp>
      <p:pic>
        <p:nvPicPr>
          <p:cNvPr id="8" name="Picture 7"/>
          <p:cNvPicPr>
            <a:picLocks noChangeAspect="1"/>
          </p:cNvPicPr>
          <p:nvPr/>
        </p:nvPicPr>
        <p:blipFill>
          <a:blip r:embed="rId2"/>
          <a:stretch>
            <a:fillRect/>
          </a:stretch>
        </p:blipFill>
        <p:spPr>
          <a:xfrm>
            <a:off x="1014139" y="1229220"/>
            <a:ext cx="6922853" cy="4708284"/>
          </a:xfrm>
          <a:prstGeom prst="rect">
            <a:avLst/>
          </a:prstGeom>
        </p:spPr>
      </p:pic>
    </p:spTree>
    <p:extLst>
      <p:ext uri="{BB962C8B-B14F-4D97-AF65-F5344CB8AC3E}">
        <p14:creationId xmlns:p14="http://schemas.microsoft.com/office/powerpoint/2010/main" val="984577822"/>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070" y="423863"/>
            <a:ext cx="7844986" cy="1045992"/>
          </a:xfrm>
        </p:spPr>
        <p:txBody>
          <a:bodyPr/>
          <a:lstStyle/>
          <a:p>
            <a:r>
              <a:rPr lang="en-US" dirty="0"/>
              <a:t>Mean age at childbirth: need to look at parity</a:t>
            </a:r>
          </a:p>
        </p:txBody>
      </p:sp>
      <p:sp>
        <p:nvSpPr>
          <p:cNvPr id="5" name="Date Placeholder 4"/>
          <p:cNvSpPr>
            <a:spLocks noGrp="1"/>
          </p:cNvSpPr>
          <p:nvPr>
            <p:ph type="dt" sz="half" idx="2"/>
          </p:nvPr>
        </p:nvSpPr>
        <p:spPr/>
        <p:txBody>
          <a:bodyPr/>
          <a:lstStyle/>
          <a:p>
            <a:fld id="{BE4F006E-5431-4BDD-8829-6B0B1D987D3A}" type="datetime1">
              <a:rPr lang="en-US" smtClean="0"/>
              <a:t>10/5/21</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49</a:t>
            </a:fld>
            <a:endParaRPr lang="en-US" dirty="0"/>
          </a:p>
        </p:txBody>
      </p:sp>
      <p:pic>
        <p:nvPicPr>
          <p:cNvPr id="8" name="Picture 7"/>
          <p:cNvPicPr>
            <a:picLocks noChangeAspect="1"/>
          </p:cNvPicPr>
          <p:nvPr/>
        </p:nvPicPr>
        <p:blipFill>
          <a:blip r:embed="rId2"/>
          <a:stretch>
            <a:fillRect/>
          </a:stretch>
        </p:blipFill>
        <p:spPr>
          <a:xfrm>
            <a:off x="833497" y="1469855"/>
            <a:ext cx="7086793" cy="4566688"/>
          </a:xfrm>
          <a:prstGeom prst="rect">
            <a:avLst/>
          </a:prstGeom>
        </p:spPr>
      </p:pic>
    </p:spTree>
    <p:extLst>
      <p:ext uri="{BB962C8B-B14F-4D97-AF65-F5344CB8AC3E}">
        <p14:creationId xmlns:p14="http://schemas.microsoft.com/office/powerpoint/2010/main" val="307267548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1685B6-AFCD-034F-8052-8E3577D61B8C}"/>
              </a:ext>
            </a:extLst>
          </p:cNvPr>
          <p:cNvSpPr>
            <a:spLocks noGrp="1"/>
          </p:cNvSpPr>
          <p:nvPr>
            <p:ph type="title"/>
          </p:nvPr>
        </p:nvSpPr>
        <p:spPr>
          <a:xfrm>
            <a:off x="658368" y="434801"/>
            <a:ext cx="8080375" cy="1045992"/>
          </a:xfrm>
        </p:spPr>
        <p:txBody>
          <a:bodyPr/>
          <a:lstStyle/>
          <a:p>
            <a:r>
              <a:rPr lang="en-US" dirty="0"/>
              <a:t>Crude death rates (WHO 2000-2005), rates per 1000 people</a:t>
            </a:r>
          </a:p>
        </p:txBody>
      </p:sp>
      <p:sp>
        <p:nvSpPr>
          <p:cNvPr id="4" name="Date Placeholder 3">
            <a:extLst>
              <a:ext uri="{FF2B5EF4-FFF2-40B4-BE49-F238E27FC236}">
                <a16:creationId xmlns:a16="http://schemas.microsoft.com/office/drawing/2014/main" id="{7CC485BB-BD31-E84D-B2B3-AA974C424DF9}"/>
              </a:ext>
            </a:extLst>
          </p:cNvPr>
          <p:cNvSpPr>
            <a:spLocks noGrp="1"/>
          </p:cNvSpPr>
          <p:nvPr>
            <p:ph type="dt" sz="half" idx="2"/>
          </p:nvPr>
        </p:nvSpPr>
        <p:spPr/>
        <p:txBody>
          <a:bodyPr/>
          <a:lstStyle/>
          <a:p>
            <a:fld id="{87431B66-2D65-4398-A930-0D30EC9EE69D}" type="datetime1">
              <a:rPr lang="en-US" smtClean="0"/>
              <a:t>10/5/21</a:t>
            </a:fld>
            <a:endParaRPr lang="en-US" dirty="0"/>
          </a:p>
        </p:txBody>
      </p:sp>
      <p:pic>
        <p:nvPicPr>
          <p:cNvPr id="8" name="Picture 7">
            <a:extLst>
              <a:ext uri="{FF2B5EF4-FFF2-40B4-BE49-F238E27FC236}">
                <a16:creationId xmlns:a16="http://schemas.microsoft.com/office/drawing/2014/main" id="{82B49EB6-E848-FB44-AD28-DABD7443B3C7}"/>
              </a:ext>
            </a:extLst>
          </p:cNvPr>
          <p:cNvPicPr>
            <a:picLocks noChangeAspect="1"/>
          </p:cNvPicPr>
          <p:nvPr/>
        </p:nvPicPr>
        <p:blipFill>
          <a:blip r:embed="rId2"/>
          <a:stretch>
            <a:fillRect/>
          </a:stretch>
        </p:blipFill>
        <p:spPr>
          <a:xfrm>
            <a:off x="0" y="2057984"/>
            <a:ext cx="9144000" cy="3938663"/>
          </a:xfrm>
          <a:prstGeom prst="rect">
            <a:avLst/>
          </a:prstGeom>
        </p:spPr>
      </p:pic>
    </p:spTree>
    <p:extLst>
      <p:ext uri="{BB962C8B-B14F-4D97-AF65-F5344CB8AC3E}">
        <p14:creationId xmlns:p14="http://schemas.microsoft.com/office/powerpoint/2010/main" val="1226858892"/>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39" y="550105"/>
            <a:ext cx="6067426" cy="575094"/>
          </a:xfrm>
        </p:spPr>
        <p:txBody>
          <a:bodyPr/>
          <a:lstStyle/>
          <a:p>
            <a:r>
              <a:rPr lang="en-US" dirty="0"/>
              <a:t>Parity Progression Ratios</a:t>
            </a:r>
          </a:p>
        </p:txBody>
      </p:sp>
      <p:sp>
        <p:nvSpPr>
          <p:cNvPr id="3" name="Content Placeholder 2"/>
          <p:cNvSpPr>
            <a:spLocks noGrp="1"/>
          </p:cNvSpPr>
          <p:nvPr>
            <p:ph idx="1"/>
          </p:nvPr>
        </p:nvSpPr>
        <p:spPr/>
        <p:txBody>
          <a:bodyPr/>
          <a:lstStyle/>
          <a:p>
            <a:r>
              <a:rPr lang="en-US" dirty="0"/>
              <a:t>An approach for estimating/projecting fertility rates based on patterns of when women stop childbearing</a:t>
            </a:r>
          </a:p>
          <a:p>
            <a:pPr lvl="1"/>
            <a:r>
              <a:rPr lang="en-US" dirty="0"/>
              <a:t>Cohort measure, free of tempo effects</a:t>
            </a:r>
          </a:p>
          <a:p>
            <a:r>
              <a:rPr lang="en-US" dirty="0"/>
              <a:t>Definition: Proportion of women with n children who go on to have n+1 children</a:t>
            </a:r>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10/5/21</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50</a:t>
            </a:fld>
            <a:endParaRPr lang="en-US" dirty="0"/>
          </a:p>
        </p:txBody>
      </p:sp>
    </p:spTree>
    <p:extLst>
      <p:ext uri="{BB962C8B-B14F-4D97-AF65-F5344CB8AC3E}">
        <p14:creationId xmlns:p14="http://schemas.microsoft.com/office/powerpoint/2010/main" val="811315964"/>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855487" y="1087343"/>
            <a:ext cx="5276865" cy="4347930"/>
          </a:xfrm>
          <a:prstGeom prst="rect">
            <a:avLst/>
          </a:prstGeom>
        </p:spPr>
      </p:pic>
      <p:sp>
        <p:nvSpPr>
          <p:cNvPr id="2" name="Title 1"/>
          <p:cNvSpPr>
            <a:spLocks noGrp="1"/>
          </p:cNvSpPr>
          <p:nvPr>
            <p:ph type="title"/>
          </p:nvPr>
        </p:nvSpPr>
        <p:spPr>
          <a:xfrm>
            <a:off x="730807" y="422389"/>
            <a:ext cx="6067426" cy="575094"/>
          </a:xfrm>
        </p:spPr>
        <p:txBody>
          <a:bodyPr/>
          <a:lstStyle/>
          <a:p>
            <a:r>
              <a:rPr lang="en-US" dirty="0"/>
              <a:t>Parity Progression ratios</a:t>
            </a:r>
          </a:p>
        </p:txBody>
      </p:sp>
      <p:sp>
        <p:nvSpPr>
          <p:cNvPr id="4" name="Date Placeholder 3"/>
          <p:cNvSpPr>
            <a:spLocks noGrp="1"/>
          </p:cNvSpPr>
          <p:nvPr>
            <p:ph type="dt" sz="half" idx="2"/>
          </p:nvPr>
        </p:nvSpPr>
        <p:spPr/>
        <p:txBody>
          <a:bodyPr/>
          <a:lstStyle/>
          <a:p>
            <a:fld id="{8F6F5B01-31EA-46FA-A31F-D71521F3C0AE}" type="datetime1">
              <a:rPr lang="en-US" smtClean="0"/>
              <a:t>10/5/21</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51</a:t>
            </a:fld>
            <a:endParaRPr lang="en-US" dirty="0"/>
          </a:p>
        </p:txBody>
      </p:sp>
      <p:pic>
        <p:nvPicPr>
          <p:cNvPr id="7" name="Picture 6"/>
          <p:cNvPicPr>
            <a:picLocks noChangeAspect="1"/>
          </p:cNvPicPr>
          <p:nvPr/>
        </p:nvPicPr>
        <p:blipFill>
          <a:blip r:embed="rId3"/>
          <a:stretch>
            <a:fillRect/>
          </a:stretch>
        </p:blipFill>
        <p:spPr>
          <a:xfrm>
            <a:off x="2588171" y="993118"/>
            <a:ext cx="5794254" cy="4748260"/>
          </a:xfrm>
          <a:prstGeom prst="rect">
            <a:avLst/>
          </a:prstGeom>
        </p:spPr>
      </p:pic>
      <p:sp>
        <p:nvSpPr>
          <p:cNvPr id="9" name="TextBox 8"/>
          <p:cNvSpPr txBox="1"/>
          <p:nvPr/>
        </p:nvSpPr>
        <p:spPr bwMode="auto">
          <a:xfrm>
            <a:off x="713228" y="1417241"/>
            <a:ext cx="2006160" cy="3000821"/>
          </a:xfrm>
          <a:prstGeom prst="rect">
            <a:avLst/>
          </a:prstGeom>
          <a:noFill/>
          <a:ln w="19050" algn="ctr">
            <a:noFill/>
            <a:miter lim="800000"/>
            <a:headEnd/>
            <a:tailEnd/>
          </a:ln>
        </p:spPr>
        <p:txBody>
          <a:bodyPr wrap="square" lIns="0" tIns="0" rIns="0" bIns="0" rtlCol="0">
            <a:spAutoFit/>
          </a:bodyPr>
          <a:lstStyle/>
          <a:p>
            <a:r>
              <a:rPr lang="en-US" sz="1500" dirty="0"/>
              <a:t>a0 = proportion of women with 0 children who go on to have 1</a:t>
            </a:r>
          </a:p>
          <a:p>
            <a:endParaRPr lang="en-US" sz="1500" dirty="0"/>
          </a:p>
          <a:p>
            <a:r>
              <a:rPr lang="en-US" sz="1500" dirty="0"/>
              <a:t>a1 = proportion of women with 1 child who go on to have 2</a:t>
            </a:r>
          </a:p>
          <a:p>
            <a:endParaRPr lang="en-US" sz="1500" dirty="0"/>
          </a:p>
          <a:p>
            <a:r>
              <a:rPr lang="en-US" sz="1500" dirty="0"/>
              <a:t>a2 = proportion of women with 2 children who go on to have 3</a:t>
            </a:r>
          </a:p>
          <a:p>
            <a:endParaRPr lang="en-US" sz="1500" dirty="0"/>
          </a:p>
          <a:p>
            <a:r>
              <a:rPr lang="en-US" sz="1500" dirty="0"/>
              <a:t>Etc….</a:t>
            </a:r>
          </a:p>
        </p:txBody>
      </p:sp>
      <p:sp>
        <p:nvSpPr>
          <p:cNvPr id="10" name="TextBox 9"/>
          <p:cNvSpPr txBox="1"/>
          <p:nvPr/>
        </p:nvSpPr>
        <p:spPr bwMode="auto">
          <a:xfrm>
            <a:off x="7766899" y="5634050"/>
            <a:ext cx="730906" cy="230832"/>
          </a:xfrm>
          <a:prstGeom prst="rect">
            <a:avLst/>
          </a:prstGeom>
          <a:noFill/>
          <a:ln w="19050" algn="ctr">
            <a:noFill/>
            <a:miter lim="800000"/>
            <a:headEnd/>
            <a:tailEnd/>
          </a:ln>
        </p:spPr>
        <p:txBody>
          <a:bodyPr wrap="none" lIns="0" tIns="0" rIns="0" bIns="0" rtlCol="0">
            <a:spAutoFit/>
          </a:bodyPr>
          <a:lstStyle/>
          <a:p>
            <a:r>
              <a:rPr lang="en-US" sz="1500" dirty="0"/>
              <a:t>(UNFPA)</a:t>
            </a:r>
          </a:p>
        </p:txBody>
      </p:sp>
    </p:spTree>
    <p:extLst>
      <p:ext uri="{BB962C8B-B14F-4D97-AF65-F5344CB8AC3E}">
        <p14:creationId xmlns:p14="http://schemas.microsoft.com/office/powerpoint/2010/main" val="42005188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Thank you!</a:t>
            </a:r>
          </a:p>
          <a:p>
            <a:endParaRPr lang="en-US" dirty="0"/>
          </a:p>
          <a:p>
            <a:r>
              <a:rPr lang="en-US" dirty="0"/>
              <a:t>Questions?</a:t>
            </a:r>
          </a:p>
        </p:txBody>
      </p:sp>
    </p:spTree>
    <p:extLst>
      <p:ext uri="{BB962C8B-B14F-4D97-AF65-F5344CB8AC3E}">
        <p14:creationId xmlns:p14="http://schemas.microsoft.com/office/powerpoint/2010/main" val="30445538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F39B9-A06E-6148-9807-3E0F08B75FC4}"/>
              </a:ext>
            </a:extLst>
          </p:cNvPr>
          <p:cNvSpPr>
            <a:spLocks noGrp="1"/>
          </p:cNvSpPr>
          <p:nvPr>
            <p:ph type="title"/>
          </p:nvPr>
        </p:nvSpPr>
        <p:spPr/>
        <p:txBody>
          <a:bodyPr/>
          <a:lstStyle/>
          <a:p>
            <a:r>
              <a:rPr lang="en-US" dirty="0"/>
              <a:t>Adult mortality only: by sex</a:t>
            </a:r>
          </a:p>
        </p:txBody>
      </p:sp>
      <p:sp>
        <p:nvSpPr>
          <p:cNvPr id="3" name="Text Placeholder 2">
            <a:extLst>
              <a:ext uri="{FF2B5EF4-FFF2-40B4-BE49-F238E27FC236}">
                <a16:creationId xmlns:a16="http://schemas.microsoft.com/office/drawing/2014/main" id="{941F91D9-A8D3-1845-9B6C-3C85552BC6CC}"/>
              </a:ext>
            </a:extLst>
          </p:cNvPr>
          <p:cNvSpPr>
            <a:spLocks noGrp="1"/>
          </p:cNvSpPr>
          <p:nvPr>
            <p:ph type="body" idx="10"/>
          </p:nvPr>
        </p:nvSpPr>
        <p:spPr/>
        <p:txBody>
          <a:bodyPr/>
          <a:lstStyle/>
          <a:p>
            <a:endParaRPr lang="en-US"/>
          </a:p>
        </p:txBody>
      </p:sp>
      <p:sp>
        <p:nvSpPr>
          <p:cNvPr id="4" name="Date Placeholder 3">
            <a:extLst>
              <a:ext uri="{FF2B5EF4-FFF2-40B4-BE49-F238E27FC236}">
                <a16:creationId xmlns:a16="http://schemas.microsoft.com/office/drawing/2014/main" id="{D531B504-2873-E746-A3D6-5EBE27F2AEB5}"/>
              </a:ext>
            </a:extLst>
          </p:cNvPr>
          <p:cNvSpPr>
            <a:spLocks noGrp="1"/>
          </p:cNvSpPr>
          <p:nvPr>
            <p:ph type="dt" sz="half" idx="2"/>
          </p:nvPr>
        </p:nvSpPr>
        <p:spPr/>
        <p:txBody>
          <a:bodyPr/>
          <a:lstStyle/>
          <a:p>
            <a:fld id="{C1669700-339D-4BC3-9C61-1670B9701C57}" type="datetime1">
              <a:rPr lang="en-US" smtClean="0"/>
              <a:t>10/5/21</a:t>
            </a:fld>
            <a:endParaRPr lang="en-US" dirty="0"/>
          </a:p>
        </p:txBody>
      </p:sp>
      <p:sp>
        <p:nvSpPr>
          <p:cNvPr id="5" name="Footer Placeholder 4">
            <a:extLst>
              <a:ext uri="{FF2B5EF4-FFF2-40B4-BE49-F238E27FC236}">
                <a16:creationId xmlns:a16="http://schemas.microsoft.com/office/drawing/2014/main" id="{5CB5CCE6-782E-874E-867A-5C496023225C}"/>
              </a:ext>
            </a:extLst>
          </p:cNvPr>
          <p:cNvSpPr>
            <a:spLocks noGrp="1"/>
          </p:cNvSpPr>
          <p:nvPr>
            <p:ph type="ftr" sz="quarter" idx="3"/>
          </p:nvPr>
        </p:nvSpPr>
        <p:spPr/>
        <p:txBody>
          <a:bodyPr/>
          <a:lstStyle/>
          <a:p>
            <a:r>
              <a:rPr lang="en-US"/>
              <a:t>Presentation Title and/or Sub Brand Name Here</a:t>
            </a:r>
            <a:endParaRPr lang="en-US" dirty="0"/>
          </a:p>
        </p:txBody>
      </p:sp>
      <p:sp>
        <p:nvSpPr>
          <p:cNvPr id="6" name="Slide Number Placeholder 5">
            <a:extLst>
              <a:ext uri="{FF2B5EF4-FFF2-40B4-BE49-F238E27FC236}">
                <a16:creationId xmlns:a16="http://schemas.microsoft.com/office/drawing/2014/main" id="{C783EAFC-5670-3E47-8D45-71C2983CC954}"/>
              </a:ext>
            </a:extLst>
          </p:cNvPr>
          <p:cNvSpPr>
            <a:spLocks noGrp="1"/>
          </p:cNvSpPr>
          <p:nvPr>
            <p:ph type="sldNum" sz="quarter" idx="4"/>
          </p:nvPr>
        </p:nvSpPr>
        <p:spPr/>
        <p:txBody>
          <a:bodyPr/>
          <a:lstStyle/>
          <a:p>
            <a:fld id="{7BCC8D0D-EAEC-449D-9161-023DFF90F2E2}" type="slidenum">
              <a:rPr lang="en-US" smtClean="0"/>
              <a:pPr/>
              <a:t>6</a:t>
            </a:fld>
            <a:endParaRPr lang="en-US" dirty="0"/>
          </a:p>
        </p:txBody>
      </p:sp>
      <p:pic>
        <p:nvPicPr>
          <p:cNvPr id="7" name="Picture 6">
            <a:extLst>
              <a:ext uri="{FF2B5EF4-FFF2-40B4-BE49-F238E27FC236}">
                <a16:creationId xmlns:a16="http://schemas.microsoft.com/office/drawing/2014/main" id="{157E7468-E7CA-9742-88DA-C243F5E70876}"/>
              </a:ext>
            </a:extLst>
          </p:cNvPr>
          <p:cNvPicPr>
            <a:picLocks noChangeAspect="1"/>
          </p:cNvPicPr>
          <p:nvPr/>
        </p:nvPicPr>
        <p:blipFill rotWithShape="1">
          <a:blip r:embed="rId2"/>
          <a:srcRect b="51279"/>
          <a:stretch/>
        </p:blipFill>
        <p:spPr>
          <a:xfrm>
            <a:off x="56280" y="1009895"/>
            <a:ext cx="4642275" cy="3387881"/>
          </a:xfrm>
          <a:prstGeom prst="rect">
            <a:avLst/>
          </a:prstGeom>
        </p:spPr>
      </p:pic>
      <p:pic>
        <p:nvPicPr>
          <p:cNvPr id="8" name="Picture 7">
            <a:extLst>
              <a:ext uri="{FF2B5EF4-FFF2-40B4-BE49-F238E27FC236}">
                <a16:creationId xmlns:a16="http://schemas.microsoft.com/office/drawing/2014/main" id="{1FAEDE50-E907-224C-9F61-499890FF19BF}"/>
              </a:ext>
            </a:extLst>
          </p:cNvPr>
          <p:cNvPicPr>
            <a:picLocks noChangeAspect="1"/>
          </p:cNvPicPr>
          <p:nvPr/>
        </p:nvPicPr>
        <p:blipFill rotWithShape="1">
          <a:blip r:embed="rId2"/>
          <a:srcRect t="49668"/>
          <a:stretch/>
        </p:blipFill>
        <p:spPr>
          <a:xfrm>
            <a:off x="4501725" y="2567223"/>
            <a:ext cx="4642275" cy="3499858"/>
          </a:xfrm>
          <a:prstGeom prst="rect">
            <a:avLst/>
          </a:prstGeom>
        </p:spPr>
      </p:pic>
    </p:spTree>
    <p:extLst>
      <p:ext uri="{BB962C8B-B14F-4D97-AF65-F5344CB8AC3E}">
        <p14:creationId xmlns:p14="http://schemas.microsoft.com/office/powerpoint/2010/main" val="262133960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Adult Mortality Decline</a:t>
            </a:r>
          </a:p>
        </p:txBody>
      </p:sp>
      <p:sp>
        <p:nvSpPr>
          <p:cNvPr id="5" name="Date Placeholder 4"/>
          <p:cNvSpPr>
            <a:spLocks noGrp="1"/>
          </p:cNvSpPr>
          <p:nvPr>
            <p:ph type="dt" sz="half" idx="2"/>
          </p:nvPr>
        </p:nvSpPr>
        <p:spPr/>
        <p:txBody>
          <a:bodyPr/>
          <a:lstStyle/>
          <a:p>
            <a:fld id="{BE4F006E-5431-4BDD-8829-6B0B1D987D3A}" type="datetime1">
              <a:rPr lang="en-US" smtClean="0"/>
              <a:t>10/5/21</a:t>
            </a:fld>
            <a:endParaRPr lang="en-US" dirty="0"/>
          </a:p>
        </p:txBody>
      </p:sp>
      <p:sp>
        <p:nvSpPr>
          <p:cNvPr id="6" name="Footer Placeholder 5"/>
          <p:cNvSpPr>
            <a:spLocks noGrp="1"/>
          </p:cNvSpPr>
          <p:nvPr>
            <p:ph type="ftr" sz="quarter" idx="3"/>
          </p:nvPr>
        </p:nvSpPr>
        <p:spPr/>
        <p:txBody>
          <a:bodyPr/>
          <a:lstStyle/>
          <a:p>
            <a:r>
              <a:rPr lang="en-US"/>
              <a:t>Presentation Title and/or Sub Brand Name Here</a:t>
            </a:r>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7</a:t>
            </a:fld>
            <a:endParaRPr lang="en-US" dirty="0"/>
          </a:p>
        </p:txBody>
      </p:sp>
      <p:pic>
        <p:nvPicPr>
          <p:cNvPr id="8" name="Picture 7"/>
          <p:cNvPicPr>
            <a:picLocks noChangeAspect="1"/>
          </p:cNvPicPr>
          <p:nvPr/>
        </p:nvPicPr>
        <p:blipFill>
          <a:blip r:embed="rId2"/>
          <a:stretch>
            <a:fillRect/>
          </a:stretch>
        </p:blipFill>
        <p:spPr>
          <a:xfrm>
            <a:off x="729161" y="1161222"/>
            <a:ext cx="7261830" cy="5446373"/>
          </a:xfrm>
          <a:prstGeom prst="rect">
            <a:avLst/>
          </a:prstGeom>
        </p:spPr>
      </p:pic>
    </p:spTree>
    <p:extLst>
      <p:ext uri="{BB962C8B-B14F-4D97-AF65-F5344CB8AC3E}">
        <p14:creationId xmlns:p14="http://schemas.microsoft.com/office/powerpoint/2010/main" val="109479573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A3705-5D28-474D-8586-BD3CDD43119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BFB67C1-42FC-124B-A80B-08E0EAD6EB4E}"/>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477FB40C-38D5-814E-8CFB-2012EDBBB703}"/>
              </a:ext>
            </a:extLst>
          </p:cNvPr>
          <p:cNvSpPr>
            <a:spLocks noGrp="1"/>
          </p:cNvSpPr>
          <p:nvPr>
            <p:ph type="body" idx="10"/>
          </p:nvPr>
        </p:nvSpPr>
        <p:spPr/>
        <p:txBody>
          <a:bodyPr/>
          <a:lstStyle/>
          <a:p>
            <a:endParaRPr lang="en-US"/>
          </a:p>
        </p:txBody>
      </p:sp>
      <p:sp>
        <p:nvSpPr>
          <p:cNvPr id="5" name="Date Placeholder 4">
            <a:extLst>
              <a:ext uri="{FF2B5EF4-FFF2-40B4-BE49-F238E27FC236}">
                <a16:creationId xmlns:a16="http://schemas.microsoft.com/office/drawing/2014/main" id="{C0A618E5-BBDE-5D4A-88E0-1B8DDAF3A1C0}"/>
              </a:ext>
            </a:extLst>
          </p:cNvPr>
          <p:cNvSpPr>
            <a:spLocks noGrp="1"/>
          </p:cNvSpPr>
          <p:nvPr>
            <p:ph type="dt" sz="half" idx="2"/>
          </p:nvPr>
        </p:nvSpPr>
        <p:spPr/>
        <p:txBody>
          <a:bodyPr/>
          <a:lstStyle/>
          <a:p>
            <a:fld id="{BE4F006E-5431-4BDD-8829-6B0B1D987D3A}" type="datetime1">
              <a:rPr lang="en-US" smtClean="0"/>
              <a:t>10/5/21</a:t>
            </a:fld>
            <a:endParaRPr lang="en-US" dirty="0"/>
          </a:p>
        </p:txBody>
      </p:sp>
      <p:sp>
        <p:nvSpPr>
          <p:cNvPr id="6" name="Footer Placeholder 5">
            <a:extLst>
              <a:ext uri="{FF2B5EF4-FFF2-40B4-BE49-F238E27FC236}">
                <a16:creationId xmlns:a16="http://schemas.microsoft.com/office/drawing/2014/main" id="{C5AD19D7-1009-8A4D-AAA2-A3EC28C13738}"/>
              </a:ext>
            </a:extLst>
          </p:cNvPr>
          <p:cNvSpPr>
            <a:spLocks noGrp="1"/>
          </p:cNvSpPr>
          <p:nvPr>
            <p:ph type="ftr" sz="quarter" idx="3"/>
          </p:nvPr>
        </p:nvSpPr>
        <p:spPr/>
        <p:txBody>
          <a:bodyPr/>
          <a:lstStyle/>
          <a:p>
            <a:r>
              <a:rPr lang="en-US"/>
              <a:t>Presentation Title and/or Sub Brand Name Here</a:t>
            </a:r>
            <a:endParaRPr lang="en-US" dirty="0"/>
          </a:p>
        </p:txBody>
      </p:sp>
      <p:sp>
        <p:nvSpPr>
          <p:cNvPr id="7" name="Slide Number Placeholder 6">
            <a:extLst>
              <a:ext uri="{FF2B5EF4-FFF2-40B4-BE49-F238E27FC236}">
                <a16:creationId xmlns:a16="http://schemas.microsoft.com/office/drawing/2014/main" id="{ACA18F0A-7318-CB43-951B-BEFF0C4F7C68}"/>
              </a:ext>
            </a:extLst>
          </p:cNvPr>
          <p:cNvSpPr>
            <a:spLocks noGrp="1"/>
          </p:cNvSpPr>
          <p:nvPr>
            <p:ph type="sldNum" sz="quarter" idx="4"/>
          </p:nvPr>
        </p:nvSpPr>
        <p:spPr/>
        <p:txBody>
          <a:bodyPr/>
          <a:lstStyle/>
          <a:p>
            <a:fld id="{7BCC8D0D-EAEC-449D-9161-023DFF90F2E2}" type="slidenum">
              <a:rPr lang="en-US" smtClean="0"/>
              <a:pPr/>
              <a:t>8</a:t>
            </a:fld>
            <a:endParaRPr lang="en-US" dirty="0"/>
          </a:p>
        </p:txBody>
      </p:sp>
      <p:pic>
        <p:nvPicPr>
          <p:cNvPr id="8" name="Picture 7">
            <a:extLst>
              <a:ext uri="{FF2B5EF4-FFF2-40B4-BE49-F238E27FC236}">
                <a16:creationId xmlns:a16="http://schemas.microsoft.com/office/drawing/2014/main" id="{9FB47B6C-4EEE-1746-811B-0264BCEFC6A5}"/>
              </a:ext>
            </a:extLst>
          </p:cNvPr>
          <p:cNvPicPr>
            <a:picLocks noChangeAspect="1"/>
          </p:cNvPicPr>
          <p:nvPr/>
        </p:nvPicPr>
        <p:blipFill>
          <a:blip r:embed="rId2"/>
          <a:stretch>
            <a:fillRect/>
          </a:stretch>
        </p:blipFill>
        <p:spPr>
          <a:xfrm>
            <a:off x="0" y="219205"/>
            <a:ext cx="9144000" cy="6419589"/>
          </a:xfrm>
          <a:prstGeom prst="rect">
            <a:avLst/>
          </a:prstGeom>
        </p:spPr>
      </p:pic>
    </p:spTree>
    <p:extLst>
      <p:ext uri="{BB962C8B-B14F-4D97-AF65-F5344CB8AC3E}">
        <p14:creationId xmlns:p14="http://schemas.microsoft.com/office/powerpoint/2010/main" val="343981385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Under 5 mortality rate</a:t>
            </a:r>
          </a:p>
        </p:txBody>
      </p:sp>
      <p:sp>
        <p:nvSpPr>
          <p:cNvPr id="5" name="Date Placeholder 4"/>
          <p:cNvSpPr>
            <a:spLocks noGrp="1"/>
          </p:cNvSpPr>
          <p:nvPr>
            <p:ph type="dt" sz="half" idx="2"/>
          </p:nvPr>
        </p:nvSpPr>
        <p:spPr/>
        <p:txBody>
          <a:bodyPr/>
          <a:lstStyle/>
          <a:p>
            <a:fld id="{BE4F006E-5431-4BDD-8829-6B0B1D987D3A}" type="datetime1">
              <a:rPr lang="en-US" smtClean="0"/>
              <a:t>10/5/21</a:t>
            </a:fld>
            <a:endParaRPr lang="en-US" dirty="0"/>
          </a:p>
        </p:txBody>
      </p:sp>
      <p:sp>
        <p:nvSpPr>
          <p:cNvPr id="6" name="Footer Placeholder 5"/>
          <p:cNvSpPr>
            <a:spLocks noGrp="1"/>
          </p:cNvSpPr>
          <p:nvPr>
            <p:ph type="ftr" sz="quarter" idx="3"/>
          </p:nvPr>
        </p:nvSpPr>
        <p:spPr/>
        <p:txBody>
          <a:bodyPr/>
          <a:lstStyle/>
          <a:p>
            <a:r>
              <a:rPr lang="en-US"/>
              <a:t>Presentation Title and/or Sub Brand Name Here</a:t>
            </a:r>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9</a:t>
            </a:fld>
            <a:endParaRPr lang="en-US" dirty="0"/>
          </a:p>
        </p:txBody>
      </p:sp>
      <p:pic>
        <p:nvPicPr>
          <p:cNvPr id="9" name="Picture 8"/>
          <p:cNvPicPr>
            <a:picLocks noChangeAspect="1"/>
          </p:cNvPicPr>
          <p:nvPr/>
        </p:nvPicPr>
        <p:blipFill>
          <a:blip r:embed="rId2"/>
          <a:stretch>
            <a:fillRect/>
          </a:stretch>
        </p:blipFill>
        <p:spPr>
          <a:xfrm>
            <a:off x="1360721" y="1204793"/>
            <a:ext cx="6657761" cy="4869227"/>
          </a:xfrm>
          <a:prstGeom prst="rect">
            <a:avLst/>
          </a:prstGeom>
        </p:spPr>
      </p:pic>
    </p:spTree>
    <p:extLst>
      <p:ext uri="{BB962C8B-B14F-4D97-AF65-F5344CB8AC3E}">
        <p14:creationId xmlns:p14="http://schemas.microsoft.com/office/powerpoint/2010/main" val="3260440172"/>
      </p:ext>
    </p:extLst>
  </p:cSld>
  <p:clrMapOvr>
    <a:masterClrMapping/>
  </p:clrMapOvr>
  <p:transition>
    <p:fade/>
  </p:transition>
</p:sld>
</file>

<file path=ppt/theme/theme1.xml><?xml version="1.0" encoding="utf-8"?>
<a:theme xmlns:a="http://schemas.openxmlformats.org/drawingml/2006/main" name="UCSF PPT Template">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2.xml><?xml version="1.0" encoding="utf-8"?>
<a:theme xmlns:a="http://schemas.openxmlformats.org/drawingml/2006/main" name="UCSF PPT Template-Blue">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3.xml><?xml version="1.0" encoding="utf-8"?>
<a:theme xmlns:a="http://schemas.openxmlformats.org/drawingml/2006/main" name="UCSF PPT Template-Blue Bar">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4.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48DB2A-A2BB-49B9-B517-04CB45F2482A}">
  <ds:schemaRefs>
    <ds:schemaRef ds:uri="http://purl.org/dc/terms/"/>
    <ds:schemaRef ds:uri="http://schemas.microsoft.com/office/2006/documentManagement/types"/>
    <ds:schemaRef ds:uri="http://schemas.microsoft.com/office/2006/metadata/properties"/>
    <ds:schemaRef ds:uri="http://purl.org/dc/elements/1.1/"/>
    <ds:schemaRef ds:uri="http://www.w3.org/XML/1998/namespace"/>
    <ds:schemaRef ds:uri="http://purl.org/dc/dcmitype/"/>
    <ds:schemaRef ds:uri="http://schemas.openxmlformats.org/package/2006/metadata/core-properties"/>
  </ds:schemaRefs>
</ds:datastoreItem>
</file>

<file path=customXml/itemProps2.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F8A51949-CE2D-4D1D-81B7-CD96A13119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UCSF PPT Template</Template>
  <TotalTime>77730</TotalTime>
  <Words>2916</Words>
  <Application>Microsoft Macintosh PowerPoint</Application>
  <PresentationFormat>On-screen Show (4:3)</PresentationFormat>
  <Paragraphs>352</Paragraphs>
  <Slides>52</Slides>
  <Notes>19</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52</vt:i4>
      </vt:variant>
    </vt:vector>
  </HeadingPairs>
  <TitlesOfParts>
    <vt:vector size="59" baseType="lpstr">
      <vt:lpstr>Arial</vt:lpstr>
      <vt:lpstr>Garamond</vt:lpstr>
      <vt:lpstr>Symbol</vt:lpstr>
      <vt:lpstr>Wingdings</vt:lpstr>
      <vt:lpstr>UCSF PPT Template</vt:lpstr>
      <vt:lpstr>UCSF PPT Template-Blue</vt:lpstr>
      <vt:lpstr>UCSF PPT Template-Blue Bar</vt:lpstr>
      <vt:lpstr>A note on homeworks</vt:lpstr>
      <vt:lpstr>Rate</vt:lpstr>
      <vt:lpstr>Data</vt:lpstr>
      <vt:lpstr>Mortality</vt:lpstr>
      <vt:lpstr>Crude death rates (WHO 2000-2005), rates per 1000 people</vt:lpstr>
      <vt:lpstr>Adult mortality only: by sex</vt:lpstr>
      <vt:lpstr>Adult Mortality Decline</vt:lpstr>
      <vt:lpstr>PowerPoint Presentation</vt:lpstr>
      <vt:lpstr>Under 5 mortality rate</vt:lpstr>
      <vt:lpstr>PowerPoint Presentation</vt:lpstr>
      <vt:lpstr>Infant mortality</vt:lpstr>
      <vt:lpstr>PowerPoint Presentation</vt:lpstr>
      <vt:lpstr>PowerPoint Presentation</vt:lpstr>
      <vt:lpstr>How does mortality differ by age group over time?</vt:lpstr>
      <vt:lpstr>How does mortality differ by sex and age over time? (Sweden)</vt:lpstr>
      <vt:lpstr>Theories of mortality decline</vt:lpstr>
      <vt:lpstr>Theories of mortality change</vt:lpstr>
      <vt:lpstr>Basic concepts of [mortality] transition theories</vt:lpstr>
      <vt:lpstr>Epidemiologic Transition</vt:lpstr>
      <vt:lpstr>PowerPoint Presentation</vt:lpstr>
      <vt:lpstr>What is the epidemiologic transition theory?</vt:lpstr>
      <vt:lpstr>Three stages</vt:lpstr>
      <vt:lpstr>The Age of Pestilence and Famine</vt:lpstr>
      <vt:lpstr>The Age of Receding Pandemics</vt:lpstr>
      <vt:lpstr>The Age of Degenerative and Man-Made Diseases</vt:lpstr>
      <vt:lpstr>The three types of transition</vt:lpstr>
      <vt:lpstr>Limits to the epidemiologic transition theory</vt:lpstr>
      <vt:lpstr>The fourth stage of the epidemiologic transition</vt:lpstr>
      <vt:lpstr>Characteristics of the 4th stage</vt:lpstr>
      <vt:lpstr>The health transition theory</vt:lpstr>
      <vt:lpstr>Theoretical framework</vt:lpstr>
      <vt:lpstr>Social organization</vt:lpstr>
      <vt:lpstr>Proximate determinants</vt:lpstr>
      <vt:lpstr>Divergence-convergence cycles theory</vt:lpstr>
      <vt:lpstr>Basic theory</vt:lpstr>
      <vt:lpstr>Why did mortality decline? </vt:lpstr>
      <vt:lpstr>Mortality decline in the US</vt:lpstr>
      <vt:lpstr>Why did mortality decline?</vt:lpstr>
      <vt:lpstr>Thomas McKeown’s thesis</vt:lpstr>
      <vt:lpstr>McKeown’s Rebuttal of other theories</vt:lpstr>
      <vt:lpstr>Influential thesis</vt:lpstr>
      <vt:lpstr>Conclusions: Determinants of mortality decline—debate still open</vt:lpstr>
      <vt:lpstr>Fertility: additional measures</vt:lpstr>
      <vt:lpstr>Cohort vs. Period fertility: Canada</vt:lpstr>
      <vt:lpstr>Cohort vs. Period fertility: Why?</vt:lpstr>
      <vt:lpstr>Average age of mothers over time</vt:lpstr>
      <vt:lpstr>Tempo effects</vt:lpstr>
      <vt:lpstr>Tempo effect: Czech Republic</vt:lpstr>
      <vt:lpstr>Mean age at childbirth: need to look at parity</vt:lpstr>
      <vt:lpstr>Parity Progression Ratios</vt:lpstr>
      <vt:lpstr>Parity Progression ratios</vt:lpstr>
      <vt:lpstr>PowerPoint Presentation</vt:lpstr>
    </vt:vector>
  </TitlesOfParts>
  <Company>UCSF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UCSF Presentation Template</dc:title>
  <dc:subject>Presentation Template</dc:subject>
  <dc:creator>Derek MacDavid</dc:creator>
  <dc:description>Derek MacDavid | derek@bigpicdesign.com</dc:description>
  <cp:lastModifiedBy>Diamond-Smith, Nadia</cp:lastModifiedBy>
  <cp:revision>455</cp:revision>
  <dcterms:created xsi:type="dcterms:W3CDTF">2012-05-07T17:59:34Z</dcterms:created>
  <dcterms:modified xsi:type="dcterms:W3CDTF">2021-10-06T17:08:30Z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