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8" r:id="rId1"/>
  </p:sldMasterIdLst>
  <p:notesMasterIdLst>
    <p:notesMasterId r:id="rId48"/>
  </p:notesMasterIdLst>
  <p:handoutMasterIdLst>
    <p:handoutMasterId r:id="rId49"/>
  </p:handout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304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</p:sldIdLst>
  <p:sldSz cx="9144000" cy="5143500" type="screen16x9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D6D"/>
    <a:srgbClr val="3C6363"/>
    <a:srgbClr val="345656"/>
    <a:srgbClr val="DE6810"/>
    <a:srgbClr val="DF6103"/>
    <a:srgbClr val="DA6720"/>
    <a:srgbClr val="DB6D29"/>
    <a:srgbClr val="EC66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100" d="100"/>
          <a:sy n="100" d="100"/>
        </p:scale>
        <p:origin x="-1932" y="-1206"/>
      </p:cViewPr>
      <p:guideLst>
        <p:guide orient="horz" pos="720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0C616B13-128B-4FE2-B7E4-8B8E4C244E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81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14575" y="527050"/>
            <a:ext cx="4667250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268F946D-BBD2-4ADB-BCD4-ECEA04A0E7F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83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133AF9C-D967-4A6B-9965-F7992D84F1B7}" type="slidenum">
              <a:rPr lang="en-US" sz="1200" smtClean="0">
                <a:ea typeface="ＭＳ Ｐゴシック" pitchFamily="34" charset="-128"/>
              </a:rPr>
              <a:pPr/>
              <a:t>2</a:t>
            </a:fld>
            <a:endParaRPr lang="en-US" sz="1200" dirty="0" smtClean="0">
              <a:ea typeface="ＭＳ Ｐゴシック" pitchFamily="34" charset="-128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circularphotos_faded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33350"/>
            <a:ext cx="3201988" cy="299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1200150"/>
            <a:ext cx="54102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1935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133350"/>
            <a:ext cx="2133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4791075"/>
            <a:ext cx="2895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26263" y="4772025"/>
            <a:ext cx="2133600" cy="273844"/>
          </a:xfrm>
        </p:spPr>
        <p:txBody>
          <a:bodyPr/>
          <a:lstStyle>
            <a:lvl1pPr>
              <a:defRPr/>
            </a:lvl1pPr>
          </a:lstStyle>
          <a:p>
            <a:fld id="{1288E0D1-0EE3-4731-A4E4-1D21BD67567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53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FDBB3-7CA4-47F5-A9A1-92DA5461E5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27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E8DB3-9ED2-49FA-9925-90FF8D3562E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99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39F68-4432-436E-BE34-25131C88DFC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9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9FA8C-79D7-4A5A-8C5A-4DB8835459F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1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8028C-66AA-4EB0-9DED-26B5AFF12A1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37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D17D1-A4DC-4CB2-92DB-D3783B1C020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73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361950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43F06-2F33-41B7-8C6E-8D1D093D419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96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09800" y="895350"/>
            <a:ext cx="4611688" cy="2594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9D2B5-B066-4ED0-820A-9BCA335A542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12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572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0AE5754-544E-431F-BCFC-22DA45C49ADD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31" name="Picture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1"/>
            <a:ext cx="91440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2" name="Straight Connector 3"/>
          <p:cNvCxnSpPr>
            <a:cxnSpLocks noChangeShapeType="1"/>
          </p:cNvCxnSpPr>
          <p:nvPr/>
        </p:nvCxnSpPr>
        <p:spPr bwMode="auto">
          <a:xfrm>
            <a:off x="3657600" y="514350"/>
            <a:ext cx="914400" cy="685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33" name="Straight Connector 8"/>
          <p:cNvCxnSpPr>
            <a:cxnSpLocks noChangeShapeType="1"/>
          </p:cNvCxnSpPr>
          <p:nvPr/>
        </p:nvCxnSpPr>
        <p:spPr bwMode="auto">
          <a:xfrm>
            <a:off x="838200" y="800100"/>
            <a:ext cx="7543800" cy="0"/>
          </a:xfrm>
          <a:prstGeom prst="line">
            <a:avLst/>
          </a:prstGeom>
          <a:noFill/>
          <a:ln w="28575">
            <a:solidFill>
              <a:srgbClr val="C442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895350"/>
            <a:ext cx="5410200" cy="1905000"/>
          </a:xfrm>
        </p:spPr>
        <p:txBody>
          <a:bodyPr/>
          <a:lstStyle/>
          <a:p>
            <a:r>
              <a:rPr lang="en-US" sz="4000" b="1" dirty="0">
                <a:solidFill>
                  <a:srgbClr val="EC66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Qualitative Research and Questionnaire Design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952750"/>
            <a:ext cx="7010400" cy="131445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sz="2800" b="1" dirty="0">
                <a:solidFill>
                  <a:schemeClr val="tx1"/>
                </a:solidFill>
              </a:rPr>
              <a:t>Miriam Kuppermann, PhD MPH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sz="2400" b="1" dirty="0">
                <a:solidFill>
                  <a:schemeClr val="tx1"/>
                </a:solidFill>
              </a:rPr>
              <a:t>Professor and Vice Chair for Clinical Research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sz="2400" b="1" dirty="0">
                <a:solidFill>
                  <a:schemeClr val="tx1"/>
                </a:solidFill>
              </a:rPr>
              <a:t>Department of Obstetrics, Gynecology &amp; 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/>
          <a:lstStyle/>
          <a:p>
            <a:r>
              <a:rPr lang="en-US" sz="4000" dirty="0" smtClean="0"/>
              <a:t>One-on-One Qualitative Interviews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305800" cy="3829050"/>
          </a:xfrm>
        </p:spPr>
        <p:txBody>
          <a:bodyPr/>
          <a:lstStyle/>
          <a:p>
            <a:r>
              <a:rPr lang="en-US" sz="2000" dirty="0" smtClean="0"/>
              <a:t>Trained interviewer with an interview guide</a:t>
            </a:r>
          </a:p>
          <a:p>
            <a:r>
              <a:rPr lang="en-US" sz="2000" dirty="0" smtClean="0"/>
              <a:t>Discussion guide introduces topics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Prompts as necessary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Advantages</a:t>
            </a:r>
            <a:r>
              <a:rPr lang="en-US" dirty="0"/>
              <a:t> 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More detailed information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Useful for sensitive information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Easier to co-ordinate 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Able to elicit information from less vocal individuals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Disadvantages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No “riffing” on ideas from other participants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Many more transcripts to review!</a:t>
            </a:r>
          </a:p>
        </p:txBody>
      </p:sp>
    </p:spTree>
    <p:extLst>
      <p:ext uri="{BB962C8B-B14F-4D97-AF65-F5344CB8AC3E}">
        <p14:creationId xmlns:p14="http://schemas.microsoft.com/office/powerpoint/2010/main" val="193253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1450"/>
            <a:ext cx="9144000" cy="571500"/>
          </a:xfrm>
        </p:spPr>
        <p:txBody>
          <a:bodyPr/>
          <a:lstStyle/>
          <a:p>
            <a:r>
              <a:rPr lang="en-US" sz="3600" dirty="0" smtClean="0"/>
              <a:t>Focus Group Interviews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305800" cy="3829050"/>
          </a:xfrm>
        </p:spPr>
        <p:txBody>
          <a:bodyPr/>
          <a:lstStyle/>
          <a:p>
            <a:r>
              <a:rPr lang="en-US" sz="2000" dirty="0" smtClean="0"/>
              <a:t>8 to 10 participants</a:t>
            </a:r>
          </a:p>
          <a:p>
            <a:r>
              <a:rPr lang="en-US" sz="2000" dirty="0" smtClean="0"/>
              <a:t>Trained moderator with discussion guide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Lets the participants lead the discussion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en-US" sz="1800" dirty="0" smtClean="0">
                <a:solidFill>
                  <a:schemeClr val="tx2"/>
                </a:solidFill>
              </a:rPr>
              <a:t>Prompts as necessary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Advantages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Discussion enables the group members to react to other people’s thoughts and generate more of their own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Efficient way to collect data from a lot of participants at once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Disadvantages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One person can dominate the conversation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Can be complicated to arrange </a:t>
            </a:r>
          </a:p>
        </p:txBody>
      </p:sp>
    </p:spTree>
    <p:extLst>
      <p:ext uri="{BB962C8B-B14F-4D97-AF65-F5344CB8AC3E}">
        <p14:creationId xmlns:p14="http://schemas.microsoft.com/office/powerpoint/2010/main" val="332547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"/>
            <a:ext cx="8229600" cy="733425"/>
          </a:xfrm>
        </p:spPr>
        <p:txBody>
          <a:bodyPr/>
          <a:lstStyle/>
          <a:p>
            <a:r>
              <a:rPr lang="en-US" sz="4000" dirty="0" smtClean="0"/>
              <a:t>Hysterectomy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2712" indent="0">
              <a:buNone/>
            </a:pPr>
            <a:r>
              <a:rPr lang="en-US" sz="2400" i="1" dirty="0" smtClean="0"/>
              <a:t>Q: How has your bleeding affected your day-to-day activities?</a:t>
            </a:r>
          </a:p>
          <a:p>
            <a:pPr marL="112712" indent="0">
              <a:buNone/>
            </a:pPr>
            <a:r>
              <a:rPr lang="en-US" sz="2200" dirty="0" smtClean="0"/>
              <a:t>“It </a:t>
            </a:r>
            <a:r>
              <a:rPr lang="en-US" sz="2200" dirty="0"/>
              <a:t>affected my </a:t>
            </a:r>
            <a:r>
              <a:rPr lang="en-US" sz="2200" dirty="0" smtClean="0"/>
              <a:t>entire . . . </a:t>
            </a:r>
            <a:r>
              <a:rPr lang="en-US" sz="2200" dirty="0"/>
              <a:t>month!  Because I would be </a:t>
            </a:r>
            <a:r>
              <a:rPr lang="en-US" sz="2200" dirty="0" smtClean="0"/>
              <a:t>pre- </a:t>
            </a:r>
            <a:r>
              <a:rPr lang="en-US" sz="2200" dirty="0"/>
              <a:t>menstrual, and then I would have a week of such heavy bleeding, I mean, the middle </a:t>
            </a:r>
            <a:r>
              <a:rPr lang="en-US" sz="2200" dirty="0" smtClean="0"/>
              <a:t>of the day . . . </a:t>
            </a:r>
            <a:r>
              <a:rPr lang="en-US" sz="2200" dirty="0"/>
              <a:t>I really couldn’t leave the house.  And usually it just started, and I would have SUCH heavy bleeding, and I would </a:t>
            </a:r>
            <a:r>
              <a:rPr lang="en-US" sz="2200" dirty="0" smtClean="0"/>
              <a:t>go </a:t>
            </a:r>
            <a:r>
              <a:rPr lang="en-US" sz="2200" dirty="0"/>
              <a:t>through Super </a:t>
            </a:r>
            <a:r>
              <a:rPr lang="en-US" sz="2200" dirty="0" err="1"/>
              <a:t>Tampax</a:t>
            </a:r>
            <a:r>
              <a:rPr lang="en-US" sz="2200" dirty="0"/>
              <a:t> and super tampons, </a:t>
            </a:r>
            <a:r>
              <a:rPr lang="en-US" sz="2200" dirty="0" smtClean="0"/>
              <a:t>and, and . . . </a:t>
            </a:r>
            <a:r>
              <a:rPr lang="en-US" sz="2200" dirty="0"/>
              <a:t>I was wearing rubber pants, </a:t>
            </a:r>
            <a:r>
              <a:rPr lang="en-US" sz="2200" dirty="0" smtClean="0"/>
              <a:t>and . . . </a:t>
            </a:r>
            <a:r>
              <a:rPr lang="en-US" sz="2200" dirty="0"/>
              <a:t>everything, trying to have a normal life</a:t>
            </a:r>
            <a:r>
              <a:rPr lang="en-US" sz="2200" dirty="0" smtClean="0"/>
              <a:t>.”</a:t>
            </a:r>
            <a:endParaRPr lang="en-US" sz="2200" dirty="0"/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7701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14350"/>
          </a:xfrm>
        </p:spPr>
        <p:txBody>
          <a:bodyPr/>
          <a:lstStyle/>
          <a:p>
            <a:r>
              <a:rPr lang="en-US" sz="4000" dirty="0" smtClean="0"/>
              <a:t>Prenatal Testing Study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47750"/>
            <a:ext cx="8382000" cy="320040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/>
              <a:t>Q: Studies have shown that African American women are less likely to have </a:t>
            </a:r>
            <a:r>
              <a:rPr lang="en-US" sz="2400" b="1" i="1" dirty="0" smtClean="0"/>
              <a:t>prenatal diagnostic testing </a:t>
            </a:r>
            <a:r>
              <a:rPr lang="en-US" sz="2400" b="1" i="1" dirty="0"/>
              <a:t>than white women.  What might be some of the reasons?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1800" dirty="0" smtClean="0"/>
              <a:t>“I </a:t>
            </a:r>
            <a:r>
              <a:rPr lang="en-US" sz="1800" dirty="0"/>
              <a:t>think of </a:t>
            </a:r>
            <a:r>
              <a:rPr lang="en-US" sz="1800" dirty="0" smtClean="0"/>
              <a:t>Tuskegee . . . I </a:t>
            </a:r>
            <a:r>
              <a:rPr lang="en-US" sz="1800" dirty="0"/>
              <a:t>do wonder sometimes, you know, when they’re doing things, if I’m the next guinea pig. </a:t>
            </a:r>
            <a:r>
              <a:rPr lang="en-US" sz="1800" dirty="0" smtClean="0"/>
              <a:t> I </a:t>
            </a:r>
            <a:r>
              <a:rPr lang="en-US" sz="1800" dirty="0"/>
              <a:t>mean, that’s always in the back of my mind. </a:t>
            </a:r>
            <a:r>
              <a:rPr lang="en-US" sz="1800" dirty="0" smtClean="0"/>
              <a:t> I </a:t>
            </a:r>
            <a:r>
              <a:rPr lang="en-US" sz="1800" dirty="0"/>
              <a:t>don’t care how many years pass by. </a:t>
            </a:r>
            <a:r>
              <a:rPr lang="en-US" sz="1800" dirty="0" smtClean="0"/>
              <a:t>I </a:t>
            </a:r>
            <a:r>
              <a:rPr lang="en-US" sz="1800" dirty="0"/>
              <a:t>still think that if anyone could do something like that to a people in the name of science, what’s different today than it was then</a:t>
            </a:r>
            <a:r>
              <a:rPr lang="en-US" sz="1800" dirty="0" smtClean="0"/>
              <a:t>?”</a:t>
            </a:r>
            <a:endParaRPr lang="en-US" sz="18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1800" dirty="0" smtClean="0"/>
              <a:t>“Because </a:t>
            </a:r>
            <a:r>
              <a:rPr lang="en-US" sz="1800" dirty="0"/>
              <a:t>it gets down to your values . . </a:t>
            </a:r>
            <a:r>
              <a:rPr lang="en-US" sz="1800" dirty="0" smtClean="0"/>
              <a:t>. about </a:t>
            </a:r>
            <a:r>
              <a:rPr lang="en-US" sz="1800" dirty="0"/>
              <a:t>whether or not you would choose to abort the baby</a:t>
            </a:r>
            <a:r>
              <a:rPr lang="en-US" sz="1800" dirty="0" smtClean="0"/>
              <a:t>.”</a:t>
            </a:r>
            <a:endParaRPr lang="en-US" sz="1800" dirty="0"/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8551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Induction of Labor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/>
          <a:lstStyle/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/>
              <a:t>Q. How did you feel when you were told that your labor would be induced</a:t>
            </a:r>
            <a:r>
              <a:rPr lang="en-US" sz="2400" b="1" i="1" dirty="0" smtClean="0"/>
              <a:t>?</a:t>
            </a:r>
          </a:p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400" b="1" i="1" dirty="0"/>
          </a:p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/>
              <a:t>“I </a:t>
            </a:r>
            <a:r>
              <a:rPr lang="en-US" sz="2000" dirty="0"/>
              <a:t>was angry.  I didn't know how I was going to get through [it] because my whole birth picture was like I was moving, and I was in a tub. And now I was hooked up to these things. And I was stunned when she said I had to keep it in me the whole time. I thought, oh, you'd get a little bit of Pitocin, and then you'd be walking around. </a:t>
            </a:r>
            <a:r>
              <a:rPr lang="en-US" sz="2000" dirty="0" smtClean="0"/>
              <a:t>And </a:t>
            </a:r>
            <a:r>
              <a:rPr lang="en-US" sz="2000" dirty="0"/>
              <a:t>then they were like, "No. This machine is on you the whole time.”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38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"/>
            <a:ext cx="9144000" cy="742950"/>
          </a:xfrm>
        </p:spPr>
        <p:txBody>
          <a:bodyPr/>
          <a:lstStyle/>
          <a:p>
            <a:r>
              <a:rPr lang="en-US" sz="4000" dirty="0" smtClean="0"/>
              <a:t>Inter-pregnancy Interval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2004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000" b="1" i="1" dirty="0"/>
              <a:t>Q: In this country, about half of all pregnancies aren’t planned.  What do you think about this?  Why do you think this might be?</a:t>
            </a:r>
          </a:p>
          <a:p>
            <a:pPr marL="112712" indent="0">
              <a:buNone/>
            </a:pPr>
            <a:endParaRPr lang="en-US" sz="1800" dirty="0" smtClean="0"/>
          </a:p>
          <a:p>
            <a:pPr marL="112712" indent="0">
              <a:buNone/>
            </a:pPr>
            <a:r>
              <a:rPr lang="en-US" sz="1800" dirty="0" smtClean="0"/>
              <a:t>“Things </a:t>
            </a:r>
            <a:r>
              <a:rPr lang="en-US" sz="1800" dirty="0"/>
              <a:t>happen, even if you’re on birth control sometimes you get pregnant, </a:t>
            </a:r>
            <a:r>
              <a:rPr lang="en-US" sz="1800" dirty="0">
                <a:solidFill>
                  <a:schemeClr val="tx2"/>
                </a:solidFill>
              </a:rPr>
              <a:t>so why bother [planning</a:t>
            </a:r>
            <a:r>
              <a:rPr lang="en-US" sz="1800" dirty="0" smtClean="0">
                <a:solidFill>
                  <a:schemeClr val="tx2"/>
                </a:solidFill>
              </a:rPr>
              <a:t>]?”</a:t>
            </a:r>
          </a:p>
          <a:p>
            <a:pPr marL="112712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pPr marL="112712" indent="0">
              <a:buNone/>
            </a:pPr>
            <a:r>
              <a:rPr lang="en-US" sz="1800" dirty="0"/>
              <a:t>“I used birth </a:t>
            </a:r>
            <a:r>
              <a:rPr lang="en-US" sz="1800" dirty="0" smtClean="0"/>
              <a:t>control … </a:t>
            </a:r>
            <a:r>
              <a:rPr lang="en-US" sz="1800" dirty="0"/>
              <a:t>I had a condom and the morning after </a:t>
            </a:r>
            <a:r>
              <a:rPr lang="en-US" sz="1800" dirty="0" smtClean="0"/>
              <a:t>pill … </a:t>
            </a:r>
            <a:r>
              <a:rPr lang="en-US" sz="1800" dirty="0"/>
              <a:t>So these were just my babies – </a:t>
            </a:r>
            <a:r>
              <a:rPr lang="en-US" sz="1800" dirty="0">
                <a:solidFill>
                  <a:schemeClr val="tx2"/>
                </a:solidFill>
              </a:rPr>
              <a:t>they were meant to be</a:t>
            </a:r>
            <a:r>
              <a:rPr lang="en-US" sz="1800" dirty="0">
                <a:solidFill>
                  <a:schemeClr val="hlink"/>
                </a:solidFill>
              </a:rPr>
              <a:t>.</a:t>
            </a:r>
            <a:r>
              <a:rPr lang="en-US" sz="1800" dirty="0"/>
              <a:t> I mean, I could have chosen to have an abortion. But honestly, I felt like, ‘Well, hell, you know, they've already made it through two rounds.’ </a:t>
            </a:r>
            <a:r>
              <a:rPr lang="en-US" sz="1800" dirty="0">
                <a:solidFill>
                  <a:schemeClr val="tx2"/>
                </a:solidFill>
              </a:rPr>
              <a:t>These were just meant to be my babies.”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2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3600" dirty="0" smtClean="0"/>
              <a:t>Conducting Qualitative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623073"/>
          </a:xfrm>
        </p:spPr>
        <p:txBody>
          <a:bodyPr/>
          <a:lstStyle/>
          <a:p>
            <a:r>
              <a:rPr lang="en-US" dirty="0"/>
              <a:t>Hours and hours of tape recordings</a:t>
            </a:r>
          </a:p>
          <a:p>
            <a:r>
              <a:rPr lang="en-US" dirty="0"/>
              <a:t>Recordings are transcribed and translated (budget for this!)</a:t>
            </a:r>
          </a:p>
          <a:p>
            <a:r>
              <a:rPr lang="en-US" dirty="0"/>
              <a:t>Goal of analysis is to allow themes to emerge by looking for commonalities in the information obtained from different participants in different focus groups or qualitative </a:t>
            </a:r>
            <a:r>
              <a:rPr lang="en-US" dirty="0" smtClean="0"/>
              <a:t>interviews.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7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3600" dirty="0" smtClean="0"/>
              <a:t>Conducting Qualitative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47750"/>
            <a:ext cx="8382000" cy="3200400"/>
          </a:xfrm>
        </p:spPr>
        <p:txBody>
          <a:bodyPr/>
          <a:lstStyle/>
          <a:p>
            <a:r>
              <a:rPr lang="en-US" sz="2400" dirty="0"/>
              <a:t>Parcel transcripts into “bits” of information, each communicating a thought or </a:t>
            </a:r>
            <a:r>
              <a:rPr lang="en-US" sz="2400" dirty="0" smtClean="0"/>
              <a:t>view.</a:t>
            </a:r>
            <a:endParaRPr lang="en-US" sz="2400" dirty="0"/>
          </a:p>
          <a:p>
            <a:r>
              <a:rPr lang="en-US" sz="2400" dirty="0"/>
              <a:t>Develop code list</a:t>
            </a:r>
          </a:p>
          <a:p>
            <a:r>
              <a:rPr lang="en-US" sz="2400" dirty="0"/>
              <a:t>2 to 3 people assign codes to bits</a:t>
            </a:r>
          </a:p>
          <a:p>
            <a:r>
              <a:rPr lang="en-US" sz="2400" dirty="0"/>
              <a:t>Code assignments are discussed and revised</a:t>
            </a:r>
          </a:p>
          <a:p>
            <a:r>
              <a:rPr lang="en-US" sz="2400" dirty="0"/>
              <a:t>Code list is often updated as new concepts emerge during this iterative process</a:t>
            </a:r>
          </a:p>
        </p:txBody>
      </p:sp>
    </p:spTree>
    <p:extLst>
      <p:ext uri="{BB962C8B-B14F-4D97-AF65-F5344CB8AC3E}">
        <p14:creationId xmlns:p14="http://schemas.microsoft.com/office/powerpoint/2010/main" val="347641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Coding Grid Example (Hysterectomy)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903048"/>
              </p:ext>
            </p:extLst>
          </p:nvPr>
        </p:nvGraphicFramePr>
        <p:xfrm>
          <a:off x="533400" y="1489048"/>
          <a:ext cx="8077200" cy="2002901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67600"/>
                <a:gridCol w="609600"/>
              </a:tblGrid>
              <a:tr h="64665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What</a:t>
                      </a:r>
                      <a:r>
                        <a:rPr lang="en-US" sz="1800" baseline="0" dirty="0" smtClean="0">
                          <a:effectLst/>
                        </a:rPr>
                        <a:t> did you think about as you were deciding whether or not to have a hysterectomy?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en-US" sz="1400" dirty="0">
                        <a:effectLst/>
                      </a:endParaRPr>
                    </a:p>
                  </a:txBody>
                  <a:tcPr marT="34290" marB="34290"/>
                </a:tc>
              </a:tr>
              <a:tr h="61722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I never had any plans on having children. I never really wanted kids. 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effectLst/>
                        </a:rPr>
                        <a:t>5e</a:t>
                      </a:r>
                      <a:endParaRPr lang="en-US" sz="1400" b="1" dirty="0">
                        <a:effectLst/>
                      </a:endParaRPr>
                    </a:p>
                  </a:txBody>
                  <a:tcPr marT="34290" marB="34290"/>
                </a:tc>
              </a:tr>
              <a:tr h="36951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I was trying to avoid pain. I'm such a weenie. 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effectLst/>
                        </a:rPr>
                        <a:t>3g</a:t>
                      </a:r>
                      <a:endParaRPr lang="en-US" sz="1400" b="1" dirty="0">
                        <a:effectLst/>
                      </a:endParaRPr>
                    </a:p>
                  </a:txBody>
                  <a:tcPr marT="34290" marB="34290"/>
                </a:tc>
              </a:tr>
              <a:tr h="36951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I didn't really want to go into menopause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effectLst/>
                        </a:rPr>
                        <a:t>6d</a:t>
                      </a:r>
                      <a:endParaRPr lang="en-US" sz="1400" b="1" dirty="0">
                        <a:effectLst/>
                      </a:endParaRPr>
                    </a:p>
                  </a:txBody>
                  <a:tcPr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44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Conducting Qualitative Analysis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2743200"/>
          </a:xfrm>
        </p:spPr>
        <p:txBody>
          <a:bodyPr/>
          <a:lstStyle/>
          <a:p>
            <a:r>
              <a:rPr lang="en-US" dirty="0"/>
              <a:t>Software (</a:t>
            </a:r>
            <a:r>
              <a:rPr lang="en-US" dirty="0" err="1"/>
              <a:t>ATLAS.ti</a:t>
            </a:r>
            <a:r>
              <a:rPr lang="en-US" dirty="0"/>
              <a:t>, </a:t>
            </a:r>
            <a:r>
              <a:rPr lang="en-US" dirty="0" err="1"/>
              <a:t>NVivo</a:t>
            </a:r>
            <a:r>
              <a:rPr lang="en-US" dirty="0"/>
              <a:t>, Nudist, Excel) is used to group statements and identify emergent themes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08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819150"/>
            <a:ext cx="8229600" cy="36195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Define a research question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Important and </a:t>
            </a:r>
            <a:r>
              <a:rPr lang="en-US" sz="1600" dirty="0">
                <a:solidFill>
                  <a:schemeClr val="tx2"/>
                </a:solidFill>
              </a:rPr>
              <a:t>compelling: Interesting for you to answer</a:t>
            </a:r>
            <a:r>
              <a:rPr lang="en-US" sz="1600" dirty="0" smtClean="0">
                <a:solidFill>
                  <a:schemeClr val="tx2"/>
                </a:solidFill>
              </a:rPr>
              <a:t>!</a:t>
            </a:r>
            <a:endParaRPr lang="en-US" sz="1600" dirty="0" smtClean="0">
              <a:solidFill>
                <a:schemeClr val="tx2"/>
              </a:solidFill>
            </a:endParaRP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Hasn’t been answered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Feasible for you to answer</a:t>
            </a:r>
          </a:p>
          <a:p>
            <a:r>
              <a:rPr lang="en-US" sz="2400" dirty="0" smtClean="0"/>
              <a:t>Come </a:t>
            </a:r>
            <a:r>
              <a:rPr lang="en-US" sz="2400" dirty="0" smtClean="0"/>
              <a:t>up with a research design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Could be descriptive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Most likely analytic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Case-control, cohort, or randomized study</a:t>
            </a:r>
          </a:p>
          <a:p>
            <a:r>
              <a:rPr lang="en-US" sz="2000" dirty="0" smtClean="0"/>
              <a:t>Identify primary predictors and outcomes; covariates</a:t>
            </a:r>
          </a:p>
          <a:p>
            <a:r>
              <a:rPr lang="en-US" sz="2000" dirty="0" smtClean="0"/>
              <a:t>Calculate sample size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What Have You Learned?</a:t>
            </a:r>
          </a:p>
        </p:txBody>
      </p:sp>
    </p:spTree>
    <p:extLst>
      <p:ext uri="{BB962C8B-B14F-4D97-AF65-F5344CB8AC3E}">
        <p14:creationId xmlns:p14="http://schemas.microsoft.com/office/powerpoint/2010/main" val="367443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Can Qualitative Studies be Published?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124200"/>
          </a:xfrm>
        </p:spPr>
        <p:txBody>
          <a:bodyPr/>
          <a:lstStyle/>
          <a:p>
            <a:r>
              <a:rPr lang="en-US" sz="2400" dirty="0"/>
              <a:t>Clinical journals traditionally interested in quantitative, clinical </a:t>
            </a:r>
            <a:r>
              <a:rPr lang="en-US" sz="2400" dirty="0" smtClean="0"/>
              <a:t>outcomes.</a:t>
            </a:r>
            <a:endParaRPr lang="en-US" sz="2400" dirty="0"/>
          </a:p>
          <a:p>
            <a:r>
              <a:rPr lang="en-US" sz="2400" dirty="0"/>
              <a:t>Over the past decade, staggering increase in publications using health-related quality of life and other patient-reported outcomes as primary </a:t>
            </a:r>
            <a:r>
              <a:rPr lang="en-US" sz="2400" dirty="0" smtClean="0"/>
              <a:t>endpoints.</a:t>
            </a:r>
            <a:endParaRPr lang="en-US" sz="2400" dirty="0"/>
          </a:p>
          <a:p>
            <a:r>
              <a:rPr lang="en-US" sz="2400" dirty="0"/>
              <a:t>Qualitative studies </a:t>
            </a:r>
            <a:r>
              <a:rPr lang="en-US" sz="2400" dirty="0" smtClean="0"/>
              <a:t>more </a:t>
            </a:r>
            <a:r>
              <a:rPr lang="en-US" sz="2400" dirty="0"/>
              <a:t>difficult to publish, although the numbers of these studies also have been </a:t>
            </a:r>
            <a:r>
              <a:rPr lang="en-US" sz="2400" dirty="0" smtClean="0"/>
              <a:t>increasing.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09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57150"/>
            <a:ext cx="9144000" cy="742950"/>
          </a:xfrm>
        </p:spPr>
        <p:txBody>
          <a:bodyPr/>
          <a:lstStyle/>
          <a:p>
            <a:r>
              <a:rPr lang="en-US" sz="3200" dirty="0"/>
              <a:t>Using Qualitative Data </a:t>
            </a:r>
            <a:r>
              <a:rPr lang="en-US" sz="3200" dirty="0" smtClean="0"/>
              <a:t>to </a:t>
            </a:r>
            <a:r>
              <a:rPr lang="en-US" sz="3200" dirty="0"/>
              <a:t>Create Questionnaires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47750"/>
            <a:ext cx="7772400" cy="3352800"/>
          </a:xfrm>
        </p:spPr>
        <p:txBody>
          <a:bodyPr/>
          <a:lstStyle/>
          <a:p>
            <a:r>
              <a:rPr lang="en-US" dirty="0" smtClean="0"/>
              <a:t>Fine </a:t>
            </a:r>
            <a:r>
              <a:rPr lang="en-US" dirty="0"/>
              <a:t>tune conceptual </a:t>
            </a:r>
            <a:r>
              <a:rPr lang="en-US" dirty="0" smtClean="0"/>
              <a:t>framework</a:t>
            </a:r>
          </a:p>
          <a:p>
            <a:r>
              <a:rPr lang="en-US" dirty="0"/>
              <a:t>Content/domains identified </a:t>
            </a:r>
          </a:p>
          <a:p>
            <a:r>
              <a:rPr lang="en-US" dirty="0"/>
              <a:t>Search for existing measures!!</a:t>
            </a:r>
          </a:p>
          <a:p>
            <a:r>
              <a:rPr lang="en-US" dirty="0"/>
              <a:t>Develop new scales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Identify important questions to ask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Wording  of questions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Response options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84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A Bit of Terminology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153400" cy="35433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A 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questionnaire</a:t>
            </a:r>
            <a:r>
              <a:rPr lang="en-US" sz="2400" dirty="0">
                <a:latin typeface="Arial" charset="0"/>
                <a:cs typeface="Arial" charset="0"/>
              </a:rPr>
              <a:t> is a document containing all of the individual 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charset="0"/>
              </a:rPr>
              <a:t>questions </a:t>
            </a:r>
            <a:r>
              <a:rPr lang="en-US" sz="2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(</a:t>
            </a:r>
            <a:r>
              <a:rPr lang="en-US" sz="24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items)</a:t>
            </a:r>
            <a:r>
              <a:rPr lang="en-US" sz="2400" dirty="0" smtClean="0">
                <a:latin typeface="Arial" charset="0"/>
                <a:cs typeface="Arial" charset="0"/>
              </a:rPr>
              <a:t>.</a:t>
            </a:r>
            <a:endParaRPr lang="en-US" sz="2400" dirty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Concepts can be measured using a 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single item</a:t>
            </a:r>
            <a:r>
              <a:rPr lang="en-US" sz="2400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cs typeface="Arial" charset="0"/>
              </a:rPr>
              <a:t>or multiple items 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scale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charset="0"/>
              </a:rPr>
              <a:t>) </a:t>
            </a:r>
            <a:r>
              <a:rPr lang="en-US" sz="2400" dirty="0">
                <a:latin typeface="Arial" charset="0"/>
                <a:cs typeface="Arial" charset="0"/>
              </a:rPr>
              <a:t>that give you a more robust and multidimensional measure of the concept</a:t>
            </a:r>
            <a:r>
              <a:rPr lang="en-US" sz="2400" dirty="0" smtClean="0">
                <a:latin typeface="Arial" charset="0"/>
                <a:cs typeface="Arial" charset="0"/>
              </a:rPr>
              <a:t>.</a:t>
            </a: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A scale is sometimes referred to as a </a:t>
            </a:r>
            <a:r>
              <a:rPr lang="en-US" sz="24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measure.</a:t>
            </a:r>
            <a:endParaRPr lang="en-US" sz="2400" dirty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A questionnaire is also sometimes referred to as a 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study instrument</a:t>
            </a:r>
            <a:r>
              <a:rPr lang="en-US" sz="24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  <a:endParaRPr lang="en-US" sz="2400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2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3600" dirty="0" smtClean="0"/>
              <a:t>How to Design a Good Questionnaire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28700"/>
            <a:ext cx="8382000" cy="314325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Crystallize your research question and study </a:t>
            </a:r>
            <a:r>
              <a:rPr lang="en-US" sz="2000" dirty="0" smtClean="0"/>
              <a:t>hypotheses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Clearly define predictors, covariates and </a:t>
            </a:r>
            <a:r>
              <a:rPr lang="en-US" sz="2000" dirty="0" smtClean="0"/>
              <a:t>outcomes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Search the literature and ask colleagues for published, validated scales that measure these </a:t>
            </a:r>
            <a:r>
              <a:rPr lang="en-US" sz="2000" dirty="0" smtClean="0"/>
              <a:t>variables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Include new items as needed, taking care to word them </a:t>
            </a:r>
            <a:r>
              <a:rPr lang="en-US" sz="2000" dirty="0" smtClean="0"/>
              <a:t>unambiguously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solidFill>
                  <a:schemeClr val="tx2"/>
                </a:solidFill>
              </a:rPr>
              <a:t>If necessary</a:t>
            </a:r>
            <a:r>
              <a:rPr lang="en-US" sz="2000" dirty="0"/>
              <a:t>, create new scales (and proceed with caution!)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Conduct reliability and validity testing for new </a:t>
            </a:r>
            <a:r>
              <a:rPr lang="en-US" sz="2000" dirty="0" smtClean="0"/>
              <a:t>scales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9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723900"/>
          </a:xfrm>
        </p:spPr>
        <p:txBody>
          <a:bodyPr/>
          <a:lstStyle/>
          <a:p>
            <a:r>
              <a:rPr lang="en-US" sz="3600" dirty="0"/>
              <a:t>A Note on Reliability and Validity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" y="819150"/>
            <a:ext cx="8991600" cy="3657600"/>
          </a:xfrm>
        </p:spPr>
        <p:txBody>
          <a:bodyPr/>
          <a:lstStyle/>
          <a:p>
            <a:r>
              <a:rPr lang="en-US" sz="1800" dirty="0"/>
              <a:t>Reliability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Inter-rater:</a:t>
            </a:r>
            <a:r>
              <a:rPr lang="en-US" sz="1600" dirty="0"/>
              <a:t> Whether there is variation in responses depending on the person </a:t>
            </a:r>
            <a:r>
              <a:rPr lang="en-US" sz="1600" dirty="0" smtClean="0"/>
              <a:t>who **administers** </a:t>
            </a:r>
            <a:r>
              <a:rPr lang="en-US" sz="1600" dirty="0"/>
              <a:t>the questionnaire. 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Test-retest:</a:t>
            </a:r>
            <a:r>
              <a:rPr lang="en-US" sz="1600" b="1" dirty="0"/>
              <a:t> </a:t>
            </a:r>
            <a:r>
              <a:rPr lang="en-US" sz="1600" dirty="0"/>
              <a:t>Whether there is variation in responses related to *when* the survey is administered. 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Internal consistency</a:t>
            </a:r>
            <a:r>
              <a:rPr lang="en-US" sz="1600" dirty="0">
                <a:solidFill>
                  <a:schemeClr val="tx2"/>
                </a:solidFill>
              </a:rPr>
              <a:t>: </a:t>
            </a:r>
            <a:r>
              <a:rPr lang="en-US" sz="1600" dirty="0"/>
              <a:t>How consistent responses are across items within a scale (</a:t>
            </a:r>
            <a:r>
              <a:rPr lang="en-US" sz="1600" dirty="0" err="1"/>
              <a:t>Cronbach’s</a:t>
            </a:r>
            <a:r>
              <a:rPr lang="en-US" sz="1600" dirty="0"/>
              <a:t> alpha).</a:t>
            </a:r>
          </a:p>
          <a:p>
            <a:r>
              <a:rPr lang="en-US" sz="1800" dirty="0"/>
              <a:t>Validity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Face: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/>
              <a:t>Whether the instrument is measuring what it is supposed to measure (subjective assessment).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Concurrent: </a:t>
            </a:r>
            <a:r>
              <a:rPr lang="en-US" sz="1600" dirty="0"/>
              <a:t>Whether the new instrument correlates with an established measure/”gold standard.”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Predictive:</a:t>
            </a:r>
            <a:r>
              <a:rPr lang="en-US" sz="1600" dirty="0"/>
              <a:t> </a:t>
            </a:r>
            <a:r>
              <a:rPr lang="en-US" sz="1400" dirty="0"/>
              <a:t>Whether the instrument accurately predicts an outcome (e.g., overall health, mortality).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84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57250"/>
          </a:xfrm>
        </p:spPr>
        <p:txBody>
          <a:bodyPr/>
          <a:lstStyle/>
          <a:p>
            <a:r>
              <a:rPr lang="en-US" sz="3600" dirty="0" smtClean="0"/>
              <a:t>Developing New Items: Be Specific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57250"/>
            <a:ext cx="4040188" cy="479822"/>
          </a:xfrm>
        </p:spPr>
        <p:txBody>
          <a:bodyPr/>
          <a:lstStyle/>
          <a:p>
            <a:pPr algn="ctr"/>
            <a:r>
              <a:rPr lang="en-US" i="1" dirty="0" smtClean="0"/>
              <a:t>Rather than this:</a:t>
            </a: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28750"/>
            <a:ext cx="4114800" cy="2895600"/>
          </a:xfrm>
        </p:spPr>
        <p:txBody>
          <a:bodyPr/>
          <a:lstStyle/>
          <a:p>
            <a:pPr marL="112712" indent="0">
              <a:buNone/>
            </a:pPr>
            <a:r>
              <a:rPr lang="en-US" dirty="0" smtClean="0"/>
              <a:t>What is the highest level of education you have </a:t>
            </a:r>
            <a:r>
              <a:rPr lang="en-US" u="sng" dirty="0" smtClean="0"/>
              <a:t>completed</a:t>
            </a:r>
            <a:r>
              <a:rPr lang="en-US" dirty="0" smtClean="0"/>
              <a:t>?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No </a:t>
            </a:r>
            <a:r>
              <a:rPr lang="en-US" sz="1600" dirty="0"/>
              <a:t>formal education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Less </a:t>
            </a:r>
            <a:r>
              <a:rPr lang="en-US" sz="1600" dirty="0"/>
              <a:t>than a high school degree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High </a:t>
            </a:r>
            <a:r>
              <a:rPr lang="en-US" sz="1600" dirty="0"/>
              <a:t>school graduate, GED or equivalent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Some </a:t>
            </a:r>
            <a:r>
              <a:rPr lang="en-US" sz="1600" dirty="0"/>
              <a:t>college, junior college or vocational 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College </a:t>
            </a:r>
            <a:r>
              <a:rPr lang="en-US" sz="1600" dirty="0"/>
              <a:t>graduate </a:t>
            </a:r>
            <a:endParaRPr lang="en-US" sz="1600" dirty="0" smtClean="0"/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Professional </a:t>
            </a:r>
            <a:r>
              <a:rPr lang="en-US" sz="1600" dirty="0"/>
              <a:t>or graduate </a:t>
            </a:r>
            <a:r>
              <a:rPr lang="en-US" sz="1600" dirty="0" smtClean="0"/>
              <a:t>degree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857250"/>
            <a:ext cx="4041775" cy="479822"/>
          </a:xfrm>
        </p:spPr>
        <p:txBody>
          <a:bodyPr/>
          <a:lstStyle/>
          <a:p>
            <a:pPr algn="ctr"/>
            <a:r>
              <a:rPr lang="en-US" i="1" dirty="0" smtClean="0"/>
              <a:t>Try this:</a:t>
            </a:r>
            <a:endParaRPr lang="en-US" i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400" y="1485900"/>
            <a:ext cx="3962400" cy="2849166"/>
          </a:xfrm>
        </p:spPr>
        <p:txBody>
          <a:bodyPr/>
          <a:lstStyle/>
          <a:p>
            <a:pPr marL="112712" indent="0">
              <a:buNone/>
            </a:pPr>
            <a:r>
              <a:rPr lang="en-US" dirty="0" smtClean="0"/>
              <a:t>How much education do you have?</a:t>
            </a:r>
          </a:p>
          <a:p>
            <a:pPr marL="112712" indent="0">
              <a:buNone/>
            </a:pPr>
            <a:endParaRPr lang="en-US" sz="1600" dirty="0"/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Elementary </a:t>
            </a:r>
            <a:r>
              <a:rPr lang="en-US" sz="1600" dirty="0"/>
              <a:t>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High </a:t>
            </a:r>
            <a:r>
              <a:rPr lang="en-US" sz="1600" dirty="0"/>
              <a:t>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College</a:t>
            </a:r>
            <a:endParaRPr lang="en-US" sz="1600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4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150"/>
            <a:ext cx="8534400" cy="762000"/>
          </a:xfrm>
        </p:spPr>
        <p:txBody>
          <a:bodyPr/>
          <a:lstStyle/>
          <a:p>
            <a:r>
              <a:rPr lang="en-US" sz="3200" dirty="0" smtClean="0"/>
              <a:t>Developing New Items: Be Comprehensive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57250"/>
            <a:ext cx="4040188" cy="479822"/>
          </a:xfrm>
        </p:spPr>
        <p:txBody>
          <a:bodyPr/>
          <a:lstStyle/>
          <a:p>
            <a:pPr algn="ctr"/>
            <a:r>
              <a:rPr lang="en-US" i="1" dirty="0" smtClean="0"/>
              <a:t>Rather than this:</a:t>
            </a: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52550"/>
            <a:ext cx="4343400" cy="3124200"/>
          </a:xfrm>
        </p:spPr>
        <p:txBody>
          <a:bodyPr/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Which of the following best describes the type of delivery you had</a:t>
            </a:r>
            <a:r>
              <a:rPr lang="en-US" dirty="0" smtClean="0"/>
              <a:t>?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Spontaneous </a:t>
            </a:r>
            <a:r>
              <a:rPr lang="en-US" sz="2000" dirty="0"/>
              <a:t>vaginal delivery (no forceps or vacuum)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Vaginal </a:t>
            </a:r>
            <a:r>
              <a:rPr lang="en-US" sz="2000" dirty="0"/>
              <a:t>delivery with vacuum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Vaginal </a:t>
            </a:r>
            <a:r>
              <a:rPr lang="en-US" sz="2000" dirty="0"/>
              <a:t>delivery with forceps 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Cesarean </a:t>
            </a:r>
            <a:r>
              <a:rPr lang="en-US" sz="2000" dirty="0"/>
              <a:t>delivery (C-section</a:t>
            </a:r>
            <a:r>
              <a:rPr lang="en-US" sz="2000" dirty="0" smtClean="0"/>
              <a:t>)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Other, specify: ___________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857250"/>
            <a:ext cx="4041775" cy="479822"/>
          </a:xfrm>
        </p:spPr>
        <p:txBody>
          <a:bodyPr/>
          <a:lstStyle/>
          <a:p>
            <a:pPr algn="ctr"/>
            <a:r>
              <a:rPr lang="en-US" i="1" dirty="0" smtClean="0"/>
              <a:t>Try this:</a:t>
            </a:r>
            <a:endParaRPr lang="en-US" i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4800" y="1352550"/>
            <a:ext cx="4343401" cy="2857500"/>
          </a:xfrm>
        </p:spPr>
        <p:txBody>
          <a:bodyPr/>
          <a:lstStyle/>
          <a:p>
            <a:pPr marL="27432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What type of delivery did you </a:t>
            </a:r>
            <a:r>
              <a:rPr lang="en-US" dirty="0" smtClean="0"/>
              <a:t>have?</a:t>
            </a:r>
          </a:p>
          <a:p>
            <a:pPr marL="27432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61722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Vaginal</a:t>
            </a:r>
          </a:p>
          <a:p>
            <a:pPr marL="61722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Cesarean</a:t>
            </a:r>
            <a:endParaRPr lang="en-US" sz="2000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51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09550"/>
            <a:ext cx="8763000" cy="819150"/>
          </a:xfrm>
        </p:spPr>
        <p:txBody>
          <a:bodyPr/>
          <a:lstStyle/>
          <a:p>
            <a:r>
              <a:rPr lang="en-US" sz="2800" dirty="0" smtClean="0"/>
              <a:t>Use Exhaustive/Mutually </a:t>
            </a:r>
            <a:r>
              <a:rPr lang="en-US" sz="2800" dirty="0" smtClean="0"/>
              <a:t>Exclusive Response Options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23950"/>
            <a:ext cx="7772400" cy="31242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/>
              <a:t>What is your total yearly household income (before taxes)?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/>
              <a:t>	</a:t>
            </a:r>
            <a:r>
              <a:rPr lang="en-US" sz="2400" dirty="0" smtClean="0"/>
              <a:t>Less than </a:t>
            </a:r>
            <a:r>
              <a:rPr lang="en-US" sz="2400" dirty="0"/>
              <a:t>$25,000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$25,001 </a:t>
            </a:r>
            <a:r>
              <a:rPr lang="en-US" sz="2400" dirty="0"/>
              <a:t>- $50,000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$50,001 </a:t>
            </a:r>
            <a:r>
              <a:rPr lang="en-US" sz="2400" dirty="0"/>
              <a:t>- $100,000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$100,001 </a:t>
            </a:r>
            <a:r>
              <a:rPr lang="en-US" sz="2400" dirty="0"/>
              <a:t>- $150,000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Over </a:t>
            </a:r>
            <a:r>
              <a:rPr lang="en-US" sz="2400" dirty="0"/>
              <a:t>$150,000</a:t>
            </a:r>
          </a:p>
        </p:txBody>
      </p:sp>
    </p:spTree>
    <p:extLst>
      <p:ext uri="{BB962C8B-B14F-4D97-AF65-F5344CB8AC3E}">
        <p14:creationId xmlns:p14="http://schemas.microsoft.com/office/powerpoint/2010/main" val="150848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3600" dirty="0" smtClean="0"/>
              <a:t>Beware of Cognitively Burdensome Items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39447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/>
              <a:t>Please rank the following sources of information according to how helpful they were to you in making your </a:t>
            </a:r>
            <a:r>
              <a:rPr lang="en-US" sz="2400" dirty="0" smtClean="0"/>
              <a:t>prenatal testing decision</a:t>
            </a:r>
            <a:r>
              <a:rPr lang="en-US" sz="2400" dirty="0"/>
              <a:t>.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Your </a:t>
            </a:r>
            <a:r>
              <a:rPr lang="en-US" sz="1800" dirty="0"/>
              <a:t>midwife or obstetrician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A </a:t>
            </a:r>
            <a:r>
              <a:rPr lang="en-US" sz="1800" dirty="0"/>
              <a:t>genetics counselor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A </a:t>
            </a:r>
            <a:r>
              <a:rPr lang="en-US" sz="1800" dirty="0"/>
              <a:t>group class taught by a health care professional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Written </a:t>
            </a:r>
            <a:r>
              <a:rPr lang="en-US" sz="1800" dirty="0"/>
              <a:t>material given to you by your healthcare providers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Your </a:t>
            </a:r>
            <a:r>
              <a:rPr lang="en-US" sz="1800" dirty="0"/>
              <a:t>friends and relatives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The </a:t>
            </a:r>
            <a:r>
              <a:rPr lang="en-US" sz="1800" dirty="0"/>
              <a:t>internet</a:t>
            </a:r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70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Instead 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71550"/>
            <a:ext cx="7772400" cy="3200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/>
              <a:t>How helpful were each of these sources?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/>
              <a:t>Your genetic counselor</a:t>
            </a:r>
            <a:endParaRPr lang="en-US" sz="2400" b="1" dirty="0"/>
          </a:p>
          <a:p>
            <a:pPr>
              <a:buFont typeface="Wingdings 2" pitchFamily="18" charset="2"/>
              <a:buNone/>
            </a:pPr>
            <a:r>
              <a:rPr lang="en-US" sz="2400" dirty="0"/>
              <a:t>	□ Very helpful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	□ Somewhat helpful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	□ </a:t>
            </a:r>
            <a:r>
              <a:rPr lang="en-US" sz="2400" dirty="0" smtClean="0"/>
              <a:t> Not helpful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	□  Does not apply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4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7150"/>
            <a:ext cx="8686800" cy="762000"/>
          </a:xfrm>
        </p:spPr>
        <p:txBody>
          <a:bodyPr/>
          <a:lstStyle/>
          <a:p>
            <a:r>
              <a:rPr lang="en-US" sz="4000" dirty="0" smtClean="0"/>
              <a:t>Today’s Focus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71550"/>
            <a:ext cx="7772400" cy="1200150"/>
          </a:xfrm>
        </p:spPr>
        <p:txBody>
          <a:bodyPr/>
          <a:lstStyle/>
          <a:p>
            <a:pPr marL="112712" indent="0" algn="ctr">
              <a:buNone/>
            </a:pPr>
            <a:r>
              <a:rPr lang="en-US" sz="4000" dirty="0"/>
              <a:t>Patient-reported </a:t>
            </a:r>
            <a:r>
              <a:rPr lang="en-US" sz="4000" dirty="0" smtClean="0"/>
              <a:t>variables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2419350"/>
            <a:ext cx="6324600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3600" dirty="0">
                <a:solidFill>
                  <a:schemeClr val="tx2"/>
                </a:solidFill>
              </a:rPr>
              <a:t>How </a:t>
            </a:r>
            <a:r>
              <a:rPr lang="en-US" sz="3600" dirty="0" smtClean="0">
                <a:solidFill>
                  <a:schemeClr val="tx2"/>
                </a:solidFill>
              </a:rPr>
              <a:t>will you conceptualize </a:t>
            </a:r>
            <a:r>
              <a:rPr lang="en-US" sz="3600" dirty="0">
                <a:solidFill>
                  <a:schemeClr val="tx2"/>
                </a:solidFill>
              </a:rPr>
              <a:t>and measure them??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533400" y="2800350"/>
            <a:ext cx="1447800" cy="685800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8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3200" dirty="0" smtClean="0"/>
              <a:t>Make Sure Responses Answer the Question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5350"/>
            <a:ext cx="7772400" cy="33718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400" dirty="0"/>
              <a:t>Have you been in pain in the last week?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Never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Rarely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Sometimes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Frequently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Always</a:t>
            </a:r>
            <a:endParaRPr lang="en-US" sz="2000" dirty="0"/>
          </a:p>
          <a:p>
            <a:pPr marL="0" indent="0"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Correct </a:t>
            </a:r>
            <a:r>
              <a:rPr lang="en-US" sz="2400" dirty="0">
                <a:solidFill>
                  <a:schemeClr val="tx2"/>
                </a:solidFill>
              </a:rPr>
              <a:t>question: </a:t>
            </a:r>
            <a:r>
              <a:rPr lang="en-US" sz="2400" dirty="0"/>
              <a:t>Over the past week, how often have you been in pain?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4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4000" dirty="0" smtClean="0"/>
              <a:t>Be Specific About Time Frame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u="sng" dirty="0"/>
              <a:t>During the past 4 weeks</a:t>
            </a:r>
            <a:r>
              <a:rPr lang="en-US" sz="2400" dirty="0"/>
              <a:t>,* </a:t>
            </a:r>
            <a:r>
              <a:rPr lang="en-US" sz="2400" dirty="0" smtClean="0"/>
              <a:t> how </a:t>
            </a:r>
            <a:r>
              <a:rPr lang="en-US" sz="2400" dirty="0"/>
              <a:t>much of the time have your pelvic problems interfered with normal social activities, like visiting with friends or relatives? 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All </a:t>
            </a:r>
            <a:r>
              <a:rPr lang="en-US" sz="1800" dirty="0"/>
              <a:t>of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Most </a:t>
            </a:r>
            <a:r>
              <a:rPr lang="en-US" sz="1800" dirty="0"/>
              <a:t>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Some </a:t>
            </a:r>
            <a:r>
              <a:rPr lang="en-US" sz="1800" dirty="0"/>
              <a:t>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A </a:t>
            </a:r>
            <a:r>
              <a:rPr lang="en-US" sz="1800" dirty="0"/>
              <a:t>little 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None </a:t>
            </a:r>
            <a:r>
              <a:rPr lang="en-US" sz="1800" dirty="0"/>
              <a:t>of the time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*Recall period should be 4 weeks or less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18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Don’t Use “Double Barreled” Questions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2160613" y="2330636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Wingdings 2" pitchFamily="18" charset="2"/>
              <a:buNone/>
            </a:pPr>
            <a:r>
              <a:rPr lang="en-US" dirty="0"/>
              <a:t>How satisfied were you with the care you received from the doctors and nurses?</a:t>
            </a:r>
          </a:p>
        </p:txBody>
      </p:sp>
      <p:pic>
        <p:nvPicPr>
          <p:cNvPr id="3076" name="Picture 4" descr="C:\Users\Garretc\AppData\Local\Microsoft\Windows\Temporary Internet Files\Content.IE5\F80CJU99\MP90040179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6882">
            <a:off x="7084876" y="2731299"/>
            <a:ext cx="1533933" cy="15819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Garretc\AppData\Local\Microsoft\Windows\Temporary Internet Files\Content.IE5\F80CJU99\MP90042655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55529">
            <a:off x="444422" y="1140547"/>
            <a:ext cx="1587164" cy="13735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46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Attitudes: Agreement with Statements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2743200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dirty="0">
                <a:latin typeface="Arial" charset="0"/>
                <a:cs typeface="Arial" charset="0"/>
              </a:rPr>
              <a:t>It is important for me to know if my fetus has Down syndrome</a:t>
            </a:r>
            <a:r>
              <a:rPr lang="en-US" dirty="0" smtClean="0">
                <a:latin typeface="Arial" charset="0"/>
                <a:cs typeface="Arial" charset="0"/>
              </a:rPr>
              <a:t>.</a:t>
            </a:r>
          </a:p>
          <a:p>
            <a:pPr marL="0" indent="0">
              <a:buNone/>
            </a:pPr>
            <a:endParaRPr lang="en-US" b="1" dirty="0">
              <a:latin typeface="Arial" charset="0"/>
              <a:cs typeface="Arial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latin typeface="Arial" charset="0"/>
                <a:cs typeface="Arial" charset="0"/>
              </a:rPr>
              <a:t>In my culture we learn to accept what we are given</a:t>
            </a:r>
            <a:r>
              <a:rPr lang="en-US" dirty="0" smtClean="0">
                <a:latin typeface="Arial" charset="0"/>
                <a:cs typeface="Arial" charset="0"/>
              </a:rPr>
              <a:t>.</a:t>
            </a:r>
            <a:endParaRPr lang="en-US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06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err="1" smtClean="0"/>
              <a:t>Likert</a:t>
            </a:r>
            <a:r>
              <a:rPr lang="en-US" sz="4000" dirty="0" smtClean="0"/>
              <a:t> Scales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2914650"/>
          </a:xfrm>
        </p:spPr>
        <p:txBody>
          <a:bodyPr/>
          <a:lstStyle/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Strongly/mostly disagree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Somewhat disagree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Neither agree nor disagree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Somewhat 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Strongly/mostly agree</a:t>
            </a:r>
            <a:endParaRPr lang="en-US" b="1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85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895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dirty="0" smtClean="0"/>
              <a:t>In </a:t>
            </a:r>
            <a:r>
              <a:rPr lang="en-US" dirty="0"/>
              <a:t>general, what time is best for contacting survey respondents? (check one)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M</a:t>
            </a:r>
            <a:r>
              <a:rPr lang="en-US" sz="2000" dirty="0" smtClean="0"/>
              <a:t>orning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A</a:t>
            </a:r>
            <a:r>
              <a:rPr lang="en-US" sz="2000" dirty="0" smtClean="0"/>
              <a:t>fternoon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eekdays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eekends</a:t>
            </a:r>
            <a:endParaRPr lang="en-US" sz="2000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4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514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dirty="0" smtClean="0"/>
              <a:t>In </a:t>
            </a:r>
            <a:r>
              <a:rPr lang="en-US" dirty="0"/>
              <a:t>general, what time is best for contacting survey respondents? (check one)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M</a:t>
            </a:r>
            <a:r>
              <a:rPr lang="en-US" sz="2000" dirty="0" smtClean="0"/>
              <a:t>orning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A</a:t>
            </a:r>
            <a:r>
              <a:rPr lang="en-US" sz="2000" dirty="0" smtClean="0"/>
              <a:t>fternoon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eekdays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eekends</a:t>
            </a:r>
            <a:endParaRPr lang="en-US" sz="2000" dirty="0"/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429001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i="1" dirty="0">
                <a:solidFill>
                  <a:schemeClr val="tx2"/>
                </a:solidFill>
              </a:rPr>
              <a:t>Problem: answer options are not mutually exclusive; not exhaustive (no eve &amp; night option)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78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31242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/>
              <a:t>In what ways has the current medical insurance system failed to meet its ethical mission? (check all that apply)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Too </a:t>
            </a:r>
            <a:r>
              <a:rPr lang="en-US" sz="2000" dirty="0"/>
              <a:t>many uninsured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Insufficient </a:t>
            </a:r>
            <a:r>
              <a:rPr lang="en-US" sz="2000" dirty="0"/>
              <a:t>catastrophic coverage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Inability </a:t>
            </a:r>
            <a:r>
              <a:rPr lang="en-US" sz="2000" dirty="0"/>
              <a:t>to access specialists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Too </a:t>
            </a:r>
            <a:r>
              <a:rPr lang="en-US" sz="2000" dirty="0"/>
              <a:t>difficult to obtain </a:t>
            </a:r>
            <a:r>
              <a:rPr lang="en-US" sz="2000" dirty="0" smtClean="0"/>
              <a:t>reimbursement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Other</a:t>
            </a:r>
            <a:r>
              <a:rPr lang="en-US" sz="2000" dirty="0"/>
              <a:t>: (please specify) ___________________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05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514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000" dirty="0"/>
              <a:t>In what ways has the current medical insurance system failed to meet its ethical mission? (check all that apply)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Too </a:t>
            </a:r>
            <a:r>
              <a:rPr lang="en-US" sz="1800" dirty="0"/>
              <a:t>many uninsured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Insufficient </a:t>
            </a:r>
            <a:r>
              <a:rPr lang="en-US" sz="1800" dirty="0"/>
              <a:t>catastrophic coverage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Inability </a:t>
            </a:r>
            <a:r>
              <a:rPr lang="en-US" sz="1800" dirty="0"/>
              <a:t>to access specialists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Too </a:t>
            </a:r>
            <a:r>
              <a:rPr lang="en-US" sz="1800" dirty="0"/>
              <a:t>difficult to obtain </a:t>
            </a:r>
            <a:r>
              <a:rPr lang="en-US" sz="1800" dirty="0" smtClean="0"/>
              <a:t>reimbursement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Other</a:t>
            </a:r>
            <a:r>
              <a:rPr lang="en-US" sz="1800" dirty="0"/>
              <a:t>: (please specify) ___________________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429001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i="1" dirty="0">
                <a:solidFill>
                  <a:schemeClr val="tx2"/>
                </a:solidFill>
              </a:rPr>
              <a:t>Problem: </a:t>
            </a:r>
            <a:r>
              <a:rPr lang="en-US" i="1" dirty="0" smtClean="0">
                <a:solidFill>
                  <a:schemeClr val="tx2"/>
                </a:solidFill>
              </a:rPr>
              <a:t>Leading question (assumes </a:t>
            </a:r>
            <a:r>
              <a:rPr lang="en-US" i="1" dirty="0">
                <a:solidFill>
                  <a:schemeClr val="tx2"/>
                </a:solidFill>
              </a:rPr>
              <a:t>respondent agrees that insurance system has failed </a:t>
            </a:r>
            <a:r>
              <a:rPr lang="en-US" i="1" dirty="0" smtClean="0">
                <a:solidFill>
                  <a:schemeClr val="tx2"/>
                </a:solidFill>
              </a:rPr>
              <a:t>)</a:t>
            </a:r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33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9337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/>
              <a:t>Approximately what proportion of your patients do you believe </a:t>
            </a:r>
            <a:r>
              <a:rPr lang="en-US" sz="2400" dirty="0" smtClean="0"/>
              <a:t>has </a:t>
            </a:r>
            <a:r>
              <a:rPr lang="en-US" sz="2400" dirty="0"/>
              <a:t>substance-abuse problems? (check one)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5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10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15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20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25</a:t>
            </a:r>
            <a:r>
              <a:rPr lang="en-US" sz="2000" dirty="0"/>
              <a:t>%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62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Variables Used in Clinical Research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9150"/>
            <a:ext cx="8686800" cy="375285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 smtClean="0"/>
              <a:t>Traditionally, clinical research has employed “hard” endpoints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Important </a:t>
            </a:r>
            <a:r>
              <a:rPr lang="en-US" sz="2000" dirty="0"/>
              <a:t>&amp; clinically relevant, relatively easy to measure from sources other than the study </a:t>
            </a:r>
            <a:r>
              <a:rPr lang="en-US" sz="2000" dirty="0" smtClean="0"/>
              <a:t>participant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Death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Morbidity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Biological variables  (blood pressure, cholesterol)</a:t>
            </a:r>
            <a:endParaRPr lang="en-US" sz="1800" dirty="0"/>
          </a:p>
          <a:p>
            <a:pPr>
              <a:spcBef>
                <a:spcPts val="1200"/>
              </a:spcBef>
            </a:pPr>
            <a:r>
              <a:rPr lang="en-US" sz="2000" dirty="0" smtClean="0"/>
              <a:t>Sometimes (increasingly!) we need to obtain information directly from the study participants</a:t>
            </a:r>
          </a:p>
          <a:p>
            <a:pPr lvl="1">
              <a:spcBef>
                <a:spcPts val="1200"/>
              </a:spcBef>
            </a:pPr>
            <a:r>
              <a:rPr lang="en-US" sz="1800" dirty="0" smtClean="0">
                <a:solidFill>
                  <a:schemeClr val="tx2"/>
                </a:solidFill>
              </a:rPr>
              <a:t>Shift in focus from mortality and morbidity to health-related quality of life, values and preferences, and satisfaction</a:t>
            </a:r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97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25146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/>
              <a:t>Approximately what proportion of your patients do you believe </a:t>
            </a:r>
            <a:r>
              <a:rPr lang="en-US" sz="2000" dirty="0" smtClean="0"/>
              <a:t>has </a:t>
            </a:r>
            <a:r>
              <a:rPr lang="en-US" sz="2000" dirty="0"/>
              <a:t>substance-abuse problems? (check one)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5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10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15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20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25</a:t>
            </a:r>
            <a:r>
              <a:rPr lang="en-US" sz="1800" dirty="0"/>
              <a:t>%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25755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b="1" i="1" dirty="0">
                <a:solidFill>
                  <a:schemeClr val="tx2"/>
                </a:solidFill>
              </a:rPr>
              <a:t>Problem:  providing close-ended scale "gives away" what you think is the right answer (</a:t>
            </a:r>
            <a:r>
              <a:rPr lang="en-US" sz="2000" b="1" i="1" dirty="0" smtClean="0">
                <a:solidFill>
                  <a:schemeClr val="tx2"/>
                </a:solidFill>
              </a:rPr>
              <a:t>this </a:t>
            </a:r>
            <a:r>
              <a:rPr lang="en-US" sz="2000" b="1" i="1" dirty="0">
                <a:solidFill>
                  <a:schemeClr val="tx2"/>
                </a:solidFill>
              </a:rPr>
              <a:t>one may be best to leave open-ended and let the R put in the number they think is </a:t>
            </a:r>
            <a:r>
              <a:rPr lang="en-US" sz="2000" b="1" i="1" dirty="0" smtClean="0">
                <a:solidFill>
                  <a:schemeClr val="tx2"/>
                </a:solidFill>
              </a:rPr>
              <a:t>right)</a:t>
            </a:r>
            <a:endParaRPr lang="en-US" sz="20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89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34671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i="1" dirty="0">
                <a:solidFill>
                  <a:schemeClr val="tx2"/>
                </a:solidFill>
              </a:rPr>
              <a:t>Please indicate how much you agree or disagree with the following statement: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Physicians </a:t>
            </a:r>
            <a:r>
              <a:rPr lang="en-US" sz="2400" b="1" dirty="0"/>
              <a:t>care too much about money and don't spend enough time with patients</a:t>
            </a:r>
            <a:r>
              <a:rPr lang="en-US" sz="2400" b="1" dirty="0" smtClean="0"/>
              <a:t>.</a:t>
            </a:r>
            <a:r>
              <a:rPr lang="en-US" sz="2400" dirty="0"/>
              <a:t> </a:t>
            </a: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Strongly/mostly disagree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Somewhat disagree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Neither agree nor disagree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Somewhat 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Strongly/mostly agree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24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32385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i="1" dirty="0">
                <a:solidFill>
                  <a:schemeClr val="tx2"/>
                </a:solidFill>
              </a:rPr>
              <a:t>Please indicate how much you agree or disagree with the following statement: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/>
              <a:t>Physicians </a:t>
            </a:r>
            <a:r>
              <a:rPr lang="en-US" sz="2000" dirty="0"/>
              <a:t>care too much about money and don't spend enough time with patients</a:t>
            </a:r>
            <a:r>
              <a:rPr lang="en-US" sz="2000" dirty="0" smtClean="0"/>
              <a:t>.</a:t>
            </a:r>
            <a:r>
              <a:rPr lang="en-US" sz="2000" dirty="0"/>
              <a:t> </a:t>
            </a: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Strongly/mostly disagree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Somewhat disagree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Neither agree nor disagree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Somewhat 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Strongly/mostly agree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40005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>
                <a:solidFill>
                  <a:schemeClr val="tx2"/>
                </a:solidFill>
              </a:rPr>
              <a:t>Problem: double-barreled question</a:t>
            </a:r>
          </a:p>
        </p:txBody>
      </p:sp>
    </p:spTree>
    <p:extLst>
      <p:ext uri="{BB962C8B-B14F-4D97-AF65-F5344CB8AC3E}">
        <p14:creationId xmlns:p14="http://schemas.microsoft.com/office/powerpoint/2010/main" val="340000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Compiling the Survey Instrument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71550"/>
            <a:ext cx="8382000" cy="3352800"/>
          </a:xfrm>
        </p:spPr>
        <p:txBody>
          <a:bodyPr/>
          <a:lstStyle/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Make a list of variables</a:t>
            </a:r>
          </a:p>
          <a:p>
            <a:pPr marL="685800" lvl="2" indent="-28575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Predictors, outcomes, potential confounders</a:t>
            </a:r>
          </a:p>
          <a:p>
            <a:pPr marL="685800" lvl="2" indent="-28575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Double check that each is included in your analysis plan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Collect existing measures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Create new items and scales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Standardize and group items with similar response options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Organize the flow of the interview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Add text for transitions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Pretest, revise, throw out as many items as you can, test </a:t>
            </a:r>
            <a:r>
              <a:rPr lang="en-US" sz="2000" dirty="0" smtClean="0"/>
              <a:t>again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9889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4000" dirty="0" smtClean="0"/>
              <a:t>Other Things to Consider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077200" cy="348615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Mode of administration</a:t>
            </a:r>
          </a:p>
          <a:p>
            <a:pPr marL="617220" lvl="1" indent="-34290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Self-administered 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/>
              <a:t>Computer/web/e-mail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 smtClean="0"/>
              <a:t>Regular mail</a:t>
            </a:r>
            <a:endParaRPr lang="en-US" sz="1600" dirty="0"/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/>
              <a:t>Specific </a:t>
            </a:r>
            <a:r>
              <a:rPr lang="en-US" sz="1600" dirty="0" smtClean="0"/>
              <a:t>location</a:t>
            </a:r>
            <a:endParaRPr lang="en-US" sz="1600" dirty="0"/>
          </a:p>
          <a:p>
            <a:pPr marL="617220" lvl="1" indent="-34290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Interviewer-administered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/>
              <a:t>Face-to-face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 smtClean="0"/>
              <a:t>Telephone</a:t>
            </a:r>
            <a:endParaRPr lang="en-US" sz="16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Use of proxy (getting information about an individual from someone else)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Languages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Confidentiality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/>
          <a:lstStyle/>
          <a:p>
            <a:r>
              <a:rPr lang="en-US" sz="4000" dirty="0" smtClean="0"/>
              <a:t>Collecting the Data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505200"/>
          </a:xfrm>
        </p:spPr>
        <p:txBody>
          <a:bodyPr/>
          <a:lstStyle/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Create operations manual and train the interviewers to:</a:t>
            </a: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Be objective and </a:t>
            </a:r>
            <a:r>
              <a:rPr lang="en-US" sz="1800" dirty="0" smtClean="0">
                <a:solidFill>
                  <a:schemeClr val="tx2"/>
                </a:solidFill>
              </a:rPr>
              <a:t>non-judgmental</a:t>
            </a:r>
            <a:endParaRPr lang="en-US" sz="1800" dirty="0">
              <a:solidFill>
                <a:schemeClr val="tx2"/>
              </a:solidFill>
            </a:endParaRP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Be sensitive to cultural differences</a:t>
            </a: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Read questions verbatim</a:t>
            </a: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Not </a:t>
            </a:r>
            <a:r>
              <a:rPr lang="en-US" sz="1800" dirty="0">
                <a:solidFill>
                  <a:schemeClr val="tx2"/>
                </a:solidFill>
              </a:rPr>
              <a:t>offer health advice</a:t>
            </a:r>
          </a:p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Make sure you have quiet and safe environment for administering questionnaires</a:t>
            </a:r>
          </a:p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Provide interviewers with telephone numbers</a:t>
            </a:r>
          </a:p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Meet regularly with interviewing staff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43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Have FUN!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00150"/>
            <a:ext cx="7543800" cy="2857500"/>
          </a:xfrm>
        </p:spPr>
        <p:txBody>
          <a:bodyPr/>
          <a:lstStyle/>
          <a:p>
            <a:pPr marL="112712" indent="0">
              <a:buNone/>
            </a:pPr>
            <a:r>
              <a:rPr lang="en-US" sz="3200" i="1" dirty="0"/>
              <a:t>And keep in mind that no matter how much you plan ahead, and how well you design your questionnaire, each study will bring new challenges </a:t>
            </a:r>
            <a:r>
              <a:rPr lang="en-US" sz="3200" b="1" i="1" dirty="0"/>
              <a:t>. . .</a:t>
            </a:r>
          </a:p>
          <a:p>
            <a:endParaRPr lang="en-US" i="1" dirty="0"/>
          </a:p>
        </p:txBody>
      </p:sp>
      <p:pic>
        <p:nvPicPr>
          <p:cNvPr id="2050" name="Picture 2" descr="C:\Users\Garretc\AppData\Local\Microsoft\Windows\Temporary Internet Files\Content.IE5\31BMMYEZ\MC90043798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040" y="2800350"/>
            <a:ext cx="3034602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68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895350"/>
          </a:xfrm>
        </p:spPr>
        <p:txBody>
          <a:bodyPr/>
          <a:lstStyle/>
          <a:p>
            <a:r>
              <a:rPr lang="en-US" sz="4000" dirty="0" smtClean="0"/>
              <a:t>Patient-Reported Variables: Predictors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19150"/>
            <a:ext cx="8305800" cy="3429000"/>
          </a:xfrm>
        </p:spPr>
        <p:txBody>
          <a:bodyPr/>
          <a:lstStyle/>
          <a:p>
            <a:r>
              <a:rPr lang="en-US" sz="2200" dirty="0" smtClean="0"/>
              <a:t>Information </a:t>
            </a:r>
            <a:r>
              <a:rPr lang="en-US" sz="2200" dirty="0"/>
              <a:t>about family background and other sociodemographic </a:t>
            </a:r>
            <a:r>
              <a:rPr lang="en-US" sz="2200" dirty="0" smtClean="0"/>
              <a:t>characteristics</a:t>
            </a:r>
            <a:endParaRPr lang="en-US" sz="2200" dirty="0" smtClean="0"/>
          </a:p>
          <a:p>
            <a:r>
              <a:rPr lang="en-US" sz="2200" dirty="0" smtClean="0"/>
              <a:t>Attitudes</a:t>
            </a:r>
            <a:r>
              <a:rPr lang="en-US" sz="2200" dirty="0"/>
              <a:t>, knowledge and beliefs about condition and/or </a:t>
            </a:r>
            <a:r>
              <a:rPr lang="en-US" sz="2200" dirty="0" smtClean="0"/>
              <a:t>intervention</a:t>
            </a:r>
            <a:endParaRPr lang="en-US" sz="2200" dirty="0"/>
          </a:p>
          <a:p>
            <a:r>
              <a:rPr lang="en-US" sz="2200" dirty="0"/>
              <a:t>Inclinations about </a:t>
            </a:r>
            <a:r>
              <a:rPr lang="en-US" sz="2200" dirty="0" smtClean="0"/>
              <a:t>undergoing/foregoing intervention</a:t>
            </a:r>
            <a:endParaRPr lang="en-US" sz="2200" dirty="0" smtClean="0"/>
          </a:p>
          <a:p>
            <a:r>
              <a:rPr lang="en-US" sz="2200" dirty="0" smtClean="0"/>
              <a:t>Values </a:t>
            </a:r>
            <a:r>
              <a:rPr lang="en-US" sz="2200" dirty="0"/>
              <a:t>for potential outcomes (benefits and risks/side effects) </a:t>
            </a:r>
            <a:r>
              <a:rPr lang="en-US" sz="2200" dirty="0" smtClean="0"/>
              <a:t>of intervention</a:t>
            </a:r>
          </a:p>
          <a:p>
            <a:r>
              <a:rPr lang="en-US" sz="2200" dirty="0" smtClean="0"/>
              <a:t>Cultural </a:t>
            </a:r>
            <a:r>
              <a:rPr lang="en-US" sz="2200" dirty="0"/>
              <a:t>and social norms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55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1550"/>
          </a:xfrm>
        </p:spPr>
        <p:txBody>
          <a:bodyPr/>
          <a:lstStyle/>
          <a:p>
            <a:r>
              <a:rPr lang="en-US" sz="4000" dirty="0" smtClean="0"/>
              <a:t>Patient-Reported Variables: Outcomes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00150"/>
            <a:ext cx="8305800" cy="2819400"/>
          </a:xfrm>
        </p:spPr>
        <p:txBody>
          <a:bodyPr/>
          <a:lstStyle/>
          <a:p>
            <a:r>
              <a:rPr lang="en-US" sz="2400" dirty="0"/>
              <a:t>Clinical symptoms experienced after an intervention</a:t>
            </a:r>
          </a:p>
          <a:p>
            <a:r>
              <a:rPr lang="en-US" sz="2400" dirty="0"/>
              <a:t>Impairments associated with these symptoms</a:t>
            </a:r>
          </a:p>
          <a:p>
            <a:r>
              <a:rPr lang="en-US" sz="2400" dirty="0"/>
              <a:t>Impact of symptoms on health-related quality of life</a:t>
            </a:r>
          </a:p>
          <a:p>
            <a:r>
              <a:rPr lang="en-US" sz="2400" dirty="0"/>
              <a:t>Preferences and values associated with outcomes</a:t>
            </a:r>
          </a:p>
          <a:p>
            <a:r>
              <a:rPr lang="en-US" sz="2400" dirty="0"/>
              <a:t>Shared decision </a:t>
            </a:r>
            <a:r>
              <a:rPr lang="en-US" sz="2400" dirty="0" smtClean="0"/>
              <a:t>making/satisfaction with decision making</a:t>
            </a:r>
            <a:endParaRPr lang="en-US" sz="2400" dirty="0"/>
          </a:p>
          <a:p>
            <a:r>
              <a:rPr lang="en-US" sz="2400" dirty="0" smtClean="0"/>
              <a:t>Satisfaction </a:t>
            </a:r>
            <a:r>
              <a:rPr lang="en-US" sz="2400" dirty="0"/>
              <a:t>with processes and outcomes of </a:t>
            </a:r>
            <a:r>
              <a:rPr lang="en-US" sz="2400" dirty="0" smtClean="0"/>
              <a:t>care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2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838200"/>
          </a:xfrm>
        </p:spPr>
        <p:txBody>
          <a:bodyPr/>
          <a:lstStyle/>
          <a:p>
            <a:r>
              <a:rPr lang="en-US" sz="3200" dirty="0" smtClean="0"/>
              <a:t>How do we Define and Measure these Variables?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47750"/>
            <a:ext cx="7772400" cy="2057400"/>
          </a:xfrm>
        </p:spPr>
        <p:txBody>
          <a:bodyPr/>
          <a:lstStyle/>
          <a:p>
            <a:pPr marL="112712" indent="0" algn="ctr">
              <a:spcBef>
                <a:spcPts val="1200"/>
              </a:spcBef>
              <a:buNone/>
            </a:pPr>
            <a:r>
              <a:rPr lang="en-US" b="1" i="1" dirty="0" smtClean="0"/>
              <a:t>Qualitative data – a great place to start …</a:t>
            </a:r>
          </a:p>
          <a:p>
            <a:pPr marL="57150" indent="0">
              <a:spcBef>
                <a:spcPts val="1200"/>
              </a:spcBef>
              <a:buNone/>
            </a:pPr>
            <a:r>
              <a:rPr lang="en-US" sz="2000" dirty="0" smtClean="0"/>
              <a:t>Qualitative research differs from quantitative </a:t>
            </a:r>
            <a:r>
              <a:rPr lang="en-US" sz="2000" dirty="0" smtClean="0"/>
              <a:t>research:</a:t>
            </a:r>
          </a:p>
          <a:p>
            <a:pPr marL="400050">
              <a:spcBef>
                <a:spcPts val="1200"/>
              </a:spcBef>
            </a:pPr>
            <a:r>
              <a:rPr lang="en-US" sz="1800" dirty="0" smtClean="0"/>
              <a:t>it </a:t>
            </a:r>
            <a:r>
              <a:rPr lang="en-US" sz="1800" dirty="0" smtClean="0"/>
              <a:t>seeks to gain a rich and nuanced understanding of a phenomenon in a small number of individuals </a:t>
            </a:r>
            <a:endParaRPr lang="en-US" sz="1800" dirty="0" smtClean="0"/>
          </a:p>
          <a:p>
            <a:pPr marL="400050">
              <a:spcBef>
                <a:spcPts val="1200"/>
              </a:spcBef>
            </a:pPr>
            <a:r>
              <a:rPr lang="en-US" sz="1800" dirty="0" smtClean="0"/>
              <a:t>rather </a:t>
            </a:r>
            <a:r>
              <a:rPr lang="en-US" sz="1800" dirty="0" smtClean="0"/>
              <a:t>than seeking statistical precision by assessing a limited range of information in a large group of people</a:t>
            </a:r>
            <a:r>
              <a:rPr lang="en-US" sz="1800" dirty="0" smtClean="0"/>
              <a:t>.</a:t>
            </a:r>
            <a:endParaRPr lang="en-US" sz="1800" dirty="0" smtClean="0"/>
          </a:p>
        </p:txBody>
      </p:sp>
      <p:sp>
        <p:nvSpPr>
          <p:cNvPr id="5" name="Right Arrow 4"/>
          <p:cNvSpPr/>
          <p:nvPr/>
        </p:nvSpPr>
        <p:spPr bwMode="auto">
          <a:xfrm>
            <a:off x="685800" y="3486150"/>
            <a:ext cx="990600" cy="457200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09750" y="3467100"/>
            <a:ext cx="664845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chemeClr val="tx2"/>
                </a:solidFill>
              </a:rPr>
              <a:t>Rather than being hypothesis driven, qualitative research is often hypothesis generating</a:t>
            </a:r>
            <a:r>
              <a:rPr lang="en-US" sz="2000" dirty="0" smtClean="0">
                <a:solidFill>
                  <a:schemeClr val="tx2"/>
                </a:solidFill>
              </a:rPr>
              <a:t>.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02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2800" dirty="0"/>
              <a:t>Uses of Qualitative/Formative </a:t>
            </a:r>
            <a:r>
              <a:rPr lang="en-US" sz="2800" dirty="0" smtClean="0"/>
              <a:t>Studies </a:t>
            </a:r>
            <a:br>
              <a:rPr lang="en-US" sz="2800" dirty="0" smtClean="0"/>
            </a:br>
            <a:r>
              <a:rPr lang="en-US" sz="2800" dirty="0" smtClean="0"/>
              <a:t>for </a:t>
            </a:r>
            <a:r>
              <a:rPr lang="en-US" sz="2800" dirty="0"/>
              <a:t>Clinical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47750"/>
            <a:ext cx="8610600" cy="320040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T</a:t>
            </a:r>
            <a:r>
              <a:rPr lang="en-US" sz="1800" dirty="0" smtClean="0"/>
              <a:t>o </a:t>
            </a:r>
            <a:r>
              <a:rPr lang="en-US" sz="1800" dirty="0"/>
              <a:t>develop conceptual models that describe the patient-related factors that may contribute to clinical outcomes using </a:t>
            </a:r>
            <a:r>
              <a:rPr lang="en-US" sz="1800" b="1" dirty="0">
                <a:solidFill>
                  <a:srgbClr val="C00000"/>
                </a:solidFill>
              </a:rPr>
              <a:t>“grounded theory” </a:t>
            </a:r>
          </a:p>
          <a:p>
            <a:pPr marL="548958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600" dirty="0">
                <a:solidFill>
                  <a:schemeClr val="tx2"/>
                </a:solidFill>
              </a:rPr>
              <a:t>Theories are allowed to emerge from data, as opposed to </a:t>
            </a:r>
            <a:r>
              <a:rPr lang="en-US" sz="1600" dirty="0" smtClean="0">
                <a:solidFill>
                  <a:schemeClr val="tx2"/>
                </a:solidFill>
              </a:rPr>
              <a:t>having previously </a:t>
            </a:r>
            <a:r>
              <a:rPr lang="en-US" sz="1600" dirty="0">
                <a:solidFill>
                  <a:schemeClr val="tx2"/>
                </a:solidFill>
              </a:rPr>
              <a:t>formulated hypotheses which are 'tested' against data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Great </a:t>
            </a:r>
            <a:r>
              <a:rPr lang="en-US" sz="1800" b="1" dirty="0">
                <a:solidFill>
                  <a:srgbClr val="C00000"/>
                </a:solidFill>
              </a:rPr>
              <a:t>first step in the development of quantitative me</a:t>
            </a:r>
            <a:r>
              <a:rPr lang="en-US" sz="1800" dirty="0"/>
              <a:t>asures of patient-reported data</a:t>
            </a:r>
          </a:p>
          <a:p>
            <a:pPr marL="548958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600" dirty="0">
                <a:solidFill>
                  <a:schemeClr val="tx2"/>
                </a:solidFill>
              </a:rPr>
              <a:t>Identifies important domains that need to be addressed, for which existing measures can be sought and new measures </a:t>
            </a:r>
            <a:r>
              <a:rPr lang="en-US" sz="1600" dirty="0" smtClean="0">
                <a:solidFill>
                  <a:schemeClr val="tx2"/>
                </a:solidFill>
              </a:rPr>
              <a:t>developed</a:t>
            </a:r>
            <a:endParaRPr lang="en-US" sz="1600" dirty="0">
              <a:solidFill>
                <a:schemeClr val="tx2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Also can be used to develop effective educational and behavioral interventions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b="1" i="1" dirty="0">
                <a:solidFill>
                  <a:srgbClr val="C00000"/>
                </a:solidFill>
              </a:rPr>
              <a:t>Qualitative </a:t>
            </a:r>
            <a:r>
              <a:rPr lang="en-US" sz="1800" b="1" i="1" dirty="0" smtClean="0">
                <a:solidFill>
                  <a:srgbClr val="C00000"/>
                </a:solidFill>
              </a:rPr>
              <a:t>analyses </a:t>
            </a:r>
            <a:r>
              <a:rPr lang="en-US" sz="1800" b="1" i="1" dirty="0">
                <a:solidFill>
                  <a:srgbClr val="C00000"/>
                </a:solidFill>
              </a:rPr>
              <a:t>can be an end product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9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" y="133350"/>
            <a:ext cx="9144000" cy="609600"/>
          </a:xfrm>
        </p:spPr>
        <p:txBody>
          <a:bodyPr/>
          <a:lstStyle/>
          <a:p>
            <a:r>
              <a:rPr lang="en-US" sz="3600" dirty="0" smtClean="0"/>
              <a:t>Types and Sources of Qualitative Data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452" y="971550"/>
            <a:ext cx="8237349" cy="3352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 smtClean="0"/>
              <a:t>Open-ended questions on quantitative surveys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Why or why not?  __________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Other: (specify)    __________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One-on-one </a:t>
            </a:r>
            <a:r>
              <a:rPr lang="en-US" sz="2400" dirty="0" smtClean="0"/>
              <a:t>qualitative </a:t>
            </a:r>
            <a:r>
              <a:rPr lang="en-US" sz="2400" dirty="0" smtClean="0"/>
              <a:t>interviews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Focus group </a:t>
            </a:r>
            <a:r>
              <a:rPr lang="en-US" sz="2400" dirty="0" smtClean="0"/>
              <a:t>interviews</a:t>
            </a:r>
            <a:endParaRPr lang="en-US" sz="2400" i="1" dirty="0" smtClean="0"/>
          </a:p>
          <a:p>
            <a:pPr>
              <a:spcBef>
                <a:spcPts val="1200"/>
              </a:spcBef>
            </a:pPr>
            <a:r>
              <a:rPr lang="en-US" sz="2400" dirty="0" smtClean="0"/>
              <a:t>Other types of qualitative data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Observation of physician / patient interactions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75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t_OLL_templat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PowerPt_OLL_template</Template>
  <TotalTime>210</TotalTime>
  <Words>2557</Words>
  <Application>Microsoft Office PowerPoint</Application>
  <PresentationFormat>On-screen Show (16:9)</PresentationFormat>
  <Paragraphs>370</Paragraphs>
  <Slides>46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PowerPt_OLL_template</vt:lpstr>
      <vt:lpstr>Qualitative Research and Questionnaire Design</vt:lpstr>
      <vt:lpstr>What Have You Learned?</vt:lpstr>
      <vt:lpstr>Today’s Focus </vt:lpstr>
      <vt:lpstr>Variables Used in Clinical Research</vt:lpstr>
      <vt:lpstr>Patient-Reported Variables: Predictors</vt:lpstr>
      <vt:lpstr>Patient-Reported Variables: Outcomes</vt:lpstr>
      <vt:lpstr>How do we Define and Measure these Variables?</vt:lpstr>
      <vt:lpstr>Uses of Qualitative/Formative Studies  for Clinical Research</vt:lpstr>
      <vt:lpstr>Types and Sources of Qualitative Data</vt:lpstr>
      <vt:lpstr>One-on-One Qualitative Interviews</vt:lpstr>
      <vt:lpstr>Focus Group Interviews</vt:lpstr>
      <vt:lpstr>Hysterectomy</vt:lpstr>
      <vt:lpstr>Prenatal Testing Study</vt:lpstr>
      <vt:lpstr>Induction of Labor</vt:lpstr>
      <vt:lpstr>Inter-pregnancy Interval</vt:lpstr>
      <vt:lpstr>Conducting Qualitative Analysis</vt:lpstr>
      <vt:lpstr>Conducting Qualitative Analysis</vt:lpstr>
      <vt:lpstr>Coding Grid Example (Hysterectomy)</vt:lpstr>
      <vt:lpstr>Conducting Qualitative Analysis</vt:lpstr>
      <vt:lpstr>Can Qualitative Studies be Published?</vt:lpstr>
      <vt:lpstr>Using Qualitative Data to Create Questionnaires</vt:lpstr>
      <vt:lpstr>A Bit of Terminology</vt:lpstr>
      <vt:lpstr>How to Design a Good Questionnaire</vt:lpstr>
      <vt:lpstr>A Note on Reliability and Validity</vt:lpstr>
      <vt:lpstr>Developing New Items: Be Specific</vt:lpstr>
      <vt:lpstr>Developing New Items: Be Comprehensive</vt:lpstr>
      <vt:lpstr>Use Exhaustive/Mutually Exclusive Response Options</vt:lpstr>
      <vt:lpstr>Beware of Cognitively Burdensome Items</vt:lpstr>
      <vt:lpstr>Instead …</vt:lpstr>
      <vt:lpstr>Make Sure Responses Answer the Question</vt:lpstr>
      <vt:lpstr>Be Specific About Time Frame</vt:lpstr>
      <vt:lpstr>Don’t Use “Double Barreled” Questions</vt:lpstr>
      <vt:lpstr>Attitudes: Agreement with Statements</vt:lpstr>
      <vt:lpstr>Likert Scales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Compiling the Survey Instrument</vt:lpstr>
      <vt:lpstr>Other Things to Consider</vt:lpstr>
      <vt:lpstr>Collecting the Data</vt:lpstr>
      <vt:lpstr>Have FUN!</vt:lpstr>
    </vt:vector>
  </TitlesOfParts>
  <Company>Office 2010 - ISU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Kuppermann, Miriam</cp:lastModifiedBy>
  <cp:revision>45</cp:revision>
  <dcterms:created xsi:type="dcterms:W3CDTF">2014-04-17T16:28:51Z</dcterms:created>
  <dcterms:modified xsi:type="dcterms:W3CDTF">2016-08-17T21:35:50Z</dcterms:modified>
</cp:coreProperties>
</file>