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3"/>
  </p:notesMasterIdLst>
  <p:sldIdLst>
    <p:sldId id="256" r:id="rId2"/>
    <p:sldId id="260" r:id="rId3"/>
    <p:sldId id="257" r:id="rId4"/>
    <p:sldId id="261" r:id="rId5"/>
    <p:sldId id="263" r:id="rId6"/>
    <p:sldId id="286" r:id="rId7"/>
    <p:sldId id="296" r:id="rId8"/>
    <p:sldId id="265" r:id="rId9"/>
    <p:sldId id="266" r:id="rId10"/>
    <p:sldId id="282" r:id="rId11"/>
    <p:sldId id="290" r:id="rId12"/>
    <p:sldId id="284" r:id="rId13"/>
    <p:sldId id="289" r:id="rId14"/>
    <p:sldId id="279" r:id="rId15"/>
    <p:sldId id="280" r:id="rId16"/>
    <p:sldId id="281" r:id="rId17"/>
    <p:sldId id="267" r:id="rId18"/>
    <p:sldId id="287" r:id="rId19"/>
    <p:sldId id="295" r:id="rId20"/>
    <p:sldId id="288" r:id="rId21"/>
    <p:sldId id="259" r:id="rId22"/>
  </p:sldIdLst>
  <p:sldSz cx="12192000" cy="6858000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95" autoAdjust="0"/>
    <p:restoredTop sz="83059" autoAdjust="0"/>
  </p:normalViewPr>
  <p:slideViewPr>
    <p:cSldViewPr snapToGrid="0" snapToObjects="1">
      <p:cViewPr varScale="1">
        <p:scale>
          <a:sx n="95" d="100"/>
          <a:sy n="95" d="100"/>
        </p:scale>
        <p:origin x="13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3408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3408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DA05C8EA-9A19-5045-BEFB-9DBD130B7D47}" type="datetimeFigureOut">
              <a:rPr lang="en-US" smtClean="0"/>
              <a:t>2/8/2019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3425" y="1154113"/>
            <a:ext cx="5543550" cy="3117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30" tIns="46415" rIns="92830" bIns="46415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44861"/>
            <a:ext cx="5608320" cy="3636705"/>
          </a:xfrm>
          <a:prstGeom prst="rect">
            <a:avLst/>
          </a:prstGeom>
        </p:spPr>
        <p:txBody>
          <a:bodyPr vert="horz" lIns="92830" tIns="46415" rIns="92830" bIns="4641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9"/>
            <a:ext cx="3037840" cy="463407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772669"/>
            <a:ext cx="3037840" cy="463407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AD352CDE-B398-5644-8FA9-767555B6998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4856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352CDE-B398-5644-8FA9-767555B6998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420130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>
              <a:latin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D76710-99C1-4AE9-AF02-3BCF1B530DE8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065452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352CDE-B398-5644-8FA9-767555B6998D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37255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D76710-99C1-4AE9-AF02-3BCF1B530DE8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609269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D76710-99C1-4AE9-AF02-3BCF1B530DE8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613602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45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  <p:sp>
        <p:nvSpPr>
          <p:cNvPr id="645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54243" indent="-29009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60374" indent="-2320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24523" indent="-2320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88672" indent="-2320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52822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01697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81121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945270" indent="-2320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41BE71C-5EBB-4202-A21A-C62809E23107}" type="slidenum">
              <a:rPr lang="en-US" altLang="en-US" sz="1200"/>
              <a:pPr/>
              <a:t>14</a:t>
            </a:fld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246458624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D76710-99C1-4AE9-AF02-3BCF1B530DE8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5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352CDE-B398-5644-8FA9-767555B6998D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78327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D76710-99C1-4AE9-AF02-3BCF1B530DE8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170924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78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  <p:sp>
        <p:nvSpPr>
          <p:cNvPr id="778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441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54243" indent="-290093" defTabSz="94441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60374" indent="-232075" defTabSz="94441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24523" indent="-232075" defTabSz="94441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88672" indent="-232075" defTabSz="94441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52822" indent="-232075" defTabSz="94441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016971" indent="-232075" defTabSz="94441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81121" indent="-232075" defTabSz="94441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945270" indent="-232075" defTabSz="94441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AA1B9D93-B001-451A-B14C-CCA948EAD068}" type="slidenum">
              <a:rPr lang="en-US" altLang="en-US" sz="1300"/>
              <a:pPr>
                <a:spcBef>
                  <a:spcPct val="0"/>
                </a:spcBef>
              </a:pPr>
              <a:t>19</a:t>
            </a:fld>
            <a:endParaRPr lang="en-US" altLang="en-US" sz="1300" dirty="0"/>
          </a:p>
        </p:txBody>
      </p:sp>
    </p:spTree>
    <p:extLst>
      <p:ext uri="{BB962C8B-B14F-4D97-AF65-F5344CB8AC3E}">
        <p14:creationId xmlns:p14="http://schemas.microsoft.com/office/powerpoint/2010/main" val="180017869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352CDE-B398-5644-8FA9-767555B6998D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15220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352CDE-B398-5644-8FA9-767555B6998D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048904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352CDE-B398-5644-8FA9-767555B6998D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78991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352CDE-B398-5644-8FA9-767555B6998D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12982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352CDE-B398-5644-8FA9-767555B6998D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43802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352CDE-B398-5644-8FA9-767555B6998D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61231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D76710-99C1-4AE9-AF02-3BCF1B530DE8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87070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D76710-99C1-4AE9-AF02-3BCF1B530DE8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16338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352CDE-B398-5644-8FA9-767555B6998D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23746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352CDE-B398-5644-8FA9-767555B6998D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74789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B634D-162A-8247-9BF3-DF2643CD848A}" type="datetimeFigureOut">
              <a:rPr lang="en-US" smtClean="0"/>
              <a:t>2/8/2019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317B2-7541-1B47-A974-EA1A36D0D7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32382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B634D-162A-8247-9BF3-DF2643CD848A}" type="datetimeFigureOut">
              <a:rPr lang="en-US" smtClean="0"/>
              <a:t>2/8/2019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317B2-7541-1B47-A974-EA1A36D0D7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5082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B634D-162A-8247-9BF3-DF2643CD848A}" type="datetimeFigureOut">
              <a:rPr lang="en-US" smtClean="0"/>
              <a:t>2/8/2019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317B2-7541-1B47-A974-EA1A36D0D7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43777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B634D-162A-8247-9BF3-DF2643CD848A}" type="datetimeFigureOut">
              <a:rPr lang="en-US" smtClean="0"/>
              <a:t>2/8/2019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317B2-7541-1B47-A974-EA1A36D0D7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5553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B634D-162A-8247-9BF3-DF2643CD848A}" type="datetimeFigureOut">
              <a:rPr lang="en-US" smtClean="0"/>
              <a:t>2/8/2019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317B2-7541-1B47-A974-EA1A36D0D7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1787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B634D-162A-8247-9BF3-DF2643CD848A}" type="datetimeFigureOut">
              <a:rPr lang="en-US" smtClean="0"/>
              <a:t>2/8/2019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317B2-7541-1B47-A974-EA1A36D0D7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5738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B634D-162A-8247-9BF3-DF2643CD848A}" type="datetimeFigureOut">
              <a:rPr lang="en-US" smtClean="0"/>
              <a:t>2/8/2019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317B2-7541-1B47-A974-EA1A36D0D7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356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B634D-162A-8247-9BF3-DF2643CD848A}" type="datetimeFigureOut">
              <a:rPr lang="en-US" smtClean="0"/>
              <a:t>2/8/2019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317B2-7541-1B47-A974-EA1A36D0D7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123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B634D-162A-8247-9BF3-DF2643CD848A}" type="datetimeFigureOut">
              <a:rPr lang="en-US" smtClean="0"/>
              <a:t>2/8/2019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317B2-7541-1B47-A974-EA1A36D0D7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44011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B634D-162A-8247-9BF3-DF2643CD848A}" type="datetimeFigureOut">
              <a:rPr lang="en-US" smtClean="0"/>
              <a:t>2/8/2019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317B2-7541-1B47-A974-EA1A36D0D7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56861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B634D-162A-8247-9BF3-DF2643CD848A}" type="datetimeFigureOut">
              <a:rPr lang="en-US" smtClean="0"/>
              <a:t>2/8/2019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317B2-7541-1B47-A974-EA1A36D0D7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5651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6B634D-162A-8247-9BF3-DF2643CD848A}" type="datetimeFigureOut">
              <a:rPr lang="en-US" smtClean="0"/>
              <a:t>2/8/2019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317B2-7541-1B47-A974-EA1A36D0D7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8941" y="525382"/>
            <a:ext cx="11639774" cy="3250551"/>
          </a:xfrm>
        </p:spPr>
        <p:txBody>
          <a:bodyPr>
            <a:noAutofit/>
          </a:bodyPr>
          <a:lstStyle/>
          <a:p>
            <a:r>
              <a:rPr lang="en-US" sz="4200" b="1" dirty="0"/>
              <a:t>The Ethical Foundation </a:t>
            </a:r>
            <a:br>
              <a:rPr lang="en-US" sz="4200" dirty="0"/>
            </a:br>
            <a:r>
              <a:rPr lang="en-US" sz="4200" b="1" dirty="0"/>
              <a:t>of Cost-Effectiveness Analysis in Resource Allocation </a:t>
            </a:r>
            <a:br>
              <a:rPr lang="en-US" sz="4200" b="1" dirty="0"/>
            </a:br>
            <a:r>
              <a:rPr lang="en-US" sz="4200" b="1" dirty="0"/>
              <a:t>for Global Health</a:t>
            </a:r>
            <a:br>
              <a:rPr lang="en-US" sz="4200" b="1" dirty="0"/>
            </a:br>
            <a:br>
              <a:rPr lang="en-US" sz="4200" b="1" dirty="0"/>
            </a:br>
            <a:r>
              <a:rPr lang="en-US" sz="3200" b="1" dirty="0"/>
              <a:t>Epi 213</a:t>
            </a:r>
            <a:br>
              <a:rPr lang="en-US" sz="3200" b="1" dirty="0"/>
            </a:br>
            <a:r>
              <a:rPr lang="en-US" sz="3200" b="1" dirty="0"/>
              <a:t>March 7</a:t>
            </a:r>
            <a:r>
              <a:rPr lang="en-US" sz="3200" b="1"/>
              <a:t>, 2019</a:t>
            </a:r>
            <a:endParaRPr lang="en-US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4214757" y="4261654"/>
            <a:ext cx="374814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>
                <a:solidFill>
                  <a:schemeClr val="accent1">
                    <a:lumMod val="50000"/>
                  </a:schemeClr>
                </a:solidFill>
                <a:latin typeface="Times" charset="0"/>
                <a:ea typeface="Times" charset="0"/>
                <a:cs typeface="Times" charset="0"/>
              </a:rPr>
              <a:t>Elliot Marseille, DrPH, MPP</a:t>
            </a:r>
          </a:p>
          <a:p>
            <a:pPr algn="ctr"/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" charset="0"/>
                <a:ea typeface="Times" charset="0"/>
                <a:cs typeface="Times" charset="0"/>
              </a:rPr>
              <a:t>Health Strategies International</a:t>
            </a:r>
            <a:endParaRPr lang="en-US" sz="2400" dirty="0">
              <a:solidFill>
                <a:schemeClr val="accent1">
                  <a:lumMod val="50000"/>
                </a:schemeClr>
              </a:solidFill>
              <a:latin typeface="Times" charset="0"/>
              <a:ea typeface="Times" charset="0"/>
              <a:cs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01589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7711" y="217488"/>
            <a:ext cx="11401064" cy="1143000"/>
          </a:xfrm>
        </p:spPr>
        <p:txBody>
          <a:bodyPr/>
          <a:lstStyle/>
          <a:p>
            <a:pPr algn="ctr">
              <a:defRPr/>
            </a:pPr>
            <a:r>
              <a:rPr lang="en-US" dirty="0">
                <a:effectLst/>
                <a:latin typeface="+mn-lt"/>
              </a:rPr>
              <a:t>More trouble - Insights from “Trollyology”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9187" y="1801400"/>
            <a:ext cx="11709588" cy="48788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3200" dirty="0">
                <a:solidFill>
                  <a:srgbClr val="002060"/>
                </a:solidFill>
              </a:rPr>
              <a:t>One death if active vs five if passive.</a:t>
            </a:r>
          </a:p>
          <a:p>
            <a:pPr>
              <a:defRPr/>
            </a:pPr>
            <a:endParaRPr lang="en-US" sz="3200" dirty="0">
              <a:solidFill>
                <a:srgbClr val="002060"/>
              </a:solidFill>
            </a:endParaRPr>
          </a:p>
          <a:p>
            <a:pPr>
              <a:defRPr/>
            </a:pPr>
            <a:r>
              <a:rPr lang="en-US" sz="3200" dirty="0">
                <a:solidFill>
                  <a:srgbClr val="002060"/>
                </a:solidFill>
              </a:rPr>
              <a:t>Pull switch vs push someone onto tracks.</a:t>
            </a:r>
          </a:p>
          <a:p>
            <a:pPr>
              <a:defRPr/>
            </a:pPr>
            <a:endParaRPr lang="en-US" sz="3200" dirty="0">
              <a:solidFill>
                <a:srgbClr val="002060"/>
              </a:solidFill>
            </a:endParaRPr>
          </a:p>
          <a:p>
            <a:pPr>
              <a:defRPr/>
            </a:pPr>
            <a:r>
              <a:rPr lang="en-US" sz="3200" dirty="0">
                <a:solidFill>
                  <a:srgbClr val="002060"/>
                </a:solidFill>
              </a:rPr>
              <a:t>Is the anti-push intuition absolute?</a:t>
            </a:r>
          </a:p>
          <a:p>
            <a:pPr>
              <a:defRPr/>
            </a:pPr>
            <a:endParaRPr lang="en-US" sz="3200" dirty="0">
              <a:solidFill>
                <a:srgbClr val="002060"/>
              </a:solidFill>
            </a:endParaRPr>
          </a:p>
          <a:p>
            <a:pPr>
              <a:defRPr/>
            </a:pPr>
            <a:r>
              <a:rPr lang="en-US" sz="3200" dirty="0">
                <a:solidFill>
                  <a:srgbClr val="002060"/>
                </a:solidFill>
              </a:rPr>
              <a:t>Is visceral repulsion a sound basis for moral reasoning?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65090" y="658400"/>
            <a:ext cx="4480290" cy="4904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65748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818" r="41889" b="4037"/>
          <a:stretch/>
        </p:blipFill>
        <p:spPr>
          <a:xfrm>
            <a:off x="5959734" y="1358987"/>
            <a:ext cx="2968366" cy="572209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1997" b="4037"/>
          <a:stretch/>
        </p:blipFill>
        <p:spPr>
          <a:xfrm>
            <a:off x="2717800" y="1358988"/>
            <a:ext cx="2616200" cy="5758559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750188" y="212206"/>
            <a:ext cx="8001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/>
              <a:t>More Trollyology</a:t>
            </a:r>
          </a:p>
        </p:txBody>
      </p:sp>
    </p:spTree>
    <p:extLst>
      <p:ext uri="{BB962C8B-B14F-4D97-AF65-F5344CB8AC3E}">
        <p14:creationId xmlns:p14="http://schemas.microsoft.com/office/powerpoint/2010/main" val="35115424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Health Strategies International, Super Models for Global Health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132" b="4037"/>
          <a:stretch/>
        </p:blipFill>
        <p:spPr>
          <a:xfrm>
            <a:off x="6096000" y="596926"/>
            <a:ext cx="2768600" cy="486303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750188" y="212206"/>
            <a:ext cx="8001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/>
              <a:t>Still more Trollyology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1997" b="4037"/>
          <a:stretch/>
        </p:blipFill>
        <p:spPr>
          <a:xfrm>
            <a:off x="2997201" y="713447"/>
            <a:ext cx="2127244" cy="4682311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100314" y="5395758"/>
            <a:ext cx="1199137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Do these thought experiments undermine your confidence in </a:t>
            </a:r>
          </a:p>
          <a:p>
            <a:pPr algn="ctr"/>
            <a:r>
              <a:rPr lang="en-US" sz="2800" dirty="0"/>
              <a:t>everyday ethical intuitions? </a:t>
            </a:r>
          </a:p>
        </p:txBody>
      </p:sp>
    </p:spTree>
    <p:extLst>
      <p:ext uri="{BB962C8B-B14F-4D97-AF65-F5344CB8AC3E}">
        <p14:creationId xmlns:p14="http://schemas.microsoft.com/office/powerpoint/2010/main" val="189714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924" r="21332" b="4037"/>
          <a:stretch/>
        </p:blipFill>
        <p:spPr>
          <a:xfrm>
            <a:off x="5750687" y="740909"/>
            <a:ext cx="2157319" cy="4772741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750188" y="212206"/>
            <a:ext cx="8001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/>
              <a:t>Wait there’s more . . .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1997" b="4037"/>
          <a:stretch/>
        </p:blipFill>
        <p:spPr>
          <a:xfrm>
            <a:off x="3759200" y="740910"/>
            <a:ext cx="2139795" cy="470993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00628" y="5565299"/>
            <a:ext cx="1199137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Are our ethical intuitions derived from </a:t>
            </a:r>
          </a:p>
          <a:p>
            <a:pPr algn="ctr"/>
            <a:r>
              <a:rPr lang="en-US" sz="2800" dirty="0"/>
              <a:t>evolutionary pressures and cultural contingency? </a:t>
            </a:r>
          </a:p>
        </p:txBody>
      </p:sp>
    </p:spTree>
    <p:extLst>
      <p:ext uri="{BB962C8B-B14F-4D97-AF65-F5344CB8AC3E}">
        <p14:creationId xmlns:p14="http://schemas.microsoft.com/office/powerpoint/2010/main" val="491654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1821" y="152400"/>
            <a:ext cx="11629017" cy="6172200"/>
          </a:xfrm>
        </p:spPr>
        <p:txBody>
          <a:bodyPr/>
          <a:lstStyle/>
          <a:p>
            <a:pPr algn="ctr">
              <a:defRPr/>
            </a:pPr>
            <a:br>
              <a:rPr lang="en-US" dirty="0"/>
            </a:br>
            <a:r>
              <a:rPr lang="en-US" sz="5400" i="1" dirty="0"/>
              <a:t>“Is a statistical life worth less than an identified life?”</a:t>
            </a:r>
            <a:br>
              <a:rPr lang="en-US" sz="5400" i="1" dirty="0"/>
            </a:br>
            <a:br>
              <a:rPr lang="en-US" sz="5400" i="1" dirty="0"/>
            </a:br>
            <a:r>
              <a:rPr lang="en-US" sz="3200" dirty="0"/>
              <a:t>For example, are people who need treatment in a different ethical class from those who need prevention?</a:t>
            </a:r>
            <a:br>
              <a:rPr lang="en-US" sz="3200" dirty="0"/>
            </a:br>
            <a:br>
              <a:rPr lang="en-US" sz="3200" dirty="0"/>
            </a:b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8128973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0269" y="290995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dirty="0"/>
              <a:t>Or, is preferential treatment of identified lives a function of the evolution of ‘moral brains’ based on community affiliation?</a:t>
            </a:r>
            <a:br>
              <a:rPr lang="en-US" sz="3600" dirty="0"/>
            </a:br>
            <a:br>
              <a:rPr lang="en-US" sz="3600" dirty="0"/>
            </a:br>
            <a:endParaRPr lang="en-US" sz="3600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090" y="1255897"/>
            <a:ext cx="11897957" cy="4351338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>
                <a:solidFill>
                  <a:srgbClr val="002060"/>
                </a:solidFill>
              </a:rPr>
              <a:t>One person’s statistical life  = another person's identified life.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en-US" dirty="0">
                <a:solidFill>
                  <a:srgbClr val="002060"/>
                </a:solidFill>
              </a:rPr>
              <a:t>Might preference for identified lives thus be due to a failure of imagination?</a:t>
            </a:r>
            <a:br>
              <a:rPr lang="en-US" dirty="0">
                <a:solidFill>
                  <a:srgbClr val="002060"/>
                </a:solidFill>
              </a:rPr>
            </a:b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Health Strategies International, Super Models for Global Health </a:t>
            </a:r>
          </a:p>
        </p:txBody>
      </p:sp>
      <p:pic>
        <p:nvPicPr>
          <p:cNvPr id="5" name="Picture 4" descr="14390724_10153694738496036_3801462651820434729_n"/>
          <p:cNvPicPr>
            <a:picLocks noGrp="1" noChangeAspect="1"/>
          </p:cNvPicPr>
          <p:nvPr isPhoto="1"/>
        </p:nvPicPr>
        <p:blipFill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5176" y="2544204"/>
            <a:ext cx="4388224" cy="4294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5575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195" y="234296"/>
            <a:ext cx="11806177" cy="1325563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en-US" sz="4000" b="1" dirty="0">
                <a:effectLst/>
              </a:rPr>
              <a:t>The case against empathy</a:t>
            </a:r>
            <a:r>
              <a:rPr lang="en-US" sz="3200" b="1" baseline="30000" dirty="0">
                <a:effectLst/>
              </a:rPr>
              <a:t>1</a:t>
            </a:r>
            <a:r>
              <a:rPr lang="en-US" sz="4000" b="1" dirty="0">
                <a:effectLst/>
              </a:rPr>
              <a:t> and the virtues of cold blood</a:t>
            </a:r>
            <a:br>
              <a:rPr lang="en-US" sz="4000" b="1" dirty="0">
                <a:effectLst/>
              </a:rPr>
            </a:br>
            <a:r>
              <a:rPr lang="en-US" sz="4000" b="1" dirty="0">
                <a:effectLst/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009" y="1101472"/>
            <a:ext cx="11088547" cy="5375528"/>
          </a:xfrm>
        </p:spPr>
        <p:txBody>
          <a:bodyPr>
            <a:normAutofit/>
          </a:bodyPr>
          <a:lstStyle/>
          <a:p>
            <a:pPr marL="0" indent="0" algn="ctr">
              <a:buNone/>
              <a:defRPr/>
            </a:pPr>
            <a:r>
              <a:rPr lang="en-US" sz="3600" dirty="0"/>
              <a:t>Evidence that empathy is associated with</a:t>
            </a:r>
          </a:p>
          <a:p>
            <a:pPr>
              <a:defRPr/>
            </a:pPr>
            <a:r>
              <a:rPr lang="en-US" sz="3600" dirty="0"/>
              <a:t>Narrow-minded / Parochial perspective </a:t>
            </a:r>
          </a:p>
          <a:p>
            <a:pPr>
              <a:defRPr/>
            </a:pPr>
            <a:r>
              <a:rPr lang="en-US" sz="3600" dirty="0"/>
              <a:t>Innumeracy</a:t>
            </a:r>
          </a:p>
          <a:p>
            <a:pPr>
              <a:defRPr/>
            </a:pPr>
            <a:r>
              <a:rPr lang="en-US" sz="3600" dirty="0"/>
              <a:t>Short-term thinking</a:t>
            </a:r>
          </a:p>
          <a:p>
            <a:pPr>
              <a:defRPr/>
            </a:pPr>
            <a:r>
              <a:rPr lang="en-US" sz="3600" dirty="0"/>
              <a:t>Vindictiveness</a:t>
            </a:r>
          </a:p>
          <a:p>
            <a:pPr marL="0" indent="0" algn="ctr">
              <a:buNone/>
              <a:defRPr/>
            </a:pPr>
            <a:br>
              <a:rPr lang="en-US" sz="1200" dirty="0"/>
            </a:br>
            <a:r>
              <a:rPr lang="en-US" i="1" dirty="0">
                <a:effectLst/>
              </a:rPr>
              <a:t>Perhaps empathy makes us want to feel good rather than to do good.</a:t>
            </a:r>
          </a:p>
          <a:p>
            <a:pPr marL="0" indent="0">
              <a:buNone/>
              <a:defRPr/>
            </a:pPr>
            <a:endParaRPr lang="en-US" sz="1300" i="1" dirty="0"/>
          </a:p>
          <a:p>
            <a:pPr marL="0" indent="0">
              <a:buNone/>
              <a:defRPr/>
            </a:pPr>
            <a:r>
              <a:rPr lang="en-US" sz="1300" i="1" dirty="0"/>
              <a:t>1. </a:t>
            </a:r>
            <a:r>
              <a:rPr lang="en-US" sz="1300" dirty="0"/>
              <a:t>Bloom P. Against Empathy: The Case for Rational Compassion: Barnes and Noble; 2016.</a:t>
            </a:r>
            <a:endParaRPr lang="en-US" sz="1300" i="1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2423338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663908" y="88442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173574" y="160394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/>
              <a:t>What I am </a:t>
            </a:r>
            <a:r>
              <a:rPr lang="en-US" b="1" i="1" dirty="0"/>
              <a:t>not </a:t>
            </a:r>
            <a:r>
              <a:rPr lang="en-US" b="1" dirty="0"/>
              <a:t>saying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9698" y="1384561"/>
            <a:ext cx="11370833" cy="4351338"/>
          </a:xfrm>
        </p:spPr>
        <p:txBody>
          <a:bodyPr/>
          <a:lstStyle/>
          <a:p>
            <a:pPr marL="0" indent="0" algn="ctr">
              <a:buNone/>
            </a:pPr>
            <a:endParaRPr lang="en-US" sz="3200" dirty="0"/>
          </a:p>
          <a:p>
            <a:pPr marL="0" indent="0" algn="ctr">
              <a:buNone/>
            </a:pPr>
            <a:r>
              <a:rPr lang="en-US" sz="3200" dirty="0"/>
              <a:t>Efficiency-based, CEA criteria are always best </a:t>
            </a:r>
          </a:p>
          <a:p>
            <a:pPr marL="0" indent="0" algn="ctr">
              <a:buNone/>
            </a:pPr>
            <a:r>
              <a:rPr lang="en-US" sz="3200" dirty="0"/>
              <a:t>for resource allocation. </a:t>
            </a:r>
          </a:p>
          <a:p>
            <a:pPr marL="0" indent="0" algn="ctr">
              <a:buNone/>
            </a:pPr>
            <a:endParaRPr lang="en-US" sz="3200" dirty="0"/>
          </a:p>
          <a:p>
            <a:pPr marL="0" indent="0" algn="ctr">
              <a:buNone/>
            </a:pPr>
            <a:endParaRPr lang="en-US" sz="3200" dirty="0"/>
          </a:p>
          <a:p>
            <a:pPr marL="0" indent="0" algn="ctr">
              <a:buNone/>
            </a:pPr>
            <a:r>
              <a:rPr lang="en-US" sz="3200" dirty="0"/>
              <a:t>Who wants to live in a world where a child is left to drown in a well, because rescue is not cost-effective?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3567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752139" y="-118969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b="1" dirty="0"/>
              <a:t>What I </a:t>
            </a:r>
            <a:r>
              <a:rPr lang="en-US" b="1" i="1" dirty="0"/>
              <a:t>am</a:t>
            </a:r>
            <a:r>
              <a:rPr lang="en-US" b="1" dirty="0"/>
              <a:t> saying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752139" y="1088260"/>
            <a:ext cx="11210365" cy="4893440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sz="3500" dirty="0"/>
              <a:t>If deviating from “Deep pragmatism” and efficiency, </a:t>
            </a:r>
          </a:p>
          <a:p>
            <a:pPr marL="0" indent="0" algn="ctr">
              <a:buNone/>
            </a:pPr>
            <a:r>
              <a:rPr lang="en-US" sz="35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confront the trade-off. </a:t>
            </a:r>
            <a:br>
              <a:rPr lang="en-US" sz="3500" b="1" dirty="0"/>
            </a:br>
            <a:endParaRPr lang="en-US" sz="3500" b="1" dirty="0"/>
          </a:p>
          <a:p>
            <a:r>
              <a:rPr lang="en-US" sz="3200" dirty="0"/>
              <a:t>How many lives of richer people are you willing to trade off for the life of a poor person?</a:t>
            </a:r>
          </a:p>
          <a:p>
            <a:endParaRPr lang="en-US" sz="3200" dirty="0"/>
          </a:p>
          <a:p>
            <a:r>
              <a:rPr lang="en-US" sz="3200" dirty="0"/>
              <a:t>How many statistical versus identified lives?</a:t>
            </a:r>
          </a:p>
          <a:p>
            <a:endParaRPr lang="en-US" sz="3200" dirty="0"/>
          </a:p>
          <a:p>
            <a:r>
              <a:rPr lang="en-US" sz="3200" dirty="0"/>
              <a:t>Promotion of other values such as “Women’s rights and empowerment” versus immediate health benefit?</a:t>
            </a:r>
          </a:p>
          <a:p>
            <a:endParaRPr lang="en-US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Health Strategies International, Super Models for Global Health </a:t>
            </a:r>
          </a:p>
        </p:txBody>
      </p:sp>
    </p:spTree>
    <p:extLst>
      <p:ext uri="{BB962C8B-B14F-4D97-AF65-F5344CB8AC3E}">
        <p14:creationId xmlns:p14="http://schemas.microsoft.com/office/powerpoint/2010/main" val="36341178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>
          <a:xfrm>
            <a:off x="108317" y="193564"/>
            <a:ext cx="11800397" cy="1011293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en-US" sz="3600" b="1" dirty="0"/>
              <a:t>Confronting the trade-off between efficiency and a rights or equity-based resource allocation decision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18795" y="5664939"/>
            <a:ext cx="105424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i="1" dirty="0"/>
              <a:t>Efficiency is not merely one criterion among many. It has its own ethical dimension.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5584" y="1420009"/>
            <a:ext cx="9595391" cy="3861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06818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663908" y="88442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173574" y="160394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3235" y="10955"/>
            <a:ext cx="10515600" cy="1030446"/>
          </a:xfrm>
        </p:spPr>
        <p:txBody>
          <a:bodyPr/>
          <a:lstStyle/>
          <a:p>
            <a:pPr algn="ctr"/>
            <a:r>
              <a:rPr lang="en-US" b="1" dirty="0"/>
              <a:t>What’s the problem?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1" y="884420"/>
            <a:ext cx="11858746" cy="597358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3100" dirty="0"/>
              <a:t>Decision makers sometimes led to diverge from maximizing health outcomes because of ethical concerns:</a:t>
            </a:r>
          </a:p>
          <a:p>
            <a:pPr marL="0" indent="0">
              <a:buNone/>
            </a:pPr>
            <a:endParaRPr lang="en-US" sz="3100" dirty="0"/>
          </a:p>
          <a:p>
            <a:r>
              <a:rPr lang="en-US" sz="3100" dirty="0"/>
              <a:t>CEA-bases life / death decisions on mathematically-derived ROI criteria.</a:t>
            </a:r>
          </a:p>
          <a:p>
            <a:r>
              <a:rPr lang="en-US" sz="3100" dirty="0"/>
              <a:t>Thus, technocratic, cold, lacks empathy.</a:t>
            </a:r>
          </a:p>
          <a:p>
            <a:endParaRPr lang="en-US" sz="3100" dirty="0"/>
          </a:p>
          <a:p>
            <a:r>
              <a:rPr lang="en-US" sz="3100" dirty="0"/>
              <a:t>Often violates every day ethical intuitions.</a:t>
            </a:r>
          </a:p>
          <a:p>
            <a:pPr lvl="1"/>
            <a:r>
              <a:rPr lang="en-US" sz="3100" dirty="0"/>
              <a:t>Empathy</a:t>
            </a:r>
          </a:p>
          <a:p>
            <a:pPr lvl="1"/>
            <a:r>
              <a:rPr lang="en-US" sz="3100" dirty="0"/>
              <a:t>Compassion</a:t>
            </a:r>
          </a:p>
          <a:p>
            <a:pPr lvl="1"/>
            <a:endParaRPr lang="en-US" sz="3100" dirty="0"/>
          </a:p>
          <a:p>
            <a:pPr marL="228600" lvl="1"/>
            <a:r>
              <a:rPr lang="en-US" sz="3100" dirty="0"/>
              <a:t>Decisions based on “mere” efficiency criteria are suspect.</a:t>
            </a:r>
          </a:p>
          <a:p>
            <a:pPr marL="0" indent="0" algn="ctr">
              <a:lnSpc>
                <a:spcPct val="110000"/>
              </a:lnSpc>
              <a:buNone/>
            </a:pPr>
            <a:endParaRPr lang="en-US" dirty="0">
              <a:solidFill>
                <a:srgbClr val="002060"/>
              </a:solidFill>
            </a:endParaRPr>
          </a:p>
          <a:p>
            <a:pPr marL="0" indent="0" algn="ctr">
              <a:lnSpc>
                <a:spcPct val="110000"/>
              </a:lnSpc>
              <a:buNone/>
            </a:pPr>
            <a:r>
              <a:rPr lang="en-US" dirty="0">
                <a:solidFill>
                  <a:srgbClr val="002060"/>
                </a:solidFill>
              </a:rPr>
              <a:t>Many technical concerns regarding CEAs accuracy or reliability. </a:t>
            </a:r>
          </a:p>
          <a:p>
            <a:pPr marL="0" indent="0" algn="ctr">
              <a:lnSpc>
                <a:spcPct val="110000"/>
              </a:lnSpc>
              <a:buNone/>
            </a:pPr>
            <a:r>
              <a:rPr lang="en-US" dirty="0">
                <a:solidFill>
                  <a:srgbClr val="002060"/>
                </a:solidFill>
              </a:rPr>
              <a:t>This talk confined to ethical concerns.</a:t>
            </a:r>
          </a:p>
        </p:txBody>
      </p:sp>
    </p:spTree>
    <p:extLst>
      <p:ext uri="{BB962C8B-B14F-4D97-AF65-F5344CB8AC3E}">
        <p14:creationId xmlns:p14="http://schemas.microsoft.com/office/powerpoint/2010/main" val="65300303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/>
          <a:srcRect l="29374" r="9623" b="-1"/>
          <a:stretch/>
        </p:blipFill>
        <p:spPr>
          <a:xfrm>
            <a:off x="21" y="1258512"/>
            <a:ext cx="3784902" cy="5599487"/>
          </a:xfrm>
          <a:prstGeom prst="rect">
            <a:avLst/>
          </a:prstGeom>
          <a:effectLst/>
        </p:spPr>
      </p:pic>
      <p:cxnSp>
        <p:nvCxnSpPr>
          <p:cNvPr id="7" name="Straight Connector 6"/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080934" y="2115117"/>
            <a:ext cx="6309360" cy="0"/>
          </a:xfrm>
          <a:prstGeom prst="line">
            <a:avLst/>
          </a:prstGeom>
          <a:ln>
            <a:solidFill>
              <a:srgbClr val="494B7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068" y="-427891"/>
            <a:ext cx="11948932" cy="1286160"/>
          </a:xfrm>
        </p:spPr>
        <p:txBody>
          <a:bodyPr anchor="b">
            <a:normAutofit/>
          </a:bodyPr>
          <a:lstStyle/>
          <a:p>
            <a:pPr>
              <a:lnSpc>
                <a:spcPct val="70000"/>
              </a:lnSpc>
            </a:pPr>
            <a:r>
              <a:rPr lang="en-US" sz="3700" b="1" dirty="0"/>
              <a:t>Resolve the conflict between efficiency and other criteria?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09013" y="1048412"/>
            <a:ext cx="7778331" cy="4513291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2400" dirty="0"/>
              <a:t>Two sides of our nature. 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“Fast brain”: Emotional, empathic, small numbers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“Slow brain”: Rational, calculating, large numbers </a:t>
            </a:r>
          </a:p>
          <a:p>
            <a:pPr lvl="1">
              <a:lnSpc>
                <a:spcPct val="80000"/>
              </a:lnSpc>
            </a:pPr>
            <a:endParaRPr lang="en-US" dirty="0"/>
          </a:p>
          <a:p>
            <a:pPr>
              <a:lnSpc>
                <a:spcPct val="80000"/>
              </a:lnSpc>
            </a:pPr>
            <a:r>
              <a:rPr lang="en-US" sz="2400" dirty="0"/>
              <a:t>Undesirable and futile to deny our emotional, empathic natures. Expressed in: 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Clinical medicine.  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Many other areas of society pertaining to family and community.</a:t>
            </a:r>
          </a:p>
          <a:p>
            <a:pPr marL="0" indent="0">
              <a:lnSpc>
                <a:spcPct val="80000"/>
              </a:lnSpc>
              <a:buNone/>
            </a:pPr>
            <a:endParaRPr lang="en-US" sz="2400" dirty="0"/>
          </a:p>
          <a:p>
            <a:pPr marL="0" indent="0">
              <a:lnSpc>
                <a:spcPct val="80000"/>
              </a:lnSpc>
              <a:buNone/>
            </a:pPr>
            <a:r>
              <a:rPr lang="en-US" sz="2400" dirty="0"/>
              <a:t>“Global health” and “public health” pertain to populations and thus more abstract modes of reasoning are appropriate. </a:t>
            </a:r>
          </a:p>
          <a:p>
            <a:pPr>
              <a:lnSpc>
                <a:spcPct val="80000"/>
              </a:lnSpc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940911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0165" y="2039719"/>
            <a:ext cx="6160959" cy="873443"/>
          </a:xfrm>
        </p:spPr>
        <p:txBody>
          <a:bodyPr>
            <a:noAutofit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Times" charset="0"/>
                <a:ea typeface="Times" charset="0"/>
                <a:cs typeface="Times" charset="0"/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13687960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663908" y="88442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173574" y="160394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algn="ctr"/>
            <a:r>
              <a:rPr lang="en-US" b="1" dirty="0"/>
              <a:t>Goals of this presentation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3752"/>
            <a:ext cx="10515600" cy="4469316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Introduce you to the ethical foundations of cost-effectiveness analyses (CEA), namely utilitarianism.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Stimulate you to think critically about ethical arguments pertaining to resource allocation.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Theoretical validity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Practical implications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Persuade you that utilitarianism as expressed in CEA is usually the right basis for resource allocation decisions.</a:t>
            </a:r>
          </a:p>
          <a:p>
            <a:pPr marL="0" indent="0" algn="ctr">
              <a:buNone/>
            </a:pPr>
            <a:r>
              <a:rPr lang="en-US" dirty="0"/>
              <a:t>#3: Well, not exactly . .  . rather it is to stimulate you to engage with my argument. If you reject or modify it, be explicit about your reasoning.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8101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663908" y="88442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173574" y="160394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7425" y="167546"/>
            <a:ext cx="11672047" cy="1325563"/>
          </a:xfrm>
        </p:spPr>
        <p:txBody>
          <a:bodyPr>
            <a:normAutofit/>
          </a:bodyPr>
          <a:lstStyle/>
          <a:p>
            <a:pPr algn="ctr"/>
            <a:r>
              <a:rPr lang="en-US" sz="3800" b="1" dirty="0"/>
              <a:t>Utilitarianism  - or “Deep pragmatism”:</a:t>
            </a:r>
            <a:r>
              <a:rPr lang="en-US" sz="3800" b="1" dirty="0">
                <a:sym typeface="Wingdings" panose="05000000000000000000" pitchFamily="2" charset="2"/>
              </a:rPr>
              <a:t> </a:t>
            </a:r>
            <a:br>
              <a:rPr lang="en-US" sz="3800" b="1" dirty="0"/>
            </a:br>
            <a:r>
              <a:rPr lang="en-US" sz="3800" b="1" dirty="0"/>
              <a:t>Philosophy Underlying CEA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93108"/>
            <a:ext cx="12192000" cy="4983891"/>
          </a:xfrm>
        </p:spPr>
        <p:txBody>
          <a:bodyPr>
            <a:normAutofit fontScale="25000" lnSpcReduction="20000"/>
          </a:bodyPr>
          <a:lstStyle/>
          <a:p>
            <a:r>
              <a:rPr lang="en-US" sz="11200" dirty="0"/>
              <a:t>Stems from Consequentialism: Judge actions by outcomes not by intentions or by fidelity to abstract moral principle. </a:t>
            </a:r>
          </a:p>
          <a:p>
            <a:endParaRPr lang="en-US" sz="11200" dirty="0"/>
          </a:p>
          <a:p>
            <a:r>
              <a:rPr lang="en-US" sz="11200" dirty="0"/>
              <a:t>Utilitarianism: First articulated by Jeremy  Bentham and John Stuart Mills</a:t>
            </a:r>
          </a:p>
          <a:p>
            <a:pPr lvl="1"/>
            <a:r>
              <a:rPr lang="en-US" sz="10400" dirty="0"/>
              <a:t>Mills’ “Utilitarianism” published in 1863</a:t>
            </a:r>
          </a:p>
          <a:p>
            <a:pPr lvl="1"/>
            <a:r>
              <a:rPr lang="en-US" sz="10400" dirty="0"/>
              <a:t>Joshua Greene – Moral Tribes (2013)</a:t>
            </a:r>
          </a:p>
          <a:p>
            <a:pPr lvl="1"/>
            <a:r>
              <a:rPr lang="en-US" sz="10400" dirty="0"/>
              <a:t>Many others</a:t>
            </a:r>
          </a:p>
          <a:p>
            <a:endParaRPr lang="en-US" sz="11200" dirty="0"/>
          </a:p>
          <a:p>
            <a:r>
              <a:rPr lang="en-US" sz="11200" dirty="0"/>
              <a:t>Maxim of utilitarianism is, “Act in such a way as to generate the maximum quantum of well-being, happiness, or utility.” </a:t>
            </a:r>
          </a:p>
          <a:p>
            <a:pPr marL="0" indent="0">
              <a:buNone/>
            </a:pPr>
            <a:endParaRPr lang="en-US" sz="11200" dirty="0"/>
          </a:p>
          <a:p>
            <a:pPr marL="0" indent="0" algn="ctr">
              <a:buNone/>
            </a:pPr>
            <a:r>
              <a:rPr lang="en-US" sz="11200" i="1" dirty="0">
                <a:solidFill>
                  <a:srgbClr val="002060"/>
                </a:solidFill>
              </a:rPr>
              <a:t>In the context of global health, this implies: </a:t>
            </a:r>
          </a:p>
          <a:p>
            <a:pPr marL="0" indent="0">
              <a:buNone/>
            </a:pPr>
            <a:r>
              <a:rPr lang="en-US" sz="9600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5973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663908" y="88442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173574" y="160394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/>
              <a:t>Implications of Deep Pragmatism for Global Health</a:t>
            </a:r>
            <a:br>
              <a:rPr lang="en-US" dirty="0"/>
            </a:br>
            <a:r>
              <a:rPr lang="en-US" dirty="0"/>
              <a:t>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19225"/>
            <a:ext cx="10515600" cy="4757738"/>
          </a:xfrm>
        </p:spPr>
        <p:txBody>
          <a:bodyPr>
            <a:normAutofit/>
          </a:bodyPr>
          <a:lstStyle/>
          <a:p>
            <a:pPr lvl="0"/>
            <a:r>
              <a:rPr lang="en-US" u="sng" dirty="0"/>
              <a:t>Allocate resources consistent with maximizing overall benefit</a:t>
            </a:r>
            <a:r>
              <a:rPr lang="en-US" dirty="0"/>
              <a:t>, such as deaths averted or quality-adjusted life-years gained. </a:t>
            </a:r>
          </a:p>
          <a:p>
            <a:pPr lvl="0"/>
            <a:endParaRPr lang="en-US" dirty="0"/>
          </a:p>
          <a:p>
            <a:pPr lvl="0"/>
            <a:r>
              <a:rPr lang="en-US" u="sng" dirty="0"/>
              <a:t>All lives have the same value.</a:t>
            </a:r>
            <a:r>
              <a:rPr lang="en-US" dirty="0"/>
              <a:t> No basis for distinguishing between identified and statistical lives. </a:t>
            </a:r>
          </a:p>
          <a:p>
            <a:pPr lvl="0"/>
            <a:endParaRPr lang="en-US" dirty="0"/>
          </a:p>
          <a:p>
            <a:pPr lvl="0"/>
            <a:r>
              <a:rPr lang="en-US" u="sng" dirty="0"/>
              <a:t>No special claim accrues to alleviation of inequality</a:t>
            </a:r>
            <a:r>
              <a:rPr lang="en-US" dirty="0"/>
              <a:t>, except to the extent that privileging the poor, or those with less access to care is an efficient means to achieving #1, above.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9914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76200"/>
            <a:ext cx="9436100" cy="1143000"/>
          </a:xfrm>
        </p:spPr>
        <p:txBody>
          <a:bodyPr>
            <a:normAutofit/>
          </a:bodyPr>
          <a:lstStyle/>
          <a:p>
            <a:pPr algn="ctr"/>
            <a:r>
              <a:rPr lang="en-US" sz="5400" b="1" dirty="0">
                <a:effectLst/>
              </a:rPr>
              <a:t>Competing ethical principles</a:t>
            </a:r>
            <a:br>
              <a:rPr lang="en-US" dirty="0"/>
            </a:br>
            <a:endParaRPr lang="en-US" sz="15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10684397" cy="56388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2400" dirty="0">
              <a:effectLst/>
            </a:endParaRPr>
          </a:p>
          <a:p>
            <a:pPr marL="0" indent="0" algn="ctr">
              <a:buNone/>
            </a:pPr>
            <a:r>
              <a:rPr lang="en-US" sz="4000" dirty="0">
                <a:effectLst/>
              </a:rPr>
              <a:t>According to what principle(s) should funds for antiretroviral be divided between prevention (PrEP) and treatment?</a:t>
            </a:r>
            <a:r>
              <a:rPr lang="en-US" sz="4000" baseline="30000" dirty="0">
                <a:effectLst/>
              </a:rPr>
              <a:t>1</a:t>
            </a:r>
            <a:endParaRPr lang="en-US" sz="2000" baseline="30000" dirty="0">
              <a:effectLst/>
            </a:endParaRPr>
          </a:p>
          <a:p>
            <a:pPr marL="0" indent="0" algn="ctr">
              <a:buNone/>
            </a:pPr>
            <a:endParaRPr lang="en-US" sz="2400" dirty="0"/>
          </a:p>
          <a:p>
            <a:pPr marL="0" indent="0" algn="ctr">
              <a:buNone/>
            </a:pPr>
            <a:r>
              <a:rPr lang="en-US" sz="3200" dirty="0">
                <a:effectLst/>
              </a:rPr>
              <a:t>Not enough $ to serve all who could benefit.</a:t>
            </a:r>
          </a:p>
          <a:p>
            <a:pPr marL="0" indent="0" algn="ctr">
              <a:buNone/>
            </a:pPr>
            <a:r>
              <a:rPr lang="en-US" sz="3200" dirty="0"/>
              <a:t>The trade-off </a:t>
            </a:r>
            <a:r>
              <a:rPr lang="en-US" sz="3200" dirty="0">
                <a:effectLst/>
              </a:rPr>
              <a:t> is real.</a:t>
            </a:r>
          </a:p>
          <a:p>
            <a:pPr marL="0" indent="0" algn="ctr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1400" b="1" dirty="0"/>
              <a:t>1</a:t>
            </a:r>
            <a:r>
              <a:rPr lang="en-US" sz="1800" dirty="0"/>
              <a:t>. Macklin R, and Cowan E, “Given Financial Constraints, It Would Be Unethical to Divert Antiretroviral Drugs from Treatment to Prevention”, Health Affairs, 2012.</a:t>
            </a:r>
            <a:endParaRPr lang="en-US" sz="14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093363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3525" y="76200"/>
            <a:ext cx="7772400" cy="1143000"/>
          </a:xfrm>
        </p:spPr>
        <p:txBody>
          <a:bodyPr/>
          <a:lstStyle/>
          <a:p>
            <a:pPr algn="ctr"/>
            <a:r>
              <a:rPr lang="en-US" dirty="0">
                <a:effectLst/>
              </a:rPr>
              <a:t>Competing ethical principles</a:t>
            </a:r>
            <a:br>
              <a:rPr lang="en-US" dirty="0"/>
            </a:br>
            <a:r>
              <a:rPr lang="en-US" sz="1500" b="1" dirty="0"/>
              <a:t>Macklin R, and Cowan E, “Given Financial Constraints, It Would Be Unethical to Divert Antiretroviral Drugs from Treatment to Prevention”, Health Affairs, 2012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10684397" cy="4775200"/>
          </a:xfrm>
        </p:spPr>
        <p:txBody>
          <a:bodyPr>
            <a:noAutofit/>
          </a:bodyPr>
          <a:lstStyle/>
          <a:p>
            <a:r>
              <a:rPr lang="en-US" sz="2600" u="sng" dirty="0"/>
              <a:t>Utilitarianism</a:t>
            </a:r>
            <a:r>
              <a:rPr lang="en-US" sz="2600" dirty="0"/>
              <a:t>: Maximize health benefit</a:t>
            </a:r>
          </a:p>
          <a:p>
            <a:r>
              <a:rPr lang="en-US" sz="2600" u="sng" dirty="0"/>
              <a:t>Rule of rescue</a:t>
            </a:r>
            <a:r>
              <a:rPr lang="en-US" sz="2600" dirty="0"/>
              <a:t>: Identified lives get first claim </a:t>
            </a:r>
          </a:p>
          <a:p>
            <a:r>
              <a:rPr lang="en-US" sz="2600" u="sng" dirty="0"/>
              <a:t>Urgent need</a:t>
            </a:r>
            <a:r>
              <a:rPr lang="en-US" sz="2600" dirty="0"/>
              <a:t>: Greater urgency = greater claim on resources. </a:t>
            </a:r>
          </a:p>
          <a:p>
            <a:r>
              <a:rPr lang="en-US" sz="2600" u="sng" dirty="0"/>
              <a:t>Equal worth:</a:t>
            </a:r>
            <a:r>
              <a:rPr lang="en-US" sz="2600" dirty="0"/>
              <a:t> Since all lives have equal worth same care must be offered to all.</a:t>
            </a:r>
            <a:endParaRPr lang="en-US" sz="2600" u="sng" dirty="0"/>
          </a:p>
          <a:p>
            <a:r>
              <a:rPr lang="en-US" sz="2600" u="sng" dirty="0"/>
              <a:t>Equity</a:t>
            </a:r>
            <a:r>
              <a:rPr lang="en-US" sz="2600" dirty="0"/>
              <a:t>: Divide resources so outcomes are distributed as equitably as possible; reduce disparities in health status. </a:t>
            </a:r>
          </a:p>
          <a:p>
            <a:r>
              <a:rPr lang="en-US" sz="2600" u="sng" dirty="0"/>
              <a:t>Prioritarian</a:t>
            </a:r>
            <a:r>
              <a:rPr lang="en-US" sz="2600" dirty="0"/>
              <a:t>: Resources provided to the least advantaged members in society. </a:t>
            </a:r>
          </a:p>
          <a:p>
            <a:r>
              <a:rPr lang="en-US" sz="2600" u="sng" dirty="0"/>
              <a:t>Rights</a:t>
            </a:r>
            <a:r>
              <a:rPr lang="en-US" sz="2600" u="sng" baseline="30000" dirty="0"/>
              <a:t>1</a:t>
            </a:r>
            <a:r>
              <a:rPr lang="en-US" sz="2600" dirty="0"/>
              <a:t>: Certain freedoms, process under law or material goods are due all human beings.</a:t>
            </a:r>
            <a:br>
              <a:rPr lang="en-US" sz="2400" dirty="0"/>
            </a:br>
            <a:r>
              <a:rPr lang="en-US" sz="1600" dirty="0"/>
              <a:t>1. E.  Marseille’s addition; not from Macklin and Cowan, 2012</a:t>
            </a:r>
            <a:r>
              <a:rPr lang="en-US" sz="1800" dirty="0"/>
              <a:t>.</a:t>
            </a:r>
            <a:endParaRPr lang="en-US" sz="2400" dirty="0">
              <a:effectLst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6770" y="5964251"/>
            <a:ext cx="11215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700" i="1" dirty="0">
                <a:solidFill>
                  <a:srgbClr val="002060"/>
                </a:solidFill>
              </a:rPr>
              <a:t>In allocating resources, what weight do we assign to each?  </a:t>
            </a:r>
          </a:p>
          <a:p>
            <a:pPr algn="ctr"/>
            <a:r>
              <a:rPr lang="en-US" sz="2700" i="1" dirty="0">
                <a:solidFill>
                  <a:srgbClr val="002060"/>
                </a:solidFill>
              </a:rPr>
              <a:t>Should ”balance” be the goal?</a:t>
            </a:r>
          </a:p>
        </p:txBody>
      </p:sp>
    </p:spTree>
    <p:extLst>
      <p:ext uri="{BB962C8B-B14F-4D97-AF65-F5344CB8AC3E}">
        <p14:creationId xmlns:p14="http://schemas.microsoft.com/office/powerpoint/2010/main" val="3663186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663908" y="88442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173574" y="160394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0108" y="85223"/>
            <a:ext cx="10515600" cy="1325563"/>
          </a:xfrm>
        </p:spPr>
        <p:txBody>
          <a:bodyPr>
            <a:normAutofit/>
          </a:bodyPr>
          <a:lstStyle/>
          <a:p>
            <a:r>
              <a:rPr lang="en-US" sz="3800" dirty="0"/>
              <a:t>That’s okay if these claims complement each other, but . . .</a:t>
            </a: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519499" y="1092664"/>
            <a:ext cx="8323748" cy="43602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73930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663908" y="88442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173574" y="160394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7867"/>
            <a:ext cx="10515600" cy="970833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latin typeface="+mn-lt"/>
              </a:rPr>
              <a:t>Where</a:t>
            </a:r>
            <a:r>
              <a:rPr lang="en-US" sz="4000" b="1" dirty="0"/>
              <a:t> does that leave us?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000" y="749300"/>
            <a:ext cx="11391900" cy="5969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i="1" dirty="0"/>
              <a:t>“When principles conflict, it becomes necessary to balance competing concerns. There is no correct way of achieving this balance.” </a:t>
            </a:r>
            <a:r>
              <a:rPr lang="en-US" sz="2770" baseline="30000" dirty="0"/>
              <a:t>1</a:t>
            </a:r>
            <a:endParaRPr lang="en-US" sz="2770" i="1" baseline="30000" dirty="0"/>
          </a:p>
          <a:p>
            <a:pPr marL="0" indent="0" algn="ctr">
              <a:buNone/>
            </a:pPr>
            <a:r>
              <a:rPr lang="en-US" dirty="0"/>
              <a:t>Why “balance”? And if balance, in what proportion? </a:t>
            </a:r>
          </a:p>
          <a:p>
            <a:pPr marL="0" indent="0" algn="ctr">
              <a:buNone/>
            </a:pPr>
            <a:endParaRPr lang="en-US" i="1" dirty="0"/>
          </a:p>
          <a:p>
            <a:pPr marL="0" indent="0" algn="ctr">
              <a:buNone/>
            </a:pPr>
            <a:r>
              <a:rPr lang="en-US" i="1" dirty="0"/>
              <a:t>“The ultimate goal, of course, is to achieve a utilitarian outcome tempered by considerations of equity and urgent need.”</a:t>
            </a:r>
            <a:r>
              <a:rPr lang="en-US" baseline="30000" dirty="0"/>
              <a:t> 1</a:t>
            </a:r>
            <a:endParaRPr lang="en-US" i="1" baseline="30000" dirty="0"/>
          </a:p>
          <a:p>
            <a:pPr marL="0" indent="0" algn="ctr">
              <a:buNone/>
            </a:pPr>
            <a:r>
              <a:rPr lang="en-US" i="1" dirty="0"/>
              <a:t> </a:t>
            </a:r>
          </a:p>
          <a:p>
            <a:pPr marL="0" indent="0" algn="ctr">
              <a:buNone/>
            </a:pPr>
            <a:r>
              <a:rPr lang="en-US" dirty="0"/>
              <a:t>Why “of course”?</a:t>
            </a:r>
          </a:p>
          <a:p>
            <a:pPr marL="0" indent="0" algn="ctr">
              <a:buNone/>
            </a:pPr>
            <a:r>
              <a:rPr lang="en-US" dirty="0"/>
              <a:t>How does this help us? </a:t>
            </a:r>
          </a:p>
          <a:p>
            <a:pPr marL="0" indent="0" algn="ctr">
              <a:buNone/>
            </a:pPr>
            <a:r>
              <a:rPr lang="en-US" dirty="0"/>
              <a:t>It does not.  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1. Macklin R, and Cowan E, “Given Financial Constraints, It Would Be Unethical to Divert Antiretroviral Drugs from Treatment to Prevention”, Health Affairs, 2012</a:t>
            </a:r>
          </a:p>
        </p:txBody>
      </p:sp>
    </p:spTree>
    <p:extLst>
      <p:ext uri="{BB962C8B-B14F-4D97-AF65-F5344CB8AC3E}">
        <p14:creationId xmlns:p14="http://schemas.microsoft.com/office/powerpoint/2010/main" val="2884976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18281</TotalTime>
  <Words>1008</Words>
  <Application>Microsoft Office PowerPoint</Application>
  <PresentationFormat>Widescreen</PresentationFormat>
  <Paragraphs>150</Paragraphs>
  <Slides>21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Calibri</vt:lpstr>
      <vt:lpstr>Calibri Light</vt:lpstr>
      <vt:lpstr>Times</vt:lpstr>
      <vt:lpstr>Times New Roman</vt:lpstr>
      <vt:lpstr>Office Theme</vt:lpstr>
      <vt:lpstr>The Ethical Foundation  of Cost-Effectiveness Analysis in Resource Allocation  for Global Health  Epi 213 March 7, 2019</vt:lpstr>
      <vt:lpstr>What’s the problem?</vt:lpstr>
      <vt:lpstr>Goals of this presentation</vt:lpstr>
      <vt:lpstr>Utilitarianism  - or “Deep pragmatism”:  Philosophy Underlying CEA</vt:lpstr>
      <vt:lpstr>Implications of Deep Pragmatism for Global Health   </vt:lpstr>
      <vt:lpstr>Competing ethical principles </vt:lpstr>
      <vt:lpstr>Competing ethical principles Macklin R, and Cowan E, “Given Financial Constraints, It Would Be Unethical to Divert Antiretroviral Drugs from Treatment to Prevention”, Health Affairs, 2012</vt:lpstr>
      <vt:lpstr>That’s okay if these claims complement each other, but . . .</vt:lpstr>
      <vt:lpstr>Where does that leave us?</vt:lpstr>
      <vt:lpstr>More trouble - Insights from “Trollyology”</vt:lpstr>
      <vt:lpstr>PowerPoint Presentation</vt:lpstr>
      <vt:lpstr>PowerPoint Presentation</vt:lpstr>
      <vt:lpstr>PowerPoint Presentation</vt:lpstr>
      <vt:lpstr> “Is a statistical life worth less than an identified life?”  For example, are people who need treatment in a different ethical class from those who need prevention?  </vt:lpstr>
      <vt:lpstr>Or, is preferential treatment of identified lives a function of the evolution of ‘moral brains’ based on community affiliation?  </vt:lpstr>
      <vt:lpstr>The case against empathy1 and the virtues of cold blood  </vt:lpstr>
      <vt:lpstr>What I am not saying </vt:lpstr>
      <vt:lpstr>What I am saying</vt:lpstr>
      <vt:lpstr>Confronting the trade-off between efficiency and a rights or equity-based resource allocation decision</vt:lpstr>
      <vt:lpstr>Resolve the conflict between efficiency and other criteria?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Decision trees in excel</dc:title>
  <dc:creator>Mohamed Mustafa</dc:creator>
  <cp:lastModifiedBy>Elliot Marseille</cp:lastModifiedBy>
  <cp:revision>181</cp:revision>
  <cp:lastPrinted>2017-01-09T18:38:54Z</cp:lastPrinted>
  <dcterms:created xsi:type="dcterms:W3CDTF">2016-11-20T07:46:42Z</dcterms:created>
  <dcterms:modified xsi:type="dcterms:W3CDTF">2019-02-08T18:55:38Z</dcterms:modified>
</cp:coreProperties>
</file>