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9" r:id="rId2"/>
    <p:sldMasterId id="2147483688" r:id="rId3"/>
    <p:sldMasterId id="2147483687" r:id="rId4"/>
  </p:sldMasterIdLst>
  <p:notesMasterIdLst>
    <p:notesMasterId r:id="rId76"/>
  </p:notesMasterIdLst>
  <p:handoutMasterIdLst>
    <p:handoutMasterId r:id="rId77"/>
  </p:handoutMasterIdLst>
  <p:sldIdLst>
    <p:sldId id="1244" r:id="rId5"/>
    <p:sldId id="1080" r:id="rId6"/>
    <p:sldId id="1442" r:id="rId7"/>
    <p:sldId id="1450" r:id="rId8"/>
    <p:sldId id="1090" r:id="rId9"/>
    <p:sldId id="1030" r:id="rId10"/>
    <p:sldId id="1037" r:id="rId11"/>
    <p:sldId id="1524" r:id="rId12"/>
    <p:sldId id="1142" r:id="rId13"/>
    <p:sldId id="1138" r:id="rId14"/>
    <p:sldId id="1526" r:id="rId15"/>
    <p:sldId id="1535" r:id="rId16"/>
    <p:sldId id="1522" r:id="rId17"/>
    <p:sldId id="1272" r:id="rId18"/>
    <p:sldId id="1273" r:id="rId19"/>
    <p:sldId id="1387" r:id="rId20"/>
    <p:sldId id="1106" r:id="rId21"/>
    <p:sldId id="1109" r:id="rId22"/>
    <p:sldId id="1110" r:id="rId23"/>
    <p:sldId id="1121" r:id="rId24"/>
    <p:sldId id="1004" r:id="rId25"/>
    <p:sldId id="1523" r:id="rId26"/>
    <p:sldId id="1143" r:id="rId27"/>
    <p:sldId id="1141" r:id="rId28"/>
    <p:sldId id="1144" r:id="rId29"/>
    <p:sldId id="1537" r:id="rId30"/>
    <p:sldId id="1538" r:id="rId31"/>
    <p:sldId id="1145" r:id="rId32"/>
    <p:sldId id="1005" r:id="rId33"/>
    <p:sldId id="1149" r:id="rId34"/>
    <p:sldId id="1073" r:id="rId35"/>
    <p:sldId id="1039" r:id="rId36"/>
    <p:sldId id="1147" r:id="rId37"/>
    <p:sldId id="1133" r:id="rId38"/>
    <p:sldId id="1097" r:id="rId39"/>
    <p:sldId id="1530" r:id="rId40"/>
    <p:sldId id="1531" r:id="rId41"/>
    <p:sldId id="1532" r:id="rId42"/>
    <p:sldId id="1525" r:id="rId43"/>
    <p:sldId id="1527" r:id="rId44"/>
    <p:sldId id="1125" r:id="rId45"/>
    <p:sldId id="1528" r:id="rId46"/>
    <p:sldId id="1529" r:id="rId47"/>
    <p:sldId id="823" r:id="rId48"/>
    <p:sldId id="828" r:id="rId49"/>
    <p:sldId id="829" r:id="rId50"/>
    <p:sldId id="830" r:id="rId51"/>
    <p:sldId id="1134" r:id="rId52"/>
    <p:sldId id="1536" r:id="rId53"/>
    <p:sldId id="1156" r:id="rId54"/>
    <p:sldId id="1152" r:id="rId55"/>
    <p:sldId id="1153" r:id="rId56"/>
    <p:sldId id="1118" r:id="rId57"/>
    <p:sldId id="1516" r:id="rId58"/>
    <p:sldId id="1517" r:id="rId59"/>
    <p:sldId id="1159" r:id="rId60"/>
    <p:sldId id="1168" r:id="rId61"/>
    <p:sldId id="1169" r:id="rId62"/>
    <p:sldId id="1170" r:id="rId63"/>
    <p:sldId id="1164" r:id="rId64"/>
    <p:sldId id="1519" r:id="rId65"/>
    <p:sldId id="1520" r:id="rId66"/>
    <p:sldId id="1533" r:id="rId67"/>
    <p:sldId id="1163" r:id="rId68"/>
    <p:sldId id="1534" r:id="rId69"/>
    <p:sldId id="1051" r:id="rId70"/>
    <p:sldId id="1167" r:id="rId71"/>
    <p:sldId id="1161" r:id="rId72"/>
    <p:sldId id="1124" r:id="rId73"/>
    <p:sldId id="1210" r:id="rId74"/>
    <p:sldId id="1460" r:id="rId75"/>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1152">
          <p15:clr>
            <a:srgbClr val="A4A3A4"/>
          </p15:clr>
        </p15:guide>
        <p15:guide id="2" orient="horz" pos="3744">
          <p15:clr>
            <a:srgbClr val="A4A3A4"/>
          </p15:clr>
        </p15:guide>
        <p15:guide id="3" pos="2880">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863D"/>
    <a:srgbClr val="00A249"/>
    <a:srgbClr val="216A8B"/>
    <a:srgbClr val="CC9900"/>
    <a:srgbClr val="FFFF00"/>
    <a:srgbClr val="009FE3"/>
    <a:srgbClr val="C0C0C0"/>
    <a:srgbClr val="78BEDE"/>
    <a:srgbClr val="C7E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7" autoAdjust="0"/>
    <p:restoredTop sz="91509" autoAdjust="0"/>
  </p:normalViewPr>
  <p:slideViewPr>
    <p:cSldViewPr snapToGrid="0" snapToObjects="1">
      <p:cViewPr varScale="1">
        <p:scale>
          <a:sx n="56" d="100"/>
          <a:sy n="56" d="100"/>
        </p:scale>
        <p:origin x="1113" y="45"/>
      </p:cViewPr>
      <p:guideLst>
        <p:guide orient="horz" pos="1152"/>
        <p:guide orient="horz" pos="3744"/>
        <p:guide pos="2880"/>
        <p:guide pos="288"/>
        <p:guide pos="5472"/>
      </p:guideLst>
    </p:cSldViewPr>
  </p:slideViewPr>
  <p:outlineViewPr>
    <p:cViewPr>
      <p:scale>
        <a:sx n="33" d="100"/>
        <a:sy n="33" d="100"/>
      </p:scale>
      <p:origin x="0" y="6264"/>
    </p:cViewPr>
  </p:outlineViewPr>
  <p:notesTextViewPr>
    <p:cViewPr>
      <p:scale>
        <a:sx n="3" d="2"/>
        <a:sy n="3" d="2"/>
      </p:scale>
      <p:origin x="0" y="0"/>
    </p:cViewPr>
  </p:notesTextViewPr>
  <p:sorterViewPr>
    <p:cViewPr varScale="1">
      <p:scale>
        <a:sx n="1" d="1"/>
        <a:sy n="1" d="1"/>
      </p:scale>
      <p:origin x="0" y="-2835"/>
    </p:cViewPr>
  </p:sorterViewPr>
  <p:notesViewPr>
    <p:cSldViewPr snapToGrid="0" snapToObjects="1">
      <p:cViewPr varScale="1">
        <p:scale>
          <a:sx n="96" d="100"/>
          <a:sy n="96" d="100"/>
        </p:scale>
        <p:origin x="-3606"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dirty="0"/>
              <a:t>Prevalence of Any ED Diagnosis in VA Patients</a:t>
            </a:r>
          </a:p>
        </c:rich>
      </c:tx>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Sheet3!$C$1</c:f>
              <c:strCache>
                <c:ptCount val="1"/>
                <c:pt idx="0">
                  <c:v>ED Prevalence</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Sheet3!$A$2:$A$9</c:f>
              <c:strCache>
                <c:ptCount val="8"/>
                <c:pt idx="0">
                  <c:v>&lt; 25</c:v>
                </c:pt>
                <c:pt idx="1">
                  <c:v>25–34</c:v>
                </c:pt>
                <c:pt idx="2">
                  <c:v>35–44</c:v>
                </c:pt>
                <c:pt idx="3">
                  <c:v>45–54</c:v>
                </c:pt>
                <c:pt idx="4">
                  <c:v>55–64</c:v>
                </c:pt>
                <c:pt idx="5">
                  <c:v>65–74</c:v>
                </c:pt>
                <c:pt idx="6">
                  <c:v>75–84</c:v>
                </c:pt>
                <c:pt idx="7">
                  <c:v>&gt; 85</c:v>
                </c:pt>
              </c:strCache>
            </c:strRef>
          </c:cat>
          <c:val>
            <c:numRef>
              <c:f>Sheet3!$C$2:$C$9</c:f>
              <c:numCache>
                <c:formatCode>0.00%</c:formatCode>
                <c:ptCount val="8"/>
                <c:pt idx="0">
                  <c:v>4.28E-3</c:v>
                </c:pt>
                <c:pt idx="1">
                  <c:v>1.2359999999999999E-2</c:v>
                </c:pt>
                <c:pt idx="2">
                  <c:v>3.2009999999999997E-2</c:v>
                </c:pt>
                <c:pt idx="3">
                  <c:v>6.4130000000000006E-2</c:v>
                </c:pt>
                <c:pt idx="4">
                  <c:v>7.8850000000000003E-2</c:v>
                </c:pt>
                <c:pt idx="5">
                  <c:v>6.0589999999999998E-2</c:v>
                </c:pt>
                <c:pt idx="6">
                  <c:v>2.7230000000000001E-2</c:v>
                </c:pt>
                <c:pt idx="7">
                  <c:v>8.2500000000000004E-3</c:v>
                </c:pt>
              </c:numCache>
            </c:numRef>
          </c:val>
          <c:smooth val="0"/>
          <c:extLst>
            <c:ext xmlns:c16="http://schemas.microsoft.com/office/drawing/2014/chart" uri="{C3380CC4-5D6E-409C-BE32-E72D297353CC}">
              <c16:uniqueId val="{00000000-EEEF-4357-BECB-DA4198499049}"/>
            </c:ext>
          </c:extLst>
        </c:ser>
        <c:dLbls>
          <c:dLblPos val="ctr"/>
          <c:showLegendKey val="0"/>
          <c:showVal val="1"/>
          <c:showCatName val="0"/>
          <c:showSerName val="0"/>
          <c:showPercent val="0"/>
          <c:showBubbleSize val="0"/>
        </c:dLbls>
        <c:marker val="1"/>
        <c:smooth val="0"/>
        <c:axId val="428799184"/>
        <c:axId val="433236352"/>
      </c:lineChart>
      <c:catAx>
        <c:axId val="4287991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r>
                  <a:rPr lang="en-US" sz="1600" dirty="0"/>
                  <a:t>Age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433236352"/>
        <c:crosses val="autoZero"/>
        <c:auto val="1"/>
        <c:lblAlgn val="ctr"/>
        <c:lblOffset val="100"/>
        <c:noMultiLvlLbl val="0"/>
      </c:catAx>
      <c:valAx>
        <c:axId val="433236352"/>
        <c:scaling>
          <c:orientation val="minMax"/>
        </c:scaling>
        <c:delete val="1"/>
        <c:axPos val="l"/>
        <c:numFmt formatCode="0.00%" sourceLinked="1"/>
        <c:majorTickMark val="none"/>
        <c:minorTickMark val="none"/>
        <c:tickLblPos val="nextTo"/>
        <c:crossAx val="42879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2"/>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5" name="Rectangle 3"/>
          <p:cNvSpPr>
            <a:spLocks noGrp="1" noChangeArrowheads="1"/>
          </p:cNvSpPr>
          <p:nvPr>
            <p:ph type="dt" sz="quarter" idx="1"/>
          </p:nvPr>
        </p:nvSpPr>
        <p:spPr bwMode="auto">
          <a:xfrm>
            <a:off x="5265809" y="2"/>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r" defTabSz="914065">
              <a:defRPr sz="1000">
                <a:latin typeface="Arial" charset="0"/>
                <a:ea typeface="ＭＳ Ｐゴシック" charset="0"/>
                <a:cs typeface="+mn-cs"/>
              </a:defRPr>
            </a:lvl1pPr>
          </a:lstStyle>
          <a:p>
            <a:pPr>
              <a:defRPr/>
            </a:pPr>
            <a:endParaRPr lang="en-US"/>
          </a:p>
        </p:txBody>
      </p:sp>
      <p:sp>
        <p:nvSpPr>
          <p:cNvPr id="248836" name="Rectangle 4"/>
          <p:cNvSpPr>
            <a:spLocks noGrp="1" noChangeArrowheads="1"/>
          </p:cNvSpPr>
          <p:nvPr>
            <p:ph type="ftr" sz="quarter" idx="2"/>
          </p:nvPr>
        </p:nvSpPr>
        <p:spPr bwMode="auto">
          <a:xfrm>
            <a:off x="0" y="6658370"/>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7" name="Rectangle 5"/>
          <p:cNvSpPr>
            <a:spLocks noGrp="1" noChangeArrowheads="1"/>
          </p:cNvSpPr>
          <p:nvPr>
            <p:ph type="sldNum" sz="quarter" idx="3"/>
          </p:nvPr>
        </p:nvSpPr>
        <p:spPr bwMode="auto">
          <a:xfrm>
            <a:off x="5265809" y="6658370"/>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r" defTabSz="914065">
              <a:defRPr sz="1000">
                <a:latin typeface="Arial" pitchFamily="34" charset="0"/>
              </a:defRPr>
            </a:lvl1pPr>
          </a:lstStyle>
          <a:p>
            <a:pPr>
              <a:defRPr/>
            </a:pPr>
            <a:fld id="{6D8583B1-1C10-43CE-B9A8-4E33DB9E08C1}" type="slidenum">
              <a:rPr lang="en-US"/>
              <a:pPr>
                <a:defRPr/>
              </a:pPr>
              <a:t>‹#›</a:t>
            </a:fld>
            <a:endParaRPr lang="en-US"/>
          </a:p>
        </p:txBody>
      </p:sp>
    </p:spTree>
    <p:extLst>
      <p:ext uri="{BB962C8B-B14F-4D97-AF65-F5344CB8AC3E}">
        <p14:creationId xmlns:p14="http://schemas.microsoft.com/office/powerpoint/2010/main" val="279332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5265809" y="2"/>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r" defTabSz="925349">
              <a:defRPr sz="1000">
                <a:latin typeface="Arial"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9641" y="3330394"/>
            <a:ext cx="7437120" cy="31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6658370"/>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5265809" y="6658370"/>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r" defTabSz="925349">
              <a:defRPr sz="1000">
                <a:latin typeface="Arial" pitchFamily="34" charset="0"/>
              </a:defRPr>
            </a:lvl1pPr>
          </a:lstStyle>
          <a:p>
            <a:pPr>
              <a:defRPr/>
            </a:pPr>
            <a:fld id="{3C164B47-FB3E-417F-8C29-4E0E87414AB9}" type="slidenum">
              <a:rPr lang="en-US"/>
              <a:pPr>
                <a:defRPr/>
              </a:pPr>
              <a:t>‹#›</a:t>
            </a:fld>
            <a:endParaRPr lang="en-US"/>
          </a:p>
        </p:txBody>
      </p:sp>
    </p:spTree>
    <p:extLst>
      <p:ext uri="{BB962C8B-B14F-4D97-AF65-F5344CB8AC3E}">
        <p14:creationId xmlns:p14="http://schemas.microsoft.com/office/powerpoint/2010/main" val="3950209644"/>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2pPr>
    <a:lvl3pPr marL="9144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3pPr>
    <a:lvl4pPr marL="13716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4pPr>
    <a:lvl5pPr marL="18288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E47CC66C-14E5-4C18-A6BF-4019AD0BFDB7}" type="slidenum">
              <a:rPr lang="en-US" sz="1000">
                <a:latin typeface="Arial" pitchFamily="34" charset="0"/>
              </a:rPr>
              <a:pPr eaLnBrk="1" hangingPunct="1">
                <a:defRPr/>
              </a:pPr>
              <a:t>1</a:t>
            </a:fld>
            <a:endParaRPr lang="en-US" sz="1000" dirty="0">
              <a:latin typeface="Arial" pitchFamily="34" charset="0"/>
            </a:endParaRPr>
          </a:p>
        </p:txBody>
      </p:sp>
      <p:sp>
        <p:nvSpPr>
          <p:cNvPr id="1472514" name="Rectangle 2"/>
          <p:cNvSpPr>
            <a:spLocks noGrp="1" noRot="1" noChangeAspect="1" noChangeArrowheads="1" noTextEdit="1"/>
          </p:cNvSpPr>
          <p:nvPr>
            <p:ph type="sldImg"/>
          </p:nvPr>
        </p:nvSpPr>
        <p:spPr>
          <a:ln/>
          <a:extLst>
            <a:ext uri="{FAA26D3D-D897-4be2-8F04-BA451C77F1D7}"/>
          </a:extLst>
        </p:spPr>
      </p:sp>
      <p:sp>
        <p:nvSpPr>
          <p:cNvPr id="1472515" name="Rectangle 3"/>
          <p:cNvSpPr>
            <a:spLocks noGrp="1" noChangeArrowheads="1"/>
          </p:cNvSpPr>
          <p:nvPr>
            <p:ph type="body" idx="1"/>
          </p:nvPr>
        </p:nvSpPr>
        <p:spPr/>
        <p:txBody>
          <a:bodyPr/>
          <a:lstStyle/>
          <a:p>
            <a:pPr eaLnBrk="1" hangingPunct="1">
              <a:defRPr/>
            </a:pPr>
            <a:endParaRPr lang="en-US" baseline="0" dirty="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10</a:t>
            </a:fld>
            <a:endParaRPr lang="en-US"/>
          </a:p>
        </p:txBody>
      </p:sp>
    </p:spTree>
    <p:extLst>
      <p:ext uri="{BB962C8B-B14F-4D97-AF65-F5344CB8AC3E}">
        <p14:creationId xmlns:p14="http://schemas.microsoft.com/office/powerpoint/2010/main" val="5086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11</a:t>
            </a:fld>
            <a:endParaRPr lang="en-US"/>
          </a:p>
        </p:txBody>
      </p:sp>
    </p:spTree>
    <p:extLst>
      <p:ext uri="{BB962C8B-B14F-4D97-AF65-F5344CB8AC3E}">
        <p14:creationId xmlns:p14="http://schemas.microsoft.com/office/powerpoint/2010/main" val="321327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12</a:t>
            </a:fld>
            <a:endParaRPr lang="en-US"/>
          </a:p>
        </p:txBody>
      </p:sp>
    </p:spTree>
    <p:extLst>
      <p:ext uri="{BB962C8B-B14F-4D97-AF65-F5344CB8AC3E}">
        <p14:creationId xmlns:p14="http://schemas.microsoft.com/office/powerpoint/2010/main" val="49850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13</a:t>
            </a:fld>
            <a:endParaRPr lang="en-US"/>
          </a:p>
        </p:txBody>
      </p:sp>
    </p:spTree>
    <p:extLst>
      <p:ext uri="{BB962C8B-B14F-4D97-AF65-F5344CB8AC3E}">
        <p14:creationId xmlns:p14="http://schemas.microsoft.com/office/powerpoint/2010/main" val="403815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14</a:t>
            </a:fld>
            <a:endParaRPr lang="en-US"/>
          </a:p>
        </p:txBody>
      </p:sp>
    </p:spTree>
    <p:extLst>
      <p:ext uri="{BB962C8B-B14F-4D97-AF65-F5344CB8AC3E}">
        <p14:creationId xmlns:p14="http://schemas.microsoft.com/office/powerpoint/2010/main" val="342351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846388" y="519113"/>
            <a:ext cx="3533775" cy="2651125"/>
          </a:xfrm>
          <a:solidFill>
            <a:srgbClr val="FFFFFF"/>
          </a:solidFill>
          <a:ln/>
        </p:spPr>
      </p:sp>
      <p:sp>
        <p:nvSpPr>
          <p:cNvPr id="56323" name="Rectangle 3"/>
          <p:cNvSpPr>
            <a:spLocks noGrp="1" noChangeArrowheads="1"/>
          </p:cNvSpPr>
          <p:nvPr>
            <p:ph type="body" idx="1"/>
          </p:nvPr>
        </p:nvSpPr>
        <p:spPr>
          <a:xfrm>
            <a:off x="1219201" y="3341689"/>
            <a:ext cx="6792914" cy="3170237"/>
          </a:xfrm>
          <a:solidFill>
            <a:srgbClr val="FFFFFF"/>
          </a:solidFill>
          <a:ln>
            <a:solidFill>
              <a:srgbClr val="000000"/>
            </a:solidFill>
          </a:ln>
        </p:spPr>
        <p:txBody>
          <a:bodyPr/>
          <a:lstStyle/>
          <a:p>
            <a:endParaRPr lang="en-US" altLang="en-US" dirty="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17</a:t>
            </a:fld>
            <a:endParaRPr lang="en-US"/>
          </a:p>
        </p:txBody>
      </p:sp>
    </p:spTree>
    <p:extLst>
      <p:ext uri="{BB962C8B-B14F-4D97-AF65-F5344CB8AC3E}">
        <p14:creationId xmlns:p14="http://schemas.microsoft.com/office/powerpoint/2010/main" val="151284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18</a:t>
            </a:fld>
            <a:endParaRPr lang="en-US"/>
          </a:p>
        </p:txBody>
      </p:sp>
    </p:spTree>
    <p:extLst>
      <p:ext uri="{BB962C8B-B14F-4D97-AF65-F5344CB8AC3E}">
        <p14:creationId xmlns:p14="http://schemas.microsoft.com/office/powerpoint/2010/main" val="236696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19</a:t>
            </a:fld>
            <a:endParaRPr lang="en-US"/>
          </a:p>
        </p:txBody>
      </p:sp>
    </p:spTree>
    <p:extLst>
      <p:ext uri="{BB962C8B-B14F-4D97-AF65-F5344CB8AC3E}">
        <p14:creationId xmlns:p14="http://schemas.microsoft.com/office/powerpoint/2010/main" val="10921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a:t>
            </a:fld>
            <a:endParaRPr lang="en-US"/>
          </a:p>
        </p:txBody>
      </p:sp>
    </p:spTree>
    <p:extLst>
      <p:ext uri="{BB962C8B-B14F-4D97-AF65-F5344CB8AC3E}">
        <p14:creationId xmlns:p14="http://schemas.microsoft.com/office/powerpoint/2010/main" val="181631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20</a:t>
            </a:fld>
            <a:endParaRPr lang="en-US"/>
          </a:p>
        </p:txBody>
      </p:sp>
    </p:spTree>
    <p:extLst>
      <p:ext uri="{BB962C8B-B14F-4D97-AF65-F5344CB8AC3E}">
        <p14:creationId xmlns:p14="http://schemas.microsoft.com/office/powerpoint/2010/main" val="131770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Manhattan plot of GWAS findings. </a:t>
            </a:r>
            <a:r>
              <a:rPr lang="en-US" sz="1200" b="0" i="0" u="none" strike="noStrike" kern="1200" baseline="0" dirty="0">
                <a:solidFill>
                  <a:schemeClr val="tx1"/>
                </a:solidFill>
                <a:latin typeface="Arial" charset="0"/>
                <a:ea typeface="MS PGothic" pitchFamily="34" charset="-128"/>
                <a:cs typeface="Arial" charset="0"/>
              </a:rPr>
              <a:t>Manhattan plot of the GERA discovery cohort multiethnic </a:t>
            </a:r>
            <a:r>
              <a:rPr lang="en-US" sz="1200" b="0" i="0" u="none" strike="noStrike" kern="1200" baseline="0" dirty="0" err="1">
                <a:solidFill>
                  <a:schemeClr val="tx1"/>
                </a:solidFill>
                <a:latin typeface="Arial" charset="0"/>
                <a:ea typeface="MS PGothic" pitchFamily="34" charset="-128"/>
                <a:cs typeface="Arial" charset="0"/>
              </a:rPr>
              <a:t>genomewide</a:t>
            </a:r>
            <a:r>
              <a:rPr lang="en-US" sz="1200" b="0" i="0" u="none" strike="noStrike" kern="1200" baseline="0" dirty="0">
                <a:solidFill>
                  <a:schemeClr val="tx1"/>
                </a:solidFill>
                <a:latin typeface="Arial" charset="0"/>
                <a:ea typeface="MS PGothic" pitchFamily="34" charset="-128"/>
                <a:cs typeface="Arial" charset="0"/>
              </a:rPr>
              <a:t> association meta-analysis of erectile dysfunction. A GWAS of erectile dysfunction was conducted in 36,649 men (14,215 cases and 22,434 controls) from four race/ethnicity groups (non-Hispanic white, Latino, East Asian, and African American). Association results (−log10 P values) are plotted for each chromosome. The SIM1 gene name at the locus associated with erectile dysfunction is indicated.</a:t>
            </a:r>
            <a:r>
              <a:rPr lang="en-US" dirty="0"/>
              <a:t>.  The dotted red line represents a significance threshold of </a:t>
            </a:r>
            <a:r>
              <a:rPr lang="en-US" i="1" dirty="0"/>
              <a:t>P</a:t>
            </a:r>
            <a:r>
              <a:rPr lang="en-US" dirty="0"/>
              <a:t>=5.0x10</a:t>
            </a:r>
            <a:r>
              <a:rPr lang="en-US" baseline="30000" dirty="0"/>
              <a:t>-8</a:t>
            </a:r>
            <a:r>
              <a:rPr lang="en-US" dirty="0"/>
              <a:t>.</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Cases were defined as men with a record of erectile dysfunction (“impotence</a:t>
            </a:r>
          </a:p>
          <a:p>
            <a:r>
              <a:rPr lang="en-US" sz="1200" b="0" i="0" u="none" strike="noStrike" kern="1200" baseline="0" dirty="0">
                <a:solidFill>
                  <a:schemeClr val="tx1"/>
                </a:solidFill>
                <a:latin typeface="Arial" charset="0"/>
                <a:ea typeface="MS PGothic" pitchFamily="34" charset="-128"/>
                <a:cs typeface="Arial" charset="0"/>
              </a:rPr>
              <a:t>of organic origin”; UK Biobank record 41202) or self-reporting of any of</a:t>
            </a:r>
          </a:p>
          <a:p>
            <a:r>
              <a:rPr lang="en-US" sz="1200" b="0" i="0" u="none" strike="noStrike" kern="1200" baseline="0" dirty="0">
                <a:solidFill>
                  <a:schemeClr val="tx1"/>
                </a:solidFill>
                <a:latin typeface="Arial" charset="0"/>
                <a:ea typeface="MS PGothic" pitchFamily="34" charset="-128"/>
                <a:cs typeface="Arial" charset="0"/>
              </a:rPr>
              <a:t>the following medications on the medications list (data field 20003): alprostadil,</a:t>
            </a:r>
          </a:p>
          <a:p>
            <a:r>
              <a:rPr lang="en-US" sz="1200" b="0" i="0" u="none" strike="noStrike" kern="1200" baseline="0" dirty="0" err="1">
                <a:solidFill>
                  <a:schemeClr val="tx1"/>
                </a:solidFill>
                <a:latin typeface="Arial" charset="0"/>
                <a:ea typeface="MS PGothic" pitchFamily="34" charset="-128"/>
                <a:cs typeface="Arial" charset="0"/>
              </a:rPr>
              <a:t>Caverject</a:t>
            </a:r>
            <a:r>
              <a:rPr lang="en-US" sz="1200" b="0" i="0" u="none" strike="noStrike" kern="1200" baseline="0" dirty="0">
                <a:solidFill>
                  <a:schemeClr val="tx1"/>
                </a:solidFill>
                <a:latin typeface="Arial" charset="0"/>
                <a:ea typeface="MS PGothic" pitchFamily="34" charset="-128"/>
                <a:cs typeface="Arial" charset="0"/>
              </a:rPr>
              <a:t>, sildenafil, Viagra (25, 50, or 100 mg), tadalafil, Cialis (10 mg or</a:t>
            </a:r>
          </a:p>
          <a:p>
            <a:r>
              <a:rPr lang="en-US" sz="1200" b="0" i="0" u="none" strike="noStrike" kern="1200" baseline="0" dirty="0">
                <a:solidFill>
                  <a:schemeClr val="tx1"/>
                </a:solidFill>
                <a:latin typeface="Arial" charset="0"/>
                <a:ea typeface="MS PGothic" pitchFamily="34" charset="-128"/>
                <a:cs typeface="Arial" charset="0"/>
              </a:rPr>
              <a:t>20 mg), vardenafil, or Levitra (5, 10, or 20 mg). The control group included</a:t>
            </a:r>
          </a:p>
          <a:p>
            <a:r>
              <a:rPr lang="en-US" sz="1200" b="0" i="0" u="none" strike="noStrike" kern="1200" baseline="0" dirty="0">
                <a:solidFill>
                  <a:schemeClr val="tx1"/>
                </a:solidFill>
                <a:latin typeface="Arial" charset="0"/>
                <a:ea typeface="MS PGothic" pitchFamily="34" charset="-128"/>
                <a:cs typeface="Arial" charset="0"/>
              </a:rPr>
              <a:t>men who did not report any of these conditions or medications.</a:t>
            </a:r>
            <a:endParaRPr lang="en-US" dirty="0"/>
          </a:p>
        </p:txBody>
      </p:sp>
      <p:sp>
        <p:nvSpPr>
          <p:cNvPr id="4" name="Slide Number Placeholder 3"/>
          <p:cNvSpPr>
            <a:spLocks noGrp="1"/>
          </p:cNvSpPr>
          <p:nvPr>
            <p:ph type="sldNum" sz="quarter" idx="5"/>
          </p:nvPr>
        </p:nvSpPr>
        <p:spPr/>
        <p:txBody>
          <a:bodyPr/>
          <a:lstStyle/>
          <a:p>
            <a:pPr>
              <a:defRPr/>
            </a:pPr>
            <a:fld id="{3C164B47-FB3E-417F-8C29-4E0E87414AB9}" type="slidenum">
              <a:rPr lang="en-US" smtClean="0"/>
              <a:pPr>
                <a:defRPr/>
              </a:pPr>
              <a:t>22</a:t>
            </a:fld>
            <a:endParaRPr lang="en-US"/>
          </a:p>
        </p:txBody>
      </p:sp>
    </p:spTree>
    <p:extLst>
      <p:ext uri="{BB962C8B-B14F-4D97-AF65-F5344CB8AC3E}">
        <p14:creationId xmlns:p14="http://schemas.microsoft.com/office/powerpoint/2010/main" val="290455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23</a:t>
            </a:fld>
            <a:endParaRPr lang="en-US" dirty="0"/>
          </a:p>
        </p:txBody>
      </p:sp>
    </p:spTree>
    <p:extLst>
      <p:ext uri="{BB962C8B-B14F-4D97-AF65-F5344CB8AC3E}">
        <p14:creationId xmlns:p14="http://schemas.microsoft.com/office/powerpoint/2010/main" val="775302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24</a:t>
            </a:fld>
            <a:endParaRPr lang="en-US" dirty="0"/>
          </a:p>
        </p:txBody>
      </p:sp>
    </p:spTree>
    <p:extLst>
      <p:ext uri="{BB962C8B-B14F-4D97-AF65-F5344CB8AC3E}">
        <p14:creationId xmlns:p14="http://schemas.microsoft.com/office/powerpoint/2010/main" val="185955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25</a:t>
            </a:fld>
            <a:endParaRPr lang="en-US"/>
          </a:p>
        </p:txBody>
      </p:sp>
    </p:spTree>
    <p:extLst>
      <p:ext uri="{BB962C8B-B14F-4D97-AF65-F5344CB8AC3E}">
        <p14:creationId xmlns:p14="http://schemas.microsoft.com/office/powerpoint/2010/main" val="3859012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26</a:t>
            </a:fld>
            <a:endParaRPr lang="en-US"/>
          </a:p>
        </p:txBody>
      </p:sp>
    </p:spTree>
    <p:extLst>
      <p:ext uri="{BB962C8B-B14F-4D97-AF65-F5344CB8AC3E}">
        <p14:creationId xmlns:p14="http://schemas.microsoft.com/office/powerpoint/2010/main" val="2804011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27</a:t>
            </a:fld>
            <a:endParaRPr lang="en-US"/>
          </a:p>
        </p:txBody>
      </p:sp>
    </p:spTree>
    <p:extLst>
      <p:ext uri="{BB962C8B-B14F-4D97-AF65-F5344CB8AC3E}">
        <p14:creationId xmlns:p14="http://schemas.microsoft.com/office/powerpoint/2010/main" val="46314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r>
              <a:rPr lang="en-US" sz="1200" b="1" i="0" u="none" strike="noStrike" kern="1200" baseline="0" dirty="0">
                <a:solidFill>
                  <a:schemeClr val="tx1"/>
                </a:solidFill>
                <a:latin typeface="Arial" charset="0"/>
                <a:ea typeface="MS PGothic" pitchFamily="34" charset="-128"/>
                <a:cs typeface="Arial" charset="0"/>
              </a:rPr>
              <a:t>Supplementary Figure 1. </a:t>
            </a:r>
            <a:r>
              <a:rPr lang="en-US" sz="1200" b="1" dirty="0">
                <a:latin typeface="Arial" panose="020B0604020202020204" pitchFamily="34" charset="0"/>
                <a:ea typeface="Calibri" panose="020F0502020204030204" pitchFamily="34" charset="0"/>
                <a:cs typeface="Times New Roman" panose="02020603050405020304" pitchFamily="18" charset="0"/>
              </a:rPr>
              <a:t>Forest plot of the subgroup and sensitivity analyses in GERA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600"/>
              </a:spcAft>
            </a:pPr>
            <a:r>
              <a:rPr lang="en-US" sz="1200" dirty="0">
                <a:latin typeface="Arial" panose="020B0604020202020204" pitchFamily="34" charset="0"/>
                <a:ea typeface="Calibri" panose="020F0502020204030204" pitchFamily="34" charset="0"/>
                <a:cs typeface="Times New Roman" panose="02020603050405020304" pitchFamily="18" charset="0"/>
              </a:rPr>
              <a:t>Odds ratios (OR) and 95% confidence interval lower (LCL) and upper (UCL) bounds for association analyses between the SNP rs17185536 and the risk of erectile dysfunction.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28</a:t>
            </a:fld>
            <a:endParaRPr lang="en-US"/>
          </a:p>
        </p:txBody>
      </p:sp>
    </p:spTree>
    <p:extLst>
      <p:ext uri="{BB962C8B-B14F-4D97-AF65-F5344CB8AC3E}">
        <p14:creationId xmlns:p14="http://schemas.microsoft.com/office/powerpoint/2010/main" val="1551727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Arial" charset="0"/>
              </a:rPr>
              <a:t>Locus Zoom plot of the top locus associated with erectile dysfunction.</a:t>
            </a:r>
            <a:r>
              <a:rPr lang="en-US" sz="1200" kern="1200" dirty="0">
                <a:solidFill>
                  <a:schemeClr val="tx1"/>
                </a:solidFill>
                <a:effectLst/>
                <a:latin typeface="Arial" charset="0"/>
                <a:ea typeface="MS PGothic" pitchFamily="34" charset="-128"/>
                <a:cs typeface="Arial" charset="0"/>
              </a:rPr>
              <a:t>  Plot shows association results of SNPs in the GWAS and recombination rates. Each circle represents the -log</a:t>
            </a:r>
            <a:r>
              <a:rPr lang="en-US" sz="1200" kern="1200" baseline="-25000" dirty="0">
                <a:solidFill>
                  <a:schemeClr val="tx1"/>
                </a:solidFill>
                <a:effectLst/>
                <a:latin typeface="Arial" charset="0"/>
                <a:ea typeface="MS PGothic" pitchFamily="34" charset="-128"/>
                <a:cs typeface="Arial" charset="0"/>
              </a:rPr>
              <a:t>10</a:t>
            </a:r>
            <a:r>
              <a:rPr lang="en-US" sz="1200" kern="1200" dirty="0">
                <a:solidFill>
                  <a:schemeClr val="tx1"/>
                </a:solidFill>
                <a:effectLst/>
                <a:latin typeface="Arial" charset="0"/>
                <a:ea typeface="MS PGothic" pitchFamily="34" charset="-128"/>
                <a:cs typeface="Arial" charset="0"/>
              </a:rPr>
              <a:t> </a:t>
            </a:r>
            <a:r>
              <a:rPr lang="en-US" sz="1200" i="1" kern="1200" dirty="0">
                <a:solidFill>
                  <a:schemeClr val="tx1"/>
                </a:solidFill>
                <a:effectLst/>
                <a:latin typeface="Arial" charset="0"/>
                <a:ea typeface="MS PGothic" pitchFamily="34" charset="-128"/>
                <a:cs typeface="Arial" charset="0"/>
              </a:rPr>
              <a:t>P</a:t>
            </a:r>
            <a:r>
              <a:rPr lang="en-US" sz="1200" kern="1200" dirty="0">
                <a:solidFill>
                  <a:schemeClr val="tx1"/>
                </a:solidFill>
                <a:effectLst/>
                <a:latin typeface="Arial" charset="0"/>
                <a:ea typeface="MS PGothic" pitchFamily="34" charset="-128"/>
                <a:cs typeface="Arial" charset="0"/>
              </a:rPr>
              <a:t> value (y axes) and chromosomal position (x axes) of SNPs tested for association. The top associated SNP in the</a:t>
            </a:r>
            <a:r>
              <a:rPr lang="en-US" sz="1200" kern="1200" baseline="0" dirty="0">
                <a:solidFill>
                  <a:schemeClr val="tx1"/>
                </a:solidFill>
                <a:effectLst/>
                <a:latin typeface="Arial" charset="0"/>
                <a:ea typeface="MS PGothic" pitchFamily="34" charset="-128"/>
                <a:cs typeface="Arial" charset="0"/>
              </a:rPr>
              <a:t> </a:t>
            </a:r>
            <a:r>
              <a:rPr lang="en-US" sz="1200" kern="1200" dirty="0">
                <a:solidFill>
                  <a:schemeClr val="tx1"/>
                </a:solidFill>
                <a:effectLst/>
                <a:latin typeface="Arial" charset="0"/>
                <a:ea typeface="MS PGothic" pitchFamily="34" charset="-128"/>
                <a:cs typeface="Arial" charset="0"/>
              </a:rPr>
              <a:t>region is identified by its </a:t>
            </a:r>
            <a:r>
              <a:rPr lang="en-US" sz="1200" kern="1200" dirty="0" err="1">
                <a:solidFill>
                  <a:schemeClr val="tx1"/>
                </a:solidFill>
                <a:effectLst/>
                <a:latin typeface="Arial" charset="0"/>
                <a:ea typeface="MS PGothic" pitchFamily="34" charset="-128"/>
                <a:cs typeface="Arial" charset="0"/>
              </a:rPr>
              <a:t>rsID</a:t>
            </a:r>
            <a:r>
              <a:rPr lang="en-US" sz="1200" kern="1200" dirty="0">
                <a:solidFill>
                  <a:schemeClr val="tx1"/>
                </a:solidFill>
                <a:effectLst/>
                <a:latin typeface="Arial" charset="0"/>
                <a:ea typeface="MS PGothic" pitchFamily="34" charset="-128"/>
                <a:cs typeface="Arial" charset="0"/>
              </a:rPr>
              <a:t> (rs17185536). The color of each circle reflects the extent of LD with the top SNP.  Physical positions are based on NCBI build 37 of the human genome.  The relative position of genes and transcripts are displayed below the association plot.</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a:t>
            </a:fld>
            <a:endParaRPr lang="en-US" dirty="0"/>
          </a:p>
        </p:txBody>
      </p:sp>
    </p:spTree>
    <p:extLst>
      <p:ext uri="{BB962C8B-B14F-4D97-AF65-F5344CB8AC3E}">
        <p14:creationId xmlns:p14="http://schemas.microsoft.com/office/powerpoint/2010/main" val="4275189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r>
              <a:rPr lang="en-US" sz="1200" b="1" i="0" u="none" strike="noStrike" kern="1200" baseline="0" dirty="0">
                <a:solidFill>
                  <a:schemeClr val="tx1"/>
                </a:solidFill>
                <a:latin typeface="Arial" charset="0"/>
                <a:ea typeface="MS PGothic" pitchFamily="34" charset="-128"/>
                <a:cs typeface="Arial" charset="0"/>
              </a:rPr>
              <a:t>Supplementary Table 1: 95% Credible Set of SNPs in the Chromosome 6 Erectile Dysfunction Risk Region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30</a:t>
            </a:fld>
            <a:endParaRPr lang="en-US"/>
          </a:p>
        </p:txBody>
      </p:sp>
    </p:spTree>
    <p:extLst>
      <p:ext uri="{BB962C8B-B14F-4D97-AF65-F5344CB8AC3E}">
        <p14:creationId xmlns:p14="http://schemas.microsoft.com/office/powerpoint/2010/main" val="1672107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MS PGothic" pitchFamily="34" charset="-128"/>
                <a:cs typeface="Arial" charset="0"/>
              </a:rPr>
              <a:t>Supplementary Table 2: U.K. Biobank Subject Characteristics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31</a:t>
            </a:fld>
            <a:endParaRPr lang="en-US"/>
          </a:p>
        </p:txBody>
      </p:sp>
    </p:spTree>
    <p:extLst>
      <p:ext uri="{BB962C8B-B14F-4D97-AF65-F5344CB8AC3E}">
        <p14:creationId xmlns:p14="http://schemas.microsoft.com/office/powerpoint/2010/main" val="137971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MS PGothic" pitchFamily="34" charset="-128"/>
                <a:cs typeface="Arial" charset="0"/>
              </a:rPr>
              <a:t>Supplementary Table 3: GERA and UKB Meta-Analysis Results for the 95% Credible Set SNPs </a:t>
            </a:r>
            <a:endParaRPr lang="en-US" dirty="0"/>
          </a:p>
          <a:p>
            <a:r>
              <a:rPr lang="en-US" dirty="0"/>
              <a:t>Top</a:t>
            </a:r>
            <a:r>
              <a:rPr lang="en-US" baseline="0" dirty="0"/>
              <a:t> associated SNPs at the SIM1 locus replicate in an independent sample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MS PGothic" pitchFamily="34" charset="-128"/>
                <a:cs typeface="Arial" charset="0"/>
              </a:rPr>
              <a:t>Supplementary Table 6: Imputation r2 of SNPs in the Chromosome 6 Erectile Dysfunction Risk Region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33</a:t>
            </a:fld>
            <a:endParaRPr lang="en-US"/>
          </a:p>
        </p:txBody>
      </p:sp>
    </p:spTree>
    <p:extLst>
      <p:ext uri="{BB962C8B-B14F-4D97-AF65-F5344CB8AC3E}">
        <p14:creationId xmlns:p14="http://schemas.microsoft.com/office/powerpoint/2010/main" val="1951151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34</a:t>
            </a:fld>
            <a:endParaRPr lang="en-US"/>
          </a:p>
        </p:txBody>
      </p:sp>
    </p:spTree>
    <p:extLst>
      <p:ext uri="{BB962C8B-B14F-4D97-AF65-F5344CB8AC3E}">
        <p14:creationId xmlns:p14="http://schemas.microsoft.com/office/powerpoint/2010/main" val="1802118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35</a:t>
            </a:fld>
            <a:endParaRPr lang="en-US"/>
          </a:p>
        </p:txBody>
      </p:sp>
    </p:spTree>
    <p:extLst>
      <p:ext uri="{BB962C8B-B14F-4D97-AF65-F5344CB8AC3E}">
        <p14:creationId xmlns:p14="http://schemas.microsoft.com/office/powerpoint/2010/main" val="2725404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36</a:t>
            </a:fld>
            <a:endParaRPr lang="en-US"/>
          </a:p>
        </p:txBody>
      </p:sp>
    </p:spTree>
    <p:extLst>
      <p:ext uri="{BB962C8B-B14F-4D97-AF65-F5344CB8AC3E}">
        <p14:creationId xmlns:p14="http://schemas.microsoft.com/office/powerpoint/2010/main" val="1307435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37</a:t>
            </a:fld>
            <a:endParaRPr lang="en-US"/>
          </a:p>
        </p:txBody>
      </p:sp>
    </p:spTree>
    <p:extLst>
      <p:ext uri="{BB962C8B-B14F-4D97-AF65-F5344CB8AC3E}">
        <p14:creationId xmlns:p14="http://schemas.microsoft.com/office/powerpoint/2010/main" val="472292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38</a:t>
            </a:fld>
            <a:endParaRPr lang="en-US"/>
          </a:p>
        </p:txBody>
      </p:sp>
    </p:spTree>
    <p:extLst>
      <p:ext uri="{BB962C8B-B14F-4D97-AF65-F5344CB8AC3E}">
        <p14:creationId xmlns:p14="http://schemas.microsoft.com/office/powerpoint/2010/main" val="2209754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In vitro </a:t>
            </a:r>
            <a:r>
              <a:rPr lang="en-US" sz="1200" dirty="0"/>
              <a:t>Analyses of 95% Credible Set SNPs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39</a:t>
            </a:fld>
            <a:endParaRPr lang="en-US"/>
          </a:p>
        </p:txBody>
      </p:sp>
    </p:spTree>
    <p:extLst>
      <p:ext uri="{BB962C8B-B14F-4D97-AF65-F5344CB8AC3E}">
        <p14:creationId xmlns:p14="http://schemas.microsoft.com/office/powerpoint/2010/main" val="312790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Erectile dysfunction is a common and costly disease of men in</a:t>
            </a:r>
          </a:p>
          <a:p>
            <a:r>
              <a:rPr lang="en-US" sz="1200" b="0" i="0" u="none" strike="noStrike" kern="1200" baseline="0" dirty="0">
                <a:solidFill>
                  <a:schemeClr val="tx1"/>
                </a:solidFill>
                <a:latin typeface="Arial" charset="0"/>
                <a:ea typeface="MS PGothic" pitchFamily="34" charset="-128"/>
                <a:cs typeface="Arial" charset="0"/>
              </a:rPr>
              <a:t>middle and older ages (1, 2). Its pathophysiology is tied to</a:t>
            </a:r>
          </a:p>
          <a:p>
            <a:r>
              <a:rPr lang="en-US" sz="1200" b="0" i="0" u="none" strike="noStrike" kern="1200" baseline="0" dirty="0">
                <a:solidFill>
                  <a:schemeClr val="tx1"/>
                </a:solidFill>
                <a:latin typeface="Arial" charset="0"/>
                <a:ea typeface="MS PGothic" pitchFamily="34" charset="-128"/>
                <a:cs typeface="Arial" charset="0"/>
              </a:rPr>
              <a:t>psychosocial, neurological, hormonal, and vascular factors (3).</a:t>
            </a:r>
          </a:p>
          <a:p>
            <a:r>
              <a:rPr lang="en-US" sz="1200" b="0" i="0" u="none" strike="noStrike" kern="1200" baseline="0" dirty="0">
                <a:solidFill>
                  <a:schemeClr val="tx1"/>
                </a:solidFill>
                <a:latin typeface="Arial" charset="0"/>
                <a:ea typeface="MS PGothic" pitchFamily="34" charset="-128"/>
                <a:cs typeface="Arial" charset="0"/>
              </a:rPr>
              <a:t>Epidemiological studies have shown that age, obesity, diabetes,</a:t>
            </a:r>
          </a:p>
          <a:p>
            <a:r>
              <a:rPr lang="en-US" sz="1200" b="0" i="0" u="none" strike="noStrike" kern="1200" baseline="0" dirty="0">
                <a:solidFill>
                  <a:schemeClr val="tx1"/>
                </a:solidFill>
                <a:latin typeface="Arial" charset="0"/>
                <a:ea typeface="MS PGothic" pitchFamily="34" charset="-128"/>
                <a:cs typeface="Arial" charset="0"/>
              </a:rPr>
              <a:t>benign prostatic hyperplasia (BPH), lower urinary tract symptoms,</a:t>
            </a:r>
          </a:p>
          <a:p>
            <a:r>
              <a:rPr lang="en-US" sz="1200" b="0" i="0" u="none" strike="noStrike" kern="1200" baseline="0" dirty="0">
                <a:solidFill>
                  <a:schemeClr val="tx1"/>
                </a:solidFill>
                <a:latin typeface="Arial" charset="0"/>
                <a:ea typeface="MS PGothic" pitchFamily="34" charset="-128"/>
                <a:cs typeface="Arial" charset="0"/>
              </a:rPr>
              <a:t>hyperlipidemia, cardiovascular disease, and smoking are</a:t>
            </a:r>
          </a:p>
          <a:p>
            <a:r>
              <a:rPr lang="en-US" sz="1200" b="0" i="0" u="none" strike="noStrike" kern="1200" baseline="0" dirty="0">
                <a:solidFill>
                  <a:schemeClr val="tx1"/>
                </a:solidFill>
                <a:latin typeface="Arial" charset="0"/>
                <a:ea typeface="MS PGothic" pitchFamily="34" charset="-128"/>
                <a:cs typeface="Arial" charset="0"/>
              </a:rPr>
              <a:t>important risk factors in erectile dysfunction susceptibility (4).</a:t>
            </a:r>
          </a:p>
          <a:p>
            <a:r>
              <a:rPr lang="en-US" sz="1200" b="0" i="0" u="none" strike="noStrike" kern="1200" baseline="0" dirty="0">
                <a:solidFill>
                  <a:schemeClr val="tx1"/>
                </a:solidFill>
                <a:latin typeface="Arial" charset="0"/>
                <a:ea typeface="MS PGothic" pitchFamily="34" charset="-128"/>
                <a:cs typeface="Arial" charset="0"/>
              </a:rPr>
              <a:t>There is also substantial evidence that genetics influence the risk</a:t>
            </a:r>
          </a:p>
          <a:p>
            <a:r>
              <a:rPr lang="en-US" sz="1200" b="0" i="0" u="none" strike="noStrike" kern="1200" baseline="0" dirty="0">
                <a:solidFill>
                  <a:schemeClr val="tx1"/>
                </a:solidFill>
                <a:latin typeface="Arial" charset="0"/>
                <a:ea typeface="MS PGothic" pitchFamily="34" charset="-128"/>
                <a:cs typeface="Arial" charset="0"/>
              </a:rPr>
              <a:t>of erectile dysfunction. A twin study in middle-aged male</a:t>
            </a:r>
          </a:p>
          <a:p>
            <a:r>
              <a:rPr lang="en-US" sz="1200" b="0" i="0" u="none" strike="noStrike" kern="1200" baseline="0" dirty="0">
                <a:solidFill>
                  <a:schemeClr val="tx1"/>
                </a:solidFill>
                <a:latin typeface="Arial" charset="0"/>
                <a:ea typeface="MS PGothic" pitchFamily="34" charset="-128"/>
                <a:cs typeface="Arial" charset="0"/>
              </a:rPr>
              <a:t>veterans found that about one-third of the risk is heritable,</a:t>
            </a:r>
          </a:p>
          <a:p>
            <a:r>
              <a:rPr lang="en-US" sz="1200" b="0" i="0" u="none" strike="noStrike" kern="1200" baseline="0" dirty="0">
                <a:solidFill>
                  <a:schemeClr val="tx1"/>
                </a:solidFill>
                <a:latin typeface="Arial" charset="0"/>
                <a:ea typeface="MS PGothic" pitchFamily="34" charset="-128"/>
                <a:cs typeface="Arial" charset="0"/>
              </a:rPr>
              <a:t>independent of known erectile dysfunction risk factors (5).</a:t>
            </a:r>
          </a:p>
          <a:p>
            <a:r>
              <a:rPr lang="en-US" sz="1200" b="0" i="0" u="none" strike="noStrike" kern="1200" baseline="0" dirty="0">
                <a:solidFill>
                  <a:schemeClr val="tx1"/>
                </a:solidFill>
                <a:latin typeface="Arial" charset="0"/>
                <a:ea typeface="MS PGothic" pitchFamily="34" charset="-128"/>
                <a:cs typeface="Arial" charset="0"/>
              </a:rPr>
              <a:t>However, subsequent association studies searching for specific</a:t>
            </a:r>
          </a:p>
          <a:p>
            <a:r>
              <a:rPr lang="en-US" sz="1200" b="0" i="0" u="none" strike="noStrike" kern="1200" baseline="0" dirty="0">
                <a:solidFill>
                  <a:schemeClr val="tx1"/>
                </a:solidFill>
                <a:latin typeface="Arial" charset="0"/>
                <a:ea typeface="MS PGothic" pitchFamily="34" charset="-128"/>
                <a:cs typeface="Arial" charset="0"/>
              </a:rPr>
              <a:t>genetic contributors have been limited by small sample sizes, a</a:t>
            </a:r>
          </a:p>
          <a:p>
            <a:r>
              <a:rPr lang="en-US" sz="1200" b="0" i="0" u="none" strike="noStrike" kern="1200" baseline="0" dirty="0">
                <a:solidFill>
                  <a:schemeClr val="tx1"/>
                </a:solidFill>
                <a:latin typeface="Arial" charset="0"/>
                <a:ea typeface="MS PGothic" pitchFamily="34" charset="-128"/>
                <a:cs typeface="Arial" charset="0"/>
              </a:rPr>
              <a:t>reliance on limited candidate-gene approaches, and weak phenotyping.</a:t>
            </a:r>
          </a:p>
          <a:p>
            <a:r>
              <a:rPr lang="en-US" sz="1200" b="0" i="0" u="none" strike="noStrike" kern="1200" baseline="0" dirty="0">
                <a:solidFill>
                  <a:schemeClr val="tx1"/>
                </a:solidFill>
                <a:latin typeface="Arial" charset="0"/>
                <a:ea typeface="MS PGothic" pitchFamily="34" charset="-128"/>
                <a:cs typeface="Arial" charset="0"/>
              </a:rPr>
              <a:t>As a result, there are no confirmed genetic risk factors for erectile dysfunction (6).</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a:t>
            </a:fld>
            <a:endParaRPr lang="en-US" dirty="0"/>
          </a:p>
        </p:txBody>
      </p:sp>
    </p:spTree>
    <p:extLst>
      <p:ext uri="{BB962C8B-B14F-4D97-AF65-F5344CB8AC3E}">
        <p14:creationId xmlns:p14="http://schemas.microsoft.com/office/powerpoint/2010/main" val="2000061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In vitro </a:t>
            </a:r>
            <a:r>
              <a:rPr lang="en-US" sz="1200" dirty="0"/>
              <a:t>Analyses of 95% Credible Set SNPs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40</a:t>
            </a:fld>
            <a:endParaRPr lang="en-US"/>
          </a:p>
        </p:txBody>
      </p:sp>
    </p:spTree>
    <p:extLst>
      <p:ext uri="{BB962C8B-B14F-4D97-AF65-F5344CB8AC3E}">
        <p14:creationId xmlns:p14="http://schemas.microsoft.com/office/powerpoint/2010/main" val="1856257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Enhancer assay results in HEK 293T cells. Results for each allele compared with the empty vector are presented as mean ± SD. ****P &lt; 0.0001; ns, not significant; t test.</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41</a:t>
            </a:fld>
            <a:endParaRPr lang="en-US"/>
          </a:p>
        </p:txBody>
      </p:sp>
    </p:spTree>
    <p:extLst>
      <p:ext uri="{BB962C8B-B14F-4D97-AF65-F5344CB8AC3E}">
        <p14:creationId xmlns:p14="http://schemas.microsoft.com/office/powerpoint/2010/main" val="631335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u="none" strike="noStrike" kern="1200" baseline="0" dirty="0">
                <a:solidFill>
                  <a:schemeClr val="tx1"/>
                </a:solidFill>
                <a:latin typeface="Arial" charset="0"/>
                <a:ea typeface="MS PGothic" pitchFamily="34" charset="-128"/>
                <a:cs typeface="Arial" charset="0"/>
              </a:rPr>
            </a:br>
            <a:r>
              <a:rPr lang="en-US" sz="1200" b="0" i="0" u="none" strike="noStrike" kern="1200" baseline="0" dirty="0">
                <a:solidFill>
                  <a:schemeClr val="tx1"/>
                </a:solidFill>
                <a:latin typeface="Arial" charset="0"/>
                <a:ea typeface="MS PGothic" pitchFamily="34" charset="-128"/>
                <a:cs typeface="Arial" charset="0"/>
              </a:rPr>
              <a:t>Enhancer assay results in HEK 293T cells. Results for each allele compared with the empty vector are presented as mean ± SD. ****P &lt; 0.0001; ns, not significant; t test.</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42</a:t>
            </a:fld>
            <a:endParaRPr lang="en-US"/>
          </a:p>
        </p:txBody>
      </p:sp>
    </p:spTree>
    <p:extLst>
      <p:ext uri="{BB962C8B-B14F-4D97-AF65-F5344CB8AC3E}">
        <p14:creationId xmlns:p14="http://schemas.microsoft.com/office/powerpoint/2010/main" val="2691522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43</a:t>
            </a:fld>
            <a:endParaRPr lang="en-US"/>
          </a:p>
        </p:txBody>
      </p:sp>
    </p:spTree>
    <p:extLst>
      <p:ext uri="{BB962C8B-B14F-4D97-AF65-F5344CB8AC3E}">
        <p14:creationId xmlns:p14="http://schemas.microsoft.com/office/powerpoint/2010/main" val="3632957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44</a:t>
            </a:fld>
            <a:endParaRPr lang="en-US"/>
          </a:p>
        </p:txBody>
      </p:sp>
    </p:spTree>
    <p:extLst>
      <p:ext uri="{BB962C8B-B14F-4D97-AF65-F5344CB8AC3E}">
        <p14:creationId xmlns:p14="http://schemas.microsoft.com/office/powerpoint/2010/main" val="3390734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45</a:t>
            </a:fld>
            <a:endParaRPr lang="en-US"/>
          </a:p>
        </p:txBody>
      </p:sp>
    </p:spTree>
    <p:extLst>
      <p:ext uri="{BB962C8B-B14F-4D97-AF65-F5344CB8AC3E}">
        <p14:creationId xmlns:p14="http://schemas.microsoft.com/office/powerpoint/2010/main" val="2812601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40949-A125-4389-A53E-717951B5A1CA}" type="slidenum">
              <a:rPr lang="en-US" altLang="en-US" smtClean="0"/>
              <a:pPr/>
              <a:t>46</a:t>
            </a:fld>
            <a:endParaRPr lang="en-US" altLang="en-US"/>
          </a:p>
        </p:txBody>
      </p:sp>
    </p:spTree>
    <p:extLst>
      <p:ext uri="{BB962C8B-B14F-4D97-AF65-F5344CB8AC3E}">
        <p14:creationId xmlns:p14="http://schemas.microsoft.com/office/powerpoint/2010/main" val="663246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40949-A125-4389-A53E-717951B5A1CA}" type="slidenum">
              <a:rPr lang="en-US" altLang="en-US" smtClean="0"/>
              <a:pPr/>
              <a:t>47</a:t>
            </a:fld>
            <a:endParaRPr lang="en-US" altLang="en-US"/>
          </a:p>
        </p:txBody>
      </p:sp>
    </p:spTree>
    <p:extLst>
      <p:ext uri="{BB962C8B-B14F-4D97-AF65-F5344CB8AC3E}">
        <p14:creationId xmlns:p14="http://schemas.microsoft.com/office/powerpoint/2010/main" val="2662294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48</a:t>
            </a:fld>
            <a:endParaRPr lang="en-US" dirty="0"/>
          </a:p>
        </p:txBody>
      </p:sp>
    </p:spTree>
    <p:extLst>
      <p:ext uri="{BB962C8B-B14F-4D97-AF65-F5344CB8AC3E}">
        <p14:creationId xmlns:p14="http://schemas.microsoft.com/office/powerpoint/2010/main" val="2167786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49</a:t>
            </a:fld>
            <a:endParaRPr lang="en-US" dirty="0"/>
          </a:p>
        </p:txBody>
      </p:sp>
    </p:spTree>
    <p:extLst>
      <p:ext uri="{BB962C8B-B14F-4D97-AF65-F5344CB8AC3E}">
        <p14:creationId xmlns:p14="http://schemas.microsoft.com/office/powerpoint/2010/main" val="84477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a:t>
            </a:fld>
            <a:endParaRPr lang="en-US"/>
          </a:p>
        </p:txBody>
      </p:sp>
    </p:spTree>
    <p:extLst>
      <p:ext uri="{BB962C8B-B14F-4D97-AF65-F5344CB8AC3E}">
        <p14:creationId xmlns:p14="http://schemas.microsoft.com/office/powerpoint/2010/main" val="883647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Fig. 2. Genomic and epigenetic annotations of the SIM1 locus. (A) A University of California, Santa Cruz genome browser snapshot of the SIM1 locus showing rs17185536, the TAD in this region, the human–mouse (H–M) synteny breakpoint, and the virtual 4C (circularized chromosome conformation capture) interactions from human GM12878 cells adapted from the 3D Genome Browser (54).</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50</a:t>
            </a:fld>
            <a:endParaRPr lang="en-US" dirty="0"/>
          </a:p>
        </p:txBody>
      </p:sp>
    </p:spTree>
    <p:extLst>
      <p:ext uri="{BB962C8B-B14F-4D97-AF65-F5344CB8AC3E}">
        <p14:creationId xmlns:p14="http://schemas.microsoft.com/office/powerpoint/2010/main" val="2794593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51</a:t>
            </a:fld>
            <a:endParaRPr lang="en-US"/>
          </a:p>
        </p:txBody>
      </p:sp>
    </p:spTree>
    <p:extLst>
      <p:ext uri="{BB962C8B-B14F-4D97-AF65-F5344CB8AC3E}">
        <p14:creationId xmlns:p14="http://schemas.microsoft.com/office/powerpoint/2010/main" val="968504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52</a:t>
            </a:fld>
            <a:endParaRPr lang="en-US"/>
          </a:p>
        </p:txBody>
      </p:sp>
    </p:spTree>
    <p:extLst>
      <p:ext uri="{BB962C8B-B14F-4D97-AF65-F5344CB8AC3E}">
        <p14:creationId xmlns:p14="http://schemas.microsoft.com/office/powerpoint/2010/main" val="1936911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Several different lines of evidence suggest a biologically plausible role for SIM1 in erectile dysfunction susceptibility. SIM1 encodes a</a:t>
            </a:r>
          </a:p>
          <a:p>
            <a:r>
              <a:rPr lang="en-US" sz="1200" b="0" i="0" u="none" strike="noStrike" kern="1200" baseline="0" dirty="0">
                <a:solidFill>
                  <a:schemeClr val="tx1"/>
                </a:solidFill>
                <a:latin typeface="Arial" charset="0"/>
                <a:ea typeface="MS PGothic" pitchFamily="34" charset="-128"/>
                <a:cs typeface="Arial" charset="0"/>
              </a:rPr>
              <a:t>transcription factor that is active in the leptin–melanocortin pathway, a system that plays a central role in body weight homeostasis</a:t>
            </a:r>
          </a:p>
          <a:p>
            <a:r>
              <a:rPr lang="en-US" sz="1200" b="0" i="0" u="none" strike="noStrike" kern="1200" baseline="0" dirty="0">
                <a:solidFill>
                  <a:schemeClr val="tx1"/>
                </a:solidFill>
                <a:latin typeface="Arial" charset="0"/>
                <a:ea typeface="MS PGothic" pitchFamily="34" charset="-128"/>
                <a:cs typeface="Arial" charset="0"/>
              </a:rPr>
              <a:t>and sexual function (14).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53</a:t>
            </a:fld>
            <a:endParaRPr lang="en-US"/>
          </a:p>
        </p:txBody>
      </p:sp>
    </p:spTree>
    <p:extLst>
      <p:ext uri="{BB962C8B-B14F-4D97-AF65-F5344CB8AC3E}">
        <p14:creationId xmlns:p14="http://schemas.microsoft.com/office/powerpoint/2010/main" val="897089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The melanocortin peptides alpha melanocortin-stimulating hormone (α-MSH) and adrenocorticotrophic</a:t>
            </a:r>
          </a:p>
          <a:p>
            <a:r>
              <a:rPr lang="en-US" sz="1200" b="0" i="0" u="none" strike="noStrike" kern="1200" baseline="0" dirty="0">
                <a:solidFill>
                  <a:schemeClr val="tx1"/>
                </a:solidFill>
                <a:latin typeface="Arial" charset="0"/>
                <a:ea typeface="MS PGothic" pitchFamily="34" charset="-128"/>
                <a:cs typeface="Arial" charset="0"/>
              </a:rPr>
              <a:t>hormone (ACTH) have long been known to stimulate penile erection in male animals (15, 16)</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54</a:t>
            </a:fld>
            <a:endParaRPr lang="en-US"/>
          </a:p>
        </p:txBody>
      </p:sp>
    </p:spTree>
    <p:extLst>
      <p:ext uri="{BB962C8B-B14F-4D97-AF65-F5344CB8AC3E}">
        <p14:creationId xmlns:p14="http://schemas.microsoft.com/office/powerpoint/2010/main" val="2597338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55</a:t>
            </a:fld>
            <a:endParaRPr lang="en-US"/>
          </a:p>
        </p:txBody>
      </p:sp>
    </p:spTree>
    <p:extLst>
      <p:ext uri="{BB962C8B-B14F-4D97-AF65-F5344CB8AC3E}">
        <p14:creationId xmlns:p14="http://schemas.microsoft.com/office/powerpoint/2010/main" val="3309879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MT-II, a synthetic analog of α-MSH, has been shown to induce penile erection in men (17).</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56</a:t>
            </a:fld>
            <a:endParaRPr lang="en-US"/>
          </a:p>
        </p:txBody>
      </p:sp>
    </p:spTree>
    <p:extLst>
      <p:ext uri="{BB962C8B-B14F-4D97-AF65-F5344CB8AC3E}">
        <p14:creationId xmlns:p14="http://schemas.microsoft.com/office/powerpoint/2010/main" val="4132769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57</a:t>
            </a:fld>
            <a:endParaRPr lang="en-US"/>
          </a:p>
        </p:txBody>
      </p:sp>
    </p:spTree>
    <p:extLst>
      <p:ext uri="{BB962C8B-B14F-4D97-AF65-F5344CB8AC3E}">
        <p14:creationId xmlns:p14="http://schemas.microsoft.com/office/powerpoint/2010/main" val="773461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58</a:t>
            </a:fld>
            <a:endParaRPr lang="en-US"/>
          </a:p>
        </p:txBody>
      </p:sp>
    </p:spTree>
    <p:extLst>
      <p:ext uri="{BB962C8B-B14F-4D97-AF65-F5344CB8AC3E}">
        <p14:creationId xmlns:p14="http://schemas.microsoft.com/office/powerpoint/2010/main" val="1265902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While both MT-II and α-MSH are nonselective melanocortin</a:t>
            </a:r>
          </a:p>
          <a:p>
            <a:r>
              <a:rPr lang="en-US" sz="1200" b="0" i="0" u="none" strike="noStrike" kern="1200" baseline="0" dirty="0">
                <a:solidFill>
                  <a:schemeClr val="tx1"/>
                </a:solidFill>
                <a:latin typeface="Arial" charset="0"/>
                <a:ea typeface="MS PGothic" pitchFamily="34" charset="-128"/>
                <a:cs typeface="Arial" charset="0"/>
              </a:rPr>
              <a:t>agonists, it is believed that their effect on sexual function is mediated</a:t>
            </a:r>
          </a:p>
          <a:p>
            <a:r>
              <a:rPr lang="en-US" sz="1200" b="0" i="0" u="none" strike="noStrike" kern="1200" baseline="0" dirty="0">
                <a:solidFill>
                  <a:schemeClr val="tx1"/>
                </a:solidFill>
                <a:latin typeface="Arial" charset="0"/>
                <a:ea typeface="MS PGothic" pitchFamily="34" charset="-128"/>
                <a:cs typeface="Arial" charset="0"/>
              </a:rPr>
              <a:t>by the melanocortin 4 receptor (MC4R).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59</a:t>
            </a:fld>
            <a:endParaRPr lang="en-US"/>
          </a:p>
        </p:txBody>
      </p:sp>
    </p:spTree>
    <p:extLst>
      <p:ext uri="{BB962C8B-B14F-4D97-AF65-F5344CB8AC3E}">
        <p14:creationId xmlns:p14="http://schemas.microsoft.com/office/powerpoint/2010/main" val="122916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a:t>
            </a:fld>
            <a:endParaRPr lang="en-US" dirty="0"/>
          </a:p>
        </p:txBody>
      </p:sp>
    </p:spTree>
    <p:extLst>
      <p:ext uri="{BB962C8B-B14F-4D97-AF65-F5344CB8AC3E}">
        <p14:creationId xmlns:p14="http://schemas.microsoft.com/office/powerpoint/2010/main" val="17220002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Mice lacking Mc4r display impaired copulatory behavior (18), an effect that is reversed when</a:t>
            </a:r>
          </a:p>
          <a:p>
            <a:r>
              <a:rPr lang="en-US" sz="1200" b="0" i="0" u="none" strike="noStrike" kern="1200" baseline="0" dirty="0">
                <a:solidFill>
                  <a:schemeClr val="tx1"/>
                </a:solidFill>
                <a:latin typeface="Arial" charset="0"/>
                <a:ea typeface="MS PGothic" pitchFamily="34" charset="-128"/>
                <a:cs typeface="Arial" charset="0"/>
              </a:rPr>
              <a:t>MC4Rs are </a:t>
            </a:r>
            <a:r>
              <a:rPr lang="en-US" sz="1200" b="0" i="0" u="none" strike="noStrike" kern="1200" baseline="0" dirty="0" err="1">
                <a:solidFill>
                  <a:schemeClr val="tx1"/>
                </a:solidFill>
                <a:latin typeface="Arial" charset="0"/>
                <a:ea typeface="MS PGothic" pitchFamily="34" charset="-128"/>
                <a:cs typeface="Arial" charset="0"/>
              </a:rPr>
              <a:t>reexpressed</a:t>
            </a:r>
            <a:r>
              <a:rPr lang="en-US" sz="1200" b="0" i="0" u="none" strike="noStrike" kern="1200" baseline="0" dirty="0">
                <a:solidFill>
                  <a:schemeClr val="tx1"/>
                </a:solidFill>
                <a:latin typeface="Arial" charset="0"/>
                <a:ea typeface="MS PGothic" pitchFamily="34" charset="-128"/>
                <a:cs typeface="Arial" charset="0"/>
              </a:rPr>
              <a:t> only on SIM1-expressing neurons (19). In the latter study, SIM1-dependent expression of MC4R was observed</a:t>
            </a:r>
          </a:p>
          <a:p>
            <a:r>
              <a:rPr lang="en-US" sz="1200" b="0" i="0" u="none" strike="noStrike" kern="1200" baseline="0" dirty="0">
                <a:solidFill>
                  <a:schemeClr val="tx1"/>
                </a:solidFill>
                <a:latin typeface="Arial" charset="0"/>
                <a:ea typeface="MS PGothic" pitchFamily="34" charset="-128"/>
                <a:cs typeface="Arial" charset="0"/>
              </a:rPr>
              <a:t>in the paraventricular nucleus of the hypothalamus and medial amygdala. </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60</a:t>
            </a:fld>
            <a:endParaRPr lang="en-US"/>
          </a:p>
        </p:txBody>
      </p:sp>
    </p:spTree>
    <p:extLst>
      <p:ext uri="{BB962C8B-B14F-4D97-AF65-F5344CB8AC3E}">
        <p14:creationId xmlns:p14="http://schemas.microsoft.com/office/powerpoint/2010/main" val="30504678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Neurons </a:t>
            </a:r>
            <a:r>
              <a:rPr lang="en-US" sz="1200" b="0" i="0" u="none" strike="noStrike" kern="1200" baseline="0" dirty="0" err="1">
                <a:solidFill>
                  <a:schemeClr val="tx1"/>
                </a:solidFill>
                <a:latin typeface="Arial" charset="0"/>
                <a:ea typeface="MS PGothic" pitchFamily="34" charset="-128"/>
                <a:cs typeface="Arial" charset="0"/>
              </a:rPr>
              <a:t>coexpressing</a:t>
            </a:r>
            <a:r>
              <a:rPr lang="en-US" sz="1200" b="0" i="0" u="none" strike="noStrike" kern="1200" baseline="0" dirty="0">
                <a:solidFill>
                  <a:schemeClr val="tx1"/>
                </a:solidFill>
                <a:latin typeface="Arial" charset="0"/>
                <a:ea typeface="MS PGothic" pitchFamily="34" charset="-128"/>
                <a:cs typeface="Arial" charset="0"/>
              </a:rPr>
              <a:t> MC4R and SIM1 in the paraventricular nucleus of the hypothalamus have been shown to be both necessary and sufficient for the regulation of feeding and body weight in mice (21).</a:t>
            </a:r>
            <a:endParaRPr lang="en-US" dirty="0"/>
          </a:p>
          <a:p>
            <a:endParaRPr lang="en-US" sz="1200" b="1" i="0" u="none" strike="noStrike" kern="1200" baseline="0" dirty="0">
              <a:solidFill>
                <a:schemeClr val="tx1"/>
              </a:solidFill>
              <a:latin typeface="Arial" charset="0"/>
              <a:ea typeface="MS PGothic" pitchFamily="34" charset="-128"/>
              <a:cs typeface="Arial" charset="0"/>
            </a:endParaRPr>
          </a:p>
          <a:p>
            <a:endParaRPr lang="en-US" sz="1200" b="1" i="0" u="none" strike="noStrike" kern="1200" baseline="0" dirty="0">
              <a:solidFill>
                <a:schemeClr val="tx1"/>
              </a:solidFill>
              <a:latin typeface="Arial" charset="0"/>
              <a:ea typeface="MS PGothic" pitchFamily="34" charset="-128"/>
              <a:cs typeface="Arial" charset="0"/>
            </a:endParaRPr>
          </a:p>
          <a:p>
            <a:r>
              <a:rPr lang="en-US" sz="1200" b="1" i="0" u="none" strike="noStrike" kern="1200" baseline="0" dirty="0">
                <a:solidFill>
                  <a:schemeClr val="tx1"/>
                </a:solidFill>
                <a:latin typeface="Arial" charset="0"/>
                <a:ea typeface="MS PGothic" pitchFamily="34" charset="-128"/>
                <a:cs typeface="Arial" charset="0"/>
              </a:rPr>
              <a:t>Figure 6. Body Composition and Energy Homeostasis in </a:t>
            </a:r>
            <a:r>
              <a:rPr lang="en-US" sz="1200" b="1" i="1" u="none" strike="noStrike" kern="1200" baseline="0" dirty="0">
                <a:solidFill>
                  <a:schemeClr val="tx1"/>
                </a:solidFill>
                <a:latin typeface="Arial" charset="0"/>
                <a:ea typeface="MS PGothic" pitchFamily="34" charset="-128"/>
                <a:cs typeface="Arial" charset="0"/>
              </a:rPr>
              <a:t>Sim1</a:t>
            </a:r>
            <a:r>
              <a:rPr lang="en-US" sz="1200" b="1" i="0" u="none" strike="noStrike" kern="1200" baseline="0" dirty="0">
                <a:solidFill>
                  <a:schemeClr val="tx1"/>
                </a:solidFill>
                <a:latin typeface="Arial" charset="0"/>
                <a:ea typeface="MS PGothic" pitchFamily="34" charset="-128"/>
                <a:cs typeface="Arial" charset="0"/>
              </a:rPr>
              <a:t>-Cre, </a:t>
            </a:r>
            <a:r>
              <a:rPr lang="en-US" sz="1200" b="1" i="0" u="none" strike="noStrike" kern="1200" baseline="0" dirty="0" err="1">
                <a:solidFill>
                  <a:schemeClr val="tx1"/>
                </a:solidFill>
                <a:latin typeface="Arial" charset="0"/>
                <a:ea typeface="MS PGothic" pitchFamily="34" charset="-128"/>
                <a:cs typeface="Arial" charset="0"/>
              </a:rPr>
              <a:t>loxTB</a:t>
            </a:r>
            <a:r>
              <a:rPr lang="en-US" sz="1200" b="1" i="0" u="none" strike="noStrike" kern="1200" baseline="0" dirty="0">
                <a:solidFill>
                  <a:schemeClr val="tx1"/>
                </a:solidFill>
                <a:latin typeface="Arial" charset="0"/>
                <a:ea typeface="MS PGothic" pitchFamily="34" charset="-128"/>
                <a:cs typeface="Arial" charset="0"/>
              </a:rPr>
              <a:t> </a:t>
            </a:r>
            <a:r>
              <a:rPr lang="en-US" sz="1200" b="1" i="1" u="none" strike="noStrike" kern="1200" baseline="0" dirty="0">
                <a:solidFill>
                  <a:schemeClr val="tx1"/>
                </a:solidFill>
                <a:latin typeface="Arial" charset="0"/>
                <a:ea typeface="MS PGothic" pitchFamily="34" charset="-128"/>
                <a:cs typeface="Arial" charset="0"/>
              </a:rPr>
              <a:t>Mc4r </a:t>
            </a:r>
            <a:r>
              <a:rPr lang="en-US" sz="1200" b="1" i="0" u="none" strike="noStrike" kern="1200" baseline="0" dirty="0">
                <a:solidFill>
                  <a:schemeClr val="tx1"/>
                </a:solidFill>
                <a:latin typeface="Arial" charset="0"/>
                <a:ea typeface="MS PGothic" pitchFamily="34" charset="-128"/>
                <a:cs typeface="Arial" charset="0"/>
              </a:rPr>
              <a:t>Mice</a:t>
            </a:r>
          </a:p>
          <a:p>
            <a:r>
              <a:rPr lang="en-US" sz="1200" b="1" i="0" u="none" strike="noStrike" kern="1200" baseline="0" dirty="0">
                <a:solidFill>
                  <a:schemeClr val="tx1"/>
                </a:solidFill>
                <a:latin typeface="Arial" charset="0"/>
                <a:ea typeface="MS PGothic" pitchFamily="34" charset="-128"/>
                <a:cs typeface="Arial" charset="0"/>
              </a:rPr>
              <a:t>(C) </a:t>
            </a:r>
            <a:r>
              <a:rPr lang="en-US" sz="1200" b="0" i="0" u="none" strike="noStrike" kern="1200" baseline="0" dirty="0">
                <a:solidFill>
                  <a:schemeClr val="tx1"/>
                </a:solidFill>
                <a:latin typeface="Arial" charset="0"/>
                <a:ea typeface="MS PGothic" pitchFamily="34" charset="-128"/>
                <a:cs typeface="Arial" charset="0"/>
              </a:rPr>
              <a:t>Food intake was measured in 11-week-old male and female wild-type (male/female n = 12/5), </a:t>
            </a:r>
            <a:r>
              <a:rPr lang="en-US" sz="1200" b="0" i="0" u="none" strike="noStrike" kern="1200" baseline="0" dirty="0" err="1">
                <a:solidFill>
                  <a:schemeClr val="tx1"/>
                </a:solidFill>
                <a:latin typeface="Arial" charset="0"/>
                <a:ea typeface="MS PGothic" pitchFamily="34" charset="-128"/>
                <a:cs typeface="Arial" charset="0"/>
              </a:rPr>
              <a:t>loxTB</a:t>
            </a:r>
            <a:r>
              <a:rPr lang="en-US" sz="1200" b="0" i="0" u="none" strike="noStrike" kern="1200" baseline="0" dirty="0">
                <a:solidFill>
                  <a:schemeClr val="tx1"/>
                </a:solidFill>
                <a:latin typeface="Arial" charset="0"/>
                <a:ea typeface="MS PGothic" pitchFamily="34" charset="-128"/>
                <a:cs typeface="Arial" charset="0"/>
              </a:rPr>
              <a:t> </a:t>
            </a:r>
            <a:r>
              <a:rPr lang="en-US" sz="1200" b="0" i="1" u="none" strike="noStrike" kern="1200" baseline="0" dirty="0">
                <a:solidFill>
                  <a:schemeClr val="tx1"/>
                </a:solidFill>
                <a:latin typeface="Arial" charset="0"/>
                <a:ea typeface="MS PGothic" pitchFamily="34" charset="-128"/>
                <a:cs typeface="Arial" charset="0"/>
              </a:rPr>
              <a:t>Mc4r </a:t>
            </a:r>
            <a:r>
              <a:rPr lang="en-US" sz="1200" b="0" i="0" u="none" strike="noStrike" kern="1200" baseline="0" dirty="0">
                <a:solidFill>
                  <a:schemeClr val="tx1"/>
                </a:solidFill>
                <a:latin typeface="Arial" charset="0"/>
                <a:ea typeface="MS PGothic" pitchFamily="34" charset="-128"/>
                <a:cs typeface="Arial" charset="0"/>
              </a:rPr>
              <a:t>(n = 12/9), and </a:t>
            </a:r>
            <a:r>
              <a:rPr lang="en-US" sz="1200" b="0" i="1" u="none" strike="noStrike" kern="1200" baseline="0" dirty="0">
                <a:solidFill>
                  <a:schemeClr val="tx1"/>
                </a:solidFill>
                <a:latin typeface="Arial" charset="0"/>
                <a:ea typeface="MS PGothic" pitchFamily="34" charset="-128"/>
                <a:cs typeface="Arial" charset="0"/>
              </a:rPr>
              <a:t>Sim1</a:t>
            </a:r>
            <a:r>
              <a:rPr lang="en-US" sz="1200" b="0" i="0" u="none" strike="noStrike" kern="1200" baseline="0" dirty="0">
                <a:solidFill>
                  <a:schemeClr val="tx1"/>
                </a:solidFill>
                <a:latin typeface="Arial" charset="0"/>
                <a:ea typeface="MS PGothic" pitchFamily="34" charset="-128"/>
                <a:cs typeface="Arial" charset="0"/>
              </a:rPr>
              <a:t>-Cre, </a:t>
            </a:r>
            <a:r>
              <a:rPr lang="en-US" sz="1200" b="0" i="0" u="none" strike="noStrike" kern="1200" baseline="0" dirty="0" err="1">
                <a:solidFill>
                  <a:schemeClr val="tx1"/>
                </a:solidFill>
                <a:latin typeface="Arial" charset="0"/>
                <a:ea typeface="MS PGothic" pitchFamily="34" charset="-128"/>
                <a:cs typeface="Arial" charset="0"/>
              </a:rPr>
              <a:t>loxTB</a:t>
            </a:r>
            <a:r>
              <a:rPr lang="en-US" sz="1200" b="0" i="0" u="none" strike="noStrike" kern="1200" baseline="0" dirty="0">
                <a:solidFill>
                  <a:schemeClr val="tx1"/>
                </a:solidFill>
                <a:latin typeface="Arial" charset="0"/>
                <a:ea typeface="MS PGothic" pitchFamily="34" charset="-128"/>
                <a:cs typeface="Arial" charset="0"/>
              </a:rPr>
              <a:t> </a:t>
            </a:r>
            <a:r>
              <a:rPr lang="en-US" sz="1200" b="0" i="1" u="none" strike="noStrike" kern="1200" baseline="0" dirty="0">
                <a:solidFill>
                  <a:schemeClr val="tx1"/>
                </a:solidFill>
                <a:latin typeface="Arial" charset="0"/>
                <a:ea typeface="MS PGothic" pitchFamily="34" charset="-128"/>
                <a:cs typeface="Arial" charset="0"/>
              </a:rPr>
              <a:t>Mc4r </a:t>
            </a:r>
            <a:r>
              <a:rPr lang="en-US" sz="1200" b="0" i="0" u="none" strike="noStrike" kern="1200" baseline="0" dirty="0">
                <a:solidFill>
                  <a:schemeClr val="tx1"/>
                </a:solidFill>
                <a:latin typeface="Arial" charset="0"/>
                <a:ea typeface="MS PGothic" pitchFamily="34" charset="-128"/>
                <a:cs typeface="Arial" charset="0"/>
              </a:rPr>
              <a:t>(n = 9/7) for a week and is expressed here as 24 </a:t>
            </a:r>
            <a:r>
              <a:rPr lang="en-US" sz="1200" b="0" i="0" u="none" strike="noStrike" kern="1200" baseline="0" dirty="0" err="1">
                <a:solidFill>
                  <a:schemeClr val="tx1"/>
                </a:solidFill>
                <a:latin typeface="Arial" charset="0"/>
                <a:ea typeface="MS PGothic" pitchFamily="34" charset="-128"/>
                <a:cs typeface="Arial" charset="0"/>
              </a:rPr>
              <a:t>hr</a:t>
            </a:r>
            <a:r>
              <a:rPr lang="en-US" sz="1200" b="0" i="0" u="none" strike="noStrike" kern="1200" baseline="0" dirty="0">
                <a:solidFill>
                  <a:schemeClr val="tx1"/>
                </a:solidFill>
                <a:latin typeface="Arial" charset="0"/>
                <a:ea typeface="MS PGothic" pitchFamily="34" charset="-128"/>
                <a:cs typeface="Arial" charset="0"/>
              </a:rPr>
              <a:t> food intake.</a:t>
            </a:r>
            <a:endParaRPr lang="en-US" b="0"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61</a:t>
            </a:fld>
            <a:endParaRPr lang="en-US" dirty="0"/>
          </a:p>
        </p:txBody>
      </p:sp>
    </p:spTree>
    <p:extLst>
      <p:ext uri="{BB962C8B-B14F-4D97-AF65-F5344CB8AC3E}">
        <p14:creationId xmlns:p14="http://schemas.microsoft.com/office/powerpoint/2010/main" val="21081143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Rare mutations in the coding sequences of both MC4R and SIM1 cause severe forms of human obesity (20)</a:t>
            </a:r>
            <a:endParaRPr lang="en-US" dirty="0"/>
          </a:p>
        </p:txBody>
      </p:sp>
      <p:sp>
        <p:nvSpPr>
          <p:cNvPr id="4" name="Slide Number Placeholder 3"/>
          <p:cNvSpPr>
            <a:spLocks noGrp="1"/>
          </p:cNvSpPr>
          <p:nvPr>
            <p:ph type="sldNum" sz="quarter" idx="5"/>
          </p:nvPr>
        </p:nvSpPr>
        <p:spPr/>
        <p:txBody>
          <a:bodyPr/>
          <a:lstStyle/>
          <a:p>
            <a:pPr>
              <a:defRPr/>
            </a:pPr>
            <a:fld id="{3C164B47-FB3E-417F-8C29-4E0E87414AB9}" type="slidenum">
              <a:rPr lang="en-US" smtClean="0"/>
              <a:pPr>
                <a:defRPr/>
              </a:pPr>
              <a:t>62</a:t>
            </a:fld>
            <a:endParaRPr lang="en-US"/>
          </a:p>
        </p:txBody>
      </p:sp>
    </p:spTree>
    <p:extLst>
      <p:ext uri="{BB962C8B-B14F-4D97-AF65-F5344CB8AC3E}">
        <p14:creationId xmlns:p14="http://schemas.microsoft.com/office/powerpoint/2010/main" val="2785909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63</a:t>
            </a:fld>
            <a:endParaRPr lang="en-US"/>
          </a:p>
        </p:txBody>
      </p:sp>
    </p:spTree>
    <p:extLst>
      <p:ext uri="{BB962C8B-B14F-4D97-AF65-F5344CB8AC3E}">
        <p14:creationId xmlns:p14="http://schemas.microsoft.com/office/powerpoint/2010/main" val="121233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Arial" charset="0"/>
              </a:rPr>
              <a:t>Supplementary Figure 1.</a:t>
            </a:r>
            <a:r>
              <a:rPr lang="en-US" sz="1200" kern="1200" dirty="0">
                <a:solidFill>
                  <a:schemeClr val="tx1"/>
                </a:solidFill>
                <a:effectLst/>
                <a:latin typeface="Arial" charset="0"/>
                <a:ea typeface="MS PGothic" pitchFamily="34" charset="-128"/>
                <a:cs typeface="Arial" charset="0"/>
              </a:rPr>
              <a:t> </a:t>
            </a:r>
            <a:r>
              <a:rPr lang="en-US" sz="1200" b="1" kern="1200" dirty="0">
                <a:solidFill>
                  <a:schemeClr val="tx1"/>
                </a:solidFill>
                <a:effectLst/>
                <a:latin typeface="Arial" charset="0"/>
                <a:ea typeface="MS PGothic" pitchFamily="34" charset="-128"/>
                <a:cs typeface="Arial" charset="0"/>
              </a:rPr>
              <a:t>Forest plot of the subgroup and sensitivity analyses in GERA</a:t>
            </a:r>
            <a:endParaRPr lang="en-US" sz="1200" kern="1200" dirty="0">
              <a:solidFill>
                <a:schemeClr val="tx1"/>
              </a:solidFill>
              <a:effectLst/>
              <a:latin typeface="Arial" charset="0"/>
              <a:ea typeface="MS PGothic" pitchFamily="34" charset="-128"/>
              <a:cs typeface="Arial" charset="0"/>
            </a:endParaRPr>
          </a:p>
          <a:p>
            <a:r>
              <a:rPr lang="en-US" sz="1200" kern="1200" dirty="0">
                <a:solidFill>
                  <a:schemeClr val="tx1"/>
                </a:solidFill>
                <a:effectLst/>
                <a:latin typeface="Arial" charset="0"/>
                <a:ea typeface="MS PGothic" pitchFamily="34" charset="-128"/>
                <a:cs typeface="Arial" charset="0"/>
              </a:rPr>
              <a:t>Odds ratios (OR) and 95% confidence interval lower (LCL) and upper (UCL) bounds for association analyses between the SNP rs17185536 and the risk of erectile dysfunction. B. Results adjusting for known erectile dysfunction risk factors.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64</a:t>
            </a:fld>
            <a:endParaRPr lang="en-US" dirty="0"/>
          </a:p>
        </p:txBody>
      </p:sp>
    </p:spTree>
    <p:extLst>
      <p:ext uri="{BB962C8B-B14F-4D97-AF65-F5344CB8AC3E}">
        <p14:creationId xmlns:p14="http://schemas.microsoft.com/office/powerpoint/2010/main" val="2447088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Arial" charset="0"/>
              </a:rPr>
              <a:t>Supplementary Figure 1.</a:t>
            </a:r>
            <a:r>
              <a:rPr lang="en-US" sz="1200" kern="1200" dirty="0">
                <a:solidFill>
                  <a:schemeClr val="tx1"/>
                </a:solidFill>
                <a:effectLst/>
                <a:latin typeface="Arial" charset="0"/>
                <a:ea typeface="MS PGothic" pitchFamily="34" charset="-128"/>
                <a:cs typeface="Arial" charset="0"/>
              </a:rPr>
              <a:t> </a:t>
            </a:r>
            <a:r>
              <a:rPr lang="en-US" sz="1200" b="1" kern="1200" dirty="0">
                <a:solidFill>
                  <a:schemeClr val="tx1"/>
                </a:solidFill>
                <a:effectLst/>
                <a:latin typeface="Arial" charset="0"/>
                <a:ea typeface="MS PGothic" pitchFamily="34" charset="-128"/>
                <a:cs typeface="Arial" charset="0"/>
              </a:rPr>
              <a:t>Forest plot of the subgroup and sensitivity analyses in GERA</a:t>
            </a:r>
            <a:endParaRPr lang="en-US" sz="1200" kern="1200" dirty="0">
              <a:solidFill>
                <a:schemeClr val="tx1"/>
              </a:solidFill>
              <a:effectLst/>
              <a:latin typeface="Arial" charset="0"/>
              <a:ea typeface="MS PGothic" pitchFamily="34" charset="-128"/>
              <a:cs typeface="Arial" charset="0"/>
            </a:endParaRPr>
          </a:p>
          <a:p>
            <a:r>
              <a:rPr lang="en-US" sz="1200" kern="1200" dirty="0">
                <a:solidFill>
                  <a:schemeClr val="tx1"/>
                </a:solidFill>
                <a:effectLst/>
                <a:latin typeface="Arial" charset="0"/>
                <a:ea typeface="MS PGothic" pitchFamily="34" charset="-128"/>
                <a:cs typeface="Arial" charset="0"/>
              </a:rPr>
              <a:t>Odds ratios (OR) and 95% confidence interval lower (LCL) and upper (UCL) bounds for association analyses between the SNP rs17185536 and the risk of erectile dysfunction. B. Results adjusting for known erectile dysfunction risk factors.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65</a:t>
            </a:fld>
            <a:endParaRPr lang="en-US" dirty="0"/>
          </a:p>
        </p:txBody>
      </p:sp>
    </p:spTree>
    <p:extLst>
      <p:ext uri="{BB962C8B-B14F-4D97-AF65-F5344CB8AC3E}">
        <p14:creationId xmlns:p14="http://schemas.microsoft.com/office/powerpoint/2010/main" val="23106140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67</a:t>
            </a:fld>
            <a:endParaRPr lang="en-US"/>
          </a:p>
        </p:txBody>
      </p:sp>
    </p:spTree>
    <p:extLst>
      <p:ext uri="{BB962C8B-B14F-4D97-AF65-F5344CB8AC3E}">
        <p14:creationId xmlns:p14="http://schemas.microsoft.com/office/powerpoint/2010/main" val="3989876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68</a:t>
            </a:fld>
            <a:endParaRPr lang="en-US" dirty="0"/>
          </a:p>
        </p:txBody>
      </p:sp>
    </p:spTree>
    <p:extLst>
      <p:ext uri="{BB962C8B-B14F-4D97-AF65-F5344CB8AC3E}">
        <p14:creationId xmlns:p14="http://schemas.microsoft.com/office/powerpoint/2010/main" val="14842232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69</a:t>
            </a:fld>
            <a:endParaRPr lang="en-US"/>
          </a:p>
        </p:txBody>
      </p:sp>
    </p:spTree>
    <p:extLst>
      <p:ext uri="{BB962C8B-B14F-4D97-AF65-F5344CB8AC3E}">
        <p14:creationId xmlns:p14="http://schemas.microsoft.com/office/powerpoint/2010/main" val="300805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a:t>
            </a:r>
            <a:r>
              <a:rPr lang="en-US" baseline="0" dirty="0"/>
              <a:t> characteristics</a:t>
            </a:r>
          </a:p>
          <a:p>
            <a:r>
              <a:rPr lang="en-US" baseline="0" dirty="0"/>
              <a:t>More women than men</a:t>
            </a:r>
          </a:p>
          <a:p>
            <a:r>
              <a:rPr lang="en-US" baseline="0" dirty="0"/>
              <a:t>Broad age range: average 62</a:t>
            </a:r>
          </a:p>
          <a:p>
            <a:r>
              <a:rPr lang="en-US" baseline="0" dirty="0"/>
              <a:t>Diverse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a:t>
            </a:fld>
            <a:endParaRPr lang="en-US" dirty="0"/>
          </a:p>
        </p:txBody>
      </p:sp>
    </p:spTree>
    <p:extLst>
      <p:ext uri="{BB962C8B-B14F-4D97-AF65-F5344CB8AC3E}">
        <p14:creationId xmlns:p14="http://schemas.microsoft.com/office/powerpoint/2010/main" val="10055843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70</a:t>
            </a:fld>
            <a:endParaRPr lang="en-US"/>
          </a:p>
        </p:txBody>
      </p:sp>
    </p:spTree>
    <p:extLst>
      <p:ext uri="{BB962C8B-B14F-4D97-AF65-F5344CB8AC3E}">
        <p14:creationId xmlns:p14="http://schemas.microsoft.com/office/powerpoint/2010/main" val="3868428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71</a:t>
            </a:fld>
            <a:endParaRPr lang="en-US"/>
          </a:p>
        </p:txBody>
      </p:sp>
    </p:spTree>
    <p:extLst>
      <p:ext uri="{BB962C8B-B14F-4D97-AF65-F5344CB8AC3E}">
        <p14:creationId xmlns:p14="http://schemas.microsoft.com/office/powerpoint/2010/main" val="199799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Cases were defined as men with a record of erectile dysfunction (“impotence</a:t>
            </a:r>
          </a:p>
          <a:p>
            <a:r>
              <a:rPr lang="en-US" sz="1200" b="0" i="0" u="none" strike="noStrike" kern="1200" baseline="0" dirty="0">
                <a:solidFill>
                  <a:schemeClr val="tx1"/>
                </a:solidFill>
                <a:latin typeface="Arial" charset="0"/>
                <a:ea typeface="MS PGothic" pitchFamily="34" charset="-128"/>
                <a:cs typeface="Arial" charset="0"/>
              </a:rPr>
              <a:t>of organic origin”; UK Biobank record 41202) or self-reporting of any of</a:t>
            </a:r>
          </a:p>
          <a:p>
            <a:r>
              <a:rPr lang="en-US" sz="1200" b="0" i="0" u="none" strike="noStrike" kern="1200" baseline="0" dirty="0">
                <a:solidFill>
                  <a:schemeClr val="tx1"/>
                </a:solidFill>
                <a:latin typeface="Arial" charset="0"/>
                <a:ea typeface="MS PGothic" pitchFamily="34" charset="-128"/>
                <a:cs typeface="Arial" charset="0"/>
              </a:rPr>
              <a:t>the following medications on the medications list (data field 20003): alprostadil,</a:t>
            </a:r>
          </a:p>
          <a:p>
            <a:r>
              <a:rPr lang="en-US" sz="1200" b="0" i="0" u="none" strike="noStrike" kern="1200" baseline="0" dirty="0" err="1">
                <a:solidFill>
                  <a:schemeClr val="tx1"/>
                </a:solidFill>
                <a:latin typeface="Arial" charset="0"/>
                <a:ea typeface="MS PGothic" pitchFamily="34" charset="-128"/>
                <a:cs typeface="Arial" charset="0"/>
              </a:rPr>
              <a:t>Caverject</a:t>
            </a:r>
            <a:r>
              <a:rPr lang="en-US" sz="1200" b="0" i="0" u="none" strike="noStrike" kern="1200" baseline="0" dirty="0">
                <a:solidFill>
                  <a:schemeClr val="tx1"/>
                </a:solidFill>
                <a:latin typeface="Arial" charset="0"/>
                <a:ea typeface="MS PGothic" pitchFamily="34" charset="-128"/>
                <a:cs typeface="Arial" charset="0"/>
              </a:rPr>
              <a:t>, sildenafil, Viagra (25, 50, or 100 mg), tadalafil, Cialis (10 mg or</a:t>
            </a:r>
          </a:p>
          <a:p>
            <a:r>
              <a:rPr lang="en-US" sz="1200" b="0" i="0" u="none" strike="noStrike" kern="1200" baseline="0" dirty="0">
                <a:solidFill>
                  <a:schemeClr val="tx1"/>
                </a:solidFill>
                <a:latin typeface="Arial" charset="0"/>
                <a:ea typeface="MS PGothic" pitchFamily="34" charset="-128"/>
                <a:cs typeface="Arial" charset="0"/>
              </a:rPr>
              <a:t>20 mg), vardenafil, or Levitra (5, 10, or 20 mg). The control group included</a:t>
            </a:r>
          </a:p>
          <a:p>
            <a:r>
              <a:rPr lang="en-US" sz="1200" b="0" i="0" u="none" strike="noStrike" kern="1200" baseline="0" dirty="0">
                <a:solidFill>
                  <a:schemeClr val="tx1"/>
                </a:solidFill>
                <a:latin typeface="Arial" charset="0"/>
                <a:ea typeface="MS PGothic" pitchFamily="34" charset="-128"/>
                <a:cs typeface="Arial" charset="0"/>
              </a:rPr>
              <a:t>men who did not report any of these conditions or medications.</a:t>
            </a:r>
            <a:endParaRPr lang="en-US" dirty="0"/>
          </a:p>
        </p:txBody>
      </p:sp>
      <p:sp>
        <p:nvSpPr>
          <p:cNvPr id="4" name="Slide Number Placeholder 3"/>
          <p:cNvSpPr>
            <a:spLocks noGrp="1"/>
          </p:cNvSpPr>
          <p:nvPr>
            <p:ph type="sldNum" sz="quarter" idx="5"/>
          </p:nvPr>
        </p:nvSpPr>
        <p:spPr/>
        <p:txBody>
          <a:bodyPr/>
          <a:lstStyle/>
          <a:p>
            <a:pPr>
              <a:defRPr/>
            </a:pPr>
            <a:fld id="{3C164B47-FB3E-417F-8C29-4E0E87414AB9}" type="slidenum">
              <a:rPr lang="en-US" smtClean="0"/>
              <a:pPr>
                <a:defRPr/>
              </a:pPr>
              <a:t>8</a:t>
            </a:fld>
            <a:endParaRPr lang="en-US"/>
          </a:p>
        </p:txBody>
      </p:sp>
    </p:spTree>
    <p:extLst>
      <p:ext uri="{BB962C8B-B14F-4D97-AF65-F5344CB8AC3E}">
        <p14:creationId xmlns:p14="http://schemas.microsoft.com/office/powerpoint/2010/main" val="45804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9</a:t>
            </a:fld>
            <a:endParaRPr lang="en-US" dirty="0"/>
          </a:p>
        </p:txBody>
      </p:sp>
    </p:spTree>
    <p:extLst>
      <p:ext uri="{BB962C8B-B14F-4D97-AF65-F5344CB8AC3E}">
        <p14:creationId xmlns:p14="http://schemas.microsoft.com/office/powerpoint/2010/main" val="19629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7454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1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4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175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61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472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87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46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404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8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38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2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395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10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9325"/>
            <a:ext cx="2057400" cy="5176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949325"/>
            <a:ext cx="6021387" cy="5176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86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688AAAD-B6CD-4043-AF9D-D8739C1835FF}"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F463B3BE-24FF-49F0-B5CF-AA015E1DAD0F}" type="datetime4">
              <a:rPr lang="en-US"/>
              <a:pPr>
                <a:defRPr/>
              </a:pPr>
              <a:t>February 25, 2019</a:t>
            </a:fld>
            <a:endParaRPr lang="en-US"/>
          </a:p>
        </p:txBody>
      </p:sp>
    </p:spTree>
    <p:extLst>
      <p:ext uri="{BB962C8B-B14F-4D97-AF65-F5344CB8AC3E}">
        <p14:creationId xmlns:p14="http://schemas.microsoft.com/office/powerpoint/2010/main" val="158626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8A485F-9B75-46AD-97A1-E8DA9DD60780}"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856F48D1-8CCE-4E5F-B7B8-8F8DD03CC19C}" type="datetime4">
              <a:rPr lang="en-US"/>
              <a:pPr>
                <a:defRPr/>
              </a:pPr>
              <a:t>February 25, 2019</a:t>
            </a:fld>
            <a:endParaRPr lang="en-US"/>
          </a:p>
        </p:txBody>
      </p:sp>
    </p:spTree>
    <p:extLst>
      <p:ext uri="{BB962C8B-B14F-4D97-AF65-F5344CB8AC3E}">
        <p14:creationId xmlns:p14="http://schemas.microsoft.com/office/powerpoint/2010/main" val="332704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C73B4FA-B06C-4067-AA33-9250366B3116}"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C1CBF2FE-742A-4ECA-A6C1-C2B450542804}" type="datetime4">
              <a:rPr lang="en-US"/>
              <a:pPr>
                <a:defRPr/>
              </a:pPr>
              <a:t>February 25, 2019</a:t>
            </a:fld>
            <a:endParaRPr lang="en-US"/>
          </a:p>
        </p:txBody>
      </p:sp>
    </p:spTree>
    <p:extLst>
      <p:ext uri="{BB962C8B-B14F-4D97-AF65-F5344CB8AC3E}">
        <p14:creationId xmlns:p14="http://schemas.microsoft.com/office/powerpoint/2010/main" val="152327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EBA3A3B-3A39-4D61-9F6A-0AA85C97C8A6}"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993CE90-698A-439D-9D9A-73C21BE1CAF3}" type="datetime4">
              <a:rPr lang="en-US"/>
              <a:pPr>
                <a:defRPr/>
              </a:pPr>
              <a:t>February 25, 2019</a:t>
            </a:fld>
            <a:endParaRPr lang="en-US"/>
          </a:p>
        </p:txBody>
      </p:sp>
    </p:spTree>
    <p:extLst>
      <p:ext uri="{BB962C8B-B14F-4D97-AF65-F5344CB8AC3E}">
        <p14:creationId xmlns:p14="http://schemas.microsoft.com/office/powerpoint/2010/main" val="815634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DC1B031-A7C9-4742-B77F-B60A5620343B}" type="slidenum">
              <a:rPr lang="en-US"/>
              <a:pPr>
                <a:defRPr/>
              </a:pPr>
              <a:t>‹#›</a:t>
            </a:fld>
            <a:endParaRPr lang="en-US"/>
          </a:p>
        </p:txBody>
      </p:sp>
      <p:sp>
        <p:nvSpPr>
          <p:cNvPr id="8"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pPr>
              <a:defRPr/>
            </a:pPr>
            <a:fld id="{CA35CA98-2099-46BE-BBE7-9E1396EB3265}" type="datetime4">
              <a:rPr lang="en-US"/>
              <a:pPr>
                <a:defRPr/>
              </a:pPr>
              <a:t>February 25, 2019</a:t>
            </a:fld>
            <a:endParaRPr lang="en-US"/>
          </a:p>
        </p:txBody>
      </p:sp>
    </p:spTree>
    <p:extLst>
      <p:ext uri="{BB962C8B-B14F-4D97-AF65-F5344CB8AC3E}">
        <p14:creationId xmlns:p14="http://schemas.microsoft.com/office/powerpoint/2010/main" val="11318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48D1B0D-4FC0-43C5-8C2E-15B509ABB5B3}" type="slidenum">
              <a:rPr lang="en-US"/>
              <a:pPr>
                <a:defRPr/>
              </a:pPr>
              <a:t>‹#›</a:t>
            </a:fld>
            <a:endParaRPr lang="en-US"/>
          </a:p>
        </p:txBody>
      </p:sp>
      <p:sp>
        <p:nvSpPr>
          <p:cNvPr id="4"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pPr>
              <a:defRPr/>
            </a:pPr>
            <a:fld id="{0CE49F24-36D8-4F3E-9188-E6D822E76F93}" type="datetime4">
              <a:rPr lang="en-US"/>
              <a:pPr>
                <a:defRPr/>
              </a:pPr>
              <a:t>February 25, 2019</a:t>
            </a:fld>
            <a:endParaRPr lang="en-US"/>
          </a:p>
        </p:txBody>
      </p:sp>
    </p:spTree>
    <p:extLst>
      <p:ext uri="{BB962C8B-B14F-4D97-AF65-F5344CB8AC3E}">
        <p14:creationId xmlns:p14="http://schemas.microsoft.com/office/powerpoint/2010/main" val="292243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1AC384-97D1-4674-9FC7-DFBB9E559127}" type="slidenum">
              <a:rPr lang="en-US"/>
              <a:pPr>
                <a:defRPr/>
              </a:pPr>
              <a:t>‹#›</a:t>
            </a:fld>
            <a:endParaRPr lang="en-US"/>
          </a:p>
        </p:txBody>
      </p:sp>
      <p:sp>
        <p:nvSpPr>
          <p:cNvPr id="3"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pPr>
              <a:defRPr/>
            </a:pPr>
            <a:fld id="{E0D3804A-548F-4AEB-9420-C744037E748C}" type="datetime4">
              <a:rPr lang="en-US"/>
              <a:pPr>
                <a:defRPr/>
              </a:pPr>
              <a:t>February 25, 2019</a:t>
            </a:fld>
            <a:endParaRPr lang="en-US"/>
          </a:p>
        </p:txBody>
      </p:sp>
    </p:spTree>
    <p:extLst>
      <p:ext uri="{BB962C8B-B14F-4D97-AF65-F5344CB8AC3E}">
        <p14:creationId xmlns:p14="http://schemas.microsoft.com/office/powerpoint/2010/main" val="2172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33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69C9F5-71CD-47E8-A906-72B22743B9C5}"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82E1244A-CC18-478A-A43F-3567A99BC8E6}" type="datetime4">
              <a:rPr lang="en-US"/>
              <a:pPr>
                <a:defRPr/>
              </a:pPr>
              <a:t>February 25, 2019</a:t>
            </a:fld>
            <a:endParaRPr lang="en-US"/>
          </a:p>
        </p:txBody>
      </p:sp>
    </p:spTree>
    <p:extLst>
      <p:ext uri="{BB962C8B-B14F-4D97-AF65-F5344CB8AC3E}">
        <p14:creationId xmlns:p14="http://schemas.microsoft.com/office/powerpoint/2010/main" val="128450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3E24F4-5886-4920-AD98-37946240C398}"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20977B3-B048-43C2-BCDC-267F112436D7}" type="datetime4">
              <a:rPr lang="en-US"/>
              <a:pPr>
                <a:defRPr/>
              </a:pPr>
              <a:t>February 25, 2019</a:t>
            </a:fld>
            <a:endParaRPr lang="en-US"/>
          </a:p>
        </p:txBody>
      </p:sp>
    </p:spTree>
    <p:extLst>
      <p:ext uri="{BB962C8B-B14F-4D97-AF65-F5344CB8AC3E}">
        <p14:creationId xmlns:p14="http://schemas.microsoft.com/office/powerpoint/2010/main" val="91183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BCBF7C-EDE8-436A-9423-C63AE1E4441B}"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B3517624-C05C-44D9-AF99-9E3C52AF558B}" type="datetime4">
              <a:rPr lang="en-US"/>
              <a:pPr>
                <a:defRPr/>
              </a:pPr>
              <a:t>February 25, 2019</a:t>
            </a:fld>
            <a:endParaRPr lang="en-US"/>
          </a:p>
        </p:txBody>
      </p:sp>
    </p:spTree>
    <p:extLst>
      <p:ext uri="{BB962C8B-B14F-4D97-AF65-F5344CB8AC3E}">
        <p14:creationId xmlns:p14="http://schemas.microsoft.com/office/powerpoint/2010/main" val="177767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09BAA34-42A4-4A49-AED6-D6C22E8DBAD8}"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55133FA8-04EB-4A83-9539-D7647CA5F58E}" type="datetime4">
              <a:rPr lang="en-US"/>
              <a:pPr>
                <a:defRPr/>
              </a:pPr>
              <a:t>February 25, 2019</a:t>
            </a:fld>
            <a:endParaRPr lang="en-US"/>
          </a:p>
        </p:txBody>
      </p:sp>
    </p:spTree>
    <p:extLst>
      <p:ext uri="{BB962C8B-B14F-4D97-AF65-F5344CB8AC3E}">
        <p14:creationId xmlns:p14="http://schemas.microsoft.com/office/powerpoint/2010/main" val="112272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460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566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128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3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19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342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51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4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3194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960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592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0"/>
            <a:ext cx="22860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600200"/>
            <a:ext cx="6705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84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61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40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9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24033" r="31470" b="18781"/>
          <a:stretch>
            <a:fillRect/>
          </a:stretch>
        </p:blipFill>
        <p:spPr bwMode="auto">
          <a:xfrm>
            <a:off x="0" y="138113"/>
            <a:ext cx="9144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7952" name="Group 80"/>
          <p:cNvGrpSpPr>
            <a:grpSpLocks/>
          </p:cNvGrpSpPr>
          <p:nvPr/>
        </p:nvGrpSpPr>
        <p:grpSpPr bwMode="auto">
          <a:xfrm>
            <a:off x="0" y="4513263"/>
            <a:ext cx="9144000" cy="2232025"/>
            <a:chOff x="0" y="2598"/>
            <a:chExt cx="5760" cy="1290"/>
          </a:xfrm>
          <a:solidFill>
            <a:srgbClr val="006FA5"/>
          </a:solidFill>
        </p:grpSpPr>
        <p:sp>
          <p:nvSpPr>
            <p:cNvPr id="1487875" name="Rectangle 3"/>
            <p:cNvSpPr>
              <a:spLocks noChangeArrowheads="1"/>
            </p:cNvSpPr>
            <p:nvPr/>
          </p:nvSpPr>
          <p:spPr bwMode="gray">
            <a:xfrm>
              <a:off x="0" y="2598"/>
              <a:ext cx="5760" cy="129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487877" name="Line 5"/>
            <p:cNvSpPr>
              <a:spLocks noChangeShapeType="1"/>
            </p:cNvSpPr>
            <p:nvPr/>
          </p:nvSpPr>
          <p:spPr bwMode="gray">
            <a:xfrm>
              <a:off x="0" y="259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sp>
          <p:nvSpPr>
            <p:cNvPr id="1487951" name="Line 79"/>
            <p:cNvSpPr>
              <a:spLocks noChangeShapeType="1"/>
            </p:cNvSpPr>
            <p:nvPr/>
          </p:nvSpPr>
          <p:spPr bwMode="gray">
            <a:xfrm>
              <a:off x="0" y="388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grpSp>
      <p:sp>
        <p:nvSpPr>
          <p:cNvPr id="1487876" name="Rectangle 4"/>
          <p:cNvSpPr>
            <a:spLocks noGrp="1" noChangeArrowheads="1"/>
          </p:cNvSpPr>
          <p:nvPr>
            <p:ph type="title"/>
          </p:nvPr>
        </p:nvSpPr>
        <p:spPr bwMode="gray">
          <a:xfrm>
            <a:off x="457200" y="3619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39211" r="31470" b="34087"/>
          <a:stretch>
            <a:fillRect/>
          </a:stretch>
        </p:blipFill>
        <p:spPr bwMode="auto">
          <a:xfrm>
            <a:off x="0" y="123825"/>
            <a:ext cx="9144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4308" name="Rectangle 4"/>
          <p:cNvSpPr>
            <a:spLocks noGrp="1" noChangeArrowheads="1"/>
          </p:cNvSpPr>
          <p:nvPr>
            <p:ph type="title"/>
          </p:nvPr>
        </p:nvSpPr>
        <p:spPr bwMode="gray">
          <a:xfrm>
            <a:off x="455613" y="949325"/>
            <a:ext cx="7545387"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634309" name="Line 5"/>
          <p:cNvSpPr>
            <a:spLocks noChangeShapeType="1"/>
          </p:cNvSpPr>
          <p:nvPr/>
        </p:nvSpPr>
        <p:spPr bwMode="gray">
          <a:xfrm>
            <a:off x="0" y="216693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pic>
        <p:nvPicPr>
          <p:cNvPr id="1634311" name="Picture 7" descr="ADM10d004_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05038"/>
            <a:ext cx="91408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634311"/>
                                        </p:tgtEl>
                                        <p:attrNameLst>
                                          <p:attrName>style.visibility</p:attrName>
                                        </p:attrNameLst>
                                      </p:cBhvr>
                                      <p:to>
                                        <p:strVal val="visible"/>
                                      </p:to>
                                    </p:set>
                                    <p:animEffect transition="in" filter="wipe(right)">
                                      <p:cBhvr>
                                        <p:cTn id="7" dur="1000"/>
                                        <p:tgtEl>
                                          <p:spTgt spid="16343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34308"/>
                                        </p:tgtEl>
                                        <p:attrNameLst>
                                          <p:attrName>style.visibility</p:attrName>
                                        </p:attrNameLst>
                                      </p:cBhvr>
                                      <p:to>
                                        <p:strVal val="visible"/>
                                      </p:to>
                                    </p:set>
                                    <p:animEffect transition="in" filter="fade">
                                      <p:cBhvr>
                                        <p:cTn id="10" dur="500"/>
                                        <p:tgtEl>
                                          <p:spTgt spid="163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08" grpId="0"/>
    </p:bld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a:defRPr/>
            </a:pPr>
            <a:fld id="{74F4F3CB-EFDD-455B-9C0D-0EE13970B0B5}" type="slidenum">
              <a:rPr lang="en-US"/>
              <a:pPr>
                <a:defRPr/>
              </a:pPr>
              <a:t>‹#›</a:t>
            </a:fld>
            <a:endParaRPr lang="en-US"/>
          </a:p>
        </p:txBody>
      </p:sp>
      <p:grpSp>
        <p:nvGrpSpPr>
          <p:cNvPr id="3077" name="Group 8"/>
          <p:cNvGrpSpPr>
            <a:grpSpLocks/>
          </p:cNvGrpSpPr>
          <p:nvPr/>
        </p:nvGrpSpPr>
        <p:grpSpPr bwMode="auto">
          <a:xfrm>
            <a:off x="6669088" y="6400800"/>
            <a:ext cx="1989137" cy="223838"/>
            <a:chOff x="2205" y="2084"/>
            <a:chExt cx="1349" cy="152"/>
          </a:xfrm>
        </p:grpSpPr>
        <p:sp>
          <p:nvSpPr>
            <p:cNvPr id="1544201" name="Freeform 9"/>
            <p:cNvSpPr>
              <a:spLocks/>
            </p:cNvSpPr>
            <p:nvPr/>
          </p:nvSpPr>
          <p:spPr bwMode="black">
            <a:xfrm>
              <a:off x="2295" y="2127"/>
              <a:ext cx="15" cy="71"/>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2" name="Freeform 10"/>
            <p:cNvSpPr>
              <a:spLocks/>
            </p:cNvSpPr>
            <p:nvPr/>
          </p:nvSpPr>
          <p:spPr bwMode="black">
            <a:xfrm>
              <a:off x="2276" y="2122"/>
              <a:ext cx="20" cy="80"/>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3" name="Freeform 11"/>
            <p:cNvSpPr>
              <a:spLocks/>
            </p:cNvSpPr>
            <p:nvPr/>
          </p:nvSpPr>
          <p:spPr bwMode="black">
            <a:xfrm>
              <a:off x="2257" y="2127"/>
              <a:ext cx="26" cy="71"/>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4" name="Freeform 12"/>
            <p:cNvSpPr>
              <a:spLocks/>
            </p:cNvSpPr>
            <p:nvPr/>
          </p:nvSpPr>
          <p:spPr bwMode="black">
            <a:xfrm>
              <a:off x="2231" y="2136"/>
              <a:ext cx="38"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5" name="Freeform 13"/>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6" name="Freeform 14"/>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7" name="Freeform 15"/>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8" name="Freeform 16"/>
            <p:cNvSpPr>
              <a:spLocks/>
            </p:cNvSpPr>
            <p:nvPr/>
          </p:nvSpPr>
          <p:spPr bwMode="black">
            <a:xfrm>
              <a:off x="2205" y="2148"/>
              <a:ext cx="47" cy="68"/>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9" name="Freeform 17"/>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0" name="Freeform 18"/>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1" name="Freeform 19"/>
            <p:cNvSpPr>
              <a:spLocks/>
            </p:cNvSpPr>
            <p:nvPr/>
          </p:nvSpPr>
          <p:spPr bwMode="black">
            <a:xfrm>
              <a:off x="2326" y="2179"/>
              <a:ext cx="41" cy="38"/>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2" name="Freeform 20"/>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3" name="Freeform 21"/>
            <p:cNvSpPr>
              <a:spLocks/>
            </p:cNvSpPr>
            <p:nvPr/>
          </p:nvSpPr>
          <p:spPr bwMode="black">
            <a:xfrm>
              <a:off x="2330" y="2203"/>
              <a:ext cx="37" cy="27"/>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5" name="Freeform 23"/>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6" name="Freeform 24"/>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7" name="Freeform 25"/>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8" name="Freeform 26"/>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9" name="Freeform 27"/>
            <p:cNvSpPr>
              <a:spLocks/>
            </p:cNvSpPr>
            <p:nvPr/>
          </p:nvSpPr>
          <p:spPr bwMode="black">
            <a:xfrm>
              <a:off x="2269" y="2084"/>
              <a:ext cx="42" cy="38"/>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544221" name="Freeform 29"/>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2" name="Freeform 30"/>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4" name="Freeform 32"/>
            <p:cNvSpPr>
              <a:spLocks/>
            </p:cNvSpPr>
            <p:nvPr/>
          </p:nvSpPr>
          <p:spPr bwMode="black">
            <a:xfrm>
              <a:off x="3176" y="2148"/>
              <a:ext cx="68"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5" name="Freeform 33"/>
            <p:cNvSpPr>
              <a:spLocks/>
            </p:cNvSpPr>
            <p:nvPr/>
          </p:nvSpPr>
          <p:spPr bwMode="black">
            <a:xfrm>
              <a:off x="3459" y="2148"/>
              <a:ext cx="50"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6" name="Freeform 34"/>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7" name="Freeform 35"/>
            <p:cNvSpPr>
              <a:spLocks noEditPoints="1"/>
            </p:cNvSpPr>
            <p:nvPr/>
          </p:nvSpPr>
          <p:spPr bwMode="black">
            <a:xfrm>
              <a:off x="2874" y="2148"/>
              <a:ext cx="125"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8" name="Freeform 36"/>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9" name="Freeform 37"/>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0" name="Freeform 38"/>
            <p:cNvSpPr>
              <a:spLocks/>
            </p:cNvSpPr>
            <p:nvPr/>
          </p:nvSpPr>
          <p:spPr bwMode="black">
            <a:xfrm>
              <a:off x="2578" y="2147"/>
              <a:ext cx="56"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1" name="Freeform 39"/>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grpSp>
      <p:sp>
        <p:nvSpPr>
          <p:cNvPr id="1544242" name="Rectangle 50"/>
          <p:cNvSpPr>
            <a:spLocks noGrp="1" noChangeArrowheads="1"/>
          </p:cNvSpPr>
          <p:nvPr>
            <p:ph type="ftr" sz="quarter" idx="3"/>
          </p:nvPr>
        </p:nvSpPr>
        <p:spPr bwMode="gray">
          <a:xfrm>
            <a:off x="1428750" y="6477000"/>
            <a:ext cx="4467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r>
              <a:rPr lang="en-US"/>
              <a:t>|     © 2011 Kaiser Foundation Health Plan, Inc. For internal use only.</a:t>
            </a:r>
          </a:p>
        </p:txBody>
      </p:sp>
      <p:sp>
        <p:nvSpPr>
          <p:cNvPr id="1544243" name="Rectangle 51"/>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fld id="{99D61DF3-C7EA-4CA5-8BA9-98D3F51A6A09}" type="datetime4">
              <a:rPr lang="en-US"/>
              <a:pPr>
                <a:defRPr/>
              </a:pPr>
              <a:t>February 25, 2019</a:t>
            </a:fld>
            <a:endParaRPr lang="en-US"/>
          </a:p>
        </p:txBody>
      </p:sp>
      <p:pic>
        <p:nvPicPr>
          <p:cNvPr id="3080" name="Picture 63" descr="1478795_BLUE_18%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214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endParaRPr lang="en-US" sz="1800">
              <a:latin typeface="Arial Narrow" charset="0"/>
              <a:ea typeface="ＭＳ Ｐゴシック" charset="0"/>
            </a:endParaRPr>
          </a:p>
        </p:txBody>
      </p:sp>
      <p:sp>
        <p:nvSpPr>
          <p:cNvPr id="1542147"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lnSpc>
          <a:spcPct val="90000"/>
        </a:lnSpc>
        <a:spcBef>
          <a:spcPct val="0"/>
        </a:spcBef>
        <a:spcAft>
          <a:spcPct val="0"/>
        </a:spcAft>
        <a:defRPr sz="48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sz="2000">
          <a:solidFill>
            <a:schemeClr val="bg1"/>
          </a:solidFill>
          <a:latin typeface="+mn-lt"/>
          <a:ea typeface="MS PGothic" pitchFamily="34" charset="-128"/>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5pPr>
      <a:lvl6pPr marL="22860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6pPr>
      <a:lvl7pPr marL="27432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7pPr>
      <a:lvl8pPr marL="32004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8pPr>
      <a:lvl9pPr marL="36576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b/b2/Karyotype.png"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s://genome.ucsc.edu/cgi-bin/hgGateway"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genome.ucsc.edu/cgi-bin/hgGateway"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s://genome.ucsc.edu/cgi-bin/hgGateway" TargetMode="External"/><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genome.ucsc.edu/cgi-bin/hgGateway" TargetMode="External"/><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openxmlformats.org/officeDocument/2006/relationships/image" Target="../media/image30.tiff"/><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37.emf"/></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37.emf"/></Relationships>
</file>

<file path=ppt/slides/_rels/slide51.xml.rels><?xml version="1.0" encoding="UTF-8" standalone="yes"?>
<Relationships xmlns="http://schemas.openxmlformats.org/package/2006/relationships"><Relationship Id="rId3" Type="http://schemas.openxmlformats.org/officeDocument/2006/relationships/hyperlink" Target="https://www.gtexportal.org/home"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hyperlink" Target="https://www.gtexportal.org/hom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42.gif"/></Relationships>
</file>

<file path=ppt/slides/_rels/slide5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6.gif"/><Relationship Id="rId4" Type="http://schemas.openxmlformats.org/officeDocument/2006/relationships/hyperlink" Target="http://www.netstate.com/states/geography/mapcom/ca_mapscom.ht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6.xml"/><Relationship Id="rId1" Type="http://schemas.openxmlformats.org/officeDocument/2006/relationships/slideLayout" Target="../slideLayouts/slideLayout24.xml"/><Relationship Id="rId5" Type="http://schemas.openxmlformats.org/officeDocument/2006/relationships/image" Target="../media/image53.emf"/><Relationship Id="rId4" Type="http://schemas.openxmlformats.org/officeDocument/2006/relationships/image" Target="../media/image52.emf"/></Relationships>
</file>

<file path=ppt/slides/_rels/slide6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7.xml"/><Relationship Id="rId1" Type="http://schemas.openxmlformats.org/officeDocument/2006/relationships/slideLayout" Target="../slideLayouts/slideLayout24.xml"/><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9.xml"/><Relationship Id="rId1" Type="http://schemas.openxmlformats.org/officeDocument/2006/relationships/slideLayout" Target="../slideLayouts/slideLayout24.xml"/><Relationship Id="rId4" Type="http://schemas.openxmlformats.org/officeDocument/2006/relationships/image" Target="../media/image5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457200" y="3098621"/>
            <a:ext cx="8461375" cy="1200329"/>
          </a:xfrm>
        </p:spPr>
        <p:txBody>
          <a:bodyPr/>
          <a:lstStyle/>
          <a:p>
            <a:pPr eaLnBrk="1" hangingPunct="1">
              <a:defRPr/>
            </a:pPr>
            <a:r>
              <a:rPr lang="en-US" sz="4000" dirty="0"/>
              <a:t>Genetic Variation in the </a:t>
            </a:r>
            <a:r>
              <a:rPr lang="en-US" sz="4000" i="1" dirty="0"/>
              <a:t>SIM1</a:t>
            </a:r>
            <a:r>
              <a:rPr lang="en-US" sz="4000" dirty="0"/>
              <a:t> Locus is Associated with Erectile Dysfunction</a:t>
            </a:r>
            <a:endParaRPr lang="en-US" sz="4000" b="0" dirty="0"/>
          </a:p>
        </p:txBody>
      </p:sp>
      <p:sp>
        <p:nvSpPr>
          <p:cNvPr id="1471501" name="Rectangle 13"/>
          <p:cNvSpPr>
            <a:spLocks noGrp="1" noChangeArrowheads="1"/>
          </p:cNvSpPr>
          <p:nvPr>
            <p:ph idx="1"/>
          </p:nvPr>
        </p:nvSpPr>
        <p:spPr>
          <a:xfrm>
            <a:off x="457200" y="4981574"/>
            <a:ext cx="7543800" cy="1591469"/>
          </a:xfrm>
        </p:spPr>
        <p:txBody>
          <a:bodyPr/>
          <a:lstStyle/>
          <a:p>
            <a:pPr eaLnBrk="1" hangingPunct="1">
              <a:buFont typeface="Wingdings" charset="0"/>
              <a:buNone/>
              <a:defRPr/>
            </a:pPr>
            <a:r>
              <a:rPr lang="en-US" sz="2000" dirty="0">
                <a:solidFill>
                  <a:schemeClr val="bg1"/>
                </a:solidFill>
                <a:ea typeface="+mn-ea"/>
              </a:rPr>
              <a:t>Eric Jorgenson, PhD</a:t>
            </a:r>
          </a:p>
          <a:p>
            <a:pPr eaLnBrk="1" hangingPunct="1">
              <a:buFont typeface="Wingdings" charset="0"/>
              <a:buNone/>
              <a:defRPr/>
            </a:pPr>
            <a:r>
              <a:rPr lang="en-US" sz="2000" dirty="0">
                <a:solidFill>
                  <a:schemeClr val="bg1"/>
                </a:solidFill>
                <a:ea typeface="+mn-ea"/>
              </a:rPr>
              <a:t>Kaiser Permanente Division of Research</a:t>
            </a:r>
          </a:p>
          <a:p>
            <a:pPr eaLnBrk="1" hangingPunct="1">
              <a:buFont typeface="Wingdings" charset="0"/>
              <a:buNone/>
              <a:defRPr/>
            </a:pPr>
            <a:r>
              <a:rPr lang="en-US" sz="2000" dirty="0">
                <a:solidFill>
                  <a:schemeClr val="bg1"/>
                </a:solidFill>
                <a:ea typeface="+mn-ea"/>
              </a:rPr>
              <a:t>February 26</a:t>
            </a:r>
            <a:r>
              <a:rPr lang="en-US" sz="2000" baseline="30000" dirty="0">
                <a:solidFill>
                  <a:schemeClr val="bg1"/>
                </a:solidFill>
                <a:ea typeface="+mn-ea"/>
              </a:rPr>
              <a:t>th</a:t>
            </a:r>
            <a:r>
              <a:rPr lang="en-US" sz="2000" dirty="0">
                <a:solidFill>
                  <a:schemeClr val="bg1"/>
                </a:solidFill>
                <a:ea typeface="+mn-ea"/>
              </a:rPr>
              <a:t>, 2019</a:t>
            </a:r>
          </a:p>
        </p:txBody>
      </p:sp>
      <p:sp>
        <p:nvSpPr>
          <p:cNvPr id="1471504" name="Text Box 16"/>
          <p:cNvSpPr txBox="1">
            <a:spLocks noChangeArrowheads="1"/>
          </p:cNvSpPr>
          <p:nvPr/>
        </p:nvSpPr>
        <p:spPr bwMode="gray">
          <a:xfrm>
            <a:off x="457200" y="6442075"/>
            <a:ext cx="5486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nSpc>
                <a:spcPct val="90000"/>
              </a:lnSpc>
              <a:buClr>
                <a:schemeClr val="tx2"/>
              </a:buClr>
              <a:defRPr/>
            </a:pPr>
            <a:r>
              <a:rPr lang="en-US" sz="1200" b="1" dirty="0">
                <a:solidFill>
                  <a:srgbClr val="006FA5"/>
                </a:solidFill>
                <a:latin typeface="Arial Narrow" charset="0"/>
                <a:ea typeface="ＭＳ Ｐゴシック" charset="0"/>
              </a:rPr>
              <a:t>Kaiser Permanente Research</a:t>
            </a:r>
          </a:p>
        </p:txBody>
      </p:sp>
    </p:spTree>
    <p:extLst>
      <p:ext uri="{BB962C8B-B14F-4D97-AF65-F5344CB8AC3E}">
        <p14:creationId xmlns:p14="http://schemas.microsoft.com/office/powerpoint/2010/main" val="232818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How Are Cases and Controls Defined?</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10</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7" name="Picture 6">
            <a:extLst>
              <a:ext uri="{FF2B5EF4-FFF2-40B4-BE49-F238E27FC236}">
                <a16:creationId xmlns:a16="http://schemas.microsoft.com/office/drawing/2014/main" id="{7B1E14C3-F6E9-428C-8890-E72C9A553A43}"/>
              </a:ext>
            </a:extLst>
          </p:cNvPr>
          <p:cNvPicPr>
            <a:picLocks noChangeAspect="1"/>
          </p:cNvPicPr>
          <p:nvPr/>
        </p:nvPicPr>
        <p:blipFill>
          <a:blip r:embed="rId3"/>
          <a:stretch>
            <a:fillRect/>
          </a:stretch>
        </p:blipFill>
        <p:spPr>
          <a:xfrm>
            <a:off x="1041163" y="1088120"/>
            <a:ext cx="7065479" cy="4613175"/>
          </a:xfrm>
          <a:prstGeom prst="rect">
            <a:avLst/>
          </a:prstGeom>
        </p:spPr>
      </p:pic>
    </p:spTree>
    <p:extLst>
      <p:ext uri="{BB962C8B-B14F-4D97-AF65-F5344CB8AC3E}">
        <p14:creationId xmlns:p14="http://schemas.microsoft.com/office/powerpoint/2010/main" val="285496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How Are Cases and Controls Defined?</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11</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5" name="Picture 4">
            <a:extLst>
              <a:ext uri="{FF2B5EF4-FFF2-40B4-BE49-F238E27FC236}">
                <a16:creationId xmlns:a16="http://schemas.microsoft.com/office/drawing/2014/main" id="{AAF57228-45EC-481B-ADC0-BAD67CA90F20}"/>
              </a:ext>
            </a:extLst>
          </p:cNvPr>
          <p:cNvPicPr>
            <a:picLocks noChangeAspect="1"/>
          </p:cNvPicPr>
          <p:nvPr/>
        </p:nvPicPr>
        <p:blipFill>
          <a:blip r:embed="rId3"/>
          <a:stretch>
            <a:fillRect/>
          </a:stretch>
        </p:blipFill>
        <p:spPr>
          <a:xfrm>
            <a:off x="348356" y="1578790"/>
            <a:ext cx="8447288" cy="1191900"/>
          </a:xfrm>
          <a:prstGeom prst="rect">
            <a:avLst/>
          </a:prstGeom>
        </p:spPr>
      </p:pic>
    </p:spTree>
    <p:extLst>
      <p:ext uri="{BB962C8B-B14F-4D97-AF65-F5344CB8AC3E}">
        <p14:creationId xmlns:p14="http://schemas.microsoft.com/office/powerpoint/2010/main" val="366253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How Are Cases and Controls Defined?</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12</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5" name="Picture 4">
            <a:extLst>
              <a:ext uri="{FF2B5EF4-FFF2-40B4-BE49-F238E27FC236}">
                <a16:creationId xmlns:a16="http://schemas.microsoft.com/office/drawing/2014/main" id="{AAF57228-45EC-481B-ADC0-BAD67CA90F20}"/>
              </a:ext>
            </a:extLst>
          </p:cNvPr>
          <p:cNvPicPr>
            <a:picLocks noChangeAspect="1"/>
          </p:cNvPicPr>
          <p:nvPr/>
        </p:nvPicPr>
        <p:blipFill>
          <a:blip r:embed="rId3"/>
          <a:stretch>
            <a:fillRect/>
          </a:stretch>
        </p:blipFill>
        <p:spPr>
          <a:xfrm>
            <a:off x="348356" y="1578790"/>
            <a:ext cx="8447288" cy="1191900"/>
          </a:xfrm>
          <a:prstGeom prst="rect">
            <a:avLst/>
          </a:prstGeom>
        </p:spPr>
      </p:pic>
      <p:sp>
        <p:nvSpPr>
          <p:cNvPr id="7" name="Oval 6">
            <a:extLst>
              <a:ext uri="{FF2B5EF4-FFF2-40B4-BE49-F238E27FC236}">
                <a16:creationId xmlns:a16="http://schemas.microsoft.com/office/drawing/2014/main" id="{3E8A0DE8-C9B6-40B3-B72C-18E55AB16EAE}"/>
              </a:ext>
            </a:extLst>
          </p:cNvPr>
          <p:cNvSpPr/>
          <p:nvPr/>
        </p:nvSpPr>
        <p:spPr bwMode="auto">
          <a:xfrm>
            <a:off x="3787073" y="1518493"/>
            <a:ext cx="2009204" cy="512608"/>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Oval 7">
            <a:extLst>
              <a:ext uri="{FF2B5EF4-FFF2-40B4-BE49-F238E27FC236}">
                <a16:creationId xmlns:a16="http://schemas.microsoft.com/office/drawing/2014/main" id="{358F4A25-2627-40B8-B433-2739C6BBC127}"/>
              </a:ext>
            </a:extLst>
          </p:cNvPr>
          <p:cNvSpPr/>
          <p:nvPr/>
        </p:nvSpPr>
        <p:spPr bwMode="auto">
          <a:xfrm>
            <a:off x="5828645" y="1509053"/>
            <a:ext cx="1915433" cy="512608"/>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149055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How Was the Genetic Data Produced?</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229794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Karyotyp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90637"/>
            <a:ext cx="4480560" cy="48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57200" y="246117"/>
            <a:ext cx="777240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Osaka" charset="-128"/>
                <a:cs typeface="Osaka" charset="-128"/>
              </a:defRPr>
            </a:lvl2pPr>
            <a:lvl3pPr algn="l" rtl="0" eaLnBrk="0" fontAlgn="base" hangingPunct="0">
              <a:spcBef>
                <a:spcPct val="0"/>
              </a:spcBef>
              <a:spcAft>
                <a:spcPct val="0"/>
              </a:spcAft>
              <a:defRPr sz="4000">
                <a:solidFill>
                  <a:schemeClr val="tx2"/>
                </a:solidFill>
                <a:latin typeface="Arial" charset="0"/>
                <a:ea typeface="Osaka" charset="-128"/>
                <a:cs typeface="Osaka" charset="-128"/>
              </a:defRPr>
            </a:lvl3pPr>
            <a:lvl4pPr algn="l" rtl="0" eaLnBrk="0" fontAlgn="base" hangingPunct="0">
              <a:spcBef>
                <a:spcPct val="0"/>
              </a:spcBef>
              <a:spcAft>
                <a:spcPct val="0"/>
              </a:spcAft>
              <a:defRPr sz="4000">
                <a:solidFill>
                  <a:schemeClr val="tx2"/>
                </a:solidFill>
                <a:latin typeface="Arial" charset="0"/>
                <a:ea typeface="Osaka" charset="-128"/>
                <a:cs typeface="Osaka" charset="-128"/>
              </a:defRPr>
            </a:lvl4pPr>
            <a:lvl5pPr algn="l" rtl="0" eaLnBrk="0" fontAlgn="base" hangingPunct="0">
              <a:spcBef>
                <a:spcPct val="0"/>
              </a:spcBef>
              <a:spcAft>
                <a:spcPct val="0"/>
              </a:spcAft>
              <a:defRPr sz="4000">
                <a:solidFill>
                  <a:schemeClr val="tx2"/>
                </a:solidFill>
                <a:latin typeface="Arial" charset="0"/>
                <a:ea typeface="Osaka" charset="-128"/>
                <a:cs typeface="Osaka" charset="-128"/>
              </a:defRPr>
            </a:lvl5pPr>
            <a:lvl6pPr marL="457200" algn="l" rtl="0" fontAlgn="base">
              <a:spcBef>
                <a:spcPct val="0"/>
              </a:spcBef>
              <a:spcAft>
                <a:spcPct val="0"/>
              </a:spcAft>
              <a:defRPr sz="4000">
                <a:solidFill>
                  <a:schemeClr val="tx2"/>
                </a:solidFill>
                <a:latin typeface="Arial" charset="0"/>
                <a:ea typeface="Osaka" charset="-128"/>
                <a:cs typeface="Osaka" charset="-128"/>
              </a:defRPr>
            </a:lvl6pPr>
            <a:lvl7pPr marL="914400" algn="l" rtl="0" fontAlgn="base">
              <a:spcBef>
                <a:spcPct val="0"/>
              </a:spcBef>
              <a:spcAft>
                <a:spcPct val="0"/>
              </a:spcAft>
              <a:defRPr sz="4000">
                <a:solidFill>
                  <a:schemeClr val="tx2"/>
                </a:solidFill>
                <a:latin typeface="Arial" charset="0"/>
                <a:ea typeface="Osaka" charset="-128"/>
                <a:cs typeface="Osaka" charset="-128"/>
              </a:defRPr>
            </a:lvl7pPr>
            <a:lvl8pPr marL="1371600" algn="l" rtl="0" fontAlgn="base">
              <a:spcBef>
                <a:spcPct val="0"/>
              </a:spcBef>
              <a:spcAft>
                <a:spcPct val="0"/>
              </a:spcAft>
              <a:defRPr sz="4000">
                <a:solidFill>
                  <a:schemeClr val="tx2"/>
                </a:solidFill>
                <a:latin typeface="Arial" charset="0"/>
                <a:ea typeface="Osaka" charset="-128"/>
                <a:cs typeface="Osaka" charset="-128"/>
              </a:defRPr>
            </a:lvl8pPr>
            <a:lvl9pPr marL="1828800" algn="l" rtl="0" fontAlgn="base">
              <a:spcBef>
                <a:spcPct val="0"/>
              </a:spcBef>
              <a:spcAft>
                <a:spcPct val="0"/>
              </a:spcAft>
              <a:defRPr sz="4000">
                <a:solidFill>
                  <a:schemeClr val="tx2"/>
                </a:solidFill>
                <a:latin typeface="Arial" charset="0"/>
                <a:ea typeface="Osaka" charset="-128"/>
                <a:cs typeface="Osaka" charset="-128"/>
              </a:defRPr>
            </a:lvl9pPr>
          </a:lstStyle>
          <a:p>
            <a:pPr eaLnBrk="1" hangingPunct="1">
              <a:defRPr/>
            </a:pPr>
            <a:r>
              <a:rPr lang="en-US" sz="2800" b="1" kern="0" dirty="0">
                <a:solidFill>
                  <a:srgbClr val="216A8B"/>
                </a:solidFill>
              </a:rPr>
              <a:t>The Human Genome Is 3.2 Billion </a:t>
            </a:r>
            <a:r>
              <a:rPr lang="en-US" sz="2800" b="1" kern="0" dirty="0" err="1">
                <a:solidFill>
                  <a:srgbClr val="216A8B"/>
                </a:solidFill>
              </a:rPr>
              <a:t>Basepairs</a:t>
            </a:r>
            <a:r>
              <a:rPr lang="en-US" sz="2800" b="1" kern="0" dirty="0">
                <a:solidFill>
                  <a:srgbClr val="216A8B"/>
                </a:solidFill>
              </a:rPr>
              <a:t> Long</a:t>
            </a:r>
          </a:p>
        </p:txBody>
      </p:sp>
      <p:sp>
        <p:nvSpPr>
          <p:cNvPr id="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14</a:t>
            </a:fld>
            <a:endParaRPr lang="en-US"/>
          </a:p>
        </p:txBody>
      </p:sp>
      <p:sp>
        <p:nvSpPr>
          <p:cNvPr id="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5986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65760"/>
            <a:ext cx="8458200" cy="480131"/>
          </a:xfrm>
        </p:spPr>
        <p:txBody>
          <a:bodyPr/>
          <a:lstStyle/>
          <a:p>
            <a:pPr eaLnBrk="1" hangingPunct="1"/>
            <a:r>
              <a:rPr lang="en-US" altLang="en-US" sz="2800" dirty="0"/>
              <a:t>Single Nucleotide Polymorphism (SNP)</a:t>
            </a:r>
          </a:p>
        </p:txBody>
      </p:sp>
      <p:pic>
        <p:nvPicPr>
          <p:cNvPr id="12291" name="Picture 3" descr="416px-Dna-SNP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134242"/>
            <a:ext cx="4014788" cy="50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15</a:t>
            </a:fld>
            <a:endParaRPr lang="en-US"/>
          </a:p>
        </p:txBody>
      </p:sp>
      <p:sp>
        <p:nvSpPr>
          <p:cNvPr id="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2424948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65760"/>
            <a:ext cx="8229600" cy="480131"/>
          </a:xfrm>
        </p:spPr>
        <p:txBody>
          <a:bodyPr/>
          <a:lstStyle/>
          <a:p>
            <a:pPr eaLnBrk="1" hangingPunct="1">
              <a:defRPr/>
            </a:pPr>
            <a:r>
              <a:rPr lang="en-US" sz="2800" dirty="0"/>
              <a:t>Genotyping Arrays Measure Millions of SNPs in Parallel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170" y="1143000"/>
            <a:ext cx="6596944" cy="5029200"/>
          </a:xfrm>
          <a:prstGeom prst="rect">
            <a:avLst/>
          </a:prstGeom>
        </p:spPr>
      </p:pic>
      <p:sp>
        <p:nvSpPr>
          <p:cNvPr id="4" name="Slide Number Placeholder 3">
            <a:extLst>
              <a:ext uri="{FF2B5EF4-FFF2-40B4-BE49-F238E27FC236}">
                <a16:creationId xmlns:a16="http://schemas.microsoft.com/office/drawing/2014/main" id="{65792083-571D-4900-8CF0-109F035844E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16</a:t>
            </a:fld>
            <a:endParaRPr lang="en-US" dirty="0"/>
          </a:p>
        </p:txBody>
      </p:sp>
      <p:sp>
        <p:nvSpPr>
          <p:cNvPr id="5" name="Date Placeholder 5">
            <a:extLst>
              <a:ext uri="{FF2B5EF4-FFF2-40B4-BE49-F238E27FC236}">
                <a16:creationId xmlns:a16="http://schemas.microsoft.com/office/drawing/2014/main" id="{ED16735E-7BA4-4560-90CF-A313CDA8AF18}"/>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188340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Sample QC Workflow</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17</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216343"/>
            <a:ext cx="65436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25: 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spTree>
    <p:extLst>
      <p:ext uri="{BB962C8B-B14F-4D97-AF65-F5344CB8AC3E}">
        <p14:creationId xmlns:p14="http://schemas.microsoft.com/office/powerpoint/2010/main" val="252426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Genotyping Performance Was Tracked in Real Time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18</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25: 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3" y="916305"/>
            <a:ext cx="74961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6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SNP Quality Control</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19</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27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802" r="30129"/>
          <a:stretch/>
        </p:blipFill>
        <p:spPr bwMode="auto">
          <a:xfrm>
            <a:off x="370743" y="2709160"/>
            <a:ext cx="6918153" cy="161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25: 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pic>
        <p:nvPicPr>
          <p:cNvPr id="7" name="Picture 2">
            <a:extLst>
              <a:ext uri="{FF2B5EF4-FFF2-40B4-BE49-F238E27FC236}">
                <a16:creationId xmlns:a16="http://schemas.microsoft.com/office/drawing/2014/main" id="{82F76439-10D9-480E-9155-67FCC689E3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42" t="10937"/>
          <a:stretch/>
        </p:blipFill>
        <p:spPr bwMode="auto">
          <a:xfrm>
            <a:off x="2304635" y="2614664"/>
            <a:ext cx="6382165" cy="170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63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What Is the Public Health Relevance of the Study?</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355736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What Are the Main Association Findings?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20</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374965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Manhattan Plot of Erectile Dysfunction GWAS Results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21</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14" name="Picture 13">
            <a:extLst>
              <a:ext uri="{FF2B5EF4-FFF2-40B4-BE49-F238E27FC236}">
                <a16:creationId xmlns:a16="http://schemas.microsoft.com/office/drawing/2014/main" id="{90F5F315-1616-4D2D-BC08-F66C866BEA7A}"/>
              </a:ext>
            </a:extLst>
          </p:cNvPr>
          <p:cNvPicPr>
            <a:picLocks noChangeAspect="1"/>
          </p:cNvPicPr>
          <p:nvPr/>
        </p:nvPicPr>
        <p:blipFill rotWithShape="1">
          <a:blip r:embed="rId3"/>
          <a:srcRect l="3145" t="16793" r="13021" b="6012"/>
          <a:stretch/>
        </p:blipFill>
        <p:spPr>
          <a:xfrm>
            <a:off x="425520" y="1077374"/>
            <a:ext cx="8300142" cy="5095224"/>
          </a:xfrm>
          <a:prstGeom prst="rect">
            <a:avLst/>
          </a:prstGeom>
        </p:spPr>
      </p:pic>
    </p:spTree>
    <p:extLst>
      <p:ext uri="{BB962C8B-B14F-4D97-AF65-F5344CB8AC3E}">
        <p14:creationId xmlns:p14="http://schemas.microsoft.com/office/powerpoint/2010/main" val="225951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Are the Findings Affected by Phenotype Definition?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22</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202341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Erectile Dysfunction: Prescription Information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9" name="Picture 8" descr="Genetics are thought to be factor in a third of erectile dysfunction cases">
            <a:extLst>
              <a:ext uri="{FF2B5EF4-FFF2-40B4-BE49-F238E27FC236}">
                <a16:creationId xmlns:a16="http://schemas.microsoft.com/office/drawing/2014/main" id="{C5797D83-C02B-43DF-8DF3-52873215F2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35"/>
            <a:ext cx="3688080" cy="2594610"/>
          </a:xfrm>
          <a:prstGeom prst="rect">
            <a:avLst/>
          </a:prstGeom>
          <a:noFill/>
          <a:ln>
            <a:noFill/>
          </a:ln>
        </p:spPr>
      </p:pic>
      <p:pic>
        <p:nvPicPr>
          <p:cNvPr id="11" name="Picture 10" descr="https://www.irishexaminer.com/remote/image.assets.pressassociation.io/v2/image/production/ac7d1bdc315ed135b17b08cfa3a6e5c8Y29udGVudHNlYXJjaCwxNTM5MDk3NjI5/2.1127210.jpg?crop=0,499,1291,1225&amp;ext=.jpg&amp;width=600">
            <a:extLst>
              <a:ext uri="{FF2B5EF4-FFF2-40B4-BE49-F238E27FC236}">
                <a16:creationId xmlns:a16="http://schemas.microsoft.com/office/drawing/2014/main" id="{B2D3BAAA-E503-4553-8C48-5325838576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2386" y="1160418"/>
            <a:ext cx="4286250" cy="2407444"/>
          </a:xfrm>
          <a:prstGeom prst="rect">
            <a:avLst/>
          </a:prstGeom>
          <a:noFill/>
          <a:ln>
            <a:noFill/>
          </a:ln>
        </p:spPr>
      </p:pic>
      <p:sp>
        <p:nvSpPr>
          <p:cNvPr id="12" name="TextBox 11">
            <a:extLst>
              <a:ext uri="{FF2B5EF4-FFF2-40B4-BE49-F238E27FC236}">
                <a16:creationId xmlns:a16="http://schemas.microsoft.com/office/drawing/2014/main" id="{BE36CB5B-6095-4BC6-AB37-793C10B6991B}"/>
              </a:ext>
            </a:extLst>
          </p:cNvPr>
          <p:cNvSpPr txBox="1"/>
          <p:nvPr/>
        </p:nvSpPr>
        <p:spPr>
          <a:xfrm>
            <a:off x="644434" y="3676195"/>
            <a:ext cx="82296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The Independent			The Irish Examiner</a:t>
            </a:r>
          </a:p>
        </p:txBody>
      </p:sp>
    </p:spTree>
    <p:extLst>
      <p:ext uri="{BB962C8B-B14F-4D97-AF65-F5344CB8AC3E}">
        <p14:creationId xmlns:p14="http://schemas.microsoft.com/office/powerpoint/2010/main" val="150212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Erectile Dysfunction: Artistic Interpretation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24</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9" name="Picture 8" descr="Genetics are thought to be factor in a third of erectile dysfunction cases">
            <a:extLst>
              <a:ext uri="{FF2B5EF4-FFF2-40B4-BE49-F238E27FC236}">
                <a16:creationId xmlns:a16="http://schemas.microsoft.com/office/drawing/2014/main" id="{C5797D83-C02B-43DF-8DF3-52873215F2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35"/>
            <a:ext cx="3688080" cy="2594610"/>
          </a:xfrm>
          <a:prstGeom prst="rect">
            <a:avLst/>
          </a:prstGeom>
          <a:noFill/>
          <a:ln>
            <a:noFill/>
          </a:ln>
        </p:spPr>
      </p:pic>
      <p:pic>
        <p:nvPicPr>
          <p:cNvPr id="11" name="Picture 10" descr="https://www.irishexaminer.com/remote/image.assets.pressassociation.io/v2/image/production/ac7d1bdc315ed135b17b08cfa3a6e5c8Y29udGVudHNlYXJjaCwxNTM5MDk3NjI5/2.1127210.jpg?crop=0,499,1291,1225&amp;ext=.jpg&amp;width=600">
            <a:extLst>
              <a:ext uri="{FF2B5EF4-FFF2-40B4-BE49-F238E27FC236}">
                <a16:creationId xmlns:a16="http://schemas.microsoft.com/office/drawing/2014/main" id="{B2D3BAAA-E503-4553-8C48-5325838576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2386" y="1160418"/>
            <a:ext cx="4286250" cy="2407444"/>
          </a:xfrm>
          <a:prstGeom prst="rect">
            <a:avLst/>
          </a:prstGeom>
          <a:noFill/>
          <a:ln>
            <a:noFill/>
          </a:ln>
        </p:spPr>
      </p:pic>
      <p:sp>
        <p:nvSpPr>
          <p:cNvPr id="12" name="TextBox 11">
            <a:extLst>
              <a:ext uri="{FF2B5EF4-FFF2-40B4-BE49-F238E27FC236}">
                <a16:creationId xmlns:a16="http://schemas.microsoft.com/office/drawing/2014/main" id="{BE36CB5B-6095-4BC6-AB37-793C10B6991B}"/>
              </a:ext>
            </a:extLst>
          </p:cNvPr>
          <p:cNvSpPr txBox="1"/>
          <p:nvPr/>
        </p:nvSpPr>
        <p:spPr>
          <a:xfrm>
            <a:off x="644434" y="3676195"/>
            <a:ext cx="82296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The Independent			The Irish Examiner</a:t>
            </a:r>
          </a:p>
        </p:txBody>
      </p:sp>
      <p:pic>
        <p:nvPicPr>
          <p:cNvPr id="13" name="Picture 12" descr="erectile dysfunction">
            <a:extLst>
              <a:ext uri="{FF2B5EF4-FFF2-40B4-BE49-F238E27FC236}">
                <a16:creationId xmlns:a16="http://schemas.microsoft.com/office/drawing/2014/main" id="{E412DC51-5F7A-4E11-A0E2-511A18D5B9E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2508250" y="4062338"/>
            <a:ext cx="4127500" cy="2066925"/>
          </a:xfrm>
          <a:prstGeom prst="rect">
            <a:avLst/>
          </a:prstGeom>
          <a:noFill/>
          <a:ln>
            <a:noFill/>
          </a:ln>
        </p:spPr>
      </p:pic>
      <p:sp>
        <p:nvSpPr>
          <p:cNvPr id="14" name="TextBox 13">
            <a:extLst>
              <a:ext uri="{FF2B5EF4-FFF2-40B4-BE49-F238E27FC236}">
                <a16:creationId xmlns:a16="http://schemas.microsoft.com/office/drawing/2014/main" id="{4CB73F9D-B2E3-4884-89B2-999DD1419E66}"/>
              </a:ext>
            </a:extLst>
          </p:cNvPr>
          <p:cNvSpPr txBox="1"/>
          <p:nvPr/>
        </p:nvSpPr>
        <p:spPr>
          <a:xfrm>
            <a:off x="462050" y="6084118"/>
            <a:ext cx="82296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Inverse.com</a:t>
            </a:r>
          </a:p>
        </p:txBody>
      </p:sp>
    </p:spTree>
    <p:extLst>
      <p:ext uri="{BB962C8B-B14F-4D97-AF65-F5344CB8AC3E}">
        <p14:creationId xmlns:p14="http://schemas.microsoft.com/office/powerpoint/2010/main" val="59222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How Similar are the EHR and Prescription Definitions?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 name="Picture 2">
            <a:extLst>
              <a:ext uri="{FF2B5EF4-FFF2-40B4-BE49-F238E27FC236}">
                <a16:creationId xmlns:a16="http://schemas.microsoft.com/office/drawing/2014/main" id="{0A966010-796C-4FB0-9983-51F73238569A}"/>
              </a:ext>
            </a:extLst>
          </p:cNvPr>
          <p:cNvPicPr>
            <a:picLocks noChangeAspect="1"/>
          </p:cNvPicPr>
          <p:nvPr/>
        </p:nvPicPr>
        <p:blipFill>
          <a:blip r:embed="rId3"/>
          <a:stretch>
            <a:fillRect/>
          </a:stretch>
        </p:blipFill>
        <p:spPr>
          <a:xfrm>
            <a:off x="407479" y="1086321"/>
            <a:ext cx="8343001" cy="5377688"/>
          </a:xfrm>
          <a:prstGeom prst="rect">
            <a:avLst/>
          </a:prstGeom>
        </p:spPr>
      </p:pic>
    </p:spTree>
    <p:extLst>
      <p:ext uri="{BB962C8B-B14F-4D97-AF65-F5344CB8AC3E}">
        <p14:creationId xmlns:p14="http://schemas.microsoft.com/office/powerpoint/2010/main" val="414890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Self-Report vs. Electronic Health Record (EHR)</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26</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 name="Picture 2">
            <a:extLst>
              <a:ext uri="{FF2B5EF4-FFF2-40B4-BE49-F238E27FC236}">
                <a16:creationId xmlns:a16="http://schemas.microsoft.com/office/drawing/2014/main" id="{0A966010-796C-4FB0-9983-51F73238569A}"/>
              </a:ext>
            </a:extLst>
          </p:cNvPr>
          <p:cNvPicPr>
            <a:picLocks noChangeAspect="1"/>
          </p:cNvPicPr>
          <p:nvPr/>
        </p:nvPicPr>
        <p:blipFill>
          <a:blip r:embed="rId3"/>
          <a:stretch>
            <a:fillRect/>
          </a:stretch>
        </p:blipFill>
        <p:spPr>
          <a:xfrm>
            <a:off x="407479" y="1086321"/>
            <a:ext cx="8343001" cy="5377688"/>
          </a:xfrm>
          <a:prstGeom prst="rect">
            <a:avLst/>
          </a:prstGeom>
        </p:spPr>
      </p:pic>
      <p:sp>
        <p:nvSpPr>
          <p:cNvPr id="7" name="Oval 6">
            <a:extLst>
              <a:ext uri="{FF2B5EF4-FFF2-40B4-BE49-F238E27FC236}">
                <a16:creationId xmlns:a16="http://schemas.microsoft.com/office/drawing/2014/main" id="{3D708BF1-F0A2-4231-BED2-B191C6A7AE48}"/>
              </a:ext>
            </a:extLst>
          </p:cNvPr>
          <p:cNvSpPr/>
          <p:nvPr/>
        </p:nvSpPr>
        <p:spPr bwMode="auto">
          <a:xfrm>
            <a:off x="3746342" y="5062959"/>
            <a:ext cx="1355495" cy="708719"/>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Oval 7">
            <a:extLst>
              <a:ext uri="{FF2B5EF4-FFF2-40B4-BE49-F238E27FC236}">
                <a16:creationId xmlns:a16="http://schemas.microsoft.com/office/drawing/2014/main" id="{2E0B3CA2-622D-4EF6-80D9-3A63622C98CE}"/>
              </a:ext>
            </a:extLst>
          </p:cNvPr>
          <p:cNvSpPr/>
          <p:nvPr/>
        </p:nvSpPr>
        <p:spPr bwMode="auto">
          <a:xfrm>
            <a:off x="5573721" y="5052988"/>
            <a:ext cx="1355495" cy="708719"/>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240605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Self-Report vs. PDE5i Prescriptions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27</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 name="Picture 2">
            <a:extLst>
              <a:ext uri="{FF2B5EF4-FFF2-40B4-BE49-F238E27FC236}">
                <a16:creationId xmlns:a16="http://schemas.microsoft.com/office/drawing/2014/main" id="{0A966010-796C-4FB0-9983-51F73238569A}"/>
              </a:ext>
            </a:extLst>
          </p:cNvPr>
          <p:cNvPicPr>
            <a:picLocks noChangeAspect="1"/>
          </p:cNvPicPr>
          <p:nvPr/>
        </p:nvPicPr>
        <p:blipFill>
          <a:blip r:embed="rId3"/>
          <a:stretch>
            <a:fillRect/>
          </a:stretch>
        </p:blipFill>
        <p:spPr>
          <a:xfrm>
            <a:off x="407479" y="1086321"/>
            <a:ext cx="8343001" cy="5377688"/>
          </a:xfrm>
          <a:prstGeom prst="rect">
            <a:avLst/>
          </a:prstGeom>
        </p:spPr>
      </p:pic>
      <p:sp>
        <p:nvSpPr>
          <p:cNvPr id="9" name="Oval 8">
            <a:extLst>
              <a:ext uri="{FF2B5EF4-FFF2-40B4-BE49-F238E27FC236}">
                <a16:creationId xmlns:a16="http://schemas.microsoft.com/office/drawing/2014/main" id="{A9E9BC9B-6F23-4C44-832F-2FF9A130FCDF}"/>
              </a:ext>
            </a:extLst>
          </p:cNvPr>
          <p:cNvSpPr/>
          <p:nvPr/>
        </p:nvSpPr>
        <p:spPr bwMode="auto">
          <a:xfrm>
            <a:off x="3770553" y="5770838"/>
            <a:ext cx="1355495" cy="708719"/>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0" name="Oval 9">
            <a:extLst>
              <a:ext uri="{FF2B5EF4-FFF2-40B4-BE49-F238E27FC236}">
                <a16:creationId xmlns:a16="http://schemas.microsoft.com/office/drawing/2014/main" id="{D350E929-5490-46B4-9C90-641AC2BD629D}"/>
              </a:ext>
            </a:extLst>
          </p:cNvPr>
          <p:cNvSpPr/>
          <p:nvPr/>
        </p:nvSpPr>
        <p:spPr bwMode="auto">
          <a:xfrm>
            <a:off x="5565175" y="5787927"/>
            <a:ext cx="1355495" cy="708719"/>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1304157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Sensitivity Analyses by Diagnostic Subgroup: rs17185536</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77440250-382F-4079-91DD-6675D0DA6C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86" t="22762" r="10905" b="17817"/>
          <a:stretch/>
        </p:blipFill>
        <p:spPr bwMode="auto">
          <a:xfrm>
            <a:off x="126459" y="1621992"/>
            <a:ext cx="8893588" cy="3056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798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Multiple Associated SNPs in the </a:t>
            </a:r>
            <a:r>
              <a:rPr lang="en-US" sz="2800" i="1" dirty="0"/>
              <a:t>SIM1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BFE5553D-10AE-4736-9A46-E0DFD90EB77D}"/>
              </a:ext>
            </a:extLst>
          </p:cNvPr>
          <p:cNvPicPr>
            <a:picLocks noChangeAspect="1"/>
          </p:cNvPicPr>
          <p:nvPr/>
        </p:nvPicPr>
        <p:blipFill>
          <a:blip r:embed="rId3"/>
          <a:stretch>
            <a:fillRect/>
          </a:stretch>
        </p:blipFill>
        <p:spPr>
          <a:xfrm>
            <a:off x="459638" y="1097077"/>
            <a:ext cx="8234368" cy="5024250"/>
          </a:xfrm>
          <a:prstGeom prst="rect">
            <a:avLst/>
          </a:prstGeom>
        </p:spPr>
      </p:pic>
    </p:spTree>
    <p:extLst>
      <p:ext uri="{BB962C8B-B14F-4D97-AF65-F5344CB8AC3E}">
        <p14:creationId xmlns:p14="http://schemas.microsoft.com/office/powerpoint/2010/main" val="147056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1AC384-97D1-4674-9FC7-DFBB9E559127}" type="slidenum">
              <a:rPr lang="en-US" smtClean="0"/>
              <a:pPr>
                <a:defRPr/>
              </a:pPr>
              <a:t>3</a:t>
            </a:fld>
            <a:endParaRPr lang="en-US" dirty="0"/>
          </a:p>
        </p:txBody>
      </p:sp>
      <p:sp>
        <p:nvSpPr>
          <p:cNvPr id="4" name="Date Placeholder 3"/>
          <p:cNvSpPr>
            <a:spLocks noGrp="1"/>
          </p:cNvSpPr>
          <p:nvPr>
            <p:ph type="dt" sz="half" idx="12"/>
          </p:nvPr>
        </p:nvSpPr>
        <p:spPr/>
        <p:txBody>
          <a:bodyPr/>
          <a:lstStyle/>
          <a:p>
            <a:pPr>
              <a:defRPr/>
            </a:pPr>
            <a:fld id="{E0D3804A-548F-4AEB-9420-C744037E748C}" type="datetime4">
              <a:rPr lang="en-US" smtClean="0"/>
              <a:pPr>
                <a:defRPr/>
              </a:pPr>
              <a:t>February 25, 2019</a:t>
            </a:fld>
            <a:endParaRPr lang="en-US" dirty="0"/>
          </a:p>
        </p:txBody>
      </p:sp>
      <p:sp>
        <p:nvSpPr>
          <p:cNvPr id="7" name="Text Box 25"/>
          <p:cNvSpPr txBox="1">
            <a:spLocks noChangeArrowheads="1"/>
          </p:cNvSpPr>
          <p:nvPr/>
        </p:nvSpPr>
        <p:spPr bwMode="auto">
          <a:xfrm>
            <a:off x="457200" y="36576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a:solidFill>
                  <a:srgbClr val="006699"/>
                </a:solidFill>
                <a:latin typeface="+mj-lt"/>
              </a:rPr>
              <a:t>The Prevalence of Erectile Dysfunction Increases with Age</a:t>
            </a:r>
            <a:endParaRPr lang="en-US" sz="2800" dirty="0">
              <a:solidFill>
                <a:srgbClr val="006699"/>
              </a:solidFill>
              <a:latin typeface="+mj-lt"/>
            </a:endParaRPr>
          </a:p>
        </p:txBody>
      </p:sp>
      <p:graphicFrame>
        <p:nvGraphicFramePr>
          <p:cNvPr id="8" name="Chart 7">
            <a:extLst>
              <a:ext uri="{FF2B5EF4-FFF2-40B4-BE49-F238E27FC236}">
                <a16:creationId xmlns:a16="http://schemas.microsoft.com/office/drawing/2014/main" id="{A97D5EE0-9ADF-4B0C-82B4-90CC73609CCC}"/>
              </a:ext>
            </a:extLst>
          </p:cNvPr>
          <p:cNvGraphicFramePr>
            <a:graphicFrameLocks/>
          </p:cNvGraphicFramePr>
          <p:nvPr>
            <p:extLst>
              <p:ext uri="{D42A27DB-BD31-4B8C-83A1-F6EECF244321}">
                <p14:modId xmlns:p14="http://schemas.microsoft.com/office/powerpoint/2010/main" val="2172142710"/>
              </p:ext>
            </p:extLst>
          </p:nvPr>
        </p:nvGraphicFramePr>
        <p:xfrm>
          <a:off x="460375" y="1149349"/>
          <a:ext cx="8226425" cy="50307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7300A68E-1270-4BCC-9B37-EADC8FC5E3F4}"/>
              </a:ext>
            </a:extLst>
          </p:cNvPr>
          <p:cNvSpPr txBox="1">
            <a:spLocks noChangeArrowheads="1"/>
          </p:cNvSpPr>
          <p:nvPr/>
        </p:nvSpPr>
        <p:spPr bwMode="auto">
          <a:xfrm>
            <a:off x="228600" y="6170027"/>
            <a:ext cx="6261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Adapted from Reference 2: Wessells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Journal of Urology 2007</a:t>
            </a:r>
          </a:p>
        </p:txBody>
      </p:sp>
    </p:spTree>
    <p:extLst>
      <p:ext uri="{BB962C8B-B14F-4D97-AF65-F5344CB8AC3E}">
        <p14:creationId xmlns:p14="http://schemas.microsoft.com/office/powerpoint/2010/main" val="133622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95% Credible Set Identifies 5 SNPs in the </a:t>
            </a:r>
            <a:r>
              <a:rPr lang="en-US" sz="2800" i="1" dirty="0"/>
              <a:t>SIM1 </a:t>
            </a:r>
            <a:r>
              <a:rPr lang="en-US" sz="2800" dirty="0"/>
              <a:t>Locus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67AF0AB4-44E2-42DB-8B82-BF66AC98EA17}"/>
              </a:ext>
            </a:extLst>
          </p:cNvPr>
          <p:cNvPicPr>
            <a:picLocks noChangeAspect="1"/>
          </p:cNvPicPr>
          <p:nvPr/>
        </p:nvPicPr>
        <p:blipFill rotWithShape="1">
          <a:blip r:embed="rId3"/>
          <a:srcRect l="8098" t="30205"/>
          <a:stretch/>
        </p:blipFill>
        <p:spPr>
          <a:xfrm>
            <a:off x="104558" y="1625065"/>
            <a:ext cx="8951671" cy="1672274"/>
          </a:xfrm>
          <a:prstGeom prst="rect">
            <a:avLst/>
          </a:prstGeom>
        </p:spPr>
      </p:pic>
      <p:sp>
        <p:nvSpPr>
          <p:cNvPr id="5" name="Rectangle 4">
            <a:extLst>
              <a:ext uri="{FF2B5EF4-FFF2-40B4-BE49-F238E27FC236}">
                <a16:creationId xmlns:a16="http://schemas.microsoft.com/office/drawing/2014/main" id="{BC03C464-6164-4F91-A7E3-046C57853882}"/>
              </a:ext>
            </a:extLst>
          </p:cNvPr>
          <p:cNvSpPr/>
          <p:nvPr/>
        </p:nvSpPr>
        <p:spPr>
          <a:xfrm>
            <a:off x="388548" y="5949448"/>
            <a:ext cx="4996048" cy="461665"/>
          </a:xfrm>
          <a:prstGeom prst="rect">
            <a:avLst/>
          </a:prstGeom>
        </p:spPr>
        <p:txBody>
          <a:bodyPr wrap="none">
            <a:spAutoFit/>
          </a:bodyPr>
          <a:lstStyle/>
          <a:p>
            <a:r>
              <a:rPr lang="en-US" dirty="0"/>
              <a:t>CAVIAR: http://genetics.cs.ucla.edu/caviar/</a:t>
            </a:r>
          </a:p>
        </p:txBody>
      </p:sp>
    </p:spTree>
    <p:extLst>
      <p:ext uri="{BB962C8B-B14F-4D97-AF65-F5344CB8AC3E}">
        <p14:creationId xmlns:p14="http://schemas.microsoft.com/office/powerpoint/2010/main" val="106203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U.K. Biobank Subject Characteristics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D48A0B20-B610-4F89-9163-45C5B707195F}"/>
              </a:ext>
            </a:extLst>
          </p:cNvPr>
          <p:cNvPicPr>
            <a:picLocks noChangeAspect="1"/>
          </p:cNvPicPr>
          <p:nvPr/>
        </p:nvPicPr>
        <p:blipFill rotWithShape="1">
          <a:blip r:embed="rId3"/>
          <a:srcRect t="17237"/>
          <a:stretch/>
        </p:blipFill>
        <p:spPr>
          <a:xfrm>
            <a:off x="175783" y="1620829"/>
            <a:ext cx="8801866" cy="3477784"/>
          </a:xfrm>
          <a:prstGeom prst="rect">
            <a:avLst/>
          </a:prstGeom>
        </p:spPr>
      </p:pic>
      <p:sp>
        <p:nvSpPr>
          <p:cNvPr id="5" name="Rectangle 4">
            <a:extLst>
              <a:ext uri="{FF2B5EF4-FFF2-40B4-BE49-F238E27FC236}">
                <a16:creationId xmlns:a16="http://schemas.microsoft.com/office/drawing/2014/main" id="{DA068527-E021-4EE6-A6F2-33D66AF9E51F}"/>
              </a:ext>
            </a:extLst>
          </p:cNvPr>
          <p:cNvSpPr/>
          <p:nvPr/>
        </p:nvSpPr>
        <p:spPr>
          <a:xfrm>
            <a:off x="401541" y="5943600"/>
            <a:ext cx="4957638" cy="461665"/>
          </a:xfrm>
          <a:prstGeom prst="rect">
            <a:avLst/>
          </a:prstGeom>
        </p:spPr>
        <p:txBody>
          <a:bodyPr wrap="square">
            <a:spAutoFit/>
          </a:bodyPr>
          <a:lstStyle/>
          <a:p>
            <a:r>
              <a:rPr lang="en-US" dirty="0"/>
              <a:t>https://biobank.ctsu.ox.ac.uk/showcase</a:t>
            </a:r>
          </a:p>
        </p:txBody>
      </p:sp>
    </p:spTree>
    <p:extLst>
      <p:ext uri="{BB962C8B-B14F-4D97-AF65-F5344CB8AC3E}">
        <p14:creationId xmlns:p14="http://schemas.microsoft.com/office/powerpoint/2010/main" val="274048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Replication of Credible Set SNPs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C8228D1E-9FD3-450A-941E-DF70DDD6043A}"/>
              </a:ext>
            </a:extLst>
          </p:cNvPr>
          <p:cNvPicPr>
            <a:picLocks noChangeAspect="1"/>
          </p:cNvPicPr>
          <p:nvPr/>
        </p:nvPicPr>
        <p:blipFill rotWithShape="1">
          <a:blip r:embed="rId3"/>
          <a:srcRect l="6274" t="29244"/>
          <a:stretch/>
        </p:blipFill>
        <p:spPr>
          <a:xfrm>
            <a:off x="285183" y="2530313"/>
            <a:ext cx="8583597" cy="1706381"/>
          </a:xfrm>
          <a:prstGeom prst="rect">
            <a:avLst/>
          </a:prstGeom>
        </p:spPr>
      </p:pic>
    </p:spTree>
    <p:extLst>
      <p:ext uri="{BB962C8B-B14F-4D97-AF65-F5344CB8AC3E}">
        <p14:creationId xmlns:p14="http://schemas.microsoft.com/office/powerpoint/2010/main" val="4134540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Imputation Quality Control</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7" name="Picture 6">
            <a:extLst>
              <a:ext uri="{FF2B5EF4-FFF2-40B4-BE49-F238E27FC236}">
                <a16:creationId xmlns:a16="http://schemas.microsoft.com/office/drawing/2014/main" id="{A95ED934-D305-494D-92D4-511D56335F02}"/>
              </a:ext>
            </a:extLst>
          </p:cNvPr>
          <p:cNvPicPr>
            <a:picLocks noChangeAspect="1"/>
          </p:cNvPicPr>
          <p:nvPr/>
        </p:nvPicPr>
        <p:blipFill rotWithShape="1">
          <a:blip r:embed="rId3"/>
          <a:srcRect l="1915" t="24503"/>
          <a:stretch/>
        </p:blipFill>
        <p:spPr>
          <a:xfrm>
            <a:off x="316195" y="2538100"/>
            <a:ext cx="8524206" cy="1802963"/>
          </a:xfrm>
          <a:prstGeom prst="rect">
            <a:avLst/>
          </a:prstGeom>
        </p:spPr>
      </p:pic>
    </p:spTree>
    <p:extLst>
      <p:ext uri="{BB962C8B-B14F-4D97-AF65-F5344CB8AC3E}">
        <p14:creationId xmlns:p14="http://schemas.microsoft.com/office/powerpoint/2010/main" val="2653516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What is the Evidence That the Locus Is Functional?</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34</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885301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31"/>
            <a:ext cx="8573512" cy="867930"/>
          </a:xfrm>
        </p:spPr>
        <p:txBody>
          <a:bodyPr/>
          <a:lstStyle/>
          <a:p>
            <a:r>
              <a:rPr lang="en-US" sz="2800" dirty="0"/>
              <a:t>Genomic Context of Erectile Dysfunction Credible Set SNPs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35</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8" name="Text Box 4">
            <a:extLst>
              <a:ext uri="{FF2B5EF4-FFF2-40B4-BE49-F238E27FC236}">
                <a16:creationId xmlns:a16="http://schemas.microsoft.com/office/drawing/2014/main" id="{4467BEDF-47BE-472E-A908-63F72CFB76C7}"/>
              </a:ext>
            </a:extLst>
          </p:cNvPr>
          <p:cNvSpPr txBox="1">
            <a:spLocks noChangeArrowheads="1"/>
          </p:cNvSpPr>
          <p:nvPr/>
        </p:nvSpPr>
        <p:spPr bwMode="auto">
          <a:xfrm>
            <a:off x="228600" y="6170027"/>
            <a:ext cx="4177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hlinkClick r:id="rId3"/>
              </a:rPr>
              <a:t>https://genome.ucsc.edu/cgi-bin/hgGateway</a:t>
            </a:r>
            <a:endParaRPr lang="en-US" alt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F585B7-30D3-42D5-8CBF-13444DCEE596}"/>
              </a:ext>
            </a:extLst>
          </p:cNvPr>
          <p:cNvPicPr>
            <a:picLocks noChangeAspect="1"/>
          </p:cNvPicPr>
          <p:nvPr/>
        </p:nvPicPr>
        <p:blipFill>
          <a:blip r:embed="rId4"/>
          <a:stretch>
            <a:fillRect/>
          </a:stretch>
        </p:blipFill>
        <p:spPr>
          <a:xfrm>
            <a:off x="0" y="1355981"/>
            <a:ext cx="9144000" cy="4146037"/>
          </a:xfrm>
          <a:prstGeom prst="rect">
            <a:avLst/>
          </a:prstGeom>
        </p:spPr>
      </p:pic>
    </p:spTree>
    <p:extLst>
      <p:ext uri="{BB962C8B-B14F-4D97-AF65-F5344CB8AC3E}">
        <p14:creationId xmlns:p14="http://schemas.microsoft.com/office/powerpoint/2010/main" val="146611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768"/>
            <a:ext cx="8573512" cy="480131"/>
          </a:xfrm>
        </p:spPr>
        <p:txBody>
          <a:bodyPr/>
          <a:lstStyle/>
          <a:p>
            <a:r>
              <a:rPr lang="en-US" sz="2800" dirty="0"/>
              <a:t>5 Credible Set SNPs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8" name="Text Box 4">
            <a:extLst>
              <a:ext uri="{FF2B5EF4-FFF2-40B4-BE49-F238E27FC236}">
                <a16:creationId xmlns:a16="http://schemas.microsoft.com/office/drawing/2014/main" id="{4467BEDF-47BE-472E-A908-63F72CFB76C7}"/>
              </a:ext>
            </a:extLst>
          </p:cNvPr>
          <p:cNvSpPr txBox="1">
            <a:spLocks noChangeArrowheads="1"/>
          </p:cNvSpPr>
          <p:nvPr/>
        </p:nvSpPr>
        <p:spPr bwMode="auto">
          <a:xfrm>
            <a:off x="228600" y="6170027"/>
            <a:ext cx="4177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hlinkClick r:id="rId3"/>
              </a:rPr>
              <a:t>https://genome.ucsc.edu/cgi-bin/hgGateway</a:t>
            </a:r>
            <a:endParaRPr lang="en-US" alt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F585B7-30D3-42D5-8CBF-13444DCEE596}"/>
              </a:ext>
            </a:extLst>
          </p:cNvPr>
          <p:cNvPicPr>
            <a:picLocks noChangeAspect="1"/>
          </p:cNvPicPr>
          <p:nvPr/>
        </p:nvPicPr>
        <p:blipFill>
          <a:blip r:embed="rId4"/>
          <a:stretch>
            <a:fillRect/>
          </a:stretch>
        </p:blipFill>
        <p:spPr>
          <a:xfrm>
            <a:off x="0" y="1355981"/>
            <a:ext cx="9144000" cy="4146037"/>
          </a:xfrm>
          <a:prstGeom prst="rect">
            <a:avLst/>
          </a:prstGeom>
        </p:spPr>
      </p:pic>
      <p:sp>
        <p:nvSpPr>
          <p:cNvPr id="7" name="Oval 6">
            <a:extLst>
              <a:ext uri="{FF2B5EF4-FFF2-40B4-BE49-F238E27FC236}">
                <a16:creationId xmlns:a16="http://schemas.microsoft.com/office/drawing/2014/main" id="{6762BDA8-F81B-40F2-873E-15FB5F529A0D}"/>
              </a:ext>
            </a:extLst>
          </p:cNvPr>
          <p:cNvSpPr/>
          <p:nvPr/>
        </p:nvSpPr>
        <p:spPr bwMode="auto">
          <a:xfrm>
            <a:off x="3669429" y="2012105"/>
            <a:ext cx="107452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84314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768"/>
            <a:ext cx="8573512" cy="480131"/>
          </a:xfrm>
        </p:spPr>
        <p:txBody>
          <a:bodyPr/>
          <a:lstStyle/>
          <a:p>
            <a:r>
              <a:rPr lang="en-US" sz="2800" dirty="0"/>
              <a:t>Human-Mouse Synteny Breakpoint</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8" name="Text Box 4">
            <a:extLst>
              <a:ext uri="{FF2B5EF4-FFF2-40B4-BE49-F238E27FC236}">
                <a16:creationId xmlns:a16="http://schemas.microsoft.com/office/drawing/2014/main" id="{4467BEDF-47BE-472E-A908-63F72CFB76C7}"/>
              </a:ext>
            </a:extLst>
          </p:cNvPr>
          <p:cNvSpPr txBox="1">
            <a:spLocks noChangeArrowheads="1"/>
          </p:cNvSpPr>
          <p:nvPr/>
        </p:nvSpPr>
        <p:spPr bwMode="auto">
          <a:xfrm>
            <a:off x="228600" y="6170027"/>
            <a:ext cx="4177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hlinkClick r:id="rId3"/>
              </a:rPr>
              <a:t>https://genome.ucsc.edu/cgi-bin/hgGateway</a:t>
            </a:r>
            <a:endParaRPr lang="en-US" alt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F585B7-30D3-42D5-8CBF-13444DCEE596}"/>
              </a:ext>
            </a:extLst>
          </p:cNvPr>
          <p:cNvPicPr>
            <a:picLocks noChangeAspect="1"/>
          </p:cNvPicPr>
          <p:nvPr/>
        </p:nvPicPr>
        <p:blipFill>
          <a:blip r:embed="rId4"/>
          <a:stretch>
            <a:fillRect/>
          </a:stretch>
        </p:blipFill>
        <p:spPr>
          <a:xfrm>
            <a:off x="0" y="1355981"/>
            <a:ext cx="9144000" cy="4146037"/>
          </a:xfrm>
          <a:prstGeom prst="rect">
            <a:avLst/>
          </a:prstGeom>
        </p:spPr>
      </p:pic>
      <p:sp>
        <p:nvSpPr>
          <p:cNvPr id="7" name="Oval 6">
            <a:extLst>
              <a:ext uri="{FF2B5EF4-FFF2-40B4-BE49-F238E27FC236}">
                <a16:creationId xmlns:a16="http://schemas.microsoft.com/office/drawing/2014/main" id="{6762BDA8-F81B-40F2-873E-15FB5F529A0D}"/>
              </a:ext>
            </a:extLst>
          </p:cNvPr>
          <p:cNvSpPr/>
          <p:nvPr/>
        </p:nvSpPr>
        <p:spPr bwMode="auto">
          <a:xfrm>
            <a:off x="3669429" y="2012105"/>
            <a:ext cx="107452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 name="Arrow: Down 2">
            <a:extLst>
              <a:ext uri="{FF2B5EF4-FFF2-40B4-BE49-F238E27FC236}">
                <a16:creationId xmlns:a16="http://schemas.microsoft.com/office/drawing/2014/main" id="{36FFC465-228B-40D0-832F-5D48EAC402D1}"/>
              </a:ext>
            </a:extLst>
          </p:cNvPr>
          <p:cNvSpPr/>
          <p:nvPr/>
        </p:nvSpPr>
        <p:spPr bwMode="auto">
          <a:xfrm>
            <a:off x="3301550" y="4304962"/>
            <a:ext cx="250853" cy="42078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2347980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768"/>
            <a:ext cx="8573512" cy="480131"/>
          </a:xfrm>
        </p:spPr>
        <p:txBody>
          <a:bodyPr/>
          <a:lstStyle/>
          <a:p>
            <a:r>
              <a:rPr lang="en-US" sz="2800" dirty="0"/>
              <a:t>ENCODE Enhancer Markers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8" name="Text Box 4">
            <a:extLst>
              <a:ext uri="{FF2B5EF4-FFF2-40B4-BE49-F238E27FC236}">
                <a16:creationId xmlns:a16="http://schemas.microsoft.com/office/drawing/2014/main" id="{4467BEDF-47BE-472E-A908-63F72CFB76C7}"/>
              </a:ext>
            </a:extLst>
          </p:cNvPr>
          <p:cNvSpPr txBox="1">
            <a:spLocks noChangeArrowheads="1"/>
          </p:cNvSpPr>
          <p:nvPr/>
        </p:nvSpPr>
        <p:spPr bwMode="auto">
          <a:xfrm>
            <a:off x="228600" y="6170027"/>
            <a:ext cx="4177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hlinkClick r:id="rId3"/>
              </a:rPr>
              <a:t>https://genome.ucsc.edu/cgi-bin/hgGateway</a:t>
            </a:r>
            <a:endParaRPr lang="en-US" alt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F585B7-30D3-42D5-8CBF-13444DCEE596}"/>
              </a:ext>
            </a:extLst>
          </p:cNvPr>
          <p:cNvPicPr>
            <a:picLocks noChangeAspect="1"/>
          </p:cNvPicPr>
          <p:nvPr/>
        </p:nvPicPr>
        <p:blipFill>
          <a:blip r:embed="rId4"/>
          <a:stretch>
            <a:fillRect/>
          </a:stretch>
        </p:blipFill>
        <p:spPr>
          <a:xfrm>
            <a:off x="0" y="1355981"/>
            <a:ext cx="9144000" cy="4146037"/>
          </a:xfrm>
          <a:prstGeom prst="rect">
            <a:avLst/>
          </a:prstGeom>
        </p:spPr>
      </p:pic>
      <p:sp>
        <p:nvSpPr>
          <p:cNvPr id="7" name="Oval 6">
            <a:extLst>
              <a:ext uri="{FF2B5EF4-FFF2-40B4-BE49-F238E27FC236}">
                <a16:creationId xmlns:a16="http://schemas.microsoft.com/office/drawing/2014/main" id="{6762BDA8-F81B-40F2-873E-15FB5F529A0D}"/>
              </a:ext>
            </a:extLst>
          </p:cNvPr>
          <p:cNvSpPr/>
          <p:nvPr/>
        </p:nvSpPr>
        <p:spPr bwMode="auto">
          <a:xfrm>
            <a:off x="3669429" y="2012105"/>
            <a:ext cx="107452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 name="Arrow: Down 2">
            <a:extLst>
              <a:ext uri="{FF2B5EF4-FFF2-40B4-BE49-F238E27FC236}">
                <a16:creationId xmlns:a16="http://schemas.microsoft.com/office/drawing/2014/main" id="{36FFC465-228B-40D0-832F-5D48EAC402D1}"/>
              </a:ext>
            </a:extLst>
          </p:cNvPr>
          <p:cNvSpPr/>
          <p:nvPr/>
        </p:nvSpPr>
        <p:spPr bwMode="auto">
          <a:xfrm>
            <a:off x="3301550" y="4304962"/>
            <a:ext cx="250853" cy="42078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9" name="Oval 8">
            <a:extLst>
              <a:ext uri="{FF2B5EF4-FFF2-40B4-BE49-F238E27FC236}">
                <a16:creationId xmlns:a16="http://schemas.microsoft.com/office/drawing/2014/main" id="{295182F6-6BBB-4A34-BE4A-A4B5D6B26598}"/>
              </a:ext>
            </a:extLst>
          </p:cNvPr>
          <p:cNvSpPr/>
          <p:nvPr/>
        </p:nvSpPr>
        <p:spPr bwMode="auto">
          <a:xfrm>
            <a:off x="83325" y="2997981"/>
            <a:ext cx="123567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2873614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65760"/>
            <a:ext cx="8686801" cy="480131"/>
          </a:xfrm>
        </p:spPr>
        <p:txBody>
          <a:bodyPr/>
          <a:lstStyle/>
          <a:p>
            <a:r>
              <a:rPr lang="en-US" sz="2800" dirty="0"/>
              <a:t>Are Erectile Dysfunction Credible Set SNPs in Enhancers?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2A3540CF-B76F-4EC7-9C17-6F9C862AD6C9}"/>
              </a:ext>
            </a:extLst>
          </p:cNvPr>
          <p:cNvPicPr>
            <a:picLocks noChangeAspect="1"/>
          </p:cNvPicPr>
          <p:nvPr/>
        </p:nvPicPr>
        <p:blipFill rotWithShape="1">
          <a:blip r:embed="rId3"/>
          <a:srcRect t="51750"/>
          <a:stretch/>
        </p:blipFill>
        <p:spPr>
          <a:xfrm>
            <a:off x="403107" y="1594130"/>
            <a:ext cx="8337786" cy="2113789"/>
          </a:xfrm>
          <a:prstGeom prst="rect">
            <a:avLst/>
          </a:prstGeom>
        </p:spPr>
      </p:pic>
      <p:sp>
        <p:nvSpPr>
          <p:cNvPr id="7" name="TextBox 6">
            <a:extLst>
              <a:ext uri="{FF2B5EF4-FFF2-40B4-BE49-F238E27FC236}">
                <a16:creationId xmlns:a16="http://schemas.microsoft.com/office/drawing/2014/main" id="{301D27EC-9BC6-4B0A-84AF-BCCBE4839241}"/>
              </a:ext>
            </a:extLst>
          </p:cNvPr>
          <p:cNvSpPr txBox="1"/>
          <p:nvPr/>
        </p:nvSpPr>
        <p:spPr>
          <a:xfrm>
            <a:off x="184775" y="1192112"/>
            <a:ext cx="639271"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2232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1AC384-97D1-4674-9FC7-DFBB9E559127}" type="slidenum">
              <a:rPr lang="en-US" smtClean="0"/>
              <a:pPr>
                <a:defRPr/>
              </a:pPr>
              <a:t>4</a:t>
            </a:fld>
            <a:endParaRPr lang="en-US" dirty="0"/>
          </a:p>
        </p:txBody>
      </p:sp>
      <p:sp>
        <p:nvSpPr>
          <p:cNvPr id="4" name="Date Placeholder 3"/>
          <p:cNvSpPr>
            <a:spLocks noGrp="1"/>
          </p:cNvSpPr>
          <p:nvPr>
            <p:ph type="dt" sz="half" idx="12"/>
          </p:nvPr>
        </p:nvSpPr>
        <p:spPr/>
        <p:txBody>
          <a:bodyPr/>
          <a:lstStyle/>
          <a:p>
            <a:pPr>
              <a:defRPr/>
            </a:pPr>
            <a:fld id="{E0D3804A-548F-4AEB-9420-C744037E748C}" type="datetime4">
              <a:rPr lang="en-US" smtClean="0"/>
              <a:pPr>
                <a:defRPr/>
              </a:pPr>
              <a:t>February 25, 2019</a:t>
            </a:fld>
            <a:endParaRPr lang="en-US" dirty="0"/>
          </a:p>
        </p:txBody>
      </p:sp>
      <p:sp>
        <p:nvSpPr>
          <p:cNvPr id="7" name="Text Box 25"/>
          <p:cNvSpPr txBox="1">
            <a:spLocks noChangeArrowheads="1"/>
          </p:cNvSpPr>
          <p:nvPr/>
        </p:nvSpPr>
        <p:spPr bwMode="auto">
          <a:xfrm>
            <a:off x="457200" y="36576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a:solidFill>
                  <a:srgbClr val="006699"/>
                </a:solidFill>
                <a:latin typeface="+mj-lt"/>
              </a:rPr>
              <a:t>There are Different Types of ED and Risk Factors for ED</a:t>
            </a:r>
            <a:endParaRPr lang="en-US" sz="2800" dirty="0">
              <a:solidFill>
                <a:srgbClr val="006699"/>
              </a:solidFill>
              <a:latin typeface="+mj-lt"/>
            </a:endParaRPr>
          </a:p>
        </p:txBody>
      </p:sp>
      <p:pic>
        <p:nvPicPr>
          <p:cNvPr id="3" name="Picture 2">
            <a:extLst>
              <a:ext uri="{FF2B5EF4-FFF2-40B4-BE49-F238E27FC236}">
                <a16:creationId xmlns:a16="http://schemas.microsoft.com/office/drawing/2014/main" id="{E8E92FD0-75D7-495B-AAB9-013F7407BCA9}"/>
              </a:ext>
            </a:extLst>
          </p:cNvPr>
          <p:cNvPicPr>
            <a:picLocks noChangeAspect="1"/>
          </p:cNvPicPr>
          <p:nvPr/>
        </p:nvPicPr>
        <p:blipFill>
          <a:blip r:embed="rId3"/>
          <a:stretch>
            <a:fillRect/>
          </a:stretch>
        </p:blipFill>
        <p:spPr>
          <a:xfrm>
            <a:off x="2199638" y="888968"/>
            <a:ext cx="4744723" cy="5344331"/>
          </a:xfrm>
          <a:prstGeom prst="rect">
            <a:avLst/>
          </a:prstGeom>
        </p:spPr>
      </p:pic>
      <p:sp>
        <p:nvSpPr>
          <p:cNvPr id="10" name="Text Box 4">
            <a:extLst>
              <a:ext uri="{FF2B5EF4-FFF2-40B4-BE49-F238E27FC236}">
                <a16:creationId xmlns:a16="http://schemas.microsoft.com/office/drawing/2014/main" id="{06DD0B30-CE53-4963-91EF-C3DC1B6C5699}"/>
              </a:ext>
            </a:extLst>
          </p:cNvPr>
          <p:cNvSpPr txBox="1">
            <a:spLocks noChangeArrowheads="1"/>
          </p:cNvSpPr>
          <p:nvPr/>
        </p:nvSpPr>
        <p:spPr bwMode="auto">
          <a:xfrm>
            <a:off x="228600" y="6170027"/>
            <a:ext cx="5439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3: Lue. New England Journal of Medicine 2000</a:t>
            </a:r>
          </a:p>
        </p:txBody>
      </p:sp>
    </p:spTree>
    <p:extLst>
      <p:ext uri="{BB962C8B-B14F-4D97-AF65-F5344CB8AC3E}">
        <p14:creationId xmlns:p14="http://schemas.microsoft.com/office/powerpoint/2010/main" val="949365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622064" cy="480131"/>
          </a:xfrm>
        </p:spPr>
        <p:txBody>
          <a:bodyPr/>
          <a:lstStyle/>
          <a:p>
            <a:r>
              <a:rPr lang="en-US" sz="2800" dirty="0"/>
              <a:t>Luciferase Assays to look for Differential Enhancer Activity</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2A3540CF-B76F-4EC7-9C17-6F9C862AD6C9}"/>
              </a:ext>
            </a:extLst>
          </p:cNvPr>
          <p:cNvPicPr>
            <a:picLocks noChangeAspect="1"/>
          </p:cNvPicPr>
          <p:nvPr/>
        </p:nvPicPr>
        <p:blipFill rotWithShape="1">
          <a:blip r:embed="rId3"/>
          <a:srcRect t="51565"/>
          <a:stretch/>
        </p:blipFill>
        <p:spPr>
          <a:xfrm>
            <a:off x="403107" y="1586038"/>
            <a:ext cx="8337786" cy="2121881"/>
          </a:xfrm>
          <a:prstGeom prst="rect">
            <a:avLst/>
          </a:prstGeom>
        </p:spPr>
      </p:pic>
      <p:pic>
        <p:nvPicPr>
          <p:cNvPr id="7" name="Object 1">
            <a:extLst>
              <a:ext uri="{FF2B5EF4-FFF2-40B4-BE49-F238E27FC236}">
                <a16:creationId xmlns:a16="http://schemas.microsoft.com/office/drawing/2014/main" id="{47C9AEA3-2F1D-4182-BD75-F2A5E8FEE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2" t="-1868" r="25470" b="74352"/>
          <a:stretch/>
        </p:blipFill>
        <p:spPr bwMode="auto">
          <a:xfrm>
            <a:off x="359180" y="3830257"/>
            <a:ext cx="8431513" cy="239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BBC937-F5B1-42D8-A954-F969EF361461}"/>
              </a:ext>
            </a:extLst>
          </p:cNvPr>
          <p:cNvSpPr txBox="1"/>
          <p:nvPr/>
        </p:nvSpPr>
        <p:spPr>
          <a:xfrm>
            <a:off x="1733550" y="4241215"/>
            <a:ext cx="1818854" cy="369332"/>
          </a:xfrm>
          <a:prstGeom prst="rect">
            <a:avLst/>
          </a:prstGeom>
          <a:solidFill>
            <a:schemeClr val="bg1"/>
          </a:solidFill>
        </p:spPr>
        <p:txBody>
          <a:bodyPr wrap="square" rtlCol="0">
            <a:spAutoFit/>
          </a:bodyPr>
          <a:lstStyle/>
          <a:p>
            <a:r>
              <a:rPr lang="en-US" sz="1800" b="1" dirty="0">
                <a:latin typeface="Arial" panose="020B0604020202020204" pitchFamily="34" charset="0"/>
                <a:cs typeface="Arial" panose="020B0604020202020204" pitchFamily="34" charset="0"/>
              </a:rPr>
              <a:t>Cloned Region</a:t>
            </a:r>
          </a:p>
        </p:txBody>
      </p:sp>
      <p:sp>
        <p:nvSpPr>
          <p:cNvPr id="8" name="TextBox 7">
            <a:extLst>
              <a:ext uri="{FF2B5EF4-FFF2-40B4-BE49-F238E27FC236}">
                <a16:creationId xmlns:a16="http://schemas.microsoft.com/office/drawing/2014/main" id="{749E61C8-EDC2-4826-9DCE-5A688E93DBE7}"/>
              </a:ext>
            </a:extLst>
          </p:cNvPr>
          <p:cNvSpPr txBox="1"/>
          <p:nvPr/>
        </p:nvSpPr>
        <p:spPr>
          <a:xfrm>
            <a:off x="493619" y="3928556"/>
            <a:ext cx="639271" cy="46166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C1B5A95-397B-4E8A-B828-3F495C4D99F1}"/>
              </a:ext>
            </a:extLst>
          </p:cNvPr>
          <p:cNvSpPr txBox="1"/>
          <p:nvPr/>
        </p:nvSpPr>
        <p:spPr>
          <a:xfrm>
            <a:off x="184775" y="1192112"/>
            <a:ext cx="639271"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07490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3 ED Risk SNPs Show Differential Enhancer Activity</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BBC7F1C0-3A6B-47A8-9AFF-D6A67E9C3887}"/>
              </a:ext>
            </a:extLst>
          </p:cNvPr>
          <p:cNvPicPr>
            <a:picLocks noChangeAspect="1"/>
          </p:cNvPicPr>
          <p:nvPr/>
        </p:nvPicPr>
        <p:blipFill>
          <a:blip r:embed="rId3"/>
          <a:stretch>
            <a:fillRect/>
          </a:stretch>
        </p:blipFill>
        <p:spPr>
          <a:xfrm>
            <a:off x="1182656" y="937448"/>
            <a:ext cx="6778688" cy="5409225"/>
          </a:xfrm>
          <a:prstGeom prst="rect">
            <a:avLst/>
          </a:prstGeom>
        </p:spPr>
      </p:pic>
    </p:spTree>
    <p:extLst>
      <p:ext uri="{BB962C8B-B14F-4D97-AF65-F5344CB8AC3E}">
        <p14:creationId xmlns:p14="http://schemas.microsoft.com/office/powerpoint/2010/main" val="4272109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3 ED Risk SNPs Show Differential Enhancer Activity</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BBC7F1C0-3A6B-47A8-9AFF-D6A67E9C3887}"/>
              </a:ext>
            </a:extLst>
          </p:cNvPr>
          <p:cNvPicPr>
            <a:picLocks noChangeAspect="1"/>
          </p:cNvPicPr>
          <p:nvPr/>
        </p:nvPicPr>
        <p:blipFill>
          <a:blip r:embed="rId3"/>
          <a:stretch>
            <a:fillRect/>
          </a:stretch>
        </p:blipFill>
        <p:spPr>
          <a:xfrm>
            <a:off x="1182656" y="937448"/>
            <a:ext cx="6778688" cy="5409225"/>
          </a:xfrm>
          <a:prstGeom prst="rect">
            <a:avLst/>
          </a:prstGeom>
        </p:spPr>
      </p:pic>
      <p:sp>
        <p:nvSpPr>
          <p:cNvPr id="5" name="Oval 4">
            <a:extLst>
              <a:ext uri="{FF2B5EF4-FFF2-40B4-BE49-F238E27FC236}">
                <a16:creationId xmlns:a16="http://schemas.microsoft.com/office/drawing/2014/main" id="{96A54DEA-B58F-49AD-A204-C173EF0F7CAF}"/>
              </a:ext>
            </a:extLst>
          </p:cNvPr>
          <p:cNvSpPr/>
          <p:nvPr/>
        </p:nvSpPr>
        <p:spPr bwMode="auto">
          <a:xfrm rot="18880239">
            <a:off x="3153045" y="5653521"/>
            <a:ext cx="107452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0" name="Oval 9">
            <a:extLst>
              <a:ext uri="{FF2B5EF4-FFF2-40B4-BE49-F238E27FC236}">
                <a16:creationId xmlns:a16="http://schemas.microsoft.com/office/drawing/2014/main" id="{DF396466-05FD-4DDB-AE5C-1F0E327D0DF0}"/>
              </a:ext>
            </a:extLst>
          </p:cNvPr>
          <p:cNvSpPr/>
          <p:nvPr/>
        </p:nvSpPr>
        <p:spPr bwMode="auto">
          <a:xfrm rot="18880239">
            <a:off x="5781597" y="5644081"/>
            <a:ext cx="107452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1" name="Oval 10">
            <a:extLst>
              <a:ext uri="{FF2B5EF4-FFF2-40B4-BE49-F238E27FC236}">
                <a16:creationId xmlns:a16="http://schemas.microsoft.com/office/drawing/2014/main" id="{56EB4BA7-E496-4C81-9D78-79F0EF9C9F77}"/>
              </a:ext>
            </a:extLst>
          </p:cNvPr>
          <p:cNvSpPr/>
          <p:nvPr/>
        </p:nvSpPr>
        <p:spPr bwMode="auto">
          <a:xfrm rot="18880239">
            <a:off x="4914405" y="5650825"/>
            <a:ext cx="107452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2670409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Can We Link the Putative Enhancers to a Specific Gene?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1829420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Ds.tiff"/>
          <p:cNvPicPr>
            <a:picLocks noChangeAspect="1"/>
          </p:cNvPicPr>
          <p:nvPr/>
        </p:nvPicPr>
        <p:blipFill rotWithShape="1">
          <a:blip r:embed="rId3">
            <a:extLst>
              <a:ext uri="{28A0092B-C50C-407E-A947-70E740481C1C}">
                <a14:useLocalDpi xmlns:a14="http://schemas.microsoft.com/office/drawing/2010/main" val="0"/>
              </a:ext>
            </a:extLst>
          </a:blip>
          <a:srcRect b="4903"/>
          <a:stretch/>
        </p:blipFill>
        <p:spPr>
          <a:xfrm>
            <a:off x="1555168" y="703289"/>
            <a:ext cx="7355771" cy="6119470"/>
          </a:xfrm>
          <a:prstGeom prst="rect">
            <a:avLst/>
          </a:prstGeom>
        </p:spPr>
      </p:pic>
      <p:sp>
        <p:nvSpPr>
          <p:cNvPr id="10" name="Title 1">
            <a:extLst>
              <a:ext uri="{FF2B5EF4-FFF2-40B4-BE49-F238E27FC236}">
                <a16:creationId xmlns:a16="http://schemas.microsoft.com/office/drawing/2014/main" id="{EAA74F01-7E3F-45E1-B5A4-0B80FD15473D}"/>
              </a:ext>
            </a:extLst>
          </p:cNvPr>
          <p:cNvSpPr txBox="1">
            <a:spLocks/>
          </p:cNvSpPr>
          <p:nvPr/>
        </p:nvSpPr>
        <p:spPr bwMode="gray">
          <a:xfrm>
            <a:off x="304800" y="64409"/>
            <a:ext cx="82296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Chromosomes are Organized into</a:t>
            </a:r>
          </a:p>
          <a:p>
            <a:pPr eaLnBrk="1" hangingPunct="1"/>
            <a:r>
              <a:rPr lang="en-US" sz="2800" kern="0" dirty="0"/>
              <a:t>Topologically Associating Domains (TADs)</a:t>
            </a:r>
          </a:p>
        </p:txBody>
      </p:sp>
      <p:sp>
        <p:nvSpPr>
          <p:cNvPr id="9" name="TextBox 3">
            <a:extLst>
              <a:ext uri="{FF2B5EF4-FFF2-40B4-BE49-F238E27FC236}">
                <a16:creationId xmlns:a16="http://schemas.microsoft.com/office/drawing/2014/main" id="{D024D59F-7E1F-49CF-AB4C-52EB2F5F20FB}"/>
              </a:ext>
            </a:extLst>
          </p:cNvPr>
          <p:cNvSpPr txBox="1">
            <a:spLocks noChangeArrowheads="1"/>
          </p:cNvSpPr>
          <p:nvPr/>
        </p:nvSpPr>
        <p:spPr bwMode="auto">
          <a:xfrm>
            <a:off x="183788" y="5915828"/>
            <a:ext cx="5434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Matharu and Ahituv </a:t>
            </a:r>
          </a:p>
          <a:p>
            <a:r>
              <a:rPr lang="en-US" sz="1600" dirty="0" err="1"/>
              <a:t>PLoS</a:t>
            </a:r>
            <a:r>
              <a:rPr lang="en-US" sz="1600" dirty="0"/>
              <a:t> Genetics 2015</a:t>
            </a:r>
            <a:endParaRPr lang="en-US" sz="1600" i="1" dirty="0"/>
          </a:p>
        </p:txBody>
      </p:sp>
      <p:sp>
        <p:nvSpPr>
          <p:cNvPr id="11" name="Date Placeholder 5">
            <a:extLst>
              <a:ext uri="{FF2B5EF4-FFF2-40B4-BE49-F238E27FC236}">
                <a16:creationId xmlns:a16="http://schemas.microsoft.com/office/drawing/2014/main" id="{092CBBFB-4F68-4F9D-9500-681C152D4CA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2" name="Slide Number Placeholder 3">
            <a:extLst>
              <a:ext uri="{FF2B5EF4-FFF2-40B4-BE49-F238E27FC236}">
                <a16:creationId xmlns:a16="http://schemas.microsoft.com/office/drawing/2014/main" id="{19E87AB2-00D0-4D40-B1B7-88A1FEA8ABEE}"/>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44</a:t>
            </a:fld>
            <a:endParaRPr lang="en-US"/>
          </a:p>
        </p:txBody>
      </p:sp>
    </p:spTree>
    <p:extLst>
      <p:ext uri="{BB962C8B-B14F-4D97-AF65-F5344CB8AC3E}">
        <p14:creationId xmlns:p14="http://schemas.microsoft.com/office/powerpoint/2010/main" val="4273860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1228" y="3992968"/>
            <a:ext cx="4954982" cy="2158562"/>
            <a:chOff x="2351868" y="1431431"/>
            <a:chExt cx="6157618" cy="242199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862" y="2096266"/>
              <a:ext cx="4670959" cy="1497233"/>
            </a:xfrm>
            <a:prstGeom prst="rect">
              <a:avLst/>
            </a:prstGeom>
          </p:spPr>
        </p:pic>
        <p:sp>
          <p:nvSpPr>
            <p:cNvPr id="6" name="TextBox 5"/>
            <p:cNvSpPr txBox="1"/>
            <p:nvPr/>
          </p:nvSpPr>
          <p:spPr>
            <a:xfrm>
              <a:off x="2595609" y="3484264"/>
              <a:ext cx="1063545" cy="296526"/>
            </a:xfrm>
            <a:prstGeom prst="rect">
              <a:avLst/>
            </a:prstGeom>
            <a:noFill/>
          </p:spPr>
          <p:txBody>
            <a:bodyPr wrap="square" rtlCol="0">
              <a:spAutoFit/>
            </a:bodyPr>
            <a:lstStyle/>
            <a:p>
              <a:r>
                <a:rPr lang="en-US" sz="1200" b="1" dirty="0">
                  <a:latin typeface="Avenir Book"/>
                  <a:cs typeface="Avenir Book"/>
                </a:rPr>
                <a:t>Fixation </a:t>
              </a:r>
            </a:p>
          </p:txBody>
        </p:sp>
        <p:sp>
          <p:nvSpPr>
            <p:cNvPr id="7" name="TextBox 6"/>
            <p:cNvSpPr txBox="1"/>
            <p:nvPr/>
          </p:nvSpPr>
          <p:spPr>
            <a:xfrm>
              <a:off x="3364809" y="3484263"/>
              <a:ext cx="1183358" cy="296526"/>
            </a:xfrm>
            <a:prstGeom prst="rect">
              <a:avLst/>
            </a:prstGeom>
            <a:noFill/>
          </p:spPr>
          <p:txBody>
            <a:bodyPr wrap="square" rtlCol="0">
              <a:spAutoFit/>
            </a:bodyPr>
            <a:lstStyle/>
            <a:p>
              <a:r>
                <a:rPr lang="en-US" sz="1200" b="1" dirty="0">
                  <a:latin typeface="Avenir Book"/>
                  <a:cs typeface="Avenir Book"/>
                </a:rPr>
                <a:t>Digestion </a:t>
              </a:r>
            </a:p>
          </p:txBody>
        </p:sp>
        <p:sp>
          <p:nvSpPr>
            <p:cNvPr id="8" name="TextBox 7"/>
            <p:cNvSpPr txBox="1"/>
            <p:nvPr/>
          </p:nvSpPr>
          <p:spPr>
            <a:xfrm>
              <a:off x="3959973" y="3343558"/>
              <a:ext cx="1183358" cy="494210"/>
            </a:xfrm>
            <a:prstGeom prst="rect">
              <a:avLst/>
            </a:prstGeom>
            <a:noFill/>
          </p:spPr>
          <p:txBody>
            <a:bodyPr wrap="square" rtlCol="0">
              <a:spAutoFit/>
            </a:bodyPr>
            <a:lstStyle/>
            <a:p>
              <a:pPr algn="ctr"/>
              <a:r>
                <a:rPr lang="en-US" sz="1200" b="1" dirty="0">
                  <a:latin typeface="Avenir Book"/>
                  <a:cs typeface="Avenir Book"/>
                </a:rPr>
                <a:t>Adaptor</a:t>
              </a:r>
            </a:p>
            <a:p>
              <a:pPr algn="ctr"/>
              <a:r>
                <a:rPr lang="en-US" sz="1200" b="1" dirty="0">
                  <a:latin typeface="Avenir Book"/>
                  <a:cs typeface="Avenir Book"/>
                </a:rPr>
                <a:t>ligation</a:t>
              </a:r>
            </a:p>
          </p:txBody>
        </p:sp>
        <p:sp>
          <p:nvSpPr>
            <p:cNvPr id="9" name="TextBox 8"/>
            <p:cNvSpPr txBox="1"/>
            <p:nvPr/>
          </p:nvSpPr>
          <p:spPr>
            <a:xfrm>
              <a:off x="4833072" y="3359216"/>
              <a:ext cx="1183358" cy="494210"/>
            </a:xfrm>
            <a:prstGeom prst="rect">
              <a:avLst/>
            </a:prstGeom>
            <a:noFill/>
          </p:spPr>
          <p:txBody>
            <a:bodyPr wrap="square" rtlCol="0">
              <a:spAutoFit/>
            </a:bodyPr>
            <a:lstStyle/>
            <a:p>
              <a:pPr algn="ctr"/>
              <a:r>
                <a:rPr lang="en-US" sz="1200" b="1" dirty="0">
                  <a:latin typeface="Avenir Book"/>
                  <a:cs typeface="Avenir Book"/>
                </a:rPr>
                <a:t>Proximity ligation</a:t>
              </a:r>
            </a:p>
          </p:txBody>
        </p:sp>
        <p:sp>
          <p:nvSpPr>
            <p:cNvPr id="10" name="TextBox 9"/>
            <p:cNvSpPr txBox="1"/>
            <p:nvPr/>
          </p:nvSpPr>
          <p:spPr>
            <a:xfrm>
              <a:off x="6046689" y="3320807"/>
              <a:ext cx="1183358" cy="296526"/>
            </a:xfrm>
            <a:prstGeom prst="rect">
              <a:avLst/>
            </a:prstGeom>
            <a:noFill/>
          </p:spPr>
          <p:txBody>
            <a:bodyPr wrap="square" rtlCol="0">
              <a:spAutoFit/>
            </a:bodyPr>
            <a:lstStyle/>
            <a:p>
              <a:pPr algn="ctr"/>
              <a:r>
                <a:rPr lang="en-US" sz="1200" b="1" dirty="0">
                  <a:latin typeface="Avenir Book"/>
                  <a:cs typeface="Avenir Book"/>
                </a:rPr>
                <a:t>NGS Library</a:t>
              </a:r>
            </a:p>
          </p:txBody>
        </p:sp>
        <p:sp>
          <p:nvSpPr>
            <p:cNvPr id="12" name="TextBox 11"/>
            <p:cNvSpPr txBox="1"/>
            <p:nvPr/>
          </p:nvSpPr>
          <p:spPr>
            <a:xfrm>
              <a:off x="2351868" y="1431431"/>
              <a:ext cx="6157618" cy="494210"/>
            </a:xfrm>
            <a:prstGeom prst="rect">
              <a:avLst/>
            </a:prstGeom>
            <a:noFill/>
          </p:spPr>
          <p:txBody>
            <a:bodyPr wrap="none" rtlCol="0">
              <a:spAutoFit/>
            </a:bodyPr>
            <a:lstStyle/>
            <a:p>
              <a:r>
                <a:rPr lang="en-US" sz="2400" b="1" dirty="0">
                  <a:solidFill>
                    <a:srgbClr val="000000"/>
                  </a:solidFill>
                  <a:latin typeface="Avenir Book"/>
                  <a:cs typeface="Avenir Book"/>
                </a:rPr>
                <a:t>Chromatin conformation capture (Hi-C)</a:t>
              </a:r>
            </a:p>
          </p:txBody>
        </p:sp>
      </p:grpSp>
      <p:grpSp>
        <p:nvGrpSpPr>
          <p:cNvPr id="21" name="Group 20"/>
          <p:cNvGrpSpPr/>
          <p:nvPr/>
        </p:nvGrpSpPr>
        <p:grpSpPr>
          <a:xfrm>
            <a:off x="4249697" y="4148257"/>
            <a:ext cx="4755180" cy="2300031"/>
            <a:chOff x="4249697" y="4148257"/>
            <a:chExt cx="4755180" cy="2300031"/>
          </a:xfrm>
        </p:grpSpPr>
        <p:cxnSp>
          <p:nvCxnSpPr>
            <p:cNvPr id="28" name="Straight Arrow Connector 27"/>
            <p:cNvCxnSpPr/>
            <p:nvPr/>
          </p:nvCxnSpPr>
          <p:spPr>
            <a:xfrm>
              <a:off x="4249697" y="5181746"/>
              <a:ext cx="766513" cy="0"/>
            </a:xfrm>
            <a:prstGeom prst="straightConnector1">
              <a:avLst/>
            </a:prstGeom>
            <a:ln w="57150" cmpd="sng">
              <a:solidFill>
                <a:srgbClr val="000000"/>
              </a:solidFill>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HiC m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493" y="4148257"/>
              <a:ext cx="3733384" cy="2300031"/>
            </a:xfrm>
            <a:prstGeom prst="rect">
              <a:avLst/>
            </a:prstGeom>
          </p:spPr>
        </p:pic>
      </p:grpSp>
      <p:grpSp>
        <p:nvGrpSpPr>
          <p:cNvPr id="2" name="Group 1"/>
          <p:cNvGrpSpPr/>
          <p:nvPr/>
        </p:nvGrpSpPr>
        <p:grpSpPr>
          <a:xfrm>
            <a:off x="5204363" y="62588"/>
            <a:ext cx="3890204" cy="3643722"/>
            <a:chOff x="5204363" y="62588"/>
            <a:chExt cx="3890204" cy="3643722"/>
          </a:xfrm>
        </p:grpSpPr>
        <p:sp>
          <p:nvSpPr>
            <p:cNvPr id="11" name="TextBox 10"/>
            <p:cNvSpPr txBox="1"/>
            <p:nvPr/>
          </p:nvSpPr>
          <p:spPr>
            <a:xfrm>
              <a:off x="5688576" y="62588"/>
              <a:ext cx="2796770" cy="461665"/>
            </a:xfrm>
            <a:prstGeom prst="rect">
              <a:avLst/>
            </a:prstGeom>
            <a:noFill/>
          </p:spPr>
          <p:txBody>
            <a:bodyPr wrap="square" rtlCol="0">
              <a:spAutoFit/>
            </a:bodyPr>
            <a:lstStyle/>
            <a:p>
              <a:pPr algn="ctr"/>
              <a:r>
                <a:rPr lang="en-US" sz="2400" b="1" dirty="0">
                  <a:solidFill>
                    <a:srgbClr val="000000"/>
                  </a:solidFill>
                  <a:latin typeface="Avenir Book"/>
                  <a:cs typeface="Avenir Book"/>
                </a:rPr>
                <a:t>Hi-C contact map</a:t>
              </a:r>
            </a:p>
          </p:txBody>
        </p:sp>
        <p:grpSp>
          <p:nvGrpSpPr>
            <p:cNvPr id="24" name="Group 23"/>
            <p:cNvGrpSpPr/>
            <p:nvPr/>
          </p:nvGrpSpPr>
          <p:grpSpPr>
            <a:xfrm>
              <a:off x="5204363" y="636613"/>
              <a:ext cx="3890204" cy="3069697"/>
              <a:chOff x="5204363" y="636613"/>
              <a:chExt cx="3890204" cy="3069697"/>
            </a:xfrm>
          </p:grpSpPr>
          <p:grpSp>
            <p:nvGrpSpPr>
              <p:cNvPr id="41" name="Group 40"/>
              <p:cNvGrpSpPr/>
              <p:nvPr/>
            </p:nvGrpSpPr>
            <p:grpSpPr>
              <a:xfrm>
                <a:off x="5204363" y="636613"/>
                <a:ext cx="3890204" cy="2063309"/>
                <a:chOff x="5078576" y="4005898"/>
                <a:chExt cx="3890204" cy="2063309"/>
              </a:xfrm>
            </p:grpSpPr>
            <p:pic>
              <p:nvPicPr>
                <p:cNvPr id="14" name="Picture 13"/>
                <p:cNvPicPr>
                  <a:picLocks noChangeAspect="1"/>
                </p:cNvPicPr>
                <p:nvPr/>
              </p:nvPicPr>
              <p:blipFill rotWithShape="1">
                <a:blip r:embed="rId5"/>
                <a:srcRect l="4266" r="5283"/>
                <a:stretch/>
              </p:blipFill>
              <p:spPr>
                <a:xfrm>
                  <a:off x="5078576" y="4005898"/>
                  <a:ext cx="3890204" cy="2060884"/>
                </a:xfrm>
                <a:prstGeom prst="rect">
                  <a:avLst/>
                </a:prstGeom>
              </p:spPr>
            </p:pic>
            <p:cxnSp>
              <p:nvCxnSpPr>
                <p:cNvPr id="15" name="Straight Connector 14"/>
                <p:cNvCxnSpPr>
                  <a:cxnSpLocks/>
                </p:cNvCxnSpPr>
                <p:nvPr/>
              </p:nvCxnSpPr>
              <p:spPr>
                <a:xfrm flipH="1">
                  <a:off x="5131287" y="5174195"/>
                  <a:ext cx="857976" cy="895012"/>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a:off x="5989263" y="5174195"/>
                  <a:ext cx="881733" cy="849887"/>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H="1">
                  <a:off x="6864679" y="4945673"/>
                  <a:ext cx="1029584" cy="1074828"/>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7894263" y="4945673"/>
                  <a:ext cx="1011927" cy="1090778"/>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34" name="Straight Arrow Connector 33"/>
              <p:cNvCxnSpPr/>
              <p:nvPr/>
            </p:nvCxnSpPr>
            <p:spPr>
              <a:xfrm flipV="1">
                <a:off x="7165333" y="2856496"/>
                <a:ext cx="0" cy="849814"/>
              </a:xfrm>
              <a:prstGeom prst="straightConnector1">
                <a:avLst/>
              </a:prstGeom>
              <a:ln w="57150" cmpd="sng">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43" name="Rectangle 42"/>
          <p:cNvSpPr/>
          <p:nvPr/>
        </p:nvSpPr>
        <p:spPr>
          <a:xfrm>
            <a:off x="6191602" y="4008032"/>
            <a:ext cx="960083" cy="2531706"/>
          </a:xfrm>
          <a:prstGeom prst="rect">
            <a:avLst/>
          </a:prstGeom>
          <a:noFill/>
          <a:ln w="57150" cmpd="sng">
            <a:solidFill>
              <a:srgbClr val="2DFF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pic>
        <p:nvPicPr>
          <p:cNvPr id="32" name="Picture 31" descr="TADs.tiff">
            <a:extLst>
              <a:ext uri="{FF2B5EF4-FFF2-40B4-BE49-F238E27FC236}">
                <a16:creationId xmlns:a16="http://schemas.microsoft.com/office/drawing/2014/main" id="{9908AF43-2946-4AD6-99C2-26F68D9E27E7}"/>
              </a:ext>
            </a:extLst>
          </p:cNvPr>
          <p:cNvPicPr>
            <a:picLocks noChangeAspect="1"/>
          </p:cNvPicPr>
          <p:nvPr/>
        </p:nvPicPr>
        <p:blipFill rotWithShape="1">
          <a:blip r:embed="rId6">
            <a:extLst>
              <a:ext uri="{28A0092B-C50C-407E-A947-70E740481C1C}">
                <a14:useLocalDpi xmlns:a14="http://schemas.microsoft.com/office/drawing/2010/main" val="0"/>
              </a:ext>
            </a:extLst>
          </a:blip>
          <a:srcRect t="50230" b="4903"/>
          <a:stretch/>
        </p:blipFill>
        <p:spPr>
          <a:xfrm>
            <a:off x="112023" y="1385717"/>
            <a:ext cx="4799260" cy="1883742"/>
          </a:xfrm>
          <a:prstGeom prst="rect">
            <a:avLst/>
          </a:prstGeom>
        </p:spPr>
      </p:pic>
      <p:sp>
        <p:nvSpPr>
          <p:cNvPr id="26" name="Date Placeholder 5">
            <a:extLst>
              <a:ext uri="{FF2B5EF4-FFF2-40B4-BE49-F238E27FC236}">
                <a16:creationId xmlns:a16="http://schemas.microsoft.com/office/drawing/2014/main" id="{2590CDDA-5949-465A-9DCE-AF936F58245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27" name="Slide Number Placeholder 3">
            <a:extLst>
              <a:ext uri="{FF2B5EF4-FFF2-40B4-BE49-F238E27FC236}">
                <a16:creationId xmlns:a16="http://schemas.microsoft.com/office/drawing/2014/main" id="{834920D7-9242-44A6-AC7A-78E6CBAF6D3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45</a:t>
            </a:fld>
            <a:endParaRPr lang="en-US"/>
          </a:p>
        </p:txBody>
      </p:sp>
      <p:sp>
        <p:nvSpPr>
          <p:cNvPr id="36" name="Rectangle 35">
            <a:extLst>
              <a:ext uri="{FF2B5EF4-FFF2-40B4-BE49-F238E27FC236}">
                <a16:creationId xmlns:a16="http://schemas.microsoft.com/office/drawing/2014/main" id="{7B06E31C-E75E-40EE-BF23-CA6530D359F3}"/>
              </a:ext>
            </a:extLst>
          </p:cNvPr>
          <p:cNvSpPr/>
          <p:nvPr/>
        </p:nvSpPr>
        <p:spPr>
          <a:xfrm>
            <a:off x="457200" y="6135378"/>
            <a:ext cx="3529456" cy="338554"/>
          </a:xfrm>
          <a:prstGeom prst="rect">
            <a:avLst/>
          </a:prstGeom>
        </p:spPr>
        <p:txBody>
          <a:bodyPr wrap="square">
            <a:spAutoFit/>
          </a:bodyPr>
          <a:lstStyle/>
          <a:p>
            <a:r>
              <a:rPr lang="en-US" sz="1600" dirty="0"/>
              <a:t>Ramani </a:t>
            </a:r>
            <a:r>
              <a:rPr lang="en-US" sz="1600" i="1" dirty="0"/>
              <a:t>et al</a:t>
            </a:r>
            <a:r>
              <a:rPr lang="en-US" sz="1600" dirty="0"/>
              <a:t>. Nature Protocols 2016</a:t>
            </a:r>
          </a:p>
        </p:txBody>
      </p:sp>
    </p:spTree>
    <p:extLst>
      <p:ext uri="{BB962C8B-B14F-4D97-AF65-F5344CB8AC3E}">
        <p14:creationId xmlns:p14="http://schemas.microsoft.com/office/powerpoint/2010/main" val="6216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77189" y="1664926"/>
            <a:ext cx="3540864" cy="3540864"/>
          </a:xfrm>
          <a:prstGeom prst="rect">
            <a:avLst/>
          </a:prstGeom>
        </p:spPr>
      </p:pic>
      <p:sp>
        <p:nvSpPr>
          <p:cNvPr id="5" name="Title 1">
            <a:extLst>
              <a:ext uri="{FF2B5EF4-FFF2-40B4-BE49-F238E27FC236}">
                <a16:creationId xmlns:a16="http://schemas.microsoft.com/office/drawing/2014/main" id="{9E783185-D2B4-40DE-9947-08F54FC809EB}"/>
              </a:ext>
            </a:extLst>
          </p:cNvPr>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 Conformation Capture Example</a:t>
            </a:r>
          </a:p>
        </p:txBody>
      </p:sp>
      <p:sp>
        <p:nvSpPr>
          <p:cNvPr id="4" name="Rectangle 3">
            <a:extLst>
              <a:ext uri="{FF2B5EF4-FFF2-40B4-BE49-F238E27FC236}">
                <a16:creationId xmlns:a16="http://schemas.microsoft.com/office/drawing/2014/main" id="{9F6ABBF8-8672-4CBB-9B8E-A423AF4BED3C}"/>
              </a:ext>
            </a:extLst>
          </p:cNvPr>
          <p:cNvSpPr/>
          <p:nvPr/>
        </p:nvSpPr>
        <p:spPr>
          <a:xfrm>
            <a:off x="457200" y="6135378"/>
            <a:ext cx="4114800" cy="338554"/>
          </a:xfrm>
          <a:prstGeom prst="rect">
            <a:avLst/>
          </a:prstGeom>
        </p:spPr>
        <p:txBody>
          <a:bodyPr wrap="square">
            <a:spAutoFit/>
          </a:bodyPr>
          <a:lstStyle/>
          <a:p>
            <a:r>
              <a:rPr lang="en-US" sz="1600" dirty="0"/>
              <a:t>Modified from Lazar </a:t>
            </a:r>
            <a:r>
              <a:rPr lang="en-US" sz="1600" i="1" dirty="0"/>
              <a:t>et al</a:t>
            </a:r>
            <a:r>
              <a:rPr lang="en-US" sz="1600" dirty="0"/>
              <a:t>. Genome Research 2018</a:t>
            </a:r>
          </a:p>
        </p:txBody>
      </p:sp>
      <p:sp>
        <p:nvSpPr>
          <p:cNvPr id="6" name="Date Placeholder 5">
            <a:extLst>
              <a:ext uri="{FF2B5EF4-FFF2-40B4-BE49-F238E27FC236}">
                <a16:creationId xmlns:a16="http://schemas.microsoft.com/office/drawing/2014/main" id="{B3692166-E340-44B1-BFF5-2A2BCFF7D774}"/>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7" name="Slide Number Placeholder 3">
            <a:extLst>
              <a:ext uri="{FF2B5EF4-FFF2-40B4-BE49-F238E27FC236}">
                <a16:creationId xmlns:a16="http://schemas.microsoft.com/office/drawing/2014/main" id="{B562FBE8-FEEB-42A6-962A-673BF34AF8E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46</a:t>
            </a:fld>
            <a:endParaRPr lang="en-US"/>
          </a:p>
        </p:txBody>
      </p:sp>
    </p:spTree>
    <p:extLst>
      <p:ext uri="{BB962C8B-B14F-4D97-AF65-F5344CB8AC3E}">
        <p14:creationId xmlns:p14="http://schemas.microsoft.com/office/powerpoint/2010/main" val="21396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700000">
            <a:off x="2782031" y="1667482"/>
            <a:ext cx="3530546" cy="3530546"/>
          </a:xfrm>
          <a:prstGeom prst="rect">
            <a:avLst/>
          </a:prstGeom>
        </p:spPr>
      </p:pic>
      <p:sp>
        <p:nvSpPr>
          <p:cNvPr id="13" name="Rectangle 12"/>
          <p:cNvSpPr/>
          <p:nvPr/>
        </p:nvSpPr>
        <p:spPr>
          <a:xfrm>
            <a:off x="1483907" y="3440648"/>
            <a:ext cx="6172200" cy="2607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12q3</a:t>
            </a:r>
          </a:p>
        </p:txBody>
      </p:sp>
      <p:grpSp>
        <p:nvGrpSpPr>
          <p:cNvPr id="51" name="Group 50"/>
          <p:cNvGrpSpPr/>
          <p:nvPr/>
        </p:nvGrpSpPr>
        <p:grpSpPr>
          <a:xfrm>
            <a:off x="2251832" y="2299581"/>
            <a:ext cx="4397577" cy="1122961"/>
            <a:chOff x="1165412" y="2286000"/>
            <a:chExt cx="6738470" cy="1634465"/>
          </a:xfrm>
        </p:grpSpPr>
        <p:cxnSp>
          <p:nvCxnSpPr>
            <p:cNvPr id="11" name="Straight Connector 10"/>
            <p:cNvCxnSpPr/>
            <p:nvPr/>
          </p:nvCxnSpPr>
          <p:spPr>
            <a:xfrm flipV="1">
              <a:off x="1404470" y="2629647"/>
              <a:ext cx="1404471" cy="129081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79059" y="2629647"/>
              <a:ext cx="1329765" cy="129081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138706" y="2286000"/>
              <a:ext cx="1628588" cy="1634465"/>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767294" y="2286000"/>
              <a:ext cx="1613647" cy="1634464"/>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7380941" y="3346824"/>
              <a:ext cx="522941" cy="57364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165412" y="3600824"/>
              <a:ext cx="239058" cy="31964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grpSp>
      <p:sp>
        <p:nvSpPr>
          <p:cNvPr id="12" name="Title 1">
            <a:extLst>
              <a:ext uri="{FF2B5EF4-FFF2-40B4-BE49-F238E27FC236}">
                <a16:creationId xmlns:a16="http://schemas.microsoft.com/office/drawing/2014/main" id="{A7CBC9A5-1587-455C-86F6-4C15D90AAD8D}"/>
              </a:ext>
            </a:extLst>
          </p:cNvPr>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 Conformation Capture Example</a:t>
            </a:r>
          </a:p>
        </p:txBody>
      </p:sp>
      <p:sp>
        <p:nvSpPr>
          <p:cNvPr id="14" name="Rectangle 13">
            <a:extLst>
              <a:ext uri="{FF2B5EF4-FFF2-40B4-BE49-F238E27FC236}">
                <a16:creationId xmlns:a16="http://schemas.microsoft.com/office/drawing/2014/main" id="{3C6E74A8-2328-45F4-903F-30D1BAF980F9}"/>
              </a:ext>
            </a:extLst>
          </p:cNvPr>
          <p:cNvSpPr/>
          <p:nvPr/>
        </p:nvSpPr>
        <p:spPr>
          <a:xfrm>
            <a:off x="457200" y="6135378"/>
            <a:ext cx="4114800" cy="338554"/>
          </a:xfrm>
          <a:prstGeom prst="rect">
            <a:avLst/>
          </a:prstGeom>
        </p:spPr>
        <p:txBody>
          <a:bodyPr wrap="square">
            <a:spAutoFit/>
          </a:bodyPr>
          <a:lstStyle/>
          <a:p>
            <a:r>
              <a:rPr lang="en-US" sz="1600" dirty="0"/>
              <a:t>Modified from Lazar </a:t>
            </a:r>
            <a:r>
              <a:rPr lang="en-US" sz="1600" i="1" dirty="0"/>
              <a:t>et al</a:t>
            </a:r>
            <a:r>
              <a:rPr lang="en-US" sz="1600" dirty="0"/>
              <a:t>. Genome Research 2018</a:t>
            </a:r>
          </a:p>
        </p:txBody>
      </p:sp>
      <p:sp>
        <p:nvSpPr>
          <p:cNvPr id="15" name="Date Placeholder 5">
            <a:extLst>
              <a:ext uri="{FF2B5EF4-FFF2-40B4-BE49-F238E27FC236}">
                <a16:creationId xmlns:a16="http://schemas.microsoft.com/office/drawing/2014/main" id="{50B1279D-C1E7-4F81-823A-D469AE7F2066}"/>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6" name="Slide Number Placeholder 3">
            <a:extLst>
              <a:ext uri="{FF2B5EF4-FFF2-40B4-BE49-F238E27FC236}">
                <a16:creationId xmlns:a16="http://schemas.microsoft.com/office/drawing/2014/main" id="{47BF4854-A69B-4FCD-AF35-E131C909542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47</a:t>
            </a:fld>
            <a:endParaRPr lang="en-US"/>
          </a:p>
        </p:txBody>
      </p:sp>
    </p:spTree>
    <p:extLst>
      <p:ext uri="{BB962C8B-B14F-4D97-AF65-F5344CB8AC3E}">
        <p14:creationId xmlns:p14="http://schemas.microsoft.com/office/powerpoint/2010/main" val="7857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4418"/>
            <a:ext cx="8229600" cy="480131"/>
          </a:xfrm>
        </p:spPr>
        <p:txBody>
          <a:bodyPr/>
          <a:lstStyle/>
          <a:p>
            <a:r>
              <a:rPr lang="en-US" sz="2800" dirty="0"/>
              <a:t>TADs in the Region of Erectile Dysfunction Risk Locus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48</a:t>
            </a:fld>
            <a:endParaRPr lang="en-US" dirty="0"/>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dirty="0"/>
          </a:p>
        </p:txBody>
      </p:sp>
      <p:pic>
        <p:nvPicPr>
          <p:cNvPr id="13" name="Picture 12">
            <a:extLst>
              <a:ext uri="{FF2B5EF4-FFF2-40B4-BE49-F238E27FC236}">
                <a16:creationId xmlns:a16="http://schemas.microsoft.com/office/drawing/2014/main" id="{172471E3-F314-410C-BE9C-D8C1747195D0}"/>
              </a:ext>
            </a:extLst>
          </p:cNvPr>
          <p:cNvPicPr>
            <a:picLocks noChangeAspect="1"/>
          </p:cNvPicPr>
          <p:nvPr/>
        </p:nvPicPr>
        <p:blipFill>
          <a:blip r:embed="rId3"/>
          <a:stretch>
            <a:fillRect/>
          </a:stretch>
        </p:blipFill>
        <p:spPr>
          <a:xfrm>
            <a:off x="0" y="1000773"/>
            <a:ext cx="9144000" cy="1421027"/>
          </a:xfrm>
          <a:prstGeom prst="rect">
            <a:avLst/>
          </a:prstGeom>
        </p:spPr>
      </p:pic>
      <p:pic>
        <p:nvPicPr>
          <p:cNvPr id="17" name="Picture 16">
            <a:extLst>
              <a:ext uri="{FF2B5EF4-FFF2-40B4-BE49-F238E27FC236}">
                <a16:creationId xmlns:a16="http://schemas.microsoft.com/office/drawing/2014/main" id="{575F1DCC-ADC9-4068-ACE9-B73EB02EC7F6}"/>
              </a:ext>
            </a:extLst>
          </p:cNvPr>
          <p:cNvPicPr>
            <a:picLocks noChangeAspect="1"/>
          </p:cNvPicPr>
          <p:nvPr/>
        </p:nvPicPr>
        <p:blipFill rotWithShape="1">
          <a:blip r:embed="rId4"/>
          <a:srcRect b="11792"/>
          <a:stretch/>
        </p:blipFill>
        <p:spPr>
          <a:xfrm>
            <a:off x="1756237" y="2485890"/>
            <a:ext cx="5631525" cy="3533910"/>
          </a:xfrm>
          <a:prstGeom prst="rect">
            <a:avLst/>
          </a:prstGeom>
        </p:spPr>
      </p:pic>
      <p:sp>
        <p:nvSpPr>
          <p:cNvPr id="7" name="Rectangle 6">
            <a:extLst>
              <a:ext uri="{FF2B5EF4-FFF2-40B4-BE49-F238E27FC236}">
                <a16:creationId xmlns:a16="http://schemas.microsoft.com/office/drawing/2014/main" id="{7D586216-4F43-48ED-9575-65BA944593C5}"/>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spTree>
    <p:extLst>
      <p:ext uri="{BB962C8B-B14F-4D97-AF65-F5344CB8AC3E}">
        <p14:creationId xmlns:p14="http://schemas.microsoft.com/office/powerpoint/2010/main" val="1559485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4418"/>
            <a:ext cx="8229600" cy="480131"/>
          </a:xfrm>
        </p:spPr>
        <p:txBody>
          <a:bodyPr/>
          <a:lstStyle/>
          <a:p>
            <a:r>
              <a:rPr lang="en-US" sz="2800" dirty="0"/>
              <a:t>TADs in the Region of Erectile Dysfunction Risk Locus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49</a:t>
            </a:fld>
            <a:endParaRPr lang="en-US" dirty="0"/>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dirty="0"/>
          </a:p>
        </p:txBody>
      </p:sp>
      <p:pic>
        <p:nvPicPr>
          <p:cNvPr id="13" name="Picture 12">
            <a:extLst>
              <a:ext uri="{FF2B5EF4-FFF2-40B4-BE49-F238E27FC236}">
                <a16:creationId xmlns:a16="http://schemas.microsoft.com/office/drawing/2014/main" id="{172471E3-F314-410C-BE9C-D8C1747195D0}"/>
              </a:ext>
            </a:extLst>
          </p:cNvPr>
          <p:cNvPicPr>
            <a:picLocks noChangeAspect="1"/>
          </p:cNvPicPr>
          <p:nvPr/>
        </p:nvPicPr>
        <p:blipFill>
          <a:blip r:embed="rId3"/>
          <a:stretch>
            <a:fillRect/>
          </a:stretch>
        </p:blipFill>
        <p:spPr>
          <a:xfrm>
            <a:off x="0" y="1000773"/>
            <a:ext cx="9144000" cy="1421027"/>
          </a:xfrm>
          <a:prstGeom prst="rect">
            <a:avLst/>
          </a:prstGeom>
        </p:spPr>
      </p:pic>
      <p:pic>
        <p:nvPicPr>
          <p:cNvPr id="17" name="Picture 16">
            <a:extLst>
              <a:ext uri="{FF2B5EF4-FFF2-40B4-BE49-F238E27FC236}">
                <a16:creationId xmlns:a16="http://schemas.microsoft.com/office/drawing/2014/main" id="{575F1DCC-ADC9-4068-ACE9-B73EB02EC7F6}"/>
              </a:ext>
            </a:extLst>
          </p:cNvPr>
          <p:cNvPicPr>
            <a:picLocks noChangeAspect="1"/>
          </p:cNvPicPr>
          <p:nvPr/>
        </p:nvPicPr>
        <p:blipFill rotWithShape="1">
          <a:blip r:embed="rId4"/>
          <a:srcRect b="11792"/>
          <a:stretch/>
        </p:blipFill>
        <p:spPr>
          <a:xfrm>
            <a:off x="1756237" y="2485890"/>
            <a:ext cx="5631525" cy="3533910"/>
          </a:xfrm>
          <a:prstGeom prst="rect">
            <a:avLst/>
          </a:prstGeom>
        </p:spPr>
      </p:pic>
      <p:sp>
        <p:nvSpPr>
          <p:cNvPr id="7" name="Isosceles Triangle 6">
            <a:extLst>
              <a:ext uri="{FF2B5EF4-FFF2-40B4-BE49-F238E27FC236}">
                <a16:creationId xmlns:a16="http://schemas.microsoft.com/office/drawing/2014/main" id="{5807C71B-70E7-4CA6-8AA3-4BEB2B56B495}"/>
              </a:ext>
            </a:extLst>
          </p:cNvPr>
          <p:cNvSpPr/>
          <p:nvPr/>
        </p:nvSpPr>
        <p:spPr bwMode="auto">
          <a:xfrm>
            <a:off x="4186035" y="4574591"/>
            <a:ext cx="1069821" cy="596256"/>
          </a:xfrm>
          <a:prstGeom prst="triangle">
            <a:avLst/>
          </a:prstGeom>
          <a:noFill/>
          <a:ln w="3810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Rectangle 7">
            <a:extLst>
              <a:ext uri="{FF2B5EF4-FFF2-40B4-BE49-F238E27FC236}">
                <a16:creationId xmlns:a16="http://schemas.microsoft.com/office/drawing/2014/main" id="{DA5266D1-81C4-4C65-906E-1B420D9AC419}"/>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spTree>
    <p:extLst>
      <p:ext uri="{BB962C8B-B14F-4D97-AF65-F5344CB8AC3E}">
        <p14:creationId xmlns:p14="http://schemas.microsoft.com/office/powerpoint/2010/main" val="428908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What Is the Study Setting?</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1275967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rs17185536 Interacts with the </a:t>
            </a:r>
            <a:r>
              <a:rPr lang="en-US" sz="2800" i="1" dirty="0"/>
              <a:t>SIM1</a:t>
            </a:r>
            <a:r>
              <a:rPr lang="en-US" sz="2800" dirty="0"/>
              <a:t> Promoter</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50</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 name="Picture 2">
            <a:extLst>
              <a:ext uri="{FF2B5EF4-FFF2-40B4-BE49-F238E27FC236}">
                <a16:creationId xmlns:a16="http://schemas.microsoft.com/office/drawing/2014/main" id="{2A3540CF-B76F-4EC7-9C17-6F9C862AD6C9}"/>
              </a:ext>
            </a:extLst>
          </p:cNvPr>
          <p:cNvPicPr>
            <a:picLocks noChangeAspect="1"/>
          </p:cNvPicPr>
          <p:nvPr/>
        </p:nvPicPr>
        <p:blipFill rotWithShape="1">
          <a:blip r:embed="rId3"/>
          <a:srcRect b="63083"/>
          <a:stretch/>
        </p:blipFill>
        <p:spPr>
          <a:xfrm>
            <a:off x="405360" y="2283648"/>
            <a:ext cx="8337786" cy="1617275"/>
          </a:xfrm>
          <a:prstGeom prst="rect">
            <a:avLst/>
          </a:prstGeom>
        </p:spPr>
      </p:pic>
      <p:pic>
        <p:nvPicPr>
          <p:cNvPr id="9" name="Picture 8">
            <a:extLst>
              <a:ext uri="{FF2B5EF4-FFF2-40B4-BE49-F238E27FC236}">
                <a16:creationId xmlns:a16="http://schemas.microsoft.com/office/drawing/2014/main" id="{7B24A71A-97F4-4D73-95C7-7832AC230C4A}"/>
              </a:ext>
            </a:extLst>
          </p:cNvPr>
          <p:cNvPicPr>
            <a:picLocks noChangeAspect="1"/>
          </p:cNvPicPr>
          <p:nvPr/>
        </p:nvPicPr>
        <p:blipFill rotWithShape="1">
          <a:blip r:embed="rId4"/>
          <a:srcRect l="39893" t="70834" r="37456" b="25364"/>
          <a:stretch/>
        </p:blipFill>
        <p:spPr>
          <a:xfrm>
            <a:off x="585656" y="1620169"/>
            <a:ext cx="7015791" cy="480131"/>
          </a:xfrm>
          <a:prstGeom prst="rect">
            <a:avLst/>
          </a:prstGeom>
        </p:spPr>
      </p:pic>
      <p:sp>
        <p:nvSpPr>
          <p:cNvPr id="7" name="TextBox 6">
            <a:extLst>
              <a:ext uri="{FF2B5EF4-FFF2-40B4-BE49-F238E27FC236}">
                <a16:creationId xmlns:a16="http://schemas.microsoft.com/office/drawing/2014/main" id="{1C470271-AE3A-4581-B2EA-06D9BE827F49}"/>
              </a:ext>
            </a:extLst>
          </p:cNvPr>
          <p:cNvSpPr txBox="1"/>
          <p:nvPr/>
        </p:nvSpPr>
        <p:spPr>
          <a:xfrm>
            <a:off x="184775" y="2219796"/>
            <a:ext cx="639271" cy="461665"/>
          </a:xfrm>
          <a:prstGeom prst="rect">
            <a:avLst/>
          </a:prstGeom>
          <a:solidFill>
            <a:schemeClr val="bg1"/>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60261B93-EF77-4F7E-AD78-3EC3C090B493}"/>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spTree>
    <p:extLst>
      <p:ext uri="{BB962C8B-B14F-4D97-AF65-F5344CB8AC3E}">
        <p14:creationId xmlns:p14="http://schemas.microsoft.com/office/powerpoint/2010/main" val="2454937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Do Credible Set SNPs Affect </a:t>
            </a:r>
            <a:r>
              <a:rPr lang="en-US" sz="2800" i="1" dirty="0"/>
              <a:t>SIM1</a:t>
            </a:r>
            <a:r>
              <a:rPr lang="en-US" sz="2800" dirty="0"/>
              <a:t> Gene Expression?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10"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hlinkClick r:id="rId3"/>
              </a:rPr>
              <a:t>https://www.gtexportal.org/home</a:t>
            </a:r>
            <a:endParaRPr lang="en-US" sz="1600" i="1" dirty="0"/>
          </a:p>
        </p:txBody>
      </p:sp>
      <p:pic>
        <p:nvPicPr>
          <p:cNvPr id="7" name="Picture 6">
            <a:extLst>
              <a:ext uri="{FF2B5EF4-FFF2-40B4-BE49-F238E27FC236}">
                <a16:creationId xmlns:a16="http://schemas.microsoft.com/office/drawing/2014/main" id="{B2E14C1B-433F-4CFA-B4E1-6256305287CB}"/>
              </a:ext>
            </a:extLst>
          </p:cNvPr>
          <p:cNvPicPr>
            <a:picLocks noChangeAspect="1"/>
          </p:cNvPicPr>
          <p:nvPr/>
        </p:nvPicPr>
        <p:blipFill>
          <a:blip r:embed="rId4"/>
          <a:stretch>
            <a:fillRect/>
          </a:stretch>
        </p:blipFill>
        <p:spPr>
          <a:xfrm>
            <a:off x="0" y="1169711"/>
            <a:ext cx="9144000" cy="4997150"/>
          </a:xfrm>
          <a:prstGeom prst="rect">
            <a:avLst/>
          </a:prstGeom>
        </p:spPr>
      </p:pic>
    </p:spTree>
    <p:extLst>
      <p:ext uri="{BB962C8B-B14F-4D97-AF65-F5344CB8AC3E}">
        <p14:creationId xmlns:p14="http://schemas.microsoft.com/office/powerpoint/2010/main" val="3847436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E14C1B-433F-4CFA-B4E1-6256305287CB}"/>
              </a:ext>
            </a:extLst>
          </p:cNvPr>
          <p:cNvPicPr>
            <a:picLocks noChangeAspect="1"/>
          </p:cNvPicPr>
          <p:nvPr/>
        </p:nvPicPr>
        <p:blipFill>
          <a:blip r:embed="rId3"/>
          <a:stretch>
            <a:fillRect/>
          </a:stretch>
        </p:blipFill>
        <p:spPr>
          <a:xfrm>
            <a:off x="0" y="1169711"/>
            <a:ext cx="9144000" cy="4997150"/>
          </a:xfrm>
          <a:prstGeom prst="rect">
            <a:avLst/>
          </a:prstGeom>
        </p:spPr>
      </p:pic>
      <p:sp>
        <p:nvSpPr>
          <p:cNvPr id="2" name="Title 1"/>
          <p:cNvSpPr>
            <a:spLocks noGrp="1"/>
          </p:cNvSpPr>
          <p:nvPr>
            <p:ph type="title"/>
          </p:nvPr>
        </p:nvSpPr>
        <p:spPr>
          <a:xfrm>
            <a:off x="457200" y="365760"/>
            <a:ext cx="8229600" cy="480131"/>
          </a:xfrm>
        </p:spPr>
        <p:txBody>
          <a:bodyPr/>
          <a:lstStyle/>
          <a:p>
            <a:r>
              <a:rPr lang="en-US" sz="2800" dirty="0"/>
              <a:t>The Associated SNPs are not in </a:t>
            </a:r>
            <a:r>
              <a:rPr lang="en-US" sz="2800" dirty="0" err="1"/>
              <a:t>GTEx</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10"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hlinkClick r:id="rId4"/>
              </a:rPr>
              <a:t>https://www.gtexportal.org/home</a:t>
            </a:r>
            <a:endParaRPr lang="en-US" sz="1600" i="1" dirty="0"/>
          </a:p>
        </p:txBody>
      </p:sp>
      <p:pic>
        <p:nvPicPr>
          <p:cNvPr id="3" name="Picture 2">
            <a:extLst>
              <a:ext uri="{FF2B5EF4-FFF2-40B4-BE49-F238E27FC236}">
                <a16:creationId xmlns:a16="http://schemas.microsoft.com/office/drawing/2014/main" id="{38DD4A9F-944C-4485-8A0A-DE6CF51FABBB}"/>
              </a:ext>
            </a:extLst>
          </p:cNvPr>
          <p:cNvPicPr>
            <a:picLocks noChangeAspect="1"/>
          </p:cNvPicPr>
          <p:nvPr/>
        </p:nvPicPr>
        <p:blipFill>
          <a:blip r:embed="rId5"/>
          <a:stretch>
            <a:fillRect/>
          </a:stretch>
        </p:blipFill>
        <p:spPr>
          <a:xfrm>
            <a:off x="6528" y="793667"/>
            <a:ext cx="9144000" cy="501147"/>
          </a:xfrm>
          <a:prstGeom prst="rect">
            <a:avLst/>
          </a:prstGeom>
          <a:ln w="25400">
            <a:solidFill>
              <a:schemeClr val="tx1"/>
            </a:solidFill>
          </a:ln>
        </p:spPr>
      </p:pic>
    </p:spTree>
    <p:extLst>
      <p:ext uri="{BB962C8B-B14F-4D97-AF65-F5344CB8AC3E}">
        <p14:creationId xmlns:p14="http://schemas.microsoft.com/office/powerpoint/2010/main" val="3071414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i="1" dirty="0"/>
              <a:t>SIM1</a:t>
            </a:r>
            <a:r>
              <a:rPr lang="en-US" sz="2800" dirty="0"/>
              <a:t> is Part of the Leptin-Melanocortin Pathway</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53</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205344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Melanocortin Agonists Stimulate Sexual Function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54</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5" name="Picture 4">
            <a:extLst>
              <a:ext uri="{FF2B5EF4-FFF2-40B4-BE49-F238E27FC236}">
                <a16:creationId xmlns:a16="http://schemas.microsoft.com/office/drawing/2014/main" id="{04F59AA8-C81E-465B-8380-C51C0C4132AF}"/>
              </a:ext>
            </a:extLst>
          </p:cNvPr>
          <p:cNvPicPr>
            <a:picLocks noChangeAspect="1"/>
          </p:cNvPicPr>
          <p:nvPr/>
        </p:nvPicPr>
        <p:blipFill>
          <a:blip r:embed="rId3"/>
          <a:stretch>
            <a:fillRect/>
          </a:stretch>
        </p:blipFill>
        <p:spPr>
          <a:xfrm>
            <a:off x="244068" y="1091639"/>
            <a:ext cx="8655864" cy="4541400"/>
          </a:xfrm>
          <a:prstGeom prst="rect">
            <a:avLst/>
          </a:prstGeom>
        </p:spPr>
      </p:pic>
      <p:sp>
        <p:nvSpPr>
          <p:cNvPr id="7" name="Text Box 4">
            <a:extLst>
              <a:ext uri="{FF2B5EF4-FFF2-40B4-BE49-F238E27FC236}">
                <a16:creationId xmlns:a16="http://schemas.microsoft.com/office/drawing/2014/main" id="{A9558DD3-8772-4271-845C-0E6AEA0E4FDE}"/>
              </a:ext>
            </a:extLst>
          </p:cNvPr>
          <p:cNvSpPr txBox="1">
            <a:spLocks noChangeArrowheads="1"/>
          </p:cNvSpPr>
          <p:nvPr/>
        </p:nvSpPr>
        <p:spPr bwMode="auto">
          <a:xfrm>
            <a:off x="228600" y="6170027"/>
            <a:ext cx="3959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15: </a:t>
            </a:r>
            <a:r>
              <a:rPr lang="en-US" altLang="en-US" sz="1600" dirty="0" err="1">
                <a:latin typeface="Arial" panose="020B0604020202020204" pitchFamily="34" charset="0"/>
                <a:cs typeface="Arial" panose="020B0604020202020204" pitchFamily="34" charset="0"/>
              </a:rPr>
              <a:t>Bertolini</a:t>
            </a:r>
            <a:r>
              <a:rPr lang="en-US" altLang="en-US" sz="1600" dirty="0">
                <a:latin typeface="Arial" panose="020B0604020202020204" pitchFamily="34" charset="0"/>
                <a:cs typeface="Arial" panose="020B0604020202020204" pitchFamily="34" charset="0"/>
              </a:rPr>
              <a:t>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Nature 1969</a:t>
            </a:r>
          </a:p>
        </p:txBody>
      </p:sp>
    </p:spTree>
    <p:extLst>
      <p:ext uri="{BB962C8B-B14F-4D97-AF65-F5344CB8AC3E}">
        <p14:creationId xmlns:p14="http://schemas.microsoft.com/office/powerpoint/2010/main" val="1789200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Melanocortin Agonists Stimulate Sexual Function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55</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Text Box 4">
            <a:extLst>
              <a:ext uri="{FF2B5EF4-FFF2-40B4-BE49-F238E27FC236}">
                <a16:creationId xmlns:a16="http://schemas.microsoft.com/office/drawing/2014/main" id="{A7F7E915-A9C2-4553-AA6C-48F690075EB1}"/>
              </a:ext>
            </a:extLst>
          </p:cNvPr>
          <p:cNvSpPr txBox="1">
            <a:spLocks noChangeArrowheads="1"/>
          </p:cNvSpPr>
          <p:nvPr/>
        </p:nvSpPr>
        <p:spPr bwMode="auto">
          <a:xfrm>
            <a:off x="228600" y="6170027"/>
            <a:ext cx="4767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16: Feder and </a:t>
            </a:r>
            <a:r>
              <a:rPr lang="en-US" altLang="en-US" sz="1600" dirty="0" err="1">
                <a:latin typeface="Arial" panose="020B0604020202020204" pitchFamily="34" charset="0"/>
                <a:cs typeface="Arial" panose="020B0604020202020204" pitchFamily="34" charset="0"/>
              </a:rPr>
              <a:t>Ruf</a:t>
            </a:r>
            <a:r>
              <a:rPr lang="en-US" altLang="en-US" sz="1600" dirty="0">
                <a:latin typeface="Arial" panose="020B0604020202020204" pitchFamily="34" charset="0"/>
                <a:cs typeface="Arial" panose="020B0604020202020204" pitchFamily="34" charset="0"/>
              </a:rPr>
              <a:t>. Endocrinology 1969</a:t>
            </a:r>
          </a:p>
        </p:txBody>
      </p:sp>
      <p:pic>
        <p:nvPicPr>
          <p:cNvPr id="5" name="Picture 4">
            <a:extLst>
              <a:ext uri="{FF2B5EF4-FFF2-40B4-BE49-F238E27FC236}">
                <a16:creationId xmlns:a16="http://schemas.microsoft.com/office/drawing/2014/main" id="{29633924-048F-4081-801C-04786D62FB38}"/>
              </a:ext>
            </a:extLst>
          </p:cNvPr>
          <p:cNvPicPr>
            <a:picLocks noChangeAspect="1"/>
          </p:cNvPicPr>
          <p:nvPr/>
        </p:nvPicPr>
        <p:blipFill>
          <a:blip r:embed="rId3"/>
          <a:stretch>
            <a:fillRect/>
          </a:stretch>
        </p:blipFill>
        <p:spPr>
          <a:xfrm>
            <a:off x="78946" y="2174025"/>
            <a:ext cx="8986107" cy="2509950"/>
          </a:xfrm>
          <a:prstGeom prst="rect">
            <a:avLst/>
          </a:prstGeom>
        </p:spPr>
      </p:pic>
      <p:pic>
        <p:nvPicPr>
          <p:cNvPr id="8" name="Picture 7">
            <a:extLst>
              <a:ext uri="{FF2B5EF4-FFF2-40B4-BE49-F238E27FC236}">
                <a16:creationId xmlns:a16="http://schemas.microsoft.com/office/drawing/2014/main" id="{CEC92EFE-5B50-4E4F-AEE2-2DBAA26EFBFF}"/>
              </a:ext>
            </a:extLst>
          </p:cNvPr>
          <p:cNvPicPr>
            <a:picLocks noChangeAspect="1"/>
          </p:cNvPicPr>
          <p:nvPr/>
        </p:nvPicPr>
        <p:blipFill>
          <a:blip r:embed="rId4"/>
          <a:stretch>
            <a:fillRect/>
          </a:stretch>
        </p:blipFill>
        <p:spPr>
          <a:xfrm>
            <a:off x="6202389" y="952745"/>
            <a:ext cx="2257425" cy="1114425"/>
          </a:xfrm>
          <a:prstGeom prst="rect">
            <a:avLst/>
          </a:prstGeom>
        </p:spPr>
      </p:pic>
    </p:spTree>
    <p:extLst>
      <p:ext uri="{BB962C8B-B14F-4D97-AF65-F5344CB8AC3E}">
        <p14:creationId xmlns:p14="http://schemas.microsoft.com/office/powerpoint/2010/main" val="3531814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Melanocortin Agonists Stimulate Sexual Function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Text Box 4">
            <a:extLst>
              <a:ext uri="{FF2B5EF4-FFF2-40B4-BE49-F238E27FC236}">
                <a16:creationId xmlns:a16="http://schemas.microsoft.com/office/drawing/2014/main" id="{9C52AA44-2A00-4C9D-8AAC-F181432F6F85}"/>
              </a:ext>
            </a:extLst>
          </p:cNvPr>
          <p:cNvSpPr txBox="1">
            <a:spLocks noChangeArrowheads="1"/>
          </p:cNvSpPr>
          <p:nvPr/>
        </p:nvSpPr>
        <p:spPr bwMode="auto">
          <a:xfrm>
            <a:off x="228600" y="6170027"/>
            <a:ext cx="4125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17: Wessells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Urology 2000</a:t>
            </a:r>
          </a:p>
        </p:txBody>
      </p:sp>
      <p:pic>
        <p:nvPicPr>
          <p:cNvPr id="8" name="Picture 7">
            <a:extLst>
              <a:ext uri="{FF2B5EF4-FFF2-40B4-BE49-F238E27FC236}">
                <a16:creationId xmlns:a16="http://schemas.microsoft.com/office/drawing/2014/main" id="{7CC7AB2F-6D76-4D68-B6FE-2DE7C95136DF}"/>
              </a:ext>
            </a:extLst>
          </p:cNvPr>
          <p:cNvPicPr>
            <a:picLocks noChangeAspect="1"/>
          </p:cNvPicPr>
          <p:nvPr/>
        </p:nvPicPr>
        <p:blipFill>
          <a:blip r:embed="rId3"/>
          <a:stretch>
            <a:fillRect/>
          </a:stretch>
        </p:blipFill>
        <p:spPr>
          <a:xfrm>
            <a:off x="674254" y="1613587"/>
            <a:ext cx="7795491" cy="3327750"/>
          </a:xfrm>
          <a:prstGeom prst="rect">
            <a:avLst/>
          </a:prstGeom>
        </p:spPr>
      </p:pic>
    </p:spTree>
    <p:extLst>
      <p:ext uri="{BB962C8B-B14F-4D97-AF65-F5344CB8AC3E}">
        <p14:creationId xmlns:p14="http://schemas.microsoft.com/office/powerpoint/2010/main" val="4103646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Melanocortin Agonists Stimulate Sexual Function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Text Box 4">
            <a:extLst>
              <a:ext uri="{FF2B5EF4-FFF2-40B4-BE49-F238E27FC236}">
                <a16:creationId xmlns:a16="http://schemas.microsoft.com/office/drawing/2014/main" id="{9C52AA44-2A00-4C9D-8AAC-F181432F6F85}"/>
              </a:ext>
            </a:extLst>
          </p:cNvPr>
          <p:cNvSpPr txBox="1">
            <a:spLocks noChangeArrowheads="1"/>
          </p:cNvSpPr>
          <p:nvPr/>
        </p:nvSpPr>
        <p:spPr bwMode="auto">
          <a:xfrm>
            <a:off x="228600" y="6170027"/>
            <a:ext cx="4125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17: Wessells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Urology 2000</a:t>
            </a:r>
          </a:p>
        </p:txBody>
      </p:sp>
      <p:pic>
        <p:nvPicPr>
          <p:cNvPr id="3" name="Picture 2">
            <a:extLst>
              <a:ext uri="{FF2B5EF4-FFF2-40B4-BE49-F238E27FC236}">
                <a16:creationId xmlns:a16="http://schemas.microsoft.com/office/drawing/2014/main" id="{50E75E05-DB08-407E-816B-87D5FBBFA9AA}"/>
              </a:ext>
            </a:extLst>
          </p:cNvPr>
          <p:cNvPicPr>
            <a:picLocks noChangeAspect="1"/>
          </p:cNvPicPr>
          <p:nvPr/>
        </p:nvPicPr>
        <p:blipFill>
          <a:blip r:embed="rId3"/>
          <a:stretch>
            <a:fillRect/>
          </a:stretch>
        </p:blipFill>
        <p:spPr>
          <a:xfrm>
            <a:off x="1026225" y="1619117"/>
            <a:ext cx="7091550" cy="3445200"/>
          </a:xfrm>
          <a:prstGeom prst="rect">
            <a:avLst/>
          </a:prstGeom>
        </p:spPr>
      </p:pic>
    </p:spTree>
    <p:extLst>
      <p:ext uri="{BB962C8B-B14F-4D97-AF65-F5344CB8AC3E}">
        <p14:creationId xmlns:p14="http://schemas.microsoft.com/office/powerpoint/2010/main" val="2323944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Melanocortin Agonists Stimulate Sexual Function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Text Box 4">
            <a:extLst>
              <a:ext uri="{FF2B5EF4-FFF2-40B4-BE49-F238E27FC236}">
                <a16:creationId xmlns:a16="http://schemas.microsoft.com/office/drawing/2014/main" id="{9C52AA44-2A00-4C9D-8AAC-F181432F6F85}"/>
              </a:ext>
            </a:extLst>
          </p:cNvPr>
          <p:cNvSpPr txBox="1">
            <a:spLocks noChangeArrowheads="1"/>
          </p:cNvSpPr>
          <p:nvPr/>
        </p:nvSpPr>
        <p:spPr bwMode="auto">
          <a:xfrm>
            <a:off x="228600" y="6170027"/>
            <a:ext cx="4125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17: Wessells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Urology 2000</a:t>
            </a:r>
          </a:p>
        </p:txBody>
      </p:sp>
      <p:pic>
        <p:nvPicPr>
          <p:cNvPr id="5" name="Picture 4">
            <a:extLst>
              <a:ext uri="{FF2B5EF4-FFF2-40B4-BE49-F238E27FC236}">
                <a16:creationId xmlns:a16="http://schemas.microsoft.com/office/drawing/2014/main" id="{457A8367-B451-4BB7-BAA6-EB86AE100D18}"/>
              </a:ext>
            </a:extLst>
          </p:cNvPr>
          <p:cNvPicPr>
            <a:picLocks noChangeAspect="1"/>
          </p:cNvPicPr>
          <p:nvPr/>
        </p:nvPicPr>
        <p:blipFill>
          <a:blip r:embed="rId3"/>
          <a:stretch>
            <a:fillRect/>
          </a:stretch>
        </p:blipFill>
        <p:spPr>
          <a:xfrm>
            <a:off x="1046912" y="1063127"/>
            <a:ext cx="7056788" cy="5106900"/>
          </a:xfrm>
          <a:prstGeom prst="rect">
            <a:avLst/>
          </a:prstGeom>
        </p:spPr>
      </p:pic>
    </p:spTree>
    <p:extLst>
      <p:ext uri="{BB962C8B-B14F-4D97-AF65-F5344CB8AC3E}">
        <p14:creationId xmlns:p14="http://schemas.microsoft.com/office/powerpoint/2010/main" val="1354772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Cells Expressing</a:t>
            </a:r>
            <a:r>
              <a:rPr lang="en-US" sz="2800" i="1" dirty="0"/>
              <a:t> SIM1 </a:t>
            </a:r>
            <a:r>
              <a:rPr lang="en-US" sz="2800" dirty="0"/>
              <a:t>and </a:t>
            </a:r>
            <a:r>
              <a:rPr lang="en-US" sz="2800" i="1" dirty="0"/>
              <a:t>MC4R</a:t>
            </a:r>
            <a:r>
              <a:rPr lang="en-US" sz="2800" dirty="0"/>
              <a:t> May be Important</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0514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rotWithShape="1">
          <a:blip r:embed="rId3">
            <a:extLst>
              <a:ext uri="{28A0092B-C50C-407E-A947-70E740481C1C}">
                <a14:useLocalDpi xmlns:a14="http://schemas.microsoft.com/office/drawing/2010/main" val="0"/>
              </a:ext>
            </a:extLst>
          </a:blip>
          <a:srcRect l="28824" t="18441" r="19325" b="18354"/>
          <a:stretch/>
        </p:blipFill>
        <p:spPr bwMode="auto">
          <a:xfrm>
            <a:off x="365760" y="1119349"/>
            <a:ext cx="6051092" cy="51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idx="4294967295"/>
          </p:nvPr>
        </p:nvSpPr>
        <p:spPr>
          <a:xfrm>
            <a:off x="457200" y="365760"/>
            <a:ext cx="8229600" cy="480131"/>
          </a:xfrm>
        </p:spPr>
        <p:txBody>
          <a:bodyPr/>
          <a:lstStyle/>
          <a:p>
            <a:r>
              <a:rPr lang="en-US" sz="2800" dirty="0"/>
              <a:t>Kaiser Permanente Northern California Members</a:t>
            </a:r>
            <a:endParaRPr lang="en-US" dirty="0"/>
          </a:p>
        </p:txBody>
      </p:sp>
      <p:pic>
        <p:nvPicPr>
          <p:cNvPr id="4098" name="Picture 2" descr="California m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917" y="1205614"/>
            <a:ext cx="2857500"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H="1" flipV="1">
            <a:off x="2915728" y="1205614"/>
            <a:ext cx="2674189" cy="450658"/>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Straight Connector 4"/>
          <p:cNvCxnSpPr/>
          <p:nvPr/>
        </p:nvCxnSpPr>
        <p:spPr bwMode="auto">
          <a:xfrm>
            <a:off x="6038491" y="2398143"/>
            <a:ext cx="298015" cy="281221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a:t>
            </a:fld>
            <a:endParaRPr lang="en-US" dirty="0"/>
          </a:p>
        </p:txBody>
      </p:sp>
      <p:sp>
        <p:nvSpPr>
          <p:cNvPr id="10"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2474228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9"/>
            <a:ext cx="8857716" cy="867930"/>
          </a:xfrm>
        </p:spPr>
        <p:txBody>
          <a:bodyPr/>
          <a:lstStyle/>
          <a:p>
            <a:r>
              <a:rPr lang="en-US" sz="2800" dirty="0"/>
              <a:t>Expression of </a:t>
            </a:r>
            <a:r>
              <a:rPr lang="en-US" sz="2800" i="1" dirty="0"/>
              <a:t>MC4R</a:t>
            </a:r>
            <a:r>
              <a:rPr lang="en-US" sz="2800" dirty="0"/>
              <a:t> on </a:t>
            </a:r>
            <a:r>
              <a:rPr lang="en-US" sz="2800" i="1" dirty="0"/>
              <a:t>SIM1</a:t>
            </a:r>
            <a:r>
              <a:rPr lang="en-US" sz="2800" baseline="30000" dirty="0"/>
              <a:t>+</a:t>
            </a:r>
            <a:r>
              <a:rPr lang="en-US" sz="2800" dirty="0"/>
              <a:t> Cells Restores Sexual Function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8" name="Text Box 4">
            <a:extLst>
              <a:ext uri="{FF2B5EF4-FFF2-40B4-BE49-F238E27FC236}">
                <a16:creationId xmlns:a16="http://schemas.microsoft.com/office/drawing/2014/main" id="{B0071E51-BB00-4FC7-A447-49DB5CB243A0}"/>
              </a:ext>
            </a:extLst>
          </p:cNvPr>
          <p:cNvSpPr txBox="1">
            <a:spLocks noChangeArrowheads="1"/>
          </p:cNvSpPr>
          <p:nvPr/>
        </p:nvSpPr>
        <p:spPr bwMode="auto">
          <a:xfrm>
            <a:off x="228600" y="6170027"/>
            <a:ext cx="4889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19: Semple and Hill. Endocrinology 2018</a:t>
            </a:r>
          </a:p>
        </p:txBody>
      </p:sp>
      <p:pic>
        <p:nvPicPr>
          <p:cNvPr id="3" name="Picture 2">
            <a:extLst>
              <a:ext uri="{FF2B5EF4-FFF2-40B4-BE49-F238E27FC236}">
                <a16:creationId xmlns:a16="http://schemas.microsoft.com/office/drawing/2014/main" id="{5E2EFDA4-5BE8-4E04-9856-33FAC54FD279}"/>
              </a:ext>
            </a:extLst>
          </p:cNvPr>
          <p:cNvPicPr>
            <a:picLocks noChangeAspect="1"/>
          </p:cNvPicPr>
          <p:nvPr/>
        </p:nvPicPr>
        <p:blipFill>
          <a:blip r:embed="rId3"/>
          <a:stretch>
            <a:fillRect/>
          </a:stretch>
        </p:blipFill>
        <p:spPr>
          <a:xfrm>
            <a:off x="899192" y="2527319"/>
            <a:ext cx="7352270" cy="2512125"/>
          </a:xfrm>
          <a:prstGeom prst="rect">
            <a:avLst/>
          </a:prstGeom>
        </p:spPr>
      </p:pic>
      <p:pic>
        <p:nvPicPr>
          <p:cNvPr id="5" name="Picture 4">
            <a:extLst>
              <a:ext uri="{FF2B5EF4-FFF2-40B4-BE49-F238E27FC236}">
                <a16:creationId xmlns:a16="http://schemas.microsoft.com/office/drawing/2014/main" id="{62E13421-6532-4654-8691-48DC138AF900}"/>
              </a:ext>
            </a:extLst>
          </p:cNvPr>
          <p:cNvPicPr>
            <a:picLocks noChangeAspect="1"/>
          </p:cNvPicPr>
          <p:nvPr/>
        </p:nvPicPr>
        <p:blipFill>
          <a:blip r:embed="rId4"/>
          <a:stretch>
            <a:fillRect/>
          </a:stretch>
        </p:blipFill>
        <p:spPr>
          <a:xfrm>
            <a:off x="3796359" y="1159438"/>
            <a:ext cx="1564312" cy="1061400"/>
          </a:xfrm>
          <a:prstGeom prst="rect">
            <a:avLst/>
          </a:prstGeom>
        </p:spPr>
      </p:pic>
    </p:spTree>
    <p:extLst>
      <p:ext uri="{BB962C8B-B14F-4D97-AF65-F5344CB8AC3E}">
        <p14:creationId xmlns:p14="http://schemas.microsoft.com/office/powerpoint/2010/main" val="4022891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Expression of </a:t>
            </a:r>
            <a:r>
              <a:rPr lang="en-US" sz="2800" i="1" dirty="0"/>
              <a:t>MC4R</a:t>
            </a:r>
            <a:r>
              <a:rPr lang="en-US" sz="2800" dirty="0"/>
              <a:t> on </a:t>
            </a:r>
            <a:r>
              <a:rPr lang="en-US" sz="2800" i="1" dirty="0"/>
              <a:t>SIM1</a:t>
            </a:r>
            <a:r>
              <a:rPr lang="en-US" sz="2800" baseline="30000" dirty="0"/>
              <a:t>+</a:t>
            </a:r>
            <a:r>
              <a:rPr lang="en-US" sz="2800" dirty="0"/>
              <a:t> Cells Reduces Food Intake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61</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7" name="Picture 6">
            <a:extLst>
              <a:ext uri="{FF2B5EF4-FFF2-40B4-BE49-F238E27FC236}">
                <a16:creationId xmlns:a16="http://schemas.microsoft.com/office/drawing/2014/main" id="{3E014E1D-A37F-495D-A3E1-54D5F8747630}"/>
              </a:ext>
            </a:extLst>
          </p:cNvPr>
          <p:cNvPicPr>
            <a:picLocks noChangeAspect="1"/>
          </p:cNvPicPr>
          <p:nvPr/>
        </p:nvPicPr>
        <p:blipFill rotWithShape="1">
          <a:blip r:embed="rId3"/>
          <a:srcRect l="-483" t="8520" r="483" b="-8520"/>
          <a:stretch/>
        </p:blipFill>
        <p:spPr>
          <a:xfrm>
            <a:off x="228600" y="1548152"/>
            <a:ext cx="8603720" cy="4621875"/>
          </a:xfrm>
          <a:prstGeom prst="rect">
            <a:avLst/>
          </a:prstGeom>
        </p:spPr>
      </p:pic>
      <p:sp>
        <p:nvSpPr>
          <p:cNvPr id="8" name="Text Box 4">
            <a:extLst>
              <a:ext uri="{FF2B5EF4-FFF2-40B4-BE49-F238E27FC236}">
                <a16:creationId xmlns:a16="http://schemas.microsoft.com/office/drawing/2014/main" id="{2C170B93-0AA1-4283-97D5-198E0930E1EE}"/>
              </a:ext>
            </a:extLst>
          </p:cNvPr>
          <p:cNvSpPr txBox="1">
            <a:spLocks noChangeArrowheads="1"/>
          </p:cNvSpPr>
          <p:nvPr/>
        </p:nvSpPr>
        <p:spPr bwMode="auto">
          <a:xfrm>
            <a:off x="228600" y="6170027"/>
            <a:ext cx="2475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Balthasar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Cell 2005</a:t>
            </a:r>
          </a:p>
        </p:txBody>
      </p:sp>
    </p:spTree>
    <p:extLst>
      <p:ext uri="{BB962C8B-B14F-4D97-AF65-F5344CB8AC3E}">
        <p14:creationId xmlns:p14="http://schemas.microsoft.com/office/powerpoint/2010/main" val="1135383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5760"/>
            <a:ext cx="8567159" cy="480131"/>
          </a:xfrm>
        </p:spPr>
        <p:txBody>
          <a:bodyPr/>
          <a:lstStyle/>
          <a:p>
            <a:r>
              <a:rPr lang="en-US" sz="2800" i="1" dirty="0"/>
              <a:t>SIM1</a:t>
            </a:r>
            <a:r>
              <a:rPr lang="en-US" sz="2800" dirty="0"/>
              <a:t> and </a:t>
            </a:r>
            <a:r>
              <a:rPr lang="en-US" sz="2800" i="1" dirty="0"/>
              <a:t>MC4R</a:t>
            </a:r>
            <a:r>
              <a:rPr lang="en-US" sz="2800" dirty="0"/>
              <a:t> Knockouts Cause Obesity in Humans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6EB373AB-C9D9-4712-861D-76E723478781}"/>
              </a:ext>
            </a:extLst>
          </p:cNvPr>
          <p:cNvPicPr>
            <a:picLocks noChangeAspect="1"/>
          </p:cNvPicPr>
          <p:nvPr/>
        </p:nvPicPr>
        <p:blipFill>
          <a:blip r:embed="rId3"/>
          <a:stretch>
            <a:fillRect/>
          </a:stretch>
        </p:blipFill>
        <p:spPr>
          <a:xfrm>
            <a:off x="596038" y="1620170"/>
            <a:ext cx="7951923" cy="4415250"/>
          </a:xfrm>
          <a:prstGeom prst="rect">
            <a:avLst/>
          </a:prstGeom>
        </p:spPr>
      </p:pic>
      <p:sp>
        <p:nvSpPr>
          <p:cNvPr id="7" name="Text Box 4">
            <a:extLst>
              <a:ext uri="{FF2B5EF4-FFF2-40B4-BE49-F238E27FC236}">
                <a16:creationId xmlns:a16="http://schemas.microsoft.com/office/drawing/2014/main" id="{99EF43F7-2D69-46E9-A542-8E70219F5A73}"/>
              </a:ext>
            </a:extLst>
          </p:cNvPr>
          <p:cNvSpPr txBox="1">
            <a:spLocks noChangeArrowheads="1"/>
          </p:cNvSpPr>
          <p:nvPr/>
        </p:nvSpPr>
        <p:spPr bwMode="auto">
          <a:xfrm>
            <a:off x="228600" y="6170027"/>
            <a:ext cx="6618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Reference 20: Ahituv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American Journal of Human Genetics 2005</a:t>
            </a:r>
          </a:p>
        </p:txBody>
      </p:sp>
      <p:cxnSp>
        <p:nvCxnSpPr>
          <p:cNvPr id="8" name="Straight Arrow Connector 7">
            <a:extLst>
              <a:ext uri="{FF2B5EF4-FFF2-40B4-BE49-F238E27FC236}">
                <a16:creationId xmlns:a16="http://schemas.microsoft.com/office/drawing/2014/main" id="{0395AA18-821B-4F29-A43A-538B9F979E6E}"/>
              </a:ext>
            </a:extLst>
          </p:cNvPr>
          <p:cNvCxnSpPr/>
          <p:nvPr/>
        </p:nvCxnSpPr>
        <p:spPr bwMode="auto">
          <a:xfrm>
            <a:off x="119642" y="3700329"/>
            <a:ext cx="476396" cy="0"/>
          </a:xfrm>
          <a:prstGeom prst="straightConnector1">
            <a:avLst/>
          </a:prstGeom>
          <a:solidFill>
            <a:schemeClr val="tx2"/>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0AAAF4E6-88A2-4EAF-83C7-96F5CC5B8143}"/>
              </a:ext>
            </a:extLst>
          </p:cNvPr>
          <p:cNvCxnSpPr/>
          <p:nvPr/>
        </p:nvCxnSpPr>
        <p:spPr bwMode="auto">
          <a:xfrm>
            <a:off x="118214" y="5613164"/>
            <a:ext cx="476396" cy="0"/>
          </a:xfrm>
          <a:prstGeom prst="straightConnector1">
            <a:avLst/>
          </a:prstGeom>
          <a:solidFill>
            <a:schemeClr val="tx2"/>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71835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Is the Association of </a:t>
            </a:r>
            <a:r>
              <a:rPr lang="en-US" sz="2800" i="1" dirty="0"/>
              <a:t>SIM1</a:t>
            </a:r>
            <a:r>
              <a:rPr lang="en-US" sz="2800" dirty="0"/>
              <a:t> and ED Driven by Obesity?</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63</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1730476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ED Association is not Driven by Body Mass Index (BMI)</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64</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7" name="Picture 6">
            <a:extLst>
              <a:ext uri="{FF2B5EF4-FFF2-40B4-BE49-F238E27FC236}">
                <a16:creationId xmlns:a16="http://schemas.microsoft.com/office/drawing/2014/main" id="{6D755700-A3C8-47F6-A319-2FDB7562C9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23" t="13632" r="11111" b="9337"/>
          <a:stretch/>
        </p:blipFill>
        <p:spPr bwMode="auto">
          <a:xfrm>
            <a:off x="118485" y="1607894"/>
            <a:ext cx="8922963" cy="3962098"/>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B956EDE-556D-43C5-887C-2B1336CFCFE7}"/>
              </a:ext>
            </a:extLst>
          </p:cNvPr>
          <p:cNvSpPr txBox="1"/>
          <p:nvPr/>
        </p:nvSpPr>
        <p:spPr>
          <a:xfrm>
            <a:off x="4037926" y="2403335"/>
            <a:ext cx="4903773" cy="2581359"/>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A4CF37E-00ED-449C-A4CE-A9F6E74D5ACC}"/>
              </a:ext>
            </a:extLst>
          </p:cNvPr>
          <p:cNvSpPr txBox="1"/>
          <p:nvPr/>
        </p:nvSpPr>
        <p:spPr>
          <a:xfrm>
            <a:off x="257615" y="2450540"/>
            <a:ext cx="3011568" cy="241277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98148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ED Association is not Driven by Body Mass Index (BMI)</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7" name="Picture 6">
            <a:extLst>
              <a:ext uri="{FF2B5EF4-FFF2-40B4-BE49-F238E27FC236}">
                <a16:creationId xmlns:a16="http://schemas.microsoft.com/office/drawing/2014/main" id="{6D755700-A3C8-47F6-A319-2FDB7562C9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23" t="13632" r="11111" b="9337"/>
          <a:stretch/>
        </p:blipFill>
        <p:spPr bwMode="auto">
          <a:xfrm>
            <a:off x="118485" y="1607894"/>
            <a:ext cx="8922963" cy="39620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2196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718"/>
            <a:ext cx="8229600" cy="480131"/>
          </a:xfrm>
        </p:spPr>
        <p:txBody>
          <a:bodyPr/>
          <a:lstStyle/>
          <a:p>
            <a:r>
              <a:rPr lang="en-US" sz="2800" dirty="0"/>
              <a:t>Conclusions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1A345981-09C3-4154-92BB-20ECBB64E756}"/>
              </a:ext>
            </a:extLst>
          </p:cNvPr>
          <p:cNvPicPr>
            <a:picLocks noChangeAspect="1"/>
          </p:cNvPicPr>
          <p:nvPr/>
        </p:nvPicPr>
        <p:blipFill>
          <a:blip r:embed="rId3"/>
          <a:stretch>
            <a:fillRect/>
          </a:stretch>
        </p:blipFill>
        <p:spPr>
          <a:xfrm>
            <a:off x="1254204" y="1246000"/>
            <a:ext cx="6639638" cy="1026600"/>
          </a:xfrm>
          <a:prstGeom prst="rect">
            <a:avLst/>
          </a:prstGeom>
        </p:spPr>
      </p:pic>
      <p:pic>
        <p:nvPicPr>
          <p:cNvPr id="9" name="Picture 8">
            <a:extLst>
              <a:ext uri="{FF2B5EF4-FFF2-40B4-BE49-F238E27FC236}">
                <a16:creationId xmlns:a16="http://schemas.microsoft.com/office/drawing/2014/main" id="{F1898136-2708-496E-AD91-4BF66F73B292}"/>
              </a:ext>
            </a:extLst>
          </p:cNvPr>
          <p:cNvPicPr>
            <a:picLocks noChangeAspect="1"/>
          </p:cNvPicPr>
          <p:nvPr/>
        </p:nvPicPr>
        <p:blipFill>
          <a:blip r:embed="rId4"/>
          <a:stretch>
            <a:fillRect/>
          </a:stretch>
        </p:blipFill>
        <p:spPr>
          <a:xfrm>
            <a:off x="1254204" y="2621454"/>
            <a:ext cx="6639638" cy="1270200"/>
          </a:xfrm>
          <a:prstGeom prst="rect">
            <a:avLst/>
          </a:prstGeom>
        </p:spPr>
      </p:pic>
      <p:pic>
        <p:nvPicPr>
          <p:cNvPr id="10" name="Picture 9">
            <a:extLst>
              <a:ext uri="{FF2B5EF4-FFF2-40B4-BE49-F238E27FC236}">
                <a16:creationId xmlns:a16="http://schemas.microsoft.com/office/drawing/2014/main" id="{90578216-DEBF-4589-AFAB-30D4E72CBFED}"/>
              </a:ext>
            </a:extLst>
          </p:cNvPr>
          <p:cNvPicPr>
            <a:picLocks noChangeAspect="1"/>
          </p:cNvPicPr>
          <p:nvPr/>
        </p:nvPicPr>
        <p:blipFill>
          <a:blip r:embed="rId5"/>
          <a:stretch>
            <a:fillRect/>
          </a:stretch>
        </p:blipFill>
        <p:spPr>
          <a:xfrm>
            <a:off x="1237112" y="4009970"/>
            <a:ext cx="6674400" cy="1783500"/>
          </a:xfrm>
          <a:prstGeom prst="rect">
            <a:avLst/>
          </a:prstGeom>
        </p:spPr>
      </p:pic>
      <p:sp>
        <p:nvSpPr>
          <p:cNvPr id="12" name="TextBox 11">
            <a:extLst>
              <a:ext uri="{FF2B5EF4-FFF2-40B4-BE49-F238E27FC236}">
                <a16:creationId xmlns:a16="http://schemas.microsoft.com/office/drawing/2014/main" id="{C8559248-6806-43EB-99F7-65E38E56AF86}"/>
              </a:ext>
            </a:extLst>
          </p:cNvPr>
          <p:cNvSpPr txBox="1"/>
          <p:nvPr/>
        </p:nvSpPr>
        <p:spPr>
          <a:xfrm>
            <a:off x="1237112" y="2404435"/>
            <a:ext cx="3189609" cy="461665"/>
          </a:xfrm>
          <a:prstGeom prst="rect">
            <a:avLst/>
          </a:prstGeom>
          <a:solidFill>
            <a:srgbClr val="FFFFFF"/>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AD445733-3298-4EA3-AEBC-ECD350B7144D}"/>
              </a:ext>
            </a:extLst>
          </p:cNvPr>
          <p:cNvSpPr txBox="1"/>
          <p:nvPr/>
        </p:nvSpPr>
        <p:spPr>
          <a:xfrm>
            <a:off x="1262296" y="3990720"/>
            <a:ext cx="6062422" cy="28215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171253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A Previous Melanocortin-based Treatment for ED</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5" name="Picture 4">
            <a:extLst>
              <a:ext uri="{FF2B5EF4-FFF2-40B4-BE49-F238E27FC236}">
                <a16:creationId xmlns:a16="http://schemas.microsoft.com/office/drawing/2014/main" id="{857CF232-E8B6-4683-A81F-301770DECAB9}"/>
              </a:ext>
            </a:extLst>
          </p:cNvPr>
          <p:cNvPicPr>
            <a:picLocks noChangeAspect="1"/>
          </p:cNvPicPr>
          <p:nvPr/>
        </p:nvPicPr>
        <p:blipFill>
          <a:blip r:embed="rId3"/>
          <a:stretch>
            <a:fillRect/>
          </a:stretch>
        </p:blipFill>
        <p:spPr>
          <a:xfrm>
            <a:off x="1625878" y="1232468"/>
            <a:ext cx="5892244" cy="970050"/>
          </a:xfrm>
          <a:prstGeom prst="rect">
            <a:avLst/>
          </a:prstGeom>
        </p:spPr>
      </p:pic>
      <p:pic>
        <p:nvPicPr>
          <p:cNvPr id="3" name="Picture 2">
            <a:extLst>
              <a:ext uri="{FF2B5EF4-FFF2-40B4-BE49-F238E27FC236}">
                <a16:creationId xmlns:a16="http://schemas.microsoft.com/office/drawing/2014/main" id="{089B039C-5870-4662-B67B-CA2F4EA8C711}"/>
              </a:ext>
            </a:extLst>
          </p:cNvPr>
          <p:cNvPicPr>
            <a:picLocks noChangeAspect="1"/>
          </p:cNvPicPr>
          <p:nvPr/>
        </p:nvPicPr>
        <p:blipFill>
          <a:blip r:embed="rId4"/>
          <a:stretch>
            <a:fillRect/>
          </a:stretch>
        </p:blipFill>
        <p:spPr>
          <a:xfrm>
            <a:off x="1617332" y="2721843"/>
            <a:ext cx="5909626" cy="2096700"/>
          </a:xfrm>
          <a:prstGeom prst="rect">
            <a:avLst/>
          </a:prstGeom>
        </p:spPr>
      </p:pic>
      <p:sp>
        <p:nvSpPr>
          <p:cNvPr id="7" name="Text Box 4">
            <a:extLst>
              <a:ext uri="{FF2B5EF4-FFF2-40B4-BE49-F238E27FC236}">
                <a16:creationId xmlns:a16="http://schemas.microsoft.com/office/drawing/2014/main" id="{9C52AA44-2A00-4C9D-8AAC-F181432F6F85}"/>
              </a:ext>
            </a:extLst>
          </p:cNvPr>
          <p:cNvSpPr txBox="1">
            <a:spLocks noChangeArrowheads="1"/>
          </p:cNvSpPr>
          <p:nvPr/>
        </p:nvSpPr>
        <p:spPr bwMode="auto">
          <a:xfrm>
            <a:off x="228600" y="6170027"/>
            <a:ext cx="2731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Hadley. Endocrinology 2005</a:t>
            </a:r>
          </a:p>
        </p:txBody>
      </p:sp>
    </p:spTree>
    <p:extLst>
      <p:ext uri="{BB962C8B-B14F-4D97-AF65-F5344CB8AC3E}">
        <p14:creationId xmlns:p14="http://schemas.microsoft.com/office/powerpoint/2010/main" val="3748893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A Serendipitous Side Effect</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68</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5" name="Picture 4">
            <a:extLst>
              <a:ext uri="{FF2B5EF4-FFF2-40B4-BE49-F238E27FC236}">
                <a16:creationId xmlns:a16="http://schemas.microsoft.com/office/drawing/2014/main" id="{D268638C-8327-4E91-A645-7D06024BF010}"/>
              </a:ext>
            </a:extLst>
          </p:cNvPr>
          <p:cNvPicPr>
            <a:picLocks noChangeAspect="1"/>
          </p:cNvPicPr>
          <p:nvPr/>
        </p:nvPicPr>
        <p:blipFill>
          <a:blip r:embed="rId3"/>
          <a:stretch>
            <a:fillRect/>
          </a:stretch>
        </p:blipFill>
        <p:spPr>
          <a:xfrm>
            <a:off x="1339812" y="1163922"/>
            <a:ext cx="6478862" cy="4727363"/>
          </a:xfrm>
          <a:prstGeom prst="rect">
            <a:avLst/>
          </a:prstGeom>
        </p:spPr>
      </p:pic>
      <p:sp>
        <p:nvSpPr>
          <p:cNvPr id="7" name="Text Box 4">
            <a:extLst>
              <a:ext uri="{FF2B5EF4-FFF2-40B4-BE49-F238E27FC236}">
                <a16:creationId xmlns:a16="http://schemas.microsoft.com/office/drawing/2014/main" id="{5C46BDB4-A088-4AA2-9391-5C8DEB075AD1}"/>
              </a:ext>
            </a:extLst>
          </p:cNvPr>
          <p:cNvSpPr txBox="1">
            <a:spLocks noChangeArrowheads="1"/>
          </p:cNvSpPr>
          <p:nvPr/>
        </p:nvSpPr>
        <p:spPr bwMode="auto">
          <a:xfrm>
            <a:off x="228600" y="6170027"/>
            <a:ext cx="2731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Hadley. Endocrinology 2005</a:t>
            </a:r>
          </a:p>
        </p:txBody>
      </p:sp>
    </p:spTree>
    <p:extLst>
      <p:ext uri="{BB962C8B-B14F-4D97-AF65-F5344CB8AC3E}">
        <p14:creationId xmlns:p14="http://schemas.microsoft.com/office/powerpoint/2010/main" val="1774615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33"/>
            <a:ext cx="8229600" cy="480131"/>
          </a:xfrm>
        </p:spPr>
        <p:txBody>
          <a:bodyPr/>
          <a:lstStyle/>
          <a:p>
            <a:r>
              <a:rPr lang="en-US" sz="2800" dirty="0"/>
              <a:t>The </a:t>
            </a:r>
            <a:r>
              <a:rPr lang="en-US" sz="2800" dirty="0" err="1"/>
              <a:t>Hadleys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13" name="Picture 12">
            <a:extLst>
              <a:ext uri="{FF2B5EF4-FFF2-40B4-BE49-F238E27FC236}">
                <a16:creationId xmlns:a16="http://schemas.microsoft.com/office/drawing/2014/main" id="{68AA06E4-5784-4CD0-B97B-A70425C6E3A0}"/>
              </a:ext>
            </a:extLst>
          </p:cNvPr>
          <p:cNvPicPr>
            <a:picLocks noChangeAspect="1"/>
          </p:cNvPicPr>
          <p:nvPr/>
        </p:nvPicPr>
        <p:blipFill>
          <a:blip r:embed="rId3"/>
          <a:stretch>
            <a:fillRect/>
          </a:stretch>
        </p:blipFill>
        <p:spPr>
          <a:xfrm>
            <a:off x="5142428" y="2207666"/>
            <a:ext cx="3095715" cy="3673582"/>
          </a:xfrm>
          <a:prstGeom prst="rect">
            <a:avLst/>
          </a:prstGeom>
        </p:spPr>
      </p:pic>
      <p:pic>
        <p:nvPicPr>
          <p:cNvPr id="17" name="Picture 16">
            <a:extLst>
              <a:ext uri="{FF2B5EF4-FFF2-40B4-BE49-F238E27FC236}">
                <a16:creationId xmlns:a16="http://schemas.microsoft.com/office/drawing/2014/main" id="{F908779E-9A72-43B0-919E-888B05841171}"/>
              </a:ext>
            </a:extLst>
          </p:cNvPr>
          <p:cNvPicPr>
            <a:picLocks noChangeAspect="1"/>
          </p:cNvPicPr>
          <p:nvPr/>
        </p:nvPicPr>
        <p:blipFill>
          <a:blip r:embed="rId4"/>
          <a:stretch>
            <a:fillRect/>
          </a:stretch>
        </p:blipFill>
        <p:spPr>
          <a:xfrm>
            <a:off x="922947" y="2207666"/>
            <a:ext cx="3573510" cy="3666570"/>
          </a:xfrm>
          <a:prstGeom prst="rect">
            <a:avLst/>
          </a:prstGeom>
        </p:spPr>
      </p:pic>
      <p:sp>
        <p:nvSpPr>
          <p:cNvPr id="18" name="TextBox 17">
            <a:extLst>
              <a:ext uri="{FF2B5EF4-FFF2-40B4-BE49-F238E27FC236}">
                <a16:creationId xmlns:a16="http://schemas.microsoft.com/office/drawing/2014/main" id="{0FA730F4-D505-413C-9DC3-F52DF2C7520A}"/>
              </a:ext>
            </a:extLst>
          </p:cNvPr>
          <p:cNvSpPr txBox="1"/>
          <p:nvPr/>
        </p:nvSpPr>
        <p:spPr>
          <a:xfrm>
            <a:off x="644434" y="1613609"/>
            <a:ext cx="82296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Mac Hadley			Gertrude Hadley</a:t>
            </a:r>
          </a:p>
        </p:txBody>
      </p:sp>
    </p:spTree>
    <p:extLst>
      <p:ext uri="{BB962C8B-B14F-4D97-AF65-F5344CB8AC3E}">
        <p14:creationId xmlns:p14="http://schemas.microsoft.com/office/powerpoint/2010/main" val="345614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57200" y="365760"/>
            <a:ext cx="8510463" cy="51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b="1" dirty="0">
                <a:solidFill>
                  <a:srgbClr val="006699"/>
                </a:solidFill>
                <a:latin typeface="+mj-lt"/>
              </a:rPr>
              <a:t>GERA Cohort Characteristics</a:t>
            </a:r>
          </a:p>
        </p:txBody>
      </p:sp>
      <p:graphicFrame>
        <p:nvGraphicFramePr>
          <p:cNvPr id="7" name="Table 6"/>
          <p:cNvGraphicFramePr>
            <a:graphicFrameLocks noGrp="1"/>
          </p:cNvGraphicFramePr>
          <p:nvPr>
            <p:extLst/>
          </p:nvPr>
        </p:nvGraphicFramePr>
        <p:xfrm>
          <a:off x="1149876" y="1150566"/>
          <a:ext cx="6680836" cy="5029200"/>
        </p:xfrm>
        <a:graphic>
          <a:graphicData uri="http://schemas.openxmlformats.org/drawingml/2006/table">
            <a:tbl>
              <a:tblPr firstRow="1" bandRow="1">
                <a:tableStyleId>{0660B408-B3CF-4A94-85FC-2B1E0A45F4A2}</a:tableStyleId>
              </a:tblPr>
              <a:tblGrid>
                <a:gridCol w="2489518">
                  <a:extLst>
                    <a:ext uri="{9D8B030D-6E8A-4147-A177-3AD203B41FA5}">
                      <a16:colId xmlns:a16="http://schemas.microsoft.com/office/drawing/2014/main" val="20000"/>
                    </a:ext>
                  </a:extLst>
                </a:gridCol>
                <a:gridCol w="215931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35280">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Number of Subjects</a:t>
                      </a:r>
                    </a:p>
                  </a:txBody>
                  <a:tcPr/>
                </a:tc>
                <a:tc>
                  <a:txBody>
                    <a:bodyPr/>
                    <a:lstStyle/>
                    <a:p>
                      <a:pPr algn="ctr"/>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0"/>
                  </a:ext>
                </a:extLst>
              </a:tr>
              <a:tr h="335280">
                <a:tc gridSpan="3">
                  <a:txBody>
                    <a:bodyPr/>
                    <a:lstStyle/>
                    <a:p>
                      <a:r>
                        <a:rPr lang="en-US" sz="1600" dirty="0">
                          <a:latin typeface="Arial" panose="020B0604020202020204" pitchFamily="34" charset="0"/>
                          <a:cs typeface="Arial" panose="020B0604020202020204" pitchFamily="34" charset="0"/>
                        </a:rPr>
                        <a:t>Age at Specimen Donation</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35280">
                <a:tc>
                  <a:txBody>
                    <a:bodyPr/>
                    <a:lstStyle/>
                    <a:p>
                      <a:pPr lvl="1"/>
                      <a:r>
                        <a:rPr lang="en-US" sz="1600" dirty="0">
                          <a:latin typeface="Arial" panose="020B0604020202020204" pitchFamily="34" charset="0"/>
                          <a:cs typeface="Arial" panose="020B0604020202020204" pitchFamily="34" charset="0"/>
                        </a:rPr>
                        <a:t>18-39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7,025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a:t>
                      </a:r>
                    </a:p>
                  </a:txBody>
                  <a:tcPr>
                    <a:solidFill>
                      <a:schemeClr val="accent5">
                        <a:lumMod val="20000"/>
                        <a:lumOff val="80000"/>
                      </a:schemeClr>
                    </a:solidFill>
                  </a:tcPr>
                </a:tc>
                <a:extLst>
                  <a:ext uri="{0D108BD9-81ED-4DB2-BD59-A6C34878D82A}">
                    <a16:rowId xmlns:a16="http://schemas.microsoft.com/office/drawing/2014/main" val="10002"/>
                  </a:ext>
                </a:extLst>
              </a:tr>
              <a:tr h="335280">
                <a:tc>
                  <a:txBody>
                    <a:bodyPr/>
                    <a:lstStyle/>
                    <a:p>
                      <a:pPr lvl="1"/>
                      <a:r>
                        <a:rPr lang="en-US" sz="1600" dirty="0">
                          <a:latin typeface="Arial" panose="020B0604020202020204" pitchFamily="34" charset="0"/>
                          <a:cs typeface="Arial" panose="020B0604020202020204" pitchFamily="34" charset="0"/>
                        </a:rPr>
                        <a:t>40-59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33,344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30.2</a:t>
                      </a:r>
                    </a:p>
                  </a:txBody>
                  <a:tcPr>
                    <a:solidFill>
                      <a:schemeClr val="accent5">
                        <a:lumMod val="20000"/>
                        <a:lumOff val="80000"/>
                      </a:schemeClr>
                    </a:solidFill>
                  </a:tcPr>
                </a:tc>
                <a:extLst>
                  <a:ext uri="{0D108BD9-81ED-4DB2-BD59-A6C34878D82A}">
                    <a16:rowId xmlns:a16="http://schemas.microsoft.com/office/drawing/2014/main" val="10003"/>
                  </a:ext>
                </a:extLst>
              </a:tr>
              <a:tr h="335280">
                <a:tc>
                  <a:txBody>
                    <a:bodyPr/>
                    <a:lstStyle/>
                    <a:p>
                      <a:pPr lvl="1"/>
                      <a:r>
                        <a:rPr lang="en-US" sz="1600" dirty="0">
                          <a:latin typeface="Arial" panose="020B0604020202020204" pitchFamily="34" charset="0"/>
                          <a:cs typeface="Arial" panose="020B0604020202020204" pitchFamily="34" charset="0"/>
                        </a:rPr>
                        <a:t>60-79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57,856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52.4</a:t>
                      </a:r>
                    </a:p>
                  </a:txBody>
                  <a:tcPr>
                    <a:solidFill>
                      <a:schemeClr val="accent5">
                        <a:lumMod val="20000"/>
                        <a:lumOff val="80000"/>
                      </a:schemeClr>
                    </a:solidFill>
                  </a:tcPr>
                </a:tc>
                <a:extLst>
                  <a:ext uri="{0D108BD9-81ED-4DB2-BD59-A6C34878D82A}">
                    <a16:rowId xmlns:a16="http://schemas.microsoft.com/office/drawing/2014/main" val="10004"/>
                  </a:ext>
                </a:extLst>
              </a:tr>
              <a:tr h="335280">
                <a:tc>
                  <a:txBody>
                    <a:bodyPr/>
                    <a:lstStyle/>
                    <a:p>
                      <a:pPr lvl="1"/>
                      <a:r>
                        <a:rPr lang="en-US" sz="1600" dirty="0">
                          <a:latin typeface="Arial" panose="020B0604020202020204" pitchFamily="34" charset="0"/>
                          <a:cs typeface="Arial" panose="020B0604020202020204" pitchFamily="34" charset="0"/>
                        </a:rPr>
                        <a:t>80+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12,041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10.9</a:t>
                      </a:r>
                    </a:p>
                  </a:txBody>
                  <a:tcPr>
                    <a:solidFill>
                      <a:schemeClr val="accent5">
                        <a:lumMod val="20000"/>
                        <a:lumOff val="80000"/>
                      </a:schemeClr>
                    </a:solidFill>
                  </a:tcPr>
                </a:tc>
                <a:extLst>
                  <a:ext uri="{0D108BD9-81ED-4DB2-BD59-A6C34878D82A}">
                    <a16:rowId xmlns:a16="http://schemas.microsoft.com/office/drawing/2014/main" val="10005"/>
                  </a:ext>
                </a:extLst>
              </a:tr>
              <a:tr h="335280">
                <a:tc gridSpan="3">
                  <a:txBody>
                    <a:bodyPr/>
                    <a:lstStyle/>
                    <a:p>
                      <a:r>
                        <a:rPr lang="en-US" sz="1600" dirty="0">
                          <a:latin typeface="Arial" panose="020B0604020202020204" pitchFamily="34" charset="0"/>
                          <a:cs typeface="Arial" panose="020B0604020202020204" pitchFamily="34" charset="0"/>
                        </a:rPr>
                        <a:t>Sex</a:t>
                      </a:r>
                    </a:p>
                  </a:txBody>
                  <a:tcPr>
                    <a:solidFill>
                      <a:schemeClr val="accent5">
                        <a:lumMod val="60000"/>
                        <a:lumOff val="40000"/>
                      </a:schemeClr>
                    </a:solid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35280">
                <a:tc>
                  <a:txBody>
                    <a:bodyPr/>
                    <a:lstStyle/>
                    <a:p>
                      <a:pPr lvl="1"/>
                      <a:r>
                        <a:rPr lang="en-US" sz="1600" dirty="0">
                          <a:latin typeface="Arial" panose="020B0604020202020204" pitchFamily="34" charset="0"/>
                          <a:cs typeface="Arial" panose="020B0604020202020204" pitchFamily="34" charset="0"/>
                        </a:rPr>
                        <a:t>Women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63,883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57.9</a:t>
                      </a:r>
                    </a:p>
                  </a:txBody>
                  <a:tcPr>
                    <a:solidFill>
                      <a:schemeClr val="accent5">
                        <a:lumMod val="20000"/>
                        <a:lumOff val="80000"/>
                      </a:schemeClr>
                    </a:solidFill>
                  </a:tcPr>
                </a:tc>
                <a:extLst>
                  <a:ext uri="{0D108BD9-81ED-4DB2-BD59-A6C34878D82A}">
                    <a16:rowId xmlns:a16="http://schemas.microsoft.com/office/drawing/2014/main" val="10007"/>
                  </a:ext>
                </a:extLst>
              </a:tr>
              <a:tr h="335280">
                <a:tc>
                  <a:txBody>
                    <a:bodyPr/>
                    <a:lstStyle/>
                    <a:p>
                      <a:pPr lvl="1"/>
                      <a:r>
                        <a:rPr lang="en-US" sz="1600" dirty="0">
                          <a:latin typeface="Arial" panose="020B0604020202020204" pitchFamily="34" charset="0"/>
                          <a:cs typeface="Arial" panose="020B0604020202020204" pitchFamily="34" charset="0"/>
                        </a:rPr>
                        <a:t>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46,383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42.1</a:t>
                      </a:r>
                    </a:p>
                  </a:txBody>
                  <a:tcPr>
                    <a:solidFill>
                      <a:schemeClr val="accent5">
                        <a:lumMod val="20000"/>
                        <a:lumOff val="80000"/>
                      </a:schemeClr>
                    </a:solidFill>
                  </a:tcPr>
                </a:tc>
                <a:extLst>
                  <a:ext uri="{0D108BD9-81ED-4DB2-BD59-A6C34878D82A}">
                    <a16:rowId xmlns:a16="http://schemas.microsoft.com/office/drawing/2014/main" val="10008"/>
                  </a:ext>
                </a:extLst>
              </a:tr>
              <a:tr h="335280">
                <a:tc gridSpan="3">
                  <a:txBody>
                    <a:bodyPr/>
                    <a:lstStyle/>
                    <a:p>
                      <a:r>
                        <a:rPr lang="en-US" sz="1600" dirty="0">
                          <a:latin typeface="Arial" panose="020B0604020202020204" pitchFamily="34" charset="0"/>
                          <a:cs typeface="Arial" panose="020B0604020202020204" pitchFamily="34" charset="0"/>
                        </a:rPr>
                        <a:t>Race/Ethnicity</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35280">
                <a:tc>
                  <a:txBody>
                    <a:bodyPr/>
                    <a:lstStyle/>
                    <a:p>
                      <a:pPr lvl="1"/>
                      <a:r>
                        <a:rPr lang="en-US" sz="1600" dirty="0">
                          <a:latin typeface="Arial" panose="020B0604020202020204" pitchFamily="34" charset="0"/>
                          <a:cs typeface="Arial" panose="020B0604020202020204" pitchFamily="34" charset="0"/>
                        </a:rPr>
                        <a:t>African American</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3,765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3.4</a:t>
                      </a:r>
                    </a:p>
                  </a:txBody>
                  <a:tcPr>
                    <a:solidFill>
                      <a:schemeClr val="accent5">
                        <a:lumMod val="20000"/>
                        <a:lumOff val="80000"/>
                      </a:schemeClr>
                    </a:solidFill>
                  </a:tcPr>
                </a:tc>
                <a:extLst>
                  <a:ext uri="{0D108BD9-81ED-4DB2-BD59-A6C34878D82A}">
                    <a16:rowId xmlns:a16="http://schemas.microsoft.com/office/drawing/2014/main" val="10010"/>
                  </a:ext>
                </a:extLst>
              </a:tr>
              <a:tr h="335280">
                <a:tc>
                  <a:txBody>
                    <a:bodyPr/>
                    <a:lstStyle/>
                    <a:p>
                      <a:pPr lvl="1"/>
                      <a:r>
                        <a:rPr lang="en-US" sz="1600" dirty="0">
                          <a:latin typeface="Arial" panose="020B0604020202020204" pitchFamily="34" charset="0"/>
                          <a:cs typeface="Arial" panose="020B0604020202020204" pitchFamily="34" charset="0"/>
                        </a:rPr>
                        <a:t>Asian</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8,512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7.7</a:t>
                      </a:r>
                    </a:p>
                  </a:txBody>
                  <a:tcPr>
                    <a:solidFill>
                      <a:schemeClr val="accent5">
                        <a:lumMod val="20000"/>
                        <a:lumOff val="80000"/>
                      </a:schemeClr>
                    </a:solidFill>
                  </a:tcPr>
                </a:tc>
                <a:extLst>
                  <a:ext uri="{0D108BD9-81ED-4DB2-BD59-A6C34878D82A}">
                    <a16:rowId xmlns:a16="http://schemas.microsoft.com/office/drawing/2014/main" val="10011"/>
                  </a:ext>
                </a:extLst>
              </a:tr>
              <a:tr h="335280">
                <a:tc>
                  <a:txBody>
                    <a:bodyPr/>
                    <a:lstStyle/>
                    <a:p>
                      <a:pPr lvl="1"/>
                      <a:r>
                        <a:rPr lang="en-US" sz="1600" dirty="0">
                          <a:latin typeface="Arial" panose="020B0604020202020204" pitchFamily="34" charset="0"/>
                          <a:cs typeface="Arial" panose="020B0604020202020204" pitchFamily="34" charset="0"/>
                        </a:rPr>
                        <a:t>Hispanic</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7,917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7.2</a:t>
                      </a:r>
                    </a:p>
                  </a:txBody>
                  <a:tcPr>
                    <a:solidFill>
                      <a:schemeClr val="accent5">
                        <a:lumMod val="20000"/>
                        <a:lumOff val="80000"/>
                      </a:schemeClr>
                    </a:solidFill>
                  </a:tcPr>
                </a:tc>
                <a:extLst>
                  <a:ext uri="{0D108BD9-81ED-4DB2-BD59-A6C34878D82A}">
                    <a16:rowId xmlns:a16="http://schemas.microsoft.com/office/drawing/2014/main" val="10012"/>
                  </a:ext>
                </a:extLst>
              </a:tr>
              <a:tr h="335280">
                <a:tc>
                  <a:txBody>
                    <a:bodyPr/>
                    <a:lstStyle/>
                    <a:p>
                      <a:pPr lvl="1"/>
                      <a:r>
                        <a:rPr lang="en-US" sz="1600" dirty="0">
                          <a:latin typeface="Arial" panose="020B0604020202020204" pitchFamily="34" charset="0"/>
                          <a:cs typeface="Arial" panose="020B0604020202020204" pitchFamily="34" charset="0"/>
                        </a:rPr>
                        <a:t>Non-Hispanic White</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89,259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81.0</a:t>
                      </a:r>
                    </a:p>
                  </a:txBody>
                  <a:tcPr>
                    <a:solidFill>
                      <a:schemeClr val="accent5">
                        <a:lumMod val="20000"/>
                        <a:lumOff val="80000"/>
                      </a:schemeClr>
                    </a:solidFill>
                  </a:tcPr>
                </a:tc>
                <a:extLst>
                  <a:ext uri="{0D108BD9-81ED-4DB2-BD59-A6C34878D82A}">
                    <a16:rowId xmlns:a16="http://schemas.microsoft.com/office/drawing/2014/main" val="10013"/>
                  </a:ext>
                </a:extLst>
              </a:tr>
              <a:tr h="335280">
                <a:tc>
                  <a:txBody>
                    <a:bodyPr/>
                    <a:lstStyle/>
                    <a:p>
                      <a:r>
                        <a:rPr lang="en-US" sz="1600" dirty="0">
                          <a:latin typeface="Arial" panose="020B0604020202020204" pitchFamily="34" charset="0"/>
                          <a:cs typeface="Arial" panose="020B0604020202020204" pitchFamily="34" charset="0"/>
                        </a:rPr>
                        <a:t>Total</a:t>
                      </a:r>
                    </a:p>
                  </a:txBody>
                  <a:tcPr>
                    <a:solidFill>
                      <a:schemeClr val="accent5">
                        <a:lumMod val="60000"/>
                        <a:lumOff val="40000"/>
                      </a:schemeClr>
                    </a:solidFill>
                  </a:tcPr>
                </a:tc>
                <a:tc>
                  <a:txBody>
                    <a:bodyPr/>
                    <a:lstStyle/>
                    <a:p>
                      <a:pPr lvl="0" algn="ctr"/>
                      <a:r>
                        <a:rPr lang="en-US" sz="1600" dirty="0">
                          <a:latin typeface="Arial" panose="020B0604020202020204" pitchFamily="34" charset="0"/>
                          <a:cs typeface="Arial" panose="020B0604020202020204" pitchFamily="34" charset="0"/>
                        </a:rPr>
                        <a:t>110,266</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100.0</a:t>
                      </a:r>
                    </a:p>
                  </a:txBody>
                  <a:tcPr>
                    <a:solidFill>
                      <a:schemeClr val="accent5">
                        <a:lumMod val="60000"/>
                        <a:lumOff val="40000"/>
                      </a:schemeClr>
                    </a:solidFill>
                  </a:tcPr>
                </a:tc>
                <a:extLst>
                  <a:ext uri="{0D108BD9-81ED-4DB2-BD59-A6C34878D82A}">
                    <a16:rowId xmlns:a16="http://schemas.microsoft.com/office/drawing/2014/main" val="10014"/>
                  </a:ext>
                </a:extLst>
              </a:tr>
            </a:tbl>
          </a:graphicData>
        </a:graphic>
      </p:graphicFrame>
      <p:sp>
        <p:nvSpPr>
          <p:cNvPr id="5"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7</a:t>
            </a:fld>
            <a:endParaRPr lang="en-US" dirty="0"/>
          </a:p>
        </p:txBody>
      </p:sp>
      <p:sp>
        <p:nvSpPr>
          <p:cNvPr id="8"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2282186835"/>
      </p:ext>
    </p:extLst>
  </p:cSld>
  <p:clrMapOvr>
    <a:masterClrMapping/>
  </p:clrMapOvr>
  <p:transition spd="slow" advTm="74358"/>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65760"/>
            <a:ext cx="8229600" cy="480131"/>
          </a:xfrm>
        </p:spPr>
        <p:txBody>
          <a:bodyPr/>
          <a:lstStyle/>
          <a:p>
            <a:pPr eaLnBrk="1" hangingPunct="1">
              <a:defRPr/>
            </a:pPr>
            <a:r>
              <a:rPr lang="en-US" sz="2800" dirty="0"/>
              <a:t>Acknowledgements</a:t>
            </a:r>
          </a:p>
        </p:txBody>
      </p:sp>
      <p:sp>
        <p:nvSpPr>
          <p:cNvPr id="4099" name="Content Placeholder 2"/>
          <p:cNvSpPr>
            <a:spLocks noGrp="1"/>
          </p:cNvSpPr>
          <p:nvPr>
            <p:ph idx="1"/>
          </p:nvPr>
        </p:nvSpPr>
        <p:spPr>
          <a:xfrm>
            <a:off x="180974" y="1149691"/>
            <a:ext cx="7582799" cy="5644622"/>
          </a:xfrm>
        </p:spPr>
        <p:txBody>
          <a:bodyPr/>
          <a:lstStyle/>
          <a:p>
            <a:pPr marL="0" indent="0">
              <a:buNone/>
              <a:defRPr/>
            </a:pPr>
            <a:r>
              <a:rPr lang="en-US" b="1" dirty="0">
                <a:solidFill>
                  <a:srgbClr val="006699"/>
                </a:solidFill>
              </a:rPr>
              <a:t> </a:t>
            </a:r>
            <a:r>
              <a:rPr lang="en-US" sz="2000" b="1" dirty="0">
                <a:solidFill>
                  <a:srgbClr val="006699"/>
                </a:solidFill>
              </a:rPr>
              <a:t>Kaiser Permanente</a:t>
            </a:r>
            <a:r>
              <a:rPr lang="en-US" sz="1100" b="1" dirty="0">
                <a:solidFill>
                  <a:srgbClr val="006699"/>
                </a:solidFill>
              </a:rPr>
              <a:t>		   </a:t>
            </a:r>
            <a:r>
              <a:rPr lang="en-US" sz="2000" b="1" dirty="0">
                <a:solidFill>
                  <a:srgbClr val="006699"/>
                </a:solidFill>
              </a:rPr>
              <a:t>UCSF</a:t>
            </a:r>
          </a:p>
          <a:p>
            <a:pPr marL="0" indent="0">
              <a:buNone/>
              <a:defRPr/>
            </a:pPr>
            <a:r>
              <a:rPr lang="en-US" sz="2000" b="1" dirty="0">
                <a:latin typeface="Arial" panose="020B0604020202020204" pitchFamily="34" charset="0"/>
                <a:cs typeface="Arial" panose="020B0604020202020204" pitchFamily="34" charset="0"/>
              </a:rPr>
              <a:t>Stephen Van Den </a:t>
            </a:r>
            <a:r>
              <a:rPr lang="en-US" sz="2000" b="1" dirty="0" err="1">
                <a:latin typeface="Arial" panose="020B0604020202020204" pitchFamily="34" charset="0"/>
                <a:cs typeface="Arial" panose="020B0604020202020204" pitchFamily="34" charset="0"/>
              </a:rPr>
              <a:t>Eeden</a:t>
            </a:r>
            <a:r>
              <a:rPr lang="en-US" sz="2000" b="1" dirty="0">
                <a:latin typeface="Arial" panose="020B0604020202020204" pitchFamily="34" charset="0"/>
                <a:cs typeface="Arial" panose="020B0604020202020204" pitchFamily="34" charset="0"/>
              </a:rPr>
              <a:t>	Nadav Ahituv</a:t>
            </a:r>
          </a:p>
          <a:p>
            <a:pPr marL="0" indent="0">
              <a:buNone/>
              <a:defRPr/>
            </a:pPr>
            <a:r>
              <a:rPr lang="en-US" sz="2000" b="1" dirty="0">
                <a:latin typeface="Arial" panose="020B0604020202020204" pitchFamily="34" charset="0"/>
                <a:cs typeface="Arial" panose="020B0604020202020204" pitchFamily="34" charset="0"/>
              </a:rPr>
              <a:t>Jie Yin				Thomas Hoffmann</a:t>
            </a:r>
          </a:p>
          <a:p>
            <a:pPr marL="0" indent="0">
              <a:buNone/>
              <a:defRPr/>
            </a:pPr>
            <a:r>
              <a:rPr lang="en-US" sz="2000" b="1" dirty="0">
                <a:latin typeface="Arial" panose="020B0604020202020204" pitchFamily="34" charset="0"/>
                <a:cs typeface="Arial" panose="020B0604020202020204" pitchFamily="34" charset="0"/>
              </a:rPr>
              <a:t>Khanh K. Thai			Navneet Matharu</a:t>
            </a:r>
          </a:p>
          <a:p>
            <a:pPr marL="0" indent="0">
              <a:buNone/>
              <a:defRPr/>
            </a:pPr>
            <a:r>
              <a:rPr lang="en-US" sz="2000" b="1" dirty="0">
                <a:latin typeface="Arial" panose="020B0604020202020204" pitchFamily="34" charset="0"/>
                <a:cs typeface="Arial" panose="020B0604020202020204" pitchFamily="34" charset="0"/>
              </a:rPr>
              <a:t>Jun Shan			Xujia Zhou</a:t>
            </a:r>
          </a:p>
          <a:p>
            <a:pPr marL="0" indent="0">
              <a:buNone/>
              <a:defRPr/>
            </a:pPr>
            <a:endParaRPr lang="en-US" sz="2000" b="1" dirty="0">
              <a:solidFill>
                <a:srgbClr val="006699"/>
              </a:solidFill>
            </a:endParaRPr>
          </a:p>
          <a:p>
            <a:pPr marL="0" indent="0">
              <a:buNone/>
              <a:defRPr/>
            </a:pPr>
            <a:r>
              <a:rPr lang="en-US" sz="2000" b="1" dirty="0">
                <a:solidFill>
                  <a:srgbClr val="006699"/>
                </a:solidFill>
              </a:rPr>
              <a:t>Grant Support			UW</a:t>
            </a:r>
          </a:p>
          <a:p>
            <a:pPr marL="457200" lvl="1" indent="0">
              <a:buNone/>
              <a:defRPr/>
            </a:pPr>
            <a:r>
              <a:rPr lang="en-US" sz="2000" b="1" dirty="0">
                <a:latin typeface="Arial" panose="020B0604020202020204" pitchFamily="34" charset="0"/>
                <a:cs typeface="Arial" panose="020B0604020202020204" pitchFamily="34" charset="0"/>
              </a:rPr>
              <a:t>R01 EY027004		Melody Palmer</a:t>
            </a:r>
          </a:p>
          <a:p>
            <a:pPr marL="457200" lvl="1" indent="0">
              <a:buNone/>
              <a:defRPr/>
            </a:pPr>
            <a:r>
              <a:rPr lang="en-US" b="1" dirty="0">
                <a:latin typeface="Arial" panose="020B0604020202020204" pitchFamily="34" charset="0"/>
                <a:cs typeface="Arial" panose="020B0604020202020204" pitchFamily="34" charset="0"/>
              </a:rPr>
              <a:t>R01 DK090382		James Hotaling</a:t>
            </a:r>
          </a:p>
          <a:p>
            <a:pPr marL="457200" lvl="1" indent="0">
              <a:buNone/>
              <a:defRPr/>
            </a:pPr>
            <a:r>
              <a:rPr lang="en-US" b="1" dirty="0">
                <a:latin typeface="Arial" panose="020B0604020202020204" pitchFamily="34" charset="0"/>
                <a:cs typeface="Arial" panose="020B0604020202020204" pitchFamily="34" charset="0"/>
              </a:rPr>
              <a:t>UM1 HG009408		Hunter Wessells</a:t>
            </a:r>
          </a:p>
          <a:p>
            <a:pPr marL="457200" lvl="1" indent="0">
              <a:buNone/>
              <a:defRPr/>
            </a:pPr>
            <a:r>
              <a:rPr lang="en-US" b="1" dirty="0">
                <a:latin typeface="Arial" panose="020B0604020202020204" pitchFamily="34" charset="0"/>
                <a:cs typeface="Arial" panose="020B0604020202020204" pitchFamily="34" charset="0"/>
              </a:rPr>
              <a:t>R01 MH109907</a:t>
            </a:r>
          </a:p>
          <a:p>
            <a:pPr marL="457200" lvl="1" indent="0">
              <a:buNone/>
              <a:defRPr/>
            </a:pPr>
            <a:r>
              <a:rPr lang="en-US" b="1" dirty="0">
                <a:latin typeface="Arial" panose="020B0604020202020204" pitchFamily="34" charset="0"/>
                <a:cs typeface="Arial" panose="020B0604020202020204" pitchFamily="34" charset="0"/>
              </a:rPr>
              <a:t>P01 HD084387</a:t>
            </a:r>
          </a:p>
          <a:p>
            <a:pPr marL="457200" lvl="1" indent="0">
              <a:buNone/>
              <a:defRPr/>
            </a:pPr>
            <a:r>
              <a:rPr lang="en-US" b="1" dirty="0">
                <a:latin typeface="Arial" panose="020B0604020202020204" pitchFamily="34" charset="0"/>
                <a:cs typeface="Arial" panose="020B0604020202020204" pitchFamily="34" charset="0"/>
              </a:rPr>
              <a:t>R01 HL138424</a:t>
            </a:r>
            <a:endParaRPr lang="en-US" sz="2000" b="1" dirty="0">
              <a:latin typeface="Arial" panose="020B0604020202020204" pitchFamily="34" charset="0"/>
              <a:cs typeface="Arial" panose="020B0604020202020204" pitchFamily="34" charset="0"/>
            </a:endParaRPr>
          </a:p>
          <a:p>
            <a:pPr marL="0" indent="0">
              <a:buNone/>
              <a:defRPr/>
            </a:pPr>
            <a:r>
              <a:rPr lang="en-US" sz="2000" b="1" dirty="0">
                <a:latin typeface="Arial" panose="020B0604020202020204" pitchFamily="34" charset="0"/>
                <a:cs typeface="Arial" panose="020B0604020202020204" pitchFamily="34" charset="0"/>
              </a:rPr>
              <a:t>		</a:t>
            </a:r>
          </a:p>
        </p:txBody>
      </p:sp>
      <p:sp>
        <p:nvSpPr>
          <p:cNvPr id="7"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70</a:t>
            </a:fld>
            <a:endParaRPr lang="en-US"/>
          </a:p>
        </p:txBody>
      </p:sp>
      <p:sp>
        <p:nvSpPr>
          <p:cNvPr id="9"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806536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65760"/>
            <a:ext cx="8229600" cy="480131"/>
          </a:xfrm>
        </p:spPr>
        <p:txBody>
          <a:bodyPr/>
          <a:lstStyle/>
          <a:p>
            <a:pPr eaLnBrk="1" hangingPunct="1">
              <a:defRPr/>
            </a:pPr>
            <a:r>
              <a:rPr lang="en-US" sz="2800" dirty="0"/>
              <a:t>RPGEH Acknowledgements</a:t>
            </a:r>
          </a:p>
        </p:txBody>
      </p:sp>
      <p:sp>
        <p:nvSpPr>
          <p:cNvPr id="4099" name="Content Placeholder 2"/>
          <p:cNvSpPr>
            <a:spLocks noGrp="1"/>
          </p:cNvSpPr>
          <p:nvPr>
            <p:ph idx="1"/>
          </p:nvPr>
        </p:nvSpPr>
        <p:spPr>
          <a:xfrm>
            <a:off x="180975" y="722315"/>
            <a:ext cx="8535988" cy="5644622"/>
          </a:xfrm>
        </p:spPr>
        <p:txBody>
          <a:bodyPr/>
          <a:lstStyle/>
          <a:p>
            <a:pPr marL="0" indent="0">
              <a:buFont typeface="Wingdings" pitchFamily="2" charset="2"/>
              <a:buNone/>
              <a:defRPr/>
            </a:pPr>
            <a:r>
              <a:rPr lang="en-US" b="1" dirty="0">
                <a:solidFill>
                  <a:srgbClr val="006699"/>
                </a:solidFill>
                <a:latin typeface="+mj-lt"/>
              </a:rPr>
              <a:t> </a:t>
            </a:r>
            <a:r>
              <a:rPr lang="en-US" sz="2000" b="1" dirty="0">
                <a:solidFill>
                  <a:srgbClr val="006699"/>
                </a:solidFill>
                <a:latin typeface="+mj-lt"/>
              </a:rPr>
              <a:t>Kaiser Permanente</a:t>
            </a:r>
            <a:r>
              <a:rPr lang="en-US" sz="1100" b="1" dirty="0">
                <a:solidFill>
                  <a:srgbClr val="006699"/>
                </a:solidFill>
                <a:latin typeface="+mj-lt"/>
              </a:rPr>
              <a:t>		  </a:t>
            </a:r>
            <a:r>
              <a:rPr lang="en-US" sz="2000" b="1" dirty="0">
                <a:solidFill>
                  <a:srgbClr val="006699"/>
                </a:solidFill>
                <a:latin typeface="+mj-lt"/>
              </a:rPr>
              <a:t>UCSF</a:t>
            </a:r>
            <a:r>
              <a:rPr lang="en-US" sz="1100" b="1" dirty="0">
                <a:solidFill>
                  <a:srgbClr val="006699"/>
                </a:solidFill>
                <a:latin typeface="+mj-lt"/>
              </a:rPr>
              <a:t>		  </a:t>
            </a:r>
            <a:r>
              <a:rPr lang="en-US" sz="2000" b="1" dirty="0">
                <a:solidFill>
                  <a:srgbClr val="006699"/>
                </a:solidFill>
                <a:latin typeface="+mj-lt"/>
              </a:rPr>
              <a:t>Stanford</a:t>
            </a:r>
            <a:r>
              <a:rPr lang="en-US" sz="1100" b="1" dirty="0">
                <a:solidFill>
                  <a:srgbClr val="006699"/>
                </a:solidFill>
                <a:latin typeface="+mj-lt"/>
              </a:rPr>
              <a:t>		</a:t>
            </a:r>
          </a:p>
          <a:p>
            <a:pPr marL="0" indent="0">
              <a:buFont typeface="Wingdings" pitchFamily="2" charset="2"/>
              <a:buNone/>
              <a:defRPr/>
            </a:pPr>
            <a:r>
              <a:rPr lang="en-US" sz="1100" b="1" dirty="0"/>
              <a:t>    Catherine Schaefer 	 Eric Jorgenson                                  Neil </a:t>
            </a:r>
            <a:r>
              <a:rPr lang="en-US" sz="1100" b="1" dirty="0" err="1"/>
              <a:t>Risch</a:t>
            </a:r>
            <a:r>
              <a:rPr lang="en-US" sz="1100" b="1" dirty="0"/>
              <a:t>		    Hua Tang	</a:t>
            </a:r>
          </a:p>
          <a:p>
            <a:pPr marL="0" indent="0">
              <a:buFont typeface="Wingdings" pitchFamily="2" charset="2"/>
              <a:buNone/>
              <a:defRPr/>
            </a:pPr>
            <a:r>
              <a:rPr lang="en-US" sz="1100" b="1" dirty="0"/>
              <a:t>    Carol </a:t>
            </a:r>
            <a:r>
              <a:rPr lang="en-US" sz="1100" b="1" dirty="0" err="1"/>
              <a:t>Somkin</a:t>
            </a:r>
            <a:r>
              <a:rPr lang="en-US" sz="1100" b="1" dirty="0"/>
              <a:t>         	 Marianne Sadler 	    Elizabeth Blackburn	    Chiara </a:t>
            </a:r>
            <a:r>
              <a:rPr lang="en-US" sz="1100" b="1" dirty="0" err="1"/>
              <a:t>Sabatti</a:t>
            </a:r>
            <a:r>
              <a:rPr lang="en-US" sz="1100" b="1" dirty="0"/>
              <a:t>		</a:t>
            </a:r>
          </a:p>
          <a:p>
            <a:pPr marL="0" indent="0">
              <a:buFont typeface="Wingdings" pitchFamily="2" charset="2"/>
              <a:buNone/>
              <a:defRPr/>
            </a:pPr>
            <a:r>
              <a:rPr lang="en-US" sz="1100" b="1" dirty="0"/>
              <a:t>    Carlos </a:t>
            </a:r>
            <a:r>
              <a:rPr lang="en-US" sz="1100" b="1" dirty="0" err="1"/>
              <a:t>Iribarren</a:t>
            </a:r>
            <a:r>
              <a:rPr lang="en-US" sz="1100" b="1" dirty="0"/>
              <a:t>      	 Dana Ludwig 		    </a:t>
            </a:r>
            <a:r>
              <a:rPr lang="en-US" sz="1100" b="1" dirty="0" err="1"/>
              <a:t>Pui</a:t>
            </a:r>
            <a:r>
              <a:rPr lang="en-US" sz="1100" b="1" dirty="0"/>
              <a:t> Yan Kwok		    Sophie </a:t>
            </a:r>
            <a:r>
              <a:rPr lang="en-US" sz="1100" b="1" dirty="0" err="1"/>
              <a:t>Candille</a:t>
            </a:r>
            <a:r>
              <a:rPr lang="en-US" sz="1100" b="1" dirty="0"/>
              <a:t>	</a:t>
            </a:r>
          </a:p>
          <a:p>
            <a:pPr marL="0" indent="0">
              <a:buFont typeface="Wingdings" pitchFamily="2" charset="2"/>
              <a:buNone/>
              <a:defRPr/>
            </a:pPr>
            <a:r>
              <a:rPr lang="en-US" sz="1100" b="1" dirty="0"/>
              <a:t>    Stephen Van Den </a:t>
            </a:r>
            <a:r>
              <a:rPr lang="en-US" sz="1100" b="1" dirty="0" err="1"/>
              <a:t>Eeden</a:t>
            </a:r>
            <a:r>
              <a:rPr lang="en-US" sz="1100" b="1" dirty="0"/>
              <a:t>	 Stan </a:t>
            </a:r>
            <a:r>
              <a:rPr lang="en-US" sz="1100" b="1" dirty="0" err="1"/>
              <a:t>Sciortino</a:t>
            </a:r>
            <a:r>
              <a:rPr lang="en-US" sz="1100" b="1" dirty="0"/>
              <a:t> 		    Thomas Hoffmann	    Nicholas Johnson	</a:t>
            </a:r>
          </a:p>
          <a:p>
            <a:pPr marL="0" indent="0">
              <a:buFont typeface="Wingdings" pitchFamily="2" charset="2"/>
              <a:buNone/>
              <a:defRPr/>
            </a:pPr>
            <a:r>
              <a:rPr lang="en-US" sz="1100" b="1" dirty="0"/>
              <a:t>    Rachel </a:t>
            </a:r>
            <a:r>
              <a:rPr lang="en-US" sz="1100" b="1" dirty="0" err="1"/>
              <a:t>Whitmer</a:t>
            </a:r>
            <a:r>
              <a:rPr lang="en-US" sz="1100" b="1" dirty="0"/>
              <a:t>	 Ling </a:t>
            </a:r>
            <a:r>
              <a:rPr lang="en-US" sz="1100" b="1" dirty="0" err="1"/>
              <a:t>Shen</a:t>
            </a:r>
            <a:r>
              <a:rPr lang="en-US" sz="1100" b="1" dirty="0"/>
              <a:t> 		    Stephanie </a:t>
            </a:r>
            <a:r>
              <a:rPr lang="en-US" sz="1100" b="1" dirty="0" err="1"/>
              <a:t>Hesselson</a:t>
            </a:r>
            <a:r>
              <a:rPr lang="en-US" sz="1100" b="1" dirty="0"/>
              <a:t>	    </a:t>
            </a:r>
            <a:r>
              <a:rPr lang="en-US" sz="1100" b="1" dirty="0" err="1"/>
              <a:t>Zhongyang</a:t>
            </a:r>
            <a:r>
              <a:rPr lang="en-US" sz="1100" b="1" dirty="0"/>
              <a:t>  (Thomas) Zhang</a:t>
            </a:r>
          </a:p>
          <a:p>
            <a:pPr marL="0" indent="0">
              <a:buFont typeface="Wingdings" pitchFamily="2" charset="2"/>
              <a:buNone/>
              <a:defRPr/>
            </a:pPr>
            <a:r>
              <a:rPr lang="en-US" sz="1100" b="1" dirty="0"/>
              <a:t>    Charles </a:t>
            </a:r>
            <a:r>
              <a:rPr lang="en-US" sz="1100" b="1" dirty="0" err="1"/>
              <a:t>Quesenberry</a:t>
            </a:r>
            <a:r>
              <a:rPr lang="en-US" sz="1100" b="1" dirty="0"/>
              <a:t>	 </a:t>
            </a:r>
            <a:r>
              <a:rPr lang="en-US" sz="1100" b="1" dirty="0" err="1"/>
              <a:t>Dilrini</a:t>
            </a:r>
            <a:r>
              <a:rPr lang="en-US" sz="1100" b="1" dirty="0"/>
              <a:t> </a:t>
            </a:r>
            <a:r>
              <a:rPr lang="en-US" sz="1100" b="1" dirty="0" err="1"/>
              <a:t>Ranatunga</a:t>
            </a:r>
            <a:r>
              <a:rPr lang="en-US" sz="1100" b="1" dirty="0"/>
              <a:t>	    Mark </a:t>
            </a:r>
            <a:r>
              <a:rPr lang="en-US" sz="1100" b="1" dirty="0" err="1"/>
              <a:t>Kvale</a:t>
            </a:r>
            <a:r>
              <a:rPr lang="en-US" sz="1100" b="1" dirty="0"/>
              <a:t>			</a:t>
            </a:r>
            <a:r>
              <a:rPr lang="en-US" sz="800" b="1" dirty="0"/>
              <a:t> </a:t>
            </a:r>
            <a:r>
              <a:rPr lang="en-US" sz="1100" b="1" dirty="0"/>
              <a:t>	</a:t>
            </a:r>
          </a:p>
          <a:p>
            <a:pPr marL="0" indent="0">
              <a:buFont typeface="Wingdings" pitchFamily="2" charset="2"/>
              <a:buNone/>
              <a:defRPr/>
            </a:pPr>
            <a:r>
              <a:rPr lang="en-US" sz="1100" b="1" dirty="0"/>
              <a:t>    Mary Henderson	 Petra </a:t>
            </a:r>
            <a:r>
              <a:rPr lang="en-US" sz="1100" b="1" dirty="0" err="1"/>
              <a:t>Liljestrand</a:t>
            </a:r>
            <a:r>
              <a:rPr lang="en-US" sz="1100" b="1" dirty="0"/>
              <a:t>	    </a:t>
            </a:r>
            <a:r>
              <a:rPr lang="en-US" sz="1100" b="1" dirty="0" err="1"/>
              <a:t>Yambazi</a:t>
            </a:r>
            <a:r>
              <a:rPr lang="en-US" sz="1100" b="1" dirty="0"/>
              <a:t> Banda	</a:t>
            </a:r>
          </a:p>
          <a:p>
            <a:pPr marL="0" indent="0">
              <a:buFont typeface="Wingdings" pitchFamily="2" charset="2"/>
              <a:buNone/>
              <a:defRPr/>
            </a:pPr>
            <a:r>
              <a:rPr lang="en-US" sz="1100" b="1" dirty="0"/>
              <a:t>    Larry Walter		Bernie McGuire 	   	    Kyle Lapham		</a:t>
            </a:r>
            <a:r>
              <a:rPr lang="en-US" sz="2000" b="1" dirty="0">
                <a:solidFill>
                  <a:srgbClr val="006699"/>
                </a:solidFill>
              </a:rPr>
              <a:t>Affymetrix</a:t>
            </a:r>
            <a:endParaRPr lang="en-US" sz="2000" b="1" dirty="0"/>
          </a:p>
          <a:p>
            <a:pPr marL="0" indent="0">
              <a:buFont typeface="Wingdings" pitchFamily="2" charset="2"/>
              <a:buNone/>
              <a:defRPr/>
            </a:pPr>
            <a:r>
              <a:rPr lang="en-US" sz="1100" b="1" dirty="0"/>
              <a:t>    Sarah Rowell		Chia </a:t>
            </a:r>
            <a:r>
              <a:rPr lang="en-US" sz="1100" b="1" dirty="0" err="1"/>
              <a:t>Zau</a:t>
            </a:r>
            <a:r>
              <a:rPr lang="en-US" sz="1100" b="1" dirty="0"/>
              <a:t> 		    </a:t>
            </a:r>
            <a:r>
              <a:rPr lang="en-US" sz="1100" b="1" dirty="0" err="1"/>
              <a:t>Jue</a:t>
            </a:r>
            <a:r>
              <a:rPr lang="en-US" sz="1100" b="1" dirty="0"/>
              <a:t> Lin	    	    Andrea Finn		</a:t>
            </a:r>
          </a:p>
          <a:p>
            <a:pPr marL="0" indent="0">
              <a:buFont typeface="Wingdings" pitchFamily="2" charset="2"/>
              <a:buNone/>
              <a:defRPr/>
            </a:pPr>
            <a:r>
              <a:rPr lang="en-US" sz="1100" b="1" dirty="0"/>
              <a:t>    David </a:t>
            </a:r>
            <a:r>
              <a:rPr lang="en-US" sz="1100" b="1" dirty="0" err="1"/>
              <a:t>Smethurst</a:t>
            </a:r>
            <a:r>
              <a:rPr lang="en-US" sz="1100" b="1" dirty="0"/>
              <a:t>	Julia Kay 		    Eunice Wan		    Mike </a:t>
            </a:r>
            <a:r>
              <a:rPr lang="en-US" sz="1100" b="1" dirty="0" err="1"/>
              <a:t>Shapero</a:t>
            </a:r>
            <a:r>
              <a:rPr lang="en-US" sz="1100" b="1" dirty="0"/>
              <a:t>		</a:t>
            </a:r>
          </a:p>
          <a:p>
            <a:pPr marL="0" indent="0">
              <a:buFont typeface="Wingdings" pitchFamily="2" charset="2"/>
              <a:buNone/>
              <a:defRPr/>
            </a:pPr>
            <a:r>
              <a:rPr lang="en-US" sz="1100" b="1" dirty="0"/>
              <a:t>    Judith Millar		Marcia Ewing		    Philippe </a:t>
            </a:r>
            <a:r>
              <a:rPr lang="en-US" sz="1100" b="1" dirty="0" err="1"/>
              <a:t>Jolivalt</a:t>
            </a:r>
            <a:r>
              <a:rPr lang="en-US" sz="1100" b="1" dirty="0"/>
              <a:t>	    </a:t>
            </a:r>
            <a:r>
              <a:rPr lang="en-US" sz="1100" b="1" dirty="0" err="1"/>
              <a:t>Yiping</a:t>
            </a:r>
            <a:r>
              <a:rPr lang="en-US" sz="1100" b="1" dirty="0"/>
              <a:t> Zahn</a:t>
            </a:r>
          </a:p>
          <a:p>
            <a:pPr marL="0" indent="0">
              <a:buFont typeface="Wingdings" pitchFamily="2" charset="2"/>
              <a:buNone/>
              <a:defRPr/>
            </a:pPr>
            <a:r>
              <a:rPr lang="en-US" sz="1100" b="1" dirty="0"/>
              <a:t>    </a:t>
            </a:r>
            <a:r>
              <a:rPr lang="en-US" sz="1100" b="1" dirty="0" err="1"/>
              <a:t>Sunita</a:t>
            </a:r>
            <a:r>
              <a:rPr lang="en-US" sz="1100" b="1" dirty="0"/>
              <a:t> Miles		Paul Young		    </a:t>
            </a:r>
            <a:r>
              <a:rPr lang="en-US" sz="1100" b="1" dirty="0" err="1"/>
              <a:t>Jasmin</a:t>
            </a:r>
            <a:r>
              <a:rPr lang="en-US" sz="1100" b="1" dirty="0"/>
              <a:t> </a:t>
            </a:r>
            <a:r>
              <a:rPr lang="en-US" sz="1100" b="1" dirty="0" err="1"/>
              <a:t>Eshragh</a:t>
            </a:r>
            <a:r>
              <a:rPr lang="en-US" sz="1100" b="1" dirty="0"/>
              <a:t>	    Jeremy </a:t>
            </a:r>
            <a:r>
              <a:rPr lang="en-US" sz="1100" b="1" dirty="0" err="1"/>
              <a:t>Golub</a:t>
            </a:r>
            <a:endParaRPr lang="en-US" sz="1100" b="1" dirty="0"/>
          </a:p>
          <a:p>
            <a:pPr marL="0" indent="0">
              <a:buFont typeface="Wingdings" pitchFamily="2" charset="2"/>
              <a:buNone/>
              <a:defRPr/>
            </a:pPr>
            <a:r>
              <a:rPr lang="en-US" sz="1100" b="1" dirty="0"/>
              <a:t>    Sheryl Connell          	Kathleen </a:t>
            </a:r>
            <a:r>
              <a:rPr lang="en-US" sz="1100" b="1" dirty="0" err="1"/>
              <a:t>Sampel</a:t>
            </a:r>
            <a:r>
              <a:rPr lang="en-US" sz="1100" b="1" dirty="0"/>
              <a:t>-Morris 	    Jeanette </a:t>
            </a:r>
            <a:r>
              <a:rPr lang="en-US" sz="1100" b="1" dirty="0" err="1"/>
              <a:t>Atilano</a:t>
            </a:r>
            <a:r>
              <a:rPr lang="en-US" sz="1100" b="1" dirty="0"/>
              <a:t>	    Teresa Webster</a:t>
            </a:r>
          </a:p>
          <a:p>
            <a:pPr marL="0" indent="0">
              <a:buFont typeface="Wingdings" pitchFamily="2" charset="2"/>
              <a:buNone/>
              <a:defRPr/>
            </a:pPr>
            <a:r>
              <a:rPr lang="en-US" sz="1100" b="1" dirty="0"/>
              <a:t>    Reid </a:t>
            </a:r>
            <a:r>
              <a:rPr lang="en-US" sz="1100" b="1" dirty="0" err="1"/>
              <a:t>Wearley</a:t>
            </a:r>
            <a:r>
              <a:rPr lang="en-US" sz="1100" b="1" dirty="0"/>
              <a:t>		Gustavo Parra		    Yang Cao		    </a:t>
            </a:r>
            <a:r>
              <a:rPr lang="en-US" sz="1100" b="1" dirty="0" err="1"/>
              <a:t>Yontau</a:t>
            </a:r>
            <a:r>
              <a:rPr lang="en-US" sz="1100" b="1" dirty="0"/>
              <a:t> Yu</a:t>
            </a:r>
          </a:p>
          <a:p>
            <a:pPr marL="0" indent="0">
              <a:buFont typeface="Wingdings" pitchFamily="2" charset="2"/>
              <a:buNone/>
              <a:defRPr/>
            </a:pPr>
            <a:r>
              <a:rPr lang="en-US" sz="1100" b="1" dirty="0"/>
              <a:t>    Christine Aquino      	Eboni Stephens 	    	    Simon Wong		    </a:t>
            </a:r>
            <a:r>
              <a:rPr lang="en-US" sz="1100" b="1" dirty="0" err="1"/>
              <a:t>Gangmu</a:t>
            </a:r>
            <a:r>
              <a:rPr lang="en-US" sz="1100" b="1" dirty="0"/>
              <a:t> Mei</a:t>
            </a:r>
          </a:p>
          <a:p>
            <a:pPr marL="0" indent="0">
              <a:buFont typeface="Wingdings" pitchFamily="2" charset="2"/>
              <a:buNone/>
              <a:defRPr/>
            </a:pPr>
            <a:r>
              <a:rPr lang="en-US" sz="1100" b="1" dirty="0"/>
              <a:t>    Maria Miranda	    	Deborah </a:t>
            </a:r>
            <a:r>
              <a:rPr lang="en-US" sz="1100" b="1" dirty="0" err="1"/>
              <a:t>Burman</a:t>
            </a:r>
            <a:r>
              <a:rPr lang="en-US" sz="1100" b="1" dirty="0"/>
              <a:t> 	    Brad </a:t>
            </a:r>
            <a:r>
              <a:rPr lang="en-US" sz="1100" b="1" dirty="0" err="1"/>
              <a:t>Dispensa</a:t>
            </a:r>
            <a:r>
              <a:rPr lang="en-US" sz="1100" b="1" dirty="0"/>
              <a:t>	    David Chan</a:t>
            </a:r>
          </a:p>
          <a:p>
            <a:pPr marL="0" indent="0">
              <a:buFont typeface="Wingdings" pitchFamily="2" charset="2"/>
              <a:buNone/>
              <a:defRPr/>
            </a:pPr>
            <a:r>
              <a:rPr lang="en-US" sz="1100" b="1" dirty="0"/>
              <a:t>    Elaine Chung		Lynn Simonson		    </a:t>
            </a:r>
            <a:r>
              <a:rPr lang="en-US" sz="1100" b="1" dirty="0" err="1"/>
              <a:t>Tanu</a:t>
            </a:r>
            <a:r>
              <a:rPr lang="en-US" sz="1100" b="1" dirty="0"/>
              <a:t> </a:t>
            </a:r>
            <a:r>
              <a:rPr lang="en-US" sz="1100" b="1" dirty="0" err="1"/>
              <a:t>Shenoy</a:t>
            </a:r>
            <a:r>
              <a:rPr lang="en-US" sz="1100" b="1" dirty="0"/>
              <a:t>		    </a:t>
            </a:r>
            <a:r>
              <a:rPr lang="en-US" sz="1100" b="1" dirty="0" err="1"/>
              <a:t>Mohini</a:t>
            </a:r>
            <a:r>
              <a:rPr lang="en-US" sz="1100" b="1" dirty="0"/>
              <a:t> Patel</a:t>
            </a:r>
          </a:p>
          <a:p>
            <a:pPr marL="0" indent="0">
              <a:buFont typeface="Wingdings" pitchFamily="2" charset="2"/>
              <a:buNone/>
              <a:defRPr/>
            </a:pPr>
            <a:r>
              <a:rPr lang="en-US" sz="1100" b="1" dirty="0"/>
              <a:t>    Ivo </a:t>
            </a:r>
            <a:r>
              <a:rPr lang="en-US" sz="1100" b="1" dirty="0" err="1"/>
              <a:t>Violich</a:t>
            </a:r>
            <a:r>
              <a:rPr lang="en-US" sz="1100" b="1" dirty="0"/>
              <a:t>		Inga </a:t>
            </a:r>
            <a:r>
              <a:rPr lang="en-US" sz="1100" b="1" dirty="0" err="1"/>
              <a:t>Wagar</a:t>
            </a:r>
            <a:r>
              <a:rPr lang="en-US" sz="1100" b="1" dirty="0"/>
              <a:t>		    Richard Lao		</a:t>
            </a:r>
          </a:p>
          <a:p>
            <a:pPr marL="0" indent="0">
              <a:buNone/>
              <a:defRPr/>
            </a:pPr>
            <a:r>
              <a:rPr lang="en-US" sz="1100" b="1" dirty="0"/>
              <a:t>    Sharon Matthews    	Marvella </a:t>
            </a:r>
            <a:r>
              <a:rPr lang="en-US" sz="1100" b="1" dirty="0" err="1"/>
              <a:t>Villasenior</a:t>
            </a:r>
            <a:r>
              <a:rPr lang="en-US" sz="1100" b="1" dirty="0"/>
              <a:t>	    Simi </a:t>
            </a:r>
            <a:r>
              <a:rPr lang="en-US" sz="1100" b="1" dirty="0" err="1"/>
              <a:t>Mathauda</a:t>
            </a:r>
            <a:r>
              <a:rPr lang="en-US" sz="1100" b="1" dirty="0"/>
              <a:t>	   </a:t>
            </a:r>
            <a:endParaRPr lang="en-US" sz="2000" b="1" dirty="0"/>
          </a:p>
          <a:p>
            <a:pPr marL="0" indent="0">
              <a:buFont typeface="Wingdings" pitchFamily="2" charset="2"/>
              <a:buNone/>
              <a:defRPr/>
            </a:pPr>
            <a:r>
              <a:rPr lang="en-US" sz="1100" b="1" dirty="0"/>
              <a:t>    Julie Harris		Terrance Chinn		    Chris Wen		   </a:t>
            </a:r>
          </a:p>
          <a:p>
            <a:pPr marL="0" indent="0">
              <a:buNone/>
              <a:defRPr/>
            </a:pPr>
            <a:r>
              <a:rPr lang="en-US" sz="1100" b="1" dirty="0"/>
              <a:t>    Andrea </a:t>
            </a:r>
            <a:r>
              <a:rPr lang="en-US" sz="1100" b="1" dirty="0" err="1"/>
              <a:t>Altschuler</a:t>
            </a:r>
            <a:r>
              <a:rPr lang="en-US" sz="1100" b="1" dirty="0"/>
              <a:t>	Jun Shan		    Cory Fergus		   </a:t>
            </a:r>
          </a:p>
          <a:p>
            <a:pPr marL="0" indent="0">
              <a:buFont typeface="Wingdings" pitchFamily="2" charset="2"/>
              <a:buNone/>
              <a:defRPr/>
            </a:pPr>
            <a:r>
              <a:rPr lang="en-US" sz="1100" b="1" dirty="0"/>
              <a:t>    Lori Sakoda		Diane </a:t>
            </a:r>
            <a:r>
              <a:rPr lang="en-US" sz="1100" b="1" dirty="0" err="1"/>
              <a:t>Olberg</a:t>
            </a:r>
            <a:r>
              <a:rPr lang="en-US" sz="1100" b="1" dirty="0"/>
              <a:t>		    </a:t>
            </a:r>
            <a:r>
              <a:rPr lang="en-US" sz="1100" b="1" dirty="0" err="1"/>
              <a:t>Shigeshi</a:t>
            </a:r>
            <a:r>
              <a:rPr lang="en-US" sz="1100" b="1" dirty="0"/>
              <a:t> </a:t>
            </a:r>
            <a:r>
              <a:rPr lang="en-US" sz="1100" b="1" dirty="0" err="1"/>
              <a:t>Yamomoto</a:t>
            </a:r>
            <a:endParaRPr lang="en-US" sz="1100" b="1" dirty="0"/>
          </a:p>
        </p:txBody>
      </p:sp>
      <p:sp>
        <p:nvSpPr>
          <p:cNvPr id="7"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71</a:t>
            </a:fld>
            <a:endParaRPr lang="en-US"/>
          </a:p>
        </p:txBody>
      </p:sp>
      <p:sp>
        <p:nvSpPr>
          <p:cNvPr id="9"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82049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How Are Cases and Controls Defined?</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8</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51984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Erectile Dysfunction: Self-report</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9</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9" name="Picture 8" descr="Genetics are thought to be factor in a third of erectile dysfunction cases">
            <a:extLst>
              <a:ext uri="{FF2B5EF4-FFF2-40B4-BE49-F238E27FC236}">
                <a16:creationId xmlns:a16="http://schemas.microsoft.com/office/drawing/2014/main" id="{C5797D83-C02B-43DF-8DF3-52873215F2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35"/>
            <a:ext cx="3688080" cy="2594610"/>
          </a:xfrm>
          <a:prstGeom prst="rect">
            <a:avLst/>
          </a:prstGeom>
          <a:noFill/>
          <a:ln>
            <a:noFill/>
          </a:ln>
        </p:spPr>
      </p:pic>
      <p:sp>
        <p:nvSpPr>
          <p:cNvPr id="12" name="TextBox 11">
            <a:extLst>
              <a:ext uri="{FF2B5EF4-FFF2-40B4-BE49-F238E27FC236}">
                <a16:creationId xmlns:a16="http://schemas.microsoft.com/office/drawing/2014/main" id="{BE36CB5B-6095-4BC6-AB37-793C10B6991B}"/>
              </a:ext>
            </a:extLst>
          </p:cNvPr>
          <p:cNvSpPr txBox="1"/>
          <p:nvPr/>
        </p:nvSpPr>
        <p:spPr>
          <a:xfrm>
            <a:off x="670072" y="3676195"/>
            <a:ext cx="8229600"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The Independent						</a:t>
            </a:r>
          </a:p>
        </p:txBody>
      </p:sp>
    </p:spTree>
    <p:extLst>
      <p:ext uri="{BB962C8B-B14F-4D97-AF65-F5344CB8AC3E}">
        <p14:creationId xmlns:p14="http://schemas.microsoft.com/office/powerpoint/2010/main" val="1706233177"/>
      </p:ext>
    </p:extLst>
  </p:cSld>
  <p:clrMapOvr>
    <a:masterClrMapping/>
  </p:clrMapOvr>
</p:sld>
</file>

<file path=ppt/theme/theme1.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gue Slide">
  <a:themeElements>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2_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61381</TotalTime>
  <Words>2335</Words>
  <Application>Microsoft Office PowerPoint</Application>
  <PresentationFormat>On-screen Show (4:3)</PresentationFormat>
  <Paragraphs>474</Paragraphs>
  <Slides>71</Slides>
  <Notes>71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71</vt:i4>
      </vt:variant>
    </vt:vector>
  </HeadingPairs>
  <TitlesOfParts>
    <vt:vector size="84" baseType="lpstr">
      <vt:lpstr>ＭＳ Ｐゴシック</vt:lpstr>
      <vt:lpstr>ＭＳ Ｐゴシック</vt:lpstr>
      <vt:lpstr>Arial</vt:lpstr>
      <vt:lpstr>Arial Narrow</vt:lpstr>
      <vt:lpstr>Avenir Book</vt:lpstr>
      <vt:lpstr>Calibri</vt:lpstr>
      <vt:lpstr>Osaka</vt:lpstr>
      <vt:lpstr>Times New Roman</vt:lpstr>
      <vt:lpstr>Wingdings</vt:lpstr>
      <vt:lpstr>Segue Slide</vt:lpstr>
      <vt:lpstr>2_Segue Slide</vt:lpstr>
      <vt:lpstr>Content Slide</vt:lpstr>
      <vt:lpstr>Divider Slide</vt:lpstr>
      <vt:lpstr>Genetic Variation in the SIM1 Locus is Associated with Erectile Dysfunction</vt:lpstr>
      <vt:lpstr>What Is the Public Health Relevance of the Study?</vt:lpstr>
      <vt:lpstr>PowerPoint Presentation</vt:lpstr>
      <vt:lpstr>PowerPoint Presentation</vt:lpstr>
      <vt:lpstr>What Is the Study Setting?</vt:lpstr>
      <vt:lpstr>Kaiser Permanente Northern California Members</vt:lpstr>
      <vt:lpstr>PowerPoint Presentation</vt:lpstr>
      <vt:lpstr>How Are Cases and Controls Defined?</vt:lpstr>
      <vt:lpstr>Erectile Dysfunction: Self-report</vt:lpstr>
      <vt:lpstr>How Are Cases and Controls Defined?</vt:lpstr>
      <vt:lpstr>How Are Cases and Controls Defined?</vt:lpstr>
      <vt:lpstr>How Are Cases and Controls Defined?</vt:lpstr>
      <vt:lpstr>How Was the Genetic Data Produced?</vt:lpstr>
      <vt:lpstr>PowerPoint Presentation</vt:lpstr>
      <vt:lpstr>Single Nucleotide Polymorphism (SNP)</vt:lpstr>
      <vt:lpstr>Genotyping Arrays Measure Millions of SNPs in Parallel</vt:lpstr>
      <vt:lpstr>Sample QC Workflow</vt:lpstr>
      <vt:lpstr>Genotyping Performance Was Tracked in Real Time</vt:lpstr>
      <vt:lpstr>SNP Quality Control</vt:lpstr>
      <vt:lpstr>What Are the Main Association Findings?</vt:lpstr>
      <vt:lpstr>Manhattan Plot of Erectile Dysfunction GWAS Results</vt:lpstr>
      <vt:lpstr>Are the Findings Affected by Phenotype Definition?</vt:lpstr>
      <vt:lpstr>Erectile Dysfunction: Prescription Information</vt:lpstr>
      <vt:lpstr>Erectile Dysfunction: Artistic Interpretation</vt:lpstr>
      <vt:lpstr>How Similar are the EHR and Prescription Definitions?</vt:lpstr>
      <vt:lpstr>Self-Report vs. Electronic Health Record (EHR)</vt:lpstr>
      <vt:lpstr>Self-Report vs. PDE5i Prescriptions</vt:lpstr>
      <vt:lpstr>Sensitivity Analyses by Diagnostic Subgroup: rs17185536</vt:lpstr>
      <vt:lpstr>Multiple Associated SNPs in the SIM1 Region</vt:lpstr>
      <vt:lpstr>95% Credible Set Identifies 5 SNPs in the SIM1 Locus</vt:lpstr>
      <vt:lpstr>U.K. Biobank Subject Characteristics</vt:lpstr>
      <vt:lpstr>Replication of Credible Set SNPs</vt:lpstr>
      <vt:lpstr>Imputation Quality Control</vt:lpstr>
      <vt:lpstr>What is the Evidence That the Locus Is Functional?</vt:lpstr>
      <vt:lpstr>Genomic Context of Erectile Dysfunction Credible Set SNPs</vt:lpstr>
      <vt:lpstr>5 Credible Set SNPs</vt:lpstr>
      <vt:lpstr>Human-Mouse Synteny Breakpoint</vt:lpstr>
      <vt:lpstr>ENCODE Enhancer Markers</vt:lpstr>
      <vt:lpstr>Are Erectile Dysfunction Credible Set SNPs in Enhancers?</vt:lpstr>
      <vt:lpstr>Luciferase Assays to look for Differential Enhancer Activity</vt:lpstr>
      <vt:lpstr>3 ED Risk SNPs Show Differential Enhancer Activity</vt:lpstr>
      <vt:lpstr>3 ED Risk SNPs Show Differential Enhancer Activity</vt:lpstr>
      <vt:lpstr>Can We Link the Putative Enhancers to a Specific Gene?</vt:lpstr>
      <vt:lpstr>PowerPoint Presentation</vt:lpstr>
      <vt:lpstr>PowerPoint Presentation</vt:lpstr>
      <vt:lpstr>PowerPoint Presentation</vt:lpstr>
      <vt:lpstr>PowerPoint Presentation</vt:lpstr>
      <vt:lpstr>TADs in the Region of Erectile Dysfunction Risk Locus</vt:lpstr>
      <vt:lpstr>TADs in the Region of Erectile Dysfunction Risk Locus</vt:lpstr>
      <vt:lpstr>rs17185536 Interacts with the SIM1 Promoter</vt:lpstr>
      <vt:lpstr>Do Credible Set SNPs Affect SIM1 Gene Expression?</vt:lpstr>
      <vt:lpstr>The Associated SNPs are not in GTEx</vt:lpstr>
      <vt:lpstr>SIM1 is Part of the Leptin-Melanocortin Pathway</vt:lpstr>
      <vt:lpstr>Melanocortin Agonists Stimulate Sexual Function</vt:lpstr>
      <vt:lpstr>Melanocortin Agonists Stimulate Sexual Function</vt:lpstr>
      <vt:lpstr>Melanocortin Agonists Stimulate Sexual Function</vt:lpstr>
      <vt:lpstr>Melanocortin Agonists Stimulate Sexual Function</vt:lpstr>
      <vt:lpstr>Melanocortin Agonists Stimulate Sexual Function</vt:lpstr>
      <vt:lpstr>Cells Expressing SIM1 and MC4R May be Important</vt:lpstr>
      <vt:lpstr>Expression of MC4R on SIM1+ Cells Restores Sexual Function</vt:lpstr>
      <vt:lpstr>Expression of MC4R on SIM1+ Cells Reduces Food Intake</vt:lpstr>
      <vt:lpstr>SIM1 and MC4R Knockouts Cause Obesity in Humans</vt:lpstr>
      <vt:lpstr>Is the Association of SIM1 and ED Driven by Obesity?</vt:lpstr>
      <vt:lpstr>ED Association is not Driven by Body Mass Index (BMI)</vt:lpstr>
      <vt:lpstr>ED Association is not Driven by Body Mass Index (BMI)</vt:lpstr>
      <vt:lpstr>Conclusions</vt:lpstr>
      <vt:lpstr>A Previous Melanocortin-based Treatment for ED</vt:lpstr>
      <vt:lpstr>A Serendipitous Side Effect</vt:lpstr>
      <vt:lpstr>The Hadleys</vt:lpstr>
      <vt:lpstr>Acknowledgements</vt:lpstr>
      <vt:lpstr>RPGEH Acknowledgements</vt:lpstr>
    </vt:vector>
  </TitlesOfParts>
  <Company>Duarte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Judith A Millar</dc:creator>
  <cp:lastModifiedBy>Eric Jorgenson</cp:lastModifiedBy>
  <cp:revision>1933</cp:revision>
  <cp:lastPrinted>2019-01-24T21:40:22Z</cp:lastPrinted>
  <dcterms:created xsi:type="dcterms:W3CDTF">2007-10-19T22:49:56Z</dcterms:created>
  <dcterms:modified xsi:type="dcterms:W3CDTF">2019-02-26T01:27:19Z</dcterms:modified>
</cp:coreProperties>
</file>