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5" r:id="rId3"/>
    <p:sldId id="257" r:id="rId4"/>
    <p:sldId id="295" r:id="rId5"/>
    <p:sldId id="296" r:id="rId6"/>
    <p:sldId id="259" r:id="rId7"/>
    <p:sldId id="258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91" r:id="rId16"/>
    <p:sldId id="268" r:id="rId17"/>
    <p:sldId id="270" r:id="rId18"/>
    <p:sldId id="271" r:id="rId19"/>
    <p:sldId id="274" r:id="rId20"/>
    <p:sldId id="276" r:id="rId21"/>
    <p:sldId id="277" r:id="rId22"/>
    <p:sldId id="275" r:id="rId23"/>
    <p:sldId id="278" r:id="rId24"/>
    <p:sldId id="285" r:id="rId25"/>
    <p:sldId id="279" r:id="rId26"/>
    <p:sldId id="281" r:id="rId27"/>
    <p:sldId id="282" r:id="rId28"/>
    <p:sldId id="283" r:id="rId29"/>
    <p:sldId id="284" r:id="rId30"/>
    <p:sldId id="297" r:id="rId31"/>
    <p:sldId id="290" r:id="rId32"/>
    <p:sldId id="294" r:id="rId33"/>
    <p:sldId id="298" r:id="rId34"/>
    <p:sldId id="293" r:id="rId35"/>
    <p:sldId id="299" r:id="rId36"/>
    <p:sldId id="300" r:id="rId37"/>
    <p:sldId id="303" r:id="rId38"/>
    <p:sldId id="305" r:id="rId39"/>
    <p:sldId id="306" r:id="rId40"/>
    <p:sldId id="301" r:id="rId41"/>
    <p:sldId id="308" r:id="rId42"/>
    <p:sldId id="307" r:id="rId43"/>
    <p:sldId id="309" r:id="rId44"/>
    <p:sldId id="313" r:id="rId45"/>
    <p:sldId id="315" r:id="rId46"/>
    <p:sldId id="314" r:id="rId47"/>
    <p:sldId id="319" r:id="rId48"/>
    <p:sldId id="320" r:id="rId49"/>
    <p:sldId id="321" r:id="rId50"/>
    <p:sldId id="323" r:id="rId51"/>
    <p:sldId id="325" r:id="rId52"/>
    <p:sldId id="324" r:id="rId53"/>
    <p:sldId id="326" r:id="rId54"/>
    <p:sldId id="317" r:id="rId55"/>
    <p:sldId id="327" r:id="rId56"/>
    <p:sldId id="318" r:id="rId57"/>
    <p:sldId id="328" r:id="rId58"/>
    <p:sldId id="329" r:id="rId59"/>
    <p:sldId id="331" r:id="rId60"/>
    <p:sldId id="332" r:id="rId61"/>
    <p:sldId id="333" r:id="rId62"/>
    <p:sldId id="335" r:id="rId63"/>
    <p:sldId id="336" r:id="rId64"/>
    <p:sldId id="337" r:id="rId65"/>
    <p:sldId id="334" r:id="rId66"/>
    <p:sldId id="330" r:id="rId67"/>
    <p:sldId id="338" r:id="rId68"/>
    <p:sldId id="339" r:id="rId69"/>
    <p:sldId id="340" r:id="rId70"/>
    <p:sldId id="341" r:id="rId71"/>
    <p:sldId id="342" r:id="rId72"/>
    <p:sldId id="343" r:id="rId73"/>
    <p:sldId id="344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05205-BCF3-D34C-951C-FECCD4BF7C90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FC265F6B-8206-C44B-BD13-4984419F4795}">
      <dgm:prSet phldrT="[Text]"/>
      <dgm:spPr>
        <a:solidFill>
          <a:srgbClr val="F26D04">
            <a:alpha val="32941"/>
          </a:srgbClr>
        </a:solidFill>
      </dgm:spPr>
      <dgm:t>
        <a:bodyPr/>
        <a:lstStyle/>
        <a:p>
          <a:r>
            <a:rPr lang="en-US" smtClean="0"/>
            <a:t>IT</a:t>
          </a:r>
          <a:endParaRPr lang="en-US" dirty="0"/>
        </a:p>
      </dgm:t>
    </dgm:pt>
    <dgm:pt modelId="{BC0870D3-4A84-C448-874C-3771B720701A}" type="parTrans" cxnId="{B510E8E6-F889-3642-A62B-B4803997947D}">
      <dgm:prSet/>
      <dgm:spPr/>
      <dgm:t>
        <a:bodyPr/>
        <a:lstStyle/>
        <a:p>
          <a:endParaRPr lang="en-US"/>
        </a:p>
      </dgm:t>
    </dgm:pt>
    <dgm:pt modelId="{5250EFB9-5785-D547-B65D-66EAADB5021A}" type="sibTrans" cxnId="{B510E8E6-F889-3642-A62B-B4803997947D}">
      <dgm:prSet/>
      <dgm:spPr/>
      <dgm:t>
        <a:bodyPr/>
        <a:lstStyle/>
        <a:p>
          <a:endParaRPr lang="en-US"/>
        </a:p>
      </dgm:t>
    </dgm:pt>
    <dgm:pt modelId="{8375B551-BC83-384E-8671-D748F62E4B74}">
      <dgm:prSet phldrT="[Text]"/>
      <dgm:spPr>
        <a:solidFill>
          <a:srgbClr val="F26D04">
            <a:alpha val="32941"/>
          </a:srgbClr>
        </a:solidFill>
      </dgm:spPr>
      <dgm:t>
        <a:bodyPr/>
        <a:lstStyle/>
        <a:p>
          <a:r>
            <a:rPr lang="en-US" dirty="0" smtClean="0"/>
            <a:t>ICHS</a:t>
          </a:r>
          <a:endParaRPr lang="en-US" dirty="0"/>
        </a:p>
      </dgm:t>
    </dgm:pt>
    <dgm:pt modelId="{EABFDC11-4399-8048-A450-41FE2A83D005}" type="parTrans" cxnId="{62D9A547-9AF1-DB47-999F-BA95FB9040AF}">
      <dgm:prSet/>
      <dgm:spPr/>
      <dgm:t>
        <a:bodyPr/>
        <a:lstStyle/>
        <a:p>
          <a:endParaRPr lang="en-US"/>
        </a:p>
      </dgm:t>
    </dgm:pt>
    <dgm:pt modelId="{1EB096AB-D03D-1541-B395-B5E6F303361D}" type="sibTrans" cxnId="{62D9A547-9AF1-DB47-999F-BA95FB9040AF}">
      <dgm:prSet/>
      <dgm:spPr/>
      <dgm:t>
        <a:bodyPr/>
        <a:lstStyle/>
        <a:p>
          <a:endParaRPr lang="en-US"/>
        </a:p>
      </dgm:t>
    </dgm:pt>
    <dgm:pt modelId="{9DF0007A-8B87-1741-84B4-F0D58B4B30F9}">
      <dgm:prSet phldrT="[Text]"/>
      <dgm:spPr>
        <a:solidFill>
          <a:srgbClr val="F26D04">
            <a:alpha val="32941"/>
          </a:srgbClr>
        </a:solidFill>
      </dgm:spPr>
      <dgm:t>
        <a:bodyPr/>
        <a:lstStyle/>
        <a:p>
          <a:r>
            <a:rPr lang="en-US" dirty="0" smtClean="0"/>
            <a:t>CTSI</a:t>
          </a:r>
          <a:endParaRPr lang="en-US" dirty="0"/>
        </a:p>
      </dgm:t>
    </dgm:pt>
    <dgm:pt modelId="{67E56D69-C5E4-604D-8C8F-7EBC112A0839}" type="parTrans" cxnId="{40504FAD-6C52-0E4E-97F6-4485F6F1F984}">
      <dgm:prSet/>
      <dgm:spPr/>
      <dgm:t>
        <a:bodyPr/>
        <a:lstStyle/>
        <a:p>
          <a:endParaRPr lang="en-US"/>
        </a:p>
      </dgm:t>
    </dgm:pt>
    <dgm:pt modelId="{5A71971E-63E8-4146-BED1-4FBCFEDD4C5F}" type="sibTrans" cxnId="{40504FAD-6C52-0E4E-97F6-4485F6F1F984}">
      <dgm:prSet/>
      <dgm:spPr/>
      <dgm:t>
        <a:bodyPr/>
        <a:lstStyle/>
        <a:p>
          <a:endParaRPr lang="en-US"/>
        </a:p>
      </dgm:t>
    </dgm:pt>
    <dgm:pt modelId="{26B80C1C-DFDC-8141-9349-48C245F18F93}" type="pres">
      <dgm:prSet presAssocID="{B9E05205-BCF3-D34C-951C-FECCD4BF7C90}" presName="compositeShape" presStyleCnt="0">
        <dgm:presLayoutVars>
          <dgm:chMax val="7"/>
          <dgm:dir/>
          <dgm:resizeHandles val="exact"/>
        </dgm:presLayoutVars>
      </dgm:prSet>
      <dgm:spPr/>
    </dgm:pt>
    <dgm:pt modelId="{4F27449D-7AA8-6A4A-A997-10BE0518AA6E}" type="pres">
      <dgm:prSet presAssocID="{FC265F6B-8206-C44B-BD13-4984419F4795}" presName="circ1" presStyleLbl="vennNode1" presStyleIdx="0" presStyleCnt="3"/>
      <dgm:spPr/>
      <dgm:t>
        <a:bodyPr/>
        <a:lstStyle/>
        <a:p>
          <a:endParaRPr lang="en-US"/>
        </a:p>
      </dgm:t>
    </dgm:pt>
    <dgm:pt modelId="{EABE037C-93F0-2048-B029-C7E80982198B}" type="pres">
      <dgm:prSet presAssocID="{FC265F6B-8206-C44B-BD13-4984419F479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33CD0-7038-1546-B962-FF102AF3EBE2}" type="pres">
      <dgm:prSet presAssocID="{8375B551-BC83-384E-8671-D748F62E4B74}" presName="circ2" presStyleLbl="vennNode1" presStyleIdx="1" presStyleCnt="3"/>
      <dgm:spPr/>
      <dgm:t>
        <a:bodyPr/>
        <a:lstStyle/>
        <a:p>
          <a:endParaRPr lang="en-US"/>
        </a:p>
      </dgm:t>
    </dgm:pt>
    <dgm:pt modelId="{3E876DCD-0571-934C-89BA-8F6D877DB357}" type="pres">
      <dgm:prSet presAssocID="{8375B551-BC83-384E-8671-D748F62E4B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DE2BE-398B-6A44-AAAE-AB338CF96C3A}" type="pres">
      <dgm:prSet presAssocID="{9DF0007A-8B87-1741-84B4-F0D58B4B30F9}" presName="circ3" presStyleLbl="vennNode1" presStyleIdx="2" presStyleCnt="3"/>
      <dgm:spPr/>
      <dgm:t>
        <a:bodyPr/>
        <a:lstStyle/>
        <a:p>
          <a:endParaRPr lang="en-US"/>
        </a:p>
      </dgm:t>
    </dgm:pt>
    <dgm:pt modelId="{382A22BE-4E9D-8940-81ED-41D7013834D0}" type="pres">
      <dgm:prSet presAssocID="{9DF0007A-8B87-1741-84B4-F0D58B4B30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C5D5D-E974-41AB-8C24-22E544B90303}" type="presOf" srcId="{FC265F6B-8206-C44B-BD13-4984419F4795}" destId="{EABE037C-93F0-2048-B029-C7E80982198B}" srcOrd="1" destOrd="0" presId="urn:microsoft.com/office/officeart/2005/8/layout/venn1"/>
    <dgm:cxn modelId="{ED9F61AD-1DF8-42F5-B94F-D69B666E0EBC}" type="presOf" srcId="{9DF0007A-8B87-1741-84B4-F0D58B4B30F9}" destId="{E34DE2BE-398B-6A44-AAAE-AB338CF96C3A}" srcOrd="0" destOrd="0" presId="urn:microsoft.com/office/officeart/2005/8/layout/venn1"/>
    <dgm:cxn modelId="{E12F4124-A6C1-4DED-8DE7-CDBD34B02FF5}" type="presOf" srcId="{B9E05205-BCF3-D34C-951C-FECCD4BF7C90}" destId="{26B80C1C-DFDC-8141-9349-48C245F18F93}" srcOrd="0" destOrd="0" presId="urn:microsoft.com/office/officeart/2005/8/layout/venn1"/>
    <dgm:cxn modelId="{3AC56495-313C-46AC-BAC6-C477CF5AECD2}" type="presOf" srcId="{8375B551-BC83-384E-8671-D748F62E4B74}" destId="{24E33CD0-7038-1546-B962-FF102AF3EBE2}" srcOrd="0" destOrd="0" presId="urn:microsoft.com/office/officeart/2005/8/layout/venn1"/>
    <dgm:cxn modelId="{B510E8E6-F889-3642-A62B-B4803997947D}" srcId="{B9E05205-BCF3-D34C-951C-FECCD4BF7C90}" destId="{FC265F6B-8206-C44B-BD13-4984419F4795}" srcOrd="0" destOrd="0" parTransId="{BC0870D3-4A84-C448-874C-3771B720701A}" sibTransId="{5250EFB9-5785-D547-B65D-66EAADB5021A}"/>
    <dgm:cxn modelId="{19F29884-EA74-470A-A743-73114552B91A}" type="presOf" srcId="{9DF0007A-8B87-1741-84B4-F0D58B4B30F9}" destId="{382A22BE-4E9D-8940-81ED-41D7013834D0}" srcOrd="1" destOrd="0" presId="urn:microsoft.com/office/officeart/2005/8/layout/venn1"/>
    <dgm:cxn modelId="{80B7E232-E126-4A43-8F38-72CBC8B2F8D2}" type="presOf" srcId="{FC265F6B-8206-C44B-BD13-4984419F4795}" destId="{4F27449D-7AA8-6A4A-A997-10BE0518AA6E}" srcOrd="0" destOrd="0" presId="urn:microsoft.com/office/officeart/2005/8/layout/venn1"/>
    <dgm:cxn modelId="{40504FAD-6C52-0E4E-97F6-4485F6F1F984}" srcId="{B9E05205-BCF3-D34C-951C-FECCD4BF7C90}" destId="{9DF0007A-8B87-1741-84B4-F0D58B4B30F9}" srcOrd="2" destOrd="0" parTransId="{67E56D69-C5E4-604D-8C8F-7EBC112A0839}" sibTransId="{5A71971E-63E8-4146-BED1-4FBCFEDD4C5F}"/>
    <dgm:cxn modelId="{7FF0E82B-554D-4902-8253-7C444F6EB6C3}" type="presOf" srcId="{8375B551-BC83-384E-8671-D748F62E4B74}" destId="{3E876DCD-0571-934C-89BA-8F6D877DB357}" srcOrd="1" destOrd="0" presId="urn:microsoft.com/office/officeart/2005/8/layout/venn1"/>
    <dgm:cxn modelId="{62D9A547-9AF1-DB47-999F-BA95FB9040AF}" srcId="{B9E05205-BCF3-D34C-951C-FECCD4BF7C90}" destId="{8375B551-BC83-384E-8671-D748F62E4B74}" srcOrd="1" destOrd="0" parTransId="{EABFDC11-4399-8048-A450-41FE2A83D005}" sibTransId="{1EB096AB-D03D-1541-B395-B5E6F303361D}"/>
    <dgm:cxn modelId="{3CFAF242-B596-4326-92C3-07758D23BFD2}" type="presParOf" srcId="{26B80C1C-DFDC-8141-9349-48C245F18F93}" destId="{4F27449D-7AA8-6A4A-A997-10BE0518AA6E}" srcOrd="0" destOrd="0" presId="urn:microsoft.com/office/officeart/2005/8/layout/venn1"/>
    <dgm:cxn modelId="{0081F6EC-B527-4D24-93D3-9ECBBB23B1DE}" type="presParOf" srcId="{26B80C1C-DFDC-8141-9349-48C245F18F93}" destId="{EABE037C-93F0-2048-B029-C7E80982198B}" srcOrd="1" destOrd="0" presId="urn:microsoft.com/office/officeart/2005/8/layout/venn1"/>
    <dgm:cxn modelId="{ECB07C84-24BC-42EC-BBAE-B3F505EA175F}" type="presParOf" srcId="{26B80C1C-DFDC-8141-9349-48C245F18F93}" destId="{24E33CD0-7038-1546-B962-FF102AF3EBE2}" srcOrd="2" destOrd="0" presId="urn:microsoft.com/office/officeart/2005/8/layout/venn1"/>
    <dgm:cxn modelId="{45D71392-B9CC-423A-A0DA-9A7BB0A46F65}" type="presParOf" srcId="{26B80C1C-DFDC-8141-9349-48C245F18F93}" destId="{3E876DCD-0571-934C-89BA-8F6D877DB357}" srcOrd="3" destOrd="0" presId="urn:microsoft.com/office/officeart/2005/8/layout/venn1"/>
    <dgm:cxn modelId="{C7D3F039-0885-4CE7-84E8-ECB1F1BC3203}" type="presParOf" srcId="{26B80C1C-DFDC-8141-9349-48C245F18F93}" destId="{E34DE2BE-398B-6A44-AAAE-AB338CF96C3A}" srcOrd="4" destOrd="0" presId="urn:microsoft.com/office/officeart/2005/8/layout/venn1"/>
    <dgm:cxn modelId="{EA883FAC-DB42-44EF-887B-38B6E76F08DE}" type="presParOf" srcId="{26B80C1C-DFDC-8141-9349-48C245F18F93}" destId="{382A22BE-4E9D-8940-81ED-41D7013834D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05205-BCF3-D34C-951C-FECCD4BF7C90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FC265F6B-8206-C44B-BD13-4984419F4795}">
      <dgm:prSet phldrT="[Text]"/>
      <dgm:spPr>
        <a:solidFill>
          <a:srgbClr val="F26D04">
            <a:alpha val="32941"/>
          </a:srgbClr>
        </a:solidFill>
      </dgm:spPr>
      <dgm:t>
        <a:bodyPr/>
        <a:lstStyle/>
        <a:p>
          <a:r>
            <a:rPr lang="en-US" smtClean="0"/>
            <a:t>IT</a:t>
          </a:r>
          <a:endParaRPr lang="en-US" dirty="0"/>
        </a:p>
      </dgm:t>
    </dgm:pt>
    <dgm:pt modelId="{BC0870D3-4A84-C448-874C-3771B720701A}" type="parTrans" cxnId="{B510E8E6-F889-3642-A62B-B4803997947D}">
      <dgm:prSet/>
      <dgm:spPr/>
      <dgm:t>
        <a:bodyPr/>
        <a:lstStyle/>
        <a:p>
          <a:endParaRPr lang="en-US"/>
        </a:p>
      </dgm:t>
    </dgm:pt>
    <dgm:pt modelId="{5250EFB9-5785-D547-B65D-66EAADB5021A}" type="sibTrans" cxnId="{B510E8E6-F889-3642-A62B-B4803997947D}">
      <dgm:prSet/>
      <dgm:spPr/>
      <dgm:t>
        <a:bodyPr/>
        <a:lstStyle/>
        <a:p>
          <a:endParaRPr lang="en-US"/>
        </a:p>
      </dgm:t>
    </dgm:pt>
    <dgm:pt modelId="{8375B551-BC83-384E-8671-D748F62E4B74}">
      <dgm:prSet phldrT="[Text]"/>
      <dgm:spPr>
        <a:solidFill>
          <a:srgbClr val="F26D04">
            <a:alpha val="32941"/>
          </a:srgbClr>
        </a:solidFill>
      </dgm:spPr>
      <dgm:t>
        <a:bodyPr/>
        <a:lstStyle/>
        <a:p>
          <a:r>
            <a:rPr lang="en-US" dirty="0" smtClean="0"/>
            <a:t>ICHS</a:t>
          </a:r>
          <a:endParaRPr lang="en-US" dirty="0"/>
        </a:p>
      </dgm:t>
    </dgm:pt>
    <dgm:pt modelId="{EABFDC11-4399-8048-A450-41FE2A83D005}" type="parTrans" cxnId="{62D9A547-9AF1-DB47-999F-BA95FB9040AF}">
      <dgm:prSet/>
      <dgm:spPr/>
      <dgm:t>
        <a:bodyPr/>
        <a:lstStyle/>
        <a:p>
          <a:endParaRPr lang="en-US"/>
        </a:p>
      </dgm:t>
    </dgm:pt>
    <dgm:pt modelId="{1EB096AB-D03D-1541-B395-B5E6F303361D}" type="sibTrans" cxnId="{62D9A547-9AF1-DB47-999F-BA95FB9040AF}">
      <dgm:prSet/>
      <dgm:spPr/>
      <dgm:t>
        <a:bodyPr/>
        <a:lstStyle/>
        <a:p>
          <a:endParaRPr lang="en-US"/>
        </a:p>
      </dgm:t>
    </dgm:pt>
    <dgm:pt modelId="{9DF0007A-8B87-1741-84B4-F0D58B4B30F9}">
      <dgm:prSet phldrT="[Text]"/>
      <dgm:spPr>
        <a:solidFill>
          <a:srgbClr val="F26D04">
            <a:alpha val="32941"/>
          </a:srgbClr>
        </a:solidFill>
      </dgm:spPr>
      <dgm:t>
        <a:bodyPr/>
        <a:lstStyle/>
        <a:p>
          <a:r>
            <a:rPr lang="en-US" dirty="0" smtClean="0"/>
            <a:t>CTSI</a:t>
          </a:r>
          <a:endParaRPr lang="en-US" dirty="0"/>
        </a:p>
      </dgm:t>
    </dgm:pt>
    <dgm:pt modelId="{67E56D69-C5E4-604D-8C8F-7EBC112A0839}" type="parTrans" cxnId="{40504FAD-6C52-0E4E-97F6-4485F6F1F984}">
      <dgm:prSet/>
      <dgm:spPr/>
      <dgm:t>
        <a:bodyPr/>
        <a:lstStyle/>
        <a:p>
          <a:endParaRPr lang="en-US"/>
        </a:p>
      </dgm:t>
    </dgm:pt>
    <dgm:pt modelId="{5A71971E-63E8-4146-BED1-4FBCFEDD4C5F}" type="sibTrans" cxnId="{40504FAD-6C52-0E4E-97F6-4485F6F1F984}">
      <dgm:prSet/>
      <dgm:spPr/>
      <dgm:t>
        <a:bodyPr/>
        <a:lstStyle/>
        <a:p>
          <a:endParaRPr lang="en-US"/>
        </a:p>
      </dgm:t>
    </dgm:pt>
    <dgm:pt modelId="{26B80C1C-DFDC-8141-9349-48C245F18F93}" type="pres">
      <dgm:prSet presAssocID="{B9E05205-BCF3-D34C-951C-FECCD4BF7C90}" presName="compositeShape" presStyleCnt="0">
        <dgm:presLayoutVars>
          <dgm:chMax val="7"/>
          <dgm:dir/>
          <dgm:resizeHandles val="exact"/>
        </dgm:presLayoutVars>
      </dgm:prSet>
      <dgm:spPr/>
    </dgm:pt>
    <dgm:pt modelId="{4F27449D-7AA8-6A4A-A997-10BE0518AA6E}" type="pres">
      <dgm:prSet presAssocID="{FC265F6B-8206-C44B-BD13-4984419F4795}" presName="circ1" presStyleLbl="vennNode1" presStyleIdx="0" presStyleCnt="3"/>
      <dgm:spPr/>
      <dgm:t>
        <a:bodyPr/>
        <a:lstStyle/>
        <a:p>
          <a:endParaRPr lang="en-US"/>
        </a:p>
      </dgm:t>
    </dgm:pt>
    <dgm:pt modelId="{EABE037C-93F0-2048-B029-C7E80982198B}" type="pres">
      <dgm:prSet presAssocID="{FC265F6B-8206-C44B-BD13-4984419F479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33CD0-7038-1546-B962-FF102AF3EBE2}" type="pres">
      <dgm:prSet presAssocID="{8375B551-BC83-384E-8671-D748F62E4B74}" presName="circ2" presStyleLbl="vennNode1" presStyleIdx="1" presStyleCnt="3"/>
      <dgm:spPr/>
      <dgm:t>
        <a:bodyPr/>
        <a:lstStyle/>
        <a:p>
          <a:endParaRPr lang="en-US"/>
        </a:p>
      </dgm:t>
    </dgm:pt>
    <dgm:pt modelId="{3E876DCD-0571-934C-89BA-8F6D877DB357}" type="pres">
      <dgm:prSet presAssocID="{8375B551-BC83-384E-8671-D748F62E4B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DE2BE-398B-6A44-AAAE-AB338CF96C3A}" type="pres">
      <dgm:prSet presAssocID="{9DF0007A-8B87-1741-84B4-F0D58B4B30F9}" presName="circ3" presStyleLbl="vennNode1" presStyleIdx="2" presStyleCnt="3"/>
      <dgm:spPr/>
      <dgm:t>
        <a:bodyPr/>
        <a:lstStyle/>
        <a:p>
          <a:endParaRPr lang="en-US"/>
        </a:p>
      </dgm:t>
    </dgm:pt>
    <dgm:pt modelId="{382A22BE-4E9D-8940-81ED-41D7013834D0}" type="pres">
      <dgm:prSet presAssocID="{9DF0007A-8B87-1741-84B4-F0D58B4B30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5C9F3-594D-4B78-A553-320FA01BBBAB}" type="presOf" srcId="{8375B551-BC83-384E-8671-D748F62E4B74}" destId="{3E876DCD-0571-934C-89BA-8F6D877DB357}" srcOrd="1" destOrd="0" presId="urn:microsoft.com/office/officeart/2005/8/layout/venn1"/>
    <dgm:cxn modelId="{3AF57F3D-73E9-4CC0-A4F5-8A1795CB1DCB}" type="presOf" srcId="{FC265F6B-8206-C44B-BD13-4984419F4795}" destId="{EABE037C-93F0-2048-B029-C7E80982198B}" srcOrd="1" destOrd="0" presId="urn:microsoft.com/office/officeart/2005/8/layout/venn1"/>
    <dgm:cxn modelId="{40504FAD-6C52-0E4E-97F6-4485F6F1F984}" srcId="{B9E05205-BCF3-D34C-951C-FECCD4BF7C90}" destId="{9DF0007A-8B87-1741-84B4-F0D58B4B30F9}" srcOrd="2" destOrd="0" parTransId="{67E56D69-C5E4-604D-8C8F-7EBC112A0839}" sibTransId="{5A71971E-63E8-4146-BED1-4FBCFEDD4C5F}"/>
    <dgm:cxn modelId="{C22C45A4-D746-4A95-87D8-A6FD48994B0A}" type="presOf" srcId="{9DF0007A-8B87-1741-84B4-F0D58B4B30F9}" destId="{E34DE2BE-398B-6A44-AAAE-AB338CF96C3A}" srcOrd="0" destOrd="0" presId="urn:microsoft.com/office/officeart/2005/8/layout/venn1"/>
    <dgm:cxn modelId="{7204B1AD-FBBE-48C1-8489-55297A7F6FFB}" type="presOf" srcId="{8375B551-BC83-384E-8671-D748F62E4B74}" destId="{24E33CD0-7038-1546-B962-FF102AF3EBE2}" srcOrd="0" destOrd="0" presId="urn:microsoft.com/office/officeart/2005/8/layout/venn1"/>
    <dgm:cxn modelId="{2813CE93-E6E8-4482-A3D6-BBC0FFD3CE5B}" type="presOf" srcId="{FC265F6B-8206-C44B-BD13-4984419F4795}" destId="{4F27449D-7AA8-6A4A-A997-10BE0518AA6E}" srcOrd="0" destOrd="0" presId="urn:microsoft.com/office/officeart/2005/8/layout/venn1"/>
    <dgm:cxn modelId="{B510E8E6-F889-3642-A62B-B4803997947D}" srcId="{B9E05205-BCF3-D34C-951C-FECCD4BF7C90}" destId="{FC265F6B-8206-C44B-BD13-4984419F4795}" srcOrd="0" destOrd="0" parTransId="{BC0870D3-4A84-C448-874C-3771B720701A}" sibTransId="{5250EFB9-5785-D547-B65D-66EAADB5021A}"/>
    <dgm:cxn modelId="{62D9A547-9AF1-DB47-999F-BA95FB9040AF}" srcId="{B9E05205-BCF3-D34C-951C-FECCD4BF7C90}" destId="{8375B551-BC83-384E-8671-D748F62E4B74}" srcOrd="1" destOrd="0" parTransId="{EABFDC11-4399-8048-A450-41FE2A83D005}" sibTransId="{1EB096AB-D03D-1541-B395-B5E6F303361D}"/>
    <dgm:cxn modelId="{BD87AAEF-8EE9-40C9-9958-0312EEBC1EA4}" type="presOf" srcId="{9DF0007A-8B87-1741-84B4-F0D58B4B30F9}" destId="{382A22BE-4E9D-8940-81ED-41D7013834D0}" srcOrd="1" destOrd="0" presId="urn:microsoft.com/office/officeart/2005/8/layout/venn1"/>
    <dgm:cxn modelId="{8A603FA4-7800-422A-9DF0-AA00A068FAEB}" type="presOf" srcId="{B9E05205-BCF3-D34C-951C-FECCD4BF7C90}" destId="{26B80C1C-DFDC-8141-9349-48C245F18F93}" srcOrd="0" destOrd="0" presId="urn:microsoft.com/office/officeart/2005/8/layout/venn1"/>
    <dgm:cxn modelId="{9F1FFD84-6AD9-43B9-BD19-E164A86D55E9}" type="presParOf" srcId="{26B80C1C-DFDC-8141-9349-48C245F18F93}" destId="{4F27449D-7AA8-6A4A-A997-10BE0518AA6E}" srcOrd="0" destOrd="0" presId="urn:microsoft.com/office/officeart/2005/8/layout/venn1"/>
    <dgm:cxn modelId="{F14E8FC9-DFFA-4A4E-A9F9-0B204856985F}" type="presParOf" srcId="{26B80C1C-DFDC-8141-9349-48C245F18F93}" destId="{EABE037C-93F0-2048-B029-C7E80982198B}" srcOrd="1" destOrd="0" presId="urn:microsoft.com/office/officeart/2005/8/layout/venn1"/>
    <dgm:cxn modelId="{FADC83EB-8A4E-4FDE-BC8C-C8789A8F52AF}" type="presParOf" srcId="{26B80C1C-DFDC-8141-9349-48C245F18F93}" destId="{24E33CD0-7038-1546-B962-FF102AF3EBE2}" srcOrd="2" destOrd="0" presId="urn:microsoft.com/office/officeart/2005/8/layout/venn1"/>
    <dgm:cxn modelId="{859D050D-1804-4650-B77B-EA2F96A28715}" type="presParOf" srcId="{26B80C1C-DFDC-8141-9349-48C245F18F93}" destId="{3E876DCD-0571-934C-89BA-8F6D877DB357}" srcOrd="3" destOrd="0" presId="urn:microsoft.com/office/officeart/2005/8/layout/venn1"/>
    <dgm:cxn modelId="{AF93D44F-548B-49D0-B860-710BF1D9A732}" type="presParOf" srcId="{26B80C1C-DFDC-8141-9349-48C245F18F93}" destId="{E34DE2BE-398B-6A44-AAAE-AB338CF96C3A}" srcOrd="4" destOrd="0" presId="urn:microsoft.com/office/officeart/2005/8/layout/venn1"/>
    <dgm:cxn modelId="{27945D6B-D010-4BEB-BD24-035BBA89BA76}" type="presParOf" srcId="{26B80C1C-DFDC-8141-9349-48C245F18F93}" destId="{382A22BE-4E9D-8940-81ED-41D7013834D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05205-BCF3-D34C-951C-FECCD4BF7C90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FC265F6B-8206-C44B-BD13-4984419F4795}">
      <dgm:prSet phldrT="[Text]"/>
      <dgm:spPr>
        <a:solidFill>
          <a:srgbClr val="F26D04">
            <a:alpha val="32941"/>
          </a:srgbClr>
        </a:solidFill>
      </dgm:spPr>
      <dgm:t>
        <a:bodyPr/>
        <a:lstStyle/>
        <a:p>
          <a:r>
            <a:rPr lang="en-US" smtClean="0"/>
            <a:t>IT</a:t>
          </a:r>
          <a:endParaRPr lang="en-US" dirty="0"/>
        </a:p>
      </dgm:t>
    </dgm:pt>
    <dgm:pt modelId="{BC0870D3-4A84-C448-874C-3771B720701A}" type="parTrans" cxnId="{B510E8E6-F889-3642-A62B-B4803997947D}">
      <dgm:prSet/>
      <dgm:spPr/>
      <dgm:t>
        <a:bodyPr/>
        <a:lstStyle/>
        <a:p>
          <a:endParaRPr lang="en-US"/>
        </a:p>
      </dgm:t>
    </dgm:pt>
    <dgm:pt modelId="{5250EFB9-5785-D547-B65D-66EAADB5021A}" type="sibTrans" cxnId="{B510E8E6-F889-3642-A62B-B4803997947D}">
      <dgm:prSet/>
      <dgm:spPr/>
      <dgm:t>
        <a:bodyPr/>
        <a:lstStyle/>
        <a:p>
          <a:endParaRPr lang="en-US"/>
        </a:p>
      </dgm:t>
    </dgm:pt>
    <dgm:pt modelId="{8375B551-BC83-384E-8671-D748F62E4B74}">
      <dgm:prSet phldrT="[Text]"/>
      <dgm:spPr>
        <a:solidFill>
          <a:srgbClr val="F26D04">
            <a:alpha val="32941"/>
          </a:srgbClr>
        </a:solidFill>
      </dgm:spPr>
      <dgm:t>
        <a:bodyPr/>
        <a:lstStyle/>
        <a:p>
          <a:r>
            <a:rPr lang="en-US" dirty="0" smtClean="0"/>
            <a:t>ICHS</a:t>
          </a:r>
          <a:endParaRPr lang="en-US" dirty="0"/>
        </a:p>
      </dgm:t>
    </dgm:pt>
    <dgm:pt modelId="{EABFDC11-4399-8048-A450-41FE2A83D005}" type="parTrans" cxnId="{62D9A547-9AF1-DB47-999F-BA95FB9040AF}">
      <dgm:prSet/>
      <dgm:spPr/>
      <dgm:t>
        <a:bodyPr/>
        <a:lstStyle/>
        <a:p>
          <a:endParaRPr lang="en-US"/>
        </a:p>
      </dgm:t>
    </dgm:pt>
    <dgm:pt modelId="{1EB096AB-D03D-1541-B395-B5E6F303361D}" type="sibTrans" cxnId="{62D9A547-9AF1-DB47-999F-BA95FB9040AF}">
      <dgm:prSet/>
      <dgm:spPr/>
      <dgm:t>
        <a:bodyPr/>
        <a:lstStyle/>
        <a:p>
          <a:endParaRPr lang="en-US"/>
        </a:p>
      </dgm:t>
    </dgm:pt>
    <dgm:pt modelId="{9DF0007A-8B87-1741-84B4-F0D58B4B30F9}">
      <dgm:prSet phldrT="[Text]"/>
      <dgm:spPr>
        <a:solidFill>
          <a:srgbClr val="F26D04">
            <a:alpha val="32941"/>
          </a:srgbClr>
        </a:solidFill>
      </dgm:spPr>
      <dgm:t>
        <a:bodyPr/>
        <a:lstStyle/>
        <a:p>
          <a:r>
            <a:rPr lang="en-US" dirty="0" smtClean="0"/>
            <a:t>CTSI</a:t>
          </a:r>
          <a:endParaRPr lang="en-US" dirty="0"/>
        </a:p>
      </dgm:t>
    </dgm:pt>
    <dgm:pt modelId="{67E56D69-C5E4-604D-8C8F-7EBC112A0839}" type="parTrans" cxnId="{40504FAD-6C52-0E4E-97F6-4485F6F1F984}">
      <dgm:prSet/>
      <dgm:spPr/>
      <dgm:t>
        <a:bodyPr/>
        <a:lstStyle/>
        <a:p>
          <a:endParaRPr lang="en-US"/>
        </a:p>
      </dgm:t>
    </dgm:pt>
    <dgm:pt modelId="{5A71971E-63E8-4146-BED1-4FBCFEDD4C5F}" type="sibTrans" cxnId="{40504FAD-6C52-0E4E-97F6-4485F6F1F984}">
      <dgm:prSet/>
      <dgm:spPr/>
      <dgm:t>
        <a:bodyPr/>
        <a:lstStyle/>
        <a:p>
          <a:endParaRPr lang="en-US"/>
        </a:p>
      </dgm:t>
    </dgm:pt>
    <dgm:pt modelId="{26B80C1C-DFDC-8141-9349-48C245F18F93}" type="pres">
      <dgm:prSet presAssocID="{B9E05205-BCF3-D34C-951C-FECCD4BF7C90}" presName="compositeShape" presStyleCnt="0">
        <dgm:presLayoutVars>
          <dgm:chMax val="7"/>
          <dgm:dir/>
          <dgm:resizeHandles val="exact"/>
        </dgm:presLayoutVars>
      </dgm:prSet>
      <dgm:spPr/>
    </dgm:pt>
    <dgm:pt modelId="{4F27449D-7AA8-6A4A-A997-10BE0518AA6E}" type="pres">
      <dgm:prSet presAssocID="{FC265F6B-8206-C44B-BD13-4984419F4795}" presName="circ1" presStyleLbl="vennNode1" presStyleIdx="0" presStyleCnt="3"/>
      <dgm:spPr/>
      <dgm:t>
        <a:bodyPr/>
        <a:lstStyle/>
        <a:p>
          <a:endParaRPr lang="en-US"/>
        </a:p>
      </dgm:t>
    </dgm:pt>
    <dgm:pt modelId="{EABE037C-93F0-2048-B029-C7E80982198B}" type="pres">
      <dgm:prSet presAssocID="{FC265F6B-8206-C44B-BD13-4984419F479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33CD0-7038-1546-B962-FF102AF3EBE2}" type="pres">
      <dgm:prSet presAssocID="{8375B551-BC83-384E-8671-D748F62E4B74}" presName="circ2" presStyleLbl="vennNode1" presStyleIdx="1" presStyleCnt="3"/>
      <dgm:spPr/>
      <dgm:t>
        <a:bodyPr/>
        <a:lstStyle/>
        <a:p>
          <a:endParaRPr lang="en-US"/>
        </a:p>
      </dgm:t>
    </dgm:pt>
    <dgm:pt modelId="{3E876DCD-0571-934C-89BA-8F6D877DB357}" type="pres">
      <dgm:prSet presAssocID="{8375B551-BC83-384E-8671-D748F62E4B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DE2BE-398B-6A44-AAAE-AB338CF96C3A}" type="pres">
      <dgm:prSet presAssocID="{9DF0007A-8B87-1741-84B4-F0D58B4B30F9}" presName="circ3" presStyleLbl="vennNode1" presStyleIdx="2" presStyleCnt="3"/>
      <dgm:spPr/>
      <dgm:t>
        <a:bodyPr/>
        <a:lstStyle/>
        <a:p>
          <a:endParaRPr lang="en-US"/>
        </a:p>
      </dgm:t>
    </dgm:pt>
    <dgm:pt modelId="{382A22BE-4E9D-8940-81ED-41D7013834D0}" type="pres">
      <dgm:prSet presAssocID="{9DF0007A-8B87-1741-84B4-F0D58B4B30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E3315-A1AE-4283-B141-8BA221D02940}" type="presOf" srcId="{8375B551-BC83-384E-8671-D748F62E4B74}" destId="{24E33CD0-7038-1546-B962-FF102AF3EBE2}" srcOrd="0" destOrd="0" presId="urn:microsoft.com/office/officeart/2005/8/layout/venn1"/>
    <dgm:cxn modelId="{B510E8E6-F889-3642-A62B-B4803997947D}" srcId="{B9E05205-BCF3-D34C-951C-FECCD4BF7C90}" destId="{FC265F6B-8206-C44B-BD13-4984419F4795}" srcOrd="0" destOrd="0" parTransId="{BC0870D3-4A84-C448-874C-3771B720701A}" sibTransId="{5250EFB9-5785-D547-B65D-66EAADB5021A}"/>
    <dgm:cxn modelId="{E12E77F5-768C-4B94-A820-FB75F255509D}" type="presOf" srcId="{9DF0007A-8B87-1741-84B4-F0D58B4B30F9}" destId="{E34DE2BE-398B-6A44-AAAE-AB338CF96C3A}" srcOrd="0" destOrd="0" presId="urn:microsoft.com/office/officeart/2005/8/layout/venn1"/>
    <dgm:cxn modelId="{39949DF7-6089-40AC-935D-C3F20D106840}" type="presOf" srcId="{FC265F6B-8206-C44B-BD13-4984419F4795}" destId="{EABE037C-93F0-2048-B029-C7E80982198B}" srcOrd="1" destOrd="0" presId="urn:microsoft.com/office/officeart/2005/8/layout/venn1"/>
    <dgm:cxn modelId="{4516F4F8-F6F5-492F-8C64-0474ECD51017}" type="presOf" srcId="{B9E05205-BCF3-D34C-951C-FECCD4BF7C90}" destId="{26B80C1C-DFDC-8141-9349-48C245F18F93}" srcOrd="0" destOrd="0" presId="urn:microsoft.com/office/officeart/2005/8/layout/venn1"/>
    <dgm:cxn modelId="{BF02147D-9196-4A08-BBF0-5F78FD28C670}" type="presOf" srcId="{FC265F6B-8206-C44B-BD13-4984419F4795}" destId="{4F27449D-7AA8-6A4A-A997-10BE0518AA6E}" srcOrd="0" destOrd="0" presId="urn:microsoft.com/office/officeart/2005/8/layout/venn1"/>
    <dgm:cxn modelId="{5D6220BA-4FF4-4AFB-8F27-5B0070014425}" type="presOf" srcId="{9DF0007A-8B87-1741-84B4-F0D58B4B30F9}" destId="{382A22BE-4E9D-8940-81ED-41D7013834D0}" srcOrd="1" destOrd="0" presId="urn:microsoft.com/office/officeart/2005/8/layout/venn1"/>
    <dgm:cxn modelId="{8EFE772D-CB2D-472F-8D64-8A8955F2AD9B}" type="presOf" srcId="{8375B551-BC83-384E-8671-D748F62E4B74}" destId="{3E876DCD-0571-934C-89BA-8F6D877DB357}" srcOrd="1" destOrd="0" presId="urn:microsoft.com/office/officeart/2005/8/layout/venn1"/>
    <dgm:cxn modelId="{40504FAD-6C52-0E4E-97F6-4485F6F1F984}" srcId="{B9E05205-BCF3-D34C-951C-FECCD4BF7C90}" destId="{9DF0007A-8B87-1741-84B4-F0D58B4B30F9}" srcOrd="2" destOrd="0" parTransId="{67E56D69-C5E4-604D-8C8F-7EBC112A0839}" sibTransId="{5A71971E-63E8-4146-BED1-4FBCFEDD4C5F}"/>
    <dgm:cxn modelId="{62D9A547-9AF1-DB47-999F-BA95FB9040AF}" srcId="{B9E05205-BCF3-D34C-951C-FECCD4BF7C90}" destId="{8375B551-BC83-384E-8671-D748F62E4B74}" srcOrd="1" destOrd="0" parTransId="{EABFDC11-4399-8048-A450-41FE2A83D005}" sibTransId="{1EB096AB-D03D-1541-B395-B5E6F303361D}"/>
    <dgm:cxn modelId="{563BC3EE-0451-4B01-97E1-2D9CD16E6B2D}" type="presParOf" srcId="{26B80C1C-DFDC-8141-9349-48C245F18F93}" destId="{4F27449D-7AA8-6A4A-A997-10BE0518AA6E}" srcOrd="0" destOrd="0" presId="urn:microsoft.com/office/officeart/2005/8/layout/venn1"/>
    <dgm:cxn modelId="{792221BD-90BA-494E-BDF0-87372ED79687}" type="presParOf" srcId="{26B80C1C-DFDC-8141-9349-48C245F18F93}" destId="{EABE037C-93F0-2048-B029-C7E80982198B}" srcOrd="1" destOrd="0" presId="urn:microsoft.com/office/officeart/2005/8/layout/venn1"/>
    <dgm:cxn modelId="{11355E61-3F6A-4E9C-8712-0C46E0E7BBF5}" type="presParOf" srcId="{26B80C1C-DFDC-8141-9349-48C245F18F93}" destId="{24E33CD0-7038-1546-B962-FF102AF3EBE2}" srcOrd="2" destOrd="0" presId="urn:microsoft.com/office/officeart/2005/8/layout/venn1"/>
    <dgm:cxn modelId="{847754D7-BF13-4447-AF0F-58D1E70D2119}" type="presParOf" srcId="{26B80C1C-DFDC-8141-9349-48C245F18F93}" destId="{3E876DCD-0571-934C-89BA-8F6D877DB357}" srcOrd="3" destOrd="0" presId="urn:microsoft.com/office/officeart/2005/8/layout/venn1"/>
    <dgm:cxn modelId="{79FF6FB6-885E-4767-A79F-5E3372B02286}" type="presParOf" srcId="{26B80C1C-DFDC-8141-9349-48C245F18F93}" destId="{E34DE2BE-398B-6A44-AAAE-AB338CF96C3A}" srcOrd="4" destOrd="0" presId="urn:microsoft.com/office/officeart/2005/8/layout/venn1"/>
    <dgm:cxn modelId="{4C4F874D-DD3F-471F-9D38-9309986B9F67}" type="presParOf" srcId="{26B80C1C-DFDC-8141-9349-48C245F18F93}" destId="{382A22BE-4E9D-8940-81ED-41D7013834D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7449D-7AA8-6A4A-A997-10BE0518AA6E}">
      <dsp:nvSpPr>
        <dsp:cNvPr id="0" name=""/>
        <dsp:cNvSpPr/>
      </dsp:nvSpPr>
      <dsp:spPr>
        <a:xfrm>
          <a:off x="653764" y="84260"/>
          <a:ext cx="1743317" cy="1743317"/>
        </a:xfrm>
        <a:prstGeom prst="ellipse">
          <a:avLst/>
        </a:prstGeom>
        <a:solidFill>
          <a:srgbClr val="F26D04">
            <a:alpha val="32941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IT</a:t>
          </a:r>
          <a:endParaRPr lang="en-US" sz="4400" kern="1200" dirty="0"/>
        </a:p>
      </dsp:txBody>
      <dsp:txXfrm>
        <a:off x="886206" y="389340"/>
        <a:ext cx="1278432" cy="784492"/>
      </dsp:txXfrm>
    </dsp:sp>
    <dsp:sp modelId="{24E33CD0-7038-1546-B962-FF102AF3EBE2}">
      <dsp:nvSpPr>
        <dsp:cNvPr id="0" name=""/>
        <dsp:cNvSpPr/>
      </dsp:nvSpPr>
      <dsp:spPr>
        <a:xfrm>
          <a:off x="1282811" y="1173833"/>
          <a:ext cx="1743317" cy="1743317"/>
        </a:xfrm>
        <a:prstGeom prst="ellipse">
          <a:avLst/>
        </a:prstGeom>
        <a:solidFill>
          <a:srgbClr val="F26D04">
            <a:alpha val="32941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ICHS</a:t>
          </a:r>
          <a:endParaRPr lang="en-US" sz="4400" kern="1200" dirty="0"/>
        </a:p>
      </dsp:txBody>
      <dsp:txXfrm>
        <a:off x="1815975" y="1624190"/>
        <a:ext cx="1045990" cy="958824"/>
      </dsp:txXfrm>
    </dsp:sp>
    <dsp:sp modelId="{E34DE2BE-398B-6A44-AAAE-AB338CF96C3A}">
      <dsp:nvSpPr>
        <dsp:cNvPr id="0" name=""/>
        <dsp:cNvSpPr/>
      </dsp:nvSpPr>
      <dsp:spPr>
        <a:xfrm>
          <a:off x="24717" y="1173833"/>
          <a:ext cx="1743317" cy="1743317"/>
        </a:xfrm>
        <a:prstGeom prst="ellipse">
          <a:avLst/>
        </a:prstGeom>
        <a:solidFill>
          <a:srgbClr val="F26D04">
            <a:alpha val="32941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CTSI</a:t>
          </a:r>
          <a:endParaRPr lang="en-US" sz="4400" kern="1200" dirty="0"/>
        </a:p>
      </dsp:txBody>
      <dsp:txXfrm>
        <a:off x="188879" y="1624190"/>
        <a:ext cx="1045990" cy="958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7449D-7AA8-6A4A-A997-10BE0518AA6E}">
      <dsp:nvSpPr>
        <dsp:cNvPr id="0" name=""/>
        <dsp:cNvSpPr/>
      </dsp:nvSpPr>
      <dsp:spPr>
        <a:xfrm>
          <a:off x="653764" y="84260"/>
          <a:ext cx="1743317" cy="1743317"/>
        </a:xfrm>
        <a:prstGeom prst="ellipse">
          <a:avLst/>
        </a:prstGeom>
        <a:solidFill>
          <a:srgbClr val="F26D04">
            <a:alpha val="32941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IT</a:t>
          </a:r>
          <a:endParaRPr lang="en-US" sz="4400" kern="1200" dirty="0"/>
        </a:p>
      </dsp:txBody>
      <dsp:txXfrm>
        <a:off x="886206" y="389340"/>
        <a:ext cx="1278432" cy="784492"/>
      </dsp:txXfrm>
    </dsp:sp>
    <dsp:sp modelId="{24E33CD0-7038-1546-B962-FF102AF3EBE2}">
      <dsp:nvSpPr>
        <dsp:cNvPr id="0" name=""/>
        <dsp:cNvSpPr/>
      </dsp:nvSpPr>
      <dsp:spPr>
        <a:xfrm>
          <a:off x="1282811" y="1173833"/>
          <a:ext cx="1743317" cy="1743317"/>
        </a:xfrm>
        <a:prstGeom prst="ellipse">
          <a:avLst/>
        </a:prstGeom>
        <a:solidFill>
          <a:srgbClr val="F26D04">
            <a:alpha val="32941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ICHS</a:t>
          </a:r>
          <a:endParaRPr lang="en-US" sz="4400" kern="1200" dirty="0"/>
        </a:p>
      </dsp:txBody>
      <dsp:txXfrm>
        <a:off x="1815975" y="1624190"/>
        <a:ext cx="1045990" cy="958824"/>
      </dsp:txXfrm>
    </dsp:sp>
    <dsp:sp modelId="{E34DE2BE-398B-6A44-AAAE-AB338CF96C3A}">
      <dsp:nvSpPr>
        <dsp:cNvPr id="0" name=""/>
        <dsp:cNvSpPr/>
      </dsp:nvSpPr>
      <dsp:spPr>
        <a:xfrm>
          <a:off x="24717" y="1173833"/>
          <a:ext cx="1743317" cy="1743317"/>
        </a:xfrm>
        <a:prstGeom prst="ellipse">
          <a:avLst/>
        </a:prstGeom>
        <a:solidFill>
          <a:srgbClr val="F26D04">
            <a:alpha val="32941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CTSI</a:t>
          </a:r>
          <a:endParaRPr lang="en-US" sz="4400" kern="1200" dirty="0"/>
        </a:p>
      </dsp:txBody>
      <dsp:txXfrm>
        <a:off x="188879" y="1624190"/>
        <a:ext cx="1045990" cy="958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7449D-7AA8-6A4A-A997-10BE0518AA6E}">
      <dsp:nvSpPr>
        <dsp:cNvPr id="0" name=""/>
        <dsp:cNvSpPr/>
      </dsp:nvSpPr>
      <dsp:spPr>
        <a:xfrm>
          <a:off x="653764" y="84260"/>
          <a:ext cx="1743317" cy="1743317"/>
        </a:xfrm>
        <a:prstGeom prst="ellipse">
          <a:avLst/>
        </a:prstGeom>
        <a:solidFill>
          <a:srgbClr val="F26D04">
            <a:alpha val="32941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IT</a:t>
          </a:r>
          <a:endParaRPr lang="en-US" sz="4400" kern="1200" dirty="0"/>
        </a:p>
      </dsp:txBody>
      <dsp:txXfrm>
        <a:off x="886206" y="389340"/>
        <a:ext cx="1278432" cy="784492"/>
      </dsp:txXfrm>
    </dsp:sp>
    <dsp:sp modelId="{24E33CD0-7038-1546-B962-FF102AF3EBE2}">
      <dsp:nvSpPr>
        <dsp:cNvPr id="0" name=""/>
        <dsp:cNvSpPr/>
      </dsp:nvSpPr>
      <dsp:spPr>
        <a:xfrm>
          <a:off x="1282811" y="1173833"/>
          <a:ext cx="1743317" cy="1743317"/>
        </a:xfrm>
        <a:prstGeom prst="ellipse">
          <a:avLst/>
        </a:prstGeom>
        <a:solidFill>
          <a:srgbClr val="F26D04">
            <a:alpha val="32941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ICHS</a:t>
          </a:r>
          <a:endParaRPr lang="en-US" sz="4400" kern="1200" dirty="0"/>
        </a:p>
      </dsp:txBody>
      <dsp:txXfrm>
        <a:off x="1815975" y="1624190"/>
        <a:ext cx="1045990" cy="958824"/>
      </dsp:txXfrm>
    </dsp:sp>
    <dsp:sp modelId="{E34DE2BE-398B-6A44-AAAE-AB338CF96C3A}">
      <dsp:nvSpPr>
        <dsp:cNvPr id="0" name=""/>
        <dsp:cNvSpPr/>
      </dsp:nvSpPr>
      <dsp:spPr>
        <a:xfrm>
          <a:off x="24717" y="1173833"/>
          <a:ext cx="1743317" cy="1743317"/>
        </a:xfrm>
        <a:prstGeom prst="ellipse">
          <a:avLst/>
        </a:prstGeom>
        <a:solidFill>
          <a:srgbClr val="F26D04">
            <a:alpha val="32941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CTSI</a:t>
          </a:r>
          <a:endParaRPr lang="en-US" sz="4400" kern="1200" dirty="0"/>
        </a:p>
      </dsp:txBody>
      <dsp:txXfrm>
        <a:off x="188879" y="1624190"/>
        <a:ext cx="1045990" cy="958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D82-9A2B-41E2-AD56-0CB97DD20888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185-3661-46E0-B1EE-B54A7C73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D82-9A2B-41E2-AD56-0CB97DD20888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185-3661-46E0-B1EE-B54A7C73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4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D82-9A2B-41E2-AD56-0CB97DD20888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185-3661-46E0-B1EE-B54A7C73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5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D82-9A2B-41E2-AD56-0CB97DD20888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185-3661-46E0-B1EE-B54A7C73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4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D82-9A2B-41E2-AD56-0CB97DD20888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185-3661-46E0-B1EE-B54A7C73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D82-9A2B-41E2-AD56-0CB97DD20888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185-3661-46E0-B1EE-B54A7C73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4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D82-9A2B-41E2-AD56-0CB97DD20888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185-3661-46E0-B1EE-B54A7C73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D82-9A2B-41E2-AD56-0CB97DD20888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185-3661-46E0-B1EE-B54A7C73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9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D82-9A2B-41E2-AD56-0CB97DD20888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185-3661-46E0-B1EE-B54A7C73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2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D82-9A2B-41E2-AD56-0CB97DD20888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185-3661-46E0-B1EE-B54A7C73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D82-9A2B-41E2-AD56-0CB97DD20888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185-3661-46E0-B1EE-B54A7C73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2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AD82-9A2B-41E2-AD56-0CB97DD20888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5185-3661-46E0-B1EE-B54A7C73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6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3934668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myresearch.ucsf.edu/research-data-browser-de-identified-export-and-flowsheet-fil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dsi.org/" TargetMode="External"/><Relationship Id="rId2" Type="http://schemas.openxmlformats.org/officeDocument/2006/relationships/hyperlink" Target="http://www.ohdsi.org/web/wiki/doku.php?id=documentation:cd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ornet.org/" TargetMode="External"/><Relationship Id="rId2" Type="http://schemas.openxmlformats.org/officeDocument/2006/relationships/hyperlink" Target="http://www.pcornet.org/wp-content/uploads/2014/07/2015-07-29-PCORnet-Common-Data-Model-v3dot0-RELEASE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yresearch.ucsf.edu/uc-rex" TargetMode="External"/><Relationship Id="rId2" Type="http://schemas.openxmlformats.org/officeDocument/2006/relationships/hyperlink" Target="https://it.ucsf.edu/services/integrated-data-repositor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ucsf.ed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yresearch.ucsf.edu/research-data-browser-de-identified-export-and-flowsheet-file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yresearch.ucsf.edu/research-data-browser-de-identified-export-and-flowsheet-fi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icd9cm.chrisendres.com/" TargetMode="External"/><Relationship Id="rId2" Type="http://schemas.openxmlformats.org/officeDocument/2006/relationships/hyperlink" Target="http://www.icd10data.com/ICD10CM/Codes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Electronic Health Records for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Pletcher</a:t>
            </a:r>
          </a:p>
          <a:p>
            <a:r>
              <a:rPr lang="en-US" dirty="0" smtClean="0"/>
              <a:t>April 21,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2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Diagnosis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Sources</a:t>
            </a:r>
          </a:p>
          <a:p>
            <a:pPr lvl="2"/>
            <a:r>
              <a:rPr lang="en-US" dirty="0" smtClean="0"/>
              <a:t>Event-based (every visit, every lab)</a:t>
            </a:r>
          </a:p>
          <a:p>
            <a:pPr lvl="2"/>
            <a:r>
              <a:rPr lang="en-US" dirty="0" smtClean="0"/>
              <a:t>On Problem List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Categories are sometimes hard</a:t>
            </a:r>
          </a:p>
          <a:p>
            <a:pPr lvl="2"/>
            <a:r>
              <a:rPr lang="en-US" dirty="0" smtClean="0"/>
              <a:t>Garbage in vs. omitted (vs. time to get it right)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ICD10 vs. ICD9</a:t>
            </a:r>
          </a:p>
          <a:p>
            <a:pPr lvl="2"/>
            <a:r>
              <a:rPr lang="en-US" dirty="0" smtClean="0"/>
              <a:t>Different codes </a:t>
            </a:r>
          </a:p>
          <a:p>
            <a:pPr lvl="2"/>
            <a:r>
              <a:rPr lang="en-US" dirty="0" smtClean="0"/>
              <a:t>Requires extreme detail</a:t>
            </a:r>
          </a:p>
        </p:txBody>
      </p:sp>
    </p:spTree>
    <p:extLst>
      <p:ext uri="{BB962C8B-B14F-4D97-AF65-F5344CB8AC3E}">
        <p14:creationId xmlns:p14="http://schemas.microsoft.com/office/powerpoint/2010/main" val="71378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18" b="-2718"/>
          <a:stretch/>
        </p:blipFill>
        <p:spPr>
          <a:xfrm>
            <a:off x="628650" y="84619"/>
            <a:ext cx="7014781" cy="67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Medications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 coded, but it works better</a:t>
            </a:r>
          </a:p>
          <a:p>
            <a:pPr lvl="1"/>
            <a:r>
              <a:rPr lang="en-US" dirty="0" smtClean="0"/>
              <a:t>But many sources</a:t>
            </a:r>
          </a:p>
          <a:p>
            <a:pPr lvl="2"/>
            <a:r>
              <a:rPr lang="en-US" dirty="0" smtClean="0"/>
              <a:t>Prescribing event</a:t>
            </a:r>
          </a:p>
          <a:p>
            <a:pPr lvl="2"/>
            <a:r>
              <a:rPr lang="en-US" dirty="0" smtClean="0"/>
              <a:t>Dispensing in facility</a:t>
            </a:r>
          </a:p>
          <a:p>
            <a:pPr lvl="2"/>
            <a:r>
              <a:rPr lang="en-US" dirty="0" smtClean="0"/>
              <a:t>Dispensing at pharmacy</a:t>
            </a:r>
          </a:p>
          <a:p>
            <a:pPr lvl="2"/>
            <a:r>
              <a:rPr lang="en-US" dirty="0" smtClean="0"/>
              <a:t>Med List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do you define what a patient is actually taking?</a:t>
            </a:r>
          </a:p>
          <a:p>
            <a:pPr lvl="2"/>
            <a:r>
              <a:rPr lang="en-US" dirty="0" smtClean="0"/>
              <a:t>Med list (hard to find, not necessarily updated, single snapshot)</a:t>
            </a:r>
          </a:p>
          <a:p>
            <a:pPr lvl="2"/>
            <a:r>
              <a:rPr lang="en-US" dirty="0" smtClean="0"/>
              <a:t>Start date easier than end date?</a:t>
            </a:r>
          </a:p>
          <a:p>
            <a:pPr lvl="2"/>
            <a:r>
              <a:rPr lang="en-US" dirty="0" smtClean="0"/>
              <a:t>“Medication possession ratio”, </a:t>
            </a:r>
            <a:r>
              <a:rPr lang="en-US" dirty="0" err="1" smtClean="0"/>
              <a:t>etc</a:t>
            </a:r>
            <a:endParaRPr lang="en-US" dirty="0"/>
          </a:p>
          <a:p>
            <a:pPr lvl="3"/>
            <a:r>
              <a:rPr lang="en-US" dirty="0" smtClean="0"/>
              <a:t>Requires pharmacy claims!</a:t>
            </a:r>
          </a:p>
        </p:txBody>
      </p:sp>
    </p:spTree>
    <p:extLst>
      <p:ext uri="{BB962C8B-B14F-4D97-AF65-F5344CB8AC3E}">
        <p14:creationId xmlns:p14="http://schemas.microsoft.com/office/powerpoint/2010/main" val="68587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62" y="157708"/>
            <a:ext cx="8557082" cy="6689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5710" y="2715289"/>
            <a:ext cx="42986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3"/>
              </a:rPr>
              <a:t>http://www.ncbi.nlm.nih.gov/pmc/articles/PMC3934668/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62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Laboratory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Oldest and cleanest?</a:t>
            </a:r>
          </a:p>
          <a:p>
            <a:pPr lvl="2"/>
            <a:r>
              <a:rPr lang="en-US" dirty="0" smtClean="0"/>
              <a:t>STOR data going back decades...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Units, normal ranges, comparability are often questionable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5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from Mini-Sentinel and PCORnet</a:t>
            </a:r>
            <a:br>
              <a:rPr lang="en-US" dirty="0"/>
            </a:br>
            <a:r>
              <a:rPr lang="en-US" sz="2400" dirty="0"/>
              <a:t>(courtesy of Lesley Curtis)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4" y="1879854"/>
            <a:ext cx="4326964" cy="166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25" y="3729049"/>
            <a:ext cx="4230187" cy="281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372527"/>
            <a:ext cx="5551103" cy="44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Tw Cen MT"/>
              </a:rPr>
              <a:t>Source: Electronic clinical laboratory test results data tables : lessons from Mini Sentinel</a:t>
            </a:r>
          </a:p>
          <a:p>
            <a:pPr>
              <a:lnSpc>
                <a:spcPct val="75000"/>
              </a:lnSpc>
            </a:pP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Tw Cen MT"/>
              </a:rPr>
              <a:t>MarshaA.Raebel1,,KevinHaynes,Tiffany S. Woodworth, Gwyn Saylor, Elizabeth </a:t>
            </a:r>
            <a:r>
              <a:rPr lang="en-US" sz="1000" dirty="0" err="1">
                <a:solidFill>
                  <a:prstClr val="white">
                    <a:lumMod val="50000"/>
                  </a:prstClr>
                </a:solidFill>
                <a:latin typeface="Tw Cen MT"/>
              </a:rPr>
              <a:t>Cavagnaro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Tw Cen MT"/>
              </a:rPr>
              <a:t> , Kara O. Coughlin, Lesley H. Curtis, Mark G. Weiner, Patrick Archdeacon and Jeffrey S. Brown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75351" y="1879854"/>
            <a:ext cx="3200400" cy="30861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34 different result units for HbA1c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100" dirty="0" smtClean="0"/>
          </a:p>
          <a:p>
            <a:endParaRPr lang="en-US" sz="2100" dirty="0"/>
          </a:p>
          <a:p>
            <a:r>
              <a:rPr lang="en-US" sz="2100" dirty="0" smtClean="0"/>
              <a:t>68 </a:t>
            </a:r>
            <a:r>
              <a:rPr lang="en-US" sz="2100" dirty="0"/>
              <a:t>different result units for platelets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07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numeric data...2 examples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Blood pressure</a:t>
            </a:r>
          </a:p>
          <a:p>
            <a:pPr lvl="2"/>
            <a:r>
              <a:rPr lang="en-US" dirty="0" smtClean="0"/>
              <a:t>Context important?</a:t>
            </a:r>
          </a:p>
          <a:p>
            <a:pPr lvl="2"/>
            <a:r>
              <a:rPr lang="en-US" dirty="0" smtClean="0"/>
              <a:t>In Emergency </a:t>
            </a:r>
            <a:r>
              <a:rPr lang="en-US" dirty="0" err="1" smtClean="0"/>
              <a:t>Dept</a:t>
            </a:r>
            <a:r>
              <a:rPr lang="en-US" dirty="0" smtClean="0"/>
              <a:t> vs. clinic, clinician-reported vs. </a:t>
            </a:r>
            <a:r>
              <a:rPr lang="en-US" dirty="0" err="1" smtClean="0"/>
              <a:t>dinamap</a:t>
            </a:r>
            <a:r>
              <a:rPr lang="en-US" dirty="0" smtClean="0"/>
              <a:t>, which arm,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Often need the “metadata”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Ejection fraction</a:t>
            </a:r>
          </a:p>
          <a:p>
            <a:pPr lvl="2"/>
            <a:r>
              <a:rPr lang="en-US" dirty="0" smtClean="0"/>
              <a:t>Radiology/Cardiology reports – structured free text?</a:t>
            </a:r>
          </a:p>
          <a:p>
            <a:pPr lvl="2"/>
            <a:r>
              <a:rPr lang="en-US" dirty="0" smtClean="0"/>
              <a:t>Code at UCSF – extracts from ~100 sources!</a:t>
            </a:r>
          </a:p>
          <a:p>
            <a:pPr lvl="2"/>
            <a:r>
              <a:rPr lang="en-US" dirty="0" smtClean="0"/>
              <a:t>(thanks to Alvin Rajkomar)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45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data from written notes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Progress notes, discharge summary, nurses notes,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Extremely important information...but hard to “mine”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Whole science of natural language processing (“NLP”)</a:t>
            </a:r>
          </a:p>
          <a:p>
            <a:pPr lvl="2"/>
            <a:r>
              <a:rPr lang="en-US" dirty="0" smtClean="0"/>
              <a:t>Find concepts (e.g., heart attack, myocardial infarction, MI)</a:t>
            </a:r>
          </a:p>
          <a:p>
            <a:pPr lvl="2"/>
            <a:r>
              <a:rPr lang="en-US" dirty="0" smtClean="0"/>
              <a:t>Identify “negation” language (e.g., “No ___”, “rule out”, “r/o</a:t>
            </a:r>
            <a:r>
              <a:rPr lang="en-US" dirty="0" smtClean="0"/>
              <a:t>”)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2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special data types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EKG signals</a:t>
            </a:r>
          </a:p>
          <a:p>
            <a:pPr lvl="1"/>
            <a:r>
              <a:rPr lang="en-US" dirty="0" smtClean="0"/>
              <a:t>Imaging files</a:t>
            </a:r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6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334" y="1478071"/>
            <a:ext cx="5198302" cy="46095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</a:t>
            </a:r>
            <a:r>
              <a:rPr lang="en-US" sz="1200" dirty="0" smtClean="0"/>
              <a:t>(Information Technology)</a:t>
            </a:r>
            <a:endParaRPr lang="en-US" sz="1200" dirty="0" smtClean="0"/>
          </a:p>
          <a:p>
            <a:pPr lvl="1"/>
            <a:r>
              <a:rPr lang="en-US" dirty="0" smtClean="0"/>
              <a:t>Responsible for maintaining the enterprise infrastructure (warehouse, assets, access)</a:t>
            </a:r>
          </a:p>
          <a:p>
            <a:pPr lvl="1"/>
            <a:r>
              <a:rPr lang="en-US" dirty="0" smtClean="0"/>
              <a:t>Rick Larsen and Academic Research Systems</a:t>
            </a:r>
          </a:p>
          <a:p>
            <a:r>
              <a:rPr lang="en-US" dirty="0"/>
              <a:t>ICHS </a:t>
            </a:r>
            <a:r>
              <a:rPr lang="en-US" sz="1200" dirty="0"/>
              <a:t>(Institute for Computational Health Sciences)</a:t>
            </a:r>
          </a:p>
          <a:p>
            <a:pPr lvl="1"/>
            <a:r>
              <a:rPr lang="en-US" dirty="0" smtClean="0"/>
              <a:t>Responsible for cutting edge methods development and research</a:t>
            </a:r>
          </a:p>
          <a:p>
            <a:pPr lvl="1"/>
            <a:r>
              <a:rPr lang="en-US" dirty="0" smtClean="0"/>
              <a:t>Atul Butte and Sharat Israni</a:t>
            </a:r>
          </a:p>
          <a:p>
            <a:r>
              <a:rPr lang="en-US" dirty="0" smtClean="0"/>
              <a:t>CTSI</a:t>
            </a:r>
            <a:r>
              <a:rPr lang="en-US" dirty="0"/>
              <a:t> </a:t>
            </a:r>
            <a:r>
              <a:rPr lang="en-US" sz="1200" dirty="0" smtClean="0"/>
              <a:t>(Clinical and Translational Sciences Institute)</a:t>
            </a:r>
            <a:endParaRPr lang="en-US" sz="1200" dirty="0" smtClean="0"/>
          </a:p>
          <a:p>
            <a:pPr lvl="1"/>
            <a:r>
              <a:rPr lang="en-US" dirty="0" smtClean="0"/>
              <a:t>Responsible </a:t>
            </a:r>
            <a:r>
              <a:rPr lang="en-US" dirty="0" smtClean="0"/>
              <a:t>for improving systems for researchers</a:t>
            </a:r>
          </a:p>
          <a:p>
            <a:pPr lvl="1"/>
            <a:r>
              <a:rPr lang="en-US" dirty="0" smtClean="0"/>
              <a:t>Informatics and Research Innovation (IRI) Program and Consultation Services (CS) Program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1022758"/>
              </p:ext>
            </p:extLst>
          </p:nvPr>
        </p:nvGraphicFramePr>
        <p:xfrm>
          <a:off x="628651" y="2011848"/>
          <a:ext cx="3050846" cy="300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77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Project due on Monday (6 days)</a:t>
            </a:r>
          </a:p>
          <a:p>
            <a:pPr lvl="1"/>
            <a:r>
              <a:rPr lang="en-US" dirty="0" smtClean="0"/>
              <a:t>Submit to CLE</a:t>
            </a:r>
          </a:p>
          <a:p>
            <a:pPr lvl="1"/>
            <a:r>
              <a:rPr lang="en-US" dirty="0"/>
              <a:t>Follow instructions carefully</a:t>
            </a:r>
            <a:r>
              <a:rPr lang="en-US" dirty="0" smtClean="0"/>
              <a:t>!  Leave time!</a:t>
            </a:r>
          </a:p>
          <a:p>
            <a:pPr lvl="1"/>
            <a:r>
              <a:rPr lang="en-US" dirty="0" smtClean="0"/>
              <a:t>Grading considerations</a:t>
            </a:r>
          </a:p>
          <a:p>
            <a:pPr lvl="2"/>
            <a:r>
              <a:rPr lang="en-US" dirty="0" smtClean="0"/>
              <a:t>See News Post</a:t>
            </a:r>
            <a:endParaRPr lang="en-US" dirty="0"/>
          </a:p>
          <a:p>
            <a:pPr lvl="1"/>
            <a:r>
              <a:rPr lang="en-US" dirty="0" smtClean="0"/>
              <a:t>We will grade and return to you in 2 weeks</a:t>
            </a:r>
          </a:p>
          <a:p>
            <a:r>
              <a:rPr lang="en-US" dirty="0" smtClean="0"/>
              <a:t>Course evaluations are IMPORTANT this year</a:t>
            </a:r>
          </a:p>
          <a:p>
            <a:pPr lvl="1"/>
            <a:r>
              <a:rPr lang="en-US" dirty="0" smtClean="0"/>
              <a:t>Please look for email with link</a:t>
            </a:r>
          </a:p>
          <a:p>
            <a:endParaRPr lang="en-US" dirty="0"/>
          </a:p>
          <a:p>
            <a:r>
              <a:rPr lang="en-US" dirty="0" smtClean="0"/>
              <a:t>Any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7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UCSF Resources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1022758"/>
              </p:ext>
            </p:extLst>
          </p:nvPr>
        </p:nvGraphicFramePr>
        <p:xfrm>
          <a:off x="628651" y="2011848"/>
          <a:ext cx="3050846" cy="300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154073" y="2629779"/>
            <a:ext cx="2563387" cy="1055078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17459" y="2397052"/>
            <a:ext cx="33406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Electronic health record data</a:t>
            </a:r>
          </a:p>
        </p:txBody>
      </p:sp>
    </p:spTree>
    <p:extLst>
      <p:ext uri="{BB962C8B-B14F-4D97-AF65-F5344CB8AC3E}">
        <p14:creationId xmlns:p14="http://schemas.microsoft.com/office/powerpoint/2010/main" val="2191354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497" y="2226469"/>
            <a:ext cx="5276613" cy="3573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Major new collaborative </a:t>
            </a:r>
            <a:r>
              <a:rPr lang="en-US" dirty="0" smtClean="0"/>
              <a:t>efforts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“Colloquium” on </a:t>
            </a:r>
            <a:r>
              <a:rPr lang="en-US" dirty="0"/>
              <a:t>May 10 2017 </a:t>
            </a:r>
            <a:endParaRPr lang="en-US" dirty="0" smtClean="0"/>
          </a:p>
          <a:p>
            <a:pPr lvl="1"/>
            <a:r>
              <a:rPr lang="en-US" dirty="0" smtClean="0"/>
              <a:t>Data.ucsf.edu</a:t>
            </a:r>
            <a:endParaRPr lang="en-US" dirty="0" smtClean="0"/>
          </a:p>
          <a:p>
            <a:pPr lvl="1"/>
            <a:r>
              <a:rPr lang="en-US" dirty="0" smtClean="0"/>
              <a:t>Reorg of services</a:t>
            </a:r>
            <a:endParaRPr lang="en-US" dirty="0" smtClean="0"/>
          </a:p>
          <a:p>
            <a:pPr lvl="1"/>
            <a:r>
              <a:rPr lang="en-US" dirty="0" smtClean="0"/>
              <a:t>Data enhancements</a:t>
            </a:r>
          </a:p>
          <a:p>
            <a:pPr lvl="2"/>
            <a:r>
              <a:rPr lang="en-US" dirty="0" smtClean="0"/>
              <a:t>Death data</a:t>
            </a:r>
          </a:p>
          <a:p>
            <a:pPr lvl="2"/>
            <a:r>
              <a:rPr lang="en-US" dirty="0" smtClean="0"/>
              <a:t>Location/geospatial data</a:t>
            </a:r>
            <a:endParaRPr lang="en-US" dirty="0" smtClean="0"/>
          </a:p>
          <a:p>
            <a:pPr lvl="2"/>
            <a:r>
              <a:rPr lang="en-US" dirty="0" smtClean="0"/>
              <a:t>Next </a:t>
            </a:r>
            <a:r>
              <a:rPr lang="en-US" dirty="0" smtClean="0"/>
              <a:t>generation data </a:t>
            </a:r>
            <a:r>
              <a:rPr lang="en-US" dirty="0" smtClean="0"/>
              <a:t>warehouse</a:t>
            </a:r>
          </a:p>
          <a:p>
            <a:pPr lvl="1"/>
            <a:r>
              <a:rPr lang="en-US" dirty="0" smtClean="0"/>
              <a:t>New methods (e.g., NLP)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1022758"/>
              </p:ext>
            </p:extLst>
          </p:nvPr>
        </p:nvGraphicFramePr>
        <p:xfrm>
          <a:off x="628651" y="2011848"/>
          <a:ext cx="3050846" cy="300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826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exist in different “models” (relational tables with variable names and coding schemes)</a:t>
            </a:r>
          </a:p>
          <a:p>
            <a:r>
              <a:rPr lang="en-US" dirty="0" smtClean="0"/>
              <a:t>Tradeoffs</a:t>
            </a:r>
          </a:p>
          <a:p>
            <a:pPr lvl="1"/>
            <a:r>
              <a:rPr lang="en-US" dirty="0" smtClean="0"/>
              <a:t>Simplicity/intuitive organization vs. completeness</a:t>
            </a:r>
          </a:p>
          <a:p>
            <a:pPr lvl="1"/>
            <a:r>
              <a:rPr lang="en-US" dirty="0" smtClean="0"/>
              <a:t>Commonality across institutions vs. information loss/integrity</a:t>
            </a:r>
          </a:p>
        </p:txBody>
      </p:sp>
    </p:spTree>
    <p:extLst>
      <p:ext uri="{BB962C8B-B14F-4D97-AF65-F5344CB8AC3E}">
        <p14:creationId xmlns:p14="http://schemas.microsoft.com/office/powerpoint/2010/main" val="1817687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endCxn id="7" idx="0"/>
          </p:cNvCxnSpPr>
          <p:nvPr/>
        </p:nvCxnSpPr>
        <p:spPr>
          <a:xfrm flipH="1">
            <a:off x="3259850" y="2538508"/>
            <a:ext cx="1888" cy="276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6635" y="2814940"/>
            <a:ext cx="16664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Clarity</a:t>
            </a:r>
          </a:p>
          <a:p>
            <a:pPr algn="ctr"/>
            <a:r>
              <a:rPr lang="en-US" sz="1050" dirty="0"/>
              <a:t>13,000 tables</a:t>
            </a:r>
          </a:p>
        </p:txBody>
      </p:sp>
      <p:cxnSp>
        <p:nvCxnSpPr>
          <p:cNvPr id="10" name="Straight Arrow Connector 9"/>
          <p:cNvCxnSpPr>
            <a:stCxn id="7" idx="2"/>
            <a:endCxn id="11" idx="0"/>
          </p:cNvCxnSpPr>
          <p:nvPr/>
        </p:nvCxnSpPr>
        <p:spPr>
          <a:xfrm>
            <a:off x="3259850" y="3276605"/>
            <a:ext cx="3844" cy="414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0174" y="3690912"/>
            <a:ext cx="98703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Caboodle</a:t>
            </a:r>
          </a:p>
          <a:p>
            <a:pPr algn="ctr"/>
            <a:r>
              <a:rPr lang="en-US" sz="1050" dirty="0"/>
              <a:t>200+ tables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176" y="2398924"/>
            <a:ext cx="988108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 (once a day)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67735" y="3253520"/>
            <a:ext cx="458078" cy="4373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  <a:endCxn id="23" idx="3"/>
          </p:cNvCxnSpPr>
          <p:nvPr/>
        </p:nvCxnSpPr>
        <p:spPr>
          <a:xfrm flipH="1" flipV="1">
            <a:off x="1930090" y="3040604"/>
            <a:ext cx="496545" cy="5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644" y="2809771"/>
            <a:ext cx="122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Clinical/Ops “dashboards”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14456" y="4978272"/>
            <a:ext cx="81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Research datasets</a:t>
            </a:r>
          </a:p>
        </p:txBody>
      </p:sp>
      <p:cxnSp>
        <p:nvCxnSpPr>
          <p:cNvPr id="28" name="Straight Arrow Connector 27"/>
          <p:cNvCxnSpPr>
            <a:stCxn id="7" idx="1"/>
          </p:cNvCxnSpPr>
          <p:nvPr/>
        </p:nvCxnSpPr>
        <p:spPr>
          <a:xfrm flipH="1">
            <a:off x="1877890" y="3045773"/>
            <a:ext cx="548745" cy="1858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</p:cNvCxnSpPr>
          <p:nvPr/>
        </p:nvCxnSpPr>
        <p:spPr>
          <a:xfrm flipH="1">
            <a:off x="2179067" y="4152577"/>
            <a:ext cx="1084627" cy="9420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3621" y="1783366"/>
            <a:ext cx="111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Real-time data needs (e.g., ED recruiting)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70175" y="3292779"/>
            <a:ext cx="1003074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7641" y="3690910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OMOP</a:t>
            </a:r>
          </a:p>
          <a:p>
            <a:pPr algn="ctr"/>
            <a:r>
              <a:rPr lang="en-US" sz="1050" dirty="0"/>
              <a:t>18 tables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02971" y="3186828"/>
            <a:ext cx="2499838" cy="4877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54637" y="3695711"/>
            <a:ext cx="987039" cy="3000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i2b2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9516" y="3692659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PCORnet</a:t>
            </a:r>
          </a:p>
          <a:p>
            <a:pPr algn="ctr"/>
            <a:r>
              <a:rPr lang="en-US" sz="1050" dirty="0"/>
              <a:t>15 tables</a:t>
            </a:r>
          </a:p>
        </p:txBody>
      </p:sp>
      <p:cxnSp>
        <p:nvCxnSpPr>
          <p:cNvPr id="34" name="Straight Arrow Connector 33"/>
          <p:cNvCxnSpPr>
            <a:stCxn id="27" idx="3"/>
            <a:endCxn id="33" idx="1"/>
          </p:cNvCxnSpPr>
          <p:nvPr/>
        </p:nvCxnSpPr>
        <p:spPr>
          <a:xfrm>
            <a:off x="4864680" y="3921743"/>
            <a:ext cx="204836" cy="174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2"/>
            <a:endCxn id="26" idx="3"/>
          </p:cNvCxnSpPr>
          <p:nvPr/>
        </p:nvCxnSpPr>
        <p:spPr>
          <a:xfrm flipH="1">
            <a:off x="2225547" y="4152575"/>
            <a:ext cx="2145614" cy="10565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225548" y="4156680"/>
            <a:ext cx="3356654" cy="1142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509823" y="4003785"/>
            <a:ext cx="157006" cy="10641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45342" y="5079833"/>
            <a:ext cx="8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Counts (IDR, </a:t>
            </a:r>
            <a:r>
              <a:rPr lang="en-US" sz="1200" dirty="0" err="1"/>
              <a:t>UCReX</a:t>
            </a:r>
            <a:r>
              <a:rPr lang="en-US" sz="1200" dirty="0"/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19573" y="5564581"/>
            <a:ext cx="1711886" cy="2539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Common data models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19573" y="5255583"/>
            <a:ext cx="1711886" cy="2539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EPIC products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1552" y="1682257"/>
            <a:ext cx="1944525" cy="6694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EPIC EHR System (“</a:t>
            </a:r>
            <a:r>
              <a:rPr lang="en-US" sz="1350" dirty="0" err="1"/>
              <a:t>APeX</a:t>
            </a:r>
            <a:r>
              <a:rPr lang="en-US" sz="1350" dirty="0"/>
              <a:t>”)</a:t>
            </a:r>
          </a:p>
          <a:p>
            <a:pPr algn="ctr"/>
            <a:r>
              <a:rPr lang="en-US" sz="1050" dirty="0"/>
              <a:t>Hierarchical (“Chronicles”)</a:t>
            </a:r>
          </a:p>
        </p:txBody>
      </p:sp>
      <p:cxnSp>
        <p:nvCxnSpPr>
          <p:cNvPr id="35" name="Straight Arrow Connector 34"/>
          <p:cNvCxnSpPr>
            <a:stCxn id="31" idx="1"/>
          </p:cNvCxnSpPr>
          <p:nvPr/>
        </p:nvCxnSpPr>
        <p:spPr>
          <a:xfrm flipH="1">
            <a:off x="1938848" y="2016964"/>
            <a:ext cx="342704" cy="895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634189" y="491890"/>
            <a:ext cx="7886700" cy="60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Data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endCxn id="7" idx="0"/>
          </p:cNvCxnSpPr>
          <p:nvPr/>
        </p:nvCxnSpPr>
        <p:spPr>
          <a:xfrm flipH="1">
            <a:off x="3259850" y="2538508"/>
            <a:ext cx="1888" cy="276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6635" y="2814940"/>
            <a:ext cx="16664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Clarity</a:t>
            </a:r>
          </a:p>
          <a:p>
            <a:pPr algn="ctr"/>
            <a:r>
              <a:rPr lang="en-US" sz="1050" dirty="0"/>
              <a:t>13,000 tables</a:t>
            </a:r>
          </a:p>
        </p:txBody>
      </p:sp>
      <p:cxnSp>
        <p:nvCxnSpPr>
          <p:cNvPr id="10" name="Straight Arrow Connector 9"/>
          <p:cNvCxnSpPr>
            <a:stCxn id="7" idx="2"/>
            <a:endCxn id="11" idx="0"/>
          </p:cNvCxnSpPr>
          <p:nvPr/>
        </p:nvCxnSpPr>
        <p:spPr>
          <a:xfrm>
            <a:off x="3259850" y="3276605"/>
            <a:ext cx="3844" cy="414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0174" y="3690912"/>
            <a:ext cx="98703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Caboodle</a:t>
            </a:r>
          </a:p>
          <a:p>
            <a:pPr algn="ctr"/>
            <a:r>
              <a:rPr lang="en-US" sz="1050" dirty="0"/>
              <a:t>200+ tables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176" y="2398924"/>
            <a:ext cx="988108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 (once a day)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67735" y="3253520"/>
            <a:ext cx="458078" cy="4373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  <a:endCxn id="23" idx="3"/>
          </p:cNvCxnSpPr>
          <p:nvPr/>
        </p:nvCxnSpPr>
        <p:spPr>
          <a:xfrm flipH="1" flipV="1">
            <a:off x="1930090" y="3040604"/>
            <a:ext cx="496545" cy="5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644" y="2809771"/>
            <a:ext cx="122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Clinical/Ops “dashboards”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14456" y="4978272"/>
            <a:ext cx="81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Research datasets</a:t>
            </a:r>
          </a:p>
        </p:txBody>
      </p:sp>
      <p:cxnSp>
        <p:nvCxnSpPr>
          <p:cNvPr id="28" name="Straight Arrow Connector 27"/>
          <p:cNvCxnSpPr>
            <a:stCxn id="7" idx="1"/>
          </p:cNvCxnSpPr>
          <p:nvPr/>
        </p:nvCxnSpPr>
        <p:spPr>
          <a:xfrm flipH="1">
            <a:off x="1877890" y="3045773"/>
            <a:ext cx="548745" cy="1858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</p:cNvCxnSpPr>
          <p:nvPr/>
        </p:nvCxnSpPr>
        <p:spPr>
          <a:xfrm flipH="1">
            <a:off x="2179067" y="4152577"/>
            <a:ext cx="1084627" cy="9420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3621" y="1783366"/>
            <a:ext cx="111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Real-time data needs (e.g., ED recruiting)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70175" y="3292779"/>
            <a:ext cx="1003074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7641" y="3690910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OMOP</a:t>
            </a:r>
          </a:p>
          <a:p>
            <a:pPr algn="ctr"/>
            <a:r>
              <a:rPr lang="en-US" sz="1050" dirty="0"/>
              <a:t>18 tables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02971" y="3186828"/>
            <a:ext cx="2499838" cy="4877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54637" y="3695711"/>
            <a:ext cx="987039" cy="3000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i2b2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9516" y="3692659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PCORnet</a:t>
            </a:r>
          </a:p>
          <a:p>
            <a:pPr algn="ctr"/>
            <a:r>
              <a:rPr lang="en-US" sz="1050" dirty="0"/>
              <a:t>15 tables</a:t>
            </a:r>
          </a:p>
        </p:txBody>
      </p:sp>
      <p:cxnSp>
        <p:nvCxnSpPr>
          <p:cNvPr id="34" name="Straight Arrow Connector 33"/>
          <p:cNvCxnSpPr>
            <a:stCxn id="27" idx="3"/>
            <a:endCxn id="33" idx="1"/>
          </p:cNvCxnSpPr>
          <p:nvPr/>
        </p:nvCxnSpPr>
        <p:spPr>
          <a:xfrm>
            <a:off x="4864680" y="3921743"/>
            <a:ext cx="204836" cy="174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2"/>
            <a:endCxn id="26" idx="3"/>
          </p:cNvCxnSpPr>
          <p:nvPr/>
        </p:nvCxnSpPr>
        <p:spPr>
          <a:xfrm flipH="1">
            <a:off x="2225547" y="4152575"/>
            <a:ext cx="2145614" cy="10565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225548" y="4156680"/>
            <a:ext cx="3356654" cy="1142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509823" y="4003785"/>
            <a:ext cx="157006" cy="10641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45342" y="5079833"/>
            <a:ext cx="8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Counts (IDR, </a:t>
            </a:r>
            <a:r>
              <a:rPr lang="en-US" sz="1200" dirty="0" err="1"/>
              <a:t>UCReX</a:t>
            </a:r>
            <a:r>
              <a:rPr lang="en-US" sz="1200" dirty="0"/>
              <a:t>)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68781" y="712035"/>
            <a:ext cx="4332909" cy="23581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>
                <a:solidFill>
                  <a:srgbClr val="C00000"/>
                </a:solidFill>
              </a:rPr>
              <a:t>APeX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Chronicles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Backend for clinical interfaces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Only for “point of care” real-time clinical needs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19573" y="5564581"/>
            <a:ext cx="1711886" cy="2539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Common data models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19573" y="5255583"/>
            <a:ext cx="1711886" cy="2539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EPIC products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1552" y="1682257"/>
            <a:ext cx="1944525" cy="6694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EPIC EHR System (“</a:t>
            </a:r>
            <a:r>
              <a:rPr lang="en-US" sz="1350" dirty="0" err="1">
                <a:solidFill>
                  <a:srgbClr val="FF0000"/>
                </a:solidFill>
              </a:rPr>
              <a:t>APeX</a:t>
            </a:r>
            <a:r>
              <a:rPr lang="en-US" sz="1350" dirty="0">
                <a:solidFill>
                  <a:srgbClr val="FF0000"/>
                </a:solidFill>
              </a:rPr>
              <a:t>”)</a:t>
            </a:r>
          </a:p>
          <a:p>
            <a:pPr algn="ctr"/>
            <a:r>
              <a:rPr lang="en-US" sz="1050" dirty="0">
                <a:solidFill>
                  <a:srgbClr val="FF0000"/>
                </a:solidFill>
              </a:rPr>
              <a:t>Hierarchical (“Chronicles”)</a:t>
            </a:r>
          </a:p>
        </p:txBody>
      </p:sp>
      <p:cxnSp>
        <p:nvCxnSpPr>
          <p:cNvPr id="39" name="Straight Arrow Connector 38"/>
          <p:cNvCxnSpPr>
            <a:stCxn id="35" idx="1"/>
          </p:cNvCxnSpPr>
          <p:nvPr/>
        </p:nvCxnSpPr>
        <p:spPr>
          <a:xfrm flipH="1">
            <a:off x="1938848" y="2016964"/>
            <a:ext cx="342704" cy="895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4189" y="491890"/>
            <a:ext cx="7886700" cy="60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Data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endCxn id="7" idx="0"/>
          </p:cNvCxnSpPr>
          <p:nvPr/>
        </p:nvCxnSpPr>
        <p:spPr>
          <a:xfrm flipH="1">
            <a:off x="3259850" y="2538508"/>
            <a:ext cx="1888" cy="276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6635" y="2814940"/>
            <a:ext cx="16664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Clarity</a:t>
            </a:r>
          </a:p>
          <a:p>
            <a:pPr algn="ctr"/>
            <a:r>
              <a:rPr lang="en-US" sz="1050" dirty="0">
                <a:solidFill>
                  <a:srgbClr val="C00000"/>
                </a:solidFill>
              </a:rPr>
              <a:t>13,000 tables</a:t>
            </a:r>
          </a:p>
        </p:txBody>
      </p:sp>
      <p:cxnSp>
        <p:nvCxnSpPr>
          <p:cNvPr id="10" name="Straight Arrow Connector 9"/>
          <p:cNvCxnSpPr>
            <a:stCxn id="7" idx="2"/>
            <a:endCxn id="11" idx="0"/>
          </p:cNvCxnSpPr>
          <p:nvPr/>
        </p:nvCxnSpPr>
        <p:spPr>
          <a:xfrm>
            <a:off x="3259850" y="3276605"/>
            <a:ext cx="3844" cy="414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0174" y="3690912"/>
            <a:ext cx="98703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Caboodle</a:t>
            </a:r>
          </a:p>
          <a:p>
            <a:pPr algn="ctr"/>
            <a:r>
              <a:rPr lang="en-US" sz="1050" dirty="0"/>
              <a:t>200+ tables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176" y="2398924"/>
            <a:ext cx="988108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 (once a day)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67735" y="3253520"/>
            <a:ext cx="458078" cy="4373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  <a:endCxn id="23" idx="3"/>
          </p:cNvCxnSpPr>
          <p:nvPr/>
        </p:nvCxnSpPr>
        <p:spPr>
          <a:xfrm flipH="1" flipV="1">
            <a:off x="1930090" y="3040604"/>
            <a:ext cx="496545" cy="5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644" y="2809771"/>
            <a:ext cx="122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Clinical/Ops “dashboards”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14456" y="4978272"/>
            <a:ext cx="81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Research datasets</a:t>
            </a:r>
          </a:p>
        </p:txBody>
      </p:sp>
      <p:cxnSp>
        <p:nvCxnSpPr>
          <p:cNvPr id="28" name="Straight Arrow Connector 27"/>
          <p:cNvCxnSpPr>
            <a:stCxn id="7" idx="1"/>
          </p:cNvCxnSpPr>
          <p:nvPr/>
        </p:nvCxnSpPr>
        <p:spPr>
          <a:xfrm flipH="1">
            <a:off x="1877890" y="3045773"/>
            <a:ext cx="548745" cy="1858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</p:cNvCxnSpPr>
          <p:nvPr/>
        </p:nvCxnSpPr>
        <p:spPr>
          <a:xfrm flipH="1">
            <a:off x="2179067" y="4152577"/>
            <a:ext cx="1084627" cy="9420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3621" y="1783366"/>
            <a:ext cx="111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Real-time data needs (e.g., ED recruiting)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70175" y="3292779"/>
            <a:ext cx="1003074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7641" y="3690910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OMOP</a:t>
            </a:r>
          </a:p>
          <a:p>
            <a:pPr algn="ctr"/>
            <a:r>
              <a:rPr lang="en-US" sz="1050" dirty="0"/>
              <a:t>18 tables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02971" y="3186828"/>
            <a:ext cx="2499838" cy="4877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54637" y="3695711"/>
            <a:ext cx="987039" cy="3000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i2b2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9516" y="3692659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PCORnet</a:t>
            </a:r>
          </a:p>
          <a:p>
            <a:pPr algn="ctr"/>
            <a:r>
              <a:rPr lang="en-US" sz="1050" dirty="0"/>
              <a:t>15 tables</a:t>
            </a:r>
          </a:p>
        </p:txBody>
      </p:sp>
      <p:cxnSp>
        <p:nvCxnSpPr>
          <p:cNvPr id="34" name="Straight Arrow Connector 33"/>
          <p:cNvCxnSpPr>
            <a:stCxn id="27" idx="3"/>
            <a:endCxn id="33" idx="1"/>
          </p:cNvCxnSpPr>
          <p:nvPr/>
        </p:nvCxnSpPr>
        <p:spPr>
          <a:xfrm>
            <a:off x="4864680" y="3921743"/>
            <a:ext cx="204836" cy="174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2"/>
            <a:endCxn id="26" idx="3"/>
          </p:cNvCxnSpPr>
          <p:nvPr/>
        </p:nvCxnSpPr>
        <p:spPr>
          <a:xfrm flipH="1">
            <a:off x="2225547" y="4152575"/>
            <a:ext cx="2145614" cy="10565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225548" y="4156680"/>
            <a:ext cx="3356654" cy="1142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509823" y="4003785"/>
            <a:ext cx="157006" cy="10641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45342" y="5079833"/>
            <a:ext cx="8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Counts (IDR, </a:t>
            </a:r>
            <a:r>
              <a:rPr lang="en-US" sz="1200" dirty="0" err="1"/>
              <a:t>UCReX</a:t>
            </a:r>
            <a:r>
              <a:rPr lang="en-US" sz="1200" dirty="0"/>
              <a:t>)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603643" y="869956"/>
            <a:ext cx="4332909" cy="23581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C00000"/>
                </a:solidFill>
              </a:rPr>
              <a:t>Clarity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You can find “everything” here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You can’t analyze it directly without training in Wisconsin...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Only “Honest Brokers” can access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9573" y="5564581"/>
            <a:ext cx="1711886" cy="2539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Common data models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19573" y="5255583"/>
            <a:ext cx="1711886" cy="2539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EPIC products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1552" y="1682257"/>
            <a:ext cx="1944525" cy="6694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EPIC EHR System (“</a:t>
            </a:r>
            <a:r>
              <a:rPr lang="en-US" sz="1350" dirty="0" err="1"/>
              <a:t>APeX</a:t>
            </a:r>
            <a:r>
              <a:rPr lang="en-US" sz="1350" dirty="0"/>
              <a:t>”)</a:t>
            </a:r>
          </a:p>
          <a:p>
            <a:pPr algn="ctr"/>
            <a:r>
              <a:rPr lang="en-US" sz="1050" dirty="0"/>
              <a:t>Hierarchical (“Chronicles”)</a:t>
            </a:r>
          </a:p>
        </p:txBody>
      </p:sp>
      <p:cxnSp>
        <p:nvCxnSpPr>
          <p:cNvPr id="39" name="Straight Arrow Connector 38"/>
          <p:cNvCxnSpPr>
            <a:stCxn id="35" idx="1"/>
          </p:cNvCxnSpPr>
          <p:nvPr/>
        </p:nvCxnSpPr>
        <p:spPr>
          <a:xfrm flipH="1">
            <a:off x="1938848" y="2016964"/>
            <a:ext cx="342704" cy="895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4189" y="491890"/>
            <a:ext cx="7886700" cy="60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Data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1552" y="1682257"/>
            <a:ext cx="1944525" cy="6694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EPIC EHR System (“</a:t>
            </a:r>
            <a:r>
              <a:rPr lang="en-US" sz="1350" dirty="0" err="1"/>
              <a:t>APeX</a:t>
            </a:r>
            <a:r>
              <a:rPr lang="en-US" sz="1350" dirty="0"/>
              <a:t>”)</a:t>
            </a:r>
          </a:p>
          <a:p>
            <a:pPr algn="ctr"/>
            <a:r>
              <a:rPr lang="en-US" sz="1050" dirty="0"/>
              <a:t>Hierarchical (“Chronicles”)</a:t>
            </a:r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>
            <a:off x="3253815" y="2351671"/>
            <a:ext cx="6035" cy="4632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6635" y="2814940"/>
            <a:ext cx="16664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Clarity</a:t>
            </a:r>
          </a:p>
          <a:p>
            <a:pPr algn="ctr"/>
            <a:r>
              <a:rPr lang="en-US" sz="1050" dirty="0"/>
              <a:t>13,000 tables</a:t>
            </a:r>
          </a:p>
        </p:txBody>
      </p:sp>
      <p:cxnSp>
        <p:nvCxnSpPr>
          <p:cNvPr id="10" name="Straight Arrow Connector 9"/>
          <p:cNvCxnSpPr>
            <a:stCxn id="7" idx="2"/>
            <a:endCxn id="11" idx="0"/>
          </p:cNvCxnSpPr>
          <p:nvPr/>
        </p:nvCxnSpPr>
        <p:spPr>
          <a:xfrm>
            <a:off x="3259850" y="3276605"/>
            <a:ext cx="3844" cy="414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0174" y="3690912"/>
            <a:ext cx="98703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Caboodle</a:t>
            </a:r>
          </a:p>
          <a:p>
            <a:pPr algn="ctr"/>
            <a:r>
              <a:rPr lang="en-US" sz="1050" dirty="0">
                <a:solidFill>
                  <a:srgbClr val="FF0000"/>
                </a:solidFill>
              </a:rPr>
              <a:t>200+ tables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176" y="2398924"/>
            <a:ext cx="988108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 (once a day)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67735" y="3253520"/>
            <a:ext cx="458078" cy="4373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  <a:endCxn id="23" idx="3"/>
          </p:cNvCxnSpPr>
          <p:nvPr/>
        </p:nvCxnSpPr>
        <p:spPr>
          <a:xfrm flipH="1" flipV="1">
            <a:off x="1930090" y="3040604"/>
            <a:ext cx="496545" cy="5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644" y="2809771"/>
            <a:ext cx="122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Clinical/Ops “dashboards”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14456" y="4978272"/>
            <a:ext cx="81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Research datasets</a:t>
            </a:r>
          </a:p>
        </p:txBody>
      </p:sp>
      <p:cxnSp>
        <p:nvCxnSpPr>
          <p:cNvPr id="28" name="Straight Arrow Connector 27"/>
          <p:cNvCxnSpPr>
            <a:stCxn id="7" idx="1"/>
          </p:cNvCxnSpPr>
          <p:nvPr/>
        </p:nvCxnSpPr>
        <p:spPr>
          <a:xfrm flipH="1">
            <a:off x="1877890" y="3045773"/>
            <a:ext cx="548745" cy="1858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</p:cNvCxnSpPr>
          <p:nvPr/>
        </p:nvCxnSpPr>
        <p:spPr>
          <a:xfrm flipH="1">
            <a:off x="2179067" y="4152577"/>
            <a:ext cx="1084627" cy="9420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1"/>
            <a:endCxn id="38" idx="3"/>
          </p:cNvCxnSpPr>
          <p:nvPr/>
        </p:nvCxnSpPr>
        <p:spPr>
          <a:xfrm flipH="1">
            <a:off x="1938848" y="2016964"/>
            <a:ext cx="342704" cy="895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3621" y="1783366"/>
            <a:ext cx="111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Real-time data needs (e.g., ED recruiting)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70175" y="3292779"/>
            <a:ext cx="1003074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7641" y="3690910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OMOP</a:t>
            </a:r>
          </a:p>
          <a:p>
            <a:pPr algn="ctr"/>
            <a:r>
              <a:rPr lang="en-US" sz="1050" dirty="0"/>
              <a:t>18 tables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02971" y="3186828"/>
            <a:ext cx="2499838" cy="4877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54637" y="3695711"/>
            <a:ext cx="987039" cy="3000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i2b2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9516" y="3692659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PCORnet</a:t>
            </a:r>
          </a:p>
          <a:p>
            <a:pPr algn="ctr"/>
            <a:r>
              <a:rPr lang="en-US" sz="1050" dirty="0"/>
              <a:t>15 tables</a:t>
            </a:r>
          </a:p>
        </p:txBody>
      </p:sp>
      <p:cxnSp>
        <p:nvCxnSpPr>
          <p:cNvPr id="34" name="Straight Arrow Connector 33"/>
          <p:cNvCxnSpPr>
            <a:stCxn id="27" idx="3"/>
            <a:endCxn id="33" idx="1"/>
          </p:cNvCxnSpPr>
          <p:nvPr/>
        </p:nvCxnSpPr>
        <p:spPr>
          <a:xfrm>
            <a:off x="4864680" y="3921743"/>
            <a:ext cx="204836" cy="174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2"/>
            <a:endCxn id="26" idx="3"/>
          </p:cNvCxnSpPr>
          <p:nvPr/>
        </p:nvCxnSpPr>
        <p:spPr>
          <a:xfrm flipH="1">
            <a:off x="2225547" y="4152575"/>
            <a:ext cx="2145614" cy="10565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225548" y="4156680"/>
            <a:ext cx="3356654" cy="1142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509823" y="4003785"/>
            <a:ext cx="157006" cy="10641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45342" y="5079833"/>
            <a:ext cx="8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Counts (IDR, </a:t>
            </a:r>
            <a:r>
              <a:rPr lang="en-US" sz="1200" dirty="0" err="1"/>
              <a:t>UCReX</a:t>
            </a:r>
            <a:r>
              <a:rPr lang="en-US" sz="1200" dirty="0"/>
              <a:t>)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34189" y="491890"/>
            <a:ext cx="7886700" cy="6096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Models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68781" y="649392"/>
            <a:ext cx="4332909" cy="2358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C00000"/>
                </a:solidFill>
              </a:rPr>
              <a:t>Caboodle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Logical rearrangement of Clarity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Little information loss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De-identified tables available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hlinkClick r:id="rId2"/>
              </a:rPr>
              <a:t>https://myresearch.ucsf.edu/research-data-browser-de-identified-export-and-flowsheet-files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19573" y="5564581"/>
            <a:ext cx="1711886" cy="2539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Common data models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19573" y="5255583"/>
            <a:ext cx="1711886" cy="2539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EPIC products</a:t>
            </a:r>
          </a:p>
        </p:txBody>
      </p:sp>
    </p:spTree>
    <p:extLst>
      <p:ext uri="{BB962C8B-B14F-4D97-AF65-F5344CB8AC3E}">
        <p14:creationId xmlns:p14="http://schemas.microsoft.com/office/powerpoint/2010/main" val="25613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endCxn id="7" idx="0"/>
          </p:cNvCxnSpPr>
          <p:nvPr/>
        </p:nvCxnSpPr>
        <p:spPr>
          <a:xfrm flipH="1">
            <a:off x="3259850" y="2538508"/>
            <a:ext cx="1888" cy="276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6635" y="2814940"/>
            <a:ext cx="16664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Clarity</a:t>
            </a:r>
          </a:p>
          <a:p>
            <a:pPr algn="ctr"/>
            <a:r>
              <a:rPr lang="en-US" sz="1050" dirty="0"/>
              <a:t>13,000 tables</a:t>
            </a:r>
          </a:p>
        </p:txBody>
      </p:sp>
      <p:cxnSp>
        <p:nvCxnSpPr>
          <p:cNvPr id="10" name="Straight Arrow Connector 9"/>
          <p:cNvCxnSpPr>
            <a:stCxn id="7" idx="2"/>
            <a:endCxn id="11" idx="0"/>
          </p:cNvCxnSpPr>
          <p:nvPr/>
        </p:nvCxnSpPr>
        <p:spPr>
          <a:xfrm>
            <a:off x="3259850" y="3276605"/>
            <a:ext cx="3844" cy="414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0174" y="3690912"/>
            <a:ext cx="98703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Caboodle</a:t>
            </a:r>
          </a:p>
          <a:p>
            <a:pPr algn="ctr"/>
            <a:r>
              <a:rPr lang="en-US" sz="1050" dirty="0"/>
              <a:t>200+ tables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176" y="2398924"/>
            <a:ext cx="988108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 (once a day)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67735" y="3253520"/>
            <a:ext cx="458078" cy="4373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  <a:endCxn id="23" idx="3"/>
          </p:cNvCxnSpPr>
          <p:nvPr/>
        </p:nvCxnSpPr>
        <p:spPr>
          <a:xfrm flipH="1" flipV="1">
            <a:off x="1930090" y="3040604"/>
            <a:ext cx="496545" cy="5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644" y="2809771"/>
            <a:ext cx="122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Clinical/Ops “dashboards”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14456" y="4978272"/>
            <a:ext cx="81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Research datasets</a:t>
            </a:r>
          </a:p>
        </p:txBody>
      </p:sp>
      <p:cxnSp>
        <p:nvCxnSpPr>
          <p:cNvPr id="28" name="Straight Arrow Connector 27"/>
          <p:cNvCxnSpPr>
            <a:stCxn id="7" idx="1"/>
          </p:cNvCxnSpPr>
          <p:nvPr/>
        </p:nvCxnSpPr>
        <p:spPr>
          <a:xfrm flipH="1">
            <a:off x="1877890" y="3045773"/>
            <a:ext cx="548745" cy="1858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</p:cNvCxnSpPr>
          <p:nvPr/>
        </p:nvCxnSpPr>
        <p:spPr>
          <a:xfrm flipH="1">
            <a:off x="2179067" y="4152577"/>
            <a:ext cx="1084627" cy="9420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3621" y="1783366"/>
            <a:ext cx="111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Real-time data needs (e.g., ED recruiting)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70175" y="3292779"/>
            <a:ext cx="1003074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7641" y="3690910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OMOP</a:t>
            </a:r>
          </a:p>
          <a:p>
            <a:pPr algn="ctr"/>
            <a:r>
              <a:rPr lang="en-US" sz="1050" dirty="0">
                <a:solidFill>
                  <a:srgbClr val="C00000"/>
                </a:solidFill>
              </a:rPr>
              <a:t>18 tables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02971" y="3186828"/>
            <a:ext cx="2499838" cy="4877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54637" y="3695711"/>
            <a:ext cx="987039" cy="3000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i2b2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9516" y="3692659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PCORnet</a:t>
            </a:r>
          </a:p>
          <a:p>
            <a:pPr algn="ctr"/>
            <a:r>
              <a:rPr lang="en-US" sz="1050" dirty="0"/>
              <a:t>15 tables</a:t>
            </a:r>
          </a:p>
        </p:txBody>
      </p:sp>
      <p:cxnSp>
        <p:nvCxnSpPr>
          <p:cNvPr id="34" name="Straight Arrow Connector 33"/>
          <p:cNvCxnSpPr>
            <a:stCxn id="27" idx="3"/>
            <a:endCxn id="33" idx="1"/>
          </p:cNvCxnSpPr>
          <p:nvPr/>
        </p:nvCxnSpPr>
        <p:spPr>
          <a:xfrm>
            <a:off x="4864680" y="3921743"/>
            <a:ext cx="204836" cy="174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2"/>
            <a:endCxn id="26" idx="3"/>
          </p:cNvCxnSpPr>
          <p:nvPr/>
        </p:nvCxnSpPr>
        <p:spPr>
          <a:xfrm flipH="1">
            <a:off x="2225547" y="4152575"/>
            <a:ext cx="2145614" cy="10565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225548" y="4156680"/>
            <a:ext cx="3356654" cy="1142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509823" y="4003785"/>
            <a:ext cx="157006" cy="10641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45342" y="5079833"/>
            <a:ext cx="8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Counts (IDR, </a:t>
            </a:r>
            <a:r>
              <a:rPr lang="en-US" sz="1200" dirty="0" err="1"/>
              <a:t>UCReX</a:t>
            </a:r>
            <a:r>
              <a:rPr lang="en-US" sz="1200" dirty="0"/>
              <a:t>)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677654" y="349893"/>
            <a:ext cx="4332909" cy="2358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OMOP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Common data </a:t>
            </a:r>
            <a:r>
              <a:rPr lang="en-US" dirty="0" smtClean="0">
                <a:solidFill>
                  <a:srgbClr val="C00000"/>
                </a:solidFill>
              </a:rPr>
              <a:t>model</a:t>
            </a:r>
          </a:p>
          <a:p>
            <a:pPr lvl="1"/>
            <a:r>
              <a:rPr lang="en-US" sz="900" dirty="0">
                <a:solidFill>
                  <a:srgbClr val="C00000"/>
                </a:solidFill>
                <a:hlinkClick r:id="rId2"/>
              </a:rPr>
              <a:t>http://www.ohdsi.org/web/wiki/doku.php?id=documentation:cdm</a:t>
            </a:r>
            <a:r>
              <a:rPr lang="en-US" sz="900" dirty="0">
                <a:solidFill>
                  <a:srgbClr val="C00000"/>
                </a:solidFill>
              </a:rPr>
              <a:t> </a:t>
            </a:r>
            <a:endParaRPr lang="en-US" sz="9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Community/tools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sz="900" dirty="0" smtClean="0">
                <a:solidFill>
                  <a:srgbClr val="C00000"/>
                </a:solidFill>
                <a:sym typeface="Wingdings" panose="05000000000000000000" pitchFamily="2" charset="2"/>
                <a:hlinkClick r:id="rId3"/>
              </a:rPr>
              <a:t>https</a:t>
            </a:r>
            <a:r>
              <a:rPr lang="en-US" sz="900" dirty="0">
                <a:solidFill>
                  <a:srgbClr val="C00000"/>
                </a:solidFill>
                <a:sym typeface="Wingdings" panose="05000000000000000000" pitchFamily="2" charset="2"/>
                <a:hlinkClick r:id="rId3"/>
              </a:rPr>
              <a:t>://www.ohdsi.org</a:t>
            </a:r>
            <a:r>
              <a:rPr lang="en-US" sz="900" dirty="0" smtClean="0">
                <a:solidFill>
                  <a:srgbClr val="C00000"/>
                </a:solidFill>
                <a:sym typeface="Wingdings" panose="05000000000000000000" pitchFamily="2" charset="2"/>
                <a:hlinkClick r:id="rId3"/>
              </a:rPr>
              <a:t>/</a:t>
            </a:r>
            <a:r>
              <a:rPr lang="en-US" sz="9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Cross-UC data warehouse coming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9573" y="5564581"/>
            <a:ext cx="1711886" cy="2539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Common data models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19573" y="5255583"/>
            <a:ext cx="1711886" cy="2539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EPIC products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1552" y="1682257"/>
            <a:ext cx="1944525" cy="6694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EPIC EHR System (“</a:t>
            </a:r>
            <a:r>
              <a:rPr lang="en-US" sz="1350" dirty="0" err="1"/>
              <a:t>APeX</a:t>
            </a:r>
            <a:r>
              <a:rPr lang="en-US" sz="1350" dirty="0"/>
              <a:t>”)</a:t>
            </a:r>
          </a:p>
          <a:p>
            <a:pPr algn="ctr"/>
            <a:r>
              <a:rPr lang="en-US" sz="1050" dirty="0"/>
              <a:t>Hierarchical (“Chronicles”)</a:t>
            </a:r>
          </a:p>
        </p:txBody>
      </p:sp>
      <p:cxnSp>
        <p:nvCxnSpPr>
          <p:cNvPr id="39" name="Straight Arrow Connector 38"/>
          <p:cNvCxnSpPr>
            <a:stCxn id="35" idx="1"/>
          </p:cNvCxnSpPr>
          <p:nvPr/>
        </p:nvCxnSpPr>
        <p:spPr>
          <a:xfrm flipH="1">
            <a:off x="1938848" y="2016964"/>
            <a:ext cx="342704" cy="895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4189" y="491890"/>
            <a:ext cx="7886700" cy="60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Data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endCxn id="7" idx="0"/>
          </p:cNvCxnSpPr>
          <p:nvPr/>
        </p:nvCxnSpPr>
        <p:spPr>
          <a:xfrm flipH="1">
            <a:off x="3259850" y="2538508"/>
            <a:ext cx="1888" cy="276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6635" y="2814940"/>
            <a:ext cx="16664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Clarity</a:t>
            </a:r>
          </a:p>
          <a:p>
            <a:pPr algn="ctr"/>
            <a:r>
              <a:rPr lang="en-US" sz="1050" dirty="0"/>
              <a:t>13,000 tables</a:t>
            </a:r>
          </a:p>
        </p:txBody>
      </p:sp>
      <p:cxnSp>
        <p:nvCxnSpPr>
          <p:cNvPr id="10" name="Straight Arrow Connector 9"/>
          <p:cNvCxnSpPr>
            <a:stCxn id="7" idx="2"/>
            <a:endCxn id="11" idx="0"/>
          </p:cNvCxnSpPr>
          <p:nvPr/>
        </p:nvCxnSpPr>
        <p:spPr>
          <a:xfrm>
            <a:off x="3259850" y="3276605"/>
            <a:ext cx="3844" cy="414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0174" y="3690912"/>
            <a:ext cx="98703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Caboodle</a:t>
            </a:r>
          </a:p>
          <a:p>
            <a:pPr algn="ctr"/>
            <a:r>
              <a:rPr lang="en-US" sz="1050" dirty="0"/>
              <a:t>200+ tables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176" y="2398924"/>
            <a:ext cx="988108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 (once a day)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67735" y="3253520"/>
            <a:ext cx="458078" cy="4373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  <a:endCxn id="23" idx="3"/>
          </p:cNvCxnSpPr>
          <p:nvPr/>
        </p:nvCxnSpPr>
        <p:spPr>
          <a:xfrm flipH="1" flipV="1">
            <a:off x="1930090" y="3040604"/>
            <a:ext cx="496545" cy="5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644" y="2809771"/>
            <a:ext cx="122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Clinical/Ops “dashboards”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14456" y="4978272"/>
            <a:ext cx="81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Research datasets</a:t>
            </a:r>
          </a:p>
        </p:txBody>
      </p:sp>
      <p:cxnSp>
        <p:nvCxnSpPr>
          <p:cNvPr id="28" name="Straight Arrow Connector 27"/>
          <p:cNvCxnSpPr>
            <a:stCxn id="7" idx="1"/>
          </p:cNvCxnSpPr>
          <p:nvPr/>
        </p:nvCxnSpPr>
        <p:spPr>
          <a:xfrm flipH="1">
            <a:off x="1877890" y="3045773"/>
            <a:ext cx="548745" cy="1858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</p:cNvCxnSpPr>
          <p:nvPr/>
        </p:nvCxnSpPr>
        <p:spPr>
          <a:xfrm flipH="1">
            <a:off x="2179067" y="4152577"/>
            <a:ext cx="1084627" cy="9420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3621" y="1783366"/>
            <a:ext cx="111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Real-time data needs (e.g., ED recruiting)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70175" y="3292779"/>
            <a:ext cx="1003074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7641" y="3690910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OMOP</a:t>
            </a:r>
          </a:p>
          <a:p>
            <a:pPr algn="ctr"/>
            <a:r>
              <a:rPr lang="en-US" sz="1050" dirty="0"/>
              <a:t>18 tables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02971" y="3186828"/>
            <a:ext cx="2499838" cy="4877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54637" y="3695711"/>
            <a:ext cx="987039" cy="3000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i2b2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9516" y="3692659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PCORnet</a:t>
            </a:r>
          </a:p>
          <a:p>
            <a:pPr algn="ctr"/>
            <a:r>
              <a:rPr lang="en-US" sz="1050" dirty="0">
                <a:solidFill>
                  <a:srgbClr val="C00000"/>
                </a:solidFill>
              </a:rPr>
              <a:t>15 tables</a:t>
            </a:r>
          </a:p>
        </p:txBody>
      </p:sp>
      <p:cxnSp>
        <p:nvCxnSpPr>
          <p:cNvPr id="34" name="Straight Arrow Connector 33"/>
          <p:cNvCxnSpPr>
            <a:stCxn id="27" idx="3"/>
            <a:endCxn id="33" idx="1"/>
          </p:cNvCxnSpPr>
          <p:nvPr/>
        </p:nvCxnSpPr>
        <p:spPr>
          <a:xfrm>
            <a:off x="4864680" y="3921743"/>
            <a:ext cx="204836" cy="174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2"/>
            <a:endCxn id="26" idx="3"/>
          </p:cNvCxnSpPr>
          <p:nvPr/>
        </p:nvCxnSpPr>
        <p:spPr>
          <a:xfrm flipH="1">
            <a:off x="2225547" y="4152575"/>
            <a:ext cx="2145614" cy="10565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225548" y="4156680"/>
            <a:ext cx="3356654" cy="1142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509823" y="4003785"/>
            <a:ext cx="157006" cy="10641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45342" y="5079833"/>
            <a:ext cx="8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Counts (IDR, </a:t>
            </a:r>
            <a:r>
              <a:rPr lang="en-US" sz="1200" dirty="0" err="1"/>
              <a:t>UCReX</a:t>
            </a:r>
            <a:r>
              <a:rPr lang="en-US" sz="1200" dirty="0"/>
              <a:t>)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665329" y="460556"/>
            <a:ext cx="4332909" cy="2358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PCORnet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Common data model</a:t>
            </a:r>
          </a:p>
          <a:p>
            <a:pPr lvl="1"/>
            <a:r>
              <a:rPr lang="en-US" sz="900" dirty="0">
                <a:solidFill>
                  <a:srgbClr val="C00000"/>
                </a:solidFill>
                <a:hlinkClick r:id="rId2"/>
              </a:rPr>
              <a:t>http://www.pcornet.org/wp-content/uploads/2014/07/2015-07-29-PCORnet-Common-Data-Model-v3dot0-RELEASE.pdf</a:t>
            </a:r>
            <a:r>
              <a:rPr lang="en-US" sz="900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Research network</a:t>
            </a:r>
          </a:p>
          <a:p>
            <a:pPr lvl="1"/>
            <a:r>
              <a:rPr lang="en-US" sz="900" dirty="0" smtClean="0">
                <a:solidFill>
                  <a:srgbClr val="C00000"/>
                </a:solidFill>
                <a:hlinkClick r:id="rId3"/>
              </a:rPr>
              <a:t>http://www.pcornet.org/</a:t>
            </a:r>
            <a:r>
              <a:rPr lang="en-US" sz="9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Good(?) for major multisite research projects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9573" y="5564581"/>
            <a:ext cx="1711886" cy="2539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Common data models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19573" y="5255583"/>
            <a:ext cx="1711886" cy="2539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EPIC products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1552" y="1682257"/>
            <a:ext cx="1944525" cy="6694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EPIC EHR System (“</a:t>
            </a:r>
            <a:r>
              <a:rPr lang="en-US" sz="1350" dirty="0" err="1"/>
              <a:t>APeX</a:t>
            </a:r>
            <a:r>
              <a:rPr lang="en-US" sz="1350" dirty="0"/>
              <a:t>”)</a:t>
            </a:r>
          </a:p>
          <a:p>
            <a:pPr algn="ctr"/>
            <a:r>
              <a:rPr lang="en-US" sz="1050" dirty="0"/>
              <a:t>Hierarchical (“Chronicles”)</a:t>
            </a:r>
          </a:p>
        </p:txBody>
      </p:sp>
      <p:cxnSp>
        <p:nvCxnSpPr>
          <p:cNvPr id="39" name="Straight Arrow Connector 38"/>
          <p:cNvCxnSpPr>
            <a:stCxn id="35" idx="1"/>
          </p:cNvCxnSpPr>
          <p:nvPr/>
        </p:nvCxnSpPr>
        <p:spPr>
          <a:xfrm flipH="1">
            <a:off x="1938848" y="2016964"/>
            <a:ext cx="342704" cy="895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4189" y="491890"/>
            <a:ext cx="7886700" cy="60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Data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endCxn id="7" idx="0"/>
          </p:cNvCxnSpPr>
          <p:nvPr/>
        </p:nvCxnSpPr>
        <p:spPr>
          <a:xfrm flipH="1">
            <a:off x="3259850" y="2538508"/>
            <a:ext cx="1888" cy="276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6635" y="2814940"/>
            <a:ext cx="16664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Clarity</a:t>
            </a:r>
          </a:p>
          <a:p>
            <a:pPr algn="ctr"/>
            <a:r>
              <a:rPr lang="en-US" sz="1050" dirty="0"/>
              <a:t>13,000 tables</a:t>
            </a:r>
          </a:p>
        </p:txBody>
      </p:sp>
      <p:cxnSp>
        <p:nvCxnSpPr>
          <p:cNvPr id="10" name="Straight Arrow Connector 9"/>
          <p:cNvCxnSpPr>
            <a:stCxn id="7" idx="2"/>
            <a:endCxn id="11" idx="0"/>
          </p:cNvCxnSpPr>
          <p:nvPr/>
        </p:nvCxnSpPr>
        <p:spPr>
          <a:xfrm>
            <a:off x="3259850" y="3276605"/>
            <a:ext cx="3844" cy="414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0174" y="3690912"/>
            <a:ext cx="98703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Caboodle</a:t>
            </a:r>
          </a:p>
          <a:p>
            <a:pPr algn="ctr"/>
            <a:r>
              <a:rPr lang="en-US" sz="1050" dirty="0"/>
              <a:t>200+ tables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176" y="2398924"/>
            <a:ext cx="988108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 (once a day)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67735" y="3253520"/>
            <a:ext cx="458078" cy="4373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  <a:endCxn id="23" idx="3"/>
          </p:cNvCxnSpPr>
          <p:nvPr/>
        </p:nvCxnSpPr>
        <p:spPr>
          <a:xfrm flipH="1" flipV="1">
            <a:off x="1930090" y="3040604"/>
            <a:ext cx="496545" cy="5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644" y="2809771"/>
            <a:ext cx="122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Clinical/Ops “dashboards”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14456" y="4978272"/>
            <a:ext cx="81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Research datasets</a:t>
            </a:r>
          </a:p>
        </p:txBody>
      </p:sp>
      <p:cxnSp>
        <p:nvCxnSpPr>
          <p:cNvPr id="28" name="Straight Arrow Connector 27"/>
          <p:cNvCxnSpPr>
            <a:stCxn id="7" idx="1"/>
          </p:cNvCxnSpPr>
          <p:nvPr/>
        </p:nvCxnSpPr>
        <p:spPr>
          <a:xfrm flipH="1">
            <a:off x="1877890" y="3045773"/>
            <a:ext cx="548745" cy="1858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</p:cNvCxnSpPr>
          <p:nvPr/>
        </p:nvCxnSpPr>
        <p:spPr>
          <a:xfrm flipH="1">
            <a:off x="2179067" y="4152577"/>
            <a:ext cx="1084627" cy="9420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23621" y="1783366"/>
            <a:ext cx="111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Real-time data needs (e.g., ED recruiting)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70175" y="3292779"/>
            <a:ext cx="1003074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EPIC-designed ETL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7641" y="3690910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OMOP</a:t>
            </a:r>
          </a:p>
          <a:p>
            <a:pPr algn="ctr"/>
            <a:r>
              <a:rPr lang="en-US" sz="1050" dirty="0"/>
              <a:t>18 tables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02971" y="3186828"/>
            <a:ext cx="2499838" cy="48778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54637" y="3695711"/>
            <a:ext cx="987039" cy="3000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i2b2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9516" y="3692659"/>
            <a:ext cx="9870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PCORnet</a:t>
            </a:r>
          </a:p>
          <a:p>
            <a:pPr algn="ctr"/>
            <a:r>
              <a:rPr lang="en-US" sz="1050" dirty="0"/>
              <a:t>15 tables</a:t>
            </a:r>
          </a:p>
        </p:txBody>
      </p:sp>
      <p:cxnSp>
        <p:nvCxnSpPr>
          <p:cNvPr id="34" name="Straight Arrow Connector 33"/>
          <p:cNvCxnSpPr>
            <a:stCxn id="27" idx="3"/>
            <a:endCxn id="33" idx="1"/>
          </p:cNvCxnSpPr>
          <p:nvPr/>
        </p:nvCxnSpPr>
        <p:spPr>
          <a:xfrm>
            <a:off x="4864680" y="3921743"/>
            <a:ext cx="204836" cy="174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2"/>
            <a:endCxn id="26" idx="3"/>
          </p:cNvCxnSpPr>
          <p:nvPr/>
        </p:nvCxnSpPr>
        <p:spPr>
          <a:xfrm flipH="1">
            <a:off x="2225547" y="4152575"/>
            <a:ext cx="2145614" cy="10565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225548" y="4156680"/>
            <a:ext cx="3356654" cy="1142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509823" y="4003785"/>
            <a:ext cx="157006" cy="10641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45342" y="5079833"/>
            <a:ext cx="8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Counts (IDR, </a:t>
            </a:r>
            <a:r>
              <a:rPr lang="en-US" sz="1200" dirty="0" err="1"/>
              <a:t>UCReX</a:t>
            </a:r>
            <a:r>
              <a:rPr lang="en-US" sz="1200" dirty="0"/>
              <a:t>)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689978" y="186060"/>
            <a:ext cx="4379656" cy="29966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>
                <a:solidFill>
                  <a:srgbClr val="C00000"/>
                </a:solidFill>
              </a:rPr>
              <a:t>i2b2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sz="3400" dirty="0" smtClean="0">
                <a:solidFill>
                  <a:srgbClr val="C00000"/>
                </a:solidFill>
              </a:rPr>
              <a:t>Back end database for simple user interface and count querying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Integrated data repository</a:t>
            </a:r>
          </a:p>
          <a:p>
            <a:pPr lvl="2"/>
            <a:r>
              <a:rPr lang="en-US" sz="1100" dirty="0">
                <a:solidFill>
                  <a:srgbClr val="C00000"/>
                </a:solidFill>
                <a:hlinkClick r:id="rId2"/>
              </a:rPr>
              <a:t>https://it.ucsf.edu/services/integrated-data-repository</a:t>
            </a:r>
            <a:r>
              <a:rPr lang="en-US" sz="11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2600" dirty="0" err="1" smtClean="0">
                <a:solidFill>
                  <a:srgbClr val="C00000"/>
                </a:solidFill>
              </a:rPr>
              <a:t>UCReX</a:t>
            </a:r>
            <a:endParaRPr lang="en-US" sz="2600" dirty="0" smtClean="0">
              <a:solidFill>
                <a:srgbClr val="C00000"/>
              </a:solidFill>
            </a:endParaRPr>
          </a:p>
          <a:p>
            <a:pPr lvl="2"/>
            <a:r>
              <a:rPr lang="en-US" sz="2300" dirty="0" smtClean="0">
                <a:solidFill>
                  <a:srgbClr val="C00000"/>
                </a:solidFill>
              </a:rPr>
              <a:t>Access:</a:t>
            </a:r>
            <a:r>
              <a:rPr lang="en-US" sz="1100" dirty="0">
                <a:solidFill>
                  <a:srgbClr val="C00000"/>
                </a:solidFill>
              </a:rPr>
              <a:t> </a:t>
            </a:r>
            <a:r>
              <a:rPr lang="en-US" sz="1100" dirty="0">
                <a:solidFill>
                  <a:srgbClr val="C00000"/>
                </a:solidFill>
                <a:hlinkClick r:id="rId3"/>
              </a:rPr>
              <a:t>https://myresearch.ucsf.edu/uc-rex</a:t>
            </a:r>
            <a:r>
              <a:rPr lang="en-US" sz="1100" dirty="0">
                <a:solidFill>
                  <a:srgbClr val="C00000"/>
                </a:solidFill>
              </a:rPr>
              <a:t> </a:t>
            </a:r>
            <a:endParaRPr lang="en-US" sz="2300" dirty="0" smtClean="0">
              <a:solidFill>
                <a:srgbClr val="C00000"/>
              </a:solidFill>
            </a:endParaRPr>
          </a:p>
          <a:p>
            <a:pPr lvl="2"/>
            <a:r>
              <a:rPr lang="en-US" sz="2300" dirty="0" smtClean="0">
                <a:solidFill>
                  <a:srgbClr val="C00000"/>
                </a:solidFill>
              </a:rPr>
              <a:t>About: </a:t>
            </a:r>
            <a:r>
              <a:rPr lang="en-US" sz="1100" dirty="0">
                <a:solidFill>
                  <a:srgbClr val="C00000"/>
                </a:solidFill>
                <a:hlinkClick r:id="rId3"/>
              </a:rPr>
              <a:t>https://www.ucrex.org/ </a:t>
            </a:r>
          </a:p>
          <a:p>
            <a:r>
              <a:rPr lang="en-US" sz="3400" dirty="0" smtClean="0">
                <a:solidFill>
                  <a:srgbClr val="C00000"/>
                </a:solidFill>
              </a:rPr>
              <a:t>Not currently recommended</a:t>
            </a:r>
            <a:endParaRPr lang="en-US" sz="3400" dirty="0" smtClean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9573" y="5564581"/>
            <a:ext cx="1711886" cy="2539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Common data models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19573" y="5255583"/>
            <a:ext cx="1711886" cy="2539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EPIC products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1552" y="1682257"/>
            <a:ext cx="1944525" cy="6694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EPIC EHR System (“</a:t>
            </a:r>
            <a:r>
              <a:rPr lang="en-US" sz="1350" dirty="0" err="1"/>
              <a:t>APeX</a:t>
            </a:r>
            <a:r>
              <a:rPr lang="en-US" sz="1350" dirty="0"/>
              <a:t>”)</a:t>
            </a:r>
          </a:p>
          <a:p>
            <a:pPr algn="ctr"/>
            <a:r>
              <a:rPr lang="en-US" sz="1050" dirty="0"/>
              <a:t>Hierarchical (“Chronicles”)</a:t>
            </a:r>
          </a:p>
        </p:txBody>
      </p:sp>
      <p:cxnSp>
        <p:nvCxnSpPr>
          <p:cNvPr id="39" name="Straight Arrow Connector 38"/>
          <p:cNvCxnSpPr>
            <a:stCxn id="35" idx="1"/>
          </p:cNvCxnSpPr>
          <p:nvPr/>
        </p:nvCxnSpPr>
        <p:spPr>
          <a:xfrm flipH="1">
            <a:off x="1938848" y="2016964"/>
            <a:ext cx="342704" cy="895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4189" y="491890"/>
            <a:ext cx="7886700" cy="60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Statin Duration Study</a:t>
            </a:r>
          </a:p>
          <a:p>
            <a:r>
              <a:rPr lang="en-US" dirty="0" smtClean="0"/>
              <a:t>Opportunities and challenges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using </a:t>
            </a:r>
            <a:r>
              <a:rPr lang="en-US" dirty="0" smtClean="0"/>
              <a:t>EHR data for </a:t>
            </a:r>
            <a:r>
              <a:rPr lang="en-US" dirty="0" smtClean="0"/>
              <a:t>research</a:t>
            </a:r>
            <a:endParaRPr lang="en-US" dirty="0" smtClean="0"/>
          </a:p>
          <a:p>
            <a:r>
              <a:rPr lang="en-US" dirty="0" smtClean="0"/>
              <a:t>How EHR data flows at UCSF</a:t>
            </a:r>
          </a:p>
          <a:p>
            <a:pPr lvl="1"/>
            <a:r>
              <a:rPr lang="en-US" dirty="0" err="1" smtClean="0"/>
              <a:t>APeX</a:t>
            </a:r>
            <a:r>
              <a:rPr lang="en-US" dirty="0" err="1" smtClean="0">
                <a:sym typeface="Wingdings" panose="05000000000000000000" pitchFamily="2" charset="2"/>
              </a:rPr>
              <a:t>ClarityCaboodle</a:t>
            </a:r>
            <a:endParaRPr lang="en-US" dirty="0" smtClean="0"/>
          </a:p>
          <a:p>
            <a:pPr lvl="1"/>
            <a:r>
              <a:rPr lang="en-US" dirty="0" smtClean="0"/>
              <a:t>Different data models</a:t>
            </a:r>
          </a:p>
          <a:p>
            <a:pPr lvl="1"/>
            <a:r>
              <a:rPr lang="en-US" dirty="0" smtClean="0"/>
              <a:t>De-identified data – you can access it now!</a:t>
            </a:r>
          </a:p>
          <a:p>
            <a:r>
              <a:rPr lang="en-US" dirty="0" smtClean="0"/>
              <a:t>Demonstration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312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documents.lucidchart.com/documents/751853b6-4f4e-455f-8b57-49bda1385beb/pages/0_0?a=17673&amp;x=-52&amp;y=-26&amp;w=1857&amp;h=1404&amp;store=1&amp;accept=image%2F*&amp;auth=LCA%20de0aff630f9eb8202469ce7fd339683cc257519b-ts%3D1492536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757"/>
            <a:ext cx="9033140" cy="55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5986" y="341578"/>
            <a:ext cx="7886700" cy="60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Flow at UCSF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69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documents.lucidchart.com/documents/751853b6-4f4e-455f-8b57-49bda1385beb/pages/0_0?a=17673&amp;x=-52&amp;y=-26&amp;w=1857&amp;h=1404&amp;store=1&amp;accept=image%2F*&amp;auth=LCA%20de0aff630f9eb8202469ce7fd339683cc257519b-ts%3D1492536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757"/>
            <a:ext cx="9033140" cy="55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5986" y="341578"/>
            <a:ext cx="7886700" cy="60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Flow at UCSF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44034" y="3620022"/>
            <a:ext cx="1189972" cy="926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43415" y="4423776"/>
            <a:ext cx="1189972" cy="926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71174" y="5025022"/>
            <a:ext cx="1189972" cy="926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94982" y="1037741"/>
            <a:ext cx="1189972" cy="926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08939" y="2568004"/>
            <a:ext cx="1189972" cy="926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73236" y="3542946"/>
            <a:ext cx="1189972" cy="926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31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help you get EHR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quality improvement, administration</a:t>
            </a:r>
          </a:p>
          <a:p>
            <a:pPr lvl="1"/>
            <a:r>
              <a:rPr lang="en-US" dirty="0" smtClean="0"/>
              <a:t>Various </a:t>
            </a:r>
            <a:r>
              <a:rPr lang="en-US" dirty="0" err="1" smtClean="0"/>
              <a:t>APeX</a:t>
            </a:r>
            <a:r>
              <a:rPr lang="en-US" dirty="0" smtClean="0"/>
              <a:t> Reporting teams</a:t>
            </a:r>
          </a:p>
          <a:p>
            <a:pPr lvl="1"/>
            <a:endParaRPr lang="en-US" dirty="0"/>
          </a:p>
          <a:p>
            <a:r>
              <a:rPr lang="en-US" dirty="0" smtClean="0"/>
              <a:t>For research</a:t>
            </a:r>
          </a:p>
          <a:p>
            <a:pPr lvl="1"/>
            <a:r>
              <a:rPr lang="en-US" dirty="0" smtClean="0"/>
              <a:t>CTSI Data Management and Extraction </a:t>
            </a:r>
            <a:r>
              <a:rPr lang="en-US" dirty="0" smtClean="0">
                <a:sym typeface="Wingdings" panose="05000000000000000000" pitchFamily="2" charset="2"/>
              </a:rPr>
              <a:t> IT/ARS</a:t>
            </a:r>
            <a:endParaRPr lang="en-US" dirty="0" smtClean="0"/>
          </a:p>
          <a:p>
            <a:pPr lvl="2"/>
            <a:r>
              <a:rPr lang="en-US" dirty="0" smtClean="0"/>
              <a:t>CTSI – Clinical and Translational Sciences Institute</a:t>
            </a:r>
          </a:p>
          <a:p>
            <a:pPr lvl="2"/>
            <a:r>
              <a:rPr lang="en-US" dirty="0" smtClean="0"/>
              <a:t>ARS – Academic Research Systems</a:t>
            </a:r>
          </a:p>
          <a:p>
            <a:pPr lvl="1"/>
            <a:r>
              <a:rPr lang="en-US" dirty="0" smtClean="0"/>
              <a:t>Self-serve (de-identified “flat files</a:t>
            </a:r>
            <a:r>
              <a:rPr lang="en-US" dirty="0" smtClean="0"/>
              <a:t>”)</a:t>
            </a:r>
          </a:p>
          <a:p>
            <a:endParaRPr lang="en-US" dirty="0"/>
          </a:p>
          <a:p>
            <a:r>
              <a:rPr lang="en-US" dirty="0" smtClean="0"/>
              <a:t>Start here: </a:t>
            </a:r>
            <a:r>
              <a:rPr lang="en-US" dirty="0">
                <a:hlinkClick r:id="rId2"/>
              </a:rPr>
              <a:t>data.ucsf.edu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75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Statin Duration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get some data and try this out!</a:t>
            </a:r>
          </a:p>
          <a:p>
            <a:endParaRPr lang="en-US" dirty="0">
              <a:solidFill>
                <a:srgbClr val="C00000"/>
              </a:solidFill>
              <a:hlinkClick r:id="rId2"/>
            </a:endParaRPr>
          </a:p>
          <a:p>
            <a:endParaRPr lang="en-US" dirty="0" smtClean="0">
              <a:solidFill>
                <a:srgbClr val="C00000"/>
              </a:solidFill>
              <a:hlinkClick r:id="rId2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078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“De-identified flat files”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hlinkClick r:id="rId2"/>
              </a:rPr>
              <a:t>https://myresearch.ucsf.edu/research-data-browser-de-identified-export-and-flowsheet-files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99" y="2754698"/>
            <a:ext cx="3777682" cy="4013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333" y="2754698"/>
            <a:ext cx="4426584" cy="40132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23978" y="4722312"/>
            <a:ext cx="2154477" cy="526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67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91" y="986381"/>
            <a:ext cx="7886700" cy="4351338"/>
          </a:xfrm>
        </p:spPr>
        <p:txBody>
          <a:bodyPr/>
          <a:lstStyle/>
          <a:p>
            <a:r>
              <a:rPr lang="en-US" dirty="0" smtClean="0"/>
              <a:t>Mapped drive on my UCSF computer</a:t>
            </a:r>
          </a:p>
          <a:p>
            <a:pPr lvl="1"/>
            <a:r>
              <a:rPr lang="en-US" dirty="0" smtClean="0"/>
              <a:t>Direct access!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21" y="2242159"/>
            <a:ext cx="8500840" cy="46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0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Stata: </a:t>
            </a:r>
            <a:br>
              <a:rPr lang="en-US" sz="4000" dirty="0" smtClean="0"/>
            </a:br>
            <a:r>
              <a:rPr lang="en-US" sz="3200" dirty="0" smtClean="0"/>
              <a:t>File: Import/text data (delimited…)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0" y="1552108"/>
            <a:ext cx="7234306" cy="52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81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UCSF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904,380 patients</a:t>
            </a:r>
          </a:p>
          <a:p>
            <a:r>
              <a:rPr lang="en-US" dirty="0" smtClean="0"/>
              <a:t>25,068,998 encounters</a:t>
            </a:r>
          </a:p>
          <a:p>
            <a:r>
              <a:rPr lang="en-US" dirty="0" smtClean="0"/>
              <a:t>51,637,882 diagnoses</a:t>
            </a:r>
          </a:p>
          <a:p>
            <a:r>
              <a:rPr lang="en-US" dirty="0" smtClean="0"/>
              <a:t>24,961,248 medication orders</a:t>
            </a:r>
          </a:p>
          <a:p>
            <a:r>
              <a:rPr lang="en-US" dirty="0" smtClean="0"/>
              <a:t>79,028,248 lab 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57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large text file into Stata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long do you think this took to run?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delimited V:\LAB.txt,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(1)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save 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lab.dta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", replace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keep in 1/2000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save 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lab_small.dta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- 8 seconds</a:t>
            </a:r>
          </a:p>
          <a:p>
            <a:r>
              <a:rPr lang="en-US" dirty="0" smtClean="0"/>
              <a:t>B - 8 minutes</a:t>
            </a:r>
          </a:p>
          <a:p>
            <a:r>
              <a:rPr lang="en-US" dirty="0" smtClean="0"/>
              <a:t>C - 80 minutes</a:t>
            </a:r>
          </a:p>
          <a:p>
            <a:r>
              <a:rPr lang="en-US" dirty="0" smtClean="0"/>
              <a:t>D - 8 days</a:t>
            </a:r>
          </a:p>
        </p:txBody>
      </p:sp>
    </p:spTree>
    <p:extLst>
      <p:ext uri="{BB962C8B-B14F-4D97-AF65-F5344CB8AC3E}">
        <p14:creationId xmlns:p14="http://schemas.microsoft.com/office/powerpoint/2010/main" val="258998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large text file into Stata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long do you think this took to run?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delimited V:\LAB.txt,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varnames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(1)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save 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lab.dta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", replace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keep in 1/2000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save 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lab_small.dta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 - 8 seconds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 - 8 minutes</a:t>
            </a:r>
          </a:p>
          <a:p>
            <a:r>
              <a:rPr lang="en-US" dirty="0" smtClean="0"/>
              <a:t>C - 80 minutes – 1 hour and 22 minutes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 - 8 days</a:t>
            </a:r>
          </a:p>
        </p:txBody>
      </p:sp>
    </p:spTree>
    <p:extLst>
      <p:ext uri="{BB962C8B-B14F-4D97-AF65-F5344CB8AC3E}">
        <p14:creationId xmlns:p14="http://schemas.microsoft.com/office/powerpoint/2010/main" val="98816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Statin Duration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longer duration of statin use help prevent MI?</a:t>
            </a:r>
          </a:p>
          <a:p>
            <a:pPr lvl="1"/>
            <a:r>
              <a:rPr lang="en-US" dirty="0" smtClean="0"/>
              <a:t>Statins work</a:t>
            </a:r>
          </a:p>
          <a:p>
            <a:pPr lvl="1"/>
            <a:r>
              <a:rPr lang="en-US" dirty="0" smtClean="0"/>
              <a:t>But how early in life should they be prescribed?</a:t>
            </a:r>
          </a:p>
          <a:p>
            <a:pPr lvl="1"/>
            <a:r>
              <a:rPr lang="en-US" dirty="0" smtClean="0"/>
              <a:t>Should we start during young adulthood?</a:t>
            </a:r>
          </a:p>
          <a:p>
            <a:pPr lvl="1"/>
            <a:endParaRPr lang="en-US" dirty="0"/>
          </a:p>
          <a:p>
            <a:r>
              <a:rPr lang="en-US" dirty="0" smtClean="0"/>
              <a:t>The Statin Duration Study is a case-control study designed to examine the association between duration of statin use and incident MI among adults age 40-60 without prior MI prescribed a statin at least 2 years prior.</a:t>
            </a:r>
          </a:p>
        </p:txBody>
      </p:sp>
    </p:spTree>
    <p:extLst>
      <p:ext uri="{BB962C8B-B14F-4D97-AF65-F5344CB8AC3E}">
        <p14:creationId xmlns:p14="http://schemas.microsoft.com/office/powerpoint/2010/main" val="1663528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" y="431756"/>
            <a:ext cx="6517513" cy="64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81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" y="431756"/>
            <a:ext cx="6517513" cy="6410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10" y="2188532"/>
            <a:ext cx="71151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58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definition of Big Data is data that is inconvenient to analyze using standard methods…</a:t>
            </a:r>
          </a:p>
          <a:p>
            <a:endParaRPr lang="en-US" dirty="0"/>
          </a:p>
          <a:p>
            <a:r>
              <a:rPr lang="en-US" dirty="0" smtClean="0"/>
              <a:t>I had to modify my Stata do file strategy…</a:t>
            </a:r>
          </a:p>
          <a:p>
            <a:pPr lvl="1"/>
            <a:r>
              <a:rPr lang="en-US" dirty="0" smtClean="0"/>
              <a:t>Import files in a batch, come back later</a:t>
            </a:r>
          </a:p>
          <a:p>
            <a:pPr lvl="1"/>
            <a:r>
              <a:rPr lang="en-US" dirty="0" smtClean="0"/>
              <a:t>Can’t rerun the whole input do file very easily</a:t>
            </a:r>
          </a:p>
          <a:p>
            <a:pPr lvl="1"/>
            <a:r>
              <a:rPr lang="en-US" dirty="0" smtClean="0"/>
              <a:t>Made “small” versions of each for iterating and debugging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59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down quickly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to age 40-60, and statin use for &gt; 2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17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183"/>
            <a:ext cx="7886700" cy="778117"/>
          </a:xfrm>
        </p:spPr>
        <p:txBody>
          <a:bodyPr/>
          <a:lstStyle/>
          <a:p>
            <a:r>
              <a:rPr lang="en-US" dirty="0" smtClean="0"/>
              <a:t>Is that age variable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to age 40-60, and statin use for &gt; 2 years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300"/>
            <a:ext cx="9144000" cy="59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21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down quickly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 to age 40-60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date(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patient_birth_date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"MDY")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format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%td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dayssincedob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d(1jan2017) -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gen age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trunc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dayssincedob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/365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13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down quickly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to statin use for &gt; 2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18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down quickly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to statin use for &gt; 2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statin = 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replace statin = 1 if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"statin")</a:t>
            </a:r>
          </a:p>
        </p:txBody>
      </p:sp>
    </p:spTree>
    <p:extLst>
      <p:ext uri="{BB962C8B-B14F-4D97-AF65-F5344CB8AC3E}">
        <p14:creationId xmlns:p14="http://schemas.microsoft.com/office/powerpoint/2010/main" val="3118124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 in “</a:t>
            </a:r>
            <a:r>
              <a:rPr lang="en-US" sz="3200" dirty="0" err="1" smtClean="0"/>
              <a:t>medication_orders</a:t>
            </a:r>
            <a:r>
              <a:rPr lang="en-US" sz="3200" dirty="0" err="1" smtClean="0">
                <a:solidFill>
                  <a:srgbClr val="FF0000"/>
                </a:solidFill>
              </a:rPr>
              <a:t>_small</a:t>
            </a:r>
            <a:r>
              <a:rPr lang="en-US" sz="3200" dirty="0" err="1" smtClean="0"/>
              <a:t>.dta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statin = 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replace statin = 1 if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"statin")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203356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Medication_Generic_Name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     Freq.     Percent        Cum.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----------------------------------------+-----------------------------------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atorvastatin 10 mg tablet |          9       23.68       23.68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atorvastatin 20 mg tablet |          5       13.16       36.84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atorvastatin 40 mg tablet |          2        5.26       42.11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atorvastatin 80 mg tablet |          2        5.26       47.37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pravastatin 40 mg tablet |          2        5.26       52.63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rosuvastatin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5 mg tablet |          1        2.63       55.26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simvastatin 20 mg tablet |         14       36.84       92.11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simvastatin 40 mg tablet |          2        5.26       97.37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simvastatin 5 mg tablet |          1        2.63      100.00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----------------------------------------+-----------------------------------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Total |         38      100.00</a:t>
            </a:r>
          </a:p>
        </p:txBody>
      </p:sp>
    </p:spTree>
    <p:extLst>
      <p:ext uri="{BB962C8B-B14F-4D97-AF65-F5344CB8AC3E}">
        <p14:creationId xmlns:p14="http://schemas.microsoft.com/office/powerpoint/2010/main" val="1012929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 in “</a:t>
            </a:r>
            <a:r>
              <a:rPr lang="en-US" sz="3200" dirty="0" err="1" smtClean="0"/>
              <a:t>medication_orders.dta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statin = 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replace statin = 1 if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"statin")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135"/>
            <a:ext cx="9123934" cy="52716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629" y="4245429"/>
            <a:ext cx="2024742" cy="2144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2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Statin Duration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use EHR data from UCSF patients to answer this question?</a:t>
            </a:r>
          </a:p>
        </p:txBody>
      </p:sp>
    </p:spTree>
    <p:extLst>
      <p:ext uri="{BB962C8B-B14F-4D97-AF65-F5344CB8AC3E}">
        <p14:creationId xmlns:p14="http://schemas.microsoft.com/office/powerpoint/2010/main" val="27429336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code seems to work</a:t>
            </a:r>
            <a:endParaRPr lang="en-US" dirty="0"/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statin = 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replace statin = 1 if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"statin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replace statin = 0 if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“nystatin")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replace statin = 0 if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“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cilastatin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4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9121629" cy="64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34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down quickly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 to age 40-60, and statin use for &gt; 2 years</a:t>
            </a:r>
          </a:p>
          <a:p>
            <a:endParaRPr lang="en-US" dirty="0"/>
          </a:p>
          <a:p>
            <a:r>
              <a:rPr lang="en-US" dirty="0" smtClean="0"/>
              <a:t>904,380 		</a:t>
            </a:r>
            <a:r>
              <a:rPr lang="en-US" dirty="0" smtClean="0">
                <a:sym typeface="Wingdings" panose="05000000000000000000" pitchFamily="2" charset="2"/>
              </a:rPr>
              <a:t> 12,884 	    patients</a:t>
            </a:r>
            <a:endParaRPr lang="en-US" dirty="0"/>
          </a:p>
          <a:p>
            <a:r>
              <a:rPr lang="en-US" dirty="0" smtClean="0"/>
              <a:t>25,068,998 	</a:t>
            </a:r>
            <a:r>
              <a:rPr lang="en-US" dirty="0" smtClean="0">
                <a:sym typeface="Wingdings" panose="05000000000000000000" pitchFamily="2" charset="2"/>
              </a:rPr>
              <a:t> 1,049,699</a:t>
            </a:r>
            <a:r>
              <a:rPr lang="en-US" dirty="0"/>
              <a:t> </a:t>
            </a:r>
            <a:r>
              <a:rPr lang="en-US" dirty="0" smtClean="0"/>
              <a:t>   encounters</a:t>
            </a:r>
          </a:p>
          <a:p>
            <a:r>
              <a:rPr lang="en-US" dirty="0" smtClean="0"/>
              <a:t>51,637,882 	</a:t>
            </a:r>
            <a:r>
              <a:rPr lang="en-US" dirty="0" smtClean="0">
                <a:sym typeface="Wingdings" panose="05000000000000000000" pitchFamily="2" charset="2"/>
              </a:rPr>
              <a:t> 2,447,632</a:t>
            </a:r>
            <a:r>
              <a:rPr lang="en-US" dirty="0"/>
              <a:t> </a:t>
            </a:r>
            <a:r>
              <a:rPr lang="en-US" dirty="0" smtClean="0"/>
              <a:t>   diagnoses</a:t>
            </a:r>
          </a:p>
          <a:p>
            <a:r>
              <a:rPr lang="en-US" dirty="0" smtClean="0"/>
              <a:t>24,961,248 	</a:t>
            </a:r>
            <a:r>
              <a:rPr lang="en-US" dirty="0" smtClean="0">
                <a:sym typeface="Wingdings" panose="05000000000000000000" pitchFamily="2" charset="2"/>
              </a:rPr>
              <a:t> 1,254,286</a:t>
            </a:r>
            <a:r>
              <a:rPr lang="en-US" dirty="0"/>
              <a:t> </a:t>
            </a:r>
            <a:r>
              <a:rPr lang="en-US" dirty="0" smtClean="0"/>
              <a:t>   medication </a:t>
            </a:r>
            <a:r>
              <a:rPr lang="en-US" dirty="0"/>
              <a:t>orders</a:t>
            </a:r>
            <a:endParaRPr lang="en-US" dirty="0" smtClean="0"/>
          </a:p>
          <a:p>
            <a:r>
              <a:rPr lang="en-US" dirty="0" smtClean="0"/>
              <a:t>79,028,248 	</a:t>
            </a:r>
            <a:r>
              <a:rPr lang="en-US" dirty="0" smtClean="0">
                <a:sym typeface="Wingdings" panose="05000000000000000000" pitchFamily="2" charset="2"/>
              </a:rPr>
              <a:t> 3,993,158</a:t>
            </a:r>
            <a:r>
              <a:rPr lang="en-US" dirty="0"/>
              <a:t> </a:t>
            </a:r>
            <a:r>
              <a:rPr lang="en-US" dirty="0" smtClean="0"/>
              <a:t>   lab </a:t>
            </a:r>
            <a:r>
              <a:rPr lang="en-US" dirty="0"/>
              <a:t>test results</a:t>
            </a: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74376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down quickly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0643"/>
          </a:xfrm>
        </p:spPr>
        <p:txBody>
          <a:bodyPr>
            <a:normAutofit/>
          </a:bodyPr>
          <a:lstStyle/>
          <a:p>
            <a:r>
              <a:rPr lang="en-US" dirty="0" smtClean="0"/>
              <a:t>Limit to age 40-60, and statin use for &gt; 2 years</a:t>
            </a:r>
          </a:p>
          <a:p>
            <a:endParaRPr lang="en-US" dirty="0"/>
          </a:p>
          <a:p>
            <a:r>
              <a:rPr lang="en-US" dirty="0" smtClean="0"/>
              <a:t>904,380 		</a:t>
            </a:r>
            <a:r>
              <a:rPr lang="en-US" dirty="0" smtClean="0">
                <a:sym typeface="Wingdings" panose="05000000000000000000" pitchFamily="2" charset="2"/>
              </a:rPr>
              <a:t> 12,884 	    patients</a:t>
            </a:r>
            <a:endParaRPr lang="en-US" dirty="0"/>
          </a:p>
          <a:p>
            <a:r>
              <a:rPr lang="en-US" dirty="0" smtClean="0"/>
              <a:t>25,068,998 	</a:t>
            </a:r>
            <a:r>
              <a:rPr lang="en-US" dirty="0" smtClean="0">
                <a:sym typeface="Wingdings" panose="05000000000000000000" pitchFamily="2" charset="2"/>
              </a:rPr>
              <a:t> 1,049,699</a:t>
            </a:r>
            <a:r>
              <a:rPr lang="en-US" dirty="0"/>
              <a:t> </a:t>
            </a:r>
            <a:r>
              <a:rPr lang="en-US" dirty="0" smtClean="0"/>
              <a:t>   encounters</a:t>
            </a:r>
          </a:p>
          <a:p>
            <a:r>
              <a:rPr lang="en-US" dirty="0" smtClean="0"/>
              <a:t>51,637,882 	</a:t>
            </a:r>
            <a:r>
              <a:rPr lang="en-US" dirty="0" smtClean="0">
                <a:sym typeface="Wingdings" panose="05000000000000000000" pitchFamily="2" charset="2"/>
              </a:rPr>
              <a:t> 2,447,632</a:t>
            </a:r>
            <a:r>
              <a:rPr lang="en-US" dirty="0"/>
              <a:t> </a:t>
            </a:r>
            <a:r>
              <a:rPr lang="en-US" dirty="0" smtClean="0"/>
              <a:t>   diagnoses</a:t>
            </a:r>
          </a:p>
          <a:p>
            <a:r>
              <a:rPr lang="en-US" dirty="0" smtClean="0"/>
              <a:t>24,961,248 	</a:t>
            </a:r>
            <a:r>
              <a:rPr lang="en-US" dirty="0" smtClean="0">
                <a:sym typeface="Wingdings" panose="05000000000000000000" pitchFamily="2" charset="2"/>
              </a:rPr>
              <a:t> 1,254,286</a:t>
            </a:r>
            <a:r>
              <a:rPr lang="en-US" dirty="0"/>
              <a:t> </a:t>
            </a:r>
            <a:r>
              <a:rPr lang="en-US" dirty="0" smtClean="0"/>
              <a:t>   medication </a:t>
            </a:r>
            <a:r>
              <a:rPr lang="en-US" dirty="0"/>
              <a:t>orders</a:t>
            </a:r>
            <a:endParaRPr lang="en-US" dirty="0" smtClean="0"/>
          </a:p>
          <a:p>
            <a:r>
              <a:rPr lang="en-US" dirty="0" smtClean="0"/>
              <a:t>79,028,248 	</a:t>
            </a:r>
            <a:r>
              <a:rPr lang="en-US" dirty="0" smtClean="0">
                <a:sym typeface="Wingdings" panose="05000000000000000000" pitchFamily="2" charset="2"/>
              </a:rPr>
              <a:t> 3,993,158</a:t>
            </a:r>
            <a:r>
              <a:rPr lang="en-US" dirty="0"/>
              <a:t> </a:t>
            </a:r>
            <a:r>
              <a:rPr lang="en-US" dirty="0" smtClean="0"/>
              <a:t>   lab </a:t>
            </a:r>
            <a:r>
              <a:rPr lang="en-US" dirty="0"/>
              <a:t>test results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(1 hour and 8 minutes)</a:t>
            </a:r>
          </a:p>
        </p:txBody>
      </p:sp>
    </p:spTree>
    <p:extLst>
      <p:ext uri="{BB962C8B-B14F-4D97-AF65-F5344CB8AC3E}">
        <p14:creationId xmlns:p14="http://schemas.microsoft.com/office/powerpoint/2010/main" val="31800786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Dates are inherently important</a:t>
            </a:r>
          </a:p>
          <a:p>
            <a:pPr lvl="1"/>
            <a:r>
              <a:rPr lang="en-US" dirty="0" smtClean="0"/>
              <a:t>Time series data with repeated observations over time</a:t>
            </a:r>
          </a:p>
          <a:p>
            <a:pPr lvl="1"/>
            <a:r>
              <a:rPr lang="en-US" dirty="0" smtClean="0"/>
              <a:t>Learn to handle dates in your analysis</a:t>
            </a:r>
          </a:p>
          <a:p>
            <a:pPr lvl="1"/>
            <a:r>
              <a:rPr lang="en-US" dirty="0" smtClean="0"/>
              <a:t>Think through “index dates” and date-related case definitions when you plan your study</a:t>
            </a:r>
          </a:p>
          <a:p>
            <a:endParaRPr lang="en-US" dirty="0" smtClean="0"/>
          </a:p>
          <a:p>
            <a:r>
              <a:rPr lang="en-US" dirty="0" smtClean="0"/>
              <a:t>LOTS of weird variability in the dataset</a:t>
            </a:r>
          </a:p>
          <a:p>
            <a:pPr lvl="1"/>
            <a:r>
              <a:rPr lang="en-US" dirty="0" smtClean="0"/>
              <a:t>Inspect, check, recheck; use full dataset </a:t>
            </a:r>
          </a:p>
        </p:txBody>
      </p:sp>
    </p:spTree>
    <p:extLst>
      <p:ext uri="{BB962C8B-B14F-4D97-AF65-F5344CB8AC3E}">
        <p14:creationId xmlns:p14="http://schemas.microsoft.com/office/powerpoint/2010/main" val="41921596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don’t use Stata…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8" y="1300759"/>
            <a:ext cx="8056845" cy="54443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8650" y="4672208"/>
            <a:ext cx="2154477" cy="526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65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don’t use Stata…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0"/>
            <a:ext cx="9144000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17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don’t use Stata…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0"/>
            <a:ext cx="9144000" cy="53622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00743" y="3537831"/>
            <a:ext cx="1305055" cy="1873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548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Dates are inherently important</a:t>
            </a:r>
          </a:p>
          <a:p>
            <a:pPr lvl="1"/>
            <a:r>
              <a:rPr lang="en-US" dirty="0" smtClean="0"/>
              <a:t>Time series data with repeated observations over time</a:t>
            </a:r>
          </a:p>
          <a:p>
            <a:pPr lvl="1"/>
            <a:r>
              <a:rPr lang="en-US" dirty="0" smtClean="0"/>
              <a:t>Learn to handle dates in your analysis</a:t>
            </a:r>
          </a:p>
          <a:p>
            <a:pPr lvl="1"/>
            <a:r>
              <a:rPr lang="en-US" dirty="0" smtClean="0"/>
              <a:t>Think through “index dates” and date-related case definitions when you plan your study</a:t>
            </a:r>
          </a:p>
          <a:p>
            <a:endParaRPr lang="en-US" dirty="0" smtClean="0"/>
          </a:p>
          <a:p>
            <a:r>
              <a:rPr lang="en-US" dirty="0" smtClean="0"/>
              <a:t>LOTS of weird variability in the dataset</a:t>
            </a:r>
          </a:p>
          <a:p>
            <a:pPr lvl="1"/>
            <a:r>
              <a:rPr lang="en-US" dirty="0" smtClean="0"/>
              <a:t>Inspect, check, recheck; use full dataset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…Or use the </a:t>
            </a:r>
            <a:r>
              <a:rPr lang="en-US" dirty="0" err="1" smtClean="0">
                <a:solidFill>
                  <a:srgbClr val="FF0000"/>
                </a:solidFill>
              </a:rPr>
              <a:t>APeX</a:t>
            </a:r>
            <a:r>
              <a:rPr lang="en-US" dirty="0" smtClean="0">
                <a:solidFill>
                  <a:srgbClr val="FF0000"/>
                </a:solidFill>
              </a:rPr>
              <a:t> Pick List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Excel file with all values and frequencies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42221229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cases and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of myocardial infarction (MI)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631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83" y="638542"/>
            <a:ext cx="7886700" cy="760035"/>
          </a:xfrm>
        </p:spPr>
        <p:txBody>
          <a:bodyPr>
            <a:normAutofit/>
          </a:bodyPr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pic>
        <p:nvPicPr>
          <p:cNvPr id="4" name="Picture 5" descr="db143_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48" y="1794271"/>
            <a:ext cx="7767684" cy="48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7834788" y="1825625"/>
            <a:ext cx="1244991" cy="51077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96334" y="5329135"/>
            <a:ext cx="7296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617427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9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Multiple encounters per </a:t>
            </a:r>
            <a:r>
              <a:rPr lang="en-US" sz="3200" dirty="0" err="1" smtClean="0"/>
              <a:t>pt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Multiple diagnoses per encounter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of myocardial infarction (MI)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72062"/>
            <a:ext cx="7480583" cy="55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397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9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ICD9 </a:t>
            </a:r>
            <a:r>
              <a:rPr lang="en-US" sz="3200" u="sng" dirty="0" smtClean="0"/>
              <a:t>and</a:t>
            </a:r>
            <a:r>
              <a:rPr lang="en-US" sz="3200" dirty="0" smtClean="0"/>
              <a:t> ICD10 codes for each diagnosis!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of myocardial infarction (MI)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72062"/>
            <a:ext cx="7480583" cy="55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052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ICD9 and ICD10 code lookup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www.icd10data.com/ICD10CM/Codes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http://icd9cm.chrisendres.com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778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59" y="28445"/>
            <a:ext cx="8340281" cy="68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05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39" y="0"/>
            <a:ext cx="8970761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8442" y="5135671"/>
            <a:ext cx="6849388" cy="526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189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code seems to work: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gen mi = 0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replace mi = 1 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(icd10_code, "^I21")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replace mi = 1 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(icd9_code, "^410")</a:t>
            </a:r>
          </a:p>
        </p:txBody>
      </p:sp>
    </p:spTree>
    <p:extLst>
      <p:ext uri="{BB962C8B-B14F-4D97-AF65-F5344CB8AC3E}">
        <p14:creationId xmlns:p14="http://schemas.microsoft.com/office/powerpoint/2010/main" val="2259650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cases and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12,786 patients </a:t>
            </a:r>
          </a:p>
          <a:p>
            <a:pPr lvl="1"/>
            <a:r>
              <a:rPr lang="en-US" dirty="0" smtClean="0"/>
              <a:t>433 had an MI before 2015 - excluded</a:t>
            </a:r>
          </a:p>
          <a:p>
            <a:pPr lvl="1"/>
            <a:r>
              <a:rPr lang="en-US" dirty="0" smtClean="0"/>
              <a:t>5,566 had at least one diagnosis during 2016</a:t>
            </a:r>
          </a:p>
          <a:p>
            <a:pPr lvl="1"/>
            <a:endParaRPr lang="en-US" dirty="0"/>
          </a:p>
          <a:p>
            <a:r>
              <a:rPr lang="en-US" dirty="0" smtClean="0"/>
              <a:t>5325 eligible</a:t>
            </a:r>
          </a:p>
          <a:p>
            <a:pPr lvl="1"/>
            <a:r>
              <a:rPr lang="en-US" dirty="0" smtClean="0"/>
              <a:t>27 had an MI in 2016 	= CASES</a:t>
            </a:r>
          </a:p>
          <a:p>
            <a:pPr lvl="1"/>
            <a:r>
              <a:rPr lang="en-US" dirty="0" smtClean="0"/>
              <a:t>5325 did not		=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447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cases and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Cases		Controls</a:t>
            </a:r>
          </a:p>
          <a:p>
            <a:pPr marL="0" indent="0">
              <a:buNone/>
            </a:pPr>
            <a:r>
              <a:rPr lang="en-US" u="sng" dirty="0" smtClean="0"/>
              <a:t>Characteristic</a:t>
            </a:r>
            <a:r>
              <a:rPr lang="en-US" dirty="0" smtClean="0"/>
              <a:t>		</a:t>
            </a:r>
            <a:r>
              <a:rPr lang="en-US" u="sng" dirty="0" smtClean="0"/>
              <a:t>n=27</a:t>
            </a:r>
            <a:r>
              <a:rPr lang="en-US" dirty="0" smtClean="0"/>
              <a:t>		</a:t>
            </a:r>
            <a:r>
              <a:rPr lang="en-US" u="sng" dirty="0" smtClean="0"/>
              <a:t>n=5325</a:t>
            </a:r>
          </a:p>
          <a:p>
            <a:r>
              <a:rPr lang="en-US" dirty="0" smtClean="0"/>
              <a:t>Age				54.6		53.6</a:t>
            </a:r>
          </a:p>
          <a:p>
            <a:r>
              <a:rPr lang="en-US" dirty="0" smtClean="0"/>
              <a:t>% male			52%		62%</a:t>
            </a:r>
          </a:p>
          <a:p>
            <a:r>
              <a:rPr lang="en-US" dirty="0" smtClean="0"/>
              <a:t>% Hispanic			15%		13%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795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cases and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Cases		Controls</a:t>
            </a:r>
          </a:p>
          <a:p>
            <a:pPr marL="0" indent="0">
              <a:buNone/>
            </a:pPr>
            <a:r>
              <a:rPr lang="en-US" u="sng" dirty="0" smtClean="0"/>
              <a:t>Characteristic</a:t>
            </a:r>
            <a:r>
              <a:rPr lang="en-US" dirty="0" smtClean="0"/>
              <a:t>		</a:t>
            </a:r>
            <a:r>
              <a:rPr lang="en-US" u="sng" dirty="0" smtClean="0"/>
              <a:t>n=27</a:t>
            </a:r>
            <a:r>
              <a:rPr lang="en-US" dirty="0" smtClean="0"/>
              <a:t>		</a:t>
            </a:r>
            <a:r>
              <a:rPr lang="en-US" u="sng" dirty="0" smtClean="0"/>
              <a:t>n=5325</a:t>
            </a:r>
          </a:p>
          <a:p>
            <a:r>
              <a:rPr lang="en-US" dirty="0" smtClean="0"/>
              <a:t>Age				54.6		53.6</a:t>
            </a:r>
          </a:p>
          <a:p>
            <a:r>
              <a:rPr lang="en-US" dirty="0" smtClean="0"/>
              <a:t>% male			52%		62%</a:t>
            </a:r>
          </a:p>
          <a:p>
            <a:r>
              <a:rPr lang="en-US" dirty="0" smtClean="0"/>
              <a:t>% Hispanic			15%		13%</a:t>
            </a:r>
          </a:p>
          <a:p>
            <a:endParaRPr lang="en-US" dirty="0" smtClean="0"/>
          </a:p>
          <a:p>
            <a:r>
              <a:rPr lang="en-US" dirty="0" smtClean="0"/>
              <a:t>Statin duration		3.7 +/-.19	3.8 +/- .013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p=.89</a:t>
            </a:r>
          </a:p>
        </p:txBody>
      </p:sp>
    </p:spTree>
    <p:extLst>
      <p:ext uri="{BB962C8B-B14F-4D97-AF65-F5344CB8AC3E}">
        <p14:creationId xmlns:p14="http://schemas.microsoft.com/office/powerpoint/2010/main" val="7451458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more cases!</a:t>
            </a:r>
          </a:p>
          <a:p>
            <a:pPr lvl="1"/>
            <a:r>
              <a:rPr lang="en-US" dirty="0" smtClean="0"/>
              <a:t>Cross-UC data warehouse?  PCORnet?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842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u="sng" dirty="0" smtClean="0"/>
              <a:t>observational</a:t>
            </a:r>
            <a:r>
              <a:rPr lang="en-US" dirty="0" smtClean="0"/>
              <a:t> studies</a:t>
            </a:r>
          </a:p>
          <a:p>
            <a:r>
              <a:rPr lang="en-US" dirty="0" smtClean="0"/>
              <a:t>Large repository of data ready for analysis</a:t>
            </a:r>
          </a:p>
          <a:p>
            <a:r>
              <a:rPr lang="en-US" dirty="0" smtClean="0"/>
              <a:t>Real-world medical utilization patterns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u="sng" dirty="0" smtClean="0"/>
              <a:t>longitudinal</a:t>
            </a:r>
            <a:r>
              <a:rPr lang="en-US" dirty="0" smtClean="0"/>
              <a:t> research (including RCTs)</a:t>
            </a:r>
          </a:p>
          <a:p>
            <a:r>
              <a:rPr lang="en-US" dirty="0" smtClean="0"/>
              <a:t>Follow up is “free”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studies requiring </a:t>
            </a:r>
            <a:r>
              <a:rPr lang="en-US" u="sng" dirty="0" smtClean="0"/>
              <a:t>participant contact</a:t>
            </a:r>
          </a:p>
          <a:p>
            <a:r>
              <a:rPr lang="en-US" dirty="0" smtClean="0"/>
              <a:t>Recruitment easily targeted to specific types of patients</a:t>
            </a:r>
          </a:p>
          <a:p>
            <a:r>
              <a:rPr lang="en-US" dirty="0" smtClean="0"/>
              <a:t>Extensive existing measurements </a:t>
            </a:r>
            <a:r>
              <a:rPr lang="en-US" dirty="0" smtClean="0">
                <a:sym typeface="Wingdings" panose="05000000000000000000" pitchFamily="2" charset="2"/>
              </a:rPr>
              <a:t> lower </a:t>
            </a:r>
            <a:r>
              <a:rPr lang="en-US" dirty="0" err="1" smtClean="0">
                <a:sym typeface="Wingdings" panose="05000000000000000000" pitchFamily="2" charset="2"/>
              </a:rPr>
              <a:t>ppt</a:t>
            </a:r>
            <a:r>
              <a:rPr lang="en-US" dirty="0" smtClean="0">
                <a:sym typeface="Wingdings" panose="05000000000000000000" pitchFamily="2" charset="2"/>
              </a:rPr>
              <a:t> burden (</a:t>
            </a:r>
            <a:r>
              <a:rPr lang="en-US" dirty="0" smtClean="0"/>
              <a:t>fewer surveys/forms)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259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Moderately complex structure</a:t>
            </a:r>
          </a:p>
          <a:p>
            <a:pPr lvl="1"/>
            <a:r>
              <a:rPr lang="en-US" dirty="0" smtClean="0"/>
              <a:t>1:m relationships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atients: Encounters</a:t>
            </a:r>
          </a:p>
          <a:p>
            <a:pPr lvl="2"/>
            <a:r>
              <a:rPr lang="en-US" dirty="0" smtClean="0"/>
              <a:t>Encounters: Diagnoses</a:t>
            </a:r>
          </a:p>
          <a:p>
            <a:pPr lvl="2"/>
            <a:r>
              <a:rPr lang="en-US" dirty="0" smtClean="0"/>
              <a:t>Encounters: Labs</a:t>
            </a:r>
          </a:p>
          <a:p>
            <a:pPr lvl="2"/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Learn how to merge, de-duplicate, “</a:t>
            </a:r>
            <a:r>
              <a:rPr lang="en-US" dirty="0" err="1" smtClean="0"/>
              <a:t>egen</a:t>
            </a:r>
            <a:r>
              <a:rPr lang="en-US" dirty="0" smtClean="0"/>
              <a:t>”,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Get familiar with icd9 and icd10 coding</a:t>
            </a:r>
          </a:p>
          <a:p>
            <a:pPr lvl="1"/>
            <a:r>
              <a:rPr lang="en-US" dirty="0" smtClean="0"/>
              <a:t>Learn how to search strings</a:t>
            </a:r>
          </a:p>
        </p:txBody>
      </p:sp>
    </p:spTree>
    <p:extLst>
      <p:ext uri="{BB962C8B-B14F-4D97-AF65-F5344CB8AC3E}">
        <p14:creationId xmlns:p14="http://schemas.microsoft.com/office/powerpoint/2010/main" val="34332279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EHR provides big source of cheap “real-world” data</a:t>
            </a:r>
          </a:p>
          <a:p>
            <a:pPr lvl="1"/>
            <a:r>
              <a:rPr lang="en-US" dirty="0" smtClean="0"/>
              <a:t>Still relatively new and underutilized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Access issues are getting solved</a:t>
            </a:r>
          </a:p>
          <a:p>
            <a:pPr lvl="1"/>
            <a:r>
              <a:rPr lang="en-US" dirty="0" smtClean="0"/>
              <a:t>Get your hands on it and start analyzing</a:t>
            </a:r>
          </a:p>
          <a:p>
            <a:pPr lvl="1"/>
            <a:r>
              <a:rPr lang="en-US" dirty="0" smtClean="0"/>
              <a:t>Valued skill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Data structure, cleaning, manipulation</a:t>
            </a:r>
          </a:p>
          <a:p>
            <a:pPr lvl="1"/>
            <a:r>
              <a:rPr lang="en-US" dirty="0" smtClean="0"/>
              <a:t>Interpretation issues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889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Stata do files uploaded to syllabus:</a:t>
            </a:r>
          </a:p>
          <a:p>
            <a:pPr lvl="1"/>
            <a:r>
              <a:rPr lang="en-US" sz="2000" dirty="0" smtClean="0"/>
              <a:t>“Import flat files.do”</a:t>
            </a:r>
          </a:p>
          <a:p>
            <a:pPr lvl="1"/>
            <a:r>
              <a:rPr lang="en-US" sz="2000" dirty="0" smtClean="0"/>
              <a:t>“Filter to middle-age statin users.do”</a:t>
            </a:r>
          </a:p>
          <a:p>
            <a:pPr lvl="1"/>
            <a:r>
              <a:rPr lang="en-US" sz="2000" dirty="0" smtClean="0"/>
              <a:t>“Identify cases and controls.do”</a:t>
            </a:r>
          </a:p>
          <a:p>
            <a:pPr lvl="1"/>
            <a:r>
              <a:rPr lang="en-US" sz="2000" dirty="0" smtClean="0"/>
              <a:t>“Describe cases and controls.do”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414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topics not covered…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Health System Projects</a:t>
            </a:r>
          </a:p>
          <a:p>
            <a:pPr lvl="1"/>
            <a:r>
              <a:rPr lang="en-US" dirty="0" smtClean="0"/>
              <a:t>Embedding randomization to learn from patient care</a:t>
            </a:r>
          </a:p>
          <a:p>
            <a:pPr lvl="1"/>
            <a:endParaRPr lang="en-US" dirty="0"/>
          </a:p>
          <a:p>
            <a:r>
              <a:rPr lang="en-US" dirty="0" smtClean="0"/>
              <a:t>Pragmatic trials</a:t>
            </a:r>
          </a:p>
          <a:p>
            <a:pPr lvl="1"/>
            <a:r>
              <a:rPr lang="en-US" dirty="0" smtClean="0"/>
              <a:t>Using the EHR to find patients, measure outcomes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API-based methods of accessing health data</a:t>
            </a:r>
          </a:p>
          <a:p>
            <a:pPr lvl="1"/>
            <a:r>
              <a:rPr lang="en-US" dirty="0" smtClean="0"/>
              <a:t>Allowing patients to “donate” their data for research</a:t>
            </a:r>
          </a:p>
          <a:p>
            <a:pPr lvl="1"/>
            <a:r>
              <a:rPr lang="en-US" dirty="0" smtClean="0"/>
              <a:t>HL7, FHIR, other formats for </a:t>
            </a:r>
            <a:r>
              <a:rPr lang="en-US" dirty="0" err="1" smtClean="0"/>
              <a:t>server</a:t>
            </a:r>
            <a:r>
              <a:rPr lang="en-US" dirty="0" err="1" smtClean="0">
                <a:sym typeface="Wingdings" panose="05000000000000000000" pitchFamily="2" charset="2"/>
              </a:rPr>
              <a:t>server</a:t>
            </a:r>
            <a:r>
              <a:rPr lang="en-US" dirty="0" smtClean="0">
                <a:sym typeface="Wingdings" panose="05000000000000000000" pitchFamily="2" charset="2"/>
              </a:rPr>
              <a:t> interactions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7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477"/>
            <a:ext cx="7886700" cy="1325563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9040"/>
            <a:ext cx="8295894" cy="5277039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Collected for billing and clinical use, not research</a:t>
            </a:r>
          </a:p>
          <a:p>
            <a:pPr lvl="1"/>
            <a:r>
              <a:rPr lang="en-US" sz="1800" dirty="0" smtClean="0"/>
              <a:t>Example: diagnosis data (clinicians know how bad this is)</a:t>
            </a:r>
          </a:p>
          <a:p>
            <a:r>
              <a:rPr lang="en-US" sz="2400" dirty="0" smtClean="0"/>
              <a:t>Data structure designed to facilitate user interface</a:t>
            </a:r>
          </a:p>
          <a:p>
            <a:r>
              <a:rPr lang="en-US" sz="2400" dirty="0" smtClean="0"/>
              <a:t>Every system is different</a:t>
            </a:r>
          </a:p>
          <a:p>
            <a:pPr lvl="1"/>
            <a:r>
              <a:rPr lang="en-US" sz="1800" dirty="0" smtClean="0"/>
              <a:t>EPIC vs. Cerner vs. Others</a:t>
            </a:r>
          </a:p>
          <a:p>
            <a:pPr lvl="1"/>
            <a:r>
              <a:rPr lang="en-US" sz="1800" dirty="0" smtClean="0"/>
              <a:t>EPIC installations are all customized</a:t>
            </a:r>
          </a:p>
          <a:p>
            <a:r>
              <a:rPr lang="en-US" sz="2400" dirty="0" smtClean="0"/>
              <a:t>Data </a:t>
            </a:r>
            <a:r>
              <a:rPr lang="en-US" sz="2400" i="1" dirty="0" smtClean="0"/>
              <a:t>collection</a:t>
            </a:r>
            <a:r>
              <a:rPr lang="en-US" sz="2400" dirty="0" smtClean="0"/>
              <a:t> (not just the measurement value) inherently depends on health status</a:t>
            </a:r>
          </a:p>
          <a:p>
            <a:pPr lvl="1"/>
            <a:r>
              <a:rPr lang="en-US" sz="1800" dirty="0" smtClean="0"/>
              <a:t>A recipe for selection bias</a:t>
            </a:r>
          </a:p>
          <a:p>
            <a:r>
              <a:rPr lang="en-US" sz="2400" dirty="0" smtClean="0"/>
              <a:t>Confounding by indication</a:t>
            </a:r>
          </a:p>
          <a:p>
            <a:pPr lvl="1"/>
            <a:r>
              <a:rPr lang="en-US" sz="1800" dirty="0" smtClean="0"/>
              <a:t>Medical care is not provided at random</a:t>
            </a:r>
          </a:p>
          <a:p>
            <a:r>
              <a:rPr lang="en-US" sz="2400" dirty="0" smtClean="0"/>
              <a:t>People get care at more than one location</a:t>
            </a:r>
          </a:p>
          <a:p>
            <a:pPr lvl="1"/>
            <a:r>
              <a:rPr lang="en-US" sz="1800" dirty="0" smtClean="0"/>
              <a:t>Follow up not complete</a:t>
            </a:r>
          </a:p>
          <a:p>
            <a:pPr lvl="1"/>
            <a:r>
              <a:rPr lang="en-US" sz="1800" dirty="0" smtClean="0"/>
              <a:t>Claims data more complete, but less rich (no lab values,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774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 data</a:t>
            </a:r>
          </a:p>
          <a:p>
            <a:r>
              <a:rPr lang="en-US" dirty="0" smtClean="0"/>
              <a:t>Medication data</a:t>
            </a:r>
          </a:p>
          <a:p>
            <a:r>
              <a:rPr lang="en-US" dirty="0" smtClean="0"/>
              <a:t>Lab data</a:t>
            </a:r>
          </a:p>
          <a:p>
            <a:r>
              <a:rPr lang="en-US" dirty="0" smtClean="0"/>
              <a:t>Other numeric data (blood pressure, ejection fraction)</a:t>
            </a:r>
          </a:p>
          <a:p>
            <a:r>
              <a:rPr lang="en-US" dirty="0" smtClean="0"/>
              <a:t>Text data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708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2416</Words>
  <Application>Microsoft Office PowerPoint</Application>
  <PresentationFormat>On-screen Show (4:3)</PresentationFormat>
  <Paragraphs>568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Calibri Light</vt:lpstr>
      <vt:lpstr>Courier New</vt:lpstr>
      <vt:lpstr>Tw Cen MT</vt:lpstr>
      <vt:lpstr>Wingdings</vt:lpstr>
      <vt:lpstr>Office Theme</vt:lpstr>
      <vt:lpstr>Using Electronic Health Records for Research</vt:lpstr>
      <vt:lpstr>Course logistics</vt:lpstr>
      <vt:lpstr>Lecture Outline</vt:lpstr>
      <vt:lpstr>The Statin Duration Study</vt:lpstr>
      <vt:lpstr>The Statin Duration Study</vt:lpstr>
      <vt:lpstr>Opportunities</vt:lpstr>
      <vt:lpstr>Opportunities</vt:lpstr>
      <vt:lpstr>Challenges</vt:lpstr>
      <vt:lpstr>Challenges</vt:lpstr>
      <vt:lpstr>Challenges</vt:lpstr>
      <vt:lpstr>PowerPoint Presentation</vt:lpstr>
      <vt:lpstr>Challenges</vt:lpstr>
      <vt:lpstr>PowerPoint Presentation</vt:lpstr>
      <vt:lpstr>Challenges</vt:lpstr>
      <vt:lpstr>Slide from Mini-Sentinel and PCORnet (courtesy of Lesley Curtis)</vt:lpstr>
      <vt:lpstr>Challenges</vt:lpstr>
      <vt:lpstr>Challenges</vt:lpstr>
      <vt:lpstr>Challenges</vt:lpstr>
      <vt:lpstr>UCSF Resources</vt:lpstr>
      <vt:lpstr>UCSF Resources</vt:lpstr>
      <vt:lpstr>UCSF Resources</vt:lpstr>
      <vt:lpstr>Data Models</vt:lpstr>
      <vt:lpstr>PowerPoint Presentation</vt:lpstr>
      <vt:lpstr>PowerPoint Presentation</vt:lpstr>
      <vt:lpstr>PowerPoint Presentation</vt:lpstr>
      <vt:lpstr>Data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can help you get EHR data?</vt:lpstr>
      <vt:lpstr>Statin Duration Study</vt:lpstr>
      <vt:lpstr>“De-identified flat files”</vt:lpstr>
      <vt:lpstr>PowerPoint Presentation</vt:lpstr>
      <vt:lpstr>In Stata:  File: Import/text data (delimited…)</vt:lpstr>
      <vt:lpstr>Size of UCSF data</vt:lpstr>
      <vt:lpstr>Importing large text file into Stata</vt:lpstr>
      <vt:lpstr>Importing large text file into Stata</vt:lpstr>
      <vt:lpstr>PowerPoint Presentation</vt:lpstr>
      <vt:lpstr>PowerPoint Presentation</vt:lpstr>
      <vt:lpstr>Lessons</vt:lpstr>
      <vt:lpstr>Filter down quickly</vt:lpstr>
      <vt:lpstr>Is that age variable correct?</vt:lpstr>
      <vt:lpstr>Filter down quickly</vt:lpstr>
      <vt:lpstr>Filter down quickly</vt:lpstr>
      <vt:lpstr>Filter down quickly</vt:lpstr>
      <vt:lpstr>Results in “medication_orders_small.dta”</vt:lpstr>
      <vt:lpstr>Results in “medication_orders.dta”</vt:lpstr>
      <vt:lpstr>PowerPoint Presentation</vt:lpstr>
      <vt:lpstr>PowerPoint Presentation</vt:lpstr>
      <vt:lpstr>Filter down quickly</vt:lpstr>
      <vt:lpstr>Filter down quickly</vt:lpstr>
      <vt:lpstr>Lessons</vt:lpstr>
      <vt:lpstr>If you don’t use Stata…</vt:lpstr>
      <vt:lpstr>If you don’t use Stata…</vt:lpstr>
      <vt:lpstr>If you don’t use Stata…</vt:lpstr>
      <vt:lpstr>Lessons</vt:lpstr>
      <vt:lpstr>Define cases and controls</vt:lpstr>
      <vt:lpstr>Multiple encounters per pt Multiple diagnoses per encounter</vt:lpstr>
      <vt:lpstr>ICD9 and ICD10 codes for each diagnosis!</vt:lpstr>
      <vt:lpstr>ICD9 and ICD10 code lookup sites</vt:lpstr>
      <vt:lpstr>PowerPoint Presentation</vt:lpstr>
      <vt:lpstr>PowerPoint Presentation</vt:lpstr>
      <vt:lpstr>PowerPoint Presentation</vt:lpstr>
      <vt:lpstr>Define cases and controls</vt:lpstr>
      <vt:lpstr>Describe cases and controls</vt:lpstr>
      <vt:lpstr>Describe cases and controls</vt:lpstr>
      <vt:lpstr>Lessons</vt:lpstr>
      <vt:lpstr>Lessons</vt:lpstr>
      <vt:lpstr>Summary</vt:lpstr>
      <vt:lpstr>Questions?</vt:lpstr>
      <vt:lpstr>Advanced topics not covered…</vt:lpstr>
    </vt:vector>
  </TitlesOfParts>
  <Company>SFCC\UCSF-DEB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Pletcher, Mark</dc:creator>
  <cp:lastModifiedBy>Pletcher, Mark</cp:lastModifiedBy>
  <cp:revision>77</cp:revision>
  <dcterms:created xsi:type="dcterms:W3CDTF">2017-04-18T16:36:46Z</dcterms:created>
  <dcterms:modified xsi:type="dcterms:W3CDTF">2017-09-05T06:33:05Z</dcterms:modified>
</cp:coreProperties>
</file>