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embeddings/oleObject1.bin" ContentType="application/vnd.openxmlformats-officedocument.oleObject"/>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handoutMasterIdLst>
    <p:handoutMasterId r:id="rId40"/>
  </p:handoutMasterIdLst>
  <p:sldIdLst>
    <p:sldId id="315" r:id="rId2"/>
    <p:sldId id="356" r:id="rId3"/>
    <p:sldId id="316" r:id="rId4"/>
    <p:sldId id="317" r:id="rId5"/>
    <p:sldId id="318" r:id="rId6"/>
    <p:sldId id="319" r:id="rId7"/>
    <p:sldId id="320" r:id="rId8"/>
    <p:sldId id="321" r:id="rId9"/>
    <p:sldId id="349" r:id="rId10"/>
    <p:sldId id="350" r:id="rId11"/>
    <p:sldId id="323" r:id="rId12"/>
    <p:sldId id="362" r:id="rId13"/>
    <p:sldId id="358" r:id="rId14"/>
    <p:sldId id="326" r:id="rId15"/>
    <p:sldId id="324" r:id="rId16"/>
    <p:sldId id="325" r:id="rId17"/>
    <p:sldId id="328" r:id="rId18"/>
    <p:sldId id="351" r:id="rId19"/>
    <p:sldId id="352" r:id="rId20"/>
    <p:sldId id="353" r:id="rId21"/>
    <p:sldId id="354" r:id="rId22"/>
    <p:sldId id="355" r:id="rId23"/>
    <p:sldId id="330" r:id="rId24"/>
    <p:sldId id="336" r:id="rId25"/>
    <p:sldId id="338" r:id="rId26"/>
    <p:sldId id="337" r:id="rId27"/>
    <p:sldId id="359" r:id="rId28"/>
    <p:sldId id="333" r:id="rId29"/>
    <p:sldId id="334" r:id="rId30"/>
    <p:sldId id="332" r:id="rId31"/>
    <p:sldId id="360" r:id="rId32"/>
    <p:sldId id="335" r:id="rId33"/>
    <p:sldId id="361" r:id="rId34"/>
    <p:sldId id="341" r:id="rId35"/>
    <p:sldId id="357" r:id="rId36"/>
    <p:sldId id="346" r:id="rId37"/>
    <p:sldId id="348" r:id="rId38"/>
  </p:sldIdLst>
  <p:sldSz cx="9144000" cy="6858000" type="screen4x3"/>
  <p:notesSz cx="7010400" cy="93726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hiddenSlides="1" frameSlides="1"/>
  <p:clrMru>
    <a:srgbClr val="00609F"/>
    <a:srgbClr val="1D63B3"/>
    <a:srgbClr val="EDF3FA"/>
    <a:srgbClr val="AFA5F9"/>
    <a:srgbClr val="FF0000"/>
    <a:srgbClr val="0000FF"/>
    <a:srgbClr val="CBD3D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912" y="-80"/>
      </p:cViewPr>
      <p:guideLst>
        <p:guide orient="horz" pos="2160"/>
        <p:guide pos="2880"/>
      </p:guideLst>
    </p:cSldViewPr>
  </p:slideViewPr>
  <p:notesTextViewPr>
    <p:cViewPr>
      <p:scale>
        <a:sx n="100" d="100"/>
        <a:sy n="100" d="100"/>
      </p:scale>
      <p:origin x="0" y="0"/>
    </p:cViewPr>
  </p:notesTextViewPr>
  <p:sorterViewPr>
    <p:cViewPr>
      <p:scale>
        <a:sx n="124" d="100"/>
        <a:sy n="124" d="100"/>
      </p:scale>
      <p:origin x="0" y="712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handoutMaster" Target="handoutMasters/handoutMaster1.xml"/><Relationship Id="rId41" Type="http://schemas.openxmlformats.org/officeDocument/2006/relationships/printerSettings" Target="printerSettings/printerSettings1.bin"/><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3038475" cy="4683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pitchFamily="-109" charset="0"/>
                <a:ea typeface="Arial" pitchFamily="-109" charset="0"/>
                <a:cs typeface="Arial" pitchFamily="-109" charset="0"/>
              </a:defRPr>
            </a:lvl1pPr>
          </a:lstStyle>
          <a:p>
            <a:pPr>
              <a:defRPr/>
            </a:pPr>
            <a:endParaRPr lang="en-US"/>
          </a:p>
        </p:txBody>
      </p:sp>
      <p:sp>
        <p:nvSpPr>
          <p:cNvPr id="75779" name="Rectangle 3"/>
          <p:cNvSpPr>
            <a:spLocks noGrp="1" noChangeArrowheads="1"/>
          </p:cNvSpPr>
          <p:nvPr>
            <p:ph type="dt" sz="quarter" idx="1"/>
          </p:nvPr>
        </p:nvSpPr>
        <p:spPr bwMode="auto">
          <a:xfrm>
            <a:off x="3970338" y="0"/>
            <a:ext cx="3038475" cy="4683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smtClean="0">
                <a:cs typeface="Arial" charset="0"/>
              </a:defRPr>
            </a:lvl1pPr>
          </a:lstStyle>
          <a:p>
            <a:pPr>
              <a:defRPr/>
            </a:pPr>
            <a:fld id="{86D91B6A-8C0F-D442-8F3E-ACC0822CD1D2}" type="datetime1">
              <a:rPr lang="en-US"/>
              <a:pPr>
                <a:defRPr/>
              </a:pPr>
              <a:t>5/6/14</a:t>
            </a:fld>
            <a:endParaRPr lang="en-US"/>
          </a:p>
        </p:txBody>
      </p:sp>
      <p:sp>
        <p:nvSpPr>
          <p:cNvPr id="75780" name="Rectangle 4"/>
          <p:cNvSpPr>
            <a:spLocks noGrp="1" noChangeArrowheads="1"/>
          </p:cNvSpPr>
          <p:nvPr>
            <p:ph type="ftr" sz="quarter" idx="2"/>
          </p:nvPr>
        </p:nvSpPr>
        <p:spPr bwMode="auto">
          <a:xfrm>
            <a:off x="0" y="8902700"/>
            <a:ext cx="3038475" cy="4683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pitchFamily="-109" charset="0"/>
                <a:ea typeface="Arial" pitchFamily="-109" charset="0"/>
                <a:cs typeface="Arial" pitchFamily="-109" charset="0"/>
              </a:defRPr>
            </a:lvl1pPr>
          </a:lstStyle>
          <a:p>
            <a:pPr>
              <a:defRPr/>
            </a:pPr>
            <a:endParaRPr lang="en-US"/>
          </a:p>
        </p:txBody>
      </p:sp>
      <p:sp>
        <p:nvSpPr>
          <p:cNvPr id="75781" name="Rectangle 5"/>
          <p:cNvSpPr>
            <a:spLocks noGrp="1" noChangeArrowheads="1"/>
          </p:cNvSpPr>
          <p:nvPr>
            <p:ph type="sldNum" sz="quarter" idx="3"/>
          </p:nvPr>
        </p:nvSpPr>
        <p:spPr bwMode="auto">
          <a:xfrm>
            <a:off x="3970338" y="8902700"/>
            <a:ext cx="3038475" cy="4683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smtClean="0">
                <a:cs typeface="Arial" charset="0"/>
              </a:defRPr>
            </a:lvl1pPr>
          </a:lstStyle>
          <a:p>
            <a:pPr>
              <a:defRPr/>
            </a:pPr>
            <a:fld id="{C9C768C1-B104-094B-B626-A44CD52E5985}" type="slidenum">
              <a:rPr lang="en-US"/>
              <a:pPr>
                <a:defRPr/>
              </a:pPr>
              <a:t>‹#›</a:t>
            </a:fld>
            <a:endParaRPr lang="en-US"/>
          </a:p>
        </p:txBody>
      </p:sp>
    </p:spTree>
    <p:extLst>
      <p:ext uri="{BB962C8B-B14F-4D97-AF65-F5344CB8AC3E}">
        <p14:creationId xmlns:p14="http://schemas.microsoft.com/office/powerpoint/2010/main" val="3405317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3048000" cy="457200"/>
          </a:xfrm>
          <a:prstGeom prst="rect">
            <a:avLst/>
          </a:prstGeom>
          <a:noFill/>
          <a:ln w="9525">
            <a:noFill/>
            <a:miter lim="800000"/>
            <a:headEnd/>
            <a:tailEnd/>
          </a:ln>
        </p:spPr>
        <p:txBody>
          <a:bodyPr vert="horz" wrap="square" lIns="91435" tIns="45717" rIns="91435" bIns="45717" numCol="1" anchor="t" anchorCtr="0" compatLnSpc="1">
            <a:prstTxWarp prst="textNoShape">
              <a:avLst/>
            </a:prstTxWarp>
          </a:bodyPr>
          <a:lstStyle>
            <a:lvl1pPr>
              <a:defRPr sz="1200">
                <a:latin typeface="Arial" pitchFamily="-109" charset="0"/>
                <a:ea typeface="Arial" pitchFamily="-109" charset="0"/>
                <a:cs typeface="Arial" pitchFamily="-109" charset="0"/>
              </a:defRPr>
            </a:lvl1pPr>
          </a:lstStyle>
          <a:p>
            <a:pPr>
              <a:defRPr/>
            </a:pPr>
            <a:endParaRPr lang="en-US"/>
          </a:p>
        </p:txBody>
      </p:sp>
      <p:sp>
        <p:nvSpPr>
          <p:cNvPr id="41987" name="Rectangle 3"/>
          <p:cNvSpPr>
            <a:spLocks noGrp="1" noChangeArrowheads="1"/>
          </p:cNvSpPr>
          <p:nvPr>
            <p:ph type="dt" idx="1"/>
          </p:nvPr>
        </p:nvSpPr>
        <p:spPr bwMode="auto">
          <a:xfrm>
            <a:off x="3962400" y="0"/>
            <a:ext cx="3048000" cy="457200"/>
          </a:xfrm>
          <a:prstGeom prst="rect">
            <a:avLst/>
          </a:prstGeom>
          <a:noFill/>
          <a:ln w="9525">
            <a:noFill/>
            <a:miter lim="800000"/>
            <a:headEnd/>
            <a:tailEnd/>
          </a:ln>
        </p:spPr>
        <p:txBody>
          <a:bodyPr vert="horz" wrap="square" lIns="91435" tIns="45717" rIns="91435" bIns="45717" numCol="1" anchor="t" anchorCtr="0" compatLnSpc="1">
            <a:prstTxWarp prst="textNoShape">
              <a:avLst/>
            </a:prstTxWarp>
          </a:bodyPr>
          <a:lstStyle>
            <a:lvl1pPr algn="r">
              <a:defRPr sz="1200">
                <a:latin typeface="Arial" pitchFamily="-109" charset="0"/>
                <a:ea typeface="Arial" pitchFamily="-109" charset="0"/>
                <a:cs typeface="Arial" pitchFamily="-109" charset="0"/>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1168400" y="685800"/>
            <a:ext cx="4673600" cy="3505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9" name="Rectangle 5"/>
          <p:cNvSpPr>
            <a:spLocks noGrp="1" noChangeArrowheads="1"/>
          </p:cNvSpPr>
          <p:nvPr>
            <p:ph type="body" sz="quarter" idx="3"/>
          </p:nvPr>
        </p:nvSpPr>
        <p:spPr bwMode="auto">
          <a:xfrm>
            <a:off x="914400" y="4419600"/>
            <a:ext cx="5181600" cy="4267200"/>
          </a:xfrm>
          <a:prstGeom prst="rect">
            <a:avLst/>
          </a:prstGeom>
          <a:noFill/>
          <a:ln w="9525">
            <a:noFill/>
            <a:miter lim="800000"/>
            <a:headEnd/>
            <a:tailEnd/>
          </a:ln>
        </p:spPr>
        <p:txBody>
          <a:bodyPr vert="horz" wrap="square" lIns="91435" tIns="45717" rIns="91435" bIns="4571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990" name="Rectangle 6"/>
          <p:cNvSpPr>
            <a:spLocks noGrp="1" noChangeArrowheads="1"/>
          </p:cNvSpPr>
          <p:nvPr>
            <p:ph type="ftr" sz="quarter" idx="4"/>
          </p:nvPr>
        </p:nvSpPr>
        <p:spPr bwMode="auto">
          <a:xfrm>
            <a:off x="0" y="8915400"/>
            <a:ext cx="3048000" cy="457200"/>
          </a:xfrm>
          <a:prstGeom prst="rect">
            <a:avLst/>
          </a:prstGeom>
          <a:noFill/>
          <a:ln w="9525">
            <a:noFill/>
            <a:miter lim="800000"/>
            <a:headEnd/>
            <a:tailEnd/>
          </a:ln>
        </p:spPr>
        <p:txBody>
          <a:bodyPr vert="horz" wrap="square" lIns="91435" tIns="45717" rIns="91435" bIns="45717" numCol="1" anchor="b" anchorCtr="0" compatLnSpc="1">
            <a:prstTxWarp prst="textNoShape">
              <a:avLst/>
            </a:prstTxWarp>
          </a:bodyPr>
          <a:lstStyle>
            <a:lvl1pPr>
              <a:defRPr sz="1200">
                <a:latin typeface="Arial" pitchFamily="-109" charset="0"/>
                <a:ea typeface="Arial" pitchFamily="-109" charset="0"/>
                <a:cs typeface="Arial" pitchFamily="-109" charset="0"/>
              </a:defRPr>
            </a:lvl1pPr>
          </a:lstStyle>
          <a:p>
            <a:pPr>
              <a:defRPr/>
            </a:pPr>
            <a:endParaRPr lang="en-US"/>
          </a:p>
        </p:txBody>
      </p:sp>
      <p:sp>
        <p:nvSpPr>
          <p:cNvPr id="41991" name="Rectangle 7"/>
          <p:cNvSpPr>
            <a:spLocks noGrp="1" noChangeArrowheads="1"/>
          </p:cNvSpPr>
          <p:nvPr>
            <p:ph type="sldNum" sz="quarter" idx="5"/>
          </p:nvPr>
        </p:nvSpPr>
        <p:spPr bwMode="auto">
          <a:xfrm>
            <a:off x="3962400" y="8915400"/>
            <a:ext cx="3048000" cy="457200"/>
          </a:xfrm>
          <a:prstGeom prst="rect">
            <a:avLst/>
          </a:prstGeom>
          <a:noFill/>
          <a:ln w="9525">
            <a:noFill/>
            <a:miter lim="800000"/>
            <a:headEnd/>
            <a:tailEnd/>
          </a:ln>
        </p:spPr>
        <p:txBody>
          <a:bodyPr vert="horz" wrap="square" lIns="91435" tIns="45717" rIns="91435" bIns="45717" numCol="1" anchor="b" anchorCtr="0" compatLnSpc="1">
            <a:prstTxWarp prst="textNoShape">
              <a:avLst/>
            </a:prstTxWarp>
          </a:bodyPr>
          <a:lstStyle>
            <a:lvl1pPr algn="r">
              <a:defRPr sz="1200" smtClean="0">
                <a:cs typeface="Arial" charset="0"/>
              </a:defRPr>
            </a:lvl1pPr>
          </a:lstStyle>
          <a:p>
            <a:pPr>
              <a:defRPr/>
            </a:pPr>
            <a:fld id="{7E0BF535-8A1E-3C40-9637-AAAFC1E5E7AE}" type="slidenum">
              <a:rPr lang="en-US"/>
              <a:pPr>
                <a:defRPr/>
              </a:pPr>
              <a:t>‹#›</a:t>
            </a:fld>
            <a:endParaRPr lang="en-US"/>
          </a:p>
        </p:txBody>
      </p:sp>
    </p:spTree>
    <p:extLst>
      <p:ext uri="{BB962C8B-B14F-4D97-AF65-F5344CB8AC3E}">
        <p14:creationId xmlns:p14="http://schemas.microsoft.com/office/powerpoint/2010/main" val="13927547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1" charset="0"/>
        <a:ea typeface="ＭＳ Ｐゴシック" charset="0"/>
        <a:cs typeface="Arial" pitchFamily="-111" charset="0"/>
      </a:defRPr>
    </a:lvl1pPr>
    <a:lvl2pPr marL="457200" algn="l" rtl="0" eaLnBrk="0" fontAlgn="base" hangingPunct="0">
      <a:spcBef>
        <a:spcPct val="30000"/>
      </a:spcBef>
      <a:spcAft>
        <a:spcPct val="0"/>
      </a:spcAft>
      <a:defRPr sz="1200" kern="1200">
        <a:solidFill>
          <a:schemeClr val="tx1"/>
        </a:solidFill>
        <a:latin typeface="Arial" pitchFamily="-111" charset="0"/>
        <a:ea typeface="Arial" pitchFamily="-111" charset="0"/>
        <a:cs typeface="Arial" pitchFamily="-111" charset="0"/>
      </a:defRPr>
    </a:lvl2pPr>
    <a:lvl3pPr marL="914400" algn="l" rtl="0" eaLnBrk="0" fontAlgn="base" hangingPunct="0">
      <a:spcBef>
        <a:spcPct val="30000"/>
      </a:spcBef>
      <a:spcAft>
        <a:spcPct val="0"/>
      </a:spcAft>
      <a:defRPr sz="1200" kern="1200">
        <a:solidFill>
          <a:schemeClr val="tx1"/>
        </a:solidFill>
        <a:latin typeface="Arial" pitchFamily="-111" charset="0"/>
        <a:ea typeface="Arial" pitchFamily="-111" charset="0"/>
        <a:cs typeface="Arial" pitchFamily="-111" charset="0"/>
      </a:defRPr>
    </a:lvl3pPr>
    <a:lvl4pPr marL="1371600" algn="l" rtl="0" eaLnBrk="0" fontAlgn="base" hangingPunct="0">
      <a:spcBef>
        <a:spcPct val="30000"/>
      </a:spcBef>
      <a:spcAft>
        <a:spcPct val="0"/>
      </a:spcAft>
      <a:defRPr sz="1200" kern="1200">
        <a:solidFill>
          <a:schemeClr val="tx1"/>
        </a:solidFill>
        <a:latin typeface="Arial" pitchFamily="-111" charset="0"/>
        <a:ea typeface="Arial" pitchFamily="-111" charset="0"/>
        <a:cs typeface="Arial" pitchFamily="-111" charset="0"/>
      </a:defRPr>
    </a:lvl4pPr>
    <a:lvl5pPr marL="1828800" algn="l" rtl="0" eaLnBrk="0" fontAlgn="base" hangingPunct="0">
      <a:spcBef>
        <a:spcPct val="30000"/>
      </a:spcBef>
      <a:spcAft>
        <a:spcPct val="0"/>
      </a:spcAft>
      <a:defRPr sz="1200" kern="1200">
        <a:solidFill>
          <a:schemeClr val="tx1"/>
        </a:solidFill>
        <a:latin typeface="Arial" pitchFamily="-111" charset="0"/>
        <a:ea typeface="Arial" pitchFamily="-111" charset="0"/>
        <a:cs typeface="Arial" pitchFamily="-111"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fld id="{2643C10B-A18C-3F4F-AA66-10B7F16B8334}" type="slidenum">
              <a:rPr lang="en-US"/>
              <a:pPr/>
              <a:t>1</a:t>
            </a:fld>
            <a:endParaRPr 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2282EB7-E2ED-3B44-9389-2B7F65F0B106}" type="slidenum">
              <a:rPr lang="en-US"/>
              <a:pPr/>
              <a:t>16</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F9C492DA-7B50-6741-A5AB-89D0DA72BF7D}" type="slidenum">
              <a:rPr lang="en-US"/>
              <a:pPr/>
              <a:t>17</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25136EB-E663-F34A-9C35-B3553245DC6E}" type="slidenum">
              <a:rPr lang="en-US"/>
              <a:pPr/>
              <a:t>21</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Ghost author – undisclosed</a:t>
            </a:r>
            <a:r>
              <a:rPr lang="en-US" baseline="0" dirty="0" smtClean="0"/>
              <a:t> conflict of interest</a:t>
            </a:r>
            <a:endParaRPr lang="en-US" dirty="0"/>
          </a:p>
        </p:txBody>
      </p:sp>
      <p:sp>
        <p:nvSpPr>
          <p:cNvPr id="4" name="Slide Number Placeholder 3"/>
          <p:cNvSpPr>
            <a:spLocks noGrp="1"/>
          </p:cNvSpPr>
          <p:nvPr>
            <p:ph type="sldNum" sz="quarter" idx="10"/>
          </p:nvPr>
        </p:nvSpPr>
        <p:spPr/>
        <p:txBody>
          <a:bodyPr/>
          <a:lstStyle/>
          <a:p>
            <a:fld id="{AFE405C3-1779-4941-AA34-A0A611F2A154}" type="slidenum">
              <a:rPr lang="en-US" smtClean="0"/>
              <a:pPr/>
              <a:t>23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 back to case study 2….was that plagiarism?</a:t>
            </a:r>
            <a:endParaRPr lang="en-US" dirty="0"/>
          </a:p>
        </p:txBody>
      </p:sp>
      <p:sp>
        <p:nvSpPr>
          <p:cNvPr id="4" name="Slide Number Placeholder 3"/>
          <p:cNvSpPr>
            <a:spLocks noGrp="1"/>
          </p:cNvSpPr>
          <p:nvPr>
            <p:ph type="sldNum" sz="quarter" idx="10"/>
          </p:nvPr>
        </p:nvSpPr>
        <p:spPr/>
        <p:txBody>
          <a:bodyPr/>
          <a:lstStyle/>
          <a:p>
            <a:fld id="{AFE405C3-1779-4941-AA34-A0A611F2A154}" type="slidenum">
              <a:rPr lang="en-US" smtClean="0"/>
              <a:pPr/>
              <a:t>25</a:t>
            </a:fld>
            <a:endParaRPr lang="en-US"/>
          </a:p>
        </p:txBody>
      </p:sp>
    </p:spTree>
    <p:extLst>
      <p:ext uri="{BB962C8B-B14F-4D97-AF65-F5344CB8AC3E}">
        <p14:creationId xmlns:p14="http://schemas.microsoft.com/office/powerpoint/2010/main" val="30409268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0DEA306B-0957-9A46-9D42-4449E33C729F}" type="slidenum">
              <a:rPr lang="en-US"/>
              <a:pPr/>
              <a:t>26</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5312772D-945E-CF48-A42E-F39214A7246C}" type="slidenum">
              <a:rPr lang="en-US"/>
              <a:pPr/>
              <a:t>28</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7932D1D6-0256-2841-B7EB-E477552EB6BE}" type="slidenum">
              <a:rPr lang="en-US"/>
              <a:pPr/>
              <a:t>29</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dirty="0" smtClean="0"/>
              <a:t>Talk about unethical</a:t>
            </a:r>
            <a:r>
              <a:rPr lang="en-US" baseline="0" dirty="0" smtClean="0"/>
              <a:t> behavior that can really hurt authors’ careers…</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6303A4D4-3C2F-1542-AE88-3F7365F5F54E}" type="slidenum">
              <a:rPr lang="en-US"/>
              <a:pPr/>
              <a:t>30</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CB3623F6-9764-9649-9201-168AC58D9207}" type="slidenum">
              <a:rPr lang="en-US"/>
              <a:pPr/>
              <a:t>34</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en-US"/>
              <a:t>The Committee on Publication Ethics (COPE) is a charity registered in the UK. It is concerned with the integrity of peer-reviewed publications in science, particularly biomedicine. It was established in 1997 and meets in London but its over 5200 members are from all continents. Its membership is composed mostly of Editors-in-Chief of scientific journals, with some other companies and individuals who are interested in publication ethics as Associate Members. Indeed, some publishers (Elsevier, Wiley–Blackwell, Springer, Taylor &amp; Francis and the BMJ Publishing Group) have signed up their entire catalogue of journal titles as COPE members.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5DA61A29-4A22-4F4F-8972-B205517A61AE}" type="slidenum">
              <a:rPr lang="en-US"/>
              <a:pPr/>
              <a:t>4</a:t>
            </a:fld>
            <a:endParaRPr lang="en-US"/>
          </a:p>
        </p:txBody>
      </p:sp>
      <p:sp>
        <p:nvSpPr>
          <p:cNvPr id="29699" name="Rectangle 2"/>
          <p:cNvSpPr>
            <a:spLocks noGrp="1" noRot="1" noChangeAspect="1" noChangeArrowheads="1"/>
          </p:cNvSpPr>
          <p:nvPr>
            <p:ph type="sldImg"/>
          </p:nvPr>
        </p:nvSpPr>
        <p:spPr>
          <a:solidFill>
            <a:srgbClr val="FFFFFF"/>
          </a:solidFill>
          <a:ln/>
        </p:spPr>
      </p:sp>
      <p:sp>
        <p:nvSpPr>
          <p:cNvPr id="29700"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t>The exchange. What you give in order to claim priority</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5BDAEFFC-083F-2D41-8D78-BF8552E529F9}" type="slidenum">
              <a:rPr lang="en-US"/>
              <a:pPr/>
              <a:t>37</a:t>
            </a:fld>
            <a:endParaRPr 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dirty="0" smtClean="0"/>
              <a:t>Disclosures – </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F92C3382-4AB1-3348-88AD-5174A4271812}" type="slidenum">
              <a:rPr lang="en-US"/>
              <a:pPr/>
              <a:t>5</a:t>
            </a:fld>
            <a:endParaRPr lang="en-US"/>
          </a:p>
        </p:txBody>
      </p:sp>
      <p:sp>
        <p:nvSpPr>
          <p:cNvPr id="31747" name="Rectangle 2"/>
          <p:cNvSpPr>
            <a:spLocks noGrp="1" noRot="1" noChangeAspect="1" noChangeArrowheads="1"/>
          </p:cNvSpPr>
          <p:nvPr>
            <p:ph type="sldImg"/>
          </p:nvPr>
        </p:nvSpPr>
        <p:spPr>
          <a:solidFill>
            <a:srgbClr val="FFFFFF"/>
          </a:solidFill>
          <a:ln/>
        </p:spPr>
      </p:sp>
      <p:sp>
        <p:nvSpPr>
          <p:cNvPr id="3174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BB9C30DC-1093-EC4C-A078-22F4C3EFDC4B}" type="slidenum">
              <a:rPr lang="en-US"/>
              <a:pPr/>
              <a:t>6</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2D7709A4-35A8-6D47-A300-BF48EDD68744}" type="slidenum">
              <a:rPr lang="en-US"/>
              <a:pPr/>
              <a:t>7</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r>
              <a:rPr lang="en-US" dirty="0" smtClean="0"/>
              <a:t>Many of these are the same people wearing</a:t>
            </a:r>
            <a:r>
              <a:rPr lang="en-US" baseline="0" dirty="0" smtClean="0"/>
              <a:t> different “hats”. STM publishing – authors, reviewers, and readers are the same people. Advisory boards of foundations, etc.</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4FFED1C5-2EB5-6F47-B74A-0CE81806BE64}" type="slidenum">
              <a:rPr lang="en-US"/>
              <a:pPr/>
              <a:t>8</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CA8A1D30-BFD8-404B-9A5C-A54809C73295}" type="slidenum">
              <a:rPr lang="en-US"/>
              <a:pPr/>
              <a:t>11</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3BF38DF7-B62C-074C-A8DA-96E39E1F7124}" type="slidenum">
              <a:rPr lang="en-US"/>
              <a:pPr/>
              <a:t>14</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dirty="0" smtClean="0">
                <a:latin typeface="Arial" charset="0"/>
                <a:ea typeface="ＭＳ Ｐゴシック" charset="-128"/>
                <a:cs typeface="ＭＳ Ｐゴシック" charset="-128"/>
              </a:rPr>
              <a:t>Ghost and guest authors</a:t>
            </a:r>
            <a:endParaRPr lang="en-US" dirty="0">
              <a:latin typeface="Arial" charset="0"/>
              <a:ea typeface="ＭＳ Ｐゴシック" charset="-128"/>
              <a:cs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2282EB7-E2ED-3B44-9389-2B7F65F0B106}" type="slidenum">
              <a:rPr lang="en-US"/>
              <a:pPr/>
              <a:t>15</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8" descr="Broadlogo.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7400" y="5865813"/>
            <a:ext cx="20351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ontent Placeholder 21"/>
          <p:cNvSpPr>
            <a:spLocks noGrp="1"/>
          </p:cNvSpPr>
          <p:nvPr>
            <p:ph sz="quarter" idx="10"/>
          </p:nvPr>
        </p:nvSpPr>
        <p:spPr>
          <a:xfrm>
            <a:off x="811664" y="3066145"/>
            <a:ext cx="4785379" cy="2304707"/>
          </a:xfrm>
          <a:prstGeom prst="rect">
            <a:avLst/>
          </a:prstGeom>
        </p:spPr>
        <p:txBody>
          <a:bodyPr vert="horz" lIns="0" tIns="0" rIns="0" bIns="0"/>
          <a:lstStyle>
            <a:lvl1pPr marL="0" indent="0">
              <a:spcBef>
                <a:spcPts val="0"/>
              </a:spcBef>
              <a:buNone/>
              <a:defRPr baseline="0"/>
            </a:lvl1pPr>
            <a:lvl2pPr>
              <a:buNone/>
              <a:defRPr/>
            </a:lvl2pPr>
            <a:lvl3pPr>
              <a:buNone/>
              <a:defRPr/>
            </a:lvl3pPr>
            <a:lvl4pPr>
              <a:buNone/>
              <a:defRPr/>
            </a:lvl4pPr>
            <a:lvl5pPr>
              <a:buNone/>
              <a:defRPr/>
            </a:lvl5pPr>
          </a:lstStyle>
          <a:p>
            <a:pPr lvl="0"/>
            <a:r>
              <a:rPr lang="en-US" smtClean="0"/>
              <a:t>Click to edit Master text styles</a:t>
            </a:r>
          </a:p>
        </p:txBody>
      </p:sp>
      <p:sp>
        <p:nvSpPr>
          <p:cNvPr id="7" name="Title 6"/>
          <p:cNvSpPr>
            <a:spLocks noGrp="1"/>
          </p:cNvSpPr>
          <p:nvPr>
            <p:ph type="title"/>
          </p:nvPr>
        </p:nvSpPr>
        <p:spPr>
          <a:xfrm>
            <a:off x="811664" y="1499840"/>
            <a:ext cx="4776681" cy="1533965"/>
          </a:xfrm>
          <a:prstGeom prst="rect">
            <a:avLst/>
          </a:prstGeom>
        </p:spPr>
        <p:txBody>
          <a:bodyPr vert="horz" lIns="0" tIns="0" rIns="0" bIns="0"/>
          <a:lstStyle>
            <a:lvl1pPr>
              <a:lnSpc>
                <a:spcPts val="4400"/>
              </a:lnSpc>
              <a:defRPr sz="4200" kern="1400" spc="-40">
                <a:solidFill>
                  <a:srgbClr val="00609F"/>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436524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2" name="Rectangle 1030"/>
          <p:cNvSpPr>
            <a:spLocks noGrp="1" noChangeArrowheads="1"/>
          </p:cNvSpPr>
          <p:nvPr>
            <p:ph type="sldNum" sz="quarter" idx="10"/>
          </p:nvPr>
        </p:nvSpPr>
        <p:spPr>
          <a:xfrm>
            <a:off x="6705600" y="6248400"/>
            <a:ext cx="19050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cs typeface="Calibri" charset="0"/>
              </a:defRPr>
            </a:lvl1pPr>
          </a:lstStyle>
          <a:p>
            <a:pPr>
              <a:defRPr/>
            </a:pPr>
            <a:fld id="{C4284599-3330-4542-94DE-E31906D575C0}" type="slidenum">
              <a:rPr lang="en-US"/>
              <a:pPr>
                <a:defRPr/>
              </a:pPr>
              <a:t>‹#›</a:t>
            </a:fld>
            <a:endParaRPr lang="en-US"/>
          </a:p>
        </p:txBody>
      </p:sp>
    </p:spTree>
    <p:extLst>
      <p:ext uri="{BB962C8B-B14F-4D97-AF65-F5344CB8AC3E}">
        <p14:creationId xmlns:p14="http://schemas.microsoft.com/office/powerpoint/2010/main" val="1547849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column text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086600" cy="1097280"/>
          </a:xfrm>
          <a:prstGeom prst="rect">
            <a:avLst/>
          </a:prstGeom>
        </p:spPr>
        <p:txBody>
          <a:bodyPr lIns="0" tIns="0" rIns="0" bIns="0"/>
          <a:lstStyle>
            <a:lvl1pPr>
              <a:lnSpc>
                <a:spcPts val="3800"/>
              </a:lnSpc>
              <a:defRPr>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508760"/>
            <a:ext cx="8229600" cy="3763963"/>
          </a:xfrm>
          <a:prstGeom prst="rect">
            <a:avLst/>
          </a:prstGeom>
        </p:spPr>
        <p:txBody>
          <a:bodyPr lIns="0" tIns="0" rIns="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030"/>
          <p:cNvSpPr>
            <a:spLocks noGrp="1" noChangeArrowheads="1"/>
          </p:cNvSpPr>
          <p:nvPr>
            <p:ph type="sldNum" sz="quarter" idx="10"/>
          </p:nvPr>
        </p:nvSpPr>
        <p:spPr>
          <a:xfrm>
            <a:off x="6705600" y="6248400"/>
            <a:ext cx="19050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cs typeface="Calibri" charset="0"/>
              </a:defRPr>
            </a:lvl1pPr>
          </a:lstStyle>
          <a:p>
            <a:pPr>
              <a:defRPr/>
            </a:pPr>
            <a:fld id="{ED84BE8A-DA35-F74E-9171-A2AEFAE1CBC1}" type="slidenum">
              <a:rPr lang="en-US"/>
              <a:pPr>
                <a:defRPr/>
              </a:pPr>
              <a:t>‹#›</a:t>
            </a:fld>
            <a:endParaRPr lang="en-US"/>
          </a:p>
        </p:txBody>
      </p:sp>
    </p:spTree>
    <p:extLst>
      <p:ext uri="{BB962C8B-B14F-4D97-AF65-F5344CB8AC3E}">
        <p14:creationId xmlns:p14="http://schemas.microsoft.com/office/powerpoint/2010/main" val="320308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column text slid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508760"/>
            <a:ext cx="4038600" cy="4525963"/>
          </a:xfrm>
          <a:prstGeom prst="rect">
            <a:avLst/>
          </a:prstGeom>
        </p:spPr>
        <p:txBody>
          <a:bodyPr lIns="0" tIns="0" rIns="0" bIns="0"/>
          <a:lstStyle>
            <a:lvl1pPr>
              <a:defRPr sz="24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508760"/>
            <a:ext cx="4038600" cy="4525963"/>
          </a:xfrm>
          <a:prstGeom prst="rect">
            <a:avLst/>
          </a:prstGeom>
        </p:spPr>
        <p:txBody>
          <a:bodyPr lIns="0" tIns="0" rIns="0" bIns="0"/>
          <a:lstStyle>
            <a:lvl1pPr>
              <a:defRPr sz="24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p:nvPr>
        </p:nvSpPr>
        <p:spPr>
          <a:xfrm>
            <a:off x="457200" y="226174"/>
            <a:ext cx="7086600" cy="1097280"/>
          </a:xfrm>
          <a:prstGeom prst="rect">
            <a:avLst/>
          </a:prstGeom>
          <a:effectLst/>
        </p:spPr>
        <p:txBody>
          <a:bodyPr lIns="0" tIns="0" rIns="0" bIns="0"/>
          <a:lstStyle>
            <a:lvl1pPr>
              <a:lnSpc>
                <a:spcPts val="3800"/>
              </a:lnSpc>
              <a:defRPr>
                <a:solidFill>
                  <a:schemeClr val="bg1"/>
                </a:solidFill>
              </a:defRPr>
            </a:lvl1pPr>
          </a:lstStyle>
          <a:p>
            <a:r>
              <a:rPr lang="en-US" smtClean="0"/>
              <a:t>Click to edit Master title style</a:t>
            </a:r>
            <a:endParaRPr lang="en-US" dirty="0"/>
          </a:p>
        </p:txBody>
      </p:sp>
      <p:sp>
        <p:nvSpPr>
          <p:cNvPr id="5" name="Rectangle 1030"/>
          <p:cNvSpPr>
            <a:spLocks noGrp="1" noChangeArrowheads="1"/>
          </p:cNvSpPr>
          <p:nvPr>
            <p:ph type="sldNum" sz="quarter" idx="10"/>
          </p:nvPr>
        </p:nvSpPr>
        <p:spPr>
          <a:xfrm>
            <a:off x="6705600" y="6248400"/>
            <a:ext cx="19050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cs typeface="Calibri" charset="0"/>
              </a:defRPr>
            </a:lvl1pPr>
          </a:lstStyle>
          <a:p>
            <a:pPr>
              <a:defRPr/>
            </a:pPr>
            <a:fld id="{40EC7C49-A562-E44F-B774-6731EC540969}" type="slidenum">
              <a:rPr lang="en-US"/>
              <a:pPr>
                <a:defRPr/>
              </a:pPr>
              <a:t>‹#›</a:t>
            </a:fld>
            <a:endParaRPr lang="en-US"/>
          </a:p>
        </p:txBody>
      </p:sp>
    </p:spTree>
    <p:extLst>
      <p:ext uri="{BB962C8B-B14F-4D97-AF65-F5344CB8AC3E}">
        <p14:creationId xmlns:p14="http://schemas.microsoft.com/office/powerpoint/2010/main" val="2042065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52600" y="1219200"/>
            <a:ext cx="6934200" cy="533400"/>
          </a:xfrm>
          <a:prstGeom prst="rect">
            <a:avLst/>
          </a:prstGeom>
        </p:spPr>
        <p:txBody>
          <a:bodyPr/>
          <a:lstStyle>
            <a:lvl1pPr>
              <a:defRPr sz="3200" b="1">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533400" y="2057400"/>
            <a:ext cx="8229600" cy="4267200"/>
          </a:xfrm>
          <a:prstGeom prst="rect">
            <a:avLst/>
          </a:prstGeom>
        </p:spPr>
        <p:txBody>
          <a:bodyPr/>
          <a:lstStyle>
            <a:lvl1pPr>
              <a:defRPr sz="2800"/>
            </a:lvl1pPr>
            <a:lvl2pPr>
              <a:defRPr sz="2800"/>
            </a:lvl2pPr>
            <a:lvl3pPr>
              <a:defRPr sz="2800"/>
            </a:lvl3pPr>
            <a:lvl4pPr>
              <a:defRPr sz="2800"/>
            </a:lvl4pPr>
            <a:lvl5pPr>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52600" y="1828800"/>
            <a:ext cx="6934200" cy="3048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xfrm>
            <a:off x="152400" y="6248400"/>
            <a:ext cx="1905000" cy="457200"/>
          </a:xfrm>
          <a:prstGeom prst="rect">
            <a:avLst/>
          </a:prstGeom>
          <a:ln/>
        </p:spPr>
        <p:txBody>
          <a:bodyPr/>
          <a:lstStyle>
            <a:lvl1pPr>
              <a:defRPr/>
            </a:lvl1pPr>
          </a:lstStyle>
          <a:p>
            <a:pPr>
              <a:defRPr/>
            </a:pPr>
            <a:endParaRPr lang="en-US"/>
          </a:p>
        </p:txBody>
      </p:sp>
      <p:sp>
        <p:nvSpPr>
          <p:cNvPr id="4" name="Rectangle 5"/>
          <p:cNvSpPr>
            <a:spLocks noGrp="1" noChangeArrowheads="1"/>
          </p:cNvSpPr>
          <p:nvPr>
            <p:ph type="ftr" sz="quarter" idx="11"/>
          </p:nvPr>
        </p:nvSpPr>
        <p:spPr>
          <a:xfrm>
            <a:off x="2209800" y="6248400"/>
            <a:ext cx="2057400" cy="457200"/>
          </a:xfrm>
          <a:prstGeom prst="rect">
            <a:avLst/>
          </a:prstGeom>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xfrm>
            <a:off x="4495800" y="6248400"/>
            <a:ext cx="1295400" cy="457200"/>
          </a:xfrm>
          <a:prstGeom prst="rect">
            <a:avLst/>
          </a:prstGeom>
          <a:ln/>
        </p:spPr>
        <p:txBody>
          <a:bodyPr/>
          <a:lstStyle>
            <a:lvl1pPr>
              <a:defRPr/>
            </a:lvl1pPr>
          </a:lstStyle>
          <a:p>
            <a:fld id="{8D76DE92-5551-A541-9E25-E19A9FA5181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152400" y="6248400"/>
            <a:ext cx="1905000" cy="457200"/>
          </a:xfrm>
          <a:prstGeom prst="rect">
            <a:avLst/>
          </a:prstGeom>
          <a:ln/>
        </p:spPr>
        <p:txBody>
          <a:bodyPr/>
          <a:lstStyle>
            <a:lvl1pPr>
              <a:defRPr/>
            </a:lvl1pPr>
          </a:lstStyle>
          <a:p>
            <a:pPr>
              <a:defRPr/>
            </a:pPr>
            <a:endParaRPr lang="en-US"/>
          </a:p>
        </p:txBody>
      </p:sp>
      <p:sp>
        <p:nvSpPr>
          <p:cNvPr id="3" name="Rectangle 5"/>
          <p:cNvSpPr>
            <a:spLocks noGrp="1" noChangeArrowheads="1"/>
          </p:cNvSpPr>
          <p:nvPr>
            <p:ph type="ftr" sz="quarter" idx="11"/>
          </p:nvPr>
        </p:nvSpPr>
        <p:spPr>
          <a:xfrm>
            <a:off x="2209800" y="6248400"/>
            <a:ext cx="2057400" cy="457200"/>
          </a:xfrm>
          <a:prstGeom prst="rect">
            <a:avLst/>
          </a:prstGeom>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xfrm>
            <a:off x="4495800" y="6248400"/>
            <a:ext cx="1295400" cy="457200"/>
          </a:xfrm>
          <a:prstGeom prst="rect">
            <a:avLst/>
          </a:prstGeom>
          <a:ln/>
        </p:spPr>
        <p:txBody>
          <a:bodyPr/>
          <a:lstStyle>
            <a:lvl1pPr>
              <a:defRPr/>
            </a:lvl1pPr>
          </a:lstStyle>
          <a:p>
            <a:fld id="{AF6E546A-440C-BC4B-8E63-E0174BBBA29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broadslide-topbanner_2011_master.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914400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 id="2147483818" r:id="rId7"/>
  </p:sldLayoutIdLst>
  <p:txStyles>
    <p:titleStyle>
      <a:lvl1pPr algn="l" rtl="0" eaLnBrk="1" fontAlgn="base" hangingPunct="1">
        <a:spcBef>
          <a:spcPct val="0"/>
        </a:spcBef>
        <a:spcAft>
          <a:spcPct val="0"/>
        </a:spcAft>
        <a:defRPr sz="3600">
          <a:solidFill>
            <a:srgbClr val="1D63B3"/>
          </a:solidFill>
          <a:latin typeface="Calibri"/>
          <a:ea typeface="+mj-ea"/>
          <a:cs typeface="Calibri"/>
        </a:defRPr>
      </a:lvl1pPr>
      <a:lvl2pPr algn="l" rtl="0" eaLnBrk="1" fontAlgn="base" hangingPunct="1">
        <a:spcBef>
          <a:spcPct val="0"/>
        </a:spcBef>
        <a:spcAft>
          <a:spcPct val="0"/>
        </a:spcAft>
        <a:defRPr sz="3600">
          <a:solidFill>
            <a:srgbClr val="1D63B3"/>
          </a:solidFill>
          <a:latin typeface="Calibri" pitchFamily="-108" charset="0"/>
          <a:ea typeface="Arial" pitchFamily="-111" charset="0"/>
          <a:cs typeface="Arial" pitchFamily="-111" charset="0"/>
        </a:defRPr>
      </a:lvl2pPr>
      <a:lvl3pPr algn="l" rtl="0" eaLnBrk="1" fontAlgn="base" hangingPunct="1">
        <a:spcBef>
          <a:spcPct val="0"/>
        </a:spcBef>
        <a:spcAft>
          <a:spcPct val="0"/>
        </a:spcAft>
        <a:defRPr sz="3600">
          <a:solidFill>
            <a:srgbClr val="1D63B3"/>
          </a:solidFill>
          <a:latin typeface="Calibri" pitchFamily="-108" charset="0"/>
          <a:ea typeface="Arial" pitchFamily="-111" charset="0"/>
          <a:cs typeface="Arial" pitchFamily="-111" charset="0"/>
        </a:defRPr>
      </a:lvl3pPr>
      <a:lvl4pPr algn="l" rtl="0" eaLnBrk="1" fontAlgn="base" hangingPunct="1">
        <a:spcBef>
          <a:spcPct val="0"/>
        </a:spcBef>
        <a:spcAft>
          <a:spcPct val="0"/>
        </a:spcAft>
        <a:defRPr sz="3600">
          <a:solidFill>
            <a:srgbClr val="1D63B3"/>
          </a:solidFill>
          <a:latin typeface="Calibri" pitchFamily="-108" charset="0"/>
          <a:ea typeface="Arial" pitchFamily="-111" charset="0"/>
          <a:cs typeface="Arial" pitchFamily="-111" charset="0"/>
        </a:defRPr>
      </a:lvl4pPr>
      <a:lvl5pPr algn="l" rtl="0" eaLnBrk="1" fontAlgn="base" hangingPunct="1">
        <a:spcBef>
          <a:spcPct val="0"/>
        </a:spcBef>
        <a:spcAft>
          <a:spcPct val="0"/>
        </a:spcAft>
        <a:defRPr sz="3600">
          <a:solidFill>
            <a:srgbClr val="1D63B3"/>
          </a:solidFill>
          <a:latin typeface="Calibri" pitchFamily="-108" charset="0"/>
          <a:ea typeface="Arial" pitchFamily="-111" charset="0"/>
          <a:cs typeface="Arial" pitchFamily="-111" charset="0"/>
        </a:defRPr>
      </a:lvl5pPr>
      <a:lvl6pPr marL="457200" algn="ctr" rtl="0" eaLnBrk="1" fontAlgn="base" hangingPunct="1">
        <a:spcBef>
          <a:spcPct val="0"/>
        </a:spcBef>
        <a:spcAft>
          <a:spcPct val="0"/>
        </a:spcAft>
        <a:defRPr sz="4400">
          <a:solidFill>
            <a:schemeClr val="tx2"/>
          </a:solidFill>
          <a:latin typeface="Arial" pitchFamily="-111" charset="0"/>
          <a:ea typeface="Arial" pitchFamily="-111" charset="0"/>
          <a:cs typeface="Arial" pitchFamily="-111" charset="0"/>
        </a:defRPr>
      </a:lvl6pPr>
      <a:lvl7pPr marL="914400" algn="ctr" rtl="0" eaLnBrk="1" fontAlgn="base" hangingPunct="1">
        <a:spcBef>
          <a:spcPct val="0"/>
        </a:spcBef>
        <a:spcAft>
          <a:spcPct val="0"/>
        </a:spcAft>
        <a:defRPr sz="4400">
          <a:solidFill>
            <a:schemeClr val="tx2"/>
          </a:solidFill>
          <a:latin typeface="Arial" pitchFamily="-111" charset="0"/>
          <a:ea typeface="Arial" pitchFamily="-111" charset="0"/>
          <a:cs typeface="Arial" pitchFamily="-111" charset="0"/>
        </a:defRPr>
      </a:lvl7pPr>
      <a:lvl8pPr marL="1371600" algn="ctr" rtl="0" eaLnBrk="1" fontAlgn="base" hangingPunct="1">
        <a:spcBef>
          <a:spcPct val="0"/>
        </a:spcBef>
        <a:spcAft>
          <a:spcPct val="0"/>
        </a:spcAft>
        <a:defRPr sz="4400">
          <a:solidFill>
            <a:schemeClr val="tx2"/>
          </a:solidFill>
          <a:latin typeface="Arial" pitchFamily="-111" charset="0"/>
          <a:ea typeface="Arial" pitchFamily="-111" charset="0"/>
          <a:cs typeface="Arial" pitchFamily="-111" charset="0"/>
        </a:defRPr>
      </a:lvl8pPr>
      <a:lvl9pPr marL="1828800" algn="ctr" rtl="0" eaLnBrk="1" fontAlgn="base" hangingPunct="1">
        <a:spcBef>
          <a:spcPct val="0"/>
        </a:spcBef>
        <a:spcAft>
          <a:spcPct val="0"/>
        </a:spcAft>
        <a:defRPr sz="4400">
          <a:solidFill>
            <a:schemeClr val="tx2"/>
          </a:solidFill>
          <a:latin typeface="Arial" pitchFamily="-111" charset="0"/>
          <a:ea typeface="Arial" pitchFamily="-111" charset="0"/>
          <a:cs typeface="Arial" pitchFamily="-111" charset="0"/>
        </a:defRPr>
      </a:lvl9pPr>
    </p:titleStyle>
    <p:bodyStyle>
      <a:lvl1pPr marL="342900" indent="-342900" algn="l" rtl="0" eaLnBrk="1" fontAlgn="base" hangingPunct="1">
        <a:spcBef>
          <a:spcPct val="20000"/>
        </a:spcBef>
        <a:spcAft>
          <a:spcPct val="0"/>
        </a:spcAft>
        <a:buChar char="•"/>
        <a:defRPr sz="2400">
          <a:solidFill>
            <a:schemeClr val="tx1"/>
          </a:solidFill>
          <a:latin typeface="Calibri"/>
          <a:ea typeface="+mn-ea"/>
          <a:cs typeface="Calibri"/>
        </a:defRPr>
      </a:lvl1pPr>
      <a:lvl2pPr marL="742950" indent="-285750" algn="l" rtl="0" eaLnBrk="1" fontAlgn="base" hangingPunct="1">
        <a:spcBef>
          <a:spcPct val="20000"/>
        </a:spcBef>
        <a:spcAft>
          <a:spcPct val="0"/>
        </a:spcAft>
        <a:buChar char="–"/>
        <a:defRPr sz="2400">
          <a:solidFill>
            <a:schemeClr val="tx1"/>
          </a:solidFill>
          <a:latin typeface="Calibri"/>
          <a:ea typeface="+mn-ea"/>
          <a:cs typeface="Calibri"/>
        </a:defRPr>
      </a:lvl2pPr>
      <a:lvl3pPr marL="1143000" indent="-228600" algn="l" rtl="0" eaLnBrk="1" fontAlgn="base" hangingPunct="1">
        <a:spcBef>
          <a:spcPct val="20000"/>
        </a:spcBef>
        <a:spcAft>
          <a:spcPct val="0"/>
        </a:spcAft>
        <a:buChar char="•"/>
        <a:defRPr sz="2400">
          <a:solidFill>
            <a:schemeClr val="tx1"/>
          </a:solidFill>
          <a:latin typeface="Calibri"/>
          <a:ea typeface="+mn-ea"/>
          <a:cs typeface="Calibri"/>
        </a:defRPr>
      </a:lvl3pPr>
      <a:lvl4pPr marL="1600200" indent="-228600" algn="l" rtl="0" eaLnBrk="1" fontAlgn="base" hangingPunct="1">
        <a:spcBef>
          <a:spcPct val="20000"/>
        </a:spcBef>
        <a:spcAft>
          <a:spcPct val="0"/>
        </a:spcAft>
        <a:buChar char="–"/>
        <a:defRPr sz="2400">
          <a:solidFill>
            <a:schemeClr val="tx1"/>
          </a:solidFill>
          <a:latin typeface="Calibri"/>
          <a:ea typeface="+mn-ea"/>
          <a:cs typeface="Calibri"/>
        </a:defRPr>
      </a:lvl4pPr>
      <a:lvl5pPr marL="2057400" indent="-228600" algn="l" rtl="0" eaLnBrk="1" fontAlgn="base" hangingPunct="1">
        <a:spcBef>
          <a:spcPct val="20000"/>
        </a:spcBef>
        <a:spcAft>
          <a:spcPct val="0"/>
        </a:spcAft>
        <a:buChar char="»"/>
        <a:defRPr sz="2400">
          <a:solidFill>
            <a:schemeClr val="tx1"/>
          </a:solidFill>
          <a:latin typeface="Calibri"/>
          <a:ea typeface="+mn-ea"/>
          <a:cs typeface="Calibri"/>
        </a:defRPr>
      </a:lvl5pPr>
      <a:lvl6pPr marL="2514600" indent="-228600" algn="l" rtl="0" eaLnBrk="1" fontAlgn="base" hangingPunct="1">
        <a:spcBef>
          <a:spcPct val="20000"/>
        </a:spcBef>
        <a:spcAft>
          <a:spcPct val="0"/>
        </a:spcAft>
        <a:buChar char="»"/>
        <a:defRPr sz="2000">
          <a:solidFill>
            <a:schemeClr val="tx1"/>
          </a:solidFill>
          <a:latin typeface="+mn-lt"/>
          <a:ea typeface="+mn-ea"/>
          <a:cs typeface="+mn-cs"/>
        </a:defRPr>
      </a:lvl6pPr>
      <a:lvl7pPr marL="2971800" indent="-228600" algn="l" rtl="0" eaLnBrk="1" fontAlgn="base" hangingPunct="1">
        <a:spcBef>
          <a:spcPct val="20000"/>
        </a:spcBef>
        <a:spcAft>
          <a:spcPct val="0"/>
        </a:spcAft>
        <a:buChar char="»"/>
        <a:defRPr sz="2000">
          <a:solidFill>
            <a:schemeClr val="tx1"/>
          </a:solidFill>
          <a:latin typeface="+mn-lt"/>
          <a:ea typeface="+mn-ea"/>
          <a:cs typeface="+mn-cs"/>
        </a:defRPr>
      </a:lvl7pPr>
      <a:lvl8pPr marL="3429000" indent="-228600" algn="l" rtl="0" eaLnBrk="1" fontAlgn="base" hangingPunct="1">
        <a:spcBef>
          <a:spcPct val="20000"/>
        </a:spcBef>
        <a:spcAft>
          <a:spcPct val="0"/>
        </a:spcAft>
        <a:buChar char="»"/>
        <a:defRPr sz="2000">
          <a:solidFill>
            <a:schemeClr val="tx1"/>
          </a:solidFill>
          <a:latin typeface="+mn-lt"/>
          <a:ea typeface="+mn-ea"/>
          <a:cs typeface="+mn-cs"/>
        </a:defRPr>
      </a:lvl8pPr>
      <a:lvl9pPr marL="3886200" indent="-228600" algn="l" rtl="0" eaLnBrk="1" fontAlgn="base" hangingPunct="1">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 Id="rId3" Type="http://schemas.openxmlformats.org/officeDocument/2006/relationships/hyperlink" Target="http://ori.dhhs.gov/publications/ori_intro_text.shtml"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hyperlink" Target="http://rcrec.org/resources.htm" TargetMode="External"/><Relationship Id="rId4" Type="http://schemas.openxmlformats.org/officeDocument/2006/relationships/hyperlink" Target="http://www.icmje.org/" TargetMode="External"/><Relationship Id="rId5" Type="http://schemas.openxmlformats.org/officeDocument/2006/relationships/hyperlink" Target="http://publicationethics.org/" TargetMode="External"/><Relationship Id="rId6" Type="http://schemas.openxmlformats.org/officeDocument/2006/relationships/hyperlink" Target="http://medschool.ucsf.edu/investigator-resources" TargetMode="External"/><Relationship Id="rId7" Type="http://schemas.openxmlformats.org/officeDocument/2006/relationships/hyperlink" Target="http://whistleblower.ucsf.edu/" TargetMode="External"/><Relationship Id="rId8" Type="http://schemas.openxmlformats.org/officeDocument/2006/relationships/hyperlink" Target="http://facpub.stjohns.edu/~roigm/plagiarism/" TargetMode="External"/><Relationship Id="rId1" Type="http://schemas.openxmlformats.org/officeDocument/2006/relationships/slideLayout" Target="../slideLayouts/slideLayout5.xml"/><Relationship Id="rId2" Type="http://schemas.openxmlformats.org/officeDocument/2006/relationships/hyperlink" Target="http://ori.dhhs.gov/publications/ori_intro_text.shtml" TargetMode="Externa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6.png"/><Relationship Id="rId5" Type="http://schemas.openxmlformats.org/officeDocument/2006/relationships/image" Target="../media/image8.gif"/><Relationship Id="rId6" Type="http://schemas.openxmlformats.org/officeDocument/2006/relationships/image" Target="../media/image9.png"/><Relationship Id="rId1" Type="http://schemas.openxmlformats.org/officeDocument/2006/relationships/slideLayout" Target="../slideLayouts/slideLayout6.xml"/><Relationship Id="rId2" Type="http://schemas.openxmlformats.org/officeDocument/2006/relationships/notesSlide" Target="../notesSlides/notesSlide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4" Type="http://schemas.openxmlformats.org/officeDocument/2006/relationships/image" Target="../media/image4.jpeg"/><Relationship Id="rId5" Type="http://schemas.openxmlformats.org/officeDocument/2006/relationships/oleObject" Target="../embeddings/oleObject1.bin"/><Relationship Id="rId6" Type="http://schemas.openxmlformats.org/officeDocument/2006/relationships/image" Target="../media/image3.emf"/><Relationship Id="rId1" Type="http://schemas.openxmlformats.org/officeDocument/2006/relationships/vmlDrawing" Target="../drawings/vmlDrawing1.vml"/><Relationship Id="rId2"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0" y="2286000"/>
            <a:ext cx="9144000" cy="923330"/>
          </a:xfrm>
          <a:prstGeom prst="rect">
            <a:avLst/>
          </a:prstGeom>
          <a:noFill/>
          <a:ln w="9525">
            <a:noFill/>
            <a:miter lim="800000"/>
            <a:headEnd/>
            <a:tailEnd/>
          </a:ln>
        </p:spPr>
        <p:txBody>
          <a:bodyPr>
            <a:prstTxWarp prst="textNoShape">
              <a:avLst/>
            </a:prstTxWarp>
            <a:spAutoFit/>
          </a:bodyPr>
          <a:lstStyle/>
          <a:p>
            <a:pPr algn="ctr">
              <a:spcBef>
                <a:spcPct val="50000"/>
              </a:spcBef>
            </a:pPr>
            <a:endParaRPr lang="en-US" sz="5400" dirty="0">
              <a:solidFill>
                <a:srgbClr val="44413F"/>
              </a:solidFill>
              <a:latin typeface="Times New Roman" charset="0"/>
            </a:endParaRPr>
          </a:p>
        </p:txBody>
      </p:sp>
      <p:sp>
        <p:nvSpPr>
          <p:cNvPr id="2" name="Title 1"/>
          <p:cNvSpPr>
            <a:spLocks noGrp="1"/>
          </p:cNvSpPr>
          <p:nvPr>
            <p:ph type="title"/>
          </p:nvPr>
        </p:nvSpPr>
        <p:spPr>
          <a:xfrm>
            <a:off x="811664" y="1499840"/>
            <a:ext cx="7637178" cy="1533965"/>
          </a:xfrm>
        </p:spPr>
        <p:txBody>
          <a:bodyPr/>
          <a:lstStyle/>
          <a:p>
            <a:r>
              <a:rPr lang="en-US" sz="4400" dirty="0" smtClean="0">
                <a:solidFill>
                  <a:srgbClr val="44413F"/>
                </a:solidFill>
                <a:latin typeface="Times New Roman" charset="0"/>
              </a:rPr>
              <a:t>Publications </a:t>
            </a:r>
            <a:r>
              <a:rPr lang="en-US" sz="4400" dirty="0">
                <a:solidFill>
                  <a:srgbClr val="44413F"/>
                </a:solidFill>
                <a:latin typeface="Times New Roman" charset="0"/>
              </a:rPr>
              <a:t>and Peer Review</a:t>
            </a:r>
            <a:br>
              <a:rPr lang="en-US" sz="4400" dirty="0">
                <a:solidFill>
                  <a:srgbClr val="44413F"/>
                </a:solidFill>
                <a:latin typeface="Times New Roman" charset="0"/>
              </a:rPr>
            </a:br>
            <a:endParaRPr lang="en-US" dirty="0"/>
          </a:p>
        </p:txBody>
      </p:sp>
      <p:sp>
        <p:nvSpPr>
          <p:cNvPr id="4" name="Content Placeholder 3"/>
          <p:cNvSpPr>
            <a:spLocks noGrp="1"/>
          </p:cNvSpPr>
          <p:nvPr>
            <p:ph sz="quarter" idx="10"/>
          </p:nvPr>
        </p:nvSpPr>
        <p:spPr>
          <a:xfrm>
            <a:off x="811664" y="3066145"/>
            <a:ext cx="7423283" cy="2000487"/>
          </a:xfrm>
        </p:spPr>
        <p:txBody>
          <a:bodyPr/>
          <a:lstStyle/>
          <a:p>
            <a:r>
              <a:rPr lang="en-US" dirty="0"/>
              <a:t>Vivian Siegel, PhD</a:t>
            </a:r>
          </a:p>
          <a:p>
            <a:r>
              <a:rPr lang="en-US" dirty="0"/>
              <a:t>Director of </a:t>
            </a:r>
            <a:r>
              <a:rPr lang="en-US" dirty="0" smtClean="0"/>
              <a:t>Education and Outreach</a:t>
            </a:r>
            <a:endParaRPr lang="en-US" dirty="0"/>
          </a:p>
          <a:p>
            <a:r>
              <a:rPr lang="en-US" dirty="0"/>
              <a:t>Broad Institute of MIT and Harvard</a:t>
            </a:r>
          </a:p>
          <a:p>
            <a:r>
              <a:rPr lang="en-US" dirty="0" smtClean="0"/>
              <a:t>05/7-8/2014</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Reviewer Issues</a:t>
            </a:r>
            <a:endParaRPr lang="en-US" dirty="0"/>
          </a:p>
        </p:txBody>
      </p:sp>
      <p:sp>
        <p:nvSpPr>
          <p:cNvPr id="3" name="Content Placeholder 2"/>
          <p:cNvSpPr>
            <a:spLocks noGrp="1"/>
          </p:cNvSpPr>
          <p:nvPr>
            <p:ph idx="1"/>
          </p:nvPr>
        </p:nvSpPr>
        <p:spPr/>
        <p:txBody>
          <a:bodyPr/>
          <a:lstStyle/>
          <a:p>
            <a:r>
              <a:rPr lang="en-US" dirty="0" smtClean="0"/>
              <a:t>Conflict of interest</a:t>
            </a:r>
          </a:p>
          <a:p>
            <a:pPr lvl="1"/>
            <a:r>
              <a:rPr lang="en-US" dirty="0" smtClean="0"/>
              <a:t>Blocking publication</a:t>
            </a:r>
          </a:p>
          <a:p>
            <a:pPr lvl="1"/>
            <a:r>
              <a:rPr lang="en-US" dirty="0" smtClean="0"/>
              <a:t>False accusations of author misconduct</a:t>
            </a:r>
          </a:p>
          <a:p>
            <a:pPr lvl="1"/>
            <a:r>
              <a:rPr lang="en-US" dirty="0" smtClean="0"/>
              <a:t>Breaking confidentiality</a:t>
            </a:r>
            <a:endParaRPr lang="en-US" dirty="0"/>
          </a:p>
        </p:txBody>
      </p:sp>
    </p:spTree>
    <p:extLst>
      <p:ext uri="{BB962C8B-B14F-4D97-AF65-F5344CB8AC3E}">
        <p14:creationId xmlns:p14="http://schemas.microsoft.com/office/powerpoint/2010/main" val="324874641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ctrTitle"/>
          </p:nvPr>
        </p:nvSpPr>
        <p:spPr>
          <a:xfrm>
            <a:off x="685800" y="2286000"/>
            <a:ext cx="7772400" cy="1143000"/>
          </a:xfrm>
        </p:spPr>
        <p:txBody>
          <a:bodyPr/>
          <a:lstStyle/>
          <a:p>
            <a:pPr eaLnBrk="1" hangingPunct="1"/>
            <a:r>
              <a:rPr lang="en-US" dirty="0"/>
              <a:t>Case Study #</a:t>
            </a:r>
            <a:r>
              <a:rPr lang="en-US" dirty="0" smtClean="0"/>
              <a:t>1, 5, 6:</a:t>
            </a:r>
            <a:r>
              <a:rPr lang="en-US" dirty="0"/>
              <a:t/>
            </a:r>
            <a:br>
              <a:rPr lang="en-US" dirty="0"/>
            </a:br>
            <a:r>
              <a:rPr lang="en-US" dirty="0" smtClean="0"/>
              <a:t>Authorship cases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 from these cases</a:t>
            </a:r>
            <a:endParaRPr lang="en-US" dirty="0"/>
          </a:p>
        </p:txBody>
      </p:sp>
      <p:sp>
        <p:nvSpPr>
          <p:cNvPr id="3" name="Content Placeholder 2"/>
          <p:cNvSpPr>
            <a:spLocks noGrp="1"/>
          </p:cNvSpPr>
          <p:nvPr>
            <p:ph idx="1"/>
          </p:nvPr>
        </p:nvSpPr>
        <p:spPr/>
        <p:txBody>
          <a:bodyPr/>
          <a:lstStyle/>
          <a:p>
            <a:r>
              <a:rPr lang="en-US" dirty="0" smtClean="0"/>
              <a:t>Who qualifies for authorship?</a:t>
            </a:r>
          </a:p>
          <a:p>
            <a:r>
              <a:rPr lang="en-US" dirty="0" smtClean="0"/>
              <a:t>Guest (and ghost) authors</a:t>
            </a:r>
          </a:p>
          <a:p>
            <a:r>
              <a:rPr lang="en-US" dirty="0" smtClean="0"/>
              <a:t>Power dynamics</a:t>
            </a:r>
          </a:p>
          <a:p>
            <a:r>
              <a:rPr lang="en-US" dirty="0" smtClean="0"/>
              <a:t>Authorship order</a:t>
            </a:r>
          </a:p>
          <a:p>
            <a:r>
              <a:rPr lang="en-US" dirty="0" smtClean="0"/>
              <a:t>Responsibilities of authors</a:t>
            </a:r>
          </a:p>
          <a:p>
            <a:r>
              <a:rPr lang="en-US" dirty="0" smtClean="0"/>
              <a:t>Responsibility of journal</a:t>
            </a:r>
            <a:endParaRPr lang="en-US" dirty="0"/>
          </a:p>
        </p:txBody>
      </p:sp>
    </p:spTree>
    <p:extLst>
      <p:ext uri="{BB962C8B-B14F-4D97-AF65-F5344CB8AC3E}">
        <p14:creationId xmlns:p14="http://schemas.microsoft.com/office/powerpoint/2010/main" val="196484416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from Case Study #1</a:t>
            </a:r>
            <a:endParaRPr lang="en-US" dirty="0"/>
          </a:p>
        </p:txBody>
      </p:sp>
      <p:sp>
        <p:nvSpPr>
          <p:cNvPr id="3" name="Content Placeholder 2"/>
          <p:cNvSpPr>
            <a:spLocks noGrp="1"/>
          </p:cNvSpPr>
          <p:nvPr>
            <p:ph idx="1"/>
          </p:nvPr>
        </p:nvSpPr>
        <p:spPr/>
        <p:txBody>
          <a:bodyPr/>
          <a:lstStyle/>
          <a:p>
            <a:pPr marL="0" indent="0">
              <a:buNone/>
            </a:pPr>
            <a:r>
              <a:rPr lang="en-US" sz="2000" dirty="0"/>
              <a:t>1. Could Ms. Jacobs have avoided this conflict? How?</a:t>
            </a:r>
          </a:p>
          <a:p>
            <a:pPr marL="0" indent="0">
              <a:buNone/>
            </a:pPr>
            <a:r>
              <a:rPr lang="en-US" sz="2000" dirty="0"/>
              <a:t>2: Why does Ms. Jacobs care who else is on her paper? </a:t>
            </a:r>
          </a:p>
          <a:p>
            <a:pPr marL="0" indent="0">
              <a:buNone/>
            </a:pPr>
            <a:r>
              <a:rPr lang="en-US" sz="2000" dirty="0"/>
              <a:t>3: What do you think of Dr. Frank’s attitude towards authorship?</a:t>
            </a:r>
          </a:p>
          <a:p>
            <a:pPr marL="0" indent="0">
              <a:buNone/>
            </a:pPr>
            <a:r>
              <a:rPr lang="en-US" sz="2000" dirty="0"/>
              <a:t>4: What are the ICMJE’s guidelines for authorship?</a:t>
            </a:r>
          </a:p>
          <a:p>
            <a:pPr marL="0" indent="0">
              <a:buNone/>
            </a:pPr>
            <a:r>
              <a:rPr lang="en-US" sz="2000" dirty="0"/>
              <a:t>5: What might happen if someone is listed as an author on a paper for which he or she did not do any work?</a:t>
            </a:r>
          </a:p>
          <a:p>
            <a:pPr marL="0" indent="0">
              <a:buNone/>
            </a:pPr>
            <a:r>
              <a:rPr lang="en-US" sz="2000" dirty="0"/>
              <a:t>6: What are the policies of your institution, department, and laboratory about who should be included as an author on a paper?</a:t>
            </a:r>
          </a:p>
          <a:p>
            <a:pPr marL="0" indent="0">
              <a:buNone/>
            </a:pPr>
            <a:r>
              <a:rPr lang="en-US" sz="2000" dirty="0"/>
              <a:t>7: What should Ms. Jacobs do at this point?</a:t>
            </a:r>
          </a:p>
          <a:p>
            <a:pPr marL="0" indent="0">
              <a:buNone/>
            </a:pPr>
            <a:r>
              <a:rPr lang="en-US" sz="2000" dirty="0"/>
              <a:t>8: What are some potential problems with Dr. Frank’s submitting a paper on preliminary findings and not performing sufficient corroboratory experiments? </a:t>
            </a:r>
          </a:p>
          <a:p>
            <a:pPr marL="0" indent="0">
              <a:buNone/>
            </a:pPr>
            <a:r>
              <a:rPr lang="en-US" sz="2000" dirty="0"/>
              <a:t>9:</a:t>
            </a:r>
            <a:r>
              <a:rPr lang="en-US" sz="2000" b="1" dirty="0"/>
              <a:t> </a:t>
            </a:r>
            <a:r>
              <a:rPr lang="en-US" sz="2000" dirty="0"/>
              <a:t>What kind of problems may arise if the same data is used in multiple papers in the research literature?</a:t>
            </a:r>
          </a:p>
          <a:p>
            <a:pPr marL="0" indent="0">
              <a:buNone/>
            </a:pPr>
            <a:endParaRPr lang="en-US" dirty="0"/>
          </a:p>
        </p:txBody>
      </p:sp>
    </p:spTree>
    <p:extLst>
      <p:ext uri="{BB962C8B-B14F-4D97-AF65-F5344CB8AC3E}">
        <p14:creationId xmlns:p14="http://schemas.microsoft.com/office/powerpoint/2010/main" val="281425199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433136" y="372979"/>
            <a:ext cx="6866022" cy="762000"/>
          </a:xfrm>
        </p:spPr>
        <p:txBody>
          <a:bodyPr/>
          <a:lstStyle/>
          <a:p>
            <a:pPr eaLnBrk="1" hangingPunct="1"/>
            <a:r>
              <a:rPr lang="en-US" dirty="0" smtClean="0">
                <a:solidFill>
                  <a:schemeClr val="bg1"/>
                </a:solidFill>
              </a:rPr>
              <a:t>ICMJE definition of authorship</a:t>
            </a:r>
            <a:endParaRPr lang="en-US" dirty="0">
              <a:solidFill>
                <a:schemeClr val="bg1"/>
              </a:solidFill>
            </a:endParaRPr>
          </a:p>
        </p:txBody>
      </p:sp>
      <p:sp>
        <p:nvSpPr>
          <p:cNvPr id="29701" name="Rectangle 3"/>
          <p:cNvSpPr>
            <a:spLocks noGrp="1" noChangeArrowheads="1"/>
          </p:cNvSpPr>
          <p:nvPr>
            <p:ph type="body" idx="1"/>
          </p:nvPr>
        </p:nvSpPr>
        <p:spPr>
          <a:xfrm>
            <a:off x="685800" y="1371600"/>
            <a:ext cx="7772400" cy="3505200"/>
          </a:xfrm>
        </p:spPr>
        <p:txBody>
          <a:bodyPr/>
          <a:lstStyle/>
          <a:p>
            <a:pPr marL="533400" indent="-533400" eaLnBrk="1" hangingPunct="1">
              <a:buFontTx/>
              <a:buNone/>
            </a:pPr>
            <a:r>
              <a:rPr lang="en-US" sz="2500" dirty="0">
                <a:latin typeface="Arial" charset="0"/>
              </a:rPr>
              <a:t>	Authorship credit should be based on </a:t>
            </a:r>
          </a:p>
          <a:p>
            <a:pPr marL="533400" indent="-533400" eaLnBrk="1" hangingPunct="1">
              <a:buFontTx/>
              <a:buNone/>
            </a:pPr>
            <a:r>
              <a:rPr lang="en-US" sz="2500" dirty="0">
                <a:latin typeface="Arial" charset="0"/>
              </a:rPr>
              <a:t>1) 	substantial contributions to conception and design, or acquisition of data, or analysis and interpretation of data; </a:t>
            </a:r>
          </a:p>
          <a:p>
            <a:pPr marL="533400" indent="-533400" eaLnBrk="1" hangingPunct="1">
              <a:buFontTx/>
              <a:buNone/>
            </a:pPr>
            <a:r>
              <a:rPr lang="en-US" sz="2500" dirty="0">
                <a:latin typeface="Arial" charset="0"/>
              </a:rPr>
              <a:t>2) 	drafting the article or revising it critically for important intellectual content; and </a:t>
            </a:r>
          </a:p>
          <a:p>
            <a:pPr marL="533400" indent="-533400" eaLnBrk="1" hangingPunct="1">
              <a:buFontTx/>
              <a:buAutoNum type="arabicParenR" startAt="3"/>
            </a:pPr>
            <a:r>
              <a:rPr lang="en-US" sz="2500" dirty="0">
                <a:latin typeface="Arial" charset="0"/>
              </a:rPr>
              <a:t>final approval of the version to be published. </a:t>
            </a:r>
          </a:p>
          <a:p>
            <a:pPr marL="533400" indent="-533400" eaLnBrk="1" hangingPunct="1">
              <a:buFontTx/>
              <a:buNone/>
            </a:pPr>
            <a:r>
              <a:rPr lang="en-US" sz="2500" dirty="0">
                <a:latin typeface="Arial" charset="0"/>
              </a:rPr>
              <a:t>	Authors should meet conditions 1, 2, and 3.</a:t>
            </a:r>
          </a:p>
        </p:txBody>
      </p:sp>
      <p:sp>
        <p:nvSpPr>
          <p:cNvPr id="29702" name="Rectangle 4"/>
          <p:cNvSpPr>
            <a:spLocks noChangeArrowheads="1"/>
          </p:cNvSpPr>
          <p:nvPr/>
        </p:nvSpPr>
        <p:spPr bwMode="auto">
          <a:xfrm>
            <a:off x="1219200" y="5562600"/>
            <a:ext cx="6804025" cy="517525"/>
          </a:xfrm>
          <a:prstGeom prst="rect">
            <a:avLst/>
          </a:prstGeom>
          <a:noFill/>
          <a:ln w="9525">
            <a:noFill/>
            <a:miter lim="800000"/>
            <a:headEnd/>
            <a:tailEnd/>
          </a:ln>
        </p:spPr>
        <p:txBody>
          <a:bodyPr wrap="none">
            <a:prstTxWarp prst="textNoShape">
              <a:avLst/>
            </a:prstTxWarp>
            <a:spAutoFit/>
          </a:bodyPr>
          <a:lstStyle/>
          <a:p>
            <a:r>
              <a:rPr lang="en-US" sz="1400"/>
              <a:t>From the “Universal Requirements for  Manuscripts Submitted to Medical Journals”, </a:t>
            </a:r>
          </a:p>
          <a:p>
            <a:r>
              <a:rPr lang="en-US" sz="1400"/>
              <a:t>February 2006 update, http://www.icmje.org</a:t>
            </a:r>
          </a:p>
        </p:txBody>
      </p:sp>
      <p:sp>
        <p:nvSpPr>
          <p:cNvPr id="29703" name="Rectangle 5"/>
          <p:cNvSpPr>
            <a:spLocks noChangeArrowheads="1"/>
          </p:cNvSpPr>
          <p:nvPr/>
        </p:nvSpPr>
        <p:spPr bwMode="auto">
          <a:xfrm>
            <a:off x="609600" y="4953000"/>
            <a:ext cx="8094663" cy="457200"/>
          </a:xfrm>
          <a:prstGeom prst="rect">
            <a:avLst/>
          </a:prstGeom>
          <a:noFill/>
          <a:ln w="9525">
            <a:noFill/>
            <a:miter lim="800000"/>
            <a:headEnd/>
            <a:tailEnd/>
          </a:ln>
        </p:spPr>
        <p:txBody>
          <a:bodyPr wrap="none">
            <a:prstTxWarp prst="textNoShape">
              <a:avLst/>
            </a:prstTxWarp>
            <a:spAutoFit/>
          </a:bodyPr>
          <a:lstStyle/>
          <a:p>
            <a:r>
              <a:rPr lang="en-US"/>
              <a:t>ICMJE: </a:t>
            </a:r>
            <a:r>
              <a:rPr lang="en-US" u="sng"/>
              <a:t>I</a:t>
            </a:r>
            <a:r>
              <a:rPr lang="en-US"/>
              <a:t>nternational </a:t>
            </a:r>
            <a:r>
              <a:rPr lang="en-US" u="sng"/>
              <a:t>C</a:t>
            </a:r>
            <a:r>
              <a:rPr lang="en-US"/>
              <a:t>ommittee of </a:t>
            </a:r>
            <a:r>
              <a:rPr lang="en-US" u="sng"/>
              <a:t>M</a:t>
            </a:r>
            <a:r>
              <a:rPr lang="en-US"/>
              <a:t>edical </a:t>
            </a:r>
            <a:r>
              <a:rPr lang="en-US" u="sng"/>
              <a:t>J</a:t>
            </a:r>
            <a:r>
              <a:rPr lang="en-US"/>
              <a:t>ournal </a:t>
            </a:r>
            <a:r>
              <a:rPr lang="en-US" u="sng"/>
              <a:t>E</a:t>
            </a:r>
            <a:r>
              <a:rPr lang="en-US"/>
              <a:t>ditors</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a:xfrm>
            <a:off x="697274" y="460872"/>
            <a:ext cx="6324600" cy="685800"/>
          </a:xfrm>
        </p:spPr>
        <p:txBody>
          <a:bodyPr/>
          <a:lstStyle/>
          <a:p>
            <a:pPr eaLnBrk="1" hangingPunct="1"/>
            <a:r>
              <a:rPr lang="en-US" dirty="0" smtClean="0">
                <a:solidFill>
                  <a:srgbClr val="FFFFFF"/>
                </a:solidFill>
              </a:rPr>
              <a:t>Authorship: who decides?</a:t>
            </a:r>
            <a:endParaRPr lang="en-US" dirty="0">
              <a:solidFill>
                <a:srgbClr val="FFFFFF"/>
              </a:solidFill>
            </a:endParaRPr>
          </a:p>
        </p:txBody>
      </p:sp>
      <p:sp>
        <p:nvSpPr>
          <p:cNvPr id="25605" name="Rectangle 3"/>
          <p:cNvSpPr>
            <a:spLocks noGrp="1" noChangeArrowheads="1"/>
          </p:cNvSpPr>
          <p:nvPr>
            <p:ph type="body" idx="1"/>
          </p:nvPr>
        </p:nvSpPr>
        <p:spPr>
          <a:xfrm>
            <a:off x="152400" y="1981200"/>
            <a:ext cx="8915400" cy="3886200"/>
          </a:xfrm>
        </p:spPr>
        <p:txBody>
          <a:bodyPr/>
          <a:lstStyle/>
          <a:p>
            <a:pPr eaLnBrk="1" hangingPunct="1"/>
            <a:r>
              <a:rPr lang="en-US" dirty="0">
                <a:latin typeface="Arial" charset="0"/>
              </a:rPr>
              <a:t>The </a:t>
            </a:r>
            <a:r>
              <a:rPr lang="en-US" u="sng" dirty="0">
                <a:latin typeface="Arial" charset="0"/>
              </a:rPr>
              <a:t>U</a:t>
            </a:r>
            <a:r>
              <a:rPr lang="en-US" dirty="0">
                <a:latin typeface="Arial" charset="0"/>
              </a:rPr>
              <a:t>niform </a:t>
            </a:r>
            <a:r>
              <a:rPr lang="en-US" u="sng" dirty="0">
                <a:latin typeface="Arial" charset="0"/>
              </a:rPr>
              <a:t>R</a:t>
            </a:r>
            <a:r>
              <a:rPr lang="en-US" dirty="0">
                <a:latin typeface="Arial" charset="0"/>
              </a:rPr>
              <a:t>equirements for </a:t>
            </a:r>
            <a:r>
              <a:rPr lang="en-US" u="sng" dirty="0">
                <a:latin typeface="Arial" charset="0"/>
              </a:rPr>
              <a:t>M</a:t>
            </a:r>
            <a:r>
              <a:rPr lang="en-US" dirty="0">
                <a:latin typeface="Arial" charset="0"/>
              </a:rPr>
              <a:t>anuscripts Submitted to Medical Journals (URMs, </a:t>
            </a:r>
            <a:r>
              <a:rPr lang="en-US" dirty="0" smtClean="0">
                <a:latin typeface="Arial" charset="0"/>
              </a:rPr>
              <a:t>defined </a:t>
            </a:r>
            <a:r>
              <a:rPr lang="en-US" dirty="0">
                <a:latin typeface="Arial" charset="0"/>
              </a:rPr>
              <a:t>by the ICMJE)</a:t>
            </a:r>
          </a:p>
          <a:p>
            <a:pPr eaLnBrk="1" hangingPunct="1"/>
            <a:r>
              <a:rPr lang="en-US" dirty="0">
                <a:latin typeface="Arial" charset="0"/>
              </a:rPr>
              <a:t>Which Journals Follow the </a:t>
            </a:r>
            <a:r>
              <a:rPr lang="en-US" dirty="0" err="1">
                <a:latin typeface="Arial" charset="0"/>
              </a:rPr>
              <a:t>URMs</a:t>
            </a:r>
            <a:r>
              <a:rPr lang="en-US" dirty="0">
                <a:latin typeface="Arial" charset="0"/>
              </a:rPr>
              <a:t>?</a:t>
            </a:r>
          </a:p>
          <a:p>
            <a:pPr eaLnBrk="1" hangingPunct="1"/>
            <a:r>
              <a:rPr lang="en-US" dirty="0">
                <a:latin typeface="Arial" charset="0"/>
              </a:rPr>
              <a:t>What is your Institution’s Position on Authorship?</a:t>
            </a:r>
          </a:p>
          <a:p>
            <a:pPr eaLnBrk="1" hangingPunct="1"/>
            <a:r>
              <a:rPr lang="en-US" dirty="0">
                <a:latin typeface="Arial" charset="0"/>
              </a:rPr>
              <a:t>What is Your Lab’s Position on Authorship?</a:t>
            </a:r>
          </a:p>
          <a:p>
            <a:pPr eaLnBrk="1" hangingPunct="1"/>
            <a:r>
              <a:rPr lang="en-US" dirty="0">
                <a:latin typeface="Arial" charset="0"/>
              </a:rPr>
              <a:t>What is Your Collaborator’s Position on Authorship? </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a:xfrm>
            <a:off x="1228582" y="357208"/>
            <a:ext cx="6324600" cy="685800"/>
          </a:xfrm>
        </p:spPr>
        <p:txBody>
          <a:bodyPr/>
          <a:lstStyle/>
          <a:p>
            <a:pPr eaLnBrk="1" hangingPunct="1"/>
            <a:r>
              <a:rPr lang="en-US" dirty="0" smtClean="0">
                <a:solidFill>
                  <a:srgbClr val="FFFFFF"/>
                </a:solidFill>
              </a:rPr>
              <a:t>Authorship: how to avoid conflict</a:t>
            </a:r>
            <a:endParaRPr lang="en-US" dirty="0">
              <a:solidFill>
                <a:srgbClr val="FFFFFF"/>
              </a:solidFill>
            </a:endParaRPr>
          </a:p>
        </p:txBody>
      </p:sp>
      <p:sp>
        <p:nvSpPr>
          <p:cNvPr id="25605" name="Rectangle 3"/>
          <p:cNvSpPr>
            <a:spLocks noGrp="1" noChangeArrowheads="1"/>
          </p:cNvSpPr>
          <p:nvPr>
            <p:ph type="body" idx="1"/>
          </p:nvPr>
        </p:nvSpPr>
        <p:spPr>
          <a:xfrm>
            <a:off x="152400" y="1981200"/>
            <a:ext cx="8915400" cy="3886200"/>
          </a:xfrm>
        </p:spPr>
        <p:txBody>
          <a:bodyPr/>
          <a:lstStyle/>
          <a:p>
            <a:pPr eaLnBrk="1" hangingPunct="1"/>
            <a:r>
              <a:rPr lang="en-US" dirty="0">
                <a:latin typeface="Arial" charset="0"/>
              </a:rPr>
              <a:t>The </a:t>
            </a:r>
            <a:r>
              <a:rPr lang="en-US" u="sng" dirty="0">
                <a:latin typeface="Arial" charset="0"/>
              </a:rPr>
              <a:t>U</a:t>
            </a:r>
            <a:r>
              <a:rPr lang="en-US" dirty="0">
                <a:latin typeface="Arial" charset="0"/>
              </a:rPr>
              <a:t>niform </a:t>
            </a:r>
            <a:r>
              <a:rPr lang="en-US" u="sng" dirty="0">
                <a:latin typeface="Arial" charset="0"/>
              </a:rPr>
              <a:t>R</a:t>
            </a:r>
            <a:r>
              <a:rPr lang="en-US" dirty="0">
                <a:latin typeface="Arial" charset="0"/>
              </a:rPr>
              <a:t>equirements for </a:t>
            </a:r>
            <a:r>
              <a:rPr lang="en-US" u="sng" dirty="0">
                <a:latin typeface="Arial" charset="0"/>
              </a:rPr>
              <a:t>M</a:t>
            </a:r>
            <a:r>
              <a:rPr lang="en-US" dirty="0">
                <a:latin typeface="Arial" charset="0"/>
              </a:rPr>
              <a:t>anuscripts Submitted to Medical Journals (</a:t>
            </a:r>
            <a:r>
              <a:rPr lang="en-US" dirty="0" err="1">
                <a:latin typeface="Arial" charset="0"/>
              </a:rPr>
              <a:t>URMs</a:t>
            </a:r>
            <a:r>
              <a:rPr lang="en-US" dirty="0">
                <a:latin typeface="Arial" charset="0"/>
              </a:rPr>
              <a:t>, designed by the ICMJE)</a:t>
            </a:r>
          </a:p>
          <a:p>
            <a:pPr eaLnBrk="1" hangingPunct="1"/>
            <a:r>
              <a:rPr lang="en-US" dirty="0">
                <a:latin typeface="Arial" charset="0"/>
              </a:rPr>
              <a:t>Which Journals Follow the </a:t>
            </a:r>
            <a:r>
              <a:rPr lang="en-US" dirty="0" err="1">
                <a:latin typeface="Arial" charset="0"/>
              </a:rPr>
              <a:t>URMs</a:t>
            </a:r>
            <a:r>
              <a:rPr lang="en-US" dirty="0">
                <a:latin typeface="Arial" charset="0"/>
              </a:rPr>
              <a:t>?</a:t>
            </a:r>
          </a:p>
          <a:p>
            <a:pPr eaLnBrk="1" hangingPunct="1"/>
            <a:r>
              <a:rPr lang="en-US" dirty="0">
                <a:latin typeface="Arial" charset="0"/>
              </a:rPr>
              <a:t>What is your Institution’s Position on Authorship?</a:t>
            </a:r>
          </a:p>
          <a:p>
            <a:pPr eaLnBrk="1" hangingPunct="1"/>
            <a:r>
              <a:rPr lang="en-US" dirty="0">
                <a:latin typeface="Arial" charset="0"/>
              </a:rPr>
              <a:t>What is Your Lab’s Position on Authorship?</a:t>
            </a:r>
          </a:p>
          <a:p>
            <a:pPr eaLnBrk="1" hangingPunct="1"/>
            <a:r>
              <a:rPr lang="en-US" dirty="0">
                <a:latin typeface="Arial" charset="0"/>
              </a:rPr>
              <a:t>What is Your Collaborator’s Position on Authorship? </a:t>
            </a:r>
          </a:p>
        </p:txBody>
      </p:sp>
      <p:sp>
        <p:nvSpPr>
          <p:cNvPr id="4" name="Text Box 4"/>
          <p:cNvSpPr txBox="1">
            <a:spLocks noChangeArrowheads="1"/>
          </p:cNvSpPr>
          <p:nvPr/>
        </p:nvSpPr>
        <p:spPr bwMode="auto">
          <a:xfrm>
            <a:off x="2667000" y="2438400"/>
            <a:ext cx="3352800" cy="2557463"/>
          </a:xfrm>
          <a:prstGeom prst="rect">
            <a:avLst/>
          </a:prstGeom>
          <a:solidFill>
            <a:schemeClr val="bg1"/>
          </a:solidFill>
          <a:ln w="28575">
            <a:solidFill>
              <a:srgbClr val="E7320C"/>
            </a:solidFill>
            <a:miter lim="800000"/>
            <a:headEnd/>
            <a:tailEnd/>
          </a:ln>
        </p:spPr>
        <p:txBody>
          <a:bodyPr>
            <a:prstTxWarp prst="textNoShape">
              <a:avLst/>
            </a:prstTxWarp>
            <a:spAutoFit/>
          </a:bodyPr>
          <a:lstStyle/>
          <a:p>
            <a:pPr algn="ctr"/>
            <a:r>
              <a:rPr lang="en-US" sz="3200" dirty="0">
                <a:solidFill>
                  <a:srgbClr val="E7320C"/>
                </a:solidFill>
              </a:rPr>
              <a:t>Discuss authorship with your co-authors sooner rather than later!</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2"/>
          <p:cNvSpPr>
            <a:spLocks noGrp="1" noChangeArrowheads="1"/>
          </p:cNvSpPr>
          <p:nvPr>
            <p:ph type="title"/>
          </p:nvPr>
        </p:nvSpPr>
        <p:spPr>
          <a:xfrm>
            <a:off x="926414" y="488335"/>
            <a:ext cx="4953000" cy="664923"/>
          </a:xfrm>
        </p:spPr>
        <p:txBody>
          <a:bodyPr/>
          <a:lstStyle/>
          <a:p>
            <a:pPr eaLnBrk="1" hangingPunct="1"/>
            <a:r>
              <a:rPr lang="en-US" dirty="0" smtClean="0">
                <a:solidFill>
                  <a:srgbClr val="FFFFFF"/>
                </a:solidFill>
              </a:rPr>
              <a:t>Authorship</a:t>
            </a:r>
            <a:endParaRPr lang="en-US" dirty="0">
              <a:solidFill>
                <a:srgbClr val="FFFFFF"/>
              </a:solidFill>
            </a:endParaRPr>
          </a:p>
        </p:txBody>
      </p:sp>
      <p:sp>
        <p:nvSpPr>
          <p:cNvPr id="35845" name="Rectangle 3"/>
          <p:cNvSpPr>
            <a:spLocks noGrp="1" noChangeArrowheads="1"/>
          </p:cNvSpPr>
          <p:nvPr>
            <p:ph type="body" idx="1"/>
          </p:nvPr>
        </p:nvSpPr>
        <p:spPr>
          <a:xfrm>
            <a:off x="685800" y="1752600"/>
            <a:ext cx="7772400" cy="4419600"/>
          </a:xfrm>
        </p:spPr>
        <p:txBody>
          <a:bodyPr/>
          <a:lstStyle/>
          <a:p>
            <a:pPr eaLnBrk="1" hangingPunct="1">
              <a:lnSpc>
                <a:spcPct val="90000"/>
              </a:lnSpc>
              <a:buFontTx/>
              <a:buNone/>
            </a:pPr>
            <a:r>
              <a:rPr lang="en-US" sz="2000" b="1">
                <a:latin typeface="Arial" charset="0"/>
              </a:rPr>
              <a:t>	Authorship:</a:t>
            </a:r>
          </a:p>
          <a:p>
            <a:pPr eaLnBrk="1" hangingPunct="1">
              <a:lnSpc>
                <a:spcPct val="90000"/>
              </a:lnSpc>
            </a:pPr>
            <a:r>
              <a:rPr lang="en-US" sz="2000">
                <a:latin typeface="Arial" charset="0"/>
              </a:rPr>
              <a:t>Co-authorship must reflect scientific involvement in the project. </a:t>
            </a:r>
          </a:p>
          <a:p>
            <a:pPr eaLnBrk="1" hangingPunct="1">
              <a:lnSpc>
                <a:spcPct val="90000"/>
              </a:lnSpc>
            </a:pPr>
            <a:r>
              <a:rPr lang="en-US" sz="2000">
                <a:latin typeface="Arial" charset="0"/>
              </a:rPr>
              <a:t>By agreeing to submit a manuscript for publication, each author assumes responsibility </a:t>
            </a:r>
            <a:r>
              <a:rPr lang="en-US" sz="2000" u="sng">
                <a:latin typeface="Arial" charset="0"/>
              </a:rPr>
              <a:t>for all work reported within his or her area of expertise.</a:t>
            </a:r>
          </a:p>
          <a:p>
            <a:pPr eaLnBrk="1" hangingPunct="1">
              <a:lnSpc>
                <a:spcPct val="90000"/>
              </a:lnSpc>
            </a:pPr>
            <a:r>
              <a:rPr lang="en-US" sz="2000">
                <a:latin typeface="Arial" charset="0"/>
              </a:rPr>
              <a:t>Experimental data, reports and manuscripts should be reviewed by all co-authors as well as by the senior member of the research team.</a:t>
            </a:r>
          </a:p>
          <a:p>
            <a:pPr eaLnBrk="1" hangingPunct="1">
              <a:lnSpc>
                <a:spcPct val="90000"/>
              </a:lnSpc>
            </a:pPr>
            <a:r>
              <a:rPr lang="en-US" sz="2000">
                <a:latin typeface="Arial" charset="0"/>
              </a:rPr>
              <a:t>The Uniform Requirements for Manuscripts Submitted to Biomedical Journals, which are widely endorsed by the biomedical journals to which most UCSF investigators submit their papers, are a useful reference on this topic. </a:t>
            </a:r>
          </a:p>
          <a:p>
            <a:pPr eaLnBrk="1" hangingPunct="1">
              <a:lnSpc>
                <a:spcPct val="90000"/>
              </a:lnSpc>
            </a:pPr>
            <a:endParaRPr lang="en-US" sz="2000">
              <a:latin typeface="Arial" charset="0"/>
            </a:endParaRPr>
          </a:p>
          <a:p>
            <a:pPr eaLnBrk="1" hangingPunct="1">
              <a:lnSpc>
                <a:spcPct val="90000"/>
              </a:lnSpc>
              <a:buFontTx/>
              <a:buNone/>
            </a:pPr>
            <a:r>
              <a:rPr lang="en-US" sz="1600">
                <a:latin typeface="Arial" charset="0"/>
              </a:rPr>
              <a:t>From: New Investigators: A Quick Guide to Starting Your Research at UCSF. http://www.research.ucsf.edu/QG/orQgEth.asp#Are</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Research is increasingly collaborative</a:t>
            </a:r>
            <a:endParaRPr lang="en-US" dirty="0"/>
          </a:p>
        </p:txBody>
      </p:sp>
      <p:sp>
        <p:nvSpPr>
          <p:cNvPr id="5" name="Content Placeholder 4"/>
          <p:cNvSpPr>
            <a:spLocks noGrp="1"/>
          </p:cNvSpPr>
          <p:nvPr>
            <p:ph idx="1"/>
          </p:nvPr>
        </p:nvSpPr>
        <p:spPr/>
        <p:txBody>
          <a:bodyPr/>
          <a:lstStyle/>
          <a:p>
            <a:r>
              <a:rPr lang="en-US" dirty="0" smtClean="0"/>
              <a:t>Contribution may be to a methodology or to a piece of software that is used across many projects </a:t>
            </a:r>
          </a:p>
          <a:p>
            <a:r>
              <a:rPr lang="en-US" dirty="0" smtClean="0"/>
              <a:t>You may only be able to critically assess and vouch for a small fraction of the total paper</a:t>
            </a:r>
            <a:endParaRPr lang="en-US" dirty="0"/>
          </a:p>
        </p:txBody>
      </p:sp>
    </p:spTree>
    <p:extLst>
      <p:ext uri="{BB962C8B-B14F-4D97-AF65-F5344CB8AC3E}">
        <p14:creationId xmlns:p14="http://schemas.microsoft.com/office/powerpoint/2010/main" val="409645859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p:txBody>
          <a:bodyPr/>
          <a:lstStyle/>
          <a:p>
            <a:r>
              <a:rPr lang="en-US" dirty="0" smtClean="0"/>
              <a:t>You get to claim the work as your own</a:t>
            </a:r>
          </a:p>
        </p:txBody>
      </p:sp>
      <p:sp>
        <p:nvSpPr>
          <p:cNvPr id="2" name="Content Placeholder 1"/>
          <p:cNvSpPr>
            <a:spLocks noGrp="1"/>
          </p:cNvSpPr>
          <p:nvPr>
            <p:ph sz="half" idx="2"/>
          </p:nvPr>
        </p:nvSpPr>
        <p:spPr/>
        <p:txBody>
          <a:bodyPr/>
          <a:lstStyle/>
          <a:p>
            <a:r>
              <a:rPr lang="en-US" dirty="0" smtClean="0"/>
              <a:t>You are responsible for the credibility of the work</a:t>
            </a:r>
          </a:p>
          <a:p>
            <a:pPr lvl="1"/>
            <a:r>
              <a:rPr lang="en-US" dirty="0" smtClean="0"/>
              <a:t>Data</a:t>
            </a:r>
          </a:p>
          <a:p>
            <a:pPr lvl="1"/>
            <a:r>
              <a:rPr lang="en-US" dirty="0" smtClean="0"/>
              <a:t>Conclusions</a:t>
            </a:r>
          </a:p>
          <a:p>
            <a:pPr lvl="1"/>
            <a:r>
              <a:rPr lang="en-US" dirty="0" smtClean="0"/>
              <a:t>Interpretations</a:t>
            </a:r>
          </a:p>
          <a:p>
            <a:pPr lvl="1"/>
            <a:r>
              <a:rPr lang="en-US" dirty="0" smtClean="0"/>
              <a:t>Claims</a:t>
            </a:r>
            <a:endParaRPr lang="en-US" dirty="0"/>
          </a:p>
        </p:txBody>
      </p:sp>
      <p:sp>
        <p:nvSpPr>
          <p:cNvPr id="4" name="Title 3"/>
          <p:cNvSpPr>
            <a:spLocks noGrp="1"/>
          </p:cNvSpPr>
          <p:nvPr>
            <p:ph type="title"/>
          </p:nvPr>
        </p:nvSpPr>
        <p:spPr/>
        <p:txBody>
          <a:bodyPr/>
          <a:lstStyle/>
          <a:p>
            <a:r>
              <a:rPr lang="en-US" dirty="0" smtClean="0"/>
              <a:t>Rights and responsibilities of authorship</a:t>
            </a:r>
            <a:endParaRPr lang="en-US" dirty="0"/>
          </a:p>
        </p:txBody>
      </p:sp>
    </p:spTree>
    <p:extLst>
      <p:ext uri="{BB962C8B-B14F-4D97-AF65-F5344CB8AC3E}">
        <p14:creationId xmlns:p14="http://schemas.microsoft.com/office/powerpoint/2010/main" val="308231448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561" y="544127"/>
            <a:ext cx="6934200" cy="533400"/>
          </a:xfrm>
        </p:spPr>
        <p:txBody>
          <a:bodyPr/>
          <a:lstStyle/>
          <a:p>
            <a:r>
              <a:rPr lang="en-US" dirty="0" smtClean="0">
                <a:solidFill>
                  <a:srgbClr val="FFFFFF"/>
                </a:solidFill>
              </a:rPr>
              <a:t>Outline for today</a:t>
            </a:r>
            <a:endParaRPr lang="en-US" dirty="0">
              <a:solidFill>
                <a:srgbClr val="FFFFFF"/>
              </a:solidFill>
            </a:endParaRPr>
          </a:p>
        </p:txBody>
      </p:sp>
      <p:sp>
        <p:nvSpPr>
          <p:cNvPr id="3" name="Content Placeholder 2"/>
          <p:cNvSpPr>
            <a:spLocks noGrp="1"/>
          </p:cNvSpPr>
          <p:nvPr>
            <p:ph idx="1"/>
          </p:nvPr>
        </p:nvSpPr>
        <p:spPr>
          <a:xfrm>
            <a:off x="279399" y="1282872"/>
            <a:ext cx="8746067" cy="5331934"/>
          </a:xfrm>
        </p:spPr>
        <p:txBody>
          <a:bodyPr/>
          <a:lstStyle/>
          <a:p>
            <a:r>
              <a:rPr lang="en-US" dirty="0" smtClean="0"/>
              <a:t>Why are there ethical issues in publishing and peer review?</a:t>
            </a:r>
          </a:p>
          <a:p>
            <a:r>
              <a:rPr lang="en-US" dirty="0" smtClean="0"/>
              <a:t>Authors</a:t>
            </a:r>
          </a:p>
          <a:p>
            <a:pPr lvl="1"/>
            <a:r>
              <a:rPr lang="en-US" dirty="0" smtClean="0"/>
              <a:t>Who is an author?</a:t>
            </a:r>
          </a:p>
          <a:p>
            <a:pPr lvl="1"/>
            <a:r>
              <a:rPr lang="en-US" dirty="0" smtClean="0"/>
              <a:t>Rights/responsibilities of authors</a:t>
            </a:r>
          </a:p>
          <a:p>
            <a:pPr lvl="1"/>
            <a:r>
              <a:rPr lang="en-US" dirty="0" smtClean="0"/>
              <a:t>Plagiarism/Self-plagiarism</a:t>
            </a:r>
          </a:p>
          <a:p>
            <a:r>
              <a:rPr lang="en-US" dirty="0" smtClean="0"/>
              <a:t>Reviewers</a:t>
            </a:r>
          </a:p>
          <a:p>
            <a:pPr lvl="1"/>
            <a:r>
              <a:rPr lang="en-US" dirty="0"/>
              <a:t>Papers</a:t>
            </a:r>
          </a:p>
          <a:p>
            <a:pPr lvl="1"/>
            <a:r>
              <a:rPr lang="en-US" dirty="0"/>
              <a:t>(Grants</a:t>
            </a:r>
            <a:r>
              <a:rPr lang="en-US" dirty="0" smtClean="0"/>
              <a:t>)</a:t>
            </a:r>
          </a:p>
          <a:p>
            <a:r>
              <a:rPr lang="en-US" dirty="0" smtClean="0"/>
              <a:t>Useful websites</a:t>
            </a:r>
          </a:p>
          <a:p>
            <a:r>
              <a:rPr lang="en-US" dirty="0" smtClean="0"/>
              <a:t>Disclosures</a:t>
            </a:r>
          </a:p>
        </p:txBody>
      </p:sp>
    </p:spTree>
    <p:extLst>
      <p:ext uri="{BB962C8B-B14F-4D97-AF65-F5344CB8AC3E}">
        <p14:creationId xmlns:p14="http://schemas.microsoft.com/office/powerpoint/2010/main" val="341612659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How does this play out in highly collaborative projects?</a:t>
            </a:r>
            <a:br>
              <a:rPr lang="en-US" dirty="0" smtClean="0"/>
            </a:br>
            <a:r>
              <a:rPr lang="en-US" dirty="0"/>
              <a:t/>
            </a:r>
            <a:br>
              <a:rPr lang="en-US" dirty="0"/>
            </a:br>
            <a:r>
              <a:rPr lang="en-US" dirty="0" smtClean="0"/>
              <a:t>Is it different for </a:t>
            </a:r>
            <a:r>
              <a:rPr lang="en-US" dirty="0"/>
              <a:t>c</a:t>
            </a:r>
            <a:r>
              <a:rPr lang="en-US" dirty="0" smtClean="0"/>
              <a:t>orresponding author and contributing author?</a:t>
            </a:r>
            <a:endParaRPr lang="en-US" dirty="0"/>
          </a:p>
        </p:txBody>
      </p:sp>
    </p:spTree>
    <p:extLst>
      <p:ext uri="{BB962C8B-B14F-4D97-AF65-F5344CB8AC3E}">
        <p14:creationId xmlns:p14="http://schemas.microsoft.com/office/powerpoint/2010/main" val="356706063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p:cNvSpPr>
            <a:spLocks noGrp="1" noChangeArrowheads="1"/>
          </p:cNvSpPr>
          <p:nvPr>
            <p:ph type="title"/>
          </p:nvPr>
        </p:nvSpPr>
        <p:spPr>
          <a:xfrm>
            <a:off x="597503" y="119743"/>
            <a:ext cx="7748211" cy="1143000"/>
          </a:xfrm>
        </p:spPr>
        <p:txBody>
          <a:bodyPr/>
          <a:lstStyle/>
          <a:p>
            <a:pPr eaLnBrk="1" hangingPunct="1"/>
            <a:r>
              <a:rPr lang="en-US" dirty="0">
                <a:solidFill>
                  <a:srgbClr val="FFFFFF"/>
                </a:solidFill>
              </a:rPr>
              <a:t>Responsibilities of the </a:t>
            </a:r>
            <a:br>
              <a:rPr lang="en-US" dirty="0">
                <a:solidFill>
                  <a:srgbClr val="FFFFFF"/>
                </a:solidFill>
              </a:rPr>
            </a:br>
            <a:r>
              <a:rPr lang="en-US" dirty="0">
                <a:solidFill>
                  <a:srgbClr val="FFFFFF"/>
                </a:solidFill>
              </a:rPr>
              <a:t>Corresponding Author</a:t>
            </a:r>
          </a:p>
        </p:txBody>
      </p:sp>
      <p:sp>
        <p:nvSpPr>
          <p:cNvPr id="37893" name="Rectangle 7"/>
          <p:cNvSpPr>
            <a:spLocks noGrp="1" noChangeArrowheads="1"/>
          </p:cNvSpPr>
          <p:nvPr>
            <p:ph type="body" idx="1"/>
          </p:nvPr>
        </p:nvSpPr>
        <p:spPr>
          <a:xfrm>
            <a:off x="408819" y="1937657"/>
            <a:ext cx="8229600" cy="3795486"/>
          </a:xfrm>
        </p:spPr>
        <p:txBody>
          <a:bodyPr/>
          <a:lstStyle/>
          <a:p>
            <a:pPr marL="228600" indent="-228600" eaLnBrk="1" hangingPunct="1"/>
            <a:r>
              <a:rPr lang="en-US" dirty="0">
                <a:latin typeface="Helvetica" charset="0"/>
              </a:rPr>
              <a:t>accuracy of the </a:t>
            </a:r>
            <a:r>
              <a:rPr lang="en-US" dirty="0" smtClean="0">
                <a:latin typeface="Helvetica" charset="0"/>
              </a:rPr>
              <a:t>data and the conclusions and claims drawn from those data FOR THE ENTIRE PAPER</a:t>
            </a:r>
            <a:endParaRPr lang="en-US" dirty="0">
              <a:latin typeface="Helvetica" charset="0"/>
            </a:endParaRPr>
          </a:p>
          <a:p>
            <a:pPr marL="228600" indent="-228600" eaLnBrk="1" hangingPunct="1"/>
            <a:r>
              <a:rPr lang="en-US" dirty="0" smtClean="0">
                <a:latin typeface="Helvetica" charset="0"/>
              </a:rPr>
              <a:t>Accuracy of the authorship list (</a:t>
            </a:r>
            <a:r>
              <a:rPr lang="en-US" dirty="0">
                <a:latin typeface="Helvetica" charset="0"/>
              </a:rPr>
              <a:t>all deserve authorship and no one has been neglected)</a:t>
            </a:r>
          </a:p>
          <a:p>
            <a:pPr marL="228600" indent="-228600" eaLnBrk="1" hangingPunct="1"/>
            <a:r>
              <a:rPr lang="en-US" dirty="0" smtClean="0">
                <a:latin typeface="Helvetica" charset="0"/>
              </a:rPr>
              <a:t>handling </a:t>
            </a:r>
            <a:r>
              <a:rPr lang="en-US" dirty="0">
                <a:latin typeface="Helvetica" charset="0"/>
              </a:rPr>
              <a:t>of all correspondence and response to inquiries </a:t>
            </a:r>
            <a:endParaRPr lang="en-US" dirty="0"/>
          </a:p>
        </p:txBody>
      </p:sp>
    </p:spTree>
    <p:extLst>
      <p:ext uri="{BB962C8B-B14F-4D97-AF65-F5344CB8AC3E}">
        <p14:creationId xmlns:p14="http://schemas.microsoft.com/office/powerpoint/2010/main" val="1439898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Responsibilities of contributing authors</a:t>
            </a:r>
            <a:endParaRPr lang="en-US" dirty="0"/>
          </a:p>
        </p:txBody>
      </p:sp>
      <p:sp>
        <p:nvSpPr>
          <p:cNvPr id="5" name="Content Placeholder 4"/>
          <p:cNvSpPr>
            <a:spLocks noGrp="1"/>
          </p:cNvSpPr>
          <p:nvPr>
            <p:ph idx="1"/>
          </p:nvPr>
        </p:nvSpPr>
        <p:spPr/>
        <p:txBody>
          <a:bodyPr/>
          <a:lstStyle/>
          <a:p>
            <a:r>
              <a:rPr lang="en-US" dirty="0" smtClean="0"/>
              <a:t>Accuracy of the data and the conclusions and claims drawn from those data, but only in the field of their contribution</a:t>
            </a:r>
          </a:p>
          <a:p>
            <a:r>
              <a:rPr lang="en-US" dirty="0" smtClean="0"/>
              <a:t>Accuracy of the authorship list, to the best of their knowledge</a:t>
            </a:r>
            <a:endParaRPr lang="en-US" dirty="0"/>
          </a:p>
        </p:txBody>
      </p:sp>
    </p:spTree>
    <p:extLst>
      <p:ext uri="{BB962C8B-B14F-4D97-AF65-F5344CB8AC3E}">
        <p14:creationId xmlns:p14="http://schemas.microsoft.com/office/powerpoint/2010/main" val="302307542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149" y="558344"/>
            <a:ext cx="6934200" cy="533400"/>
          </a:xfrm>
        </p:spPr>
        <p:txBody>
          <a:bodyPr/>
          <a:lstStyle/>
          <a:p>
            <a:r>
              <a:rPr lang="en-US" dirty="0" smtClean="0">
                <a:solidFill>
                  <a:srgbClr val="FFFFFF"/>
                </a:solidFill>
              </a:rPr>
              <a:t>Guest and Ghost authors</a:t>
            </a:r>
            <a:endParaRPr lang="en-US" dirty="0">
              <a:solidFill>
                <a:srgbClr val="FFFFFF"/>
              </a:solidFill>
            </a:endParaRPr>
          </a:p>
        </p:txBody>
      </p:sp>
      <p:sp>
        <p:nvSpPr>
          <p:cNvPr id="3" name="Content Placeholder 2"/>
          <p:cNvSpPr>
            <a:spLocks noGrp="1"/>
          </p:cNvSpPr>
          <p:nvPr>
            <p:ph idx="1"/>
          </p:nvPr>
        </p:nvSpPr>
        <p:spPr>
          <a:xfrm>
            <a:off x="399716" y="1749927"/>
            <a:ext cx="8229600" cy="4707020"/>
          </a:xfrm>
        </p:spPr>
        <p:txBody>
          <a:bodyPr/>
          <a:lstStyle/>
          <a:p>
            <a:r>
              <a:rPr lang="en-US" dirty="0" smtClean="0"/>
              <a:t>In basic science, we’re used to seeing authorship “given” to people who don’t meet the authorship criteria: Guest Authors</a:t>
            </a:r>
          </a:p>
          <a:p>
            <a:r>
              <a:rPr lang="en-US" dirty="0" smtClean="0"/>
              <a:t>In clinical science (mostly), there are also people who would meet the criteria but are intentionally left off the authorship list: Ghost Authors</a:t>
            </a:r>
          </a:p>
          <a:p>
            <a:pPr lvl="1"/>
            <a:r>
              <a:rPr lang="en-US" dirty="0" smtClean="0"/>
              <a:t>Who are they?</a:t>
            </a:r>
          </a:p>
          <a:p>
            <a:pPr lvl="1"/>
            <a:r>
              <a:rPr lang="en-US" dirty="0" smtClean="0"/>
              <a:t>Why is this a problem?</a:t>
            </a:r>
          </a:p>
          <a:p>
            <a:pPr lvl="1"/>
            <a:r>
              <a:rPr lang="en-US" dirty="0" smtClean="0"/>
              <a:t>How can journals protect against ghost authorship?</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5950" y="201585"/>
            <a:ext cx="5715000" cy="1219200"/>
          </a:xfrm>
        </p:spPr>
        <p:txBody>
          <a:bodyPr/>
          <a:lstStyle/>
          <a:p>
            <a:r>
              <a:rPr lang="en-US" dirty="0" smtClean="0">
                <a:solidFill>
                  <a:srgbClr val="FFFFFF"/>
                </a:solidFill>
              </a:rPr>
              <a:t>Other Problematic Authorship </a:t>
            </a:r>
            <a:r>
              <a:rPr lang="en-US" dirty="0">
                <a:solidFill>
                  <a:srgbClr val="FFFFFF"/>
                </a:solidFill>
              </a:rPr>
              <a:t>Practices</a:t>
            </a:r>
            <a:r>
              <a:rPr lang="en-US" sz="2800" dirty="0">
                <a:solidFill>
                  <a:srgbClr val="FFFFFF"/>
                </a:solidFill>
              </a:rPr>
              <a:t/>
            </a:r>
            <a:br>
              <a:rPr lang="en-US" sz="2800" dirty="0">
                <a:solidFill>
                  <a:srgbClr val="FFFFFF"/>
                </a:solidFill>
              </a:rPr>
            </a:br>
            <a:endParaRPr lang="en-US" dirty="0">
              <a:solidFill>
                <a:srgbClr val="FFFFFF"/>
              </a:solidFill>
            </a:endParaRPr>
          </a:p>
        </p:txBody>
      </p:sp>
      <p:sp>
        <p:nvSpPr>
          <p:cNvPr id="3" name="Content Placeholder 2"/>
          <p:cNvSpPr>
            <a:spLocks noGrp="1"/>
          </p:cNvSpPr>
          <p:nvPr>
            <p:ph idx="1"/>
          </p:nvPr>
        </p:nvSpPr>
        <p:spPr>
          <a:xfrm>
            <a:off x="533400" y="2286000"/>
            <a:ext cx="8229600" cy="4038600"/>
          </a:xfrm>
        </p:spPr>
        <p:txBody>
          <a:bodyPr/>
          <a:lstStyle/>
          <a:p>
            <a:pPr marL="457200" lvl="1" indent="0" eaLnBrk="1" hangingPunct="1">
              <a:lnSpc>
                <a:spcPct val="90000"/>
              </a:lnSpc>
              <a:buNone/>
            </a:pPr>
            <a:endParaRPr lang="en-US" sz="2500" dirty="0"/>
          </a:p>
          <a:p>
            <a:pPr marL="457200" lvl="1" indent="0" eaLnBrk="1" hangingPunct="1">
              <a:lnSpc>
                <a:spcPct val="90000"/>
              </a:lnSpc>
              <a:buNone/>
            </a:pPr>
            <a:r>
              <a:rPr lang="en-US" sz="2400" dirty="0"/>
              <a:t>Data manipulation or falsification</a:t>
            </a:r>
          </a:p>
          <a:p>
            <a:pPr marL="457200" lvl="1" indent="0" eaLnBrk="1" hangingPunct="1">
              <a:lnSpc>
                <a:spcPct val="90000"/>
              </a:lnSpc>
              <a:buNone/>
            </a:pPr>
            <a:r>
              <a:rPr lang="en-US" sz="2400" dirty="0"/>
              <a:t>Data exclusion</a:t>
            </a:r>
          </a:p>
          <a:p>
            <a:pPr marL="457200" lvl="1" indent="0" eaLnBrk="1" hangingPunct="1">
              <a:lnSpc>
                <a:spcPct val="90000"/>
              </a:lnSpc>
              <a:buNone/>
            </a:pPr>
            <a:r>
              <a:rPr lang="en-US" sz="2400" dirty="0"/>
              <a:t>Redundant or duplicate publication</a:t>
            </a:r>
          </a:p>
          <a:p>
            <a:pPr marL="457200" lvl="1" indent="0" eaLnBrk="1" hangingPunct="1">
              <a:lnSpc>
                <a:spcPct val="90000"/>
              </a:lnSpc>
              <a:buNone/>
            </a:pPr>
            <a:r>
              <a:rPr lang="en-US" sz="2400" dirty="0"/>
              <a:t>Plagiarism </a:t>
            </a:r>
            <a:r>
              <a:rPr lang="en-US" sz="2400" dirty="0">
                <a:sym typeface="Wingdings"/>
              </a:rPr>
              <a:t></a:t>
            </a:r>
            <a:r>
              <a:rPr lang="en-US" sz="2400" dirty="0"/>
              <a:t> </a:t>
            </a:r>
            <a:r>
              <a:rPr lang="en-US" sz="2400" i="1" dirty="0">
                <a:solidFill>
                  <a:schemeClr val="hlink"/>
                </a:solidFill>
              </a:rPr>
              <a:t>case study #4</a:t>
            </a:r>
          </a:p>
          <a:p>
            <a:pPr marL="457200" lvl="1" indent="0" eaLnBrk="1" hangingPunct="1">
              <a:lnSpc>
                <a:spcPct val="90000"/>
              </a:lnSpc>
              <a:buNone/>
            </a:pPr>
            <a:r>
              <a:rPr lang="en-US" sz="2500" dirty="0"/>
              <a:t>False “</a:t>
            </a:r>
            <a:r>
              <a:rPr lang="en-US" sz="2500" dirty="0" smtClean="0"/>
              <a:t>novelty” </a:t>
            </a:r>
            <a:r>
              <a:rPr lang="en-US" sz="2500" dirty="0"/>
              <a:t>claims</a:t>
            </a:r>
            <a:endParaRPr lang="en-US" dirty="0"/>
          </a:p>
        </p:txBody>
      </p:sp>
    </p:spTree>
    <p:extLst>
      <p:ext uri="{BB962C8B-B14F-4D97-AF65-F5344CB8AC3E}">
        <p14:creationId xmlns:p14="http://schemas.microsoft.com/office/powerpoint/2010/main" val="218515403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title"/>
          </p:nvPr>
        </p:nvSpPr>
        <p:spPr>
          <a:xfrm>
            <a:off x="819571" y="649050"/>
            <a:ext cx="6934200" cy="533400"/>
          </a:xfrm>
          <a:noFill/>
        </p:spPr>
        <p:txBody>
          <a:bodyPr/>
          <a:lstStyle/>
          <a:p>
            <a:pPr eaLnBrk="1" hangingPunct="1"/>
            <a:r>
              <a:rPr lang="en-US" dirty="0">
                <a:solidFill>
                  <a:srgbClr val="FFFFFF"/>
                </a:solidFill>
              </a:rPr>
              <a:t>Plagiarism</a:t>
            </a:r>
          </a:p>
        </p:txBody>
      </p:sp>
      <p:sp>
        <p:nvSpPr>
          <p:cNvPr id="56325" name="Rectangle 5"/>
          <p:cNvSpPr>
            <a:spLocks noGrp="1" noChangeArrowheads="1"/>
          </p:cNvSpPr>
          <p:nvPr>
            <p:ph type="body" idx="1"/>
          </p:nvPr>
        </p:nvSpPr>
        <p:spPr>
          <a:xfrm>
            <a:off x="1600200" y="1981200"/>
            <a:ext cx="7772400" cy="4114800"/>
          </a:xfrm>
          <a:noFill/>
        </p:spPr>
        <p:txBody>
          <a:bodyPr/>
          <a:lstStyle/>
          <a:p>
            <a:pPr eaLnBrk="1" hangingPunct="1">
              <a:buFontTx/>
              <a:buNone/>
            </a:pPr>
            <a:r>
              <a:rPr lang="en-US">
                <a:latin typeface="Arial" charset="0"/>
              </a:rPr>
              <a:t>Appropriation of another person’s </a:t>
            </a:r>
          </a:p>
          <a:p>
            <a:pPr eaLnBrk="1" hangingPunct="1"/>
            <a:r>
              <a:rPr lang="en-US">
                <a:latin typeface="Arial" charset="0"/>
              </a:rPr>
              <a:t>  ideas</a:t>
            </a:r>
          </a:p>
          <a:p>
            <a:pPr eaLnBrk="1" hangingPunct="1"/>
            <a:r>
              <a:rPr lang="en-US">
                <a:latin typeface="Arial" charset="0"/>
              </a:rPr>
              <a:t>  processes</a:t>
            </a:r>
          </a:p>
          <a:p>
            <a:pPr eaLnBrk="1" hangingPunct="1"/>
            <a:r>
              <a:rPr lang="en-US">
                <a:latin typeface="Arial" charset="0"/>
              </a:rPr>
              <a:t>  results</a:t>
            </a:r>
          </a:p>
          <a:p>
            <a:pPr eaLnBrk="1" hangingPunct="1"/>
            <a:r>
              <a:rPr lang="en-US">
                <a:latin typeface="Arial" charset="0"/>
              </a:rPr>
              <a:t>  words</a:t>
            </a:r>
          </a:p>
          <a:p>
            <a:pPr eaLnBrk="1" hangingPunct="1">
              <a:buFontTx/>
              <a:buNone/>
            </a:pPr>
            <a:r>
              <a:rPr lang="en-US">
                <a:latin typeface="Arial" charset="0"/>
              </a:rPr>
              <a:t>without giving appropriate credit</a:t>
            </a: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685800" y="2286000"/>
            <a:ext cx="7772400" cy="1143000"/>
          </a:xfrm>
        </p:spPr>
        <p:txBody>
          <a:bodyPr/>
          <a:lstStyle/>
          <a:p>
            <a:pPr eaLnBrk="1" hangingPunct="1"/>
            <a:r>
              <a:rPr lang="en-US" dirty="0"/>
              <a:t>Case Study </a:t>
            </a:r>
            <a:r>
              <a:rPr lang="en-US" dirty="0" smtClean="0"/>
              <a:t>4</a:t>
            </a:r>
            <a:br>
              <a:rPr lang="en-US" dirty="0" smtClean="0"/>
            </a:br>
            <a:r>
              <a:rPr lang="en-US" dirty="0"/>
              <a:t>Plagiarism/ Self-Plagiarism</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from Case Study #4</a:t>
            </a:r>
            <a:endParaRPr lang="en-US" dirty="0"/>
          </a:p>
        </p:txBody>
      </p:sp>
      <p:sp>
        <p:nvSpPr>
          <p:cNvPr id="3" name="Content Placeholder 2"/>
          <p:cNvSpPr>
            <a:spLocks noGrp="1"/>
          </p:cNvSpPr>
          <p:nvPr>
            <p:ph idx="1"/>
          </p:nvPr>
        </p:nvSpPr>
        <p:spPr/>
        <p:txBody>
          <a:bodyPr/>
          <a:lstStyle/>
          <a:p>
            <a:pPr marL="0" indent="0">
              <a:buNone/>
            </a:pPr>
            <a:r>
              <a:rPr lang="en-US" sz="2000" dirty="0" smtClean="0"/>
              <a:t>1. Was </a:t>
            </a:r>
            <a:r>
              <a:rPr lang="en-US" sz="2000" dirty="0"/>
              <a:t>Dr. Barrett’s complaint legitimate? Do you believe Maurice’s actions constitute plagiarism? </a:t>
            </a:r>
          </a:p>
          <a:p>
            <a:pPr marL="0" indent="0">
              <a:buNone/>
            </a:pPr>
            <a:endParaRPr lang="en-US" sz="2000" dirty="0"/>
          </a:p>
          <a:p>
            <a:pPr marL="0" indent="0">
              <a:buNone/>
            </a:pPr>
            <a:r>
              <a:rPr lang="en-US" sz="2000" dirty="0" smtClean="0"/>
              <a:t>2</a:t>
            </a:r>
            <a:r>
              <a:rPr lang="en-US" sz="2000" dirty="0"/>
              <a:t>. To what extent are Maurice and Dr. Hardy each responsible for the content of the chapter? Is Dr. Hardy partly responsible for the situation that developed?</a:t>
            </a:r>
          </a:p>
          <a:p>
            <a:pPr marL="0" indent="0">
              <a:buNone/>
            </a:pPr>
            <a:r>
              <a:rPr lang="en-US" sz="2000" dirty="0"/>
              <a:t> </a:t>
            </a:r>
          </a:p>
          <a:p>
            <a:pPr marL="0" indent="0">
              <a:buNone/>
            </a:pPr>
            <a:r>
              <a:rPr lang="en-US" sz="2000" dirty="0"/>
              <a:t>3. Assume that Dr. Hardy brought the matter up to the dean. If you were the dean, how would you handle it? If Maurice admitted to inadvertent plagiarism, what kind of sanctions would you, as a dean, be inclined to consider?</a:t>
            </a:r>
          </a:p>
          <a:p>
            <a:pPr marL="0" indent="0">
              <a:buNone/>
            </a:pPr>
            <a:r>
              <a:rPr lang="en-US" sz="2000" dirty="0"/>
              <a:t> </a:t>
            </a:r>
          </a:p>
          <a:p>
            <a:pPr marL="0" indent="0">
              <a:buNone/>
            </a:pPr>
            <a:r>
              <a:rPr lang="en-US" sz="2000" dirty="0"/>
              <a:t>4. If you were the editor who receives the complaint from Dr. Barrett, what would you do?</a:t>
            </a:r>
          </a:p>
          <a:p>
            <a:pPr marL="0" indent="0">
              <a:buNone/>
            </a:pPr>
            <a:endParaRPr lang="en-US" dirty="0"/>
          </a:p>
        </p:txBody>
      </p:sp>
    </p:spTree>
    <p:extLst>
      <p:ext uri="{BB962C8B-B14F-4D97-AF65-F5344CB8AC3E}">
        <p14:creationId xmlns:p14="http://schemas.microsoft.com/office/powerpoint/2010/main" val="383018373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2"/>
          <p:cNvSpPr>
            <a:spLocks noGrp="1" noChangeArrowheads="1"/>
          </p:cNvSpPr>
          <p:nvPr>
            <p:ph type="title"/>
          </p:nvPr>
        </p:nvSpPr>
        <p:spPr>
          <a:xfrm>
            <a:off x="728928" y="298609"/>
            <a:ext cx="5486400" cy="762000"/>
          </a:xfrm>
        </p:spPr>
        <p:txBody>
          <a:bodyPr/>
          <a:lstStyle/>
          <a:p>
            <a:pPr eaLnBrk="1" hangingPunct="1"/>
            <a:r>
              <a:rPr lang="en-US" dirty="0" smtClean="0">
                <a:solidFill>
                  <a:srgbClr val="FFFFFF"/>
                </a:solidFill>
              </a:rPr>
              <a:t>Reviewers</a:t>
            </a:r>
            <a:endParaRPr lang="en-US" dirty="0">
              <a:solidFill>
                <a:srgbClr val="FFFFFF"/>
              </a:solidFill>
            </a:endParaRPr>
          </a:p>
        </p:txBody>
      </p:sp>
      <p:sp>
        <p:nvSpPr>
          <p:cNvPr id="48133" name="Rectangle 3"/>
          <p:cNvSpPr>
            <a:spLocks noGrp="1" noChangeArrowheads="1"/>
          </p:cNvSpPr>
          <p:nvPr>
            <p:ph type="body" idx="1"/>
          </p:nvPr>
        </p:nvSpPr>
        <p:spPr>
          <a:xfrm>
            <a:off x="762000" y="1371600"/>
            <a:ext cx="7772400" cy="4572000"/>
          </a:xfrm>
        </p:spPr>
        <p:txBody>
          <a:bodyPr/>
          <a:lstStyle/>
          <a:p>
            <a:pPr eaLnBrk="1" hangingPunct="1">
              <a:lnSpc>
                <a:spcPct val="90000"/>
              </a:lnSpc>
            </a:pPr>
            <a:r>
              <a:rPr lang="en-US" sz="2400" dirty="0">
                <a:latin typeface="Arial" charset="0"/>
              </a:rPr>
              <a:t>Assess quality of the work</a:t>
            </a:r>
            <a:endParaRPr lang="en-US" sz="2400" dirty="0" smtClean="0">
              <a:latin typeface="Arial" charset="0"/>
            </a:endParaRPr>
          </a:p>
          <a:p>
            <a:pPr lvl="1" eaLnBrk="1" hangingPunct="1">
              <a:lnSpc>
                <a:spcPct val="90000"/>
              </a:lnSpc>
            </a:pPr>
            <a:r>
              <a:rPr lang="en-US" sz="2400" dirty="0" smtClean="0"/>
              <a:t>Conclusions </a:t>
            </a:r>
            <a:r>
              <a:rPr lang="en-US" sz="2400" dirty="0"/>
              <a:t>supported by </a:t>
            </a:r>
            <a:r>
              <a:rPr lang="en-US" sz="2400" dirty="0" smtClean="0"/>
              <a:t>evidence?</a:t>
            </a:r>
          </a:p>
          <a:p>
            <a:pPr lvl="2" eaLnBrk="1" hangingPunct="1">
              <a:lnSpc>
                <a:spcPct val="90000"/>
              </a:lnSpc>
            </a:pPr>
            <a:r>
              <a:rPr lang="en-US" sz="2400" dirty="0" smtClean="0"/>
              <a:t>Methods are appropriate</a:t>
            </a:r>
          </a:p>
          <a:p>
            <a:pPr lvl="2" eaLnBrk="1" hangingPunct="1">
              <a:lnSpc>
                <a:spcPct val="90000"/>
              </a:lnSpc>
            </a:pPr>
            <a:r>
              <a:rPr lang="en-US" sz="2400" dirty="0" smtClean="0"/>
              <a:t>Logic is sound</a:t>
            </a:r>
          </a:p>
          <a:p>
            <a:pPr lvl="1" eaLnBrk="1" hangingPunct="1">
              <a:lnSpc>
                <a:spcPct val="90000"/>
              </a:lnSpc>
            </a:pPr>
            <a:r>
              <a:rPr lang="en-US" sz="2400" dirty="0" smtClean="0"/>
              <a:t>Data manipulated or falsified?</a:t>
            </a:r>
          </a:p>
          <a:p>
            <a:pPr lvl="1" eaLnBrk="1" hangingPunct="1">
              <a:lnSpc>
                <a:spcPct val="90000"/>
              </a:lnSpc>
            </a:pPr>
            <a:r>
              <a:rPr lang="en-US" sz="2400" dirty="0"/>
              <a:t>Relevant literature appropriately </a:t>
            </a:r>
            <a:r>
              <a:rPr lang="en-US" sz="2400" dirty="0" smtClean="0"/>
              <a:t>cited/credited?</a:t>
            </a:r>
          </a:p>
          <a:p>
            <a:pPr eaLnBrk="1" hangingPunct="1">
              <a:lnSpc>
                <a:spcPct val="90000"/>
              </a:lnSpc>
            </a:pPr>
            <a:r>
              <a:rPr lang="en-US" sz="2400" dirty="0">
                <a:latin typeface="Arial" charset="0"/>
              </a:rPr>
              <a:t>Judge importance of the work</a:t>
            </a:r>
            <a:endParaRPr lang="en-US" sz="2400" dirty="0" smtClean="0">
              <a:latin typeface="Arial" charset="0"/>
            </a:endParaRPr>
          </a:p>
          <a:p>
            <a:pPr lvl="1" eaLnBrk="1" hangingPunct="1">
              <a:lnSpc>
                <a:spcPct val="90000"/>
              </a:lnSpc>
            </a:pPr>
            <a:r>
              <a:rPr lang="en-US" sz="2400" dirty="0" smtClean="0"/>
              <a:t>Will influence publication decision</a:t>
            </a:r>
          </a:p>
          <a:p>
            <a:pPr eaLnBrk="1" hangingPunct="1">
              <a:lnSpc>
                <a:spcPct val="90000"/>
              </a:lnSpc>
            </a:pPr>
            <a:r>
              <a:rPr lang="en-US" sz="2400" dirty="0">
                <a:latin typeface="Arial" charset="0"/>
              </a:rPr>
              <a:t>Avoid biases </a:t>
            </a:r>
            <a:r>
              <a:rPr lang="en-US" sz="2400" dirty="0">
                <a:solidFill>
                  <a:srgbClr val="E7320C"/>
                </a:solidFill>
                <a:latin typeface="Arial" charset="0"/>
              </a:rPr>
              <a:t>and conflicts of interest</a:t>
            </a:r>
            <a:endParaRPr lang="en-US" sz="2400" dirty="0">
              <a:latin typeface="Arial" charset="0"/>
            </a:endParaRPr>
          </a:p>
          <a:p>
            <a:pPr eaLnBrk="1" hangingPunct="1">
              <a:lnSpc>
                <a:spcPct val="90000"/>
              </a:lnSpc>
            </a:pPr>
            <a:r>
              <a:rPr lang="en-US" sz="2400" dirty="0">
                <a:latin typeface="Arial" charset="0"/>
              </a:rPr>
              <a:t>Meet deadlines</a:t>
            </a:r>
          </a:p>
          <a:p>
            <a:pPr eaLnBrk="1" hangingPunct="1">
              <a:lnSpc>
                <a:spcPct val="90000"/>
              </a:lnSpc>
            </a:pPr>
            <a:r>
              <a:rPr lang="en-US" sz="2400" dirty="0">
                <a:latin typeface="Arial" charset="0"/>
              </a:rPr>
              <a:t>Preserve confidentiality</a:t>
            </a:r>
          </a:p>
          <a:p>
            <a:pPr eaLnBrk="1" hangingPunct="1">
              <a:lnSpc>
                <a:spcPct val="90000"/>
              </a:lnSpc>
            </a:pPr>
            <a:endParaRPr lang="en-US" sz="2400" dirty="0">
              <a:latin typeface="Arial" charset="0"/>
            </a:endParaRPr>
          </a:p>
        </p:txBody>
      </p:sp>
      <p:sp>
        <p:nvSpPr>
          <p:cNvPr id="48134" name="Rectangle 4"/>
          <p:cNvSpPr>
            <a:spLocks noChangeArrowheads="1"/>
          </p:cNvSpPr>
          <p:nvPr/>
        </p:nvSpPr>
        <p:spPr bwMode="auto">
          <a:xfrm>
            <a:off x="381000" y="6172201"/>
            <a:ext cx="8524875" cy="526811"/>
          </a:xfrm>
          <a:prstGeom prst="rect">
            <a:avLst/>
          </a:prstGeom>
          <a:noFill/>
          <a:ln w="9525">
            <a:noFill/>
            <a:miter lim="800000"/>
            <a:headEnd/>
            <a:tailEnd/>
          </a:ln>
        </p:spPr>
        <p:txBody>
          <a:bodyPr wrap="square">
            <a:prstTxWarp prst="textNoShape">
              <a:avLst/>
            </a:prstTxWarp>
            <a:spAutoFit/>
          </a:bodyPr>
          <a:lstStyle/>
          <a:p>
            <a:pPr lvl="2" eaLnBrk="1" hangingPunct="1">
              <a:lnSpc>
                <a:spcPct val="90000"/>
              </a:lnSpc>
              <a:spcBef>
                <a:spcPct val="20000"/>
              </a:spcBef>
            </a:pPr>
            <a:r>
              <a:rPr lang="en-US" sz="1400" dirty="0">
                <a:latin typeface="Helvetica" charset="0"/>
              </a:rPr>
              <a:t>Based on: Integrity: Introduction to the Responsible Conduct of Research</a:t>
            </a:r>
          </a:p>
          <a:p>
            <a:pPr lvl="2" eaLnBrk="1" hangingPunct="1">
              <a:lnSpc>
                <a:spcPct val="90000"/>
              </a:lnSpc>
              <a:spcBef>
                <a:spcPct val="20000"/>
              </a:spcBef>
            </a:pPr>
            <a:r>
              <a:rPr lang="en-US" sz="1400" dirty="0">
                <a:latin typeface="Helvetica" charset="0"/>
              </a:rPr>
              <a:t>Office of Research Integrity </a:t>
            </a:r>
            <a:r>
              <a:rPr lang="en-US" sz="1400" dirty="0">
                <a:latin typeface="Helvetica" charset="0"/>
                <a:hlinkClick r:id="rId3"/>
              </a:rPr>
              <a:t>http://ori.dhhs.gov/publications/ori_intro_text.shtml</a:t>
            </a:r>
            <a:endParaRPr lang="en-US" sz="1400" dirty="0">
              <a:latin typeface="Helvetica" charset="0"/>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715902" y="532428"/>
            <a:ext cx="6934200" cy="533400"/>
          </a:xfrm>
        </p:spPr>
        <p:txBody>
          <a:bodyPr/>
          <a:lstStyle/>
          <a:p>
            <a:pPr eaLnBrk="1" hangingPunct="1"/>
            <a:r>
              <a:rPr lang="en-US">
                <a:solidFill>
                  <a:srgbClr val="FFFFFF"/>
                </a:solidFill>
              </a:rPr>
              <a:t>Reviewer Misconduct Examples</a:t>
            </a:r>
          </a:p>
        </p:txBody>
      </p:sp>
      <p:sp>
        <p:nvSpPr>
          <p:cNvPr id="43011" name="Rectangle 3"/>
          <p:cNvSpPr>
            <a:spLocks noGrp="1" noChangeArrowheads="1"/>
          </p:cNvSpPr>
          <p:nvPr>
            <p:ph type="body" idx="1"/>
          </p:nvPr>
        </p:nvSpPr>
        <p:spPr/>
        <p:txBody>
          <a:bodyPr/>
          <a:lstStyle/>
          <a:p>
            <a:pPr eaLnBrk="1" hangingPunct="1"/>
            <a:r>
              <a:rPr lang="en-US" dirty="0" smtClean="0"/>
              <a:t>Providing “expert” feedback when not an expert</a:t>
            </a:r>
          </a:p>
          <a:p>
            <a:pPr eaLnBrk="1" hangingPunct="1"/>
            <a:r>
              <a:rPr lang="en-US" dirty="0" smtClean="0"/>
              <a:t>Failure </a:t>
            </a:r>
            <a:r>
              <a:rPr lang="en-US" dirty="0"/>
              <a:t>to disclose </a:t>
            </a:r>
            <a:r>
              <a:rPr lang="en-US" dirty="0" smtClean="0"/>
              <a:t>conflict</a:t>
            </a:r>
            <a:endParaRPr lang="en-US" dirty="0"/>
          </a:p>
          <a:p>
            <a:pPr eaLnBrk="1" hangingPunct="1"/>
            <a:r>
              <a:rPr lang="en-US" dirty="0"/>
              <a:t>Breach of confidentiality</a:t>
            </a:r>
          </a:p>
          <a:p>
            <a:pPr eaLnBrk="1" hangingPunct="1"/>
            <a:r>
              <a:rPr lang="en-US" dirty="0"/>
              <a:t>Delaying publication of competitors’ work</a:t>
            </a:r>
          </a:p>
          <a:p>
            <a:pPr eaLnBrk="1" hangingPunct="1"/>
            <a:r>
              <a:rPr lang="en-US" dirty="0"/>
              <a:t>False accusations of author misconduct</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993" y="260312"/>
            <a:ext cx="6934200" cy="1048442"/>
          </a:xfrm>
        </p:spPr>
        <p:txBody>
          <a:bodyPr/>
          <a:lstStyle/>
          <a:p>
            <a:r>
              <a:rPr lang="en-US" dirty="0" smtClean="0">
                <a:solidFill>
                  <a:schemeClr val="bg1"/>
                </a:solidFill>
              </a:rPr>
              <a:t>Why are there ethical issues in publishing and peer review?</a:t>
            </a:r>
            <a:endParaRPr lang="en-US" dirty="0">
              <a:solidFill>
                <a:schemeClr val="bg1"/>
              </a:solidFill>
            </a:endParaRPr>
          </a:p>
        </p:txBody>
      </p:sp>
      <p:sp>
        <p:nvSpPr>
          <p:cNvPr id="3" name="Content Placeholder 2"/>
          <p:cNvSpPr>
            <a:spLocks noGrp="1"/>
          </p:cNvSpPr>
          <p:nvPr>
            <p:ph idx="1"/>
          </p:nvPr>
        </p:nvSpPr>
        <p:spPr/>
        <p:txBody>
          <a:bodyPr/>
          <a:lstStyle/>
          <a:p>
            <a:r>
              <a:rPr lang="en-US" dirty="0" smtClean="0"/>
              <a:t>Reasons to publish</a:t>
            </a:r>
          </a:p>
          <a:p>
            <a:r>
              <a:rPr lang="en-US" dirty="0" smtClean="0"/>
              <a:t>Competition </a:t>
            </a:r>
          </a:p>
          <a:p>
            <a:r>
              <a:rPr lang="en-US" dirty="0" smtClean="0"/>
              <a:t>People involved</a:t>
            </a:r>
            <a:endParaRPr lang="en-US" dirty="0"/>
          </a:p>
        </p:txBody>
      </p:sp>
    </p:spTree>
    <p:extLst>
      <p:ext uri="{BB962C8B-B14F-4D97-AF65-F5344CB8AC3E}">
        <p14:creationId xmlns:p14="http://schemas.microsoft.com/office/powerpoint/2010/main" val="260088281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685800" y="2286000"/>
            <a:ext cx="7772400" cy="1143000"/>
          </a:xfrm>
        </p:spPr>
        <p:txBody>
          <a:bodyPr/>
          <a:lstStyle/>
          <a:p>
            <a:pPr eaLnBrk="1" hangingPunct="1"/>
            <a:r>
              <a:rPr lang="en-US" dirty="0"/>
              <a:t>Case Study #2:</a:t>
            </a:r>
            <a:r>
              <a:rPr lang="en-US" dirty="0" smtClean="0"/>
              <a:t/>
            </a:r>
            <a:br>
              <a:rPr lang="en-US" dirty="0" smtClean="0"/>
            </a:br>
            <a:r>
              <a:rPr lang="en-US" dirty="0" smtClean="0"/>
              <a:t>Peer</a:t>
            </a:r>
            <a:r>
              <a:rPr lang="en-US" dirty="0"/>
              <a:t>-</a:t>
            </a:r>
            <a:r>
              <a:rPr lang="en-US" dirty="0" smtClean="0"/>
              <a:t>Review of research papers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from Case Study #2</a:t>
            </a:r>
            <a:endParaRPr lang="en-US" dirty="0"/>
          </a:p>
        </p:txBody>
      </p:sp>
      <p:sp>
        <p:nvSpPr>
          <p:cNvPr id="3" name="Content Placeholder 2"/>
          <p:cNvSpPr>
            <a:spLocks noGrp="1"/>
          </p:cNvSpPr>
          <p:nvPr>
            <p:ph idx="1"/>
          </p:nvPr>
        </p:nvSpPr>
        <p:spPr>
          <a:xfrm>
            <a:off x="217374" y="1544658"/>
            <a:ext cx="8546222" cy="5137423"/>
          </a:xfrm>
        </p:spPr>
        <p:txBody>
          <a:bodyPr/>
          <a:lstStyle/>
          <a:p>
            <a:pPr marL="0" indent="0">
              <a:buNone/>
            </a:pPr>
            <a:r>
              <a:rPr lang="en-US" sz="2000" dirty="0" smtClean="0"/>
              <a:t>1: What </a:t>
            </a:r>
            <a:r>
              <a:rPr lang="en-US" sz="2000" dirty="0"/>
              <a:t>types of conflict of interest might arise when someone is asked to review a paper (or grant application)? How can one separate oneself from the content of a paper under review</a:t>
            </a:r>
            <a:r>
              <a:rPr lang="en-US" sz="2000" dirty="0" smtClean="0"/>
              <a:t>?</a:t>
            </a:r>
            <a:endParaRPr lang="en-US" sz="2000" dirty="0"/>
          </a:p>
          <a:p>
            <a:pPr marL="0" indent="0">
              <a:buNone/>
            </a:pPr>
            <a:r>
              <a:rPr lang="en-US" sz="2000" dirty="0"/>
              <a:t>2: </a:t>
            </a:r>
            <a:r>
              <a:rPr lang="en-US" sz="2000" dirty="0" smtClean="0"/>
              <a:t>Is </a:t>
            </a:r>
            <a:r>
              <a:rPr lang="en-US" sz="2000" dirty="0"/>
              <a:t>it ever appropriate for a peer reviewer to give a paper to a graduate student for review? If so, how should the reviewer do so? </a:t>
            </a:r>
          </a:p>
          <a:p>
            <a:pPr marL="0" indent="0">
              <a:buNone/>
            </a:pPr>
            <a:r>
              <a:rPr lang="en-US" sz="2000" dirty="0" smtClean="0"/>
              <a:t>3</a:t>
            </a:r>
            <a:r>
              <a:rPr lang="en-US" sz="2000" dirty="0"/>
              <a:t>: Is it appropriate for a peer reviewer to use ideas from an article (or a grant) under review to stop unfruitful research in the reviewer’s laboratory? </a:t>
            </a:r>
          </a:p>
          <a:p>
            <a:pPr marL="0" indent="0">
              <a:buNone/>
            </a:pPr>
            <a:r>
              <a:rPr lang="en-US" sz="2000" dirty="0" smtClean="0"/>
              <a:t>4. Is </a:t>
            </a:r>
            <a:r>
              <a:rPr lang="en-US" sz="2000" dirty="0"/>
              <a:t>it ever appropriate for a reviewer to use ideas from a paper (or a grant) under review, even if the reviewer’s method to achieve a result is different from that used in the paper under review? If so, how should the reviewer proceed? </a:t>
            </a:r>
          </a:p>
          <a:p>
            <a:pPr marL="0" indent="0">
              <a:buNone/>
            </a:pPr>
            <a:r>
              <a:rPr lang="en-US" sz="2000" dirty="0" smtClean="0"/>
              <a:t>5</a:t>
            </a:r>
            <a:r>
              <a:rPr lang="en-US" sz="2000" dirty="0"/>
              <a:t>. What are some of the challenges in the current peer-review process, in which the peer reviewer is anonymous but the author is known to the reviewer? </a:t>
            </a:r>
          </a:p>
          <a:p>
            <a:pPr marL="0" indent="0">
              <a:buNone/>
            </a:pPr>
            <a:r>
              <a:rPr lang="en-US" sz="2000" dirty="0" smtClean="0"/>
              <a:t>6</a:t>
            </a:r>
            <a:r>
              <a:rPr lang="en-US" sz="2000" dirty="0"/>
              <a:t>. Do you think the process of peer review could/should be improved? How?</a:t>
            </a:r>
          </a:p>
          <a:p>
            <a:pPr marL="0" indent="0">
              <a:buNone/>
            </a:pPr>
            <a:r>
              <a:rPr lang="en-US" sz="2000" dirty="0" smtClean="0"/>
              <a:t>7</a:t>
            </a:r>
            <a:r>
              <a:rPr lang="en-US" sz="2000" dirty="0"/>
              <a:t>. What recourse is there for Dr. Morris if he suspects that his ideas were plagiarized? </a:t>
            </a:r>
          </a:p>
        </p:txBody>
      </p:sp>
    </p:spTree>
    <p:extLst>
      <p:ext uri="{BB962C8B-B14F-4D97-AF65-F5344CB8AC3E}">
        <p14:creationId xmlns:p14="http://schemas.microsoft.com/office/powerpoint/2010/main" val="2608358654"/>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150" y="441723"/>
            <a:ext cx="6934200" cy="533400"/>
          </a:xfrm>
        </p:spPr>
        <p:txBody>
          <a:bodyPr/>
          <a:lstStyle/>
          <a:p>
            <a:r>
              <a:rPr lang="en-US" dirty="0" smtClean="0">
                <a:solidFill>
                  <a:srgbClr val="FFFFFF"/>
                </a:solidFill>
              </a:rPr>
              <a:t>Grant review</a:t>
            </a:r>
            <a:endParaRPr lang="en-US" dirty="0">
              <a:solidFill>
                <a:srgbClr val="FFFFFF"/>
              </a:solidFill>
            </a:endParaRPr>
          </a:p>
        </p:txBody>
      </p:sp>
      <p:sp>
        <p:nvSpPr>
          <p:cNvPr id="3" name="Content Placeholder 2"/>
          <p:cNvSpPr>
            <a:spLocks noGrp="1"/>
          </p:cNvSpPr>
          <p:nvPr>
            <p:ph idx="1"/>
          </p:nvPr>
        </p:nvSpPr>
        <p:spPr/>
        <p:txBody>
          <a:bodyPr/>
          <a:lstStyle/>
          <a:p>
            <a:r>
              <a:rPr lang="en-US" dirty="0" smtClean="0"/>
              <a:t>Differences between papers and grants</a:t>
            </a:r>
          </a:p>
          <a:p>
            <a:pPr lvl="1"/>
            <a:r>
              <a:rPr lang="en-US" dirty="0" smtClean="0"/>
              <a:t>Conflicts</a:t>
            </a:r>
          </a:p>
          <a:p>
            <a:pPr lvl="1"/>
            <a:r>
              <a:rPr lang="en-US" dirty="0" smtClean="0"/>
              <a:t>Expertise</a:t>
            </a:r>
          </a:p>
          <a:p>
            <a:r>
              <a:rPr lang="en-US" dirty="0" smtClean="0"/>
              <a:t>Case </a:t>
            </a:r>
            <a:r>
              <a:rPr lang="en-US" dirty="0"/>
              <a:t>Study </a:t>
            </a:r>
            <a:r>
              <a:rPr lang="en-US" dirty="0" smtClean="0"/>
              <a:t>#3</a:t>
            </a:r>
            <a:endParaRPr lang="en-US" dirty="0"/>
          </a:p>
        </p:txBody>
      </p:sp>
    </p:spTree>
    <p:extLst>
      <p:ext uri="{BB962C8B-B14F-4D97-AF65-F5344CB8AC3E}">
        <p14:creationId xmlns:p14="http://schemas.microsoft.com/office/powerpoint/2010/main" val="448736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 from Case Study #3</a:t>
            </a:r>
            <a:endParaRPr lang="en-US" dirty="0"/>
          </a:p>
        </p:txBody>
      </p:sp>
      <p:sp>
        <p:nvSpPr>
          <p:cNvPr id="5" name="Content Placeholder 4"/>
          <p:cNvSpPr>
            <a:spLocks noGrp="1"/>
          </p:cNvSpPr>
          <p:nvPr>
            <p:ph idx="1"/>
          </p:nvPr>
        </p:nvSpPr>
        <p:spPr>
          <a:xfrm>
            <a:off x="457200" y="1508760"/>
            <a:ext cx="8229600" cy="2862053"/>
          </a:xfrm>
        </p:spPr>
        <p:txBody>
          <a:bodyPr/>
          <a:lstStyle/>
          <a:p>
            <a:pPr marL="0" indent="0">
              <a:buNone/>
            </a:pPr>
            <a:r>
              <a:rPr lang="en-US" dirty="0"/>
              <a:t>Assess Goodson’s ‘grant strategy</a:t>
            </a:r>
            <a:r>
              <a:rPr lang="en-US" dirty="0" smtClean="0"/>
              <a:t>’:</a:t>
            </a:r>
          </a:p>
          <a:p>
            <a:pPr marL="457200" indent="-457200">
              <a:buAutoNum type="arabicPeriod"/>
            </a:pPr>
            <a:r>
              <a:rPr lang="en-US" dirty="0" smtClean="0"/>
              <a:t>is </a:t>
            </a:r>
            <a:r>
              <a:rPr lang="en-US" dirty="0"/>
              <a:t>your perception that this is a common practice?  </a:t>
            </a:r>
            <a:endParaRPr lang="en-US" dirty="0" smtClean="0"/>
          </a:p>
          <a:p>
            <a:pPr marL="457200" indent="-457200">
              <a:buAutoNum type="arabicPeriod"/>
            </a:pPr>
            <a:r>
              <a:rPr lang="en-US" dirty="0" smtClean="0"/>
              <a:t>Should </a:t>
            </a:r>
            <a:r>
              <a:rPr lang="en-US" dirty="0"/>
              <a:t>you say anything to your colleague of your knowledge?  </a:t>
            </a:r>
            <a:endParaRPr lang="en-US" dirty="0" smtClean="0"/>
          </a:p>
          <a:p>
            <a:pPr marL="457200" indent="-457200">
              <a:buAutoNum type="arabicPeriod"/>
            </a:pPr>
            <a:r>
              <a:rPr lang="en-US" dirty="0" smtClean="0"/>
              <a:t>Should </a:t>
            </a:r>
            <a:r>
              <a:rPr lang="en-US" dirty="0"/>
              <a:t>you modify your review?  </a:t>
            </a:r>
            <a:endParaRPr lang="en-US" dirty="0" smtClean="0"/>
          </a:p>
          <a:p>
            <a:pPr marL="457200" indent="-457200">
              <a:buAutoNum type="arabicPeriod"/>
            </a:pPr>
            <a:r>
              <a:rPr lang="en-US" dirty="0" smtClean="0"/>
              <a:t>Should </a:t>
            </a:r>
            <a:r>
              <a:rPr lang="en-US" dirty="0"/>
              <a:t>you contact NIH?</a:t>
            </a:r>
          </a:p>
          <a:p>
            <a:pPr marL="0" indent="0">
              <a:buNone/>
            </a:pPr>
            <a:endParaRPr lang="en-US" dirty="0"/>
          </a:p>
        </p:txBody>
      </p:sp>
    </p:spTree>
    <p:extLst>
      <p:ext uri="{BB962C8B-B14F-4D97-AF65-F5344CB8AC3E}">
        <p14:creationId xmlns:p14="http://schemas.microsoft.com/office/powerpoint/2010/main" val="146789820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3"/>
          <p:cNvPicPr>
            <a:picLocks noChangeAspect="1" noChangeArrowheads="1"/>
          </p:cNvPicPr>
          <p:nvPr/>
        </p:nvPicPr>
        <p:blipFill>
          <a:blip r:embed="rId3"/>
          <a:srcRect/>
          <a:stretch>
            <a:fillRect/>
          </a:stretch>
        </p:blipFill>
        <p:spPr bwMode="auto">
          <a:xfrm>
            <a:off x="0" y="1981200"/>
            <a:ext cx="9029700" cy="4037013"/>
          </a:xfrm>
          <a:prstGeom prst="rect">
            <a:avLst/>
          </a:prstGeom>
          <a:noFill/>
          <a:ln w="9525">
            <a:noFill/>
            <a:miter lim="800000"/>
            <a:headEnd/>
            <a:tailEnd/>
          </a:ln>
        </p:spPr>
      </p:pic>
      <p:pic>
        <p:nvPicPr>
          <p:cNvPr id="53251" name="Picture 4"/>
          <p:cNvPicPr>
            <a:picLocks noChangeAspect="1" noChangeArrowheads="1"/>
          </p:cNvPicPr>
          <p:nvPr/>
        </p:nvPicPr>
        <p:blipFill>
          <a:blip r:embed="rId4"/>
          <a:srcRect/>
          <a:stretch>
            <a:fillRect/>
          </a:stretch>
        </p:blipFill>
        <p:spPr bwMode="auto">
          <a:xfrm>
            <a:off x="3962400" y="457200"/>
            <a:ext cx="4826000" cy="120650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Syllabus – anything else you would like to discuss?</a:t>
            </a:r>
            <a:endParaRPr lang="en-US" dirty="0"/>
          </a:p>
        </p:txBody>
      </p:sp>
      <p:sp>
        <p:nvSpPr>
          <p:cNvPr id="5" name="Content Placeholder 4"/>
          <p:cNvSpPr>
            <a:spLocks noGrp="1"/>
          </p:cNvSpPr>
          <p:nvPr>
            <p:ph idx="1"/>
          </p:nvPr>
        </p:nvSpPr>
        <p:spPr>
          <a:xfrm>
            <a:off x="457200" y="1508760"/>
            <a:ext cx="8229600" cy="4417907"/>
          </a:xfrm>
        </p:spPr>
        <p:txBody>
          <a:bodyPr/>
          <a:lstStyle/>
          <a:p>
            <a:pPr marL="0" indent="0">
              <a:buNone/>
            </a:pPr>
            <a:r>
              <a:rPr lang="en-US" sz="2800" dirty="0" smtClean="0"/>
              <a:t>The purpose and importance of scientific publication, and the responsibilities of the authors. Includes topics such as collaborative work and assigning appropriate credit, acknowledgments, appropriate citations, repetitive publications, fragmentary publication, sufficient description of methods, corrections and retractions, conventions for deciding upon authors, author responsibilities, and the pressure to publish.  Also, the purpose of peer review in determining merit for research funding and publications.  </a:t>
            </a:r>
            <a:endParaRPr lang="en-US" sz="2800" dirty="0"/>
          </a:p>
        </p:txBody>
      </p:sp>
    </p:spTree>
    <p:extLst>
      <p:ext uri="{BB962C8B-B14F-4D97-AF65-F5344CB8AC3E}">
        <p14:creationId xmlns:p14="http://schemas.microsoft.com/office/powerpoint/2010/main" val="2289254964"/>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5"/>
          <p:cNvSpPr>
            <a:spLocks noGrp="1" noChangeArrowheads="1"/>
          </p:cNvSpPr>
          <p:nvPr>
            <p:ph type="title"/>
          </p:nvPr>
        </p:nvSpPr>
        <p:spPr>
          <a:xfrm>
            <a:off x="536074" y="564147"/>
            <a:ext cx="6934200" cy="533400"/>
          </a:xfrm>
          <a:noFill/>
        </p:spPr>
        <p:txBody>
          <a:bodyPr/>
          <a:lstStyle/>
          <a:p>
            <a:pPr eaLnBrk="1" hangingPunct="1"/>
            <a:r>
              <a:rPr lang="en-US" dirty="0">
                <a:solidFill>
                  <a:srgbClr val="FFFFFF"/>
                </a:solidFill>
              </a:rPr>
              <a:t>Useful Websites</a:t>
            </a:r>
          </a:p>
        </p:txBody>
      </p:sp>
      <p:sp>
        <p:nvSpPr>
          <p:cNvPr id="62469" name="Rectangle 6"/>
          <p:cNvSpPr>
            <a:spLocks noGrp="1" noChangeArrowheads="1"/>
          </p:cNvSpPr>
          <p:nvPr>
            <p:ph type="body" idx="1"/>
          </p:nvPr>
        </p:nvSpPr>
        <p:spPr>
          <a:xfrm>
            <a:off x="457200" y="1981200"/>
            <a:ext cx="8305800" cy="4876800"/>
          </a:xfrm>
          <a:noFill/>
        </p:spPr>
        <p:txBody>
          <a:bodyPr/>
          <a:lstStyle/>
          <a:p>
            <a:pPr marL="0" indent="0" eaLnBrk="1" hangingPunct="1">
              <a:buFont typeface="Times" charset="0"/>
              <a:buChar char="•"/>
            </a:pPr>
            <a:r>
              <a:rPr lang="en-US" sz="1800" dirty="0">
                <a:latin typeface="Arial" charset="0"/>
              </a:rPr>
              <a:t> Office of Research Integrity--booklet on Responsible Conduct of Research</a:t>
            </a:r>
          </a:p>
          <a:p>
            <a:pPr marL="0" indent="0" eaLnBrk="1" hangingPunct="1">
              <a:buFont typeface="Times" charset="0"/>
              <a:buNone/>
            </a:pPr>
            <a:r>
              <a:rPr lang="en-US" sz="1800" dirty="0">
                <a:latin typeface="Arial" charset="0"/>
                <a:hlinkClick r:id="rId2"/>
              </a:rPr>
              <a:t>	http://ori.dhhs.gov/publications/ori_intro_text.shtml</a:t>
            </a:r>
            <a:r>
              <a:rPr lang="en-US" sz="1800" dirty="0">
                <a:latin typeface="Arial" charset="0"/>
              </a:rPr>
              <a:t> </a:t>
            </a:r>
          </a:p>
          <a:p>
            <a:pPr marL="0" indent="0" eaLnBrk="1" hangingPunct="1">
              <a:buFont typeface="Times" charset="0"/>
              <a:buChar char="•"/>
            </a:pPr>
            <a:r>
              <a:rPr lang="en-US" sz="1800" dirty="0">
                <a:latin typeface="Arial" charset="0"/>
              </a:rPr>
              <a:t> Columbia University annotated case studies on RCR</a:t>
            </a:r>
            <a:endParaRPr lang="en-US" sz="1800" dirty="0" smtClean="0">
              <a:latin typeface="Arial" charset="0"/>
            </a:endParaRPr>
          </a:p>
          <a:p>
            <a:pPr marL="857250" lvl="2" indent="0" eaLnBrk="1" hangingPunct="1">
              <a:buFontTx/>
              <a:buNone/>
            </a:pPr>
            <a:r>
              <a:rPr lang="en-US" sz="1800" dirty="0" smtClean="0">
                <a:hlinkClick r:id="rId3"/>
              </a:rPr>
              <a:t>http</a:t>
            </a:r>
            <a:r>
              <a:rPr lang="en-US" sz="1800" dirty="0">
                <a:hlinkClick r:id="rId3"/>
              </a:rPr>
              <a:t>://rcrec.org/resources.htm</a:t>
            </a:r>
            <a:endParaRPr lang="en-US" sz="1800" dirty="0"/>
          </a:p>
          <a:p>
            <a:pPr marL="0" indent="0" eaLnBrk="1" hangingPunct="1">
              <a:buFont typeface="Times" charset="0"/>
              <a:buChar char="•"/>
            </a:pPr>
            <a:r>
              <a:rPr lang="en-US" sz="1800" dirty="0">
                <a:latin typeface="Arial" charset="0"/>
              </a:rPr>
              <a:t> Guidelines for authors, reviewers, and editors (</a:t>
            </a:r>
            <a:r>
              <a:rPr lang="en-US" sz="1800" dirty="0" err="1">
                <a:latin typeface="Arial" charset="0"/>
              </a:rPr>
              <a:t>URMs</a:t>
            </a:r>
            <a:r>
              <a:rPr lang="en-US" sz="1800" dirty="0">
                <a:latin typeface="Arial" charset="0"/>
              </a:rPr>
              <a:t>)</a:t>
            </a:r>
          </a:p>
          <a:p>
            <a:pPr marL="0" indent="0" eaLnBrk="1" hangingPunct="1">
              <a:buFont typeface="Times" charset="0"/>
              <a:buNone/>
            </a:pPr>
            <a:r>
              <a:rPr lang="en-US" sz="1800" dirty="0">
                <a:latin typeface="Arial" charset="0"/>
                <a:hlinkClick r:id="rId4"/>
              </a:rPr>
              <a:t>	http://www.icmje.org/</a:t>
            </a:r>
            <a:r>
              <a:rPr lang="en-US" sz="1800" dirty="0">
                <a:latin typeface="Arial" charset="0"/>
              </a:rPr>
              <a:t> </a:t>
            </a:r>
            <a:endParaRPr lang="en-US" sz="1800" dirty="0" smtClean="0">
              <a:latin typeface="Arial" charset="0"/>
            </a:endParaRPr>
          </a:p>
          <a:p>
            <a:pPr marL="0" indent="0" eaLnBrk="1" hangingPunct="1">
              <a:buFont typeface="Times" charset="0"/>
              <a:buChar char="•"/>
            </a:pPr>
            <a:r>
              <a:rPr lang="en-US" sz="1800" dirty="0" smtClean="0">
                <a:latin typeface="Arial" charset="0"/>
              </a:rPr>
              <a:t>Committee on Publication Ethics</a:t>
            </a:r>
          </a:p>
          <a:p>
            <a:pPr marL="800100" lvl="2" indent="0" eaLnBrk="1" hangingPunct="1">
              <a:buNone/>
            </a:pPr>
            <a:r>
              <a:rPr lang="en-US" sz="1800" dirty="0" smtClean="0">
                <a:latin typeface="Arial" charset="0"/>
                <a:hlinkClick r:id="rId5"/>
              </a:rPr>
              <a:t> http://publicationethics.org/</a:t>
            </a:r>
            <a:r>
              <a:rPr lang="en-US" sz="1800" dirty="0" smtClean="0">
                <a:latin typeface="Arial" charset="0"/>
              </a:rPr>
              <a:t> </a:t>
            </a:r>
          </a:p>
          <a:p>
            <a:pPr marL="0" indent="0">
              <a:buFont typeface="Times" charset="0"/>
              <a:buChar char="•"/>
            </a:pPr>
            <a:r>
              <a:rPr lang="en-US" sz="1800" dirty="0" smtClean="0">
                <a:latin typeface="Arial" charset="0"/>
              </a:rPr>
              <a:t>UCSF </a:t>
            </a:r>
            <a:r>
              <a:rPr lang="en-US" sz="1800" smtClean="0">
                <a:latin typeface="Arial" charset="0"/>
              </a:rPr>
              <a:t>Investigator Resources</a:t>
            </a:r>
            <a:endParaRPr lang="en-US" sz="1800" dirty="0" smtClean="0">
              <a:latin typeface="Arial" charset="0"/>
            </a:endParaRPr>
          </a:p>
          <a:p>
            <a:pPr marL="800100" lvl="2" indent="0">
              <a:buNone/>
            </a:pPr>
            <a:r>
              <a:rPr lang="en-US" sz="1800" dirty="0" smtClean="0">
                <a:latin typeface="Arial" charset="0"/>
                <a:hlinkClick r:id="rId6"/>
              </a:rPr>
              <a:t>http</a:t>
            </a:r>
            <a:r>
              <a:rPr lang="en-US" sz="1800" dirty="0">
                <a:latin typeface="Arial" charset="0"/>
                <a:hlinkClick r:id="rId6"/>
              </a:rPr>
              <a:t>://medschool.ucsf.edu/investigator-</a:t>
            </a:r>
            <a:r>
              <a:rPr lang="en-US" sz="1800" dirty="0" smtClean="0">
                <a:latin typeface="Arial" charset="0"/>
                <a:hlinkClick r:id="rId6"/>
              </a:rPr>
              <a:t>resources</a:t>
            </a:r>
            <a:r>
              <a:rPr lang="en-US" sz="1800" dirty="0">
                <a:latin typeface="Arial" charset="0"/>
              </a:rPr>
              <a:t> </a:t>
            </a:r>
            <a:endParaRPr lang="en-US" sz="1800" dirty="0" smtClean="0">
              <a:latin typeface="Arial" charset="0"/>
            </a:endParaRPr>
          </a:p>
          <a:p>
            <a:pPr marL="0" indent="0" eaLnBrk="1" hangingPunct="1">
              <a:buFont typeface="Times" charset="0"/>
              <a:buChar char="•"/>
            </a:pPr>
            <a:r>
              <a:rPr lang="en-US" sz="1800" dirty="0" smtClean="0">
                <a:latin typeface="Arial" charset="0"/>
              </a:rPr>
              <a:t> UCSF’s Whistle-blowing Website</a:t>
            </a:r>
          </a:p>
          <a:p>
            <a:pPr marL="800100" lvl="2" indent="0" eaLnBrk="1" hangingPunct="1">
              <a:buNone/>
            </a:pPr>
            <a:r>
              <a:rPr lang="en-US" sz="1800" u="sng" dirty="0" smtClean="0">
                <a:hlinkClick r:id="rId7"/>
              </a:rPr>
              <a:t> http://whistleblower.ucsf.edu/</a:t>
            </a:r>
            <a:r>
              <a:rPr lang="en-US" sz="1800" dirty="0" smtClean="0"/>
              <a:t> </a:t>
            </a:r>
            <a:endParaRPr lang="en-US" sz="1800" dirty="0" smtClean="0">
              <a:latin typeface="Arial" charset="0"/>
            </a:endParaRPr>
          </a:p>
          <a:p>
            <a:pPr marL="0" indent="0" eaLnBrk="1" hangingPunct="1">
              <a:buFont typeface="Times" charset="0"/>
              <a:buChar char="•"/>
            </a:pPr>
            <a:r>
              <a:rPr lang="en-US" sz="1800" dirty="0" smtClean="0">
                <a:latin typeface="Arial" charset="0"/>
              </a:rPr>
              <a:t>On </a:t>
            </a:r>
            <a:r>
              <a:rPr lang="en-US" sz="1800" dirty="0">
                <a:latin typeface="Arial" charset="0"/>
              </a:rPr>
              <a:t>plagiarism</a:t>
            </a:r>
            <a:r>
              <a:rPr lang="en-US" sz="1800" dirty="0">
                <a:latin typeface="Arial" charset="0"/>
                <a:ea typeface="Times New Roman" charset="0"/>
                <a:cs typeface="Times New Roman" charset="0"/>
              </a:rPr>
              <a:t> </a:t>
            </a:r>
          </a:p>
          <a:p>
            <a:pPr marL="0" indent="0" eaLnBrk="1" hangingPunct="1">
              <a:buFont typeface="Times" charset="0"/>
              <a:buNone/>
            </a:pPr>
            <a:r>
              <a:rPr lang="en-US" sz="1800" dirty="0">
                <a:latin typeface="Arial" charset="0"/>
                <a:hlinkClick r:id="rId8"/>
              </a:rPr>
              <a:t>	http://facpub.stjohns.edu/~roigm/plagiarism/</a:t>
            </a:r>
            <a:endParaRPr lang="en-US" sz="1800" dirty="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997" name="Picture 7"/>
          <p:cNvPicPr>
            <a:picLocks noChangeAspect="1" noChangeArrowheads="1"/>
          </p:cNvPicPr>
          <p:nvPr/>
        </p:nvPicPr>
        <p:blipFill>
          <a:blip r:embed="rId3"/>
          <a:srcRect/>
          <a:stretch>
            <a:fillRect/>
          </a:stretch>
        </p:blipFill>
        <p:spPr bwMode="auto">
          <a:xfrm>
            <a:off x="1833760" y="3513972"/>
            <a:ext cx="5142774" cy="883347"/>
          </a:xfrm>
          <a:prstGeom prst="rect">
            <a:avLst/>
          </a:prstGeom>
          <a:noFill/>
          <a:ln w="9525">
            <a:noFill/>
            <a:miter lim="800000"/>
            <a:headEnd/>
            <a:tailEnd/>
          </a:ln>
        </p:spPr>
      </p:pic>
      <p:pic>
        <p:nvPicPr>
          <p:cNvPr id="84998" name="Picture 8"/>
          <p:cNvPicPr>
            <a:picLocks noChangeAspect="1" noChangeArrowheads="1"/>
          </p:cNvPicPr>
          <p:nvPr/>
        </p:nvPicPr>
        <p:blipFill>
          <a:blip r:embed="rId4"/>
          <a:srcRect/>
          <a:stretch>
            <a:fillRect/>
          </a:stretch>
        </p:blipFill>
        <p:spPr bwMode="auto">
          <a:xfrm>
            <a:off x="3251199" y="2079474"/>
            <a:ext cx="4648200" cy="1162050"/>
          </a:xfrm>
          <a:prstGeom prst="rect">
            <a:avLst/>
          </a:prstGeom>
          <a:noFill/>
          <a:ln w="9525">
            <a:noFill/>
            <a:miter lim="800000"/>
            <a:headEnd/>
            <a:tailEnd/>
          </a:ln>
        </p:spPr>
      </p:pic>
      <p:sp>
        <p:nvSpPr>
          <p:cNvPr id="85000" name="Rectangle 10"/>
          <p:cNvSpPr>
            <a:spLocks noGrp="1" noChangeArrowheads="1"/>
          </p:cNvSpPr>
          <p:nvPr>
            <p:ph type="title"/>
          </p:nvPr>
        </p:nvSpPr>
        <p:spPr>
          <a:xfrm>
            <a:off x="1604211" y="0"/>
            <a:ext cx="2895600" cy="762000"/>
          </a:xfrm>
        </p:spPr>
        <p:txBody>
          <a:bodyPr/>
          <a:lstStyle/>
          <a:p>
            <a:pPr eaLnBrk="1" hangingPunct="1"/>
            <a:r>
              <a:rPr lang="en-US" dirty="0" smtClean="0">
                <a:solidFill>
                  <a:srgbClr val="FFFFFF"/>
                </a:solidFill>
              </a:rPr>
              <a:t>Disclosures</a:t>
            </a:r>
            <a:r>
              <a:rPr lang="en-US" dirty="0">
                <a:solidFill>
                  <a:srgbClr val="FFFFFF"/>
                </a:solidFill>
              </a:rPr>
              <a:t>:</a:t>
            </a:r>
          </a:p>
        </p:txBody>
      </p:sp>
      <p:pic>
        <p:nvPicPr>
          <p:cNvPr id="10" name="Picture 9" descr="ucsf alum.gif"/>
          <p:cNvPicPr>
            <a:picLocks noChangeAspect="1"/>
          </p:cNvPicPr>
          <p:nvPr/>
        </p:nvPicPr>
        <p:blipFill>
          <a:blip r:embed="rId5"/>
          <a:stretch>
            <a:fillRect/>
          </a:stretch>
        </p:blipFill>
        <p:spPr>
          <a:xfrm>
            <a:off x="2446878" y="4872567"/>
            <a:ext cx="4292600" cy="850900"/>
          </a:xfrm>
          <a:prstGeom prst="rect">
            <a:avLst/>
          </a:prstGeom>
        </p:spPr>
      </p:pic>
      <p:pic>
        <p:nvPicPr>
          <p:cNvPr id="2" name="Picture 1"/>
          <p:cNvPicPr>
            <a:picLocks noChangeAspect="1"/>
          </p:cNvPicPr>
          <p:nvPr/>
        </p:nvPicPr>
        <p:blipFill>
          <a:blip r:embed="rId6"/>
          <a:stretch>
            <a:fillRect/>
          </a:stretch>
        </p:blipFill>
        <p:spPr>
          <a:xfrm>
            <a:off x="505328" y="1456936"/>
            <a:ext cx="1828800" cy="18923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77026" y="506512"/>
            <a:ext cx="6934200" cy="533400"/>
          </a:xfrm>
        </p:spPr>
        <p:txBody>
          <a:bodyPr/>
          <a:lstStyle/>
          <a:p>
            <a:pPr eaLnBrk="1" hangingPunct="1"/>
            <a:r>
              <a:rPr lang="en-US" dirty="0">
                <a:solidFill>
                  <a:srgbClr val="FFFFFF"/>
                </a:solidFill>
              </a:rPr>
              <a:t>Why do </a:t>
            </a:r>
            <a:r>
              <a:rPr lang="en-US" dirty="0" smtClean="0">
                <a:solidFill>
                  <a:srgbClr val="FFFFFF"/>
                </a:solidFill>
              </a:rPr>
              <a:t>we </a:t>
            </a:r>
            <a:r>
              <a:rPr lang="en-US" dirty="0">
                <a:solidFill>
                  <a:srgbClr val="FFFFFF"/>
                </a:solidFill>
              </a:rPr>
              <a:t>publish?</a:t>
            </a:r>
          </a:p>
        </p:txBody>
      </p:sp>
      <p:sp>
        <p:nvSpPr>
          <p:cNvPr id="28675" name="Rectangle 3"/>
          <p:cNvSpPr>
            <a:spLocks noGrp="1" noChangeArrowheads="1"/>
          </p:cNvSpPr>
          <p:nvPr>
            <p:ph type="body" idx="1"/>
          </p:nvPr>
        </p:nvSpPr>
        <p:spPr>
          <a:xfrm>
            <a:off x="533400" y="1828800"/>
            <a:ext cx="8229600" cy="4724400"/>
          </a:xfrm>
        </p:spPr>
        <p:txBody>
          <a:bodyPr/>
          <a:lstStyle/>
          <a:p>
            <a:pPr eaLnBrk="1" hangingPunct="1"/>
            <a:r>
              <a:rPr lang="en-US" dirty="0"/>
              <a:t>To </a:t>
            </a:r>
            <a:r>
              <a:rPr lang="en-US" b="1" dirty="0"/>
              <a:t>claim priority</a:t>
            </a:r>
            <a:r>
              <a:rPr lang="en-US" dirty="0"/>
              <a:t> for a </a:t>
            </a:r>
            <a:r>
              <a:rPr lang="en-US" dirty="0" smtClean="0"/>
              <a:t>discovery and advance your career</a:t>
            </a:r>
          </a:p>
          <a:p>
            <a:pPr lvl="1" eaLnBrk="1" hangingPunct="1"/>
            <a:r>
              <a:rPr lang="en-US" dirty="0" smtClean="0"/>
              <a:t>Authorship must therefore acknowledge </a:t>
            </a:r>
            <a:r>
              <a:rPr lang="en-US" b="1" dirty="0" smtClean="0"/>
              <a:t>genuine contributions</a:t>
            </a:r>
            <a:r>
              <a:rPr lang="en-US" dirty="0" smtClean="0"/>
              <a:t> to a publication.</a:t>
            </a:r>
          </a:p>
          <a:p>
            <a:pPr eaLnBrk="1" hangingPunct="1"/>
            <a:r>
              <a:rPr lang="en-US" dirty="0"/>
              <a:t>To </a:t>
            </a:r>
            <a:r>
              <a:rPr lang="en-US" b="1" dirty="0"/>
              <a:t>share</a:t>
            </a:r>
            <a:r>
              <a:rPr lang="en-US" dirty="0"/>
              <a:t> what you have learned and how you have learned it, so that others</a:t>
            </a:r>
            <a:r>
              <a:rPr lang="en-US" dirty="0" smtClean="0"/>
              <a:t> can </a:t>
            </a:r>
            <a:r>
              <a:rPr lang="en-US" dirty="0"/>
              <a:t>build on</a:t>
            </a:r>
            <a:r>
              <a:rPr lang="en-US" dirty="0" smtClean="0"/>
              <a:t> and benefit from that knowledge</a:t>
            </a:r>
          </a:p>
          <a:p>
            <a:pPr lvl="1" eaLnBrk="1" hangingPunct="1"/>
            <a:r>
              <a:rPr lang="en-US" sz="2400" dirty="0" smtClean="0"/>
              <a:t>Your publications must therefore be </a:t>
            </a:r>
            <a:r>
              <a:rPr lang="en-US" sz="2400" b="1" dirty="0" smtClean="0"/>
              <a:t>truthful and accurate</a:t>
            </a:r>
            <a:r>
              <a:rPr lang="en-US" sz="2400" dirty="0" smtClean="0"/>
              <a:t> representations of your data.</a:t>
            </a:r>
          </a:p>
          <a:p>
            <a:pPr eaLnBrk="1" hangingPunct="1"/>
            <a:endParaRPr lang="en-US"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a:xfrm>
            <a:off x="1561391" y="381575"/>
            <a:ext cx="5638800" cy="533400"/>
          </a:xfrm>
        </p:spPr>
        <p:txBody>
          <a:bodyPr/>
          <a:lstStyle/>
          <a:p>
            <a:pPr eaLnBrk="1" hangingPunct="1"/>
            <a:r>
              <a:rPr lang="en-US" dirty="0">
                <a:solidFill>
                  <a:srgbClr val="FFFFFF"/>
                </a:solidFill>
              </a:rPr>
              <a:t>How do </a:t>
            </a:r>
            <a:r>
              <a:rPr lang="en-US" dirty="0" smtClean="0">
                <a:solidFill>
                  <a:srgbClr val="FFFFFF"/>
                </a:solidFill>
              </a:rPr>
              <a:t>we </a:t>
            </a:r>
            <a:r>
              <a:rPr lang="en-US" dirty="0">
                <a:solidFill>
                  <a:srgbClr val="FFFFFF"/>
                </a:solidFill>
              </a:rPr>
              <a:t>publish?</a:t>
            </a:r>
          </a:p>
        </p:txBody>
      </p:sp>
      <p:sp>
        <p:nvSpPr>
          <p:cNvPr id="30724" name="Rectangle 3"/>
          <p:cNvSpPr>
            <a:spLocks noGrp="1" noChangeArrowheads="1"/>
          </p:cNvSpPr>
          <p:nvPr>
            <p:ph type="body" idx="1"/>
          </p:nvPr>
        </p:nvSpPr>
        <p:spPr>
          <a:xfrm>
            <a:off x="228600" y="1752600"/>
            <a:ext cx="8077200" cy="990600"/>
          </a:xfrm>
        </p:spPr>
        <p:txBody>
          <a:bodyPr/>
          <a:lstStyle/>
          <a:p>
            <a:pPr eaLnBrk="1" hangingPunct="1">
              <a:lnSpc>
                <a:spcPct val="90000"/>
              </a:lnSpc>
            </a:pPr>
            <a:r>
              <a:rPr lang="en-US" dirty="0"/>
              <a:t>Through peer-reviewed journals of the highest possible “stature”</a:t>
            </a:r>
          </a:p>
        </p:txBody>
      </p:sp>
      <p:pic>
        <p:nvPicPr>
          <p:cNvPr id="30725" name="Picture 4" descr="iceberg"/>
          <p:cNvPicPr>
            <a:picLocks noChangeAspect="1" noChangeArrowheads="1"/>
          </p:cNvPicPr>
          <p:nvPr/>
        </p:nvPicPr>
        <p:blipFill>
          <a:blip r:embed="rId4"/>
          <a:srcRect/>
          <a:stretch>
            <a:fillRect/>
          </a:stretch>
        </p:blipFill>
        <p:spPr bwMode="auto">
          <a:xfrm>
            <a:off x="5638800" y="2209800"/>
            <a:ext cx="2794000" cy="4229100"/>
          </a:xfrm>
          <a:prstGeom prst="rect">
            <a:avLst/>
          </a:prstGeom>
          <a:noFill/>
          <a:ln w="9525">
            <a:noFill/>
            <a:miter lim="800000"/>
            <a:headEnd/>
            <a:tailEnd/>
          </a:ln>
        </p:spPr>
      </p:pic>
      <p:graphicFrame>
        <p:nvGraphicFramePr>
          <p:cNvPr id="30722" name="Object 2"/>
          <p:cNvGraphicFramePr>
            <a:graphicFrameLocks noChangeAspect="1"/>
          </p:cNvGraphicFramePr>
          <p:nvPr/>
        </p:nvGraphicFramePr>
        <p:xfrm>
          <a:off x="990600" y="2667000"/>
          <a:ext cx="2482850" cy="4032250"/>
        </p:xfrm>
        <a:graphic>
          <a:graphicData uri="http://schemas.openxmlformats.org/presentationml/2006/ole">
            <mc:AlternateContent xmlns:mc="http://schemas.openxmlformats.org/markup-compatibility/2006">
              <mc:Choice xmlns:v="urn:schemas-microsoft-com:vml" Requires="v">
                <p:oleObj spid="_x0000_s19494" name="Clip" r:id="rId5" imgW="3468688" imgH="5634038" progId="">
                  <p:embed/>
                </p:oleObj>
              </mc:Choice>
              <mc:Fallback>
                <p:oleObj name="Clip" r:id="rId5" imgW="3468688" imgH="5634038"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667000"/>
                        <a:ext cx="2482850" cy="4032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11"/>
          <p:cNvSpPr>
            <a:spLocks noGrp="1" noChangeArrowheads="1"/>
          </p:cNvSpPr>
          <p:nvPr>
            <p:ph type="title"/>
          </p:nvPr>
        </p:nvSpPr>
        <p:spPr>
          <a:xfrm>
            <a:off x="625849" y="274606"/>
            <a:ext cx="3870355" cy="868363"/>
          </a:xfrm>
        </p:spPr>
        <p:txBody>
          <a:bodyPr/>
          <a:lstStyle/>
          <a:p>
            <a:pPr eaLnBrk="1" hangingPunct="1"/>
            <a:r>
              <a:rPr lang="en-US" sz="3200" dirty="0">
                <a:solidFill>
                  <a:srgbClr val="FFFFFF"/>
                </a:solidFill>
              </a:rPr>
              <a:t>Research “</a:t>
            </a:r>
            <a:r>
              <a:rPr lang="en-US" sz="3200" dirty="0" smtClean="0">
                <a:solidFill>
                  <a:srgbClr val="FFFFFF"/>
                </a:solidFill>
              </a:rPr>
              <a:t>flywheel”</a:t>
            </a:r>
            <a:endParaRPr lang="en-US" sz="2800" dirty="0">
              <a:solidFill>
                <a:srgbClr val="FFFFFF"/>
              </a:solidFill>
            </a:endParaRPr>
          </a:p>
        </p:txBody>
      </p:sp>
      <p:grpSp>
        <p:nvGrpSpPr>
          <p:cNvPr id="4" name="Group 3"/>
          <p:cNvGrpSpPr/>
          <p:nvPr/>
        </p:nvGrpSpPr>
        <p:grpSpPr>
          <a:xfrm>
            <a:off x="304800" y="1508919"/>
            <a:ext cx="7848600" cy="4885115"/>
            <a:chOff x="304800" y="1210885"/>
            <a:chExt cx="7848600" cy="4885115"/>
          </a:xfrm>
        </p:grpSpPr>
        <p:grpSp>
          <p:nvGrpSpPr>
            <p:cNvPr id="2" name="Group 4"/>
            <p:cNvGrpSpPr>
              <a:grpSpLocks/>
            </p:cNvGrpSpPr>
            <p:nvPr/>
          </p:nvGrpSpPr>
          <p:grpSpPr bwMode="auto">
            <a:xfrm>
              <a:off x="2057400" y="1752600"/>
              <a:ext cx="4648200" cy="4038600"/>
              <a:chOff x="1521" y="724"/>
              <a:chExt cx="6120" cy="5580"/>
            </a:xfrm>
          </p:grpSpPr>
          <p:sp>
            <p:nvSpPr>
              <p:cNvPr id="32779" name="AutoShape 5"/>
              <p:cNvSpPr>
                <a:spLocks noChangeArrowheads="1"/>
              </p:cNvSpPr>
              <p:nvPr/>
            </p:nvSpPr>
            <p:spPr bwMode="auto">
              <a:xfrm>
                <a:off x="1701" y="1380"/>
                <a:ext cx="5049" cy="4924"/>
              </a:xfrm>
              <a:custGeom>
                <a:avLst/>
                <a:gdLst>
                  <a:gd name="T0" fmla="*/ 729 w 21600"/>
                  <a:gd name="T1" fmla="*/ 4193 h 21600"/>
                  <a:gd name="T2" fmla="*/ 3191 w 21600"/>
                  <a:gd name="T3" fmla="*/ 4313 h 21600"/>
                  <a:gd name="T4" fmla="*/ 1459 w 21600"/>
                  <a:gd name="T5" fmla="*/ 3489 h 21600"/>
                  <a:gd name="T6" fmla="*/ -441 w 21600"/>
                  <a:gd name="T7" fmla="*/ 1409 h 21600"/>
                  <a:gd name="T8" fmla="*/ 1026 w 21600"/>
                  <a:gd name="T9" fmla="*/ 742 h 21600"/>
                  <a:gd name="T10" fmla="*/ 1710 w 21600"/>
                  <a:gd name="T11" fmla="*/ 2173 h 21600"/>
                  <a:gd name="T12" fmla="*/ 0 60000 65536"/>
                  <a:gd name="T13" fmla="*/ 0 60000 65536"/>
                  <a:gd name="T14" fmla="*/ 0 60000 65536"/>
                  <a:gd name="T15" fmla="*/ 0 60000 65536"/>
                  <a:gd name="T16" fmla="*/ 0 60000 65536"/>
                  <a:gd name="T17" fmla="*/ 0 60000 65536"/>
                  <a:gd name="T18" fmla="*/ 3161 w 21600"/>
                  <a:gd name="T19" fmla="*/ 3163 h 21600"/>
                  <a:gd name="T20" fmla="*/ 18439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4779" y="8607"/>
                    </a:moveTo>
                    <a:cubicBezTo>
                      <a:pt x="4523" y="9310"/>
                      <a:pt x="4392" y="10052"/>
                      <a:pt x="4392" y="10799"/>
                    </a:cubicBezTo>
                    <a:cubicBezTo>
                      <a:pt x="4393" y="14338"/>
                      <a:pt x="7261" y="17207"/>
                      <a:pt x="10800" y="17207"/>
                    </a:cubicBezTo>
                    <a:cubicBezTo>
                      <a:pt x="11522" y="17207"/>
                      <a:pt x="12240" y="17084"/>
                      <a:pt x="12922" y="16845"/>
                    </a:cubicBezTo>
                    <a:lnTo>
                      <a:pt x="14377" y="20990"/>
                    </a:lnTo>
                    <a:cubicBezTo>
                      <a:pt x="13227" y="21393"/>
                      <a:pt x="12018" y="21599"/>
                      <a:pt x="10800" y="21599"/>
                    </a:cubicBezTo>
                    <a:cubicBezTo>
                      <a:pt x="4835" y="21600"/>
                      <a:pt x="0" y="16764"/>
                      <a:pt x="0" y="10800"/>
                    </a:cubicBezTo>
                    <a:cubicBezTo>
                      <a:pt x="0" y="9539"/>
                      <a:pt x="220" y="8288"/>
                      <a:pt x="652" y="7103"/>
                    </a:cubicBezTo>
                    <a:lnTo>
                      <a:pt x="-1885" y="6179"/>
                    </a:lnTo>
                    <a:lnTo>
                      <a:pt x="4391" y="3254"/>
                    </a:lnTo>
                    <a:lnTo>
                      <a:pt x="7316" y="9531"/>
                    </a:lnTo>
                    <a:lnTo>
                      <a:pt x="4779" y="8607"/>
                    </a:lnTo>
                    <a:close/>
                  </a:path>
                </a:pathLst>
              </a:custGeom>
              <a:solidFill>
                <a:srgbClr val="333399"/>
              </a:solidFill>
              <a:ln w="9525">
                <a:solidFill>
                  <a:srgbClr val="000000"/>
                </a:solidFill>
                <a:miter lim="800000"/>
                <a:headEnd/>
                <a:tailEnd/>
              </a:ln>
            </p:spPr>
            <p:txBody>
              <a:bodyPr>
                <a:prstTxWarp prst="textNoShape">
                  <a:avLst/>
                </a:prstTxWarp>
              </a:bodyPr>
              <a:lstStyle/>
              <a:p>
                <a:endParaRPr lang="en-US"/>
              </a:p>
            </p:txBody>
          </p:sp>
          <p:sp>
            <p:nvSpPr>
              <p:cNvPr id="32780" name="AutoShape 6"/>
              <p:cNvSpPr>
                <a:spLocks noChangeArrowheads="1"/>
              </p:cNvSpPr>
              <p:nvPr/>
            </p:nvSpPr>
            <p:spPr bwMode="auto">
              <a:xfrm>
                <a:off x="2241" y="1264"/>
                <a:ext cx="5049" cy="4924"/>
              </a:xfrm>
              <a:custGeom>
                <a:avLst/>
                <a:gdLst>
                  <a:gd name="T0" fmla="*/ 4892 w 21600"/>
                  <a:gd name="T1" fmla="*/ 3316 h 21600"/>
                  <a:gd name="T2" fmla="*/ 4019 w 21600"/>
                  <a:gd name="T3" fmla="*/ 1125 h 21600"/>
                  <a:gd name="T4" fmla="*/ 3960 w 21600"/>
                  <a:gd name="T5" fmla="*/ 2980 h 21600"/>
                  <a:gd name="T6" fmla="*/ 2902 w 21600"/>
                  <a:gd name="T7" fmla="*/ 5517 h 21600"/>
                  <a:gd name="T8" fmla="*/ 1647 w 21600"/>
                  <a:gd name="T9" fmla="*/ 4557 h 21600"/>
                  <a:gd name="T10" fmla="*/ 2632 w 21600"/>
                  <a:gd name="T11" fmla="*/ 3334 h 21600"/>
                  <a:gd name="T12" fmla="*/ 0 60000 65536"/>
                  <a:gd name="T13" fmla="*/ 0 60000 65536"/>
                  <a:gd name="T14" fmla="*/ 0 60000 65536"/>
                  <a:gd name="T15" fmla="*/ 0 60000 65536"/>
                  <a:gd name="T16" fmla="*/ 0 60000 65536"/>
                  <a:gd name="T17" fmla="*/ 0 60000 65536"/>
                  <a:gd name="T18" fmla="*/ 3161 w 21600"/>
                  <a:gd name="T19" fmla="*/ 3163 h 21600"/>
                  <a:gd name="T20" fmla="*/ 18439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1583" y="17303"/>
                    </a:moveTo>
                    <a:cubicBezTo>
                      <a:pt x="14874" y="16907"/>
                      <a:pt x="17351" y="14114"/>
                      <a:pt x="17351" y="10800"/>
                    </a:cubicBezTo>
                    <a:cubicBezTo>
                      <a:pt x="17351" y="9161"/>
                      <a:pt x="16736" y="7581"/>
                      <a:pt x="15629" y="6373"/>
                    </a:cubicBezTo>
                    <a:lnTo>
                      <a:pt x="18761" y="3502"/>
                    </a:lnTo>
                    <a:cubicBezTo>
                      <a:pt x="20587" y="5494"/>
                      <a:pt x="21600" y="8098"/>
                      <a:pt x="21600" y="10800"/>
                    </a:cubicBezTo>
                    <a:cubicBezTo>
                      <a:pt x="21600" y="16264"/>
                      <a:pt x="17517" y="20868"/>
                      <a:pt x="12092" y="21522"/>
                    </a:cubicBezTo>
                    <a:lnTo>
                      <a:pt x="12415" y="24202"/>
                    </a:lnTo>
                    <a:lnTo>
                      <a:pt x="7048" y="19991"/>
                    </a:lnTo>
                    <a:lnTo>
                      <a:pt x="11260" y="14623"/>
                    </a:lnTo>
                    <a:lnTo>
                      <a:pt x="11583" y="17303"/>
                    </a:lnTo>
                    <a:close/>
                  </a:path>
                </a:pathLst>
              </a:custGeom>
              <a:solidFill>
                <a:srgbClr val="FF0000"/>
              </a:solidFill>
              <a:ln w="9525">
                <a:solidFill>
                  <a:srgbClr val="000000"/>
                </a:solidFill>
                <a:miter lim="800000"/>
                <a:headEnd/>
                <a:tailEnd/>
              </a:ln>
            </p:spPr>
            <p:txBody>
              <a:bodyPr>
                <a:prstTxWarp prst="textNoShape">
                  <a:avLst/>
                </a:prstTxWarp>
              </a:bodyPr>
              <a:lstStyle/>
              <a:p>
                <a:endParaRPr lang="en-US"/>
              </a:p>
            </p:txBody>
          </p:sp>
          <p:sp>
            <p:nvSpPr>
              <p:cNvPr id="32781" name="AutoShape 7"/>
              <p:cNvSpPr>
                <a:spLocks noChangeArrowheads="1"/>
              </p:cNvSpPr>
              <p:nvPr/>
            </p:nvSpPr>
            <p:spPr bwMode="auto">
              <a:xfrm>
                <a:off x="1701" y="724"/>
                <a:ext cx="5049" cy="4924"/>
              </a:xfrm>
              <a:custGeom>
                <a:avLst/>
                <a:gdLst>
                  <a:gd name="T0" fmla="*/ 2142 w 21600"/>
                  <a:gd name="T1" fmla="*/ 28 h 21600"/>
                  <a:gd name="T2" fmla="*/ 719 w 21600"/>
                  <a:gd name="T3" fmla="*/ 1850 h 21600"/>
                  <a:gd name="T4" fmla="*/ 2327 w 21600"/>
                  <a:gd name="T5" fmla="*/ 1210 h 21600"/>
                  <a:gd name="T6" fmla="*/ 5058 w 21600"/>
                  <a:gd name="T7" fmla="*/ 627 h 21600"/>
                  <a:gd name="T8" fmla="*/ 4801 w 21600"/>
                  <a:gd name="T9" fmla="*/ 2325 h 21600"/>
                  <a:gd name="T10" fmla="*/ 3060 w 21600"/>
                  <a:gd name="T11" fmla="*/ 2074 h 21600"/>
                  <a:gd name="T12" fmla="*/ 0 60000 65536"/>
                  <a:gd name="T13" fmla="*/ 0 60000 65536"/>
                  <a:gd name="T14" fmla="*/ 0 60000 65536"/>
                  <a:gd name="T15" fmla="*/ 0 60000 65536"/>
                  <a:gd name="T16" fmla="*/ 0 60000 65536"/>
                  <a:gd name="T17" fmla="*/ 0 60000 65536"/>
                  <a:gd name="T18" fmla="*/ 3161 w 21600"/>
                  <a:gd name="T19" fmla="*/ 3163 h 21600"/>
                  <a:gd name="T20" fmla="*/ 18439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260" y="7488"/>
                    </a:moveTo>
                    <a:cubicBezTo>
                      <a:pt x="14212" y="6076"/>
                      <a:pt x="12558" y="5243"/>
                      <a:pt x="10800" y="5243"/>
                    </a:cubicBezTo>
                    <a:cubicBezTo>
                      <a:pt x="8434" y="5243"/>
                      <a:pt x="6327" y="6742"/>
                      <a:pt x="5551" y="8977"/>
                    </a:cubicBezTo>
                    <a:lnTo>
                      <a:pt x="597" y="7256"/>
                    </a:lnTo>
                    <a:cubicBezTo>
                      <a:pt x="2106" y="2912"/>
                      <a:pt x="6200" y="-1"/>
                      <a:pt x="10800" y="-1"/>
                    </a:cubicBezTo>
                    <a:cubicBezTo>
                      <a:pt x="14217" y="-1"/>
                      <a:pt x="17433" y="1617"/>
                      <a:pt x="19471" y="4362"/>
                    </a:cubicBezTo>
                    <a:lnTo>
                      <a:pt x="21639" y="2752"/>
                    </a:lnTo>
                    <a:lnTo>
                      <a:pt x="20538" y="10198"/>
                    </a:lnTo>
                    <a:lnTo>
                      <a:pt x="13093" y="9097"/>
                    </a:lnTo>
                    <a:lnTo>
                      <a:pt x="15260" y="7488"/>
                    </a:lnTo>
                    <a:close/>
                  </a:path>
                </a:pathLst>
              </a:custGeom>
              <a:solidFill>
                <a:srgbClr val="00FF00"/>
              </a:solidFill>
              <a:ln w="9525">
                <a:solidFill>
                  <a:srgbClr val="000000"/>
                </a:solidFill>
                <a:miter lim="800000"/>
                <a:headEnd/>
                <a:tailEnd/>
              </a:ln>
            </p:spPr>
            <p:txBody>
              <a:bodyPr>
                <a:prstTxWarp prst="textNoShape">
                  <a:avLst/>
                </a:prstTxWarp>
              </a:bodyPr>
              <a:lstStyle/>
              <a:p>
                <a:endParaRPr lang="en-US"/>
              </a:p>
            </p:txBody>
          </p:sp>
          <p:sp>
            <p:nvSpPr>
              <p:cNvPr id="32782" name="Text Box 8"/>
              <p:cNvSpPr txBox="1">
                <a:spLocks noChangeArrowheads="1"/>
              </p:cNvSpPr>
              <p:nvPr/>
            </p:nvSpPr>
            <p:spPr bwMode="auto">
              <a:xfrm>
                <a:off x="3681" y="1084"/>
                <a:ext cx="1260" cy="540"/>
              </a:xfrm>
              <a:prstGeom prst="rect">
                <a:avLst/>
              </a:prstGeom>
              <a:solidFill>
                <a:srgbClr val="FFFFFF"/>
              </a:solidFill>
              <a:ln w="9525">
                <a:solidFill>
                  <a:srgbClr val="000000"/>
                </a:solidFill>
                <a:miter lim="800000"/>
                <a:headEnd/>
                <a:tailEnd/>
              </a:ln>
            </p:spPr>
            <p:txBody>
              <a:bodyPr>
                <a:prstTxWarp prst="textNoShape">
                  <a:avLst/>
                </a:prstTxWarp>
              </a:bodyPr>
              <a:lstStyle/>
              <a:p>
                <a:r>
                  <a:rPr lang="en-US" sz="1200">
                    <a:latin typeface="Times New Roman" charset="0"/>
                  </a:rPr>
                  <a:t>Funding</a:t>
                </a:r>
              </a:p>
            </p:txBody>
          </p:sp>
          <p:sp>
            <p:nvSpPr>
              <p:cNvPr id="32783" name="Text Box 9"/>
              <p:cNvSpPr txBox="1">
                <a:spLocks noChangeArrowheads="1"/>
              </p:cNvSpPr>
              <p:nvPr/>
            </p:nvSpPr>
            <p:spPr bwMode="auto">
              <a:xfrm>
                <a:off x="6381" y="4144"/>
                <a:ext cx="1260" cy="540"/>
              </a:xfrm>
              <a:prstGeom prst="rect">
                <a:avLst/>
              </a:prstGeom>
              <a:solidFill>
                <a:srgbClr val="FFFFFF"/>
              </a:solidFill>
              <a:ln w="9525">
                <a:solidFill>
                  <a:srgbClr val="000000"/>
                </a:solidFill>
                <a:miter lim="800000"/>
                <a:headEnd/>
                <a:tailEnd/>
              </a:ln>
            </p:spPr>
            <p:txBody>
              <a:bodyPr>
                <a:prstTxWarp prst="textNoShape">
                  <a:avLst/>
                </a:prstTxWarp>
              </a:bodyPr>
              <a:lstStyle/>
              <a:p>
                <a:r>
                  <a:rPr lang="en-US" sz="1200">
                    <a:latin typeface="Times New Roman" charset="0"/>
                  </a:rPr>
                  <a:t>Research</a:t>
                </a:r>
              </a:p>
            </p:txBody>
          </p:sp>
          <p:sp>
            <p:nvSpPr>
              <p:cNvPr id="32784" name="Text Box 10"/>
              <p:cNvSpPr txBox="1">
                <a:spLocks noChangeArrowheads="1"/>
              </p:cNvSpPr>
              <p:nvPr/>
            </p:nvSpPr>
            <p:spPr bwMode="auto">
              <a:xfrm>
                <a:off x="1521" y="4324"/>
                <a:ext cx="1440" cy="540"/>
              </a:xfrm>
              <a:prstGeom prst="rect">
                <a:avLst/>
              </a:prstGeom>
              <a:solidFill>
                <a:srgbClr val="FFFFFF"/>
              </a:solidFill>
              <a:ln w="9525">
                <a:solidFill>
                  <a:srgbClr val="000000"/>
                </a:solidFill>
                <a:miter lim="800000"/>
                <a:headEnd/>
                <a:tailEnd/>
              </a:ln>
            </p:spPr>
            <p:txBody>
              <a:bodyPr>
                <a:prstTxWarp prst="textNoShape">
                  <a:avLst/>
                </a:prstTxWarp>
              </a:bodyPr>
              <a:lstStyle/>
              <a:p>
                <a:r>
                  <a:rPr lang="en-US" sz="1200">
                    <a:latin typeface="Times New Roman" charset="0"/>
                  </a:rPr>
                  <a:t>Publication</a:t>
                </a:r>
              </a:p>
            </p:txBody>
          </p:sp>
        </p:grpSp>
        <p:sp>
          <p:nvSpPr>
            <p:cNvPr id="32772" name="Text Box 12"/>
            <p:cNvSpPr txBox="1">
              <a:spLocks noChangeArrowheads="1"/>
            </p:cNvSpPr>
            <p:nvPr/>
          </p:nvSpPr>
          <p:spPr bwMode="auto">
            <a:xfrm>
              <a:off x="1125384" y="1744285"/>
              <a:ext cx="1752600" cy="457200"/>
            </a:xfrm>
            <a:prstGeom prst="rect">
              <a:avLst/>
            </a:prstGeom>
            <a:noFill/>
            <a:ln w="9525">
              <a:noFill/>
              <a:miter lim="800000"/>
              <a:headEnd/>
              <a:tailEnd/>
            </a:ln>
          </p:spPr>
          <p:txBody>
            <a:bodyPr>
              <a:prstTxWarp prst="textNoShape">
                <a:avLst/>
              </a:prstTxWarp>
              <a:spAutoFit/>
            </a:bodyPr>
            <a:lstStyle/>
            <a:p>
              <a:pPr>
                <a:spcBef>
                  <a:spcPct val="50000"/>
                </a:spcBef>
              </a:pPr>
              <a:r>
                <a:rPr lang="en-US" dirty="0"/>
                <a:t>Sponsors</a:t>
              </a:r>
            </a:p>
          </p:txBody>
        </p:sp>
        <p:sp>
          <p:nvSpPr>
            <p:cNvPr id="32773" name="Text Box 13"/>
            <p:cNvSpPr txBox="1">
              <a:spLocks noChangeArrowheads="1"/>
            </p:cNvSpPr>
            <p:nvPr/>
          </p:nvSpPr>
          <p:spPr bwMode="auto">
            <a:xfrm>
              <a:off x="6553200" y="3276600"/>
              <a:ext cx="1600200" cy="457200"/>
            </a:xfrm>
            <a:prstGeom prst="rect">
              <a:avLst/>
            </a:prstGeom>
            <a:noFill/>
            <a:ln w="9525">
              <a:noFill/>
              <a:miter lim="800000"/>
              <a:headEnd/>
              <a:tailEnd/>
            </a:ln>
          </p:spPr>
          <p:txBody>
            <a:bodyPr>
              <a:prstTxWarp prst="textNoShape">
                <a:avLst/>
              </a:prstTxWarp>
              <a:spAutoFit/>
            </a:bodyPr>
            <a:lstStyle/>
            <a:p>
              <a:pPr>
                <a:spcBef>
                  <a:spcPct val="50000"/>
                </a:spcBef>
              </a:pPr>
              <a:r>
                <a:rPr lang="en-US" b="1" dirty="0">
                  <a:solidFill>
                    <a:srgbClr val="FF0000"/>
                  </a:solidFill>
                </a:rPr>
                <a:t>Authors</a:t>
              </a:r>
            </a:p>
          </p:txBody>
        </p:sp>
        <p:sp>
          <p:nvSpPr>
            <p:cNvPr id="32774" name="Text Box 14"/>
            <p:cNvSpPr txBox="1">
              <a:spLocks noChangeArrowheads="1"/>
            </p:cNvSpPr>
            <p:nvPr/>
          </p:nvSpPr>
          <p:spPr bwMode="auto">
            <a:xfrm>
              <a:off x="6096000" y="5105400"/>
              <a:ext cx="1981200" cy="457200"/>
            </a:xfrm>
            <a:prstGeom prst="rect">
              <a:avLst/>
            </a:prstGeom>
            <a:noFill/>
            <a:ln w="9525">
              <a:noFill/>
              <a:miter lim="800000"/>
              <a:headEnd/>
              <a:tailEnd/>
            </a:ln>
          </p:spPr>
          <p:txBody>
            <a:bodyPr>
              <a:prstTxWarp prst="textNoShape">
                <a:avLst/>
              </a:prstTxWarp>
              <a:spAutoFit/>
            </a:bodyPr>
            <a:lstStyle/>
            <a:p>
              <a:pPr>
                <a:spcBef>
                  <a:spcPct val="50000"/>
                </a:spcBef>
              </a:pPr>
              <a:r>
                <a:rPr lang="en-US"/>
                <a:t>Contributors</a:t>
              </a:r>
            </a:p>
          </p:txBody>
        </p:sp>
        <p:sp>
          <p:nvSpPr>
            <p:cNvPr id="32775" name="Text Box 15"/>
            <p:cNvSpPr txBox="1">
              <a:spLocks noChangeArrowheads="1"/>
            </p:cNvSpPr>
            <p:nvPr/>
          </p:nvSpPr>
          <p:spPr bwMode="auto">
            <a:xfrm>
              <a:off x="1905000" y="5638800"/>
              <a:ext cx="1371600" cy="457200"/>
            </a:xfrm>
            <a:prstGeom prst="rect">
              <a:avLst/>
            </a:prstGeom>
            <a:noFill/>
            <a:ln w="9525">
              <a:noFill/>
              <a:miter lim="800000"/>
              <a:headEnd/>
              <a:tailEnd/>
            </a:ln>
          </p:spPr>
          <p:txBody>
            <a:bodyPr>
              <a:prstTxWarp prst="textNoShape">
                <a:avLst/>
              </a:prstTxWarp>
              <a:spAutoFit/>
            </a:bodyPr>
            <a:lstStyle/>
            <a:p>
              <a:pPr>
                <a:spcBef>
                  <a:spcPct val="50000"/>
                </a:spcBef>
              </a:pPr>
              <a:r>
                <a:rPr lang="en-US" dirty="0"/>
                <a:t>Editors</a:t>
              </a:r>
            </a:p>
          </p:txBody>
        </p:sp>
        <p:sp>
          <p:nvSpPr>
            <p:cNvPr id="32776" name="Text Box 16"/>
            <p:cNvSpPr txBox="1">
              <a:spLocks noChangeArrowheads="1"/>
            </p:cNvSpPr>
            <p:nvPr/>
          </p:nvSpPr>
          <p:spPr bwMode="auto">
            <a:xfrm>
              <a:off x="533400" y="4800600"/>
              <a:ext cx="1828800" cy="457200"/>
            </a:xfrm>
            <a:prstGeom prst="rect">
              <a:avLst/>
            </a:prstGeom>
            <a:noFill/>
            <a:ln w="9525">
              <a:noFill/>
              <a:miter lim="800000"/>
              <a:headEnd/>
              <a:tailEnd/>
            </a:ln>
          </p:spPr>
          <p:txBody>
            <a:bodyPr>
              <a:prstTxWarp prst="textNoShape">
                <a:avLst/>
              </a:prstTxWarp>
              <a:spAutoFit/>
            </a:bodyPr>
            <a:lstStyle/>
            <a:p>
              <a:pPr>
                <a:spcBef>
                  <a:spcPct val="50000"/>
                </a:spcBef>
              </a:pPr>
              <a:r>
                <a:rPr lang="en-US" b="1" dirty="0">
                  <a:solidFill>
                    <a:srgbClr val="FF0000"/>
                  </a:solidFill>
                </a:rPr>
                <a:t>Reviewers</a:t>
              </a:r>
            </a:p>
          </p:txBody>
        </p:sp>
        <p:sp>
          <p:nvSpPr>
            <p:cNvPr id="32777" name="Text Box 17"/>
            <p:cNvSpPr txBox="1">
              <a:spLocks noChangeArrowheads="1"/>
            </p:cNvSpPr>
            <p:nvPr/>
          </p:nvSpPr>
          <p:spPr bwMode="auto">
            <a:xfrm>
              <a:off x="304800" y="3657600"/>
              <a:ext cx="1676400" cy="457200"/>
            </a:xfrm>
            <a:prstGeom prst="rect">
              <a:avLst/>
            </a:prstGeom>
            <a:noFill/>
            <a:ln w="9525">
              <a:noFill/>
              <a:miter lim="800000"/>
              <a:headEnd/>
              <a:tailEnd/>
            </a:ln>
          </p:spPr>
          <p:txBody>
            <a:bodyPr>
              <a:prstTxWarp prst="textNoShape">
                <a:avLst/>
              </a:prstTxWarp>
              <a:spAutoFit/>
            </a:bodyPr>
            <a:lstStyle/>
            <a:p>
              <a:pPr>
                <a:spcBef>
                  <a:spcPct val="50000"/>
                </a:spcBef>
              </a:pPr>
              <a:r>
                <a:rPr lang="en-US"/>
                <a:t>Publishers</a:t>
              </a:r>
            </a:p>
          </p:txBody>
        </p:sp>
        <p:sp>
          <p:nvSpPr>
            <p:cNvPr id="32778" name="Text Box 18"/>
            <p:cNvSpPr txBox="1">
              <a:spLocks noChangeArrowheads="1"/>
            </p:cNvSpPr>
            <p:nvPr/>
          </p:nvSpPr>
          <p:spPr bwMode="auto">
            <a:xfrm>
              <a:off x="5296676" y="1716822"/>
              <a:ext cx="1828800" cy="457200"/>
            </a:xfrm>
            <a:prstGeom prst="rect">
              <a:avLst/>
            </a:prstGeom>
            <a:noFill/>
            <a:ln w="9525">
              <a:noFill/>
              <a:miter lim="800000"/>
              <a:headEnd/>
              <a:tailEnd/>
            </a:ln>
          </p:spPr>
          <p:txBody>
            <a:bodyPr>
              <a:prstTxWarp prst="textNoShape">
                <a:avLst/>
              </a:prstTxWarp>
              <a:spAutoFit/>
            </a:bodyPr>
            <a:lstStyle/>
            <a:p>
              <a:pPr>
                <a:spcBef>
                  <a:spcPct val="50000"/>
                </a:spcBef>
              </a:pPr>
              <a:r>
                <a:rPr lang="en-US" dirty="0"/>
                <a:t>Employers</a:t>
              </a:r>
            </a:p>
          </p:txBody>
        </p:sp>
        <p:sp>
          <p:nvSpPr>
            <p:cNvPr id="3" name="Rectangle 2"/>
            <p:cNvSpPr/>
            <p:nvPr/>
          </p:nvSpPr>
          <p:spPr>
            <a:xfrm>
              <a:off x="3276600" y="1210885"/>
              <a:ext cx="1707469" cy="461665"/>
            </a:xfrm>
            <a:prstGeom prst="rect">
              <a:avLst/>
            </a:prstGeom>
          </p:spPr>
          <p:txBody>
            <a:bodyPr wrap="none">
              <a:spAutoFit/>
            </a:bodyPr>
            <a:lstStyle/>
            <a:p>
              <a:pPr>
                <a:spcBef>
                  <a:spcPct val="50000"/>
                </a:spcBef>
              </a:pPr>
              <a:r>
                <a:rPr lang="en-US" b="1" dirty="0">
                  <a:solidFill>
                    <a:srgbClr val="FF0000"/>
                  </a:solidFill>
                </a:rPr>
                <a:t>Reviewers</a:t>
              </a:r>
            </a:p>
          </p:txBody>
        </p:sp>
      </p:gr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078746" y="415807"/>
            <a:ext cx="6934200" cy="533400"/>
          </a:xfrm>
        </p:spPr>
        <p:txBody>
          <a:bodyPr/>
          <a:lstStyle/>
          <a:p>
            <a:pPr eaLnBrk="1" hangingPunct="1"/>
            <a:r>
              <a:rPr lang="en-US" dirty="0">
                <a:solidFill>
                  <a:srgbClr val="FFFFFF"/>
                </a:solidFill>
              </a:rPr>
              <a:t>The “players”</a:t>
            </a:r>
          </a:p>
        </p:txBody>
      </p:sp>
      <p:sp>
        <p:nvSpPr>
          <p:cNvPr id="34819" name="Rectangle 3"/>
          <p:cNvSpPr>
            <a:spLocks noGrp="1" noChangeArrowheads="1"/>
          </p:cNvSpPr>
          <p:nvPr>
            <p:ph type="body" idx="1"/>
          </p:nvPr>
        </p:nvSpPr>
        <p:spPr/>
        <p:txBody>
          <a:bodyPr/>
          <a:lstStyle/>
          <a:p>
            <a:pPr eaLnBrk="1" hangingPunct="1">
              <a:lnSpc>
                <a:spcPct val="90000"/>
              </a:lnSpc>
            </a:pPr>
            <a:r>
              <a:rPr lang="en-US" dirty="0" smtClean="0"/>
              <a:t>Authors (of papers/grants)</a:t>
            </a:r>
          </a:p>
          <a:p>
            <a:pPr eaLnBrk="1" hangingPunct="1">
              <a:lnSpc>
                <a:spcPct val="90000"/>
              </a:lnSpc>
            </a:pPr>
            <a:r>
              <a:rPr lang="en-US" dirty="0" smtClean="0"/>
              <a:t>Reviewers (of both manuscripts and grants)</a:t>
            </a:r>
            <a:endParaRPr lang="en-US" dirty="0"/>
          </a:p>
          <a:p>
            <a:pPr eaLnBrk="1" hangingPunct="1">
              <a:lnSpc>
                <a:spcPct val="90000"/>
              </a:lnSpc>
            </a:pPr>
            <a:r>
              <a:rPr lang="en-US" dirty="0"/>
              <a:t>Editors</a:t>
            </a:r>
          </a:p>
          <a:p>
            <a:pPr eaLnBrk="1" hangingPunct="1">
              <a:lnSpc>
                <a:spcPct val="90000"/>
              </a:lnSpc>
            </a:pPr>
            <a:r>
              <a:rPr lang="en-US" dirty="0" smtClean="0"/>
              <a:t>Publishers</a:t>
            </a:r>
          </a:p>
          <a:p>
            <a:pPr eaLnBrk="1" hangingPunct="1">
              <a:lnSpc>
                <a:spcPct val="90000"/>
              </a:lnSpc>
            </a:pPr>
            <a:r>
              <a:rPr lang="en-US" dirty="0" smtClean="0"/>
              <a:t>Sponsors</a:t>
            </a:r>
          </a:p>
          <a:p>
            <a:pPr eaLnBrk="1" hangingPunct="1">
              <a:lnSpc>
                <a:spcPct val="90000"/>
              </a:lnSpc>
            </a:pPr>
            <a:endParaRPr lang="en-US" dirty="0"/>
          </a:p>
          <a:p>
            <a:pPr eaLnBrk="1" hangingPunct="1">
              <a:lnSpc>
                <a:spcPct val="90000"/>
              </a:lnSpc>
              <a:buFontTx/>
              <a:buNone/>
            </a:pPr>
            <a:r>
              <a:rPr lang="en-US" dirty="0"/>
              <a:t>Any of these players can be guilty of misconduct.</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Slide Number Placeholder 5"/>
          <p:cNvSpPr>
            <a:spLocks noGrp="1"/>
          </p:cNvSpPr>
          <p:nvPr>
            <p:ph type="sldNum" sz="quarter" idx="4294967295"/>
          </p:nvPr>
        </p:nvSpPr>
        <p:spPr>
          <a:xfrm>
            <a:off x="8229600" y="6477000"/>
            <a:ext cx="838200" cy="304800"/>
          </a:xfrm>
          <a:prstGeom prst="rect">
            <a:avLst/>
          </a:prstGeom>
          <a:noFill/>
        </p:spPr>
        <p:txBody>
          <a:bodyPr/>
          <a:lstStyle/>
          <a:p>
            <a:endParaRPr lang="en-US" dirty="0" smtClean="0"/>
          </a:p>
        </p:txBody>
      </p:sp>
      <p:sp>
        <p:nvSpPr>
          <p:cNvPr id="19460" name="Rectangle 2"/>
          <p:cNvSpPr>
            <a:spLocks noGrp="1" noChangeArrowheads="1"/>
          </p:cNvSpPr>
          <p:nvPr>
            <p:ph type="title"/>
          </p:nvPr>
        </p:nvSpPr>
        <p:spPr>
          <a:xfrm>
            <a:off x="974537" y="299185"/>
            <a:ext cx="6934200" cy="685800"/>
          </a:xfrm>
        </p:spPr>
        <p:txBody>
          <a:bodyPr/>
          <a:lstStyle/>
          <a:p>
            <a:pPr eaLnBrk="1" hangingPunct="1"/>
            <a:r>
              <a:rPr lang="en-US" dirty="0">
                <a:solidFill>
                  <a:srgbClr val="FFFFFF"/>
                </a:solidFill>
              </a:rPr>
              <a:t>Publishing</a:t>
            </a:r>
            <a:r>
              <a:rPr lang="en-US" dirty="0" smtClean="0">
                <a:solidFill>
                  <a:srgbClr val="FFFFFF"/>
                </a:solidFill>
              </a:rPr>
              <a:t> Misconduct Headliners</a:t>
            </a:r>
            <a:endParaRPr lang="en-US" dirty="0">
              <a:solidFill>
                <a:srgbClr val="FFFFFF"/>
              </a:solidFill>
            </a:endParaRPr>
          </a:p>
        </p:txBody>
      </p:sp>
      <p:sp>
        <p:nvSpPr>
          <p:cNvPr id="19461" name="Rectangle 3"/>
          <p:cNvSpPr>
            <a:spLocks noGrp="1" noChangeArrowheads="1"/>
          </p:cNvSpPr>
          <p:nvPr>
            <p:ph type="body" idx="1"/>
          </p:nvPr>
        </p:nvSpPr>
        <p:spPr>
          <a:xfrm>
            <a:off x="1219200" y="2438400"/>
            <a:ext cx="6781800" cy="3505200"/>
          </a:xfrm>
        </p:spPr>
        <p:txBody>
          <a:bodyPr/>
          <a:lstStyle/>
          <a:p>
            <a:pPr eaLnBrk="1" hangingPunct="1"/>
            <a:r>
              <a:rPr lang="en-US" sz="2400" dirty="0"/>
              <a:t>Fabrication</a:t>
            </a:r>
          </a:p>
          <a:p>
            <a:pPr eaLnBrk="1" hangingPunct="1"/>
            <a:r>
              <a:rPr lang="en-US" sz="2400" dirty="0"/>
              <a:t>Falsification</a:t>
            </a:r>
            <a:endParaRPr lang="en-US" sz="2400" dirty="0" smtClean="0"/>
          </a:p>
          <a:p>
            <a:pPr eaLnBrk="1" hangingPunct="1"/>
            <a:r>
              <a:rPr lang="en-US" sz="2400" dirty="0" smtClean="0"/>
              <a:t>“Gross” Plagiarism</a:t>
            </a:r>
            <a:endParaRPr lang="en-US" sz="2400" dirty="0"/>
          </a:p>
          <a:p>
            <a:pPr eaLnBrk="1" hangingPunct="1"/>
            <a:endParaRPr lang="en-US" sz="2400" dirty="0"/>
          </a:p>
          <a:p>
            <a:pPr marL="0" indent="0" eaLnBrk="1" hangingPunct="1">
              <a:buNone/>
            </a:pPr>
            <a:endParaRPr lang="en-US" sz="2400" dirty="0"/>
          </a:p>
          <a:p>
            <a:pPr marL="0" indent="0" eaLnBrk="1" hangingPunct="1">
              <a:buNone/>
            </a:pPr>
            <a:r>
              <a:rPr lang="en-US" sz="2400" dirty="0"/>
              <a:t>Those are clearly unethical behaviors.</a:t>
            </a:r>
          </a:p>
          <a:p>
            <a:pPr marL="0" indent="0" eaLnBrk="1" hangingPunct="1">
              <a:buNone/>
            </a:pPr>
            <a:r>
              <a:rPr lang="en-US" sz="2400" dirty="0"/>
              <a:t>But many practices are in the “grey zone.”</a:t>
            </a:r>
          </a:p>
        </p:txBody>
      </p:sp>
      <p:sp>
        <p:nvSpPr>
          <p:cNvPr id="19462" name="Rectangle 4"/>
          <p:cNvSpPr>
            <a:spLocks noChangeArrowheads="1"/>
          </p:cNvSpPr>
          <p:nvPr/>
        </p:nvSpPr>
        <p:spPr bwMode="auto">
          <a:xfrm>
            <a:off x="8570913" y="6264275"/>
            <a:ext cx="268287" cy="274638"/>
          </a:xfrm>
          <a:prstGeom prst="rect">
            <a:avLst/>
          </a:prstGeom>
          <a:noFill/>
          <a:ln w="9525">
            <a:noFill/>
            <a:miter lim="800000"/>
            <a:headEnd/>
            <a:tailEnd/>
          </a:ln>
        </p:spPr>
        <p:txBody>
          <a:bodyPr wrap="none">
            <a:prstTxWarp prst="textNoShape">
              <a:avLst/>
            </a:prstTxWarp>
            <a:spAutoFit/>
          </a:bodyPr>
          <a:lstStyle/>
          <a:p>
            <a:fld id="{9A47DB13-CEF4-6B42-98C9-969B59362ABB}" type="slidenum">
              <a:rPr lang="en-US" sz="1200"/>
              <a:pPr/>
              <a:t>8</a:t>
            </a:fld>
            <a:endParaRPr lang="en-US" sz="120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Authorship issues (today)</a:t>
            </a:r>
            <a:endParaRPr lang="en-US" dirty="0"/>
          </a:p>
        </p:txBody>
      </p:sp>
      <p:sp>
        <p:nvSpPr>
          <p:cNvPr id="3" name="Content Placeholder 2"/>
          <p:cNvSpPr>
            <a:spLocks noGrp="1"/>
          </p:cNvSpPr>
          <p:nvPr>
            <p:ph idx="1"/>
          </p:nvPr>
        </p:nvSpPr>
        <p:spPr/>
        <p:txBody>
          <a:bodyPr/>
          <a:lstStyle/>
          <a:p>
            <a:r>
              <a:rPr lang="en-US" dirty="0" smtClean="0"/>
              <a:t>Who is an author?</a:t>
            </a:r>
          </a:p>
          <a:p>
            <a:r>
              <a:rPr lang="en-US" dirty="0" smtClean="0"/>
              <a:t>Rights and responsibilities of authorship</a:t>
            </a:r>
          </a:p>
          <a:p>
            <a:r>
              <a:rPr lang="en-US" dirty="0" smtClean="0"/>
              <a:t>Plagiarism</a:t>
            </a:r>
            <a:endParaRPr lang="en-US" dirty="0"/>
          </a:p>
        </p:txBody>
      </p:sp>
    </p:spTree>
    <p:extLst>
      <p:ext uri="{BB962C8B-B14F-4D97-AF65-F5344CB8AC3E}">
        <p14:creationId xmlns:p14="http://schemas.microsoft.com/office/powerpoint/2010/main" val="213055864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roadPowerpointTemplate_0211">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BroadPowerpointTemplate_0211.pot</Template>
  <TotalTime>4180</TotalTime>
  <Words>1667</Words>
  <Application>Microsoft Macintosh PowerPoint</Application>
  <PresentationFormat>On-screen Show (4:3)</PresentationFormat>
  <Paragraphs>246</Paragraphs>
  <Slides>37</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39" baseType="lpstr">
      <vt:lpstr>BroadPowerpointTemplate_0211</vt:lpstr>
      <vt:lpstr>Clip</vt:lpstr>
      <vt:lpstr>Publications and Peer Review </vt:lpstr>
      <vt:lpstr>Outline for today</vt:lpstr>
      <vt:lpstr>Why are there ethical issues in publishing and peer review?</vt:lpstr>
      <vt:lpstr>Why do we publish?</vt:lpstr>
      <vt:lpstr>How do we publish?</vt:lpstr>
      <vt:lpstr>Research “flywheel”</vt:lpstr>
      <vt:lpstr>The “players”</vt:lpstr>
      <vt:lpstr>Publishing Misconduct Headliners</vt:lpstr>
      <vt:lpstr>Authorship issues (today)</vt:lpstr>
      <vt:lpstr>Reviewer Issues</vt:lpstr>
      <vt:lpstr>Case Study #1, 5, 6: Authorship cases</vt:lpstr>
      <vt:lpstr>Themes from these cases</vt:lpstr>
      <vt:lpstr>Questions from Case Study #1</vt:lpstr>
      <vt:lpstr>ICMJE definition of authorship</vt:lpstr>
      <vt:lpstr>Authorship: who decides?</vt:lpstr>
      <vt:lpstr>Authorship: how to avoid conflict</vt:lpstr>
      <vt:lpstr>Authorship</vt:lpstr>
      <vt:lpstr>Research is increasingly collaborative</vt:lpstr>
      <vt:lpstr>Rights and responsibilities of authorship</vt:lpstr>
      <vt:lpstr>How does this play out in highly collaborative projects?  Is it different for corresponding author and contributing author?</vt:lpstr>
      <vt:lpstr>Responsibilities of the  Corresponding Author</vt:lpstr>
      <vt:lpstr>Responsibilities of contributing authors</vt:lpstr>
      <vt:lpstr>Guest and Ghost authors</vt:lpstr>
      <vt:lpstr>Other Problematic Authorship Practices </vt:lpstr>
      <vt:lpstr>Plagiarism</vt:lpstr>
      <vt:lpstr>Case Study 4 Plagiarism/ Self-Plagiarism</vt:lpstr>
      <vt:lpstr>Questions from Case Study #4</vt:lpstr>
      <vt:lpstr>Reviewers</vt:lpstr>
      <vt:lpstr>Reviewer Misconduct Examples</vt:lpstr>
      <vt:lpstr>Case Study #2: Peer-Review of research papers</vt:lpstr>
      <vt:lpstr>Questions from Case Study #2</vt:lpstr>
      <vt:lpstr>Grant review</vt:lpstr>
      <vt:lpstr>Questions from Case Study #3</vt:lpstr>
      <vt:lpstr>PowerPoint Presentation</vt:lpstr>
      <vt:lpstr>Syllabus – anything else you would like to discuss?</vt:lpstr>
      <vt:lpstr>Useful Websites</vt:lpstr>
      <vt:lpstr>Disclosures:</vt:lpstr>
    </vt:vector>
  </TitlesOfParts>
  <Company>Broad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Broad Institute</dc:title>
  <dc:creator>Administrator</dc:creator>
  <cp:lastModifiedBy>Ulluminair Salim</cp:lastModifiedBy>
  <cp:revision>22</cp:revision>
  <cp:lastPrinted>2010-08-06T15:34:32Z</cp:lastPrinted>
  <dcterms:created xsi:type="dcterms:W3CDTF">2011-02-18T22:33:11Z</dcterms:created>
  <dcterms:modified xsi:type="dcterms:W3CDTF">2014-05-09T17:43:10Z</dcterms:modified>
</cp:coreProperties>
</file>