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594"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D45EE9D-AB1B-4A36-8CFB-81966FED9904}" type="datetimeFigureOut">
              <a:rPr lang="en-US" smtClean="0"/>
              <a:t>5/18/2015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A14160-56BA-4C65-ACE0-2D391865B3A5}" type="slidenum">
              <a:rPr lang="en-US" smtClean="0"/>
              <a:t>‹#›</a:t>
            </a:fld>
            <a:endParaRPr lang="en-US"/>
          </a:p>
        </p:txBody>
      </p:sp>
    </p:spTree>
    <p:extLst>
      <p:ext uri="{BB962C8B-B14F-4D97-AF65-F5344CB8AC3E}">
        <p14:creationId xmlns:p14="http://schemas.microsoft.com/office/powerpoint/2010/main" val="34914719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D45EE9D-AB1B-4A36-8CFB-81966FED9904}" type="datetimeFigureOut">
              <a:rPr lang="en-US" smtClean="0"/>
              <a:t>5/18/2015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A14160-56BA-4C65-ACE0-2D391865B3A5}" type="slidenum">
              <a:rPr lang="en-US" smtClean="0"/>
              <a:t>‹#›</a:t>
            </a:fld>
            <a:endParaRPr lang="en-US"/>
          </a:p>
        </p:txBody>
      </p:sp>
    </p:spTree>
    <p:extLst>
      <p:ext uri="{BB962C8B-B14F-4D97-AF65-F5344CB8AC3E}">
        <p14:creationId xmlns:p14="http://schemas.microsoft.com/office/powerpoint/2010/main" val="2121229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D45EE9D-AB1B-4A36-8CFB-81966FED9904}" type="datetimeFigureOut">
              <a:rPr lang="en-US" smtClean="0"/>
              <a:t>5/18/2015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A14160-56BA-4C65-ACE0-2D391865B3A5}" type="slidenum">
              <a:rPr lang="en-US" smtClean="0"/>
              <a:t>‹#›</a:t>
            </a:fld>
            <a:endParaRPr lang="en-US"/>
          </a:p>
        </p:txBody>
      </p:sp>
    </p:spTree>
    <p:extLst>
      <p:ext uri="{BB962C8B-B14F-4D97-AF65-F5344CB8AC3E}">
        <p14:creationId xmlns:p14="http://schemas.microsoft.com/office/powerpoint/2010/main" val="34691097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600200"/>
          </a:xfrm>
        </p:spPr>
        <p:txBody>
          <a:bodyPr>
            <a:normAutofit/>
          </a:bodyPr>
          <a:lstStyle>
            <a:lvl1pPr algn="l">
              <a:defRPr sz="3000"/>
            </a:lvl1pPr>
          </a:lstStyle>
          <a:p>
            <a:r>
              <a:rPr lang="en-US" dirty="0" smtClean="0"/>
              <a:t>Click to edit Master title style</a:t>
            </a:r>
            <a:endParaRPr lang="en-US" dirty="0"/>
          </a:p>
        </p:txBody>
      </p:sp>
      <p:sp>
        <p:nvSpPr>
          <p:cNvPr id="3" name="Content Placeholder 2"/>
          <p:cNvSpPr>
            <a:spLocks noGrp="1"/>
          </p:cNvSpPr>
          <p:nvPr>
            <p:ph idx="1"/>
          </p:nvPr>
        </p:nvSpPr>
        <p:spPr>
          <a:xfrm>
            <a:off x="457200" y="1752600"/>
            <a:ext cx="8229600" cy="4525963"/>
          </a:xfrm>
        </p:spPr>
        <p:txBody>
          <a:bodyPr/>
          <a:lstStyle>
            <a:lvl1pPr>
              <a:defRPr sz="3000"/>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DD45EE9D-AB1B-4A36-8CFB-81966FED9904}" type="datetimeFigureOut">
              <a:rPr lang="en-US" smtClean="0"/>
              <a:t>5/18/2015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A14160-56BA-4C65-ACE0-2D391865B3A5}" type="slidenum">
              <a:rPr lang="en-US" smtClean="0"/>
              <a:t>‹#›</a:t>
            </a:fld>
            <a:endParaRPr lang="en-US"/>
          </a:p>
        </p:txBody>
      </p:sp>
    </p:spTree>
    <p:extLst>
      <p:ext uri="{BB962C8B-B14F-4D97-AF65-F5344CB8AC3E}">
        <p14:creationId xmlns:p14="http://schemas.microsoft.com/office/powerpoint/2010/main" val="2557897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tmplLst>
          <p:tmpl lvl="1">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5">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D45EE9D-AB1B-4A36-8CFB-81966FED9904}" type="datetimeFigureOut">
              <a:rPr lang="en-US" smtClean="0"/>
              <a:t>5/18/2015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A14160-56BA-4C65-ACE0-2D391865B3A5}" type="slidenum">
              <a:rPr lang="en-US" smtClean="0"/>
              <a:t>‹#›</a:t>
            </a:fld>
            <a:endParaRPr lang="en-US"/>
          </a:p>
        </p:txBody>
      </p:sp>
    </p:spTree>
    <p:extLst>
      <p:ext uri="{BB962C8B-B14F-4D97-AF65-F5344CB8AC3E}">
        <p14:creationId xmlns:p14="http://schemas.microsoft.com/office/powerpoint/2010/main" val="2403600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D45EE9D-AB1B-4A36-8CFB-81966FED9904}" type="datetimeFigureOut">
              <a:rPr lang="en-US" smtClean="0"/>
              <a:t>5/18/2015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A14160-56BA-4C65-ACE0-2D391865B3A5}" type="slidenum">
              <a:rPr lang="en-US" smtClean="0"/>
              <a:t>‹#›</a:t>
            </a:fld>
            <a:endParaRPr lang="en-US"/>
          </a:p>
        </p:txBody>
      </p:sp>
    </p:spTree>
    <p:extLst>
      <p:ext uri="{BB962C8B-B14F-4D97-AF65-F5344CB8AC3E}">
        <p14:creationId xmlns:p14="http://schemas.microsoft.com/office/powerpoint/2010/main" val="36639856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D45EE9D-AB1B-4A36-8CFB-81966FED9904}" type="datetimeFigureOut">
              <a:rPr lang="en-US" smtClean="0"/>
              <a:t>5/18/2015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7A14160-56BA-4C65-ACE0-2D391865B3A5}" type="slidenum">
              <a:rPr lang="en-US" smtClean="0"/>
              <a:t>‹#›</a:t>
            </a:fld>
            <a:endParaRPr lang="en-US"/>
          </a:p>
        </p:txBody>
      </p:sp>
    </p:spTree>
    <p:extLst>
      <p:ext uri="{BB962C8B-B14F-4D97-AF65-F5344CB8AC3E}">
        <p14:creationId xmlns:p14="http://schemas.microsoft.com/office/powerpoint/2010/main" val="26888603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D45EE9D-AB1B-4A36-8CFB-81966FED9904}" type="datetimeFigureOut">
              <a:rPr lang="en-US" smtClean="0"/>
              <a:t>5/18/2015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7A14160-56BA-4C65-ACE0-2D391865B3A5}" type="slidenum">
              <a:rPr lang="en-US" smtClean="0"/>
              <a:t>‹#›</a:t>
            </a:fld>
            <a:endParaRPr lang="en-US"/>
          </a:p>
        </p:txBody>
      </p:sp>
    </p:spTree>
    <p:extLst>
      <p:ext uri="{BB962C8B-B14F-4D97-AF65-F5344CB8AC3E}">
        <p14:creationId xmlns:p14="http://schemas.microsoft.com/office/powerpoint/2010/main" val="9853088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45EE9D-AB1B-4A36-8CFB-81966FED9904}" type="datetimeFigureOut">
              <a:rPr lang="en-US" smtClean="0"/>
              <a:t>5/18/2015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7A14160-56BA-4C65-ACE0-2D391865B3A5}" type="slidenum">
              <a:rPr lang="en-US" smtClean="0"/>
              <a:t>‹#›</a:t>
            </a:fld>
            <a:endParaRPr lang="en-US"/>
          </a:p>
        </p:txBody>
      </p:sp>
    </p:spTree>
    <p:extLst>
      <p:ext uri="{BB962C8B-B14F-4D97-AF65-F5344CB8AC3E}">
        <p14:creationId xmlns:p14="http://schemas.microsoft.com/office/powerpoint/2010/main" val="27996922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45EE9D-AB1B-4A36-8CFB-81966FED9904}" type="datetimeFigureOut">
              <a:rPr lang="en-US" smtClean="0"/>
              <a:t>5/18/2015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A14160-56BA-4C65-ACE0-2D391865B3A5}" type="slidenum">
              <a:rPr lang="en-US" smtClean="0"/>
              <a:t>‹#›</a:t>
            </a:fld>
            <a:endParaRPr lang="en-US"/>
          </a:p>
        </p:txBody>
      </p:sp>
    </p:spTree>
    <p:extLst>
      <p:ext uri="{BB962C8B-B14F-4D97-AF65-F5344CB8AC3E}">
        <p14:creationId xmlns:p14="http://schemas.microsoft.com/office/powerpoint/2010/main" val="1352440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45EE9D-AB1B-4A36-8CFB-81966FED9904}" type="datetimeFigureOut">
              <a:rPr lang="en-US" smtClean="0"/>
              <a:t>5/18/2015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A14160-56BA-4C65-ACE0-2D391865B3A5}" type="slidenum">
              <a:rPr lang="en-US" smtClean="0"/>
              <a:t>‹#›</a:t>
            </a:fld>
            <a:endParaRPr lang="en-US"/>
          </a:p>
        </p:txBody>
      </p:sp>
    </p:spTree>
    <p:extLst>
      <p:ext uri="{BB962C8B-B14F-4D97-AF65-F5344CB8AC3E}">
        <p14:creationId xmlns:p14="http://schemas.microsoft.com/office/powerpoint/2010/main" val="37878172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45EE9D-AB1B-4A36-8CFB-81966FED9904}" type="datetimeFigureOut">
              <a:rPr lang="en-US" smtClean="0"/>
              <a:t>5/18/2015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A14160-56BA-4C65-ACE0-2D391865B3A5}" type="slidenum">
              <a:rPr lang="en-US" smtClean="0"/>
              <a:t>‹#›</a:t>
            </a:fld>
            <a:endParaRPr lang="en-US"/>
          </a:p>
        </p:txBody>
      </p:sp>
    </p:spTree>
    <p:extLst>
      <p:ext uri="{BB962C8B-B14F-4D97-AF65-F5344CB8AC3E}">
        <p14:creationId xmlns:p14="http://schemas.microsoft.com/office/powerpoint/2010/main" val="36428492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00200"/>
            <a:ext cx="7772400" cy="1470025"/>
          </a:xfrm>
        </p:spPr>
        <p:txBody>
          <a:bodyPr/>
          <a:lstStyle/>
          <a:p>
            <a:r>
              <a:rPr lang="en-US" dirty="0" smtClean="0"/>
              <a:t>Applying for F &amp; K Series awards</a:t>
            </a:r>
            <a:endParaRPr lang="en-US" dirty="0"/>
          </a:p>
        </p:txBody>
      </p:sp>
      <p:sp>
        <p:nvSpPr>
          <p:cNvPr id="4" name="Subtitle 2"/>
          <p:cNvSpPr>
            <a:spLocks noGrp="1"/>
          </p:cNvSpPr>
          <p:nvPr>
            <p:ph type="subTitle" idx="1"/>
          </p:nvPr>
        </p:nvSpPr>
        <p:spPr>
          <a:xfrm>
            <a:off x="1219200" y="3276600"/>
            <a:ext cx="6400800" cy="1752600"/>
          </a:xfrm>
        </p:spPr>
        <p:txBody>
          <a:bodyPr/>
          <a:lstStyle/>
          <a:p>
            <a:r>
              <a:rPr lang="en-US" dirty="0"/>
              <a:t>Greg J. </a:t>
            </a:r>
            <a:r>
              <a:rPr lang="en-US" dirty="0" smtClean="0"/>
              <a:t>Siegle, Ph.D.</a:t>
            </a:r>
          </a:p>
          <a:p>
            <a:r>
              <a:rPr lang="en-US" dirty="0" smtClean="0"/>
              <a:t>University of Pittsburgh</a:t>
            </a:r>
          </a:p>
          <a:p>
            <a:r>
              <a:rPr lang="en-US" dirty="0" smtClean="0"/>
              <a:t>School of Medicine</a:t>
            </a:r>
            <a:endParaRPr lang="en-US" dirty="0"/>
          </a:p>
        </p:txBody>
      </p:sp>
      <p:grpSp>
        <p:nvGrpSpPr>
          <p:cNvPr id="10" name="Group 4"/>
          <p:cNvGrpSpPr>
            <a:grpSpLocks/>
          </p:cNvGrpSpPr>
          <p:nvPr/>
        </p:nvGrpSpPr>
        <p:grpSpPr bwMode="auto">
          <a:xfrm>
            <a:off x="6934200" y="3048000"/>
            <a:ext cx="1828800" cy="1752600"/>
            <a:chOff x="1562" y="1805"/>
            <a:chExt cx="975" cy="941"/>
          </a:xfrm>
        </p:grpSpPr>
        <p:grpSp>
          <p:nvGrpSpPr>
            <p:cNvPr id="11" name="Group 5"/>
            <p:cNvGrpSpPr>
              <a:grpSpLocks/>
            </p:cNvGrpSpPr>
            <p:nvPr/>
          </p:nvGrpSpPr>
          <p:grpSpPr bwMode="auto">
            <a:xfrm>
              <a:off x="1632" y="1872"/>
              <a:ext cx="835" cy="807"/>
              <a:chOff x="0" y="1344"/>
              <a:chExt cx="2851" cy="2928"/>
            </a:xfrm>
          </p:grpSpPr>
          <p:sp>
            <p:nvSpPr>
              <p:cNvPr id="13" name="Oval 6"/>
              <p:cNvSpPr>
                <a:spLocks noChangeArrowheads="1"/>
              </p:cNvSpPr>
              <p:nvPr/>
            </p:nvSpPr>
            <p:spPr bwMode="auto">
              <a:xfrm>
                <a:off x="0" y="1392"/>
                <a:ext cx="2784" cy="2832"/>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14" name="Picture 7" descr="brainpictran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1344"/>
                <a:ext cx="2851" cy="2928"/>
              </a:xfrm>
              <a:prstGeom prst="rect">
                <a:avLst/>
              </a:prstGeom>
              <a:noFill/>
              <a:extLst>
                <a:ext uri="{909E8E84-426E-40DD-AFC4-6F175D3DCCD1}">
                  <a14:hiddenFill xmlns:a14="http://schemas.microsoft.com/office/drawing/2010/main">
                    <a:solidFill>
                      <a:srgbClr val="FFFFFF"/>
                    </a:solidFill>
                  </a14:hiddenFill>
                </a:ext>
              </a:extLst>
            </p:spPr>
          </p:pic>
        </p:grpSp>
        <p:sp>
          <p:nvSpPr>
            <p:cNvPr id="12" name="WordArt 8"/>
            <p:cNvSpPr>
              <a:spLocks noChangeArrowheads="1" noChangeShapeType="1" noTextEdit="1"/>
            </p:cNvSpPr>
            <p:nvPr/>
          </p:nvSpPr>
          <p:spPr bwMode="auto">
            <a:xfrm>
              <a:off x="1562" y="1805"/>
              <a:ext cx="975" cy="941"/>
            </a:xfrm>
            <a:prstGeom prst="rect">
              <a:avLst/>
            </a:prstGeom>
            <a:extLst>
              <a:ext uri="{AF507438-7753-43E0-B8FC-AC1667EBCBE1}">
                <a14:hiddenEffects xmlns:a14="http://schemas.microsoft.com/office/drawing/2010/main">
                  <a:effectLst/>
                </a14:hiddenEffects>
              </a:ext>
            </a:extLst>
          </p:spPr>
          <p:txBody>
            <a:bodyPr spcFirstLastPara="1" wrap="none" fromWordArt="1">
              <a:prstTxWarp prst="textCircle">
                <a:avLst>
                  <a:gd name="adj" fmla="val 10857908"/>
                </a:avLst>
              </a:prstTxWarp>
            </a:bodyPr>
            <a:lstStyle/>
            <a:p>
              <a:pPr algn="ctr"/>
              <a:r>
                <a:rPr lang="en-US" sz="3600" kern="10">
                  <a:ln w="9525">
                    <a:solidFill>
                      <a:schemeClr val="tx1"/>
                    </a:solidFill>
                    <a:round/>
                    <a:headEnd/>
                    <a:tailEnd/>
                  </a:ln>
                  <a:latin typeface="Times New Roman"/>
                  <a:cs typeface="Times New Roman"/>
                </a:rPr>
                <a:t>Program in Cognitive Affective Neuroscience (PICAN)</a:t>
              </a:r>
            </a:p>
          </p:txBody>
        </p:sp>
      </p:grpSp>
    </p:spTree>
    <p:extLst>
      <p:ext uri="{BB962C8B-B14F-4D97-AF65-F5344CB8AC3E}">
        <p14:creationId xmlns:p14="http://schemas.microsoft.com/office/powerpoint/2010/main" val="36116374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a:t>Knowing what you know now, what advice would you give to yourself when you were doing your PhD</a:t>
            </a:r>
            <a:r>
              <a:rPr lang="en-US" dirty="0" smtClean="0"/>
              <a:t>?</a:t>
            </a:r>
            <a:endParaRPr lang="en-US" dirty="0"/>
          </a:p>
        </p:txBody>
      </p:sp>
      <p:sp>
        <p:nvSpPr>
          <p:cNvPr id="3" name="Content Placeholder 2"/>
          <p:cNvSpPr>
            <a:spLocks noGrp="1"/>
          </p:cNvSpPr>
          <p:nvPr>
            <p:ph idx="1"/>
          </p:nvPr>
        </p:nvSpPr>
        <p:spPr/>
        <p:txBody>
          <a:bodyPr/>
          <a:lstStyle/>
          <a:p>
            <a:r>
              <a:rPr lang="en-US" dirty="0" smtClean="0"/>
              <a:t>Balance big thinking with feasibility.</a:t>
            </a:r>
          </a:p>
          <a:p>
            <a:pPr lvl="1"/>
            <a:r>
              <a:rPr lang="en-US" dirty="0" smtClean="0"/>
              <a:t>More variables is not better.</a:t>
            </a:r>
          </a:p>
          <a:p>
            <a:pPr lvl="1"/>
            <a:r>
              <a:rPr lang="en-US" dirty="0" smtClean="0"/>
              <a:t>More rigor is better.</a:t>
            </a:r>
          </a:p>
          <a:p>
            <a:pPr lvl="1"/>
            <a:r>
              <a:rPr lang="en-US" dirty="0" smtClean="0"/>
              <a:t>Use the best tools for the job.</a:t>
            </a:r>
          </a:p>
          <a:p>
            <a:r>
              <a:rPr lang="en-US" dirty="0" smtClean="0"/>
              <a:t>There are few successful lone rangers.</a:t>
            </a:r>
          </a:p>
          <a:p>
            <a:r>
              <a:rPr lang="en-US" dirty="0" smtClean="0"/>
              <a:t>Do not shy away from biology. </a:t>
            </a:r>
          </a:p>
          <a:p>
            <a:r>
              <a:rPr lang="en-US" dirty="0" smtClean="0"/>
              <a:t>Learn to program. Be your own technician.</a:t>
            </a:r>
          </a:p>
        </p:txBody>
      </p:sp>
    </p:spTree>
    <p:extLst>
      <p:ext uri="{BB962C8B-B14F-4D97-AF65-F5344CB8AC3E}">
        <p14:creationId xmlns:p14="http://schemas.microsoft.com/office/powerpoint/2010/main" val="40192909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a:t>Is teaching an acceptable training activity?</a:t>
            </a:r>
            <a:br>
              <a:rPr lang="en-US" dirty="0"/>
            </a:br>
            <a:endParaRPr lang="en-US" dirty="0"/>
          </a:p>
        </p:txBody>
      </p:sp>
      <p:sp>
        <p:nvSpPr>
          <p:cNvPr id="3" name="Content Placeholder 2"/>
          <p:cNvSpPr>
            <a:spLocks noGrp="1"/>
          </p:cNvSpPr>
          <p:nvPr>
            <p:ph idx="1"/>
          </p:nvPr>
        </p:nvSpPr>
        <p:spPr/>
        <p:txBody>
          <a:bodyPr/>
          <a:lstStyle/>
          <a:p>
            <a:r>
              <a:rPr lang="en-US" dirty="0" smtClean="0"/>
              <a:t>I’ve not generally seen it count for much.</a:t>
            </a:r>
          </a:p>
          <a:p>
            <a:r>
              <a:rPr lang="en-US" dirty="0" smtClean="0"/>
              <a:t>If teaching clearly helps you to accomplish your stated goals, so be it. This may be a hard case to make.</a:t>
            </a:r>
            <a:endParaRPr lang="en-US" dirty="0"/>
          </a:p>
        </p:txBody>
      </p:sp>
    </p:spTree>
    <p:extLst>
      <p:ext uri="{BB962C8B-B14F-4D97-AF65-F5344CB8AC3E}">
        <p14:creationId xmlns:p14="http://schemas.microsoft.com/office/powerpoint/2010/main" val="22628794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Specific Aims &amp; Projects: Kristen </a:t>
            </a:r>
            <a:r>
              <a:rPr lang="en-US" dirty="0" err="1" smtClean="0"/>
              <a:t>Aiemjoy</a:t>
            </a:r>
            <a:endParaRPr lang="en-US" dirty="0"/>
          </a:p>
        </p:txBody>
      </p:sp>
      <p:sp>
        <p:nvSpPr>
          <p:cNvPr id="3" name="Content Placeholder 2"/>
          <p:cNvSpPr>
            <a:spLocks noGrp="1"/>
          </p:cNvSpPr>
          <p:nvPr>
            <p:ph idx="1"/>
          </p:nvPr>
        </p:nvSpPr>
        <p:spPr>
          <a:xfrm>
            <a:off x="76200" y="1295400"/>
            <a:ext cx="8686800" cy="5486400"/>
          </a:xfrm>
        </p:spPr>
        <p:txBody>
          <a:bodyPr>
            <a:normAutofit fontScale="55000" lnSpcReduction="20000"/>
          </a:bodyPr>
          <a:lstStyle/>
          <a:p>
            <a:r>
              <a:rPr lang="en-US" dirty="0" smtClean="0"/>
              <a:t>Well done! </a:t>
            </a:r>
          </a:p>
          <a:p>
            <a:pPr lvl="1"/>
            <a:r>
              <a:rPr lang="en-US" dirty="0" smtClean="0"/>
              <a:t>Big possible impact on public health clearly spelled out</a:t>
            </a:r>
          </a:p>
          <a:p>
            <a:r>
              <a:rPr lang="en-US" dirty="0" smtClean="0"/>
              <a:t>Integration with training</a:t>
            </a:r>
          </a:p>
          <a:p>
            <a:pPr lvl="1"/>
            <a:r>
              <a:rPr lang="en-US" dirty="0" smtClean="0"/>
              <a:t>May want to flesh Aim 2 a little more in the aims page to be clear about how it relates to career goals</a:t>
            </a:r>
          </a:p>
          <a:p>
            <a:pPr lvl="1"/>
            <a:r>
              <a:rPr lang="en-US" dirty="0" smtClean="0"/>
              <a:t>Your bio suggests you’ve already been on-the-ground to see this data being collected. It will be tricky to tell reviewers either that you don’t or do need to go out to Africa for this project – make this bet wisely. </a:t>
            </a:r>
          </a:p>
          <a:p>
            <a:pPr lvl="2"/>
            <a:r>
              <a:rPr lang="en-US" dirty="0" smtClean="0"/>
              <a:t>Do you need to see the specific data collection sites up close, e.g., following a given sample from the data collection site to the lab to your spreadsheet? That’s an acceptable training goal.</a:t>
            </a:r>
          </a:p>
          <a:p>
            <a:r>
              <a:rPr lang="en-US" dirty="0" smtClean="0"/>
              <a:t>Attend to reviewer affect. </a:t>
            </a:r>
          </a:p>
          <a:p>
            <a:pPr lvl="1"/>
            <a:r>
              <a:rPr lang="en-US" dirty="0" smtClean="0"/>
              <a:t>This is very sensitive. The neuroscience says affect is diffuse and people have trouble separating why they feel something from what they feel. </a:t>
            </a:r>
          </a:p>
          <a:p>
            <a:pPr lvl="1"/>
            <a:r>
              <a:rPr lang="en-US" dirty="0" smtClean="0"/>
              <a:t>Disgust</a:t>
            </a:r>
          </a:p>
          <a:p>
            <a:pPr lvl="2"/>
            <a:r>
              <a:rPr lang="en-US" dirty="0" smtClean="0"/>
              <a:t>For a grant about poop, and specifically looking at pictures of poop, we want to make sure the bigger picture is over-riding any reviewer disgust reactions. </a:t>
            </a:r>
          </a:p>
          <a:p>
            <a:pPr lvl="2"/>
            <a:r>
              <a:rPr lang="en-US" dirty="0" smtClean="0"/>
              <a:t>We can do this without compromising the science</a:t>
            </a:r>
          </a:p>
          <a:p>
            <a:pPr lvl="2"/>
            <a:r>
              <a:rPr lang="en-US" dirty="0" smtClean="0"/>
              <a:t>Possibly spend time highlighting likely gains for society, what a future without this problem will look like, etc. </a:t>
            </a:r>
          </a:p>
          <a:p>
            <a:pPr lvl="1"/>
            <a:r>
              <a:rPr lang="en-US" dirty="0" smtClean="0"/>
              <a:t>Inferiority</a:t>
            </a:r>
          </a:p>
          <a:p>
            <a:pPr lvl="2"/>
            <a:r>
              <a:rPr lang="en-US" dirty="0" smtClean="0"/>
              <a:t>You’re in an area reviewers will likely know nothing about. Make that ok. Relate it to things they do know. </a:t>
            </a:r>
          </a:p>
          <a:p>
            <a:pPr lvl="2"/>
            <a:r>
              <a:rPr lang="en-US" dirty="0" smtClean="0"/>
              <a:t>Let them know this is an under-appreciated problem and you’re being innovative.</a:t>
            </a:r>
            <a:endParaRPr lang="en-US" dirty="0"/>
          </a:p>
        </p:txBody>
      </p:sp>
    </p:spTree>
    <p:extLst>
      <p:ext uri="{BB962C8B-B14F-4D97-AF65-F5344CB8AC3E}">
        <p14:creationId xmlns:p14="http://schemas.microsoft.com/office/powerpoint/2010/main" val="1686179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Specific Aims &amp; Projects: Anna Oh</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Important problem! </a:t>
            </a:r>
          </a:p>
          <a:p>
            <a:r>
              <a:rPr lang="en-US" dirty="0" smtClean="0"/>
              <a:t>What will we do with the solution?</a:t>
            </a:r>
          </a:p>
          <a:p>
            <a:pPr lvl="1"/>
            <a:r>
              <a:rPr lang="en-US" dirty="0" smtClean="0"/>
              <a:t>How do we get from knowing the impact of comorbidity to better treatments? It seems assumed that knowledge is power, but I want it spelled out. </a:t>
            </a:r>
          </a:p>
          <a:p>
            <a:r>
              <a:rPr lang="en-US" dirty="0" smtClean="0"/>
              <a:t>Feasibility</a:t>
            </a:r>
          </a:p>
          <a:p>
            <a:pPr lvl="1"/>
            <a:r>
              <a:rPr lang="en-US" dirty="0" smtClean="0"/>
              <a:t>How much of this huge project do you have to do vs. it’s already being done? If you’re building on an infrastructure, say so in the aims. </a:t>
            </a:r>
          </a:p>
          <a:p>
            <a:r>
              <a:rPr lang="en-US" dirty="0" smtClean="0"/>
              <a:t>Typography</a:t>
            </a:r>
          </a:p>
          <a:p>
            <a:pPr lvl="1"/>
            <a:r>
              <a:rPr lang="en-US" dirty="0" smtClean="0"/>
              <a:t>MORE white space! Don’t annoy your reviewers with hard-to-find paragraph breaks and long thoughts. This is the age of Twitter.</a:t>
            </a:r>
            <a:endParaRPr lang="en-US" dirty="0"/>
          </a:p>
        </p:txBody>
      </p:sp>
    </p:spTree>
    <p:extLst>
      <p:ext uri="{BB962C8B-B14F-4D97-AF65-F5344CB8AC3E}">
        <p14:creationId xmlns:p14="http://schemas.microsoft.com/office/powerpoint/2010/main" val="4223822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dirty="0"/>
              <a:t>What do you look for in particular when you review these grants, especially in an area that is not of your expertise? (Any red flags? Any particular features that make it exceptional?) </a:t>
            </a:r>
            <a:br>
              <a:rPr lang="en-US" dirty="0"/>
            </a:br>
            <a:endParaRPr lang="en-US" dirty="0"/>
          </a:p>
        </p:txBody>
      </p:sp>
      <p:sp>
        <p:nvSpPr>
          <p:cNvPr id="3" name="Content Placeholder 2"/>
          <p:cNvSpPr>
            <a:spLocks noGrp="1"/>
          </p:cNvSpPr>
          <p:nvPr>
            <p:ph idx="1"/>
          </p:nvPr>
        </p:nvSpPr>
        <p:spPr/>
        <p:txBody>
          <a:bodyPr>
            <a:normAutofit fontScale="77500" lnSpcReduction="20000"/>
          </a:bodyPr>
          <a:lstStyle/>
          <a:p>
            <a:r>
              <a:rPr lang="en-US" b="1" dirty="0" smtClean="0"/>
              <a:t>Candidate</a:t>
            </a:r>
            <a:endParaRPr lang="en-US" dirty="0"/>
          </a:p>
          <a:p>
            <a:pPr lvl="1"/>
            <a:r>
              <a:rPr lang="en-US" dirty="0" smtClean="0"/>
              <a:t>Good bet </a:t>
            </a:r>
          </a:p>
          <a:p>
            <a:pPr lvl="1"/>
            <a:r>
              <a:rPr lang="en-US" dirty="0"/>
              <a:t>P</a:t>
            </a:r>
            <a:r>
              <a:rPr lang="en-US" dirty="0" smtClean="0"/>
              <a:t>ublications, experience, all roads lead to this application</a:t>
            </a:r>
          </a:p>
          <a:p>
            <a:pPr lvl="1"/>
            <a:r>
              <a:rPr lang="en-US" dirty="0" smtClean="0"/>
              <a:t>Should have superlative letters</a:t>
            </a:r>
          </a:p>
          <a:p>
            <a:r>
              <a:rPr lang="en-US" b="1" dirty="0" smtClean="0"/>
              <a:t>Mentors</a:t>
            </a:r>
          </a:p>
          <a:p>
            <a:pPr lvl="1"/>
            <a:r>
              <a:rPr lang="en-US" dirty="0" smtClean="0"/>
              <a:t>High involvement, high expertise, high experience</a:t>
            </a:r>
          </a:p>
          <a:p>
            <a:pPr lvl="1"/>
            <a:r>
              <a:rPr lang="en-US" dirty="0" smtClean="0"/>
              <a:t>Evidence the mentors were involved in the writing of the application</a:t>
            </a:r>
          </a:p>
          <a:p>
            <a:r>
              <a:rPr lang="en-US" b="1" dirty="0" smtClean="0"/>
              <a:t>Training value </a:t>
            </a:r>
          </a:p>
          <a:p>
            <a:pPr lvl="1"/>
            <a:r>
              <a:rPr lang="en-US" dirty="0" smtClean="0"/>
              <a:t>Candidate will get more with the award than just their doctoral program</a:t>
            </a:r>
          </a:p>
          <a:p>
            <a:r>
              <a:rPr lang="en-US" b="1" dirty="0" smtClean="0"/>
              <a:t>Research Plan</a:t>
            </a:r>
          </a:p>
          <a:p>
            <a:pPr lvl="1"/>
            <a:r>
              <a:rPr lang="en-US" dirty="0" smtClean="0"/>
              <a:t>Valuable, </a:t>
            </a:r>
            <a:r>
              <a:rPr lang="en-US" dirty="0"/>
              <a:t>f</a:t>
            </a:r>
            <a:r>
              <a:rPr lang="en-US" dirty="0" smtClean="0"/>
              <a:t>easible, provides the necessary training</a:t>
            </a:r>
          </a:p>
          <a:p>
            <a:pPr lvl="1"/>
            <a:endParaRPr lang="en-US" dirty="0" smtClean="0"/>
          </a:p>
          <a:p>
            <a:pPr lvl="1"/>
            <a:endParaRPr lang="en-US" dirty="0" smtClean="0"/>
          </a:p>
        </p:txBody>
      </p:sp>
    </p:spTree>
    <p:extLst>
      <p:ext uri="{BB962C8B-B14F-4D97-AF65-F5344CB8AC3E}">
        <p14:creationId xmlns:p14="http://schemas.microsoft.com/office/powerpoint/2010/main" val="16464602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dirty="0"/>
              <a:t>What do you suggest in terms of making a proposal conceptually innovative and the research training plan solid? </a:t>
            </a:r>
            <a:br>
              <a:rPr lang="en-US" dirty="0"/>
            </a:b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Innovative</a:t>
            </a:r>
          </a:p>
          <a:p>
            <a:pPr lvl="1"/>
            <a:r>
              <a:rPr lang="en-US" dirty="0" smtClean="0"/>
              <a:t>A truly original idea is rare but awesome. This gets tons of points if you have one. </a:t>
            </a:r>
          </a:p>
          <a:p>
            <a:pPr lvl="1"/>
            <a:r>
              <a:rPr lang="en-US" dirty="0" smtClean="0"/>
              <a:t>Having innovation in one area is enough. So, balancing well-tested methods with some innovative component.</a:t>
            </a:r>
          </a:p>
          <a:p>
            <a:pPr lvl="1"/>
            <a:r>
              <a:rPr lang="en-US" dirty="0" smtClean="0"/>
              <a:t>Innovation can be in making a new kind of candidate, </a:t>
            </a:r>
            <a:r>
              <a:rPr lang="en-US" dirty="0" err="1" smtClean="0"/>
              <a:t>e.g</a:t>
            </a:r>
            <a:r>
              <a:rPr lang="en-US" dirty="0" smtClean="0"/>
              <a:t>,. Someone with expertise in both metabolomics and fMRI….</a:t>
            </a:r>
          </a:p>
          <a:p>
            <a:r>
              <a:rPr lang="en-US" dirty="0" smtClean="0"/>
              <a:t>Solid</a:t>
            </a:r>
          </a:p>
          <a:p>
            <a:pPr lvl="1"/>
            <a:r>
              <a:rPr lang="en-US" dirty="0" smtClean="0"/>
              <a:t>Be 1 step away from the current research. Props if it’s not an obvious step. </a:t>
            </a:r>
          </a:p>
          <a:p>
            <a:pPr lvl="1"/>
            <a:r>
              <a:rPr lang="en-US" dirty="0" smtClean="0"/>
              <a:t>Build on methods your group already has expertise in.</a:t>
            </a:r>
          </a:p>
          <a:p>
            <a:pPr lvl="1"/>
            <a:r>
              <a:rPr lang="en-US" dirty="0" smtClean="0"/>
              <a:t>Watch out for a house of cards (i.e., aims for which 1 needs to be accomplished to be successful in another)</a:t>
            </a:r>
            <a:endParaRPr lang="en-US" dirty="0"/>
          </a:p>
        </p:txBody>
      </p:sp>
    </p:spTree>
    <p:extLst>
      <p:ext uri="{BB962C8B-B14F-4D97-AF65-F5344CB8AC3E}">
        <p14:creationId xmlns:p14="http://schemas.microsoft.com/office/powerpoint/2010/main" val="1273672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dirty="0"/>
              <a:t>Any particular suggestions for a person planning on combining patient data and matched Medicare claims data? </a:t>
            </a:r>
            <a:br>
              <a:rPr lang="en-US" dirty="0"/>
            </a:br>
            <a:endParaRPr lang="en-US" dirty="0"/>
          </a:p>
        </p:txBody>
      </p:sp>
      <p:sp>
        <p:nvSpPr>
          <p:cNvPr id="3" name="Content Placeholder 2"/>
          <p:cNvSpPr>
            <a:spLocks noGrp="1"/>
          </p:cNvSpPr>
          <p:nvPr>
            <p:ph idx="1"/>
          </p:nvPr>
        </p:nvSpPr>
        <p:spPr/>
        <p:txBody>
          <a:bodyPr/>
          <a:lstStyle/>
          <a:p>
            <a:r>
              <a:rPr lang="en-US" dirty="0" smtClean="0"/>
              <a:t>Make sure it’s feasible – i.e., show you can get all this data</a:t>
            </a:r>
          </a:p>
          <a:p>
            <a:r>
              <a:rPr lang="en-US" dirty="0" smtClean="0"/>
              <a:t>Take HUGE care in privacy. They will evaluate the ethics of what you’re doing hard.</a:t>
            </a:r>
          </a:p>
          <a:p>
            <a:r>
              <a:rPr lang="en-US" dirty="0" smtClean="0"/>
              <a:t>Have consultants used to big data. </a:t>
            </a:r>
          </a:p>
          <a:p>
            <a:r>
              <a:rPr lang="en-US" dirty="0" smtClean="0"/>
              <a:t>Attend to </a:t>
            </a:r>
            <a:r>
              <a:rPr lang="en-US" dirty="0" err="1" smtClean="0"/>
              <a:t>missingness</a:t>
            </a:r>
            <a:endParaRPr lang="en-US" dirty="0"/>
          </a:p>
        </p:txBody>
      </p:sp>
    </p:spTree>
    <p:extLst>
      <p:ext uri="{BB962C8B-B14F-4D97-AF65-F5344CB8AC3E}">
        <p14:creationId xmlns:p14="http://schemas.microsoft.com/office/powerpoint/2010/main" val="13789035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a:t>Is it more difficult to get methods projects at the PhD level funded? </a:t>
            </a:r>
            <a:br>
              <a:rPr lang="en-US" dirty="0"/>
            </a:br>
            <a:endParaRPr lang="en-US" dirty="0"/>
          </a:p>
        </p:txBody>
      </p:sp>
      <p:sp>
        <p:nvSpPr>
          <p:cNvPr id="3" name="Content Placeholder 2"/>
          <p:cNvSpPr>
            <a:spLocks noGrp="1"/>
          </p:cNvSpPr>
          <p:nvPr>
            <p:ph idx="1"/>
          </p:nvPr>
        </p:nvSpPr>
        <p:spPr/>
        <p:txBody>
          <a:bodyPr/>
          <a:lstStyle/>
          <a:p>
            <a:r>
              <a:rPr lang="en-US" dirty="0" smtClean="0"/>
              <a:t>No. Just be scientifically strong.</a:t>
            </a:r>
            <a:endParaRPr lang="en-US" dirty="0"/>
          </a:p>
        </p:txBody>
      </p:sp>
    </p:spTree>
    <p:extLst>
      <p:ext uri="{BB962C8B-B14F-4D97-AF65-F5344CB8AC3E}">
        <p14:creationId xmlns:p14="http://schemas.microsoft.com/office/powerpoint/2010/main" val="31413712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a:t>How do you think the study section will view primary data collection versus secondary analysis? </a:t>
            </a:r>
            <a:br>
              <a:rPr lang="en-US" dirty="0"/>
            </a:b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Depends who you are… Reviewers want the award to prepare you for your career.</a:t>
            </a:r>
          </a:p>
          <a:p>
            <a:r>
              <a:rPr lang="en-US" dirty="0" smtClean="0"/>
              <a:t>If you’re a psychology PhD who’s going to have a career in primary data collection they will want to see primary data collection in your near future.</a:t>
            </a:r>
          </a:p>
          <a:p>
            <a:pPr lvl="1"/>
            <a:r>
              <a:rPr lang="en-US" dirty="0" smtClean="0"/>
              <a:t>Note, you can get away with secondary for this project if you say you’re getting primary elsewhere…</a:t>
            </a:r>
          </a:p>
          <a:p>
            <a:r>
              <a:rPr lang="en-US" dirty="0" smtClean="0"/>
              <a:t>If you’re a statistician who’s going to look at secondary data for your career, then do secondary data analysis.</a:t>
            </a:r>
            <a:endParaRPr lang="en-US" dirty="0"/>
          </a:p>
        </p:txBody>
      </p:sp>
    </p:spTree>
    <p:extLst>
      <p:ext uri="{BB962C8B-B14F-4D97-AF65-F5344CB8AC3E}">
        <p14:creationId xmlns:p14="http://schemas.microsoft.com/office/powerpoint/2010/main" val="29091756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a:t>For training grants, how bad is it to have past productivity in areas unrelated to the current proposal</a:t>
            </a:r>
            <a:r>
              <a:rPr lang="en-US" dirty="0" smtClean="0"/>
              <a:t>?</a:t>
            </a:r>
            <a:endParaRPr lang="en-US" dirty="0"/>
          </a:p>
        </p:txBody>
      </p:sp>
      <p:sp>
        <p:nvSpPr>
          <p:cNvPr id="3" name="Content Placeholder 2"/>
          <p:cNvSpPr>
            <a:spLocks noGrp="1"/>
          </p:cNvSpPr>
          <p:nvPr>
            <p:ph idx="1"/>
          </p:nvPr>
        </p:nvSpPr>
        <p:spPr/>
        <p:txBody>
          <a:bodyPr/>
          <a:lstStyle/>
          <a:p>
            <a:r>
              <a:rPr lang="en-US" dirty="0" smtClean="0"/>
              <a:t>It’s fine. </a:t>
            </a:r>
          </a:p>
          <a:p>
            <a:pPr lvl="1"/>
            <a:r>
              <a:rPr lang="en-US" dirty="0" smtClean="0"/>
              <a:t>More publications is better, even outside your area.</a:t>
            </a:r>
          </a:p>
          <a:p>
            <a:r>
              <a:rPr lang="en-US" dirty="0" smtClean="0"/>
              <a:t>Make the case that these roads have lead you to where you are. </a:t>
            </a:r>
          </a:p>
          <a:p>
            <a:r>
              <a:rPr lang="en-US" dirty="0" smtClean="0"/>
              <a:t>Being a good story teller is part of being a good academic.</a:t>
            </a:r>
            <a:endParaRPr lang="en-US" dirty="0"/>
          </a:p>
        </p:txBody>
      </p:sp>
    </p:spTree>
    <p:extLst>
      <p:ext uri="{BB962C8B-B14F-4D97-AF65-F5344CB8AC3E}">
        <p14:creationId xmlns:p14="http://schemas.microsoft.com/office/powerpoint/2010/main" val="3716835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a:t>For training grants, is there any benefit in proposing a project related to a current RFA? </a:t>
            </a:r>
            <a:br>
              <a:rPr lang="en-US" dirty="0"/>
            </a:br>
            <a:endParaRPr lang="en-US" dirty="0"/>
          </a:p>
        </p:txBody>
      </p:sp>
      <p:sp>
        <p:nvSpPr>
          <p:cNvPr id="3" name="Content Placeholder 2"/>
          <p:cNvSpPr>
            <a:spLocks noGrp="1"/>
          </p:cNvSpPr>
          <p:nvPr>
            <p:ph idx="1"/>
          </p:nvPr>
        </p:nvSpPr>
        <p:spPr/>
        <p:txBody>
          <a:bodyPr/>
          <a:lstStyle/>
          <a:p>
            <a:r>
              <a:rPr lang="en-US" dirty="0" smtClean="0"/>
              <a:t>Officially, no</a:t>
            </a:r>
          </a:p>
          <a:p>
            <a:r>
              <a:rPr lang="en-US" dirty="0" smtClean="0"/>
              <a:t>Unofficially, program will be evaluating grants scored the same for funding. Grants that are highly aligned with national priorities may be selected for funding.</a:t>
            </a:r>
          </a:p>
          <a:p>
            <a:r>
              <a:rPr lang="en-US" dirty="0" smtClean="0"/>
              <a:t>You can get REALLY FAR by talking to program before submitting</a:t>
            </a:r>
            <a:endParaRPr lang="en-US" dirty="0"/>
          </a:p>
        </p:txBody>
      </p:sp>
    </p:spTree>
    <p:extLst>
      <p:ext uri="{BB962C8B-B14F-4D97-AF65-F5344CB8AC3E}">
        <p14:creationId xmlns:p14="http://schemas.microsoft.com/office/powerpoint/2010/main" val="24173101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dirty="0"/>
              <a:t>It seems like NIH funding is getting harder and harder to get, for both novice and established researchers, which can sometimes be discouraging. I wonder what your sense is on what the future funding environment will be</a:t>
            </a:r>
            <a:r>
              <a:rPr lang="en-US" dirty="0" smtClean="0"/>
              <a:t>.</a:t>
            </a:r>
            <a:endParaRPr lang="en-US" dirty="0"/>
          </a:p>
        </p:txBody>
      </p:sp>
      <p:sp>
        <p:nvSpPr>
          <p:cNvPr id="3" name="Content Placeholder 2"/>
          <p:cNvSpPr>
            <a:spLocks noGrp="1"/>
          </p:cNvSpPr>
          <p:nvPr>
            <p:ph idx="1"/>
          </p:nvPr>
        </p:nvSpPr>
        <p:spPr/>
        <p:txBody>
          <a:bodyPr/>
          <a:lstStyle/>
          <a:p>
            <a:r>
              <a:rPr lang="en-US" dirty="0" smtClean="0"/>
              <a:t>Yes, funding is getting harder to get.</a:t>
            </a:r>
            <a:endParaRPr lang="en-US" dirty="0"/>
          </a:p>
          <a:p>
            <a:r>
              <a:rPr lang="en-US" dirty="0" smtClean="0"/>
              <a:t>Tom </a:t>
            </a:r>
            <a:r>
              <a:rPr lang="en-US" dirty="0" err="1" smtClean="0"/>
              <a:t>Insel</a:t>
            </a:r>
            <a:r>
              <a:rPr lang="en-US" dirty="0" smtClean="0"/>
              <a:t> (NIMH director) says this won’t change soon.</a:t>
            </a:r>
          </a:p>
          <a:p>
            <a:r>
              <a:rPr lang="en-US" dirty="0" smtClean="0"/>
              <a:t>That said, the next generation is the priority. </a:t>
            </a:r>
          </a:p>
          <a:p>
            <a:r>
              <a:rPr lang="en-US" dirty="0" smtClean="0"/>
              <a:t>And good projects highly aligned with national priority will be funded.</a:t>
            </a:r>
          </a:p>
          <a:p>
            <a:r>
              <a:rPr lang="en-US" dirty="0" smtClean="0"/>
              <a:t>This is a high-risk, high-return lifestyle. Get used to it.</a:t>
            </a:r>
            <a:endParaRPr lang="en-US" dirty="0"/>
          </a:p>
        </p:txBody>
      </p:sp>
    </p:spTree>
    <p:extLst>
      <p:ext uri="{BB962C8B-B14F-4D97-AF65-F5344CB8AC3E}">
        <p14:creationId xmlns:p14="http://schemas.microsoft.com/office/powerpoint/2010/main" val="383922473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TotalTime>
  <Words>1113</Words>
  <Application>Microsoft Office PowerPoint</Application>
  <PresentationFormat>On-screen Show (4:3)</PresentationFormat>
  <Paragraphs>88</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Applying for F &amp; K Series awards</vt:lpstr>
      <vt:lpstr>What do you look for in particular when you review these grants, especially in an area that is not of your expertise? (Any red flags? Any particular features that make it exceptional?)  </vt:lpstr>
      <vt:lpstr>What do you suggest in terms of making a proposal conceptually innovative and the research training plan solid?  </vt:lpstr>
      <vt:lpstr>Any particular suggestions for a person planning on combining patient data and matched Medicare claims data?  </vt:lpstr>
      <vt:lpstr>Is it more difficult to get methods projects at the PhD level funded?  </vt:lpstr>
      <vt:lpstr>How do you think the study section will view primary data collection versus secondary analysis?  </vt:lpstr>
      <vt:lpstr>For training grants, how bad is it to have past productivity in areas unrelated to the current proposal?</vt:lpstr>
      <vt:lpstr>For training grants, is there any benefit in proposing a project related to a current RFA?  </vt:lpstr>
      <vt:lpstr>It seems like NIH funding is getting harder and harder to get, for both novice and established researchers, which can sometimes be discouraging. I wonder what your sense is on what the future funding environment will be.</vt:lpstr>
      <vt:lpstr>Knowing what you know now, what advice would you give to yourself when you were doing your PhD?</vt:lpstr>
      <vt:lpstr>Is teaching an acceptable training activity? </vt:lpstr>
      <vt:lpstr>Specific Aims &amp; Projects: Kristen Aiemjoy</vt:lpstr>
      <vt:lpstr>Specific Aims &amp; Projects: Anna Oh</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Applying for F &amp; K Series awards</dc:title>
  <dc:creator>Greg</dc:creator>
  <cp:lastModifiedBy>Greg</cp:lastModifiedBy>
  <cp:revision>10</cp:revision>
  <dcterms:created xsi:type="dcterms:W3CDTF">2015-05-18T21:27:57Z</dcterms:created>
  <dcterms:modified xsi:type="dcterms:W3CDTF">2015-05-18T22:10:11Z</dcterms:modified>
</cp:coreProperties>
</file>