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82"/>
  </p:notesMasterIdLst>
  <p:sldIdLst>
    <p:sldId id="256" r:id="rId2"/>
    <p:sldId id="280" r:id="rId3"/>
    <p:sldId id="346" r:id="rId4"/>
    <p:sldId id="353" r:id="rId5"/>
    <p:sldId id="354" r:id="rId6"/>
    <p:sldId id="388" r:id="rId7"/>
    <p:sldId id="355" r:id="rId8"/>
    <p:sldId id="357" r:id="rId9"/>
    <p:sldId id="368" r:id="rId10"/>
    <p:sldId id="367" r:id="rId11"/>
    <p:sldId id="358" r:id="rId12"/>
    <p:sldId id="359" r:id="rId13"/>
    <p:sldId id="361" r:id="rId14"/>
    <p:sldId id="362" r:id="rId15"/>
    <p:sldId id="364" r:id="rId16"/>
    <p:sldId id="363" r:id="rId17"/>
    <p:sldId id="369" r:id="rId18"/>
    <p:sldId id="352" r:id="rId19"/>
    <p:sldId id="389" r:id="rId20"/>
    <p:sldId id="390" r:id="rId21"/>
    <p:sldId id="371" r:id="rId22"/>
    <p:sldId id="351" r:id="rId23"/>
    <p:sldId id="365" r:id="rId24"/>
    <p:sldId id="366" r:id="rId25"/>
    <p:sldId id="340" r:id="rId26"/>
    <p:sldId id="344" r:id="rId27"/>
    <p:sldId id="349" r:id="rId28"/>
    <p:sldId id="370" r:id="rId29"/>
    <p:sldId id="373" r:id="rId30"/>
    <p:sldId id="372" r:id="rId31"/>
    <p:sldId id="283" r:id="rId32"/>
    <p:sldId id="375" r:id="rId33"/>
    <p:sldId id="376" r:id="rId34"/>
    <p:sldId id="377" r:id="rId35"/>
    <p:sldId id="378" r:id="rId36"/>
    <p:sldId id="379" r:id="rId37"/>
    <p:sldId id="380" r:id="rId38"/>
    <p:sldId id="381" r:id="rId39"/>
    <p:sldId id="382" r:id="rId40"/>
    <p:sldId id="383" r:id="rId41"/>
    <p:sldId id="384" r:id="rId42"/>
    <p:sldId id="385" r:id="rId43"/>
    <p:sldId id="386" r:id="rId44"/>
    <p:sldId id="387" r:id="rId45"/>
    <p:sldId id="261" r:id="rId46"/>
    <p:sldId id="267" r:id="rId47"/>
    <p:sldId id="284" r:id="rId48"/>
    <p:sldId id="285" r:id="rId49"/>
    <p:sldId id="286" r:id="rId50"/>
    <p:sldId id="291" r:id="rId51"/>
    <p:sldId id="274" r:id="rId52"/>
    <p:sldId id="292" r:id="rId53"/>
    <p:sldId id="266" r:id="rId54"/>
    <p:sldId id="391" r:id="rId55"/>
    <p:sldId id="293" r:id="rId56"/>
    <p:sldId id="326" r:id="rId57"/>
    <p:sldId id="327" r:id="rId58"/>
    <p:sldId id="294" r:id="rId59"/>
    <p:sldId id="295" r:id="rId60"/>
    <p:sldId id="296" r:id="rId61"/>
    <p:sldId id="297" r:id="rId62"/>
    <p:sldId id="298" r:id="rId63"/>
    <p:sldId id="311" r:id="rId64"/>
    <p:sldId id="312" r:id="rId65"/>
    <p:sldId id="328" r:id="rId66"/>
    <p:sldId id="268" r:id="rId67"/>
    <p:sldId id="269" r:id="rId68"/>
    <p:sldId id="270" r:id="rId69"/>
    <p:sldId id="271" r:id="rId70"/>
    <p:sldId id="272" r:id="rId71"/>
    <p:sldId id="273" r:id="rId72"/>
    <p:sldId id="278" r:id="rId73"/>
    <p:sldId id="275" r:id="rId74"/>
    <p:sldId id="276" r:id="rId75"/>
    <p:sldId id="277" r:id="rId76"/>
    <p:sldId id="263" r:id="rId77"/>
    <p:sldId id="392" r:id="rId78"/>
    <p:sldId id="287" r:id="rId79"/>
    <p:sldId id="288" r:id="rId80"/>
    <p:sldId id="289" r:id="rId8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071" autoAdjust="0"/>
  </p:normalViewPr>
  <p:slideViewPr>
    <p:cSldViewPr>
      <p:cViewPr varScale="1">
        <p:scale>
          <a:sx n="84" d="100"/>
          <a:sy n="84" d="100"/>
        </p:scale>
        <p:origin x="-138" y="-72"/>
      </p:cViewPr>
      <p:guideLst>
        <p:guide orient="horz" pos="2160"/>
        <p:guide/>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D4D816E3-8C5E-46AA-9078-2E4257E2BD5B}" type="datetimeFigureOut">
              <a:rPr lang="en-US"/>
              <a:pPr>
                <a:defRPr/>
              </a:pPr>
              <a:t>2/16/2016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F0204E33-29C8-4137-9224-5448E1A41F65}" type="slidenum">
              <a:rPr lang="en-US" altLang="en-US"/>
              <a:pPr>
                <a:defRPr/>
              </a:pPr>
              <a:t>‹#›</a:t>
            </a:fld>
            <a:endParaRPr lang="en-US" altLang="en-US"/>
          </a:p>
        </p:txBody>
      </p:sp>
    </p:spTree>
    <p:extLst>
      <p:ext uri="{BB962C8B-B14F-4D97-AF65-F5344CB8AC3E}">
        <p14:creationId xmlns:p14="http://schemas.microsoft.com/office/powerpoint/2010/main" val="39271891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noTextEdit="1"/>
          </p:cNvSpPr>
          <p:nvPr>
            <p:ph type="sldImg"/>
          </p:nvPr>
        </p:nvSpPr>
        <p:spPr bwMode="auto">
          <a:xfrm>
            <a:off x="1176338" y="679450"/>
            <a:ext cx="4533900" cy="34020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8067" name="Rectangle 3"/>
          <p:cNvSpPr>
            <a:spLocks noGrp="1" noChangeArrowheads="1"/>
          </p:cNvSpPr>
          <p:nvPr>
            <p:ph type="body" idx="1"/>
          </p:nvPr>
        </p:nvSpPr>
        <p:spPr bwMode="auto">
          <a:xfrm>
            <a:off x="906463" y="4306888"/>
            <a:ext cx="5073650" cy="41576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574" tIns="45788" rIns="91574" bIns="45788" numCol="1" anchor="t" anchorCtr="0" compatLnSpc="1">
            <a:prstTxWarp prst="textNoShape">
              <a:avLst/>
            </a:prstTxWarp>
          </a:bodyPr>
          <a:lstStyle/>
          <a:p>
            <a:pPr lvl="1"/>
            <a:r>
              <a:rPr lang="en-US" altLang="en-US" sz="1600" smtClean="0"/>
              <a:t>Can jeopardize ability to detect associations</a:t>
            </a:r>
          </a:p>
          <a:p>
            <a:pPr lvl="1"/>
            <a:r>
              <a:rPr lang="en-US" altLang="en-US" sz="1600" smtClean="0"/>
              <a:t>Ability to compare scores across diverse groups </a:t>
            </a:r>
          </a:p>
          <a:p>
            <a:pPr lvl="1"/>
            <a:r>
              <a:rPr lang="en-US" altLang="en-US" sz="1600" smtClean="0"/>
              <a:t>Ability to accurately describe levels of health within a group</a:t>
            </a:r>
          </a:p>
          <a:p>
            <a:pPr lvl="1"/>
            <a:r>
              <a:rPr lang="en-US" altLang="en-US" sz="1600" smtClean="0"/>
              <a:t>Ability to compare to norms </a:t>
            </a:r>
          </a:p>
          <a:p>
            <a:endParaRPr lang="en-US" altLang="en-US" sz="16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ChangeArrowheads="1" noTextEdit="1"/>
          </p:cNvSpPr>
          <p:nvPr>
            <p:ph type="sldImg"/>
          </p:nvPr>
        </p:nvSpPr>
        <p:spPr bwMode="auto">
          <a:xfrm>
            <a:off x="1176338" y="679450"/>
            <a:ext cx="4533900" cy="34020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7283" name="Rectangle 3"/>
          <p:cNvSpPr>
            <a:spLocks noGrp="1" noChangeArrowheads="1"/>
          </p:cNvSpPr>
          <p:nvPr>
            <p:ph type="body" idx="1"/>
          </p:nvPr>
        </p:nvSpPr>
        <p:spPr bwMode="auto">
          <a:xfrm>
            <a:off x="906463" y="4306888"/>
            <a:ext cx="5073650" cy="41576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574" tIns="45788" rIns="91574" bIns="45788" numCol="1" anchor="t" anchorCtr="0" compatLnSpc="1">
            <a:prstTxWarp prst="textNoShape">
              <a:avLst/>
            </a:prstTxWarp>
          </a:bodyPr>
          <a:lstStyle/>
          <a:p>
            <a:pPr lvl="1"/>
            <a:r>
              <a:rPr lang="en-US" altLang="en-US" sz="1600" smtClean="0"/>
              <a:t>Can jeopardize ability to detect associations</a:t>
            </a:r>
          </a:p>
          <a:p>
            <a:pPr lvl="1"/>
            <a:r>
              <a:rPr lang="en-US" altLang="en-US" sz="1600" smtClean="0"/>
              <a:t>Ability to compare scores across diverse groups </a:t>
            </a:r>
          </a:p>
          <a:p>
            <a:pPr lvl="1"/>
            <a:r>
              <a:rPr lang="en-US" altLang="en-US" sz="1600" smtClean="0"/>
              <a:t>Ability to accurately describe levels of health within a group</a:t>
            </a:r>
          </a:p>
          <a:p>
            <a:pPr lvl="1"/>
            <a:r>
              <a:rPr lang="en-US" altLang="en-US" sz="1600" smtClean="0"/>
              <a:t>Ability to compare to norms </a:t>
            </a:r>
          </a:p>
          <a:p>
            <a:endParaRPr lang="en-US" altLang="en-US" sz="16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D326F51-42E5-4CF8-BF8E-4CC72F219CAD}" type="slidenum">
              <a:rPr lang="en-US" altLang="en-US"/>
              <a:pPr/>
              <a:t>43</a:t>
            </a:fld>
            <a:endParaRPr lang="en-US" altLang="en-US"/>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9331" name="Rectangle 3"/>
          <p:cNvSpPr>
            <a:spLocks noGrp="1" noChangeArrowheads="1"/>
          </p:cNvSpPr>
          <p:nvPr>
            <p:ph type="body"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t" anchorCtr="0" compatLnSpc="1">
            <a:prstTxWarp prst="textNoShape">
              <a:avLst/>
            </a:prstTxWarp>
          </a:bodyPr>
          <a:lstStyle/>
          <a:p>
            <a:r>
              <a:rPr lang="en-US" altLang="en-US" smtClean="0"/>
              <a:t>Figure from p. 15 chapter 2 Understanding the Latent Variable (from Scale development) DeVellis?</a:t>
            </a:r>
          </a:p>
          <a:p>
            <a:endParaRPr lang="en-US" altLang="en-US" smtClean="0"/>
          </a:p>
          <a:p>
            <a:r>
              <a:rPr lang="en-US" altLang="en-US" smtClean="0"/>
              <a:t>NOTE: depiction is of relationship between two latent variables – Oversimplification </a:t>
            </a:r>
          </a:p>
          <a:p>
            <a:endParaRPr lang="en-US" altLang="en-US" smtClean="0"/>
          </a:p>
          <a:p>
            <a:r>
              <a:rPr lang="en-US" altLang="en-US" smtClean="0"/>
              <a:t>The latent variables is the phenomenon of interest.  A scale or measure developed to measure a latent variable is intended to estimate its actual magnitude. </a:t>
            </a:r>
          </a:p>
          <a:p>
            <a:endParaRPr lang="en-US" altLang="en-US" smtClean="0"/>
          </a:p>
          <a:p>
            <a:r>
              <a:rPr lang="en-US" altLang="en-US" smtClean="0"/>
              <a:t>One can observe relationships between two latent variables using two measures of each variable.</a:t>
            </a:r>
          </a:p>
          <a:p>
            <a:r>
              <a:rPr lang="en-US" altLang="en-US" smtClean="0"/>
              <a:t>This assumes that each measure is a good representation of that latent variable. </a:t>
            </a:r>
          </a:p>
          <a:p>
            <a:endParaRPr lang="en-US" altLang="en-US" smtClean="0"/>
          </a:p>
          <a:p>
            <a:r>
              <a:rPr lang="en-US" altLang="en-US" smtClean="0"/>
              <a:t>The person’s level on the latent variables is presumed to “cause” the person’s answer to questions in the measure (hence the arrow from the latent variable to the measure)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0355" name="Rectangle 3"/>
          <p:cNvSpPr>
            <a:spLocks noGrp="1" noChangeArrowheads="1"/>
          </p:cNvSpPr>
          <p:nvPr>
            <p:ph type="body"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t" anchorCtr="0" compatLnSpc="1">
            <a:prstTxWarp prst="textNoShape">
              <a:avLst/>
            </a:prstTxWarp>
          </a:bodyPr>
          <a:lstStyle/>
          <a:p>
            <a:r>
              <a:rPr lang="en-US" altLang="en-US" smtClean="0"/>
              <a:t>Figure from p. 15 chapter 2 Understanding the Latent Variable (from Scale development) DeVellis?</a:t>
            </a:r>
          </a:p>
          <a:p>
            <a:endParaRPr lang="en-US" altLang="en-US" smtClean="0"/>
          </a:p>
          <a:p>
            <a:r>
              <a:rPr lang="en-US" altLang="en-US" smtClean="0"/>
              <a:t>NOTE: depiction is of relationship between two latent variables – Oversimplification </a:t>
            </a:r>
          </a:p>
          <a:p>
            <a:endParaRPr lang="en-US" altLang="en-US" smtClean="0"/>
          </a:p>
          <a:p>
            <a:r>
              <a:rPr lang="en-US" altLang="en-US" smtClean="0"/>
              <a:t>The latent variables is the phenomenon of interest.  A scale or measure developed to measure a latent variable is intended to estimate its actual magnitude. </a:t>
            </a:r>
          </a:p>
          <a:p>
            <a:endParaRPr lang="en-US" altLang="en-US" smtClean="0"/>
          </a:p>
          <a:p>
            <a:r>
              <a:rPr lang="en-US" altLang="en-US" smtClean="0"/>
              <a:t>One can observe relationships between two latent variables using two measures of each variable.</a:t>
            </a:r>
          </a:p>
          <a:p>
            <a:r>
              <a:rPr lang="en-US" altLang="en-US" smtClean="0"/>
              <a:t>This assumes that each measure is a good representation of that latent variable. </a:t>
            </a:r>
          </a:p>
          <a:p>
            <a:endParaRPr lang="en-US" altLang="en-US" smtClean="0"/>
          </a:p>
          <a:p>
            <a:r>
              <a:rPr lang="en-US" altLang="en-US" smtClean="0"/>
              <a:t>The person’s level on the latent variables is presumed to “cause” the person’s answer to questions in the measure (hence the arrow from the latent variable to the measure)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ChangeArrowheads="1" noTextEdit="1"/>
          </p:cNvSpPr>
          <p:nvPr>
            <p:ph type="sldImg"/>
          </p:nvPr>
        </p:nvSpPr>
        <p:spPr bwMode="auto">
          <a:xfrm>
            <a:off x="1109663" y="652463"/>
            <a:ext cx="4638675" cy="3479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Rectangle 3"/>
          <p:cNvSpPr>
            <a:spLocks noGrp="1" noChangeArrowheads="1"/>
          </p:cNvSpPr>
          <p:nvPr>
            <p:ph type="body" idx="1"/>
          </p:nvPr>
        </p:nvSpPr>
        <p:spPr bwMode="auto">
          <a:xfrm>
            <a:off x="919163" y="4349750"/>
            <a:ext cx="5019675" cy="4133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9724" tIns="44862" rIns="89724" bIns="44862" numCol="1" anchor="ctr" anchorCtr="0" compatLnSpc="1">
            <a:prstTxWarp prst="textNoShape">
              <a:avLst/>
            </a:prstTxWarp>
          </a:bodyPr>
          <a:lstStyle/>
          <a:p>
            <a:r>
              <a:rPr lang="en-US" altLang="en-US" sz="1600" smtClean="0"/>
              <a:t>Conceptually, the time frame is part of the definition.</a:t>
            </a:r>
          </a:p>
          <a:p>
            <a:r>
              <a:rPr lang="en-US" altLang="en-US" sz="1600" smtClean="0"/>
              <a:t>Appropriate time frame depends on the design of </a:t>
            </a:r>
          </a:p>
          <a:p>
            <a:r>
              <a:rPr lang="en-US" altLang="en-US" sz="1600" smtClean="0"/>
              <a:t>the study.</a:t>
            </a:r>
          </a:p>
          <a:p>
            <a:endParaRPr lang="en-US" altLang="en-US" sz="1600" smtClean="0"/>
          </a:p>
          <a:p>
            <a:r>
              <a:rPr lang="en-US" altLang="en-US" sz="1600" smtClean="0"/>
              <a:t>No time frame leaves it up to the respondent.  How </a:t>
            </a:r>
          </a:p>
          <a:p>
            <a:r>
              <a:rPr lang="en-US" altLang="en-US" sz="1600" smtClean="0"/>
              <a:t>would you rate your health?  </a:t>
            </a:r>
          </a:p>
          <a:p>
            <a:endParaRPr lang="en-US" altLang="en-US" sz="1600" smtClean="0"/>
          </a:p>
          <a:p>
            <a:r>
              <a:rPr lang="en-US" altLang="en-US" sz="1600" smtClean="0"/>
              <a:t>If Present, “How would you rate your health today?”</a:t>
            </a:r>
          </a:p>
          <a:p>
            <a:r>
              <a:rPr lang="en-US" altLang="en-US" sz="1600" smtClean="0"/>
              <a:t>Very different questions.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noTextEdit="1"/>
          </p:cNvSpPr>
          <p:nvPr>
            <p:ph type="sldImg"/>
          </p:nvPr>
        </p:nvSpPr>
        <p:spPr bwMode="auto">
          <a:xfrm>
            <a:off x="1174750" y="679450"/>
            <a:ext cx="4535488" cy="34004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3" name="Rectangle 3"/>
          <p:cNvSpPr>
            <a:spLocks noGrp="1" noChangeArrowheads="1"/>
          </p:cNvSpPr>
          <p:nvPr>
            <p:ph type="body" idx="1"/>
          </p:nvPr>
        </p:nvSpPr>
        <p:spPr bwMode="auto">
          <a:xfrm>
            <a:off x="908050" y="4306888"/>
            <a:ext cx="5072063" cy="41576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t" anchorCtr="0" compatLnSpc="1">
            <a:prstTxWarp prst="textNoShape">
              <a:avLst/>
            </a:prstTxWarp>
          </a:bodyPr>
          <a:lstStyle/>
          <a:p>
            <a:pPr>
              <a:spcBef>
                <a:spcPct val="0"/>
              </a:spcBef>
            </a:pPr>
            <a:r>
              <a:rPr lang="en-US" altLang="en-US" sz="1600" smtClean="0"/>
              <a:t>Even if all measures have good track record, pretest</a:t>
            </a:r>
          </a:p>
          <a:p>
            <a:pPr>
              <a:spcBef>
                <a:spcPct val="0"/>
              </a:spcBef>
            </a:pPr>
            <a:endParaRPr lang="en-US" altLang="en-US" sz="16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Correlation between S1 and S2=.5</a:t>
            </a:r>
          </a:p>
          <a:p>
            <a:pPr eaLnBrk="1" hangingPunct="1">
              <a:spcBef>
                <a:spcPct val="0"/>
              </a:spcBef>
            </a:pPr>
            <a:r>
              <a:rPr lang="en-US" altLang="en-US" smtClean="0"/>
              <a:t>Cov=corr*(2sigma^.2)^.5*(2sigma^2)^.5</a:t>
            </a:r>
          </a:p>
          <a:p>
            <a:pPr eaLnBrk="1" hangingPunct="1">
              <a:spcBef>
                <a:spcPct val="0"/>
              </a:spcBef>
            </a:pPr>
            <a:r>
              <a:rPr lang="en-US" altLang="en-US" smtClean="0"/>
              <a:t>=.5*2sigma^2=sigma^2</a:t>
            </a:r>
          </a:p>
          <a:p>
            <a:pPr marL="174625" lvl="1" indent="-174625" eaLnBrk="1" hangingPunct="1">
              <a:lnSpc>
                <a:spcPct val="80000"/>
              </a:lnSpc>
              <a:spcBef>
                <a:spcPct val="0"/>
              </a:spcBef>
              <a:buFontTx/>
              <a:buChar char="•"/>
            </a:pPr>
            <a:r>
              <a:rPr lang="en-US" altLang="en-US" sz="2000" smtClean="0"/>
              <a:t>Note that Cov(S1,S2)=</a:t>
            </a:r>
            <a:r>
              <a:rPr lang="en-US" altLang="en-US" sz="2000" smtClean="0">
                <a:latin typeface="Symbol" pitchFamily="18" charset="2"/>
              </a:rPr>
              <a:t>s</a:t>
            </a:r>
            <a:r>
              <a:rPr lang="en-US" altLang="en-US" sz="2000" baseline="30000" smtClean="0">
                <a:latin typeface="Symbol" pitchFamily="18" charset="2"/>
              </a:rPr>
              <a:t>2</a:t>
            </a:r>
            <a:endParaRPr lang="en-US" altLang="en-US" sz="2000" smtClean="0"/>
          </a:p>
          <a:p>
            <a:pPr marL="174625" lvl="1" indent="-174625" eaLnBrk="1" hangingPunct="1">
              <a:lnSpc>
                <a:spcPct val="80000"/>
              </a:lnSpc>
              <a:spcBef>
                <a:spcPct val="0"/>
              </a:spcBef>
              <a:buFontTx/>
              <a:buChar char="•"/>
            </a:pPr>
            <a:r>
              <a:rPr lang="en-US" altLang="en-US" sz="2000" smtClean="0"/>
              <a:t>What % of the variance in (S1+S2)/2 is due to self-efficacy?</a:t>
            </a:r>
          </a:p>
          <a:p>
            <a:pPr marL="174625" lvl="1" indent="-174625" eaLnBrk="1" hangingPunct="1">
              <a:lnSpc>
                <a:spcPct val="80000"/>
              </a:lnSpc>
              <a:spcBef>
                <a:spcPct val="0"/>
              </a:spcBef>
              <a:buFontTx/>
              <a:buChar char="•"/>
            </a:pPr>
            <a:r>
              <a:rPr lang="en-US" altLang="en-US" sz="2000" smtClean="0"/>
              <a:t>Variance of (S1+S2)/2</a:t>
            </a:r>
          </a:p>
          <a:p>
            <a:pPr marL="174625" lvl="1" indent="-174625" eaLnBrk="1" hangingPunct="1">
              <a:lnSpc>
                <a:spcPct val="80000"/>
              </a:lnSpc>
              <a:spcBef>
                <a:spcPct val="0"/>
              </a:spcBef>
              <a:buFontTx/>
              <a:buChar char="•"/>
            </a:pPr>
            <a:r>
              <a:rPr lang="en-US" altLang="en-US" sz="2000" smtClean="0"/>
              <a:t>    =(2*</a:t>
            </a:r>
            <a:r>
              <a:rPr lang="en-US" altLang="en-US" sz="2000" smtClean="0">
                <a:latin typeface="Symbol" pitchFamily="18" charset="2"/>
              </a:rPr>
              <a:t>s</a:t>
            </a:r>
            <a:r>
              <a:rPr lang="en-US" altLang="en-US" sz="2000" baseline="30000" smtClean="0">
                <a:latin typeface="Symbol" pitchFamily="18" charset="2"/>
              </a:rPr>
              <a:t>2</a:t>
            </a:r>
            <a:r>
              <a:rPr lang="en-US" altLang="en-US" sz="2000" smtClean="0">
                <a:latin typeface="Symbol" pitchFamily="18" charset="2"/>
              </a:rPr>
              <a:t>+</a:t>
            </a:r>
            <a:r>
              <a:rPr lang="en-US" altLang="en-US" sz="2000" smtClean="0"/>
              <a:t>2*</a:t>
            </a:r>
            <a:r>
              <a:rPr lang="en-US" altLang="en-US" sz="2000" smtClean="0">
                <a:latin typeface="Symbol" pitchFamily="18" charset="2"/>
              </a:rPr>
              <a:t>s</a:t>
            </a:r>
            <a:r>
              <a:rPr lang="en-US" altLang="en-US" sz="2000" baseline="30000" smtClean="0">
                <a:latin typeface="Symbol" pitchFamily="18" charset="2"/>
              </a:rPr>
              <a:t>2</a:t>
            </a:r>
            <a:r>
              <a:rPr lang="en-US" altLang="en-US" sz="2000" smtClean="0">
                <a:latin typeface="Symbol" pitchFamily="18" charset="2"/>
              </a:rPr>
              <a:t>-2*</a:t>
            </a:r>
            <a:r>
              <a:rPr lang="en-US" altLang="en-US" sz="2000" smtClean="0"/>
              <a:t>cov(S1,S2))/2 </a:t>
            </a:r>
          </a:p>
          <a:p>
            <a:pPr marL="174625" lvl="1" indent="-174625" eaLnBrk="1" hangingPunct="1">
              <a:lnSpc>
                <a:spcPct val="80000"/>
              </a:lnSpc>
              <a:spcBef>
                <a:spcPct val="0"/>
              </a:spcBef>
              <a:buFontTx/>
              <a:buChar char="•"/>
            </a:pPr>
            <a:r>
              <a:rPr lang="en-US" altLang="en-US" sz="2000" smtClean="0"/>
              <a:t>      =2</a:t>
            </a:r>
            <a:r>
              <a:rPr lang="en-US" altLang="en-US" sz="2000" smtClean="0">
                <a:latin typeface="Symbol" pitchFamily="18" charset="2"/>
              </a:rPr>
              <a:t>s</a:t>
            </a:r>
            <a:r>
              <a:rPr lang="en-US" altLang="en-US" sz="2000" baseline="30000" smtClean="0">
                <a:latin typeface="Symbol" pitchFamily="18" charset="2"/>
              </a:rPr>
              <a:t>2</a:t>
            </a:r>
            <a:r>
              <a:rPr lang="en-US" altLang="en-US" sz="2000" smtClean="0">
                <a:latin typeface="Symbol" pitchFamily="18" charset="2"/>
              </a:rPr>
              <a:t>/2=s</a:t>
            </a:r>
            <a:r>
              <a:rPr lang="en-US" altLang="en-US" sz="2000" baseline="30000" smtClean="0">
                <a:latin typeface="Symbol" pitchFamily="18" charset="2"/>
              </a:rPr>
              <a:t>2</a:t>
            </a:r>
            <a:endParaRPr lang="en-US" altLang="en-US" sz="2000" smtClean="0">
              <a:latin typeface="Symbol" pitchFamily="18" charset="2"/>
            </a:endParaRPr>
          </a:p>
          <a:p>
            <a:pPr eaLnBrk="1" hangingPunct="1">
              <a:spcBef>
                <a:spcPct val="0"/>
              </a:spcBef>
            </a:pPr>
            <a:endParaRPr lang="en-US" altLang="en-US" smtClean="0"/>
          </a:p>
          <a:p>
            <a:pPr eaLnBrk="1" hangingPunct="1">
              <a:spcBef>
                <a:spcPct val="0"/>
              </a:spcBef>
            </a:pPr>
            <a:endParaRPr lang="en-US" altLang="en-US"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91E7929-C76E-4896-9EAF-E2DC48C23862}" type="slidenum">
              <a:rPr lang="en-US" altLang="en-US">
                <a:latin typeface="Arial" charset="0"/>
              </a:rPr>
              <a:pPr>
                <a:spcBef>
                  <a:spcPct val="0"/>
                </a:spcBef>
              </a:pPr>
              <a:t>69</a:t>
            </a:fld>
            <a:endParaRPr lang="en-US" altLang="en-US">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Correlation between S1 and S2=.5</a:t>
            </a:r>
          </a:p>
          <a:p>
            <a:pPr eaLnBrk="1" hangingPunct="1">
              <a:spcBef>
                <a:spcPct val="0"/>
              </a:spcBef>
            </a:pPr>
            <a:r>
              <a:rPr lang="en-US" altLang="en-US" smtClean="0"/>
              <a:t>Cov=corr*(2sigma^.2)^.5*(2sigma^2)^.5</a:t>
            </a:r>
          </a:p>
          <a:p>
            <a:pPr eaLnBrk="1" hangingPunct="1">
              <a:spcBef>
                <a:spcPct val="0"/>
              </a:spcBef>
            </a:pPr>
            <a:r>
              <a:rPr lang="en-US" altLang="en-US" smtClean="0"/>
              <a:t>=.5*2sigma^2=sigma^2</a:t>
            </a:r>
          </a:p>
          <a:p>
            <a:pPr marL="174625" lvl="1" indent="-174625" eaLnBrk="1" hangingPunct="1">
              <a:lnSpc>
                <a:spcPct val="80000"/>
              </a:lnSpc>
              <a:spcBef>
                <a:spcPct val="0"/>
              </a:spcBef>
              <a:buFontTx/>
              <a:buChar char="•"/>
            </a:pPr>
            <a:r>
              <a:rPr lang="en-US" altLang="en-US" sz="2000" smtClean="0"/>
              <a:t>Note that Cov(S1,S2)=</a:t>
            </a:r>
            <a:r>
              <a:rPr lang="en-US" altLang="en-US" sz="2000" smtClean="0">
                <a:latin typeface="Symbol" pitchFamily="18" charset="2"/>
              </a:rPr>
              <a:t>s</a:t>
            </a:r>
            <a:r>
              <a:rPr lang="en-US" altLang="en-US" sz="2000" baseline="30000" smtClean="0">
                <a:latin typeface="Symbol" pitchFamily="18" charset="2"/>
              </a:rPr>
              <a:t>2</a:t>
            </a:r>
            <a:endParaRPr lang="en-US" altLang="en-US" sz="2000" smtClean="0"/>
          </a:p>
          <a:p>
            <a:pPr marL="174625" lvl="1" indent="-174625" eaLnBrk="1" hangingPunct="1">
              <a:lnSpc>
                <a:spcPct val="80000"/>
              </a:lnSpc>
              <a:spcBef>
                <a:spcPct val="0"/>
              </a:spcBef>
              <a:buFontTx/>
              <a:buChar char="•"/>
            </a:pPr>
            <a:r>
              <a:rPr lang="en-US" altLang="en-US" sz="2000" smtClean="0"/>
              <a:t>What % of the variance in (S1+S2)/2 is due to self-efficacy?</a:t>
            </a:r>
          </a:p>
          <a:p>
            <a:pPr marL="174625" lvl="1" indent="-174625" eaLnBrk="1" hangingPunct="1">
              <a:lnSpc>
                <a:spcPct val="80000"/>
              </a:lnSpc>
              <a:spcBef>
                <a:spcPct val="0"/>
              </a:spcBef>
              <a:buFontTx/>
              <a:buChar char="•"/>
            </a:pPr>
            <a:r>
              <a:rPr lang="en-US" altLang="en-US" sz="2000" smtClean="0"/>
              <a:t>Variance of (S1+S2)/2</a:t>
            </a:r>
          </a:p>
          <a:p>
            <a:pPr marL="174625" lvl="1" indent="-174625" eaLnBrk="1" hangingPunct="1">
              <a:lnSpc>
                <a:spcPct val="80000"/>
              </a:lnSpc>
              <a:spcBef>
                <a:spcPct val="0"/>
              </a:spcBef>
              <a:buFontTx/>
              <a:buChar char="•"/>
            </a:pPr>
            <a:r>
              <a:rPr lang="en-US" altLang="en-US" sz="2000" smtClean="0"/>
              <a:t>    =(2*</a:t>
            </a:r>
            <a:r>
              <a:rPr lang="en-US" altLang="en-US" sz="2000" smtClean="0">
                <a:latin typeface="Symbol" pitchFamily="18" charset="2"/>
              </a:rPr>
              <a:t>s</a:t>
            </a:r>
            <a:r>
              <a:rPr lang="en-US" altLang="en-US" sz="2000" baseline="30000" smtClean="0">
                <a:latin typeface="Symbol" pitchFamily="18" charset="2"/>
              </a:rPr>
              <a:t>2</a:t>
            </a:r>
            <a:r>
              <a:rPr lang="en-US" altLang="en-US" sz="2000" smtClean="0">
                <a:latin typeface="Symbol" pitchFamily="18" charset="2"/>
              </a:rPr>
              <a:t>+</a:t>
            </a:r>
            <a:r>
              <a:rPr lang="en-US" altLang="en-US" sz="2000" smtClean="0"/>
              <a:t>2*</a:t>
            </a:r>
            <a:r>
              <a:rPr lang="en-US" altLang="en-US" sz="2000" smtClean="0">
                <a:latin typeface="Symbol" pitchFamily="18" charset="2"/>
              </a:rPr>
              <a:t>s</a:t>
            </a:r>
            <a:r>
              <a:rPr lang="en-US" altLang="en-US" sz="2000" baseline="30000" smtClean="0">
                <a:latin typeface="Symbol" pitchFamily="18" charset="2"/>
              </a:rPr>
              <a:t>2</a:t>
            </a:r>
            <a:r>
              <a:rPr lang="en-US" altLang="en-US" sz="2000" smtClean="0">
                <a:latin typeface="Symbol" pitchFamily="18" charset="2"/>
              </a:rPr>
              <a:t>-2*</a:t>
            </a:r>
            <a:r>
              <a:rPr lang="en-US" altLang="en-US" sz="2000" smtClean="0"/>
              <a:t>cov(S1,S2))/2 </a:t>
            </a:r>
          </a:p>
          <a:p>
            <a:pPr marL="174625" lvl="1" indent="-174625" eaLnBrk="1" hangingPunct="1">
              <a:lnSpc>
                <a:spcPct val="80000"/>
              </a:lnSpc>
              <a:spcBef>
                <a:spcPct val="0"/>
              </a:spcBef>
              <a:buFontTx/>
              <a:buChar char="•"/>
            </a:pPr>
            <a:r>
              <a:rPr lang="en-US" altLang="en-US" sz="2000" smtClean="0"/>
              <a:t>      =2</a:t>
            </a:r>
            <a:r>
              <a:rPr lang="en-US" altLang="en-US" sz="2000" smtClean="0">
                <a:latin typeface="Symbol" pitchFamily="18" charset="2"/>
              </a:rPr>
              <a:t>s</a:t>
            </a:r>
            <a:r>
              <a:rPr lang="en-US" altLang="en-US" sz="2000" baseline="30000" smtClean="0">
                <a:latin typeface="Symbol" pitchFamily="18" charset="2"/>
              </a:rPr>
              <a:t>2</a:t>
            </a:r>
            <a:r>
              <a:rPr lang="en-US" altLang="en-US" sz="2000" smtClean="0">
                <a:latin typeface="Symbol" pitchFamily="18" charset="2"/>
              </a:rPr>
              <a:t>/2=s</a:t>
            </a:r>
            <a:r>
              <a:rPr lang="en-US" altLang="en-US" sz="2000" baseline="30000" smtClean="0">
                <a:latin typeface="Symbol" pitchFamily="18" charset="2"/>
              </a:rPr>
              <a:t>2</a:t>
            </a:r>
            <a:endParaRPr lang="en-US" altLang="en-US" sz="2000" smtClean="0">
              <a:latin typeface="Symbol" pitchFamily="18" charset="2"/>
            </a:endParaRPr>
          </a:p>
          <a:p>
            <a:pPr eaLnBrk="1" hangingPunct="1">
              <a:spcBef>
                <a:spcPct val="0"/>
              </a:spcBef>
            </a:pPr>
            <a:endParaRPr lang="en-US" altLang="en-US" smtClean="0"/>
          </a:p>
          <a:p>
            <a:pPr eaLnBrk="1" hangingPunct="1">
              <a:spcBef>
                <a:spcPct val="0"/>
              </a:spcBef>
            </a:pPr>
            <a:endParaRPr lang="en-US" altLang="en-US" smtClean="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E9E2E665-D654-45A3-864C-625581F5D436}" type="slidenum">
              <a:rPr lang="en-US" altLang="en-US">
                <a:latin typeface="Arial" charset="0"/>
              </a:rPr>
              <a:pPr>
                <a:spcBef>
                  <a:spcPct val="0"/>
                </a:spcBef>
              </a:pPr>
              <a:t>70</a:t>
            </a:fld>
            <a:endParaRPr lang="en-US" altLang="en-US">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Correlation between S1 and S2=.5</a:t>
            </a:r>
          </a:p>
          <a:p>
            <a:pPr eaLnBrk="1" hangingPunct="1">
              <a:spcBef>
                <a:spcPct val="0"/>
              </a:spcBef>
            </a:pPr>
            <a:r>
              <a:rPr lang="en-US" altLang="en-US" smtClean="0"/>
              <a:t>Cov=corr*(2sigma^.2)^.5*(2sigma^2)^.5</a:t>
            </a:r>
          </a:p>
          <a:p>
            <a:pPr eaLnBrk="1" hangingPunct="1">
              <a:spcBef>
                <a:spcPct val="0"/>
              </a:spcBef>
            </a:pPr>
            <a:r>
              <a:rPr lang="en-US" altLang="en-US" smtClean="0"/>
              <a:t>=.5*2sigma^2=sigma^2</a:t>
            </a:r>
          </a:p>
          <a:p>
            <a:pPr marL="174625" lvl="1" indent="-174625" eaLnBrk="1" hangingPunct="1">
              <a:lnSpc>
                <a:spcPct val="80000"/>
              </a:lnSpc>
              <a:spcBef>
                <a:spcPct val="0"/>
              </a:spcBef>
              <a:buFontTx/>
              <a:buChar char="•"/>
            </a:pPr>
            <a:r>
              <a:rPr lang="en-US" altLang="en-US" sz="2000" smtClean="0"/>
              <a:t>Note that Cov(S1,S2)=</a:t>
            </a:r>
            <a:r>
              <a:rPr lang="en-US" altLang="en-US" sz="2000" smtClean="0">
                <a:latin typeface="Symbol" pitchFamily="18" charset="2"/>
              </a:rPr>
              <a:t>s</a:t>
            </a:r>
            <a:r>
              <a:rPr lang="en-US" altLang="en-US" sz="2000" baseline="30000" smtClean="0">
                <a:latin typeface="Symbol" pitchFamily="18" charset="2"/>
              </a:rPr>
              <a:t>2</a:t>
            </a:r>
            <a:endParaRPr lang="en-US" altLang="en-US" sz="2000" smtClean="0"/>
          </a:p>
          <a:p>
            <a:pPr marL="174625" lvl="1" indent="-174625" eaLnBrk="1" hangingPunct="1">
              <a:lnSpc>
                <a:spcPct val="80000"/>
              </a:lnSpc>
              <a:spcBef>
                <a:spcPct val="0"/>
              </a:spcBef>
              <a:buFontTx/>
              <a:buChar char="•"/>
            </a:pPr>
            <a:r>
              <a:rPr lang="en-US" altLang="en-US" sz="2000" smtClean="0"/>
              <a:t>What % of the variance in (S1+S2)/2 is due to self-efficacy?</a:t>
            </a:r>
          </a:p>
          <a:p>
            <a:pPr marL="174625" lvl="1" indent="-174625" eaLnBrk="1" hangingPunct="1">
              <a:lnSpc>
                <a:spcPct val="80000"/>
              </a:lnSpc>
              <a:spcBef>
                <a:spcPct val="0"/>
              </a:spcBef>
              <a:buFontTx/>
              <a:buChar char="•"/>
            </a:pPr>
            <a:r>
              <a:rPr lang="en-US" altLang="en-US" sz="2000" smtClean="0"/>
              <a:t>Variance of (S1+S2)/2</a:t>
            </a:r>
          </a:p>
          <a:p>
            <a:pPr marL="174625" lvl="1" indent="-174625" eaLnBrk="1" hangingPunct="1">
              <a:lnSpc>
                <a:spcPct val="80000"/>
              </a:lnSpc>
              <a:spcBef>
                <a:spcPct val="0"/>
              </a:spcBef>
              <a:buFontTx/>
              <a:buChar char="•"/>
            </a:pPr>
            <a:r>
              <a:rPr lang="en-US" altLang="en-US" sz="2000" smtClean="0"/>
              <a:t>    =(2*</a:t>
            </a:r>
            <a:r>
              <a:rPr lang="en-US" altLang="en-US" sz="2000" smtClean="0">
                <a:latin typeface="Symbol" pitchFamily="18" charset="2"/>
              </a:rPr>
              <a:t>s</a:t>
            </a:r>
            <a:r>
              <a:rPr lang="en-US" altLang="en-US" sz="2000" baseline="30000" smtClean="0">
                <a:latin typeface="Symbol" pitchFamily="18" charset="2"/>
              </a:rPr>
              <a:t>2</a:t>
            </a:r>
            <a:r>
              <a:rPr lang="en-US" altLang="en-US" sz="2000" smtClean="0">
                <a:latin typeface="Symbol" pitchFamily="18" charset="2"/>
              </a:rPr>
              <a:t>+</a:t>
            </a:r>
            <a:r>
              <a:rPr lang="en-US" altLang="en-US" sz="2000" smtClean="0"/>
              <a:t>2*</a:t>
            </a:r>
            <a:r>
              <a:rPr lang="en-US" altLang="en-US" sz="2000" smtClean="0">
                <a:latin typeface="Symbol" pitchFamily="18" charset="2"/>
              </a:rPr>
              <a:t>s</a:t>
            </a:r>
            <a:r>
              <a:rPr lang="en-US" altLang="en-US" sz="2000" baseline="30000" smtClean="0">
                <a:latin typeface="Symbol" pitchFamily="18" charset="2"/>
              </a:rPr>
              <a:t>2</a:t>
            </a:r>
            <a:r>
              <a:rPr lang="en-US" altLang="en-US" sz="2000" smtClean="0">
                <a:latin typeface="Symbol" pitchFamily="18" charset="2"/>
              </a:rPr>
              <a:t>-2*</a:t>
            </a:r>
            <a:r>
              <a:rPr lang="en-US" altLang="en-US" sz="2000" smtClean="0"/>
              <a:t>cov(S1,S2))/2 </a:t>
            </a:r>
          </a:p>
          <a:p>
            <a:pPr marL="174625" lvl="1" indent="-174625" eaLnBrk="1" hangingPunct="1">
              <a:lnSpc>
                <a:spcPct val="80000"/>
              </a:lnSpc>
              <a:spcBef>
                <a:spcPct val="0"/>
              </a:spcBef>
              <a:buFontTx/>
              <a:buChar char="•"/>
            </a:pPr>
            <a:r>
              <a:rPr lang="en-US" altLang="en-US" sz="2000" smtClean="0"/>
              <a:t>      =2</a:t>
            </a:r>
            <a:r>
              <a:rPr lang="en-US" altLang="en-US" sz="2000" smtClean="0">
                <a:latin typeface="Symbol" pitchFamily="18" charset="2"/>
              </a:rPr>
              <a:t>s</a:t>
            </a:r>
            <a:r>
              <a:rPr lang="en-US" altLang="en-US" sz="2000" baseline="30000" smtClean="0">
                <a:latin typeface="Symbol" pitchFamily="18" charset="2"/>
              </a:rPr>
              <a:t>2</a:t>
            </a:r>
            <a:r>
              <a:rPr lang="en-US" altLang="en-US" sz="2000" smtClean="0">
                <a:latin typeface="Symbol" pitchFamily="18" charset="2"/>
              </a:rPr>
              <a:t>/2=s</a:t>
            </a:r>
            <a:r>
              <a:rPr lang="en-US" altLang="en-US" sz="2000" baseline="30000" smtClean="0">
                <a:latin typeface="Symbol" pitchFamily="18" charset="2"/>
              </a:rPr>
              <a:t>2</a:t>
            </a:r>
            <a:endParaRPr lang="en-US" altLang="en-US" sz="2000" smtClean="0">
              <a:latin typeface="Symbol" pitchFamily="18" charset="2"/>
            </a:endParaRPr>
          </a:p>
          <a:p>
            <a:pPr eaLnBrk="1" hangingPunct="1">
              <a:spcBef>
                <a:spcPct val="0"/>
              </a:spcBef>
            </a:pPr>
            <a:endParaRPr lang="en-US" altLang="en-US" smtClean="0"/>
          </a:p>
          <a:p>
            <a:pPr eaLnBrk="1" hangingPunct="1">
              <a:spcBef>
                <a:spcPct val="0"/>
              </a:spcBef>
            </a:pPr>
            <a:endParaRPr lang="en-US" altLang="en-US" smtClean="0"/>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2A8BABCB-F512-4937-A7BA-A82C4A412CF7}" type="slidenum">
              <a:rPr lang="en-US" altLang="en-US">
                <a:latin typeface="Arial" charset="0"/>
              </a:rPr>
              <a:pPr>
                <a:spcBef>
                  <a:spcPct val="0"/>
                </a:spcBef>
              </a:pPr>
              <a:t>71</a:t>
            </a:fld>
            <a:endParaRPr lang="en-US" altLang="en-US">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Correlation between S1 and S2=.5</a:t>
            </a:r>
          </a:p>
          <a:p>
            <a:pPr eaLnBrk="1" hangingPunct="1">
              <a:spcBef>
                <a:spcPct val="0"/>
              </a:spcBef>
            </a:pPr>
            <a:r>
              <a:rPr lang="en-US" altLang="en-US" smtClean="0"/>
              <a:t>Cov=corr*(2sigma^.2)^.5*(2sigma^2)^.5</a:t>
            </a:r>
          </a:p>
          <a:p>
            <a:pPr eaLnBrk="1" hangingPunct="1">
              <a:spcBef>
                <a:spcPct val="0"/>
              </a:spcBef>
            </a:pPr>
            <a:r>
              <a:rPr lang="en-US" altLang="en-US" smtClean="0"/>
              <a:t>=.5*2sigma^2=sigma^2</a:t>
            </a:r>
          </a:p>
          <a:p>
            <a:pPr marL="174625" lvl="1" indent="-174625" eaLnBrk="1" hangingPunct="1">
              <a:lnSpc>
                <a:spcPct val="80000"/>
              </a:lnSpc>
              <a:spcBef>
                <a:spcPct val="0"/>
              </a:spcBef>
              <a:buFontTx/>
              <a:buChar char="•"/>
            </a:pPr>
            <a:r>
              <a:rPr lang="en-US" altLang="en-US" sz="2000" smtClean="0"/>
              <a:t>Note that Cov(S1,S2)=</a:t>
            </a:r>
            <a:r>
              <a:rPr lang="en-US" altLang="en-US" sz="2000" smtClean="0">
                <a:latin typeface="Symbol" pitchFamily="18" charset="2"/>
              </a:rPr>
              <a:t>s</a:t>
            </a:r>
            <a:r>
              <a:rPr lang="en-US" altLang="en-US" sz="2000" baseline="30000" smtClean="0">
                <a:latin typeface="Symbol" pitchFamily="18" charset="2"/>
              </a:rPr>
              <a:t>2</a:t>
            </a:r>
            <a:endParaRPr lang="en-US" altLang="en-US" sz="2000" smtClean="0"/>
          </a:p>
          <a:p>
            <a:pPr marL="174625" lvl="1" indent="-174625" eaLnBrk="1" hangingPunct="1">
              <a:lnSpc>
                <a:spcPct val="80000"/>
              </a:lnSpc>
              <a:spcBef>
                <a:spcPct val="0"/>
              </a:spcBef>
              <a:buFontTx/>
              <a:buChar char="•"/>
            </a:pPr>
            <a:r>
              <a:rPr lang="en-US" altLang="en-US" sz="2000" smtClean="0"/>
              <a:t>What % of the variance in (S1+S2)/2 is due to self-efficacy?</a:t>
            </a:r>
          </a:p>
          <a:p>
            <a:pPr marL="174625" lvl="1" indent="-174625" eaLnBrk="1" hangingPunct="1">
              <a:lnSpc>
                <a:spcPct val="80000"/>
              </a:lnSpc>
              <a:spcBef>
                <a:spcPct val="0"/>
              </a:spcBef>
              <a:buFontTx/>
              <a:buChar char="•"/>
            </a:pPr>
            <a:r>
              <a:rPr lang="en-US" altLang="en-US" sz="2000" smtClean="0"/>
              <a:t>Variance of (S1+S2)/2</a:t>
            </a:r>
          </a:p>
          <a:p>
            <a:pPr marL="174625" lvl="1" indent="-174625" eaLnBrk="1" hangingPunct="1">
              <a:lnSpc>
                <a:spcPct val="80000"/>
              </a:lnSpc>
              <a:spcBef>
                <a:spcPct val="0"/>
              </a:spcBef>
              <a:buFontTx/>
              <a:buChar char="•"/>
            </a:pPr>
            <a:r>
              <a:rPr lang="en-US" altLang="en-US" sz="2000" smtClean="0"/>
              <a:t>    =(2*</a:t>
            </a:r>
            <a:r>
              <a:rPr lang="en-US" altLang="en-US" sz="2000" smtClean="0">
                <a:latin typeface="Symbol" pitchFamily="18" charset="2"/>
              </a:rPr>
              <a:t>s</a:t>
            </a:r>
            <a:r>
              <a:rPr lang="en-US" altLang="en-US" sz="2000" baseline="30000" smtClean="0">
                <a:latin typeface="Symbol" pitchFamily="18" charset="2"/>
              </a:rPr>
              <a:t>2</a:t>
            </a:r>
            <a:r>
              <a:rPr lang="en-US" altLang="en-US" sz="2000" smtClean="0">
                <a:latin typeface="Symbol" pitchFamily="18" charset="2"/>
              </a:rPr>
              <a:t>+</a:t>
            </a:r>
            <a:r>
              <a:rPr lang="en-US" altLang="en-US" sz="2000" smtClean="0"/>
              <a:t>2*</a:t>
            </a:r>
            <a:r>
              <a:rPr lang="en-US" altLang="en-US" sz="2000" smtClean="0">
                <a:latin typeface="Symbol" pitchFamily="18" charset="2"/>
              </a:rPr>
              <a:t>s</a:t>
            </a:r>
            <a:r>
              <a:rPr lang="en-US" altLang="en-US" sz="2000" baseline="30000" smtClean="0">
                <a:latin typeface="Symbol" pitchFamily="18" charset="2"/>
              </a:rPr>
              <a:t>2</a:t>
            </a:r>
            <a:r>
              <a:rPr lang="en-US" altLang="en-US" sz="2000" smtClean="0">
                <a:latin typeface="Symbol" pitchFamily="18" charset="2"/>
              </a:rPr>
              <a:t>-2*</a:t>
            </a:r>
            <a:r>
              <a:rPr lang="en-US" altLang="en-US" sz="2000" smtClean="0"/>
              <a:t>cov(S1,S2))/2 </a:t>
            </a:r>
          </a:p>
          <a:p>
            <a:pPr marL="174625" lvl="1" indent="-174625" eaLnBrk="1" hangingPunct="1">
              <a:lnSpc>
                <a:spcPct val="80000"/>
              </a:lnSpc>
              <a:spcBef>
                <a:spcPct val="0"/>
              </a:spcBef>
              <a:buFontTx/>
              <a:buChar char="•"/>
            </a:pPr>
            <a:r>
              <a:rPr lang="en-US" altLang="en-US" sz="2000" smtClean="0"/>
              <a:t>      =2</a:t>
            </a:r>
            <a:r>
              <a:rPr lang="en-US" altLang="en-US" sz="2000" smtClean="0">
                <a:latin typeface="Symbol" pitchFamily="18" charset="2"/>
              </a:rPr>
              <a:t>s</a:t>
            </a:r>
            <a:r>
              <a:rPr lang="en-US" altLang="en-US" sz="2000" baseline="30000" smtClean="0">
                <a:latin typeface="Symbol" pitchFamily="18" charset="2"/>
              </a:rPr>
              <a:t>2</a:t>
            </a:r>
            <a:r>
              <a:rPr lang="en-US" altLang="en-US" sz="2000" smtClean="0">
                <a:latin typeface="Symbol" pitchFamily="18" charset="2"/>
              </a:rPr>
              <a:t>/2=s</a:t>
            </a:r>
            <a:r>
              <a:rPr lang="en-US" altLang="en-US" sz="2000" baseline="30000" smtClean="0">
                <a:latin typeface="Symbol" pitchFamily="18" charset="2"/>
              </a:rPr>
              <a:t>2</a:t>
            </a:r>
            <a:endParaRPr lang="en-US" altLang="en-US" sz="2000" smtClean="0">
              <a:latin typeface="Symbol" pitchFamily="18" charset="2"/>
            </a:endParaRPr>
          </a:p>
          <a:p>
            <a:pPr eaLnBrk="1" hangingPunct="1">
              <a:spcBef>
                <a:spcPct val="0"/>
              </a:spcBef>
            </a:pPr>
            <a:endParaRPr lang="en-US" altLang="en-US" smtClean="0"/>
          </a:p>
          <a:p>
            <a:pPr eaLnBrk="1" hangingPunct="1">
              <a:spcBef>
                <a:spcPct val="0"/>
              </a:spcBef>
            </a:pPr>
            <a:endParaRPr lang="en-US" altLang="en-US" smtClean="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90927ECF-81BD-407E-B0FE-210DE64F481B}" type="slidenum">
              <a:rPr lang="en-US" altLang="en-US">
                <a:latin typeface="Arial" charset="0"/>
              </a:rPr>
              <a:pPr>
                <a:spcBef>
                  <a:spcPct val="0"/>
                </a:spcBef>
              </a:pPr>
              <a:t>72</a:t>
            </a:fld>
            <a:endParaRPr lang="en-US" alt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itchFamily="34" charset="0"/>
              </a:defRPr>
            </a:lvl1pPr>
            <a:lvl2pPr marL="728663" indent="-279400" defTabSz="911225">
              <a:spcBef>
                <a:spcPct val="30000"/>
              </a:spcBef>
              <a:defRPr sz="1200">
                <a:solidFill>
                  <a:schemeClr val="tx1"/>
                </a:solidFill>
                <a:latin typeface="Calibri" pitchFamily="34" charset="0"/>
              </a:defRPr>
            </a:lvl2pPr>
            <a:lvl3pPr marL="1120775" indent="-223838" defTabSz="911225">
              <a:spcBef>
                <a:spcPct val="30000"/>
              </a:spcBef>
              <a:defRPr sz="1200">
                <a:solidFill>
                  <a:schemeClr val="tx1"/>
                </a:solidFill>
                <a:latin typeface="Calibri" pitchFamily="34" charset="0"/>
              </a:defRPr>
            </a:lvl3pPr>
            <a:lvl4pPr marL="1570038" indent="-223838" defTabSz="911225">
              <a:spcBef>
                <a:spcPct val="30000"/>
              </a:spcBef>
              <a:defRPr sz="1200">
                <a:solidFill>
                  <a:schemeClr val="tx1"/>
                </a:solidFill>
                <a:latin typeface="Calibri" pitchFamily="34" charset="0"/>
              </a:defRPr>
            </a:lvl4pPr>
            <a:lvl5pPr marL="2017713" indent="-223838" defTabSz="911225">
              <a:spcBef>
                <a:spcPct val="30000"/>
              </a:spcBef>
              <a:defRPr sz="1200">
                <a:solidFill>
                  <a:schemeClr val="tx1"/>
                </a:solidFill>
                <a:latin typeface="Calibri" pitchFamily="34" charset="0"/>
              </a:defRPr>
            </a:lvl5pPr>
            <a:lvl6pPr marL="2474913" indent="-223838" defTabSz="911225" eaLnBrk="0" fontAlgn="base" hangingPunct="0">
              <a:spcBef>
                <a:spcPct val="30000"/>
              </a:spcBef>
              <a:spcAft>
                <a:spcPct val="0"/>
              </a:spcAft>
              <a:defRPr sz="1200">
                <a:solidFill>
                  <a:schemeClr val="tx1"/>
                </a:solidFill>
                <a:latin typeface="Calibri" pitchFamily="34" charset="0"/>
              </a:defRPr>
            </a:lvl6pPr>
            <a:lvl7pPr marL="2932113" indent="-223838" defTabSz="911225" eaLnBrk="0" fontAlgn="base" hangingPunct="0">
              <a:spcBef>
                <a:spcPct val="30000"/>
              </a:spcBef>
              <a:spcAft>
                <a:spcPct val="0"/>
              </a:spcAft>
              <a:defRPr sz="1200">
                <a:solidFill>
                  <a:schemeClr val="tx1"/>
                </a:solidFill>
                <a:latin typeface="Calibri" pitchFamily="34" charset="0"/>
              </a:defRPr>
            </a:lvl7pPr>
            <a:lvl8pPr marL="3389313" indent="-223838" defTabSz="911225" eaLnBrk="0" fontAlgn="base" hangingPunct="0">
              <a:spcBef>
                <a:spcPct val="30000"/>
              </a:spcBef>
              <a:spcAft>
                <a:spcPct val="0"/>
              </a:spcAft>
              <a:defRPr sz="1200">
                <a:solidFill>
                  <a:schemeClr val="tx1"/>
                </a:solidFill>
                <a:latin typeface="Calibri" pitchFamily="34" charset="0"/>
              </a:defRPr>
            </a:lvl8pPr>
            <a:lvl9pPr marL="3846513" indent="-223838" defTabSz="911225" eaLnBrk="0" fontAlgn="base" hangingPunct="0">
              <a:spcBef>
                <a:spcPct val="30000"/>
              </a:spcBef>
              <a:spcAft>
                <a:spcPct val="0"/>
              </a:spcAft>
              <a:defRPr sz="1200">
                <a:solidFill>
                  <a:schemeClr val="tx1"/>
                </a:solidFill>
                <a:latin typeface="Calibri" pitchFamily="34" charset="0"/>
              </a:defRPr>
            </a:lvl9pPr>
          </a:lstStyle>
          <a:p>
            <a:pPr>
              <a:spcBef>
                <a:spcPct val="0"/>
              </a:spcBef>
            </a:pPr>
            <a:fld id="{D427D6A4-34B8-4985-813A-876F9505BB46}" type="slidenum">
              <a:rPr lang="en-US" altLang="en-US">
                <a:latin typeface="Times New Roman" pitchFamily="18" charset="0"/>
              </a:rPr>
              <a:pPr>
                <a:spcBef>
                  <a:spcPct val="0"/>
                </a:spcBef>
              </a:pPr>
              <a:t>14</a:t>
            </a:fld>
            <a:endParaRPr lang="en-US" altLang="en-US">
              <a:latin typeface="Times New Roman" pitchFamily="18" charset="0"/>
            </a:endParaRPr>
          </a:p>
        </p:txBody>
      </p:sp>
      <p:sp>
        <p:nvSpPr>
          <p:cNvPr id="89091" name="Rectangle 2"/>
          <p:cNvSpPr>
            <a:spLocks noChangeArrowheads="1" noTextEdit="1"/>
          </p:cNvSpPr>
          <p:nvPr>
            <p:ph type="sldImg"/>
          </p:nvPr>
        </p:nvSpPr>
        <p:spPr bwMode="auto">
          <a:xfrm>
            <a:off x="1143000"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p:cNvSpPr>
            <a:spLocks noGrp="1" noChangeArrowheads="1"/>
          </p:cNvSpPr>
          <p:nvPr>
            <p:ph type="body" idx="1"/>
          </p:nvPr>
        </p:nvSpPr>
        <p:spPr bwMode="auto">
          <a:xfrm>
            <a:off x="685800" y="4343400"/>
            <a:ext cx="5486400"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Correlation between S1 and S2=.5</a:t>
            </a:r>
          </a:p>
          <a:p>
            <a:pPr eaLnBrk="1" hangingPunct="1">
              <a:spcBef>
                <a:spcPct val="0"/>
              </a:spcBef>
            </a:pPr>
            <a:r>
              <a:rPr lang="en-US" altLang="en-US" smtClean="0"/>
              <a:t>Cov=corr*(2sigma^.2)^.5*(2sigma^2)^.5</a:t>
            </a:r>
          </a:p>
          <a:p>
            <a:pPr eaLnBrk="1" hangingPunct="1">
              <a:spcBef>
                <a:spcPct val="0"/>
              </a:spcBef>
            </a:pPr>
            <a:r>
              <a:rPr lang="en-US" altLang="en-US" smtClean="0"/>
              <a:t>=.5*2sigma^2=sigma^2</a:t>
            </a:r>
          </a:p>
          <a:p>
            <a:pPr marL="174625" lvl="1" indent="-174625" eaLnBrk="1" hangingPunct="1">
              <a:lnSpc>
                <a:spcPct val="80000"/>
              </a:lnSpc>
              <a:spcBef>
                <a:spcPct val="0"/>
              </a:spcBef>
              <a:buFontTx/>
              <a:buChar char="•"/>
            </a:pPr>
            <a:r>
              <a:rPr lang="en-US" altLang="en-US" sz="2000" smtClean="0"/>
              <a:t>Note that Cov(S1,S2)=</a:t>
            </a:r>
            <a:r>
              <a:rPr lang="en-US" altLang="en-US" sz="2000" smtClean="0">
                <a:latin typeface="Symbol" pitchFamily="18" charset="2"/>
              </a:rPr>
              <a:t>s</a:t>
            </a:r>
            <a:r>
              <a:rPr lang="en-US" altLang="en-US" sz="2000" baseline="30000" smtClean="0">
                <a:latin typeface="Symbol" pitchFamily="18" charset="2"/>
              </a:rPr>
              <a:t>2</a:t>
            </a:r>
            <a:endParaRPr lang="en-US" altLang="en-US" sz="2000" smtClean="0"/>
          </a:p>
          <a:p>
            <a:pPr marL="174625" lvl="1" indent="-174625" eaLnBrk="1" hangingPunct="1">
              <a:lnSpc>
                <a:spcPct val="80000"/>
              </a:lnSpc>
              <a:spcBef>
                <a:spcPct val="0"/>
              </a:spcBef>
              <a:buFontTx/>
              <a:buChar char="•"/>
            </a:pPr>
            <a:r>
              <a:rPr lang="en-US" altLang="en-US" sz="2000" smtClean="0"/>
              <a:t>What % of the variance in (S1+S2)/2 is due to self-efficacy?</a:t>
            </a:r>
          </a:p>
          <a:p>
            <a:pPr marL="174625" lvl="1" indent="-174625" eaLnBrk="1" hangingPunct="1">
              <a:lnSpc>
                <a:spcPct val="80000"/>
              </a:lnSpc>
              <a:spcBef>
                <a:spcPct val="0"/>
              </a:spcBef>
              <a:buFontTx/>
              <a:buChar char="•"/>
            </a:pPr>
            <a:r>
              <a:rPr lang="en-US" altLang="en-US" sz="2000" smtClean="0"/>
              <a:t>Variance of (S1+S2)/2</a:t>
            </a:r>
          </a:p>
          <a:p>
            <a:pPr marL="174625" lvl="1" indent="-174625" eaLnBrk="1" hangingPunct="1">
              <a:lnSpc>
                <a:spcPct val="80000"/>
              </a:lnSpc>
              <a:spcBef>
                <a:spcPct val="0"/>
              </a:spcBef>
              <a:buFontTx/>
              <a:buChar char="•"/>
            </a:pPr>
            <a:r>
              <a:rPr lang="en-US" altLang="en-US" sz="2000" smtClean="0"/>
              <a:t>    =(2*</a:t>
            </a:r>
            <a:r>
              <a:rPr lang="en-US" altLang="en-US" sz="2000" smtClean="0">
                <a:latin typeface="Symbol" pitchFamily="18" charset="2"/>
              </a:rPr>
              <a:t>s</a:t>
            </a:r>
            <a:r>
              <a:rPr lang="en-US" altLang="en-US" sz="2000" baseline="30000" smtClean="0">
                <a:latin typeface="Symbol" pitchFamily="18" charset="2"/>
              </a:rPr>
              <a:t>2</a:t>
            </a:r>
            <a:r>
              <a:rPr lang="en-US" altLang="en-US" sz="2000" smtClean="0">
                <a:latin typeface="Symbol" pitchFamily="18" charset="2"/>
              </a:rPr>
              <a:t>+</a:t>
            </a:r>
            <a:r>
              <a:rPr lang="en-US" altLang="en-US" sz="2000" smtClean="0"/>
              <a:t>2*</a:t>
            </a:r>
            <a:r>
              <a:rPr lang="en-US" altLang="en-US" sz="2000" smtClean="0">
                <a:latin typeface="Symbol" pitchFamily="18" charset="2"/>
              </a:rPr>
              <a:t>s</a:t>
            </a:r>
            <a:r>
              <a:rPr lang="en-US" altLang="en-US" sz="2000" baseline="30000" smtClean="0">
                <a:latin typeface="Symbol" pitchFamily="18" charset="2"/>
              </a:rPr>
              <a:t>2</a:t>
            </a:r>
            <a:r>
              <a:rPr lang="en-US" altLang="en-US" sz="2000" smtClean="0">
                <a:latin typeface="Symbol" pitchFamily="18" charset="2"/>
              </a:rPr>
              <a:t>-2*</a:t>
            </a:r>
            <a:r>
              <a:rPr lang="en-US" altLang="en-US" sz="2000" smtClean="0"/>
              <a:t>cov(S1,S2))/2 </a:t>
            </a:r>
          </a:p>
          <a:p>
            <a:pPr marL="174625" lvl="1" indent="-174625" eaLnBrk="1" hangingPunct="1">
              <a:lnSpc>
                <a:spcPct val="80000"/>
              </a:lnSpc>
              <a:spcBef>
                <a:spcPct val="0"/>
              </a:spcBef>
              <a:buFontTx/>
              <a:buChar char="•"/>
            </a:pPr>
            <a:r>
              <a:rPr lang="en-US" altLang="en-US" sz="2000" smtClean="0"/>
              <a:t>      =2</a:t>
            </a:r>
            <a:r>
              <a:rPr lang="en-US" altLang="en-US" sz="2000" smtClean="0">
                <a:latin typeface="Symbol" pitchFamily="18" charset="2"/>
              </a:rPr>
              <a:t>s</a:t>
            </a:r>
            <a:r>
              <a:rPr lang="en-US" altLang="en-US" sz="2000" baseline="30000" smtClean="0">
                <a:latin typeface="Symbol" pitchFamily="18" charset="2"/>
              </a:rPr>
              <a:t>2</a:t>
            </a:r>
            <a:r>
              <a:rPr lang="en-US" altLang="en-US" sz="2000" smtClean="0">
                <a:latin typeface="Symbol" pitchFamily="18" charset="2"/>
              </a:rPr>
              <a:t>/2=s</a:t>
            </a:r>
            <a:r>
              <a:rPr lang="en-US" altLang="en-US" sz="2000" baseline="30000" smtClean="0">
                <a:latin typeface="Symbol" pitchFamily="18" charset="2"/>
              </a:rPr>
              <a:t>2</a:t>
            </a:r>
            <a:endParaRPr lang="en-US" altLang="en-US" sz="2000" smtClean="0">
              <a:latin typeface="Symbol" pitchFamily="18" charset="2"/>
            </a:endParaRPr>
          </a:p>
          <a:p>
            <a:pPr eaLnBrk="1" hangingPunct="1">
              <a:spcBef>
                <a:spcPct val="0"/>
              </a:spcBef>
            </a:pPr>
            <a:endParaRPr lang="en-US" altLang="en-US" smtClean="0"/>
          </a:p>
          <a:p>
            <a:pPr eaLnBrk="1" hangingPunct="1">
              <a:spcBef>
                <a:spcPct val="0"/>
              </a:spcBef>
            </a:pPr>
            <a:endParaRPr lang="en-US" altLang="en-US" smtClean="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FFC6128-950A-443B-A597-CA92790ED3FC}" type="slidenum">
              <a:rPr lang="en-US" altLang="en-US">
                <a:latin typeface="Arial" charset="0"/>
              </a:rPr>
              <a:pPr>
                <a:spcBef>
                  <a:spcPct val="0"/>
                </a:spcBef>
              </a:pPr>
              <a:t>73</a:t>
            </a:fld>
            <a:endParaRPr lang="en-US" altLang="en-US">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Correlation between S1 and S2=.5</a:t>
            </a:r>
          </a:p>
          <a:p>
            <a:pPr eaLnBrk="1" hangingPunct="1">
              <a:spcBef>
                <a:spcPct val="0"/>
              </a:spcBef>
            </a:pPr>
            <a:r>
              <a:rPr lang="en-US" altLang="en-US" smtClean="0"/>
              <a:t>Cov=corr*(2sigma^.2)^.5*(2sigma^2)^.5</a:t>
            </a:r>
          </a:p>
          <a:p>
            <a:pPr eaLnBrk="1" hangingPunct="1">
              <a:spcBef>
                <a:spcPct val="0"/>
              </a:spcBef>
            </a:pPr>
            <a:r>
              <a:rPr lang="en-US" altLang="en-US" smtClean="0"/>
              <a:t>=.5*2sigma^2=sigma^2</a:t>
            </a:r>
          </a:p>
          <a:p>
            <a:pPr marL="174625" lvl="1" indent="-174625" eaLnBrk="1" hangingPunct="1">
              <a:lnSpc>
                <a:spcPct val="80000"/>
              </a:lnSpc>
              <a:spcBef>
                <a:spcPct val="0"/>
              </a:spcBef>
              <a:buFontTx/>
              <a:buChar char="•"/>
            </a:pPr>
            <a:r>
              <a:rPr lang="en-US" altLang="en-US" sz="2000" smtClean="0"/>
              <a:t>Note that Cov(S1,S2)=</a:t>
            </a:r>
            <a:r>
              <a:rPr lang="en-US" altLang="en-US" sz="2000" smtClean="0">
                <a:latin typeface="Symbol" pitchFamily="18" charset="2"/>
              </a:rPr>
              <a:t>s</a:t>
            </a:r>
            <a:r>
              <a:rPr lang="en-US" altLang="en-US" sz="2000" baseline="30000" smtClean="0">
                <a:latin typeface="Symbol" pitchFamily="18" charset="2"/>
              </a:rPr>
              <a:t>2</a:t>
            </a:r>
            <a:endParaRPr lang="en-US" altLang="en-US" sz="2000" smtClean="0"/>
          </a:p>
          <a:p>
            <a:pPr marL="174625" lvl="1" indent="-174625" eaLnBrk="1" hangingPunct="1">
              <a:lnSpc>
                <a:spcPct val="80000"/>
              </a:lnSpc>
              <a:spcBef>
                <a:spcPct val="0"/>
              </a:spcBef>
              <a:buFontTx/>
              <a:buChar char="•"/>
            </a:pPr>
            <a:r>
              <a:rPr lang="en-US" altLang="en-US" sz="2000" smtClean="0"/>
              <a:t>What % of the variance in (S1+S2)/2 is due to self-efficacy?</a:t>
            </a:r>
          </a:p>
          <a:p>
            <a:pPr marL="174625" lvl="1" indent="-174625" eaLnBrk="1" hangingPunct="1">
              <a:lnSpc>
                <a:spcPct val="80000"/>
              </a:lnSpc>
              <a:spcBef>
                <a:spcPct val="0"/>
              </a:spcBef>
              <a:buFontTx/>
              <a:buChar char="•"/>
            </a:pPr>
            <a:r>
              <a:rPr lang="en-US" altLang="en-US" sz="2000" smtClean="0"/>
              <a:t>Variance of (S1+S2)/2</a:t>
            </a:r>
          </a:p>
          <a:p>
            <a:pPr marL="174625" lvl="1" indent="-174625" eaLnBrk="1" hangingPunct="1">
              <a:lnSpc>
                <a:spcPct val="80000"/>
              </a:lnSpc>
              <a:spcBef>
                <a:spcPct val="0"/>
              </a:spcBef>
              <a:buFontTx/>
              <a:buChar char="•"/>
            </a:pPr>
            <a:r>
              <a:rPr lang="en-US" altLang="en-US" sz="2000" smtClean="0"/>
              <a:t>    =(2*</a:t>
            </a:r>
            <a:r>
              <a:rPr lang="en-US" altLang="en-US" sz="2000" smtClean="0">
                <a:latin typeface="Symbol" pitchFamily="18" charset="2"/>
              </a:rPr>
              <a:t>s</a:t>
            </a:r>
            <a:r>
              <a:rPr lang="en-US" altLang="en-US" sz="2000" baseline="30000" smtClean="0">
                <a:latin typeface="Symbol" pitchFamily="18" charset="2"/>
              </a:rPr>
              <a:t>2</a:t>
            </a:r>
            <a:r>
              <a:rPr lang="en-US" altLang="en-US" sz="2000" smtClean="0">
                <a:latin typeface="Symbol" pitchFamily="18" charset="2"/>
              </a:rPr>
              <a:t>+</a:t>
            </a:r>
            <a:r>
              <a:rPr lang="en-US" altLang="en-US" sz="2000" smtClean="0"/>
              <a:t>2*</a:t>
            </a:r>
            <a:r>
              <a:rPr lang="en-US" altLang="en-US" sz="2000" smtClean="0">
                <a:latin typeface="Symbol" pitchFamily="18" charset="2"/>
              </a:rPr>
              <a:t>s</a:t>
            </a:r>
            <a:r>
              <a:rPr lang="en-US" altLang="en-US" sz="2000" baseline="30000" smtClean="0">
                <a:latin typeface="Symbol" pitchFamily="18" charset="2"/>
              </a:rPr>
              <a:t>2</a:t>
            </a:r>
            <a:r>
              <a:rPr lang="en-US" altLang="en-US" sz="2000" smtClean="0">
                <a:latin typeface="Symbol" pitchFamily="18" charset="2"/>
              </a:rPr>
              <a:t>-2*</a:t>
            </a:r>
            <a:r>
              <a:rPr lang="en-US" altLang="en-US" sz="2000" smtClean="0"/>
              <a:t>cov(S1,S2))/2 </a:t>
            </a:r>
          </a:p>
          <a:p>
            <a:pPr marL="174625" lvl="1" indent="-174625" eaLnBrk="1" hangingPunct="1">
              <a:lnSpc>
                <a:spcPct val="80000"/>
              </a:lnSpc>
              <a:spcBef>
                <a:spcPct val="0"/>
              </a:spcBef>
              <a:buFontTx/>
              <a:buChar char="•"/>
            </a:pPr>
            <a:r>
              <a:rPr lang="en-US" altLang="en-US" sz="2000" smtClean="0"/>
              <a:t>      =2</a:t>
            </a:r>
            <a:r>
              <a:rPr lang="en-US" altLang="en-US" sz="2000" smtClean="0">
                <a:latin typeface="Symbol" pitchFamily="18" charset="2"/>
              </a:rPr>
              <a:t>s</a:t>
            </a:r>
            <a:r>
              <a:rPr lang="en-US" altLang="en-US" sz="2000" baseline="30000" smtClean="0">
                <a:latin typeface="Symbol" pitchFamily="18" charset="2"/>
              </a:rPr>
              <a:t>2</a:t>
            </a:r>
            <a:r>
              <a:rPr lang="en-US" altLang="en-US" sz="2000" smtClean="0">
                <a:latin typeface="Symbol" pitchFamily="18" charset="2"/>
              </a:rPr>
              <a:t>/2=s</a:t>
            </a:r>
            <a:r>
              <a:rPr lang="en-US" altLang="en-US" sz="2000" baseline="30000" smtClean="0">
                <a:latin typeface="Symbol" pitchFamily="18" charset="2"/>
              </a:rPr>
              <a:t>2</a:t>
            </a:r>
            <a:endParaRPr lang="en-US" altLang="en-US" sz="2000" smtClean="0">
              <a:latin typeface="Symbol" pitchFamily="18" charset="2"/>
            </a:endParaRPr>
          </a:p>
          <a:p>
            <a:pPr eaLnBrk="1" hangingPunct="1">
              <a:spcBef>
                <a:spcPct val="0"/>
              </a:spcBef>
            </a:pPr>
            <a:endParaRPr lang="en-US" altLang="en-US" smtClean="0"/>
          </a:p>
          <a:p>
            <a:pPr eaLnBrk="1" hangingPunct="1">
              <a:spcBef>
                <a:spcPct val="0"/>
              </a:spcBef>
            </a:pPr>
            <a:endParaRPr lang="en-US" altLang="en-US" smtClean="0"/>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76FCADA6-1FEB-4334-B167-4269A6DAFF5F}" type="slidenum">
              <a:rPr lang="en-US" altLang="en-US">
                <a:latin typeface="Arial" charset="0"/>
              </a:rPr>
              <a:pPr>
                <a:spcBef>
                  <a:spcPct val="0"/>
                </a:spcBef>
              </a:pPr>
              <a:t>74</a:t>
            </a:fld>
            <a:endParaRPr lang="en-US" altLang="en-US">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Correlation between S1 and S2=.5</a:t>
            </a:r>
          </a:p>
          <a:p>
            <a:pPr eaLnBrk="1" hangingPunct="1">
              <a:spcBef>
                <a:spcPct val="0"/>
              </a:spcBef>
            </a:pPr>
            <a:r>
              <a:rPr lang="en-US" altLang="en-US" smtClean="0"/>
              <a:t>Cov=corr*(2sigma^.2)^.5*(2sigma^2)^.5</a:t>
            </a:r>
          </a:p>
          <a:p>
            <a:pPr eaLnBrk="1" hangingPunct="1">
              <a:spcBef>
                <a:spcPct val="0"/>
              </a:spcBef>
            </a:pPr>
            <a:r>
              <a:rPr lang="en-US" altLang="en-US" smtClean="0"/>
              <a:t>=.5*2sigma^2=sigma^2</a:t>
            </a:r>
          </a:p>
          <a:p>
            <a:pPr marL="174625" lvl="1" indent="-174625" eaLnBrk="1" hangingPunct="1">
              <a:lnSpc>
                <a:spcPct val="80000"/>
              </a:lnSpc>
              <a:spcBef>
                <a:spcPct val="0"/>
              </a:spcBef>
              <a:buFontTx/>
              <a:buChar char="•"/>
            </a:pPr>
            <a:r>
              <a:rPr lang="en-US" altLang="en-US" sz="2000" smtClean="0"/>
              <a:t>Note that Cov(S1,S2)=</a:t>
            </a:r>
            <a:r>
              <a:rPr lang="en-US" altLang="en-US" sz="2000" smtClean="0">
                <a:latin typeface="Symbol" pitchFamily="18" charset="2"/>
              </a:rPr>
              <a:t>s</a:t>
            </a:r>
            <a:r>
              <a:rPr lang="en-US" altLang="en-US" sz="2000" baseline="30000" smtClean="0">
                <a:latin typeface="Symbol" pitchFamily="18" charset="2"/>
              </a:rPr>
              <a:t>2</a:t>
            </a:r>
            <a:endParaRPr lang="en-US" altLang="en-US" sz="2000" smtClean="0"/>
          </a:p>
          <a:p>
            <a:pPr marL="174625" lvl="1" indent="-174625" eaLnBrk="1" hangingPunct="1">
              <a:lnSpc>
                <a:spcPct val="80000"/>
              </a:lnSpc>
              <a:spcBef>
                <a:spcPct val="0"/>
              </a:spcBef>
              <a:buFontTx/>
              <a:buChar char="•"/>
            </a:pPr>
            <a:r>
              <a:rPr lang="en-US" altLang="en-US" sz="2000" smtClean="0"/>
              <a:t>What % of the variance in (S1+S2)/2 is due to self-efficacy?</a:t>
            </a:r>
          </a:p>
          <a:p>
            <a:pPr marL="174625" lvl="1" indent="-174625" eaLnBrk="1" hangingPunct="1">
              <a:lnSpc>
                <a:spcPct val="80000"/>
              </a:lnSpc>
              <a:spcBef>
                <a:spcPct val="0"/>
              </a:spcBef>
              <a:buFontTx/>
              <a:buChar char="•"/>
            </a:pPr>
            <a:r>
              <a:rPr lang="en-US" altLang="en-US" sz="2000" smtClean="0"/>
              <a:t>Variance of (S1+S2)/2</a:t>
            </a:r>
          </a:p>
          <a:p>
            <a:pPr marL="174625" lvl="1" indent="-174625" eaLnBrk="1" hangingPunct="1">
              <a:lnSpc>
                <a:spcPct val="80000"/>
              </a:lnSpc>
              <a:spcBef>
                <a:spcPct val="0"/>
              </a:spcBef>
              <a:buFontTx/>
              <a:buChar char="•"/>
            </a:pPr>
            <a:r>
              <a:rPr lang="en-US" altLang="en-US" sz="2000" smtClean="0"/>
              <a:t>    =(2*</a:t>
            </a:r>
            <a:r>
              <a:rPr lang="en-US" altLang="en-US" sz="2000" smtClean="0">
                <a:latin typeface="Symbol" pitchFamily="18" charset="2"/>
              </a:rPr>
              <a:t>s</a:t>
            </a:r>
            <a:r>
              <a:rPr lang="en-US" altLang="en-US" sz="2000" baseline="30000" smtClean="0">
                <a:latin typeface="Symbol" pitchFamily="18" charset="2"/>
              </a:rPr>
              <a:t>2</a:t>
            </a:r>
            <a:r>
              <a:rPr lang="en-US" altLang="en-US" sz="2000" smtClean="0">
                <a:latin typeface="Symbol" pitchFamily="18" charset="2"/>
              </a:rPr>
              <a:t>+</a:t>
            </a:r>
            <a:r>
              <a:rPr lang="en-US" altLang="en-US" sz="2000" smtClean="0"/>
              <a:t>2*</a:t>
            </a:r>
            <a:r>
              <a:rPr lang="en-US" altLang="en-US" sz="2000" smtClean="0">
                <a:latin typeface="Symbol" pitchFamily="18" charset="2"/>
              </a:rPr>
              <a:t>s</a:t>
            </a:r>
            <a:r>
              <a:rPr lang="en-US" altLang="en-US" sz="2000" baseline="30000" smtClean="0">
                <a:latin typeface="Symbol" pitchFamily="18" charset="2"/>
              </a:rPr>
              <a:t>2</a:t>
            </a:r>
            <a:r>
              <a:rPr lang="en-US" altLang="en-US" sz="2000" smtClean="0">
                <a:latin typeface="Symbol" pitchFamily="18" charset="2"/>
              </a:rPr>
              <a:t>-2*</a:t>
            </a:r>
            <a:r>
              <a:rPr lang="en-US" altLang="en-US" sz="2000" smtClean="0"/>
              <a:t>cov(S1,S2))/2 </a:t>
            </a:r>
          </a:p>
          <a:p>
            <a:pPr marL="174625" lvl="1" indent="-174625" eaLnBrk="1" hangingPunct="1">
              <a:lnSpc>
                <a:spcPct val="80000"/>
              </a:lnSpc>
              <a:spcBef>
                <a:spcPct val="0"/>
              </a:spcBef>
              <a:buFontTx/>
              <a:buChar char="•"/>
            </a:pPr>
            <a:r>
              <a:rPr lang="en-US" altLang="en-US" sz="2000" smtClean="0"/>
              <a:t>      =2</a:t>
            </a:r>
            <a:r>
              <a:rPr lang="en-US" altLang="en-US" sz="2000" smtClean="0">
                <a:latin typeface="Symbol" pitchFamily="18" charset="2"/>
              </a:rPr>
              <a:t>s</a:t>
            </a:r>
            <a:r>
              <a:rPr lang="en-US" altLang="en-US" sz="2000" baseline="30000" smtClean="0">
                <a:latin typeface="Symbol" pitchFamily="18" charset="2"/>
              </a:rPr>
              <a:t>2</a:t>
            </a:r>
            <a:r>
              <a:rPr lang="en-US" altLang="en-US" sz="2000" smtClean="0">
                <a:latin typeface="Symbol" pitchFamily="18" charset="2"/>
              </a:rPr>
              <a:t>/2=s</a:t>
            </a:r>
            <a:r>
              <a:rPr lang="en-US" altLang="en-US" sz="2000" baseline="30000" smtClean="0">
                <a:latin typeface="Symbol" pitchFamily="18" charset="2"/>
              </a:rPr>
              <a:t>2</a:t>
            </a:r>
            <a:endParaRPr lang="en-US" altLang="en-US" sz="2000" smtClean="0">
              <a:latin typeface="Symbol" pitchFamily="18" charset="2"/>
            </a:endParaRPr>
          </a:p>
          <a:p>
            <a:pPr eaLnBrk="1" hangingPunct="1">
              <a:spcBef>
                <a:spcPct val="0"/>
              </a:spcBef>
            </a:pPr>
            <a:endParaRPr lang="en-US" altLang="en-US" smtClean="0"/>
          </a:p>
          <a:p>
            <a:pPr eaLnBrk="1" hangingPunct="1">
              <a:spcBef>
                <a:spcPct val="0"/>
              </a:spcBef>
            </a:pPr>
            <a:endParaRPr lang="en-US" altLang="en-US" smtClean="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92FFD07B-B439-402E-842E-E26E51B9CFFF}" type="slidenum">
              <a:rPr lang="en-US" altLang="en-US">
                <a:latin typeface="Arial" charset="0"/>
              </a:rPr>
              <a:pPr>
                <a:spcBef>
                  <a:spcPct val="0"/>
                </a:spcBef>
              </a:pPr>
              <a:t>75</a:t>
            </a:fld>
            <a:endParaRPr lang="en-US" altLang="en-US">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B6C1AB9-536A-4F82-9285-C09059324560}" type="slidenum">
              <a:rPr lang="en-US" altLang="en-US">
                <a:latin typeface="Arial" charset="0"/>
              </a:rPr>
              <a:pPr>
                <a:spcBef>
                  <a:spcPct val="0"/>
                </a:spcBef>
              </a:pPr>
              <a:t>79</a:t>
            </a:fld>
            <a:endParaRPr lang="en-US" altLang="en-US">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7D6F95C8-62B0-47A2-B011-A26AC50C5D31}" type="slidenum">
              <a:rPr lang="en-US" altLang="en-US">
                <a:latin typeface="Arial" charset="0"/>
              </a:rPr>
              <a:pPr>
                <a:spcBef>
                  <a:spcPct val="0"/>
                </a:spcBef>
              </a:pPr>
              <a:t>80</a:t>
            </a:fld>
            <a:endParaRPr lang="en-US" alt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itchFamily="34" charset="0"/>
              </a:defRPr>
            </a:lvl1pPr>
            <a:lvl2pPr marL="728663" indent="-279400" defTabSz="911225">
              <a:spcBef>
                <a:spcPct val="30000"/>
              </a:spcBef>
              <a:defRPr sz="1200">
                <a:solidFill>
                  <a:schemeClr val="tx1"/>
                </a:solidFill>
                <a:latin typeface="Calibri" pitchFamily="34" charset="0"/>
              </a:defRPr>
            </a:lvl2pPr>
            <a:lvl3pPr marL="1120775" indent="-223838" defTabSz="911225">
              <a:spcBef>
                <a:spcPct val="30000"/>
              </a:spcBef>
              <a:defRPr sz="1200">
                <a:solidFill>
                  <a:schemeClr val="tx1"/>
                </a:solidFill>
                <a:latin typeface="Calibri" pitchFamily="34" charset="0"/>
              </a:defRPr>
            </a:lvl3pPr>
            <a:lvl4pPr marL="1570038" indent="-223838" defTabSz="911225">
              <a:spcBef>
                <a:spcPct val="30000"/>
              </a:spcBef>
              <a:defRPr sz="1200">
                <a:solidFill>
                  <a:schemeClr val="tx1"/>
                </a:solidFill>
                <a:latin typeface="Calibri" pitchFamily="34" charset="0"/>
              </a:defRPr>
            </a:lvl4pPr>
            <a:lvl5pPr marL="2017713" indent="-223838" defTabSz="911225">
              <a:spcBef>
                <a:spcPct val="30000"/>
              </a:spcBef>
              <a:defRPr sz="1200">
                <a:solidFill>
                  <a:schemeClr val="tx1"/>
                </a:solidFill>
                <a:latin typeface="Calibri" pitchFamily="34" charset="0"/>
              </a:defRPr>
            </a:lvl5pPr>
            <a:lvl6pPr marL="2474913" indent="-223838" defTabSz="911225" eaLnBrk="0" fontAlgn="base" hangingPunct="0">
              <a:spcBef>
                <a:spcPct val="30000"/>
              </a:spcBef>
              <a:spcAft>
                <a:spcPct val="0"/>
              </a:spcAft>
              <a:defRPr sz="1200">
                <a:solidFill>
                  <a:schemeClr val="tx1"/>
                </a:solidFill>
                <a:latin typeface="Calibri" pitchFamily="34" charset="0"/>
              </a:defRPr>
            </a:lvl6pPr>
            <a:lvl7pPr marL="2932113" indent="-223838" defTabSz="911225" eaLnBrk="0" fontAlgn="base" hangingPunct="0">
              <a:spcBef>
                <a:spcPct val="30000"/>
              </a:spcBef>
              <a:spcAft>
                <a:spcPct val="0"/>
              </a:spcAft>
              <a:defRPr sz="1200">
                <a:solidFill>
                  <a:schemeClr val="tx1"/>
                </a:solidFill>
                <a:latin typeface="Calibri" pitchFamily="34" charset="0"/>
              </a:defRPr>
            </a:lvl7pPr>
            <a:lvl8pPr marL="3389313" indent="-223838" defTabSz="911225" eaLnBrk="0" fontAlgn="base" hangingPunct="0">
              <a:spcBef>
                <a:spcPct val="30000"/>
              </a:spcBef>
              <a:spcAft>
                <a:spcPct val="0"/>
              </a:spcAft>
              <a:defRPr sz="1200">
                <a:solidFill>
                  <a:schemeClr val="tx1"/>
                </a:solidFill>
                <a:latin typeface="Calibri" pitchFamily="34" charset="0"/>
              </a:defRPr>
            </a:lvl8pPr>
            <a:lvl9pPr marL="3846513" indent="-223838" defTabSz="911225" eaLnBrk="0" fontAlgn="base" hangingPunct="0">
              <a:spcBef>
                <a:spcPct val="30000"/>
              </a:spcBef>
              <a:spcAft>
                <a:spcPct val="0"/>
              </a:spcAft>
              <a:defRPr sz="1200">
                <a:solidFill>
                  <a:schemeClr val="tx1"/>
                </a:solidFill>
                <a:latin typeface="Calibri" pitchFamily="34" charset="0"/>
              </a:defRPr>
            </a:lvl9pPr>
          </a:lstStyle>
          <a:p>
            <a:pPr>
              <a:spcBef>
                <a:spcPct val="0"/>
              </a:spcBef>
            </a:pPr>
            <a:fld id="{113CC373-62DB-4F6B-A4E9-97D8AB12D72D}" type="slidenum">
              <a:rPr lang="en-US" altLang="en-US">
                <a:latin typeface="Times New Roman" pitchFamily="18" charset="0"/>
              </a:rPr>
              <a:pPr>
                <a:spcBef>
                  <a:spcPct val="0"/>
                </a:spcBef>
              </a:pPr>
              <a:t>15</a:t>
            </a:fld>
            <a:endParaRPr lang="en-US" altLang="en-US">
              <a:latin typeface="Times New Roman" pitchFamily="18" charset="0"/>
            </a:endParaRPr>
          </a:p>
        </p:txBody>
      </p:sp>
      <p:sp>
        <p:nvSpPr>
          <p:cNvPr id="90115" name="Rectangle 2"/>
          <p:cNvSpPr>
            <a:spLocks noChangeArrowheads="1" noTextEdit="1"/>
          </p:cNvSpPr>
          <p:nvPr>
            <p:ph type="sldImg"/>
          </p:nvPr>
        </p:nvSpPr>
        <p:spPr bwMode="auto">
          <a:xfrm>
            <a:off x="1143000"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6" name="Rectangle 3"/>
          <p:cNvSpPr>
            <a:spLocks noGrp="1" noChangeArrowheads="1"/>
          </p:cNvSpPr>
          <p:nvPr>
            <p:ph type="body" idx="1"/>
          </p:nvPr>
        </p:nvSpPr>
        <p:spPr bwMode="auto">
          <a:xfrm>
            <a:off x="685800" y="4343400"/>
            <a:ext cx="5486400"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itchFamily="34" charset="0"/>
              </a:defRPr>
            </a:lvl1pPr>
            <a:lvl2pPr marL="728663" indent="-279400" defTabSz="911225">
              <a:spcBef>
                <a:spcPct val="30000"/>
              </a:spcBef>
              <a:defRPr sz="1200">
                <a:solidFill>
                  <a:schemeClr val="tx1"/>
                </a:solidFill>
                <a:latin typeface="Calibri" pitchFamily="34" charset="0"/>
              </a:defRPr>
            </a:lvl2pPr>
            <a:lvl3pPr marL="1120775" indent="-223838" defTabSz="911225">
              <a:spcBef>
                <a:spcPct val="30000"/>
              </a:spcBef>
              <a:defRPr sz="1200">
                <a:solidFill>
                  <a:schemeClr val="tx1"/>
                </a:solidFill>
                <a:latin typeface="Calibri" pitchFamily="34" charset="0"/>
              </a:defRPr>
            </a:lvl3pPr>
            <a:lvl4pPr marL="1570038" indent="-223838" defTabSz="911225">
              <a:spcBef>
                <a:spcPct val="30000"/>
              </a:spcBef>
              <a:defRPr sz="1200">
                <a:solidFill>
                  <a:schemeClr val="tx1"/>
                </a:solidFill>
                <a:latin typeface="Calibri" pitchFamily="34" charset="0"/>
              </a:defRPr>
            </a:lvl4pPr>
            <a:lvl5pPr marL="2017713" indent="-223838" defTabSz="911225">
              <a:spcBef>
                <a:spcPct val="30000"/>
              </a:spcBef>
              <a:defRPr sz="1200">
                <a:solidFill>
                  <a:schemeClr val="tx1"/>
                </a:solidFill>
                <a:latin typeface="Calibri" pitchFamily="34" charset="0"/>
              </a:defRPr>
            </a:lvl5pPr>
            <a:lvl6pPr marL="2474913" indent="-223838" defTabSz="911225" eaLnBrk="0" fontAlgn="base" hangingPunct="0">
              <a:spcBef>
                <a:spcPct val="30000"/>
              </a:spcBef>
              <a:spcAft>
                <a:spcPct val="0"/>
              </a:spcAft>
              <a:defRPr sz="1200">
                <a:solidFill>
                  <a:schemeClr val="tx1"/>
                </a:solidFill>
                <a:latin typeface="Calibri" pitchFamily="34" charset="0"/>
              </a:defRPr>
            </a:lvl6pPr>
            <a:lvl7pPr marL="2932113" indent="-223838" defTabSz="911225" eaLnBrk="0" fontAlgn="base" hangingPunct="0">
              <a:spcBef>
                <a:spcPct val="30000"/>
              </a:spcBef>
              <a:spcAft>
                <a:spcPct val="0"/>
              </a:spcAft>
              <a:defRPr sz="1200">
                <a:solidFill>
                  <a:schemeClr val="tx1"/>
                </a:solidFill>
                <a:latin typeface="Calibri" pitchFamily="34" charset="0"/>
              </a:defRPr>
            </a:lvl7pPr>
            <a:lvl8pPr marL="3389313" indent="-223838" defTabSz="911225" eaLnBrk="0" fontAlgn="base" hangingPunct="0">
              <a:spcBef>
                <a:spcPct val="30000"/>
              </a:spcBef>
              <a:spcAft>
                <a:spcPct val="0"/>
              </a:spcAft>
              <a:defRPr sz="1200">
                <a:solidFill>
                  <a:schemeClr val="tx1"/>
                </a:solidFill>
                <a:latin typeface="Calibri" pitchFamily="34" charset="0"/>
              </a:defRPr>
            </a:lvl8pPr>
            <a:lvl9pPr marL="3846513" indent="-223838" defTabSz="911225" eaLnBrk="0" fontAlgn="base" hangingPunct="0">
              <a:spcBef>
                <a:spcPct val="30000"/>
              </a:spcBef>
              <a:spcAft>
                <a:spcPct val="0"/>
              </a:spcAft>
              <a:defRPr sz="1200">
                <a:solidFill>
                  <a:schemeClr val="tx1"/>
                </a:solidFill>
                <a:latin typeface="Calibri" pitchFamily="34" charset="0"/>
              </a:defRPr>
            </a:lvl9pPr>
          </a:lstStyle>
          <a:p>
            <a:pPr>
              <a:spcBef>
                <a:spcPct val="0"/>
              </a:spcBef>
            </a:pPr>
            <a:fld id="{7069B1B9-1BAB-4F2F-A318-E7E8DA6B89BF}" type="slidenum">
              <a:rPr lang="en-US" altLang="en-US">
                <a:latin typeface="Times New Roman" pitchFamily="18" charset="0"/>
              </a:rPr>
              <a:pPr>
                <a:spcBef>
                  <a:spcPct val="0"/>
                </a:spcBef>
              </a:pPr>
              <a:t>16</a:t>
            </a:fld>
            <a:endParaRPr lang="en-US" altLang="en-US">
              <a:latin typeface="Times New Roman" pitchFamily="18" charset="0"/>
            </a:endParaRPr>
          </a:p>
        </p:txBody>
      </p:sp>
      <p:sp>
        <p:nvSpPr>
          <p:cNvPr id="91139" name="Rectangle 2"/>
          <p:cNvSpPr>
            <a:spLocks noChangeArrowheads="1" noTextEdit="1"/>
          </p:cNvSpPr>
          <p:nvPr>
            <p:ph type="sldImg"/>
          </p:nvPr>
        </p:nvSpPr>
        <p:spPr bwMode="auto">
          <a:xfrm>
            <a:off x="1143000"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Rectangle 3"/>
          <p:cNvSpPr>
            <a:spLocks noGrp="1" noChangeArrowheads="1"/>
          </p:cNvSpPr>
          <p:nvPr>
            <p:ph type="body" idx="1"/>
          </p:nvPr>
        </p:nvSpPr>
        <p:spPr bwMode="auto">
          <a:xfrm>
            <a:off x="685800" y="4343400"/>
            <a:ext cx="5486400"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285468F-C92F-456C-B038-D566C57842CA}" type="slidenum">
              <a:rPr lang="en-US" altLang="en-US"/>
              <a:pPr/>
              <a:t>23</a:t>
            </a:fld>
            <a:endParaRPr lang="en-US" altLang="en-US"/>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IM for whites declined by 3.2% per year, but for blacks only by 2.9%.</a:t>
            </a:r>
          </a:p>
          <a:p>
            <a:r>
              <a:rPr lang="en-US" altLang="en-US" smtClean="0"/>
              <a:t>“As a result, the racial disparity in the IM rate increased between 1950 and 1991.”  In 1950, the rate was 43.9/1000 for black babies and 26.8/1000 for whites.  “By 1991, the relative infant mortality situation for Black infants had deteriorated, with their rate of 16.5 being 2.2 times greater than the (7.5) for white infants).  1950RD=43.9-26.8=17.1.  1991 RD=16.5-7.5=9.0.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0" tIns="46476" rIns="92950" bIns="46476" anchor="b"/>
          <a:lstStyle>
            <a:lvl1pPr defTabSz="928688">
              <a:defRPr>
                <a:solidFill>
                  <a:schemeClr val="tx1"/>
                </a:solidFill>
                <a:latin typeface="Arial" charset="0"/>
              </a:defRPr>
            </a:lvl1pPr>
            <a:lvl2pPr marL="742950" indent="-285750" defTabSz="928688">
              <a:defRPr>
                <a:solidFill>
                  <a:schemeClr val="tx1"/>
                </a:solidFill>
                <a:latin typeface="Arial" charset="0"/>
              </a:defRPr>
            </a:lvl2pPr>
            <a:lvl3pPr marL="1143000" indent="-228600" defTabSz="928688">
              <a:defRPr>
                <a:solidFill>
                  <a:schemeClr val="tx1"/>
                </a:solidFill>
                <a:latin typeface="Arial" charset="0"/>
              </a:defRPr>
            </a:lvl3pPr>
            <a:lvl4pPr marL="1600200" indent="-228600" defTabSz="928688">
              <a:defRPr>
                <a:solidFill>
                  <a:schemeClr val="tx1"/>
                </a:solidFill>
                <a:latin typeface="Arial" charset="0"/>
              </a:defRPr>
            </a:lvl4pPr>
            <a:lvl5pPr marL="2057400" indent="-228600" defTabSz="928688">
              <a:defRPr>
                <a:solidFill>
                  <a:schemeClr val="tx1"/>
                </a:solidFill>
                <a:latin typeface="Arial" charset="0"/>
              </a:defRPr>
            </a:lvl5pPr>
            <a:lvl6pPr marL="2514600" indent="-228600" defTabSz="928688" eaLnBrk="0" fontAlgn="base" hangingPunct="0">
              <a:spcBef>
                <a:spcPct val="0"/>
              </a:spcBef>
              <a:spcAft>
                <a:spcPct val="0"/>
              </a:spcAft>
              <a:defRPr>
                <a:solidFill>
                  <a:schemeClr val="tx1"/>
                </a:solidFill>
                <a:latin typeface="Arial" charset="0"/>
              </a:defRPr>
            </a:lvl6pPr>
            <a:lvl7pPr marL="2971800" indent="-228600" defTabSz="928688" eaLnBrk="0" fontAlgn="base" hangingPunct="0">
              <a:spcBef>
                <a:spcPct val="0"/>
              </a:spcBef>
              <a:spcAft>
                <a:spcPct val="0"/>
              </a:spcAft>
              <a:defRPr>
                <a:solidFill>
                  <a:schemeClr val="tx1"/>
                </a:solidFill>
                <a:latin typeface="Arial" charset="0"/>
              </a:defRPr>
            </a:lvl7pPr>
            <a:lvl8pPr marL="3429000" indent="-228600" defTabSz="928688" eaLnBrk="0" fontAlgn="base" hangingPunct="0">
              <a:spcBef>
                <a:spcPct val="0"/>
              </a:spcBef>
              <a:spcAft>
                <a:spcPct val="0"/>
              </a:spcAft>
              <a:defRPr>
                <a:solidFill>
                  <a:schemeClr val="tx1"/>
                </a:solidFill>
                <a:latin typeface="Arial" charset="0"/>
              </a:defRPr>
            </a:lvl8pPr>
            <a:lvl9pPr marL="3886200" indent="-228600" defTabSz="928688" eaLnBrk="0" fontAlgn="base" hangingPunct="0">
              <a:spcBef>
                <a:spcPct val="0"/>
              </a:spcBef>
              <a:spcAft>
                <a:spcPct val="0"/>
              </a:spcAft>
              <a:defRPr>
                <a:solidFill>
                  <a:schemeClr val="tx1"/>
                </a:solidFill>
                <a:latin typeface="Arial" charset="0"/>
              </a:defRPr>
            </a:lvl9pPr>
          </a:lstStyle>
          <a:p>
            <a:pPr algn="r"/>
            <a:fld id="{2465C2F6-52EE-497F-B597-CA1AE4154710}" type="slidenum">
              <a:rPr lang="en-US" altLang="en-US" sz="1200">
                <a:latin typeface="Times New Roman" pitchFamily="18" charset="0"/>
              </a:rPr>
              <a:pPr algn="r"/>
              <a:t>25</a:t>
            </a:fld>
            <a:endParaRPr lang="en-US" altLang="en-US" sz="1200">
              <a:latin typeface="Times New Roman" pitchFamily="18" charset="0"/>
            </a:endParaRPr>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8" name="Rectangle 3"/>
          <p:cNvSpPr>
            <a:spLocks noGrp="1" noChangeArrowheads="1"/>
          </p:cNvSpPr>
          <p:nvPr>
            <p:ph type="body" idx="1"/>
          </p:nvPr>
        </p:nvSpPr>
        <p:spPr bwMode="auto">
          <a:xfrm>
            <a:off x="935038" y="4416425"/>
            <a:ext cx="5140325"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0" tIns="46476" rIns="92950" bIns="46476"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0" tIns="46476" rIns="92950" bIns="46476" anchor="b"/>
          <a:lstStyle>
            <a:lvl1pPr defTabSz="928688">
              <a:defRPr>
                <a:solidFill>
                  <a:schemeClr val="tx1"/>
                </a:solidFill>
                <a:latin typeface="Arial" charset="0"/>
              </a:defRPr>
            </a:lvl1pPr>
            <a:lvl2pPr marL="742950" indent="-285750" defTabSz="928688">
              <a:defRPr>
                <a:solidFill>
                  <a:schemeClr val="tx1"/>
                </a:solidFill>
                <a:latin typeface="Arial" charset="0"/>
              </a:defRPr>
            </a:lvl2pPr>
            <a:lvl3pPr marL="1143000" indent="-228600" defTabSz="928688">
              <a:defRPr>
                <a:solidFill>
                  <a:schemeClr val="tx1"/>
                </a:solidFill>
                <a:latin typeface="Arial" charset="0"/>
              </a:defRPr>
            </a:lvl3pPr>
            <a:lvl4pPr marL="1600200" indent="-228600" defTabSz="928688">
              <a:defRPr>
                <a:solidFill>
                  <a:schemeClr val="tx1"/>
                </a:solidFill>
                <a:latin typeface="Arial" charset="0"/>
              </a:defRPr>
            </a:lvl4pPr>
            <a:lvl5pPr marL="2057400" indent="-228600" defTabSz="928688">
              <a:defRPr>
                <a:solidFill>
                  <a:schemeClr val="tx1"/>
                </a:solidFill>
                <a:latin typeface="Arial" charset="0"/>
              </a:defRPr>
            </a:lvl5pPr>
            <a:lvl6pPr marL="2514600" indent="-228600" defTabSz="928688" eaLnBrk="0" fontAlgn="base" hangingPunct="0">
              <a:spcBef>
                <a:spcPct val="0"/>
              </a:spcBef>
              <a:spcAft>
                <a:spcPct val="0"/>
              </a:spcAft>
              <a:defRPr>
                <a:solidFill>
                  <a:schemeClr val="tx1"/>
                </a:solidFill>
                <a:latin typeface="Arial" charset="0"/>
              </a:defRPr>
            </a:lvl6pPr>
            <a:lvl7pPr marL="2971800" indent="-228600" defTabSz="928688" eaLnBrk="0" fontAlgn="base" hangingPunct="0">
              <a:spcBef>
                <a:spcPct val="0"/>
              </a:spcBef>
              <a:spcAft>
                <a:spcPct val="0"/>
              </a:spcAft>
              <a:defRPr>
                <a:solidFill>
                  <a:schemeClr val="tx1"/>
                </a:solidFill>
                <a:latin typeface="Arial" charset="0"/>
              </a:defRPr>
            </a:lvl7pPr>
            <a:lvl8pPr marL="3429000" indent="-228600" defTabSz="928688" eaLnBrk="0" fontAlgn="base" hangingPunct="0">
              <a:spcBef>
                <a:spcPct val="0"/>
              </a:spcBef>
              <a:spcAft>
                <a:spcPct val="0"/>
              </a:spcAft>
              <a:defRPr>
                <a:solidFill>
                  <a:schemeClr val="tx1"/>
                </a:solidFill>
                <a:latin typeface="Arial" charset="0"/>
              </a:defRPr>
            </a:lvl8pPr>
            <a:lvl9pPr marL="3886200" indent="-228600" defTabSz="928688" eaLnBrk="0" fontAlgn="base" hangingPunct="0">
              <a:spcBef>
                <a:spcPct val="0"/>
              </a:spcBef>
              <a:spcAft>
                <a:spcPct val="0"/>
              </a:spcAft>
              <a:defRPr>
                <a:solidFill>
                  <a:schemeClr val="tx1"/>
                </a:solidFill>
                <a:latin typeface="Arial" charset="0"/>
              </a:defRPr>
            </a:lvl9pPr>
          </a:lstStyle>
          <a:p>
            <a:pPr algn="r"/>
            <a:fld id="{B735683B-C9CA-4E45-8791-A6749A16AF34}" type="slidenum">
              <a:rPr lang="en-US" altLang="en-US" sz="1200">
                <a:latin typeface="Times New Roman" pitchFamily="18" charset="0"/>
              </a:rPr>
              <a:pPr algn="r"/>
              <a:t>26</a:t>
            </a:fld>
            <a:endParaRPr lang="en-US" altLang="en-US" sz="1200">
              <a:latin typeface="Times New Roman" pitchFamily="18" charset="0"/>
            </a:endParaRPr>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p:cNvSpPr>
            <a:spLocks noGrp="1" noChangeArrowheads="1"/>
          </p:cNvSpPr>
          <p:nvPr>
            <p:ph type="body" idx="1"/>
          </p:nvPr>
        </p:nvSpPr>
        <p:spPr bwMode="auto">
          <a:xfrm>
            <a:off x="935038" y="4416425"/>
            <a:ext cx="5140325"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0" tIns="46476" rIns="92950" bIns="46476"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29CC237-F5D3-4AFB-B0FE-E6E00D1C7F75}" type="slidenum">
              <a:rPr lang="en-US" altLang="en-US"/>
              <a:pPr/>
              <a:t>27</a:t>
            </a:fld>
            <a:endParaRPr lang="en-US" altLang="en-US"/>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Notes from the guidelines.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noTextEdit="1"/>
          </p:cNvSpPr>
          <p:nvPr>
            <p:ph type="sldImg"/>
          </p:nvPr>
        </p:nvSpPr>
        <p:spPr bwMode="auto">
          <a:xfrm>
            <a:off x="1176338" y="679450"/>
            <a:ext cx="4533900" cy="34020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6259" name="Rectangle 3"/>
          <p:cNvSpPr>
            <a:spLocks noGrp="1" noChangeArrowheads="1"/>
          </p:cNvSpPr>
          <p:nvPr>
            <p:ph type="body" idx="1"/>
          </p:nvPr>
        </p:nvSpPr>
        <p:spPr bwMode="auto">
          <a:xfrm>
            <a:off x="906463" y="4306888"/>
            <a:ext cx="5073650" cy="41576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574" tIns="45788" rIns="91574" bIns="45788" numCol="1" anchor="t" anchorCtr="0" compatLnSpc="1">
            <a:prstTxWarp prst="textNoShape">
              <a:avLst/>
            </a:prstTxWarp>
          </a:bodyPr>
          <a:lstStyle/>
          <a:p>
            <a:pPr lvl="1"/>
            <a:r>
              <a:rPr lang="en-US" altLang="en-US" sz="1600" smtClean="0"/>
              <a:t>Can jeopardize ability to detect associations</a:t>
            </a:r>
          </a:p>
          <a:p>
            <a:pPr lvl="1"/>
            <a:r>
              <a:rPr lang="en-US" altLang="en-US" sz="1600" smtClean="0"/>
              <a:t>Ability to compare scores across diverse groups </a:t>
            </a:r>
          </a:p>
          <a:p>
            <a:pPr lvl="1"/>
            <a:r>
              <a:rPr lang="en-US" altLang="en-US" sz="1600" smtClean="0"/>
              <a:t>Ability to accurately describe levels of health within a group</a:t>
            </a:r>
          </a:p>
          <a:p>
            <a:pPr lvl="1"/>
            <a:r>
              <a:rPr lang="en-US" altLang="en-US" sz="1600" smtClean="0"/>
              <a:t>Ability to compare to norms </a:t>
            </a:r>
          </a:p>
          <a:p>
            <a:endParaRPr lang="en-US" altLang="en-US" sz="160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hangingPunct="1">
              <a:defRPr/>
            </a:pPr>
            <a:endParaRPr lang="en-US"/>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hangingPunct="1">
              <a:defRPr/>
            </a:pPr>
            <a:endParaRPr lang="en-US"/>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smtClean="0"/>
              <a:t>Click to edit Master title style</a:t>
            </a:r>
            <a:endParaRPr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smtClean="0">
                <a:solidFill>
                  <a:srgbClr val="FFFFFF"/>
                </a:solidFill>
              </a:defRPr>
            </a:lvl1pPr>
          </a:lstStyle>
          <a:p>
            <a:pPr>
              <a:defRPr/>
            </a:pPr>
            <a:fld id="{B80AFF3B-2750-49B3-8198-F10CD7992533}" type="slidenum">
              <a:rPr lang="en-US" altLang="en-US"/>
              <a:pPr>
                <a:defRPr/>
              </a:pPr>
              <a:t>‹#›</a:t>
            </a:fld>
            <a:endParaRPr lang="en-US" altLang="en-US"/>
          </a:p>
        </p:txBody>
      </p:sp>
    </p:spTree>
    <p:extLst>
      <p:ext uri="{BB962C8B-B14F-4D97-AF65-F5344CB8AC3E}">
        <p14:creationId xmlns:p14="http://schemas.microsoft.com/office/powerpoint/2010/main" val="414947470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F0E689-8B0F-4BE7-8914-D97802441D2D}" type="slidenum">
              <a:rPr lang="en-US" altLang="en-US"/>
              <a:pPr>
                <a:defRPr/>
              </a:pPr>
              <a:t>‹#›</a:t>
            </a:fld>
            <a:endParaRPr lang="en-US" altLang="en-US"/>
          </a:p>
        </p:txBody>
      </p:sp>
    </p:spTree>
    <p:extLst>
      <p:ext uri="{BB962C8B-B14F-4D97-AF65-F5344CB8AC3E}">
        <p14:creationId xmlns:p14="http://schemas.microsoft.com/office/powerpoint/2010/main" val="725752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hangingPunct="1">
              <a:defRPr/>
            </a:pPr>
            <a:endParaRPr lang="en-US"/>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hangingPunct="1">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smtClean="0"/>
            </a:lvl1pPr>
          </a:lstStyle>
          <a:p>
            <a:pPr>
              <a:defRPr/>
            </a:pPr>
            <a:fld id="{8048B82A-B616-469A-A435-B7E327EE408E}" type="slidenum">
              <a:rPr lang="en-US" altLang="en-US"/>
              <a:pPr>
                <a:defRPr/>
              </a:pPr>
              <a:t>‹#›</a:t>
            </a:fld>
            <a:endParaRPr lang="en-US" altLang="en-US"/>
          </a:p>
        </p:txBody>
      </p:sp>
    </p:spTree>
    <p:extLst>
      <p:ext uri="{BB962C8B-B14F-4D97-AF65-F5344CB8AC3E}">
        <p14:creationId xmlns:p14="http://schemas.microsoft.com/office/powerpoint/2010/main" val="828132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7772400" cy="11049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1676400"/>
            <a:ext cx="8382000" cy="4114800"/>
          </a:xfrm>
        </p:spPr>
        <p:txBody>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A7560B-568E-405B-BE18-B8467B141B5F}" type="slidenum">
              <a:rPr lang="en-US" altLang="en-US"/>
              <a:pPr>
                <a:defRPr/>
              </a:pPr>
              <a:t>‹#›</a:t>
            </a:fld>
            <a:endParaRPr lang="en-US" altLang="en-US"/>
          </a:p>
        </p:txBody>
      </p:sp>
    </p:spTree>
    <p:extLst>
      <p:ext uri="{BB962C8B-B14F-4D97-AF65-F5344CB8AC3E}">
        <p14:creationId xmlns:p14="http://schemas.microsoft.com/office/powerpoint/2010/main" val="208579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3603BB-9D11-4462-90DB-CB8A486912F9}" type="slidenum">
              <a:rPr lang="en-US" altLang="en-US"/>
              <a:pPr>
                <a:defRPr/>
              </a:pPr>
              <a:t>‹#›</a:t>
            </a:fld>
            <a:endParaRPr lang="en-US" altLang="en-US"/>
          </a:p>
        </p:txBody>
      </p:sp>
    </p:spTree>
    <p:extLst>
      <p:ext uri="{BB962C8B-B14F-4D97-AF65-F5344CB8AC3E}">
        <p14:creationId xmlns:p14="http://schemas.microsoft.com/office/powerpoint/2010/main" val="1651500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hangingPunct="1">
              <a:defRPr/>
            </a:pPr>
            <a:endParaRPr lang="en-US"/>
          </a:p>
        </p:txBody>
      </p:sp>
      <p:sp>
        <p:nvSpPr>
          <p:cNvPr id="5" name="Rectangle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hangingPunct="1">
              <a:defRPr/>
            </a:pPr>
            <a:endParaRPr lang="en-US"/>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smtClean="0">
                <a:solidFill>
                  <a:srgbClr val="FFFFFF"/>
                </a:solidFill>
              </a:defRPr>
            </a:lvl1pPr>
          </a:lstStyle>
          <a:p>
            <a:pPr>
              <a:defRPr/>
            </a:pPr>
            <a:fld id="{89C59ED3-685B-4341-9ECD-83C362C934C6}" type="slidenum">
              <a:rPr lang="en-US" altLang="en-US"/>
              <a:pPr>
                <a:defRPr/>
              </a:pPr>
              <a:t>‹#›</a:t>
            </a:fld>
            <a:endParaRPr lang="en-US" altLang="en-US"/>
          </a:p>
        </p:txBody>
      </p:sp>
    </p:spTree>
    <p:extLst>
      <p:ext uri="{BB962C8B-B14F-4D97-AF65-F5344CB8AC3E}">
        <p14:creationId xmlns:p14="http://schemas.microsoft.com/office/powerpoint/2010/main" val="242471317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DC8A905-0304-4E3E-850B-01F705C933E3}" type="slidenum">
              <a:rPr lang="en-US" altLang="en-US"/>
              <a:pPr>
                <a:defRPr/>
              </a:pPr>
              <a:t>‹#›</a:t>
            </a:fld>
            <a:endParaRPr lang="en-US" altLang="en-US"/>
          </a:p>
        </p:txBody>
      </p:sp>
    </p:spTree>
    <p:extLst>
      <p:ext uri="{BB962C8B-B14F-4D97-AF65-F5344CB8AC3E}">
        <p14:creationId xmlns:p14="http://schemas.microsoft.com/office/powerpoint/2010/main" val="3428855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BEDD4BF-802D-4A2D-96FB-8E7A7E8ACCC6}" type="slidenum">
              <a:rPr lang="en-US" altLang="en-US"/>
              <a:pPr>
                <a:defRPr/>
              </a:pPr>
              <a:t>‹#›</a:t>
            </a:fld>
            <a:endParaRPr lang="en-US" altLang="en-US"/>
          </a:p>
        </p:txBody>
      </p:sp>
    </p:spTree>
    <p:extLst>
      <p:ext uri="{BB962C8B-B14F-4D97-AF65-F5344CB8AC3E}">
        <p14:creationId xmlns:p14="http://schemas.microsoft.com/office/powerpoint/2010/main" val="2822929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30DFADD-DC4B-40D1-8083-C7CE8FC12164}" type="slidenum">
              <a:rPr lang="en-US" altLang="en-US"/>
              <a:pPr>
                <a:defRPr/>
              </a:pPr>
              <a:t>‹#›</a:t>
            </a:fld>
            <a:endParaRPr lang="en-US" altLang="en-US"/>
          </a:p>
        </p:txBody>
      </p:sp>
    </p:spTree>
    <p:extLst>
      <p:ext uri="{BB962C8B-B14F-4D97-AF65-F5344CB8AC3E}">
        <p14:creationId xmlns:p14="http://schemas.microsoft.com/office/powerpoint/2010/main" val="2330186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7F6A3C89-A3E2-4787-B884-E95FD94F4325}" type="slidenum">
              <a:rPr lang="en-US" altLang="en-US"/>
              <a:pPr>
                <a:defRPr/>
              </a:pPr>
              <a:t>‹#›</a:t>
            </a:fld>
            <a:endParaRPr lang="en-US" altLang="en-US"/>
          </a:p>
        </p:txBody>
      </p:sp>
    </p:spTree>
    <p:extLst>
      <p:ext uri="{BB962C8B-B14F-4D97-AF65-F5344CB8AC3E}">
        <p14:creationId xmlns:p14="http://schemas.microsoft.com/office/powerpoint/2010/main" val="1973945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hangingPunct="1">
              <a:defRPr/>
            </a:pPr>
            <a:endParaRPr lang="en-US"/>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hangingPunct="1">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smtClean="0"/>
            </a:lvl1pPr>
          </a:lstStyle>
          <a:p>
            <a:pPr>
              <a:defRPr/>
            </a:pPr>
            <a:fld id="{7152F7F1-C382-43B3-8B30-A145F71B348D}" type="slidenum">
              <a:rPr lang="en-US" altLang="en-US"/>
              <a:pPr>
                <a:defRPr/>
              </a:pPr>
              <a:t>‹#›</a:t>
            </a:fld>
            <a:endParaRPr lang="en-US" altLang="en-US"/>
          </a:p>
        </p:txBody>
      </p:sp>
    </p:spTree>
    <p:extLst>
      <p:ext uri="{BB962C8B-B14F-4D97-AF65-F5344CB8AC3E}">
        <p14:creationId xmlns:p14="http://schemas.microsoft.com/office/powerpoint/2010/main" val="3465668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hangingPunct="1">
              <a:defRPr/>
            </a:pPr>
            <a:endParaRPr lang="en-US"/>
          </a:p>
        </p:txBody>
      </p:sp>
      <p:sp>
        <p:nvSpPr>
          <p:cNvPr id="6" name="Rectangle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hangingPunct="1">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endParaRPr lang="en-US"/>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a:p>
        </p:txBody>
      </p:sp>
      <p:sp>
        <p:nvSpPr>
          <p:cNvPr id="9" name="Slide Number Placeholder 6"/>
          <p:cNvSpPr>
            <a:spLocks noGrp="1"/>
          </p:cNvSpPr>
          <p:nvPr>
            <p:ph type="sldNum" sz="quarter" idx="12"/>
          </p:nvPr>
        </p:nvSpPr>
        <p:spPr>
          <a:xfrm>
            <a:off x="8339138" y="1169988"/>
            <a:ext cx="733425" cy="201612"/>
          </a:xfrm>
        </p:spPr>
        <p:txBody>
          <a:bodyPr/>
          <a:lstStyle>
            <a:lvl1pPr>
              <a:defRPr smtClean="0"/>
            </a:lvl1pPr>
          </a:lstStyle>
          <a:p>
            <a:pPr>
              <a:defRPr/>
            </a:pPr>
            <a:fld id="{3C75DE3E-CCAD-4339-8CD8-B3805619B2D1}" type="slidenum">
              <a:rPr lang="en-US" altLang="en-US"/>
              <a:pPr>
                <a:defRPr/>
              </a:pPr>
              <a:t>‹#›</a:t>
            </a:fld>
            <a:endParaRPr lang="en-US" altLang="en-US"/>
          </a:p>
        </p:txBody>
      </p:sp>
    </p:spTree>
    <p:extLst>
      <p:ext uri="{BB962C8B-B14F-4D97-AF65-F5344CB8AC3E}">
        <p14:creationId xmlns:p14="http://schemas.microsoft.com/office/powerpoint/2010/main" val="198371973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hangingPunct="1">
              <a:defRPr/>
            </a:pPr>
            <a:endParaRPr lang="en-US"/>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hangingPunct="1">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en-US" smtClean="0"/>
              <a:t>Click to edit Master title style</a:t>
            </a:r>
            <a:endParaRPr lang="en-US"/>
          </a:p>
        </p:txBody>
      </p:sp>
      <p:sp>
        <p:nvSpPr>
          <p:cNvPr id="1029" name="Text Placeholder 2"/>
          <p:cNvSpPr>
            <a:spLocks noGrp="1"/>
          </p:cNvSpPr>
          <p:nvPr>
            <p:ph type="body" idx="1"/>
          </p:nvPr>
        </p:nvSpPr>
        <p:spPr bwMode="auto">
          <a:xfrm>
            <a:off x="457200" y="1774825"/>
            <a:ext cx="82296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latinLnBrk="0" hangingPunct="1">
              <a:defRPr kumimoji="0" sz="1200">
                <a:solidFill>
                  <a:schemeClr val="tx1">
                    <a:tint val="95000"/>
                  </a:schemeClr>
                </a:solidFill>
                <a:latin typeface="Arial" pitchFamily="34" charset="0"/>
              </a:defRPr>
            </a:lvl1pPr>
            <a:extLst/>
          </a:lstStyle>
          <a:p>
            <a:pPr>
              <a:defRPr/>
            </a:pPr>
            <a:endParaRPr lang="en-US"/>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latinLnBrk="0" hangingPunct="1">
              <a:defRPr kumimoji="0" sz="1200">
                <a:solidFill>
                  <a:schemeClr val="tx1">
                    <a:tint val="95000"/>
                  </a:schemeClr>
                </a:solidFill>
                <a:latin typeface="Arial" pitchFamily="34" charset="0"/>
              </a:defRPr>
            </a:lvl1pPr>
            <a:extLst/>
          </a:lstStyle>
          <a:p>
            <a:pPr>
              <a:defRPr/>
            </a:pPr>
            <a:endParaRPr lang="en-US"/>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wrap="square" lIns="91440" tIns="45720" rIns="91440" bIns="0" numCol="1" anchor="b" anchorCtr="0" compatLnSpc="1">
            <a:prstTxWarp prst="textNoShape">
              <a:avLst/>
            </a:prstTxWarp>
          </a:bodyPr>
          <a:lstStyle>
            <a:lvl1pPr algn="r" eaLnBrk="1" hangingPunct="1">
              <a:defRPr sz="1200" smtClean="0">
                <a:solidFill>
                  <a:srgbClr val="3F3F3F"/>
                </a:solidFill>
              </a:defRPr>
            </a:lvl1pPr>
          </a:lstStyle>
          <a:p>
            <a:pPr>
              <a:defRPr/>
            </a:pPr>
            <a:fld id="{18B69DB4-ADA6-4D8A-8737-65AC105AC0E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48" r:id="rId1"/>
    <p:sldLayoutId id="2147483842" r:id="rId2"/>
    <p:sldLayoutId id="2147483849" r:id="rId3"/>
    <p:sldLayoutId id="2147483843" r:id="rId4"/>
    <p:sldLayoutId id="2147483844" r:id="rId5"/>
    <p:sldLayoutId id="2147483845" r:id="rId6"/>
    <p:sldLayoutId id="2147483850" r:id="rId7"/>
    <p:sldLayoutId id="2147483851" r:id="rId8"/>
    <p:sldLayoutId id="2147483852" r:id="rId9"/>
    <p:sldLayoutId id="2147483846" r:id="rId10"/>
    <p:sldLayoutId id="2147483853" r:id="rId11"/>
    <p:sldLayoutId id="2147483847" r:id="rId12"/>
  </p:sldLayoutIdLst>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www.census.gov/dmd/www/pdf/07f_or.pdf"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fontAlgn="auto" hangingPunct="1">
              <a:spcAft>
                <a:spcPts val="0"/>
              </a:spcAft>
              <a:defRPr/>
            </a:pPr>
            <a:r>
              <a:rPr lang="en-US" dirty="0" smtClean="0">
                <a:solidFill>
                  <a:schemeClr val="accent1">
                    <a:satMod val="150000"/>
                  </a:schemeClr>
                </a:solidFill>
              </a:rPr>
              <a:t>Epi222: </a:t>
            </a:r>
            <a:r>
              <a:rPr lang="en-US" dirty="0" smtClean="0">
                <a:solidFill>
                  <a:schemeClr val="accent1">
                    <a:satMod val="150000"/>
                  </a:schemeClr>
                </a:solidFill>
              </a:rPr>
              <a:t>Measurement, an Abbreviated Lecture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AEDE26E-AABC-43B1-81A3-1B5B6C3B00CE}" type="slidenum">
              <a:rPr lang="en-US" altLang="en-US">
                <a:solidFill>
                  <a:srgbClr val="3F3F3F"/>
                </a:solidFill>
              </a:rPr>
              <a:pPr/>
              <a:t>10</a:t>
            </a:fld>
            <a:endParaRPr lang="en-US" altLang="en-US">
              <a:solidFill>
                <a:srgbClr val="3F3F3F"/>
              </a:solidFill>
            </a:endParaRPr>
          </a:p>
        </p:txBody>
      </p:sp>
      <p:sp>
        <p:nvSpPr>
          <p:cNvPr id="1691650" name="Rectangle 2"/>
          <p:cNvSpPr>
            <a:spLocks noGrp="1" noChangeArrowheads="1"/>
          </p:cNvSpPr>
          <p:nvPr>
            <p:ph type="title"/>
          </p:nvPr>
        </p:nvSpPr>
        <p:spPr>
          <a:xfrm>
            <a:off x="304800" y="152400"/>
            <a:ext cx="8382000" cy="11049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fontScale="90000"/>
          </a:bodyPr>
          <a:lstStyle/>
          <a:p>
            <a:pPr>
              <a:defRPr/>
            </a:pPr>
            <a:r>
              <a:rPr lang="en-US" altLang="en-US" sz="4000" dirty="0" smtClean="0"/>
              <a:t>Distinguish between the construct and how you will measure that construct</a:t>
            </a:r>
            <a:endParaRPr lang="en-US" altLang="en-US" sz="4000" dirty="0"/>
          </a:p>
        </p:txBody>
      </p:sp>
      <p:sp>
        <p:nvSpPr>
          <p:cNvPr id="17412" name="Rectangle 3"/>
          <p:cNvSpPr>
            <a:spLocks noGrp="1" noChangeArrowheads="1"/>
          </p:cNvSpPr>
          <p:nvPr>
            <p:ph type="body" idx="1"/>
          </p:nvPr>
        </p:nvSpPr>
        <p:spPr>
          <a:xfrm>
            <a:off x="457200" y="1524000"/>
            <a:ext cx="8305800" cy="43434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sz="2400" dirty="0" smtClean="0"/>
              <a:t>Origin of the measurement</a:t>
            </a:r>
          </a:p>
          <a:p>
            <a:pPr lvl="1"/>
            <a:r>
              <a:rPr lang="en-US" altLang="en-US" sz="2000" dirty="0" smtClean="0"/>
              <a:t>Self-report, proxy report, administrative record, direct observation, instrument.</a:t>
            </a:r>
          </a:p>
          <a:p>
            <a:r>
              <a:rPr lang="en-US" altLang="en-US" sz="2400" dirty="0" smtClean="0"/>
              <a:t>Level of the measurement</a:t>
            </a:r>
          </a:p>
          <a:p>
            <a:pPr lvl="1"/>
            <a:r>
              <a:rPr lang="en-US" altLang="en-US" sz="2000" dirty="0" smtClean="0"/>
              <a:t>Individual, group (neighborhood, school, state, country), time (repeated measures on the individual).  </a:t>
            </a:r>
          </a:p>
          <a:p>
            <a:r>
              <a:rPr lang="en-US" altLang="en-US" sz="2400" dirty="0" smtClean="0"/>
              <a:t>For group measures: aggregate (average poverty rate) or structural (nuclear power plant, weather)</a:t>
            </a:r>
          </a:p>
          <a:p>
            <a:r>
              <a:rPr lang="en-US" altLang="en-US" sz="2400" dirty="0" smtClean="0"/>
              <a:t>Subjective vs objective (not so crisp)</a:t>
            </a:r>
          </a:p>
          <a:p>
            <a:endParaRPr lang="en-US" altLang="en-US" sz="2400" dirty="0" smtClean="0"/>
          </a:p>
          <a:p>
            <a:pPr lvl="1"/>
            <a:endParaRPr lang="en-US" altLang="en-US" sz="2000" dirty="0" smtClean="0"/>
          </a:p>
          <a:p>
            <a:pPr lvl="1"/>
            <a:endParaRPr lang="en-US" altLang="en-US" sz="2000" dirty="0" smtClean="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defRPr/>
            </a:pPr>
            <a:r>
              <a:rPr lang="en-US" dirty="0" smtClean="0"/>
              <a:t>SEP vs social class</a:t>
            </a:r>
            <a:endParaRPr lang="en-US" dirty="0"/>
          </a:p>
        </p:txBody>
      </p:sp>
      <p:sp>
        <p:nvSpPr>
          <p:cNvPr id="1843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454C42F-E3A5-4E85-95D0-FE3703664D45}" type="slidenum">
              <a:rPr lang="en-US" altLang="en-US">
                <a:solidFill>
                  <a:srgbClr val="3F3F3F"/>
                </a:solidFill>
              </a:rPr>
              <a:pPr/>
              <a:t>11</a:t>
            </a:fld>
            <a:endParaRPr lang="en-US" altLang="en-US">
              <a:solidFill>
                <a:srgbClr val="3F3F3F"/>
              </a:solidFill>
            </a:endParaRPr>
          </a:p>
        </p:txBody>
      </p:sp>
      <p:sp>
        <p:nvSpPr>
          <p:cNvPr id="18436" name="TextBox 4"/>
          <p:cNvSpPr txBox="1">
            <a:spLocks noChangeArrowheads="1"/>
          </p:cNvSpPr>
          <p:nvPr/>
        </p:nvSpPr>
        <p:spPr bwMode="auto">
          <a:xfrm>
            <a:off x="228600" y="1581150"/>
            <a:ext cx="81534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b="1" dirty="0"/>
              <a:t>Social class</a:t>
            </a:r>
            <a:r>
              <a:rPr lang="en-US" altLang="en-US" dirty="0"/>
              <a:t>: “A social category referring to social groups</a:t>
            </a:r>
          </a:p>
          <a:p>
            <a:r>
              <a:rPr lang="en-US" altLang="en-US" dirty="0"/>
              <a:t>forged by interdependent economic and legal relationships, premised upon people’s structural location within the economy—as</a:t>
            </a:r>
          </a:p>
          <a:p>
            <a:r>
              <a:rPr lang="en-US" altLang="en-US" dirty="0"/>
              <a:t>employers, employees, self-employed, and unemployed, and as owners, or not, of capital, land, or other forms of economic investments; possession of educational credentials and skill assets also contribute to social class position”</a:t>
            </a:r>
          </a:p>
          <a:p>
            <a:endParaRPr lang="en-US" altLang="en-US" dirty="0"/>
          </a:p>
          <a:p>
            <a:r>
              <a:rPr lang="en-US" altLang="en-US" b="1" dirty="0"/>
              <a:t>SEP</a:t>
            </a:r>
            <a:r>
              <a:rPr lang="en-US" altLang="en-US" dirty="0"/>
              <a:t>: “An aggregate concept that includes both resource-based and prestige-based measures, as linked to both childhood and adult social</a:t>
            </a:r>
          </a:p>
          <a:p>
            <a:r>
              <a:rPr lang="en-US" altLang="en-US" dirty="0"/>
              <a:t>class position. Resource-based measures refer to material and social resources and assets, including income, wealth, educational credentials; terms used to describe inadequate resources include “poverty” and “deprivation”. Prestige-based measures refer to individual’s rank or status in a social hierarchy, typically evaluated with reference to people’s access to and consumption of goods, services, and knowledge, as linked to their occupational prestige, income, and education level” – Krieger, Williams and Moss, Annual Rev PH, 1997</a:t>
            </a:r>
            <a:endParaRPr lang="en-US" alt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8600" y="155448"/>
            <a:ext cx="8763000" cy="1252728"/>
          </a:xfrm>
        </p:spPr>
        <p:txBody>
          <a:bodyPr>
            <a:noAutofit/>
          </a:bodyPr>
          <a:lstStyle/>
          <a:p>
            <a:pPr>
              <a:defRPr/>
            </a:pPr>
            <a:r>
              <a:rPr lang="en-US" sz="3600" dirty="0" smtClean="0"/>
              <a:t>Different dimensions of disadvantage are strongly correlated</a:t>
            </a:r>
            <a:endParaRPr lang="en-US" sz="3600" dirty="0"/>
          </a:p>
        </p:txBody>
      </p:sp>
      <p:sp>
        <p:nvSpPr>
          <p:cNvPr id="1945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E597101-945B-4E0F-B01C-119F92949DE1}" type="slidenum">
              <a:rPr lang="en-US" altLang="en-US">
                <a:solidFill>
                  <a:srgbClr val="3F3F3F"/>
                </a:solidFill>
              </a:rPr>
              <a:pPr/>
              <a:t>12</a:t>
            </a:fld>
            <a:endParaRPr lang="en-US" altLang="en-US">
              <a:solidFill>
                <a:srgbClr val="3F3F3F"/>
              </a:solidFill>
            </a:endParaRPr>
          </a:p>
        </p:txBody>
      </p:sp>
      <p:sp>
        <p:nvSpPr>
          <p:cNvPr id="19460" name="TextBox 4"/>
          <p:cNvSpPr txBox="1">
            <a:spLocks noChangeArrowheads="1"/>
          </p:cNvSpPr>
          <p:nvPr/>
        </p:nvSpPr>
        <p:spPr bwMode="auto">
          <a:xfrm>
            <a:off x="228600" y="4486275"/>
            <a:ext cx="8534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Font typeface="Arial" charset="0"/>
              <a:buChar char="•"/>
            </a:pPr>
            <a:r>
              <a:rPr lang="en-US" altLang="en-US" sz="2000"/>
              <a:t>Highest education group 265% more income than lowest education group</a:t>
            </a:r>
          </a:p>
          <a:p>
            <a:pPr>
              <a:buFont typeface="Arial" charset="0"/>
              <a:buChar char="•"/>
            </a:pPr>
            <a:r>
              <a:rPr lang="en-US" altLang="en-US" sz="2000"/>
              <a:t>Graded continuously: any threshold is arbitrary</a:t>
            </a:r>
          </a:p>
          <a:p>
            <a:pPr>
              <a:buFont typeface="Arial" charset="0"/>
              <a:buChar char="•"/>
            </a:pPr>
            <a:endParaRPr lang="en-US" altLang="en-US" sz="2000"/>
          </a:p>
        </p:txBody>
      </p:sp>
      <p:pic>
        <p:nvPicPr>
          <p:cNvPr id="19461" name="Picture 2"/>
          <p:cNvPicPr>
            <a:picLocks noChangeAspect="1" noChangeArrowheads="1"/>
          </p:cNvPicPr>
          <p:nvPr/>
        </p:nvPicPr>
        <p:blipFill>
          <a:blip r:embed="rId2">
            <a:extLst>
              <a:ext uri="{28A0092B-C50C-407E-A947-70E740481C1C}">
                <a14:useLocalDpi xmlns:a14="http://schemas.microsoft.com/office/drawing/2010/main" val="0"/>
              </a:ext>
            </a:extLst>
          </a:blip>
          <a:srcRect b="72801"/>
          <a:stretch>
            <a:fillRect/>
          </a:stretch>
        </p:blipFill>
        <p:spPr bwMode="auto">
          <a:xfrm>
            <a:off x="0" y="1828800"/>
            <a:ext cx="10887075" cy="722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2" name="Picture 2"/>
          <p:cNvPicPr>
            <a:picLocks noChangeAspect="1" noChangeArrowheads="1"/>
          </p:cNvPicPr>
          <p:nvPr/>
        </p:nvPicPr>
        <p:blipFill>
          <a:blip r:embed="rId2">
            <a:extLst>
              <a:ext uri="{28A0092B-C50C-407E-A947-70E740481C1C}">
                <a14:useLocalDpi xmlns:a14="http://schemas.microsoft.com/office/drawing/2010/main" val="0"/>
              </a:ext>
            </a:extLst>
          </a:blip>
          <a:srcRect l="81870" t="16222"/>
          <a:stretch>
            <a:fillRect/>
          </a:stretch>
        </p:blipFill>
        <p:spPr bwMode="auto">
          <a:xfrm>
            <a:off x="1752600" y="2262188"/>
            <a:ext cx="1973263" cy="2227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3" name="Picture 2"/>
          <p:cNvPicPr>
            <a:picLocks noChangeAspect="1" noChangeArrowheads="1"/>
          </p:cNvPicPr>
          <p:nvPr/>
        </p:nvPicPr>
        <p:blipFill>
          <a:blip r:embed="rId2">
            <a:extLst>
              <a:ext uri="{28A0092B-C50C-407E-A947-70E740481C1C}">
                <a14:useLocalDpi xmlns:a14="http://schemas.microsoft.com/office/drawing/2010/main" val="0"/>
              </a:ext>
            </a:extLst>
          </a:blip>
          <a:srcRect r="87521"/>
          <a:stretch>
            <a:fillRect/>
          </a:stretch>
        </p:blipFill>
        <p:spPr bwMode="auto">
          <a:xfrm>
            <a:off x="0" y="1828800"/>
            <a:ext cx="1358900" cy="265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464" name="TextBox 1"/>
          <p:cNvSpPr txBox="1">
            <a:spLocks noChangeArrowheads="1"/>
          </p:cNvSpPr>
          <p:nvPr/>
        </p:nvSpPr>
        <p:spPr bwMode="auto">
          <a:xfrm>
            <a:off x="6280150" y="6146800"/>
            <a:ext cx="2481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a:t>Braveman JAMA 2005</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a:defRPr/>
            </a:pPr>
            <a:r>
              <a:rPr lang="en-US" dirty="0" smtClean="0"/>
              <a:t>Different dimensions of inequality are not perfectly correlated</a:t>
            </a:r>
            <a:endParaRPr lang="en-US" dirty="0"/>
          </a:p>
        </p:txBody>
      </p:sp>
      <p:sp>
        <p:nvSpPr>
          <p:cNvPr id="2048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DA0CB59-4D66-4E91-8C25-5BBF20F62781}" type="slidenum">
              <a:rPr lang="en-US" altLang="en-US">
                <a:solidFill>
                  <a:srgbClr val="3F3F3F"/>
                </a:solidFill>
              </a:rPr>
              <a:pPr/>
              <a:t>13</a:t>
            </a:fld>
            <a:endParaRPr lang="en-US" altLang="en-US">
              <a:solidFill>
                <a:srgbClr val="3F3F3F"/>
              </a:solidFill>
            </a:endParaRPr>
          </a:p>
        </p:txBody>
      </p:sp>
      <p:sp>
        <p:nvSpPr>
          <p:cNvPr id="20484" name="TextBox 4"/>
          <p:cNvSpPr txBox="1">
            <a:spLocks noChangeArrowheads="1"/>
          </p:cNvSpPr>
          <p:nvPr/>
        </p:nvSpPr>
        <p:spPr bwMode="auto">
          <a:xfrm>
            <a:off x="228600" y="4486275"/>
            <a:ext cx="85344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Font typeface="Arial" charset="0"/>
              <a:buChar char="•"/>
            </a:pPr>
            <a:r>
              <a:rPr lang="en-US" altLang="en-US" sz="2000"/>
              <a:t>Among people with 12 years of education, whites had 149% more income than blacks.</a:t>
            </a:r>
          </a:p>
          <a:p>
            <a:pPr>
              <a:buFont typeface="Arial" charset="0"/>
              <a:buChar char="•"/>
            </a:pPr>
            <a:r>
              <a:rPr lang="en-US" altLang="en-US" sz="2000"/>
              <a:t>Black-white and Mexican American-white disparity in income at every educational level</a:t>
            </a:r>
          </a:p>
          <a:p>
            <a:pPr>
              <a:buFont typeface="Arial" charset="0"/>
              <a:buChar char="•"/>
            </a:pPr>
            <a:endParaRPr lang="en-US" altLang="en-US" sz="2000"/>
          </a:p>
        </p:txBody>
      </p:sp>
      <p:pic>
        <p:nvPicPr>
          <p:cNvPr id="20485" name="Picture 2"/>
          <p:cNvPicPr>
            <a:picLocks noChangeAspect="1" noChangeArrowheads="1"/>
          </p:cNvPicPr>
          <p:nvPr/>
        </p:nvPicPr>
        <p:blipFill>
          <a:blip r:embed="rId2">
            <a:extLst>
              <a:ext uri="{28A0092B-C50C-407E-A947-70E740481C1C}">
                <a14:useLocalDpi xmlns:a14="http://schemas.microsoft.com/office/drawing/2010/main" val="0"/>
              </a:ext>
            </a:extLst>
          </a:blip>
          <a:srcRect r="19530"/>
          <a:stretch>
            <a:fillRect/>
          </a:stretch>
        </p:blipFill>
        <p:spPr bwMode="auto">
          <a:xfrm>
            <a:off x="0" y="1828800"/>
            <a:ext cx="8761413" cy="265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86" name="TextBox 5"/>
          <p:cNvSpPr txBox="1">
            <a:spLocks noChangeArrowheads="1"/>
          </p:cNvSpPr>
          <p:nvPr/>
        </p:nvSpPr>
        <p:spPr bwMode="auto">
          <a:xfrm>
            <a:off x="6280150" y="6146800"/>
            <a:ext cx="2481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a:t>Braveman JAMA 2005</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a:buClrTx/>
              <a:buSzTx/>
              <a:buFontTx/>
              <a:buNone/>
            </a:pPr>
            <a:fld id="{06B9158A-199B-4BB3-A9B7-A0DE8148393E}" type="slidenum">
              <a:rPr lang="en-US" altLang="en-US" sz="1400">
                <a:latin typeface="Times New Roman" pitchFamily="18" charset="0"/>
              </a:rPr>
              <a:pPr>
                <a:buClrTx/>
                <a:buSzTx/>
                <a:buFontTx/>
                <a:buNone/>
              </a:pPr>
              <a:t>14</a:t>
            </a:fld>
            <a:endParaRPr lang="en-US" altLang="en-US" sz="1400">
              <a:latin typeface="Times New Roman" pitchFamily="18" charset="0"/>
            </a:endParaRPr>
          </a:p>
        </p:txBody>
      </p:sp>
      <p:sp>
        <p:nvSpPr>
          <p:cNvPr id="12292" name="Rectangle 2"/>
          <p:cNvSpPr>
            <a:spLocks noGrp="1" noChangeArrowheads="1"/>
          </p:cNvSpPr>
          <p:nvPr>
            <p:ph type="title"/>
          </p:nvPr>
        </p:nvSpPr>
        <p:spPr/>
        <p:txBody>
          <a:bodyPr>
            <a:normAutofit fontScale="90000"/>
          </a:bodyPr>
          <a:lstStyle/>
          <a:p>
            <a:pPr>
              <a:defRPr/>
            </a:pPr>
            <a:r>
              <a:rPr lang="en-US" altLang="en-US" dirty="0" smtClean="0"/>
              <a:t>Even seemingly simple variables are hard to measure well: education</a:t>
            </a:r>
          </a:p>
        </p:txBody>
      </p:sp>
      <p:graphicFrame>
        <p:nvGraphicFramePr>
          <p:cNvPr id="21508" name="Object 2"/>
          <p:cNvGraphicFramePr>
            <a:graphicFrameLocks noChangeAspect="1"/>
          </p:cNvGraphicFramePr>
          <p:nvPr>
            <p:ph idx="1"/>
          </p:nvPr>
        </p:nvGraphicFramePr>
        <p:xfrm>
          <a:off x="457200" y="2039938"/>
          <a:ext cx="8229600" cy="4025900"/>
        </p:xfrm>
        <a:graphic>
          <a:graphicData uri="http://schemas.openxmlformats.org/presentationml/2006/ole">
            <mc:AlternateContent xmlns:mc="http://schemas.openxmlformats.org/markup-compatibility/2006">
              <mc:Choice xmlns:v="urn:schemas-microsoft-com:vml" Requires="v">
                <p:oleObj spid="_x0000_s21514" name="Chart" r:id="rId4" imgW="9325051" imgH="4562551" progId="Excel.Chart.8">
                  <p:embed/>
                </p:oleObj>
              </mc:Choice>
              <mc:Fallback>
                <p:oleObj name="Chart" r:id="rId4" imgW="9325051" imgH="4562551" progId="Excel.Char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039938"/>
                        <a:ext cx="8229600"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09" name="TextBox 1"/>
          <p:cNvSpPr txBox="1">
            <a:spLocks noChangeArrowheads="1"/>
          </p:cNvSpPr>
          <p:nvPr/>
        </p:nvSpPr>
        <p:spPr bwMode="auto">
          <a:xfrm>
            <a:off x="457200" y="1652588"/>
            <a:ext cx="4249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a:t>Changes in school term length (in days)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a:buClrTx/>
              <a:buSzTx/>
              <a:buFontTx/>
              <a:buNone/>
            </a:pPr>
            <a:fld id="{4FC55088-66EF-49CD-B145-F269BFEB5DD1}" type="slidenum">
              <a:rPr lang="en-US" altLang="en-US" sz="1400">
                <a:latin typeface="Times New Roman" pitchFamily="18" charset="0"/>
              </a:rPr>
              <a:pPr>
                <a:buClrTx/>
                <a:buSzTx/>
                <a:buFontTx/>
                <a:buNone/>
              </a:pPr>
              <a:t>15</a:t>
            </a:fld>
            <a:endParaRPr lang="en-US" altLang="en-US" sz="1400">
              <a:latin typeface="Times New Roman" pitchFamily="18" charset="0"/>
            </a:endParaRPr>
          </a:p>
        </p:txBody>
      </p:sp>
      <p:sp>
        <p:nvSpPr>
          <p:cNvPr id="68611" name="Rectangle 2"/>
          <p:cNvSpPr>
            <a:spLocks noGrp="1" noChangeArrowheads="1"/>
          </p:cNvSpPr>
          <p:nvPr>
            <p:ph type="title"/>
          </p:nvPr>
        </p:nvSpPr>
        <p:spPr/>
        <p:txBody>
          <a:bodyPr>
            <a:normAutofit fontScale="90000"/>
          </a:bodyPr>
          <a:lstStyle/>
          <a:p>
            <a:pPr>
              <a:defRPr/>
            </a:pPr>
            <a:r>
              <a:rPr lang="en-US" altLang="en-US" sz="4000" smtClean="0"/>
              <a:t>Years of Education </a:t>
            </a:r>
            <a:r>
              <a:rPr lang="en-US" altLang="en-US" sz="4000" smtClean="0">
                <a:cs typeface="Times New Roman" pitchFamily="18" charset="0"/>
              </a:rPr>
              <a:t>≠ </a:t>
            </a:r>
            <a:r>
              <a:rPr lang="en-US" altLang="en-US" sz="4000" smtClean="0"/>
              <a:t> Amount of Schooling</a:t>
            </a:r>
          </a:p>
        </p:txBody>
      </p:sp>
      <p:sp>
        <p:nvSpPr>
          <p:cNvPr id="22532" name="Rectangle 3"/>
          <p:cNvSpPr>
            <a:spLocks noGrp="1" noChangeArrowheads="1"/>
          </p:cNvSpPr>
          <p:nvPr>
            <p:ph type="body" idx="1"/>
          </p:nvPr>
        </p:nvSpPr>
        <p:spPr>
          <a:xfrm>
            <a:off x="239713" y="1828800"/>
            <a:ext cx="8709025" cy="4724400"/>
          </a:xfrm>
        </p:spPr>
        <p:txBody>
          <a:bodyPr/>
          <a:lstStyle/>
          <a:p>
            <a:pPr>
              <a:lnSpc>
                <a:spcPct val="80000"/>
              </a:lnSpc>
            </a:pPr>
            <a:r>
              <a:rPr lang="en-US" altLang="en-US" sz="2400" smtClean="0"/>
              <a:t>Term length differed and not all days of schooling were attended.</a:t>
            </a:r>
          </a:p>
          <a:p>
            <a:pPr lvl="1">
              <a:lnSpc>
                <a:spcPct val="80000"/>
              </a:lnSpc>
            </a:pPr>
            <a:r>
              <a:rPr lang="en-US" altLang="en-US" sz="2000" smtClean="0"/>
              <a:t>A kid born in NY in 1925 who attended 10 years of school:</a:t>
            </a:r>
          </a:p>
          <a:p>
            <a:pPr lvl="2">
              <a:lnSpc>
                <a:spcPct val="80000"/>
              </a:lnSpc>
            </a:pPr>
            <a:r>
              <a:rPr lang="en-US" altLang="en-US" sz="1800" smtClean="0"/>
              <a:t> school was open a total of 1,830 days</a:t>
            </a:r>
          </a:p>
          <a:p>
            <a:pPr lvl="2">
              <a:lnSpc>
                <a:spcPct val="80000"/>
              </a:lnSpc>
            </a:pPr>
            <a:r>
              <a:rPr lang="en-US" altLang="en-US" sz="1800" smtClean="0"/>
              <a:t>on average he attended 1,598 days </a:t>
            </a:r>
          </a:p>
          <a:p>
            <a:pPr lvl="2">
              <a:lnSpc>
                <a:spcPct val="80000"/>
              </a:lnSpc>
            </a:pPr>
            <a:r>
              <a:rPr lang="en-US" altLang="en-US" sz="1800" smtClean="0"/>
              <a:t>=8.9 years  (assuming 180 days / school year)</a:t>
            </a:r>
          </a:p>
          <a:p>
            <a:pPr lvl="1">
              <a:lnSpc>
                <a:spcPct val="80000"/>
              </a:lnSpc>
            </a:pPr>
            <a:r>
              <a:rPr lang="en-US" altLang="en-US" sz="2000" smtClean="0"/>
              <a:t>For a comparable white kid born in SC in 1925</a:t>
            </a:r>
          </a:p>
          <a:p>
            <a:pPr lvl="2">
              <a:lnSpc>
                <a:spcPct val="80000"/>
              </a:lnSpc>
            </a:pPr>
            <a:r>
              <a:rPr lang="en-US" altLang="en-US" sz="1800" smtClean="0"/>
              <a:t>School was open 1,735 days</a:t>
            </a:r>
          </a:p>
          <a:p>
            <a:pPr lvl="2">
              <a:lnSpc>
                <a:spcPct val="80000"/>
              </a:lnSpc>
            </a:pPr>
            <a:r>
              <a:rPr lang="en-US" altLang="en-US" sz="1800" smtClean="0"/>
              <a:t>On average he attended 1,418 days</a:t>
            </a:r>
          </a:p>
          <a:p>
            <a:pPr lvl="2">
              <a:lnSpc>
                <a:spcPct val="80000"/>
              </a:lnSpc>
            </a:pPr>
            <a:r>
              <a:rPr lang="en-US" altLang="en-US" sz="1800" smtClean="0"/>
              <a:t>= 7.9 years.</a:t>
            </a:r>
          </a:p>
          <a:p>
            <a:pPr lvl="1">
              <a:lnSpc>
                <a:spcPct val="80000"/>
              </a:lnSpc>
            </a:pPr>
            <a:r>
              <a:rPr lang="en-US" altLang="en-US" sz="2000" smtClean="0"/>
              <a:t> A comparable black kid born in SC in 1925:</a:t>
            </a:r>
          </a:p>
          <a:p>
            <a:pPr lvl="2">
              <a:lnSpc>
                <a:spcPct val="80000"/>
              </a:lnSpc>
            </a:pPr>
            <a:r>
              <a:rPr lang="en-US" altLang="en-US" sz="1800" smtClean="0"/>
              <a:t>School was open 1,288 days</a:t>
            </a:r>
          </a:p>
          <a:p>
            <a:pPr lvl="2">
              <a:lnSpc>
                <a:spcPct val="80000"/>
              </a:lnSpc>
            </a:pPr>
            <a:r>
              <a:rPr lang="en-US" altLang="en-US" sz="1800" smtClean="0"/>
              <a:t>On average he attended 958 days</a:t>
            </a:r>
          </a:p>
          <a:p>
            <a:pPr lvl="2">
              <a:lnSpc>
                <a:spcPct val="80000"/>
              </a:lnSpc>
            </a:pPr>
            <a:r>
              <a:rPr lang="en-US" altLang="en-US" sz="1800" smtClean="0"/>
              <a:t>=5.3 years (40% less than the NY kid).</a:t>
            </a:r>
          </a:p>
          <a:p>
            <a:pPr lvl="2">
              <a:lnSpc>
                <a:spcPct val="80000"/>
              </a:lnSpc>
            </a:pPr>
            <a:endParaRPr lang="en-US" altLang="en-US" sz="1800" smtClean="0"/>
          </a:p>
          <a:p>
            <a:pPr>
              <a:lnSpc>
                <a:spcPct val="80000"/>
              </a:lnSpc>
            </a:pPr>
            <a:r>
              <a:rPr lang="en-US" altLang="en-US" sz="2400" smtClean="0"/>
              <a:t>Other dimensions of quality differed as well, so this understates the magnitude of the problem.</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a:buClrTx/>
              <a:buSzTx/>
              <a:buFontTx/>
              <a:buNone/>
            </a:pPr>
            <a:fld id="{62D7F54F-388E-42EF-A139-94384D60D257}" type="slidenum">
              <a:rPr lang="en-US" altLang="en-US" sz="1400">
                <a:latin typeface="Times New Roman" pitchFamily="18" charset="0"/>
              </a:rPr>
              <a:pPr>
                <a:buClrTx/>
                <a:buSzTx/>
                <a:buFontTx/>
                <a:buNone/>
              </a:pPr>
              <a:t>16</a:t>
            </a:fld>
            <a:endParaRPr lang="en-US" altLang="en-US" sz="1400">
              <a:latin typeface="Times New Roman" pitchFamily="18" charset="0"/>
            </a:endParaRPr>
          </a:p>
        </p:txBody>
      </p:sp>
      <p:sp>
        <p:nvSpPr>
          <p:cNvPr id="13316" name="Rectangle 2"/>
          <p:cNvSpPr>
            <a:spLocks noGrp="1" noChangeArrowheads="1"/>
          </p:cNvSpPr>
          <p:nvPr>
            <p:ph type="title"/>
          </p:nvPr>
        </p:nvSpPr>
        <p:spPr/>
        <p:txBody>
          <a:bodyPr/>
          <a:lstStyle/>
          <a:p>
            <a:pPr>
              <a:defRPr/>
            </a:pPr>
            <a:r>
              <a:rPr lang="en-US" altLang="en-US" smtClean="0"/>
              <a:t>Teacher Salaries</a:t>
            </a:r>
          </a:p>
        </p:txBody>
      </p:sp>
      <p:graphicFrame>
        <p:nvGraphicFramePr>
          <p:cNvPr id="23556" name="Object 2"/>
          <p:cNvGraphicFramePr>
            <a:graphicFrameLocks noChangeAspect="1"/>
          </p:cNvGraphicFramePr>
          <p:nvPr>
            <p:ph idx="1"/>
          </p:nvPr>
        </p:nvGraphicFramePr>
        <p:xfrm>
          <a:off x="20638" y="1828800"/>
          <a:ext cx="8894762" cy="4351338"/>
        </p:xfrm>
        <a:graphic>
          <a:graphicData uri="http://schemas.openxmlformats.org/presentationml/2006/ole">
            <mc:AlternateContent xmlns:mc="http://schemas.openxmlformats.org/markup-compatibility/2006">
              <mc:Choice xmlns:v="urn:schemas-microsoft-com:vml" Requires="v">
                <p:oleObj spid="_x0000_s23561" name="Chart" r:id="rId4" imgW="9325051" imgH="4562551" progId="Excel.Chart.8">
                  <p:embed/>
                </p:oleObj>
              </mc:Choice>
              <mc:Fallback>
                <p:oleObj name="Chart" r:id="rId4" imgW="9325051" imgH="4562551" progId="Excel.Char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38" y="1828800"/>
                        <a:ext cx="8894762"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575"/>
            <a:ext cx="8229600" cy="1252538"/>
          </a:xfrm>
        </p:spPr>
        <p:txBody>
          <a:bodyPr>
            <a:normAutofit fontScale="90000"/>
          </a:bodyPr>
          <a:lstStyle/>
          <a:p>
            <a:pPr>
              <a:defRPr/>
            </a:pPr>
            <a:r>
              <a:rPr lang="en-US" dirty="0" smtClean="0"/>
              <a:t>Measurement Issues in Health Disparities and Social Epidemiology</a:t>
            </a:r>
            <a:endParaRPr lang="en-US" dirty="0"/>
          </a:p>
        </p:txBody>
      </p:sp>
      <p:sp>
        <p:nvSpPr>
          <p:cNvPr id="24579" name="Content Placeholder 2"/>
          <p:cNvSpPr>
            <a:spLocks noGrp="1"/>
          </p:cNvSpPr>
          <p:nvPr>
            <p:ph idx="1"/>
          </p:nvPr>
        </p:nvSpPr>
        <p:spPr/>
        <p:txBody>
          <a:bodyPr/>
          <a:lstStyle/>
          <a:p>
            <a:r>
              <a:rPr lang="en-US" altLang="en-US" sz="2800" smtClean="0"/>
              <a:t>How do you measure disparities?</a:t>
            </a:r>
          </a:p>
          <a:p>
            <a:pPr marL="914400" lvl="1" indent="-457200">
              <a:buFont typeface="Corbel" pitchFamily="34" charset="0"/>
              <a:buAutoNum type="arabicPeriod"/>
            </a:pPr>
            <a:r>
              <a:rPr lang="en-US" altLang="en-US" sz="2400" smtClean="0"/>
              <a:t>Defining comparison groups</a:t>
            </a:r>
          </a:p>
          <a:p>
            <a:pPr marL="914400" lvl="1" indent="-457200">
              <a:buFont typeface="Corbel" pitchFamily="34" charset="0"/>
              <a:buAutoNum type="arabicPeriod"/>
            </a:pPr>
            <a:r>
              <a:rPr lang="en-US" altLang="en-US" sz="2400" smtClean="0"/>
              <a:t>Choosing the measure</a:t>
            </a:r>
          </a:p>
          <a:p>
            <a:pPr marL="914400" lvl="1" indent="-457200">
              <a:buFont typeface="Corbel" pitchFamily="34" charset="0"/>
              <a:buAutoNum type="arabicPeriod"/>
            </a:pPr>
            <a:r>
              <a:rPr lang="en-US" altLang="en-US" sz="2400" smtClean="0"/>
              <a:t>Outcomes</a:t>
            </a:r>
          </a:p>
          <a:p>
            <a:r>
              <a:rPr lang="en-US" altLang="en-US" sz="2800" smtClean="0"/>
              <a:t>What is the role of measurement in explaining disparities and how do insufficient measures compromise this?</a:t>
            </a:r>
          </a:p>
          <a:p>
            <a:r>
              <a:rPr lang="en-US" altLang="en-US" sz="2800" smtClean="0"/>
              <a:t>Challenges in measuring social constructs</a:t>
            </a:r>
          </a:p>
          <a:p>
            <a:r>
              <a:rPr lang="en-US" altLang="en-US" sz="2800" smtClean="0"/>
              <a:t>Some basic ideas for measuring latent variables</a:t>
            </a:r>
          </a:p>
          <a:p>
            <a:endParaRPr lang="en-US" altLang="en-US" smtClean="0"/>
          </a:p>
          <a:p>
            <a:endParaRPr lang="en-US" altLang="en-US"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a:defRPr/>
            </a:pPr>
            <a:r>
              <a:rPr lang="en-US" dirty="0" smtClean="0"/>
              <a:t>Measuring Disparities: Showing a Difference Between Groups</a:t>
            </a:r>
            <a:endParaRPr lang="en-US" dirty="0"/>
          </a:p>
        </p:txBody>
      </p:sp>
      <p:sp>
        <p:nvSpPr>
          <p:cNvPr id="25603" name="Rectangle 3"/>
          <p:cNvSpPr>
            <a:spLocks noGrp="1" noChangeArrowheads="1"/>
          </p:cNvSpPr>
          <p:nvPr>
            <p:ph type="body" idx="1"/>
          </p:nvPr>
        </p:nvSpPr>
        <p:spPr>
          <a:xfrm>
            <a:off x="430213" y="1531938"/>
            <a:ext cx="8256587" cy="5219700"/>
          </a:xfrm>
        </p:spPr>
        <p:txBody>
          <a:bodyPr/>
          <a:lstStyle/>
          <a:p>
            <a:pPr>
              <a:lnSpc>
                <a:spcPct val="90000"/>
              </a:lnSpc>
              <a:buFontTx/>
              <a:buNone/>
            </a:pPr>
            <a:r>
              <a:rPr lang="en-US" altLang="en-US" sz="2800" dirty="0" smtClean="0">
                <a:latin typeface="Times New Roman" pitchFamily="18" charset="0"/>
              </a:rPr>
              <a:t>A major distinction is between </a:t>
            </a:r>
            <a:r>
              <a:rPr lang="en-US" altLang="en-US" sz="2800" i="1" dirty="0" smtClean="0">
                <a:latin typeface="Times New Roman" pitchFamily="18" charset="0"/>
              </a:rPr>
              <a:t>absolute </a:t>
            </a:r>
            <a:r>
              <a:rPr lang="en-US" altLang="en-US" sz="2800" dirty="0" smtClean="0">
                <a:latin typeface="Times New Roman" pitchFamily="18" charset="0"/>
              </a:rPr>
              <a:t>differences and </a:t>
            </a:r>
            <a:r>
              <a:rPr lang="en-US" altLang="en-US" sz="2800" i="1" dirty="0" smtClean="0">
                <a:latin typeface="Times New Roman" pitchFamily="18" charset="0"/>
              </a:rPr>
              <a:t>relative </a:t>
            </a:r>
            <a:r>
              <a:rPr lang="en-US" altLang="en-US" sz="2800" dirty="0" smtClean="0">
                <a:latin typeface="Times New Roman" pitchFamily="18" charset="0"/>
              </a:rPr>
              <a:t>differences in health.   </a:t>
            </a:r>
          </a:p>
          <a:p>
            <a:pPr>
              <a:lnSpc>
                <a:spcPct val="90000"/>
              </a:lnSpc>
              <a:buFontTx/>
              <a:buNone/>
            </a:pPr>
            <a:endParaRPr lang="en-US" altLang="en-US" sz="2800" dirty="0" smtClean="0">
              <a:latin typeface="Times New Roman" pitchFamily="18" charset="0"/>
            </a:endParaRPr>
          </a:p>
          <a:p>
            <a:pPr>
              <a:lnSpc>
                <a:spcPct val="90000"/>
              </a:lnSpc>
              <a:buFontTx/>
              <a:buNone/>
            </a:pPr>
            <a:r>
              <a:rPr lang="en-US" altLang="en-US" sz="2800" dirty="0" smtClean="0">
                <a:latin typeface="Times New Roman" pitchFamily="18" charset="0"/>
              </a:rPr>
              <a:t>Note distinction from debate about absolute vs relative measures of social resources (the </a:t>
            </a:r>
            <a:r>
              <a:rPr lang="en-US" altLang="en-US" sz="2800" u="sng" dirty="0" smtClean="0">
                <a:latin typeface="Times New Roman" pitchFamily="18" charset="0"/>
              </a:rPr>
              <a:t>predictor</a:t>
            </a:r>
            <a:r>
              <a:rPr lang="en-US" altLang="en-US" sz="2800" dirty="0" smtClean="0">
                <a:latin typeface="Times New Roman" pitchFamily="18" charset="0"/>
              </a:rPr>
              <a:t> variable)</a:t>
            </a:r>
          </a:p>
          <a:p>
            <a:pPr>
              <a:lnSpc>
                <a:spcPct val="90000"/>
              </a:lnSpc>
            </a:pPr>
            <a:r>
              <a:rPr lang="en-US" altLang="en-US" sz="2000" dirty="0" smtClean="0">
                <a:latin typeface="Times New Roman" pitchFamily="18" charset="0"/>
              </a:rPr>
              <a:t>Absolute: how much of the resource do you have?</a:t>
            </a:r>
          </a:p>
          <a:p>
            <a:pPr>
              <a:lnSpc>
                <a:spcPct val="90000"/>
              </a:lnSpc>
            </a:pPr>
            <a:r>
              <a:rPr lang="en-US" altLang="en-US" sz="2000" dirty="0" smtClean="0">
                <a:latin typeface="Times New Roman" pitchFamily="18" charset="0"/>
              </a:rPr>
              <a:t>Relative: how much more or less than other people do you have?</a:t>
            </a:r>
          </a:p>
          <a:p>
            <a:pPr marL="119062" indent="0">
              <a:lnSpc>
                <a:spcPct val="90000"/>
              </a:lnSpc>
              <a:buNone/>
            </a:pPr>
            <a:r>
              <a:rPr lang="en-US" altLang="en-US" sz="2800" dirty="0" smtClean="0">
                <a:latin typeface="Times New Roman" pitchFamily="18" charset="0"/>
              </a:rPr>
              <a:t>Here we focus on absolute vs relative measures of health inequality (the </a:t>
            </a:r>
            <a:r>
              <a:rPr lang="en-US" altLang="en-US" sz="2800" u="sng" dirty="0" smtClean="0">
                <a:latin typeface="Times New Roman" pitchFamily="18" charset="0"/>
              </a:rPr>
              <a:t>outcome</a:t>
            </a:r>
            <a:r>
              <a:rPr lang="en-US" altLang="en-US" sz="2800" dirty="0" smtClean="0">
                <a:latin typeface="Times New Roman" pitchFamily="18" charset="0"/>
              </a:rPr>
              <a:t>)</a:t>
            </a:r>
          </a:p>
          <a:p>
            <a:pPr>
              <a:lnSpc>
                <a:spcPct val="90000"/>
              </a:lnSpc>
            </a:pPr>
            <a:r>
              <a:rPr lang="en-US" altLang="en-US" sz="2400" dirty="0" smtClean="0">
                <a:latin typeface="Times New Roman" pitchFamily="18" charset="0"/>
              </a:rPr>
              <a:t>Absolute: how many fewer cases per person</a:t>
            </a:r>
          </a:p>
          <a:p>
            <a:pPr>
              <a:lnSpc>
                <a:spcPct val="90000"/>
              </a:lnSpc>
            </a:pPr>
            <a:r>
              <a:rPr lang="en-US" altLang="en-US" sz="2400" dirty="0" smtClean="0">
                <a:latin typeface="Times New Roman" pitchFamily="18" charset="0"/>
              </a:rPr>
              <a:t>Relative: ratio of rates per person</a:t>
            </a:r>
          </a:p>
          <a:p>
            <a:pPr>
              <a:lnSpc>
                <a:spcPct val="90000"/>
              </a:lnSpc>
              <a:buFontTx/>
              <a:buNone/>
            </a:pPr>
            <a:endParaRPr lang="en-US" altLang="en-US" sz="2800" dirty="0" smtClean="0">
              <a:latin typeface="Times New Roman" pitchFamily="18" charset="0"/>
            </a:endParaRPr>
          </a:p>
          <a:p>
            <a:pPr>
              <a:lnSpc>
                <a:spcPct val="90000"/>
              </a:lnSpc>
              <a:buFontTx/>
              <a:buNone/>
            </a:pPr>
            <a:r>
              <a:rPr lang="en-US" altLang="en-US" sz="2800" dirty="0" smtClean="0">
                <a:latin typeface="Times New Roman" pitchFamily="18" charset="0"/>
              </a:rPr>
              <a:t>This </a:t>
            </a:r>
            <a:r>
              <a:rPr lang="en-US" altLang="en-US" sz="2800" dirty="0" smtClean="0">
                <a:latin typeface="Times New Roman" pitchFamily="18" charset="0"/>
              </a:rPr>
              <a:t>is controversial, and I have a strong personal opinion that is not universally accepted.</a:t>
            </a:r>
          </a:p>
          <a:p>
            <a:pPr>
              <a:lnSpc>
                <a:spcPct val="90000"/>
              </a:lnSpc>
              <a:buFontTx/>
              <a:buNone/>
            </a:pPr>
            <a:endParaRPr lang="en-US" altLang="en-US" sz="2400" dirty="0" smtClean="0">
              <a:latin typeface="Times New Roman" pitchFamily="18" charset="0"/>
            </a:endParaRPr>
          </a:p>
          <a:p>
            <a:pPr>
              <a:lnSpc>
                <a:spcPct val="90000"/>
              </a:lnSpc>
              <a:buFontTx/>
              <a:buNone/>
            </a:pPr>
            <a:endParaRPr lang="en-US" altLang="en-US" sz="2800" dirty="0" smtClean="0">
              <a:latin typeface="Times New Roman" pitchFamily="18" charset="0"/>
            </a:endParaRPr>
          </a:p>
        </p:txBody>
      </p:sp>
      <p:sp>
        <p:nvSpPr>
          <p:cNvPr id="2560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D4293C5-F24D-4381-B51F-FE519FD2749A}" type="slidenum">
              <a:rPr lang="en-US" altLang="en-US">
                <a:solidFill>
                  <a:srgbClr val="3F3F3F"/>
                </a:solidFill>
              </a:rPr>
              <a:pPr/>
              <a:t>18</a:t>
            </a:fld>
            <a:endParaRPr lang="en-US" altLang="en-US">
              <a:solidFill>
                <a:srgbClr val="3F3F3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a:defRPr/>
            </a:pPr>
            <a:r>
              <a:rPr lang="en-US" dirty="0" smtClean="0"/>
              <a:t>Measuring Disparities: Choosing a Comparison Group</a:t>
            </a:r>
            <a:endParaRPr lang="en-US" dirty="0"/>
          </a:p>
        </p:txBody>
      </p:sp>
      <p:sp>
        <p:nvSpPr>
          <p:cNvPr id="1126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8F62F9D-23EB-42DB-9D98-849A0A88F29A}" type="slidenum">
              <a:rPr lang="en-US" altLang="en-US">
                <a:solidFill>
                  <a:srgbClr val="3F3F3F"/>
                </a:solidFill>
              </a:rPr>
              <a:pPr/>
              <a:t>19</a:t>
            </a:fld>
            <a:endParaRPr lang="en-US" altLang="en-US">
              <a:solidFill>
                <a:srgbClr val="3F3F3F"/>
              </a:solidFill>
            </a:endParaRPr>
          </a:p>
        </p:txBody>
      </p:sp>
      <p:sp>
        <p:nvSpPr>
          <p:cNvPr id="11268" name="TextBox 4"/>
          <p:cNvSpPr txBox="1">
            <a:spLocks noChangeArrowheads="1"/>
          </p:cNvSpPr>
          <p:nvPr/>
        </p:nvSpPr>
        <p:spPr bwMode="auto">
          <a:xfrm>
            <a:off x="0" y="6364288"/>
            <a:ext cx="82042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a:t>Age adjusted prevalence of physician diagnosed diabetes mellitus, NHANES: 2007-2010</a:t>
            </a:r>
          </a:p>
        </p:txBody>
      </p:sp>
      <p:pic>
        <p:nvPicPr>
          <p:cNvPr id="11269"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41450"/>
            <a:ext cx="7329488"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4185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575"/>
            <a:ext cx="8229600" cy="1252538"/>
          </a:xfrm>
        </p:spPr>
        <p:txBody>
          <a:bodyPr>
            <a:normAutofit fontScale="90000"/>
          </a:bodyPr>
          <a:lstStyle/>
          <a:p>
            <a:pPr>
              <a:defRPr/>
            </a:pPr>
            <a:r>
              <a:rPr lang="en-US" dirty="0" smtClean="0"/>
              <a:t>Measurement Issues in Health Disparities and Social Epidemiology</a:t>
            </a:r>
            <a:endParaRPr lang="en-US" dirty="0"/>
          </a:p>
        </p:txBody>
      </p:sp>
      <p:sp>
        <p:nvSpPr>
          <p:cNvPr id="9219" name="Content Placeholder 2"/>
          <p:cNvSpPr>
            <a:spLocks noGrp="1"/>
          </p:cNvSpPr>
          <p:nvPr>
            <p:ph idx="1"/>
          </p:nvPr>
        </p:nvSpPr>
        <p:spPr/>
        <p:txBody>
          <a:bodyPr/>
          <a:lstStyle/>
          <a:p>
            <a:r>
              <a:rPr lang="en-US" altLang="en-US" sz="2800" smtClean="0"/>
              <a:t>How do you measure disparities?</a:t>
            </a:r>
          </a:p>
          <a:p>
            <a:pPr marL="914400" lvl="1" indent="-457200">
              <a:buFont typeface="Corbel" pitchFamily="34" charset="0"/>
              <a:buAutoNum type="arabicPeriod"/>
            </a:pPr>
            <a:r>
              <a:rPr lang="en-US" altLang="en-US" sz="2400" smtClean="0"/>
              <a:t>Defining comparison groups</a:t>
            </a:r>
          </a:p>
          <a:p>
            <a:pPr marL="914400" lvl="1" indent="-457200">
              <a:buFont typeface="Corbel" pitchFamily="34" charset="0"/>
              <a:buAutoNum type="arabicPeriod"/>
            </a:pPr>
            <a:r>
              <a:rPr lang="en-US" altLang="en-US" sz="2400" smtClean="0"/>
              <a:t>Choosing the measure</a:t>
            </a:r>
          </a:p>
          <a:p>
            <a:pPr marL="914400" lvl="1" indent="-457200">
              <a:buFont typeface="Corbel" pitchFamily="34" charset="0"/>
              <a:buAutoNum type="arabicPeriod"/>
            </a:pPr>
            <a:r>
              <a:rPr lang="en-US" altLang="en-US" sz="2400" smtClean="0"/>
              <a:t>Outcomes</a:t>
            </a:r>
          </a:p>
          <a:p>
            <a:r>
              <a:rPr lang="en-US" altLang="en-US" sz="2800" smtClean="0"/>
              <a:t>What is the role of measurement in explaining disparities and how do insufficient measures compromise this?</a:t>
            </a:r>
          </a:p>
          <a:p>
            <a:r>
              <a:rPr lang="en-US" altLang="en-US" sz="2800" smtClean="0"/>
              <a:t>Challenges in measuring social constructs</a:t>
            </a:r>
          </a:p>
          <a:p>
            <a:r>
              <a:rPr lang="en-US" altLang="en-US" sz="2800" smtClean="0"/>
              <a:t>Some basic ideas for measuring latent variables</a:t>
            </a:r>
          </a:p>
          <a:p>
            <a:endParaRPr lang="en-US" altLang="en-US" smtClean="0"/>
          </a:p>
          <a:p>
            <a:endParaRPr lang="en-US" altLang="en-US"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a:defRPr/>
            </a:pPr>
            <a:r>
              <a:rPr lang="en-US" dirty="0" smtClean="0"/>
              <a:t>Measuring Disparities: Showing a Difference Between Groups</a:t>
            </a:r>
            <a:endParaRPr lang="en-US" dirty="0"/>
          </a:p>
        </p:txBody>
      </p:sp>
      <p:sp>
        <p:nvSpPr>
          <p:cNvPr id="25603" name="Rectangle 3"/>
          <p:cNvSpPr>
            <a:spLocks noGrp="1" noChangeArrowheads="1"/>
          </p:cNvSpPr>
          <p:nvPr>
            <p:ph type="body" idx="1"/>
          </p:nvPr>
        </p:nvSpPr>
        <p:spPr>
          <a:xfrm>
            <a:off x="430213" y="1531938"/>
            <a:ext cx="8256587" cy="5219700"/>
          </a:xfrm>
        </p:spPr>
        <p:txBody>
          <a:bodyPr/>
          <a:lstStyle/>
          <a:p>
            <a:pPr>
              <a:lnSpc>
                <a:spcPct val="90000"/>
              </a:lnSpc>
              <a:buFontTx/>
              <a:buNone/>
            </a:pPr>
            <a:r>
              <a:rPr lang="en-US" altLang="en-US" sz="2400" smtClean="0">
                <a:latin typeface="Times New Roman" pitchFamily="18" charset="0"/>
              </a:rPr>
              <a:t>A major distinction is between </a:t>
            </a:r>
            <a:r>
              <a:rPr lang="en-US" altLang="en-US" sz="2400" i="1" smtClean="0">
                <a:latin typeface="Times New Roman" pitchFamily="18" charset="0"/>
              </a:rPr>
              <a:t>absolute </a:t>
            </a:r>
            <a:r>
              <a:rPr lang="en-US" altLang="en-US" sz="2400" smtClean="0">
                <a:latin typeface="Times New Roman" pitchFamily="18" charset="0"/>
              </a:rPr>
              <a:t>differences and </a:t>
            </a:r>
            <a:r>
              <a:rPr lang="en-US" altLang="en-US" sz="2400" i="1" smtClean="0">
                <a:latin typeface="Times New Roman" pitchFamily="18" charset="0"/>
              </a:rPr>
              <a:t>relative </a:t>
            </a:r>
            <a:r>
              <a:rPr lang="en-US" altLang="en-US" sz="2400" smtClean="0">
                <a:latin typeface="Times New Roman" pitchFamily="18" charset="0"/>
              </a:rPr>
              <a:t>differences.   This is controversial, and I have a strong personal opinion that is not universally accepted.</a:t>
            </a:r>
          </a:p>
          <a:p>
            <a:pPr>
              <a:lnSpc>
                <a:spcPct val="90000"/>
              </a:lnSpc>
              <a:buFontTx/>
              <a:buNone/>
            </a:pPr>
            <a:endParaRPr lang="en-US" altLang="en-US" sz="2400" smtClean="0">
              <a:latin typeface="Times New Roman" pitchFamily="18" charset="0"/>
            </a:endParaRPr>
          </a:p>
          <a:p>
            <a:pPr>
              <a:lnSpc>
                <a:spcPct val="90000"/>
              </a:lnSpc>
              <a:buFontTx/>
              <a:buNone/>
            </a:pPr>
            <a:r>
              <a:rPr lang="en-US" altLang="en-US" sz="2800" b="1" smtClean="0">
                <a:latin typeface="Times New Roman" pitchFamily="18" charset="0"/>
              </a:rPr>
              <a:t>Relative</a:t>
            </a:r>
            <a:r>
              <a:rPr lang="en-US" altLang="en-US" sz="2800" smtClean="0">
                <a:latin typeface="Times New Roman" pitchFamily="18" charset="0"/>
              </a:rPr>
              <a:t> effects approach: black men have 13.5/7.7=</a:t>
            </a:r>
            <a:r>
              <a:rPr lang="en-US" altLang="en-US" sz="2800" b="1" smtClean="0">
                <a:latin typeface="Times New Roman" pitchFamily="18" charset="0"/>
              </a:rPr>
              <a:t>1.75 times </a:t>
            </a:r>
            <a:r>
              <a:rPr lang="en-US" altLang="en-US" sz="2800" smtClean="0">
                <a:latin typeface="Times New Roman" pitchFamily="18" charset="0"/>
              </a:rPr>
              <a:t>the prevalence of diabetes as white men.</a:t>
            </a:r>
          </a:p>
          <a:p>
            <a:pPr>
              <a:lnSpc>
                <a:spcPct val="90000"/>
              </a:lnSpc>
              <a:buFontTx/>
              <a:buNone/>
            </a:pPr>
            <a:endParaRPr lang="en-US" altLang="en-US" sz="2800" smtClean="0">
              <a:latin typeface="Times New Roman" pitchFamily="18" charset="0"/>
            </a:endParaRPr>
          </a:p>
          <a:p>
            <a:pPr>
              <a:lnSpc>
                <a:spcPct val="90000"/>
              </a:lnSpc>
              <a:buFontTx/>
              <a:buNone/>
            </a:pPr>
            <a:r>
              <a:rPr lang="en-US" altLang="en-US" sz="2800" b="1" smtClean="0">
                <a:latin typeface="Times New Roman" pitchFamily="18" charset="0"/>
              </a:rPr>
              <a:t>Absolute</a:t>
            </a:r>
            <a:r>
              <a:rPr lang="en-US" altLang="en-US" sz="2800" smtClean="0">
                <a:latin typeface="Times New Roman" pitchFamily="18" charset="0"/>
              </a:rPr>
              <a:t> effects approach: black men have 13.5-7.7=</a:t>
            </a:r>
            <a:r>
              <a:rPr lang="en-US" altLang="en-US" sz="2800" b="1" smtClean="0">
                <a:latin typeface="Times New Roman" pitchFamily="18" charset="0"/>
              </a:rPr>
              <a:t>5.8 percentage point</a:t>
            </a:r>
            <a:r>
              <a:rPr lang="en-US" altLang="en-US" sz="2800" smtClean="0">
                <a:latin typeface="Times New Roman" pitchFamily="18" charset="0"/>
              </a:rPr>
              <a:t> higher prevalence of diabetes than white men.</a:t>
            </a:r>
          </a:p>
          <a:p>
            <a:pPr>
              <a:lnSpc>
                <a:spcPct val="90000"/>
              </a:lnSpc>
              <a:buFontTx/>
              <a:buNone/>
            </a:pPr>
            <a:endParaRPr lang="en-US" altLang="en-US" sz="2800" smtClean="0">
              <a:latin typeface="Times New Roman" pitchFamily="18" charset="0"/>
            </a:endParaRPr>
          </a:p>
        </p:txBody>
      </p:sp>
      <p:sp>
        <p:nvSpPr>
          <p:cNvPr id="2560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D4293C5-F24D-4381-B51F-FE519FD2749A}" type="slidenum">
              <a:rPr lang="en-US" altLang="en-US">
                <a:solidFill>
                  <a:srgbClr val="3F3F3F"/>
                </a:solidFill>
              </a:rPr>
              <a:pPr/>
              <a:t>20</a:t>
            </a:fld>
            <a:endParaRPr lang="en-US" altLang="en-US">
              <a:solidFill>
                <a:srgbClr val="3F3F3F"/>
              </a:solidFill>
            </a:endParaRPr>
          </a:p>
        </p:txBody>
      </p:sp>
    </p:spTree>
    <p:extLst>
      <p:ext uri="{BB962C8B-B14F-4D97-AF65-F5344CB8AC3E}">
        <p14:creationId xmlns:p14="http://schemas.microsoft.com/office/powerpoint/2010/main" val="1759102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a:defRPr/>
            </a:pPr>
            <a:r>
              <a:rPr lang="en-US" dirty="0" smtClean="0"/>
              <a:t>Measuring Disparities: Showing a Difference Between Groups</a:t>
            </a:r>
            <a:endParaRPr lang="en-US" dirty="0"/>
          </a:p>
        </p:txBody>
      </p:sp>
      <p:sp>
        <p:nvSpPr>
          <p:cNvPr id="16387" name="Rectangle 3"/>
          <p:cNvSpPr>
            <a:spLocks noGrp="1" noChangeArrowheads="1"/>
          </p:cNvSpPr>
          <p:nvPr>
            <p:ph type="body" idx="1"/>
          </p:nvPr>
        </p:nvSpPr>
        <p:spPr>
          <a:xfrm>
            <a:off x="457200" y="1698625"/>
            <a:ext cx="4040188" cy="715963"/>
          </a:xfrm>
        </p:spPr>
        <p:txBody>
          <a:bodyPr/>
          <a:lstStyle/>
          <a:p>
            <a:pPr>
              <a:lnSpc>
                <a:spcPct val="90000"/>
              </a:lnSpc>
              <a:buFontTx/>
              <a:buNone/>
              <a:defRPr/>
            </a:pPr>
            <a:r>
              <a:rPr lang="en-US" altLang="en-US" dirty="0"/>
              <a:t>Relative Measures</a:t>
            </a:r>
            <a:r>
              <a:rPr lang="en-US" altLang="en-US" sz="2800" dirty="0" smtClean="0">
                <a:latin typeface="Times New Roman" pitchFamily="18" charset="0"/>
              </a:rPr>
              <a:t>		</a:t>
            </a:r>
          </a:p>
        </p:txBody>
      </p:sp>
      <p:sp>
        <p:nvSpPr>
          <p:cNvPr id="26628" name="Content Placeholder 1"/>
          <p:cNvSpPr>
            <a:spLocks noGrp="1"/>
          </p:cNvSpPr>
          <p:nvPr>
            <p:ph sz="half" idx="2"/>
          </p:nvPr>
        </p:nvSpPr>
        <p:spPr>
          <a:xfrm>
            <a:off x="457200" y="2449513"/>
            <a:ext cx="4040188" cy="3951287"/>
          </a:xfrm>
        </p:spPr>
        <p:txBody>
          <a:bodyPr/>
          <a:lstStyle/>
          <a:p>
            <a:r>
              <a:rPr lang="en-US" altLang="en-US" smtClean="0"/>
              <a:t>Odds ratio</a:t>
            </a:r>
          </a:p>
          <a:p>
            <a:r>
              <a:rPr lang="en-US" altLang="en-US" smtClean="0"/>
              <a:t>Relative risk</a:t>
            </a:r>
          </a:p>
          <a:p>
            <a:r>
              <a:rPr lang="en-US" altLang="en-US" smtClean="0"/>
              <a:t>Hazard rate</a:t>
            </a:r>
          </a:p>
          <a:p>
            <a:r>
              <a:rPr lang="en-US" altLang="en-US" smtClean="0"/>
              <a:t>Incidence rate ratio</a:t>
            </a:r>
          </a:p>
          <a:p>
            <a:r>
              <a:rPr lang="en-US" altLang="en-US" smtClean="0"/>
              <a:t>Standardized mortality ratio</a:t>
            </a:r>
          </a:p>
          <a:p>
            <a:endParaRPr lang="en-US" altLang="en-US" smtClean="0"/>
          </a:p>
        </p:txBody>
      </p:sp>
      <p:sp>
        <p:nvSpPr>
          <p:cNvPr id="3" name="Text Placeholder 2"/>
          <p:cNvSpPr>
            <a:spLocks noGrp="1"/>
          </p:cNvSpPr>
          <p:nvPr>
            <p:ph type="body" sz="quarter" idx="3"/>
          </p:nvPr>
        </p:nvSpPr>
        <p:spPr>
          <a:xfrm>
            <a:off x="4645025" y="1570038"/>
            <a:ext cx="4041775" cy="715962"/>
          </a:xfrm>
        </p:spPr>
        <p:txBody>
          <a:bodyPr/>
          <a:lstStyle/>
          <a:p>
            <a:pPr>
              <a:defRPr/>
            </a:pPr>
            <a:r>
              <a:rPr lang="en-US" dirty="0" smtClean="0"/>
              <a:t>Absolute Measures</a:t>
            </a:r>
            <a:endParaRPr lang="en-US" dirty="0"/>
          </a:p>
        </p:txBody>
      </p:sp>
      <p:sp>
        <p:nvSpPr>
          <p:cNvPr id="26630" name="Content Placeholder 3"/>
          <p:cNvSpPr>
            <a:spLocks noGrp="1"/>
          </p:cNvSpPr>
          <p:nvPr>
            <p:ph sz="quarter" idx="4"/>
          </p:nvPr>
        </p:nvSpPr>
        <p:spPr>
          <a:xfrm>
            <a:off x="4645025" y="2449513"/>
            <a:ext cx="4041775" cy="3951287"/>
          </a:xfrm>
        </p:spPr>
        <p:txBody>
          <a:bodyPr/>
          <a:lstStyle/>
          <a:p>
            <a:r>
              <a:rPr lang="en-US" altLang="en-US" smtClean="0"/>
              <a:t>Risk difference</a:t>
            </a:r>
          </a:p>
          <a:p>
            <a:r>
              <a:rPr lang="en-US" altLang="en-US" smtClean="0"/>
              <a:t>Rate difference</a:t>
            </a:r>
          </a:p>
          <a:p>
            <a:r>
              <a:rPr lang="en-US" altLang="en-US" smtClean="0"/>
              <a:t>Years of life lost</a:t>
            </a:r>
          </a:p>
          <a:p>
            <a:endParaRPr lang="en-US" altLang="en-US" smtClean="0"/>
          </a:p>
        </p:txBody>
      </p:sp>
      <p:sp>
        <p:nvSpPr>
          <p:cNvPr id="26631"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369C1E6-7DE5-4451-A385-732A81E7B6BA}" type="slidenum">
              <a:rPr lang="en-US" altLang="en-US">
                <a:solidFill>
                  <a:srgbClr val="3F3F3F"/>
                </a:solidFill>
              </a:rPr>
              <a:pPr/>
              <a:t>21</a:t>
            </a:fld>
            <a:endParaRPr lang="en-US" altLang="en-US">
              <a:solidFill>
                <a:srgbClr val="3F3F3F"/>
              </a:solidFill>
            </a:endParaRPr>
          </a:p>
        </p:txBody>
      </p:sp>
      <p:sp>
        <p:nvSpPr>
          <p:cNvPr id="26632" name="TextBox 4"/>
          <p:cNvSpPr txBox="1">
            <a:spLocks noChangeArrowheads="1"/>
          </p:cNvSpPr>
          <p:nvPr/>
        </p:nvSpPr>
        <p:spPr bwMode="auto">
          <a:xfrm>
            <a:off x="685800" y="5299075"/>
            <a:ext cx="7391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000"/>
              <a:t>Relative measures are extremely common, so when you see one, stop and think “how big is this effect in absolute terms?”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a:defRPr/>
            </a:pPr>
            <a:r>
              <a:rPr lang="en-US" dirty="0" smtClean="0"/>
              <a:t>Measuring Trends in Disparities: Relative vs Absolute Measures</a:t>
            </a:r>
            <a:endParaRPr lang="en-US" dirty="0"/>
          </a:p>
        </p:txBody>
      </p:sp>
      <p:sp>
        <p:nvSpPr>
          <p:cNvPr id="27651" name="Rectangle 3"/>
          <p:cNvSpPr>
            <a:spLocks noGrp="1" noChangeArrowheads="1"/>
          </p:cNvSpPr>
          <p:nvPr>
            <p:ph type="body" idx="1"/>
          </p:nvPr>
        </p:nvSpPr>
        <p:spPr>
          <a:xfrm>
            <a:off x="152400" y="1630363"/>
            <a:ext cx="8915400" cy="4625975"/>
          </a:xfrm>
        </p:spPr>
        <p:txBody>
          <a:bodyPr/>
          <a:lstStyle/>
          <a:p>
            <a:pPr>
              <a:lnSpc>
                <a:spcPct val="90000"/>
              </a:lnSpc>
              <a:buFontTx/>
              <a:buNone/>
            </a:pPr>
            <a:endParaRPr lang="en-US" altLang="en-US" sz="2400" dirty="0" smtClean="0">
              <a:latin typeface="Times New Roman" pitchFamily="18" charset="0"/>
            </a:endParaRPr>
          </a:p>
          <a:p>
            <a:pPr>
              <a:lnSpc>
                <a:spcPct val="90000"/>
              </a:lnSpc>
              <a:buFontTx/>
              <a:buNone/>
            </a:pPr>
            <a:r>
              <a:rPr lang="en-US" altLang="en-US" sz="2800" dirty="0" smtClean="0">
                <a:latin typeface="Times New Roman" pitchFamily="18" charset="0"/>
              </a:rPr>
              <a:t>Claims </a:t>
            </a:r>
            <a:r>
              <a:rPr lang="en-US" altLang="en-US" sz="2800" dirty="0" smtClean="0">
                <a:latin typeface="Times New Roman" pitchFamily="18" charset="0"/>
              </a:rPr>
              <a:t>that depend on comparing risk factor coefficients</a:t>
            </a:r>
            <a:r>
              <a:rPr lang="en-US" altLang="en-US" sz="2800" dirty="0" smtClean="0">
                <a:latin typeface="Times New Roman" pitchFamily="18" charset="0"/>
              </a:rPr>
              <a:t>:</a:t>
            </a:r>
          </a:p>
          <a:p>
            <a:pPr>
              <a:lnSpc>
                <a:spcPct val="90000"/>
              </a:lnSpc>
              <a:buFontTx/>
              <a:buNone/>
            </a:pPr>
            <a:endParaRPr lang="en-US" altLang="en-US" sz="2800" dirty="0" smtClean="0">
              <a:latin typeface="Times New Roman" pitchFamily="18" charset="0"/>
            </a:endParaRPr>
          </a:p>
          <a:p>
            <a:pPr>
              <a:lnSpc>
                <a:spcPct val="90000"/>
              </a:lnSpc>
            </a:pPr>
            <a:r>
              <a:rPr lang="en-US" altLang="en-US" sz="2400" dirty="0" smtClean="0">
                <a:latin typeface="Times New Roman" pitchFamily="18" charset="0"/>
              </a:rPr>
              <a:t>The black-white disparity in neonatal mortality got worse during the 20</a:t>
            </a:r>
            <a:r>
              <a:rPr lang="en-US" altLang="en-US" sz="2400" baseline="30000" dirty="0" smtClean="0">
                <a:latin typeface="Times New Roman" pitchFamily="18" charset="0"/>
              </a:rPr>
              <a:t>th</a:t>
            </a:r>
            <a:r>
              <a:rPr lang="en-US" altLang="en-US" sz="2400" dirty="0" smtClean="0">
                <a:latin typeface="Times New Roman" pitchFamily="18" charset="0"/>
              </a:rPr>
              <a:t> century, despite the advances in civil rights.</a:t>
            </a:r>
          </a:p>
          <a:p>
            <a:pPr>
              <a:lnSpc>
                <a:spcPct val="90000"/>
              </a:lnSpc>
            </a:pPr>
            <a:r>
              <a:rPr lang="en-US" altLang="en-US" sz="2400" dirty="0" smtClean="0">
                <a:latin typeface="Times New Roman" pitchFamily="18" charset="0"/>
              </a:rPr>
              <a:t>Although the medical system may not work ideally for younger African-Americans, these problems are ameliorated among the elderly.  </a:t>
            </a:r>
          </a:p>
          <a:p>
            <a:pPr>
              <a:lnSpc>
                <a:spcPct val="90000"/>
              </a:lnSpc>
            </a:pPr>
            <a:r>
              <a:rPr lang="en-US" altLang="en-US" sz="2400" dirty="0" smtClean="0">
                <a:latin typeface="Times New Roman" pitchFamily="18" charset="0"/>
              </a:rPr>
              <a:t>After age 70, the role of socioeconomic factors in determining morbidity and mortality declines, and genetic risks predominate.</a:t>
            </a:r>
          </a:p>
          <a:p>
            <a:pPr>
              <a:lnSpc>
                <a:spcPct val="90000"/>
              </a:lnSpc>
            </a:pPr>
            <a:r>
              <a:rPr lang="en-US" altLang="en-US" sz="2400" dirty="0" smtClean="0">
                <a:latin typeface="Times New Roman" pitchFamily="18" charset="0"/>
              </a:rPr>
              <a:t>From 1968-1996, Alabama made greater strides in reducing stroke mortality than Oregon. </a:t>
            </a:r>
          </a:p>
        </p:txBody>
      </p:sp>
      <p:sp>
        <p:nvSpPr>
          <p:cNvPr id="2765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1EAEED9-497B-4EA1-9396-2F5F704EA855}" type="slidenum">
              <a:rPr lang="en-US" altLang="en-US">
                <a:solidFill>
                  <a:srgbClr val="3F3F3F"/>
                </a:solidFill>
              </a:rPr>
              <a:pPr/>
              <a:t>22</a:t>
            </a:fld>
            <a:endParaRPr lang="en-US" altLang="en-US">
              <a:solidFill>
                <a:srgbClr val="3F3F3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defRPr/>
            </a:pPr>
            <a:r>
              <a:rPr lang="en-US"/>
              <a:t>Trends in Infant Mortality</a:t>
            </a:r>
          </a:p>
        </p:txBody>
      </p:sp>
      <p:pic>
        <p:nvPicPr>
          <p:cNvPr id="28675"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19200" y="1600200"/>
            <a:ext cx="5524500" cy="4500563"/>
          </a:xfrm>
        </p:spPr>
      </p:pic>
      <p:sp>
        <p:nvSpPr>
          <p:cNvPr id="28676" name="Text Box 7"/>
          <p:cNvSpPr txBox="1">
            <a:spLocks noChangeArrowheads="1"/>
          </p:cNvSpPr>
          <p:nvPr/>
        </p:nvSpPr>
        <p:spPr bwMode="auto">
          <a:xfrm>
            <a:off x="6765925" y="6056313"/>
            <a:ext cx="2190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a:t>Singh and Yu, 1995</a:t>
            </a:r>
          </a:p>
        </p:txBody>
      </p:sp>
      <p:sp>
        <p:nvSpPr>
          <p:cNvPr id="2867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5726233-083B-442D-9560-FEB7F20D2AE1}" type="slidenum">
              <a:rPr lang="en-US" altLang="en-US">
                <a:solidFill>
                  <a:srgbClr val="3F3F3F"/>
                </a:solidFill>
              </a:rPr>
              <a:pPr/>
              <a:t>23</a:t>
            </a:fld>
            <a:endParaRPr lang="en-US" altLang="en-US">
              <a:solidFill>
                <a:srgbClr val="3F3F3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defRPr/>
            </a:pPr>
            <a:r>
              <a:rPr lang="en-US"/>
              <a:t>Trends in Infant Mortality</a:t>
            </a:r>
          </a:p>
        </p:txBody>
      </p:sp>
      <p:sp>
        <p:nvSpPr>
          <p:cNvPr id="29699" name="Text Box 4"/>
          <p:cNvSpPr txBox="1">
            <a:spLocks noChangeArrowheads="1"/>
          </p:cNvSpPr>
          <p:nvPr/>
        </p:nvSpPr>
        <p:spPr bwMode="auto">
          <a:xfrm>
            <a:off x="6765925" y="6056313"/>
            <a:ext cx="2190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a:t>Singh and Yu, 1995</a:t>
            </a:r>
          </a:p>
        </p:txBody>
      </p:sp>
      <p:pic>
        <p:nvPicPr>
          <p:cNvPr id="29700"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31975" y="1714500"/>
            <a:ext cx="5478463" cy="4297363"/>
          </a:xfrm>
        </p:spPr>
      </p:pic>
      <p:sp>
        <p:nvSpPr>
          <p:cNvPr id="29701"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2B402CF-FB85-4B77-8B27-92513442335D}" type="slidenum">
              <a:rPr lang="en-US" altLang="en-US">
                <a:solidFill>
                  <a:srgbClr val="3F3F3F"/>
                </a:solidFill>
              </a:rPr>
              <a:pPr/>
              <a:t>24</a:t>
            </a:fld>
            <a:endParaRPr lang="en-US" altLang="en-US">
              <a:solidFill>
                <a:srgbClr val="3F3F3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bwMode="auto"/>
        <p:txBody>
          <a:bodyPr wrap="square" tIns="45720" rIns="91440" bIns="45720" numCol="1" anchorCtr="0" compatLnSpc="1">
            <a:prstTxWarp prst="textNoShape">
              <a:avLst/>
            </a:prstTxWarp>
            <a:normAutofit fontScale="90000"/>
          </a:bodyPr>
          <a:lstStyle/>
          <a:p>
            <a:pPr eaLnBrk="1" hangingPunct="1">
              <a:defRPr/>
            </a:pPr>
            <a:r>
              <a:rPr lang="en-US" dirty="0" smtClean="0"/>
              <a:t>Effect Measure Modification: Scale dependence</a:t>
            </a:r>
          </a:p>
        </p:txBody>
      </p:sp>
      <p:sp>
        <p:nvSpPr>
          <p:cNvPr id="30723" name="Rectangle 3"/>
          <p:cNvSpPr>
            <a:spLocks noGrp="1" noChangeArrowheads="1"/>
          </p:cNvSpPr>
          <p:nvPr>
            <p:ph idx="1"/>
          </p:nvPr>
        </p:nvSpPr>
        <p:spPr>
          <a:xfrm>
            <a:off x="304800" y="1676400"/>
            <a:ext cx="8534400" cy="4625975"/>
          </a:xfrm>
        </p:spPr>
        <p:txBody>
          <a:bodyPr lIns="91440" tIns="45720"/>
          <a:lstStyle/>
          <a:p>
            <a:pPr eaLnBrk="1" hangingPunct="1">
              <a:lnSpc>
                <a:spcPct val="90000"/>
              </a:lnSpc>
            </a:pPr>
            <a:r>
              <a:rPr lang="en-US" altLang="en-US" sz="2800" dirty="0" smtClean="0"/>
              <a:t>Effect measure modification: is the effect measure the same in different strata? </a:t>
            </a:r>
          </a:p>
          <a:p>
            <a:pPr lvl="1" eaLnBrk="1" hangingPunct="1">
              <a:lnSpc>
                <a:spcPct val="90000"/>
              </a:lnSpc>
            </a:pPr>
            <a:r>
              <a:rPr lang="en-US" altLang="en-US" sz="2400" dirty="0" smtClean="0"/>
              <a:t>Is the relative risk of stroke associated with obesity the same in men and women?  Is it the same in blacks and whites?</a:t>
            </a:r>
          </a:p>
          <a:p>
            <a:pPr lvl="1" eaLnBrk="1" hangingPunct="1">
              <a:lnSpc>
                <a:spcPct val="90000"/>
              </a:lnSpc>
            </a:pPr>
            <a:r>
              <a:rPr lang="en-US" altLang="en-US" sz="2400" dirty="0" smtClean="0"/>
              <a:t>Is the risk difference for stroke associated with obesity the same in men and women?  Is it the same in blacks and whites?</a:t>
            </a:r>
          </a:p>
          <a:p>
            <a:pPr eaLnBrk="1" hangingPunct="1">
              <a:lnSpc>
                <a:spcPct val="90000"/>
              </a:lnSpc>
            </a:pPr>
            <a:r>
              <a:rPr lang="en-US" altLang="en-US" sz="2800" dirty="0" smtClean="0"/>
              <a:t>If there is a main effect (e.g. obesity predicts stroke and race also predicts stroke), usually no more than one effect measure will show </a:t>
            </a:r>
            <a:r>
              <a:rPr lang="en-US" altLang="en-US" sz="2800" i="1" dirty="0" smtClean="0"/>
              <a:t>no </a:t>
            </a:r>
            <a:r>
              <a:rPr lang="en-US" altLang="en-US" sz="2800" dirty="0" smtClean="0"/>
              <a:t>modification.</a:t>
            </a:r>
          </a:p>
          <a:p>
            <a:pPr lvl="1" eaLnBrk="1" hangingPunct="1">
              <a:lnSpc>
                <a:spcPct val="90000"/>
              </a:lnSpc>
            </a:pPr>
            <a:r>
              <a:rPr lang="en-US" altLang="en-US" sz="2400" dirty="0" smtClean="0"/>
              <a:t>If the RRs are the same for blacks and whites, but blacks have a higher overall rate of stroke than whites, the RDs </a:t>
            </a:r>
            <a:r>
              <a:rPr lang="en-US" altLang="en-US" sz="2400" i="1" dirty="0" smtClean="0"/>
              <a:t>must be different. </a:t>
            </a:r>
          </a:p>
          <a:p>
            <a:pPr lvl="1" eaLnBrk="1" hangingPunct="1">
              <a:lnSpc>
                <a:spcPct val="90000"/>
              </a:lnSpc>
            </a:pPr>
            <a:endParaRPr lang="en-US" altLang="en-US" sz="2400" dirty="0" smtClean="0"/>
          </a:p>
        </p:txBody>
      </p:sp>
      <p:sp>
        <p:nvSpPr>
          <p:cNvPr id="3072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8846257-DBDE-465B-BD91-EFD0FABC22AA}" type="slidenum">
              <a:rPr lang="en-US" altLang="en-US">
                <a:solidFill>
                  <a:srgbClr val="3F3F3F"/>
                </a:solidFill>
              </a:rPr>
              <a:pPr/>
              <a:t>25</a:t>
            </a:fld>
            <a:endParaRPr lang="en-US" altLang="en-US">
              <a:solidFill>
                <a:srgbClr val="3F3F3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bwMode="auto"/>
        <p:txBody>
          <a:bodyPr wrap="square" tIns="45720" rIns="91440" bIns="45720" numCol="1" anchorCtr="0" compatLnSpc="1">
            <a:prstTxWarp prst="textNoShape">
              <a:avLst/>
            </a:prstTxWarp>
            <a:normAutofit fontScale="90000"/>
          </a:bodyPr>
          <a:lstStyle/>
          <a:p>
            <a:pPr eaLnBrk="1" hangingPunct="1">
              <a:defRPr/>
            </a:pPr>
            <a:r>
              <a:rPr lang="en-US" dirty="0" smtClean="0"/>
              <a:t>Effect Modification </a:t>
            </a:r>
            <a:r>
              <a:rPr lang="en-US" dirty="0" err="1" smtClean="0"/>
              <a:t>vs</a:t>
            </a:r>
            <a:r>
              <a:rPr lang="en-US" dirty="0" smtClean="0"/>
              <a:t> Interaction</a:t>
            </a:r>
          </a:p>
        </p:txBody>
      </p:sp>
      <p:sp>
        <p:nvSpPr>
          <p:cNvPr id="31747" name="Rectangle 3"/>
          <p:cNvSpPr>
            <a:spLocks noGrp="1" noChangeArrowheads="1"/>
          </p:cNvSpPr>
          <p:nvPr>
            <p:ph idx="1"/>
          </p:nvPr>
        </p:nvSpPr>
        <p:spPr/>
        <p:txBody>
          <a:bodyPr lIns="91440" tIns="45720"/>
          <a:lstStyle/>
          <a:p>
            <a:pPr eaLnBrk="1" hangingPunct="1">
              <a:lnSpc>
                <a:spcPct val="90000"/>
              </a:lnSpc>
            </a:pPr>
            <a:r>
              <a:rPr lang="en-US" altLang="en-US" sz="2800" dirty="0" smtClean="0"/>
              <a:t>The scale dependence of interaction is essential to recognize when interpreting disparities, and especially trends in disparities.  </a:t>
            </a:r>
          </a:p>
          <a:p>
            <a:pPr eaLnBrk="1" hangingPunct="1">
              <a:lnSpc>
                <a:spcPct val="90000"/>
              </a:lnSpc>
            </a:pPr>
            <a:r>
              <a:rPr lang="en-US" altLang="en-US" sz="2800" dirty="0" smtClean="0"/>
              <a:t>Relative effect measures will tend to be closer to the null in groups with higher baseline risk. </a:t>
            </a:r>
          </a:p>
          <a:p>
            <a:pPr lvl="1" eaLnBrk="1" hangingPunct="1">
              <a:lnSpc>
                <a:spcPct val="90000"/>
              </a:lnSpc>
            </a:pPr>
            <a:r>
              <a:rPr lang="en-US" altLang="en-US" sz="2400" dirty="0" smtClean="0"/>
              <a:t>RRs in young routinely more extreme than RRs in old.</a:t>
            </a:r>
          </a:p>
          <a:p>
            <a:pPr lvl="1" eaLnBrk="1" hangingPunct="1">
              <a:lnSpc>
                <a:spcPct val="90000"/>
              </a:lnSpc>
            </a:pPr>
            <a:r>
              <a:rPr lang="en-US" altLang="en-US" sz="2400" dirty="0" smtClean="0"/>
              <a:t>RRs tend to become more extreme over time if there is progress in reducing the p0pulation risk of a disease</a:t>
            </a:r>
          </a:p>
          <a:p>
            <a:pPr eaLnBrk="1" hangingPunct="1">
              <a:lnSpc>
                <a:spcPct val="90000"/>
              </a:lnSpc>
            </a:pPr>
            <a:r>
              <a:rPr lang="en-US" altLang="en-US" sz="2800" dirty="0" smtClean="0"/>
              <a:t>Which is more important: relative or absolute changes? </a:t>
            </a:r>
          </a:p>
          <a:p>
            <a:pPr eaLnBrk="1" hangingPunct="1">
              <a:lnSpc>
                <a:spcPct val="90000"/>
              </a:lnSpc>
            </a:pPr>
            <a:endParaRPr lang="en-US" altLang="en-US" sz="2800" dirty="0" smtClean="0"/>
          </a:p>
          <a:p>
            <a:pPr lvl="1" eaLnBrk="1" hangingPunct="1">
              <a:lnSpc>
                <a:spcPct val="90000"/>
              </a:lnSpc>
            </a:pPr>
            <a:endParaRPr lang="en-US" altLang="en-US" sz="2000" dirty="0" smtClean="0"/>
          </a:p>
        </p:txBody>
      </p:sp>
      <p:sp>
        <p:nvSpPr>
          <p:cNvPr id="3174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7B1CBB3-42C1-4025-A28C-A04C8BE2C940}" type="slidenum">
              <a:rPr lang="en-US" altLang="en-US">
                <a:solidFill>
                  <a:srgbClr val="3F3F3F"/>
                </a:solidFill>
              </a:rPr>
              <a:pPr/>
              <a:t>26</a:t>
            </a:fld>
            <a:endParaRPr lang="en-US" altLang="en-US">
              <a:solidFill>
                <a:srgbClr val="3F3F3F"/>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defRPr/>
            </a:pPr>
            <a:r>
              <a:rPr lang="en-US"/>
              <a:t>Absolute vs Relative Changes</a:t>
            </a:r>
          </a:p>
        </p:txBody>
      </p:sp>
      <p:sp>
        <p:nvSpPr>
          <p:cNvPr id="32771" name="Rectangle 5"/>
          <p:cNvSpPr>
            <a:spLocks noGrp="1" noChangeArrowheads="1"/>
          </p:cNvSpPr>
          <p:nvPr>
            <p:ph type="body" idx="1"/>
          </p:nvPr>
        </p:nvSpPr>
        <p:spPr>
          <a:xfrm>
            <a:off x="228600" y="1600200"/>
            <a:ext cx="8534400" cy="4625975"/>
          </a:xfrm>
        </p:spPr>
        <p:txBody>
          <a:bodyPr/>
          <a:lstStyle/>
          <a:p>
            <a:r>
              <a:rPr lang="en-US" altLang="en-US" dirty="0" smtClean="0"/>
              <a:t>Disparities should be measured in both absolute and relative terms in order to understand their magnitude, especially when making comparisons over time or across geographic populations or indicators.</a:t>
            </a:r>
          </a:p>
          <a:p>
            <a:endParaRPr lang="en-US" altLang="en-US" dirty="0" smtClean="0"/>
          </a:p>
          <a:p>
            <a:r>
              <a:rPr lang="en-US" altLang="en-US" dirty="0" smtClean="0"/>
              <a:t>Absolute and relative </a:t>
            </a:r>
            <a:r>
              <a:rPr lang="en-US" altLang="en-US" dirty="0" smtClean="0"/>
              <a:t>comparisons will </a:t>
            </a:r>
            <a:r>
              <a:rPr lang="en-US" altLang="en-US" dirty="0" smtClean="0"/>
              <a:t>always have the same sign (positive or negative) but estimates of </a:t>
            </a:r>
            <a:r>
              <a:rPr lang="en-US" altLang="en-US" b="1" dirty="0" smtClean="0"/>
              <a:t>rate of change</a:t>
            </a:r>
            <a:r>
              <a:rPr lang="en-US" altLang="en-US" dirty="0" smtClean="0"/>
              <a:t> </a:t>
            </a:r>
            <a:r>
              <a:rPr lang="en-US" altLang="en-US" dirty="0" smtClean="0"/>
              <a:t>in absolute and relative disparities may </a:t>
            </a:r>
            <a:r>
              <a:rPr lang="en-US" altLang="en-US" dirty="0" smtClean="0"/>
              <a:t>not have the same sign.</a:t>
            </a:r>
          </a:p>
          <a:p>
            <a:endParaRPr lang="en-US" altLang="en-US" dirty="0" smtClean="0"/>
          </a:p>
        </p:txBody>
      </p:sp>
      <p:sp>
        <p:nvSpPr>
          <p:cNvPr id="3277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6132EB-7B91-4C96-93C8-0DD4C9CE9000}" type="slidenum">
              <a:rPr lang="en-US" altLang="en-US">
                <a:solidFill>
                  <a:srgbClr val="3F3F3F"/>
                </a:solidFill>
              </a:rPr>
              <a:pPr/>
              <a:t>27</a:t>
            </a:fld>
            <a:endParaRPr lang="en-US" altLang="en-US">
              <a:solidFill>
                <a:srgbClr val="3F3F3F"/>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575"/>
            <a:ext cx="8229600" cy="1252538"/>
          </a:xfrm>
        </p:spPr>
        <p:txBody>
          <a:bodyPr>
            <a:normAutofit fontScale="90000"/>
          </a:bodyPr>
          <a:lstStyle/>
          <a:p>
            <a:pPr>
              <a:defRPr/>
            </a:pPr>
            <a:r>
              <a:rPr lang="en-US" dirty="0" smtClean="0"/>
              <a:t>Measurement Issues in Health Disparities and Social Epidemiology</a:t>
            </a:r>
            <a:endParaRPr lang="en-US" dirty="0"/>
          </a:p>
        </p:txBody>
      </p:sp>
      <p:sp>
        <p:nvSpPr>
          <p:cNvPr id="33795" name="Content Placeholder 2"/>
          <p:cNvSpPr>
            <a:spLocks noGrp="1"/>
          </p:cNvSpPr>
          <p:nvPr>
            <p:ph idx="1"/>
          </p:nvPr>
        </p:nvSpPr>
        <p:spPr/>
        <p:txBody>
          <a:bodyPr/>
          <a:lstStyle/>
          <a:p>
            <a:r>
              <a:rPr lang="en-US" altLang="en-US" sz="2800" smtClean="0"/>
              <a:t>How do you measure disparities?</a:t>
            </a:r>
          </a:p>
          <a:p>
            <a:pPr marL="914400" lvl="1" indent="-457200">
              <a:buFont typeface="Corbel" pitchFamily="34" charset="0"/>
              <a:buAutoNum type="arabicPeriod"/>
            </a:pPr>
            <a:r>
              <a:rPr lang="en-US" altLang="en-US" sz="2400" smtClean="0"/>
              <a:t>Defining comparison groups</a:t>
            </a:r>
          </a:p>
          <a:p>
            <a:pPr marL="914400" lvl="1" indent="-457200">
              <a:buFont typeface="Corbel" pitchFamily="34" charset="0"/>
              <a:buAutoNum type="arabicPeriod"/>
            </a:pPr>
            <a:r>
              <a:rPr lang="en-US" altLang="en-US" sz="2400" smtClean="0"/>
              <a:t>Choosing the measure</a:t>
            </a:r>
          </a:p>
          <a:p>
            <a:pPr marL="914400" lvl="1" indent="-457200">
              <a:buFont typeface="Corbel" pitchFamily="34" charset="0"/>
              <a:buAutoNum type="arabicPeriod"/>
            </a:pPr>
            <a:r>
              <a:rPr lang="en-US" altLang="en-US" sz="2400" smtClean="0"/>
              <a:t>Outcomes</a:t>
            </a:r>
          </a:p>
          <a:p>
            <a:r>
              <a:rPr lang="en-US" altLang="en-US" sz="2800" smtClean="0"/>
              <a:t>What is the role of measurement in explaining disparities and how do insufficient measures compromise this?</a:t>
            </a:r>
          </a:p>
          <a:p>
            <a:r>
              <a:rPr lang="en-US" altLang="en-US" sz="2800" smtClean="0"/>
              <a:t>Challenges in measuring social constructs</a:t>
            </a:r>
          </a:p>
          <a:p>
            <a:r>
              <a:rPr lang="en-US" altLang="en-US" sz="2800" smtClean="0"/>
              <a:t>Some basic ideas for measuring latent variables</a:t>
            </a:r>
          </a:p>
          <a:p>
            <a:endParaRPr lang="en-US" altLang="en-US" smtClean="0"/>
          </a:p>
          <a:p>
            <a:endParaRPr lang="en-US" altLang="en-US"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altLang="en-US" sz="4800" dirty="0" smtClean="0"/>
              <a:t>Considerations for outcome measures</a:t>
            </a:r>
            <a:endParaRPr lang="en-US" dirty="0"/>
          </a:p>
        </p:txBody>
      </p:sp>
      <p:sp>
        <p:nvSpPr>
          <p:cNvPr id="34819" name="Content Placeholder 2"/>
          <p:cNvSpPr>
            <a:spLocks noGrp="1"/>
          </p:cNvSpPr>
          <p:nvPr>
            <p:ph idx="1"/>
          </p:nvPr>
        </p:nvSpPr>
        <p:spPr/>
        <p:txBody>
          <a:bodyPr/>
          <a:lstStyle/>
          <a:p>
            <a:pPr lvl="1"/>
            <a:r>
              <a:rPr lang="en-US" altLang="en-US" sz="2400" smtClean="0"/>
              <a:t>Example: Self-rated health</a:t>
            </a:r>
          </a:p>
          <a:p>
            <a:pPr lvl="1"/>
            <a:r>
              <a:rPr lang="en-US" altLang="en-US" sz="2400" smtClean="0"/>
              <a:t>Example: Stroke</a:t>
            </a:r>
          </a:p>
          <a:p>
            <a:endParaRPr lang="en-US" altLang="en-US"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defRPr/>
            </a:pPr>
            <a:r>
              <a:rPr lang="en-US" dirty="0" smtClean="0"/>
              <a:t>Measuring Disparities</a:t>
            </a:r>
            <a:endParaRPr lang="en-US" dirty="0"/>
          </a:p>
        </p:txBody>
      </p:sp>
      <p:sp>
        <p:nvSpPr>
          <p:cNvPr id="16387" name="Rectangle 3"/>
          <p:cNvSpPr>
            <a:spLocks noGrp="1" noChangeArrowheads="1"/>
          </p:cNvSpPr>
          <p:nvPr>
            <p:ph type="body" idx="1"/>
          </p:nvPr>
        </p:nvSpPr>
        <p:spPr/>
        <p:txBody>
          <a:bodyPr/>
          <a:lstStyle/>
          <a:p>
            <a:pPr>
              <a:lnSpc>
                <a:spcPct val="90000"/>
              </a:lnSpc>
              <a:buFontTx/>
              <a:buNone/>
              <a:defRPr/>
            </a:pPr>
            <a:r>
              <a:rPr lang="en-US" sz="2800" dirty="0" smtClean="0">
                <a:latin typeface="Times New Roman" pitchFamily="18" charset="0"/>
              </a:rPr>
              <a:t>A common (not the only) definition of a health disparity is that it is a difference in health outcomes between groups that is </a:t>
            </a:r>
            <a:r>
              <a:rPr lang="en-US" sz="2800" i="1" dirty="0" smtClean="0">
                <a:latin typeface="Times New Roman" pitchFamily="18" charset="0"/>
              </a:rPr>
              <a:t>unjust </a:t>
            </a:r>
            <a:r>
              <a:rPr lang="en-US" sz="2800" dirty="0" smtClean="0">
                <a:latin typeface="Times New Roman" pitchFamily="18" charset="0"/>
              </a:rPr>
              <a:t>(preventable). </a:t>
            </a:r>
            <a:endParaRPr lang="en-US" sz="2800" dirty="0" smtClean="0">
              <a:latin typeface="Times New Roman" pitchFamily="18" charset="0"/>
            </a:endParaRPr>
          </a:p>
          <a:p>
            <a:pPr>
              <a:lnSpc>
                <a:spcPct val="90000"/>
              </a:lnSpc>
              <a:buFontTx/>
              <a:buNone/>
              <a:defRPr/>
            </a:pPr>
            <a:endParaRPr lang="en-US" sz="2800" dirty="0" smtClean="0">
              <a:latin typeface="Times New Roman" pitchFamily="18" charset="0"/>
            </a:endParaRPr>
          </a:p>
          <a:p>
            <a:pPr>
              <a:lnSpc>
                <a:spcPct val="90000"/>
              </a:lnSpc>
              <a:buFontTx/>
              <a:buNone/>
              <a:defRPr/>
            </a:pPr>
            <a:r>
              <a:rPr lang="en-US" sz="2800" dirty="0" smtClean="0">
                <a:latin typeface="Times New Roman" pitchFamily="18" charset="0"/>
              </a:rPr>
              <a:t>Measuring disparities entails:</a:t>
            </a:r>
          </a:p>
          <a:p>
            <a:pPr marL="633412" indent="-514350">
              <a:lnSpc>
                <a:spcPct val="90000"/>
              </a:lnSpc>
              <a:buFont typeface="+mj-lt"/>
              <a:buAutoNum type="arabicPeriod"/>
              <a:defRPr/>
            </a:pPr>
            <a:r>
              <a:rPr lang="en-US" sz="2800" dirty="0" smtClean="0">
                <a:latin typeface="Times New Roman" pitchFamily="18" charset="0"/>
              </a:rPr>
              <a:t>Choosing groups to compare</a:t>
            </a:r>
          </a:p>
          <a:p>
            <a:pPr marL="633412" indent="-514350">
              <a:lnSpc>
                <a:spcPct val="90000"/>
              </a:lnSpc>
              <a:buFont typeface="+mj-lt"/>
              <a:buAutoNum type="arabicPeriod"/>
              <a:defRPr/>
            </a:pPr>
            <a:r>
              <a:rPr lang="en-US" sz="2800" dirty="0" smtClean="0">
                <a:latin typeface="Times New Roman" pitchFamily="18" charset="0"/>
              </a:rPr>
              <a:t>Showing a between-group health </a:t>
            </a:r>
            <a:r>
              <a:rPr lang="en-US" sz="2800" i="1" dirty="0" smtClean="0">
                <a:latin typeface="Times New Roman" pitchFamily="18" charset="0"/>
              </a:rPr>
              <a:t>difference</a:t>
            </a:r>
            <a:endParaRPr lang="en-US" sz="2800" dirty="0" smtClean="0">
              <a:latin typeface="Times New Roman" pitchFamily="18" charset="0"/>
            </a:endParaRPr>
          </a:p>
          <a:p>
            <a:pPr marL="633412" indent="-514350">
              <a:lnSpc>
                <a:spcPct val="90000"/>
              </a:lnSpc>
              <a:buFont typeface="+mj-lt"/>
              <a:buAutoNum type="arabicPeriod"/>
              <a:defRPr/>
            </a:pPr>
            <a:r>
              <a:rPr lang="en-US" sz="2800" dirty="0" smtClean="0">
                <a:latin typeface="Times New Roman" pitchFamily="18" charset="0"/>
              </a:rPr>
              <a:t>Providing </a:t>
            </a:r>
            <a:r>
              <a:rPr lang="en-US" sz="2800" dirty="0">
                <a:latin typeface="Times New Roman" pitchFamily="18" charset="0"/>
              </a:rPr>
              <a:t>evidence that </a:t>
            </a:r>
            <a:r>
              <a:rPr lang="en-US" sz="2800" dirty="0" smtClean="0">
                <a:latin typeface="Times New Roman" pitchFamily="18" charset="0"/>
              </a:rPr>
              <a:t>the </a:t>
            </a:r>
            <a:r>
              <a:rPr lang="en-US" sz="2800" dirty="0">
                <a:latin typeface="Times New Roman" pitchFamily="18" charset="0"/>
              </a:rPr>
              <a:t>difference is </a:t>
            </a:r>
            <a:r>
              <a:rPr lang="en-US" sz="2800" dirty="0" smtClean="0">
                <a:latin typeface="Times New Roman" pitchFamily="18" charset="0"/>
              </a:rPr>
              <a:t>unjust (e.g., it is preventable, it arises from long-standing social disadvantages or historical power structures). </a:t>
            </a:r>
            <a:endParaRPr lang="en-US" sz="2800" dirty="0">
              <a:latin typeface="Times New Roman" pitchFamily="18" charset="0"/>
            </a:endParaRPr>
          </a:p>
        </p:txBody>
      </p:sp>
      <p:sp>
        <p:nvSpPr>
          <p:cNvPr id="1024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9671A8E-3318-424A-8701-7666B715E1C4}" type="slidenum">
              <a:rPr lang="en-US" altLang="en-US">
                <a:solidFill>
                  <a:srgbClr val="3F3F3F"/>
                </a:solidFill>
              </a:rPr>
              <a:pPr/>
              <a:t>3</a:t>
            </a:fld>
            <a:endParaRPr lang="en-US" altLang="en-US">
              <a:solidFill>
                <a:srgbClr val="3F3F3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575"/>
            <a:ext cx="8229600" cy="1252538"/>
          </a:xfrm>
        </p:spPr>
        <p:txBody>
          <a:bodyPr>
            <a:normAutofit fontScale="90000"/>
          </a:bodyPr>
          <a:lstStyle/>
          <a:p>
            <a:pPr>
              <a:defRPr/>
            </a:pPr>
            <a:r>
              <a:rPr lang="en-US" dirty="0" smtClean="0"/>
              <a:t>Measurement Issues in Health Disparities and Social Epidemiology</a:t>
            </a:r>
            <a:endParaRPr lang="en-US" dirty="0"/>
          </a:p>
        </p:txBody>
      </p:sp>
      <p:sp>
        <p:nvSpPr>
          <p:cNvPr id="35843" name="Content Placeholder 2"/>
          <p:cNvSpPr>
            <a:spLocks noGrp="1"/>
          </p:cNvSpPr>
          <p:nvPr>
            <p:ph idx="1"/>
          </p:nvPr>
        </p:nvSpPr>
        <p:spPr/>
        <p:txBody>
          <a:bodyPr/>
          <a:lstStyle/>
          <a:p>
            <a:r>
              <a:rPr lang="en-US" altLang="en-US" sz="2800" smtClean="0"/>
              <a:t>How do you measure disparities?</a:t>
            </a:r>
          </a:p>
          <a:p>
            <a:pPr marL="914400" lvl="1" indent="-457200">
              <a:buFont typeface="Corbel" pitchFamily="34" charset="0"/>
              <a:buAutoNum type="arabicPeriod"/>
            </a:pPr>
            <a:r>
              <a:rPr lang="en-US" altLang="en-US" sz="2400" smtClean="0"/>
              <a:t>Defining comparison groups</a:t>
            </a:r>
          </a:p>
          <a:p>
            <a:pPr marL="914400" lvl="1" indent="-457200">
              <a:buFont typeface="Corbel" pitchFamily="34" charset="0"/>
              <a:buAutoNum type="arabicPeriod"/>
            </a:pPr>
            <a:r>
              <a:rPr lang="en-US" altLang="en-US" sz="2400" smtClean="0"/>
              <a:t>Choosing the measure</a:t>
            </a:r>
          </a:p>
          <a:p>
            <a:pPr marL="914400" lvl="1" indent="-457200">
              <a:buFont typeface="Corbel" pitchFamily="34" charset="0"/>
              <a:buAutoNum type="arabicPeriod"/>
            </a:pPr>
            <a:r>
              <a:rPr lang="en-US" altLang="en-US" sz="2400" smtClean="0"/>
              <a:t>Outcomes</a:t>
            </a:r>
          </a:p>
          <a:p>
            <a:r>
              <a:rPr lang="en-US" altLang="en-US" sz="2800" smtClean="0"/>
              <a:t>What is the role of measurement in explaining disparities and how do insufficient measures compromise this?</a:t>
            </a:r>
          </a:p>
          <a:p>
            <a:r>
              <a:rPr lang="en-US" altLang="en-US" sz="2800" smtClean="0"/>
              <a:t>Challenges in measuring social constructs</a:t>
            </a:r>
          </a:p>
          <a:p>
            <a:r>
              <a:rPr lang="en-US" altLang="en-US" sz="2800" smtClean="0"/>
              <a:t>Some basic ideas for measuring latent variables</a:t>
            </a:r>
          </a:p>
          <a:p>
            <a:endParaRPr lang="en-US" altLang="en-US" smtClean="0"/>
          </a:p>
          <a:p>
            <a:endParaRPr lang="en-US" altLang="en-US"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7E06C9B-DF5F-4F01-B096-F6060EF5852E}" type="slidenum">
              <a:rPr lang="en-US" altLang="en-US">
                <a:solidFill>
                  <a:srgbClr val="3F3F3F"/>
                </a:solidFill>
              </a:rPr>
              <a:pPr/>
              <a:t>31</a:t>
            </a:fld>
            <a:endParaRPr lang="en-US" altLang="en-US">
              <a:solidFill>
                <a:srgbClr val="3F3F3F"/>
              </a:solidFill>
            </a:endParaRPr>
          </a:p>
        </p:txBody>
      </p:sp>
      <p:sp>
        <p:nvSpPr>
          <p:cNvPr id="1691650" name="Rectangle 2"/>
          <p:cNvSpPr>
            <a:spLocks noGrp="1" noChangeArrowheads="1"/>
          </p:cNvSpPr>
          <p:nvPr>
            <p:ph type="title"/>
          </p:nvPr>
        </p:nvSpPr>
        <p:spPr>
          <a:xfrm>
            <a:off x="304800" y="152400"/>
            <a:ext cx="7772400" cy="11049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fontScale="90000"/>
          </a:bodyPr>
          <a:lstStyle/>
          <a:p>
            <a:pPr>
              <a:defRPr/>
            </a:pPr>
            <a:r>
              <a:rPr lang="en-US" altLang="en-US" sz="4000" dirty="0" smtClean="0"/>
              <a:t>Inadequate measures can result in:</a:t>
            </a:r>
            <a:endParaRPr lang="en-US" altLang="en-US" sz="4000" dirty="0"/>
          </a:p>
        </p:txBody>
      </p:sp>
      <p:sp>
        <p:nvSpPr>
          <p:cNvPr id="36868" name="Rectangle 3"/>
          <p:cNvSpPr>
            <a:spLocks noGrp="1" noChangeArrowheads="1"/>
          </p:cNvSpPr>
          <p:nvPr>
            <p:ph type="body" idx="1"/>
          </p:nvPr>
        </p:nvSpPr>
        <p:spPr>
          <a:xfrm>
            <a:off x="457200" y="1524000"/>
            <a:ext cx="8305800" cy="43434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sz="2400" dirty="0" smtClean="0"/>
              <a:t>Conceptual inadequacy: you are asking a silly question or a vaguely defined question</a:t>
            </a:r>
            <a:r>
              <a:rPr lang="en-US" altLang="en-US" sz="2400" dirty="0" smtClean="0">
                <a:sym typeface="Wingdings" pitchFamily="2" charset="2"/>
              </a:rPr>
              <a:t> </a:t>
            </a:r>
            <a:r>
              <a:rPr lang="en-US" altLang="en-US" sz="2400" u="sng" dirty="0" smtClean="0">
                <a:sym typeface="Wingdings" pitchFamily="2" charset="2"/>
              </a:rPr>
              <a:t>meaningless answer </a:t>
            </a:r>
            <a:r>
              <a:rPr lang="en-US" altLang="en-US" sz="2400" dirty="0" smtClean="0">
                <a:sym typeface="Wingdings" pitchFamily="2" charset="2"/>
              </a:rPr>
              <a:t>to your fuzzy research question</a:t>
            </a:r>
            <a:endParaRPr lang="en-US" altLang="en-US" sz="2400" dirty="0" smtClean="0"/>
          </a:p>
          <a:p>
            <a:r>
              <a:rPr lang="en-US" altLang="en-US" sz="2400" dirty="0" smtClean="0"/>
              <a:t>Poor data quality (e.g. missing data): people won’t answer or can’t answer </a:t>
            </a:r>
            <a:r>
              <a:rPr lang="en-US" altLang="en-US" sz="2400" dirty="0" smtClean="0">
                <a:sym typeface="Wingdings" pitchFamily="2" charset="2"/>
              </a:rPr>
              <a:t> </a:t>
            </a:r>
            <a:r>
              <a:rPr lang="en-US" altLang="en-US" sz="2400" u="sng" dirty="0" smtClean="0">
                <a:sym typeface="Wingdings" pitchFamily="2" charset="2"/>
              </a:rPr>
              <a:t>no answer</a:t>
            </a:r>
            <a:r>
              <a:rPr lang="en-US" altLang="en-US" sz="2400" dirty="0" smtClean="0">
                <a:sym typeface="Wingdings" pitchFamily="2" charset="2"/>
              </a:rPr>
              <a:t> to your question</a:t>
            </a:r>
            <a:endParaRPr lang="en-US" altLang="en-US" sz="2400" dirty="0" smtClean="0"/>
          </a:p>
          <a:p>
            <a:r>
              <a:rPr lang="en-US" altLang="en-US" sz="2400" dirty="0" smtClean="0"/>
              <a:t>Poor variability: everyone answers the same </a:t>
            </a:r>
            <a:r>
              <a:rPr lang="en-US" altLang="en-US" sz="2400" dirty="0" smtClean="0">
                <a:sym typeface="Wingdings" pitchFamily="2" charset="2"/>
              </a:rPr>
              <a:t> </a:t>
            </a:r>
            <a:r>
              <a:rPr lang="en-US" altLang="en-US" sz="2400" u="sng" dirty="0" smtClean="0">
                <a:sym typeface="Wingdings" pitchFamily="2" charset="2"/>
              </a:rPr>
              <a:t>no answer </a:t>
            </a:r>
            <a:r>
              <a:rPr lang="en-US" altLang="en-US" sz="2400" dirty="0" smtClean="0">
                <a:sym typeface="Wingdings" pitchFamily="2" charset="2"/>
              </a:rPr>
              <a:t>to your question</a:t>
            </a:r>
            <a:endParaRPr lang="en-US" altLang="en-US" sz="2400" dirty="0" smtClean="0"/>
          </a:p>
          <a:p>
            <a:r>
              <a:rPr lang="en-US" altLang="en-US" sz="2400" dirty="0" smtClean="0"/>
              <a:t>Poor reliability and validity: you measure the wrong thing or measure it badly </a:t>
            </a:r>
            <a:r>
              <a:rPr lang="en-US" altLang="en-US" sz="2400" dirty="0" smtClean="0">
                <a:sym typeface="Wingdings" pitchFamily="2" charset="2"/>
              </a:rPr>
              <a:t> </a:t>
            </a:r>
            <a:r>
              <a:rPr lang="en-US" altLang="en-US" sz="2400" u="sng" dirty="0" smtClean="0">
                <a:sym typeface="Wingdings" pitchFamily="2" charset="2"/>
              </a:rPr>
              <a:t>the wrong answer </a:t>
            </a:r>
            <a:r>
              <a:rPr lang="en-US" altLang="en-US" sz="2400" dirty="0" smtClean="0">
                <a:sym typeface="Wingdings" pitchFamily="2" charset="2"/>
              </a:rPr>
              <a:t>to your question or no power to answer the question</a:t>
            </a:r>
            <a:endParaRPr lang="en-US" altLang="en-US" sz="2400" dirty="0" smtClean="0"/>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EA1D667-2943-4CE9-A295-659BC7C7FA1D}" type="slidenum">
              <a:rPr lang="en-US" altLang="en-US">
                <a:solidFill>
                  <a:srgbClr val="3F3F3F"/>
                </a:solidFill>
              </a:rPr>
              <a:pPr/>
              <a:t>32</a:t>
            </a:fld>
            <a:endParaRPr lang="en-US" altLang="en-US">
              <a:solidFill>
                <a:srgbClr val="3F3F3F"/>
              </a:solidFill>
            </a:endParaRPr>
          </a:p>
        </p:txBody>
      </p:sp>
      <p:sp>
        <p:nvSpPr>
          <p:cNvPr id="1691650" name="Rectangle 2"/>
          <p:cNvSpPr>
            <a:spLocks noGrp="1" noChangeArrowheads="1"/>
          </p:cNvSpPr>
          <p:nvPr>
            <p:ph type="title"/>
          </p:nvPr>
        </p:nvSpPr>
        <p:spPr>
          <a:xfrm>
            <a:off x="304800" y="152400"/>
            <a:ext cx="7772400" cy="11049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fontScale="90000"/>
          </a:bodyPr>
          <a:lstStyle/>
          <a:p>
            <a:pPr>
              <a:defRPr/>
            </a:pPr>
            <a:r>
              <a:rPr lang="en-US" altLang="en-US" sz="4000" dirty="0" smtClean="0"/>
              <a:t>What to worry about depends on your question</a:t>
            </a:r>
            <a:endParaRPr lang="en-US" altLang="en-US" sz="4000" dirty="0"/>
          </a:p>
        </p:txBody>
      </p:sp>
      <p:sp>
        <p:nvSpPr>
          <p:cNvPr id="37892" name="Rectangle 3"/>
          <p:cNvSpPr>
            <a:spLocks noGrp="1" noChangeArrowheads="1"/>
          </p:cNvSpPr>
          <p:nvPr>
            <p:ph type="body" idx="1"/>
          </p:nvPr>
        </p:nvSpPr>
        <p:spPr>
          <a:xfrm>
            <a:off x="457200" y="1524000"/>
            <a:ext cx="8305800" cy="48768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sz="2400" dirty="0" smtClean="0"/>
              <a:t>What is the effect of education on dementia risk?</a:t>
            </a:r>
          </a:p>
          <a:p>
            <a:pPr lvl="1"/>
            <a:r>
              <a:rPr lang="en-US" altLang="en-US" sz="2000" dirty="0" smtClean="0"/>
              <a:t>Bad measure of education will tend to attenuate association</a:t>
            </a:r>
          </a:p>
          <a:p>
            <a:pPr lvl="1"/>
            <a:r>
              <a:rPr lang="en-US" altLang="en-US" sz="2000" dirty="0" smtClean="0"/>
              <a:t>Dementia may be differentially measured – bias could go either way</a:t>
            </a:r>
          </a:p>
          <a:p>
            <a:pPr lvl="1"/>
            <a:r>
              <a:rPr lang="en-US" altLang="en-US" sz="2000" dirty="0" smtClean="0"/>
              <a:t>Bad measures of confounders (mother’s education?) leaves confounding bias</a:t>
            </a:r>
          </a:p>
          <a:p>
            <a:r>
              <a:rPr lang="en-US" altLang="en-US" sz="2400" dirty="0" smtClean="0"/>
              <a:t>How much of the black-white disparity in stroke is attributable to SES? </a:t>
            </a:r>
          </a:p>
          <a:p>
            <a:pPr lvl="1"/>
            <a:r>
              <a:rPr lang="en-US" altLang="en-US" sz="2000" dirty="0" smtClean="0"/>
              <a:t>Bad measures of childhood SES lead to under-estimation of role of SES</a:t>
            </a:r>
          </a:p>
          <a:p>
            <a:r>
              <a:rPr lang="en-US" altLang="en-US" sz="2400" dirty="0" smtClean="0"/>
              <a:t>What is the effect of receiving treatment A on dementia risk?</a:t>
            </a:r>
          </a:p>
          <a:p>
            <a:pPr lvl="1"/>
            <a:r>
              <a:rPr lang="en-US" altLang="en-US" sz="2000" dirty="0" smtClean="0"/>
              <a:t>Bad measure of social resources influencing receipt of treatment A leaves confounding bias – making </a:t>
            </a:r>
            <a:r>
              <a:rPr lang="en-US" altLang="en-US" sz="2000" dirty="0" smtClean="0"/>
              <a:t>hard-to-access </a:t>
            </a:r>
            <a:r>
              <a:rPr lang="en-US" altLang="en-US" sz="2000" dirty="0" smtClean="0"/>
              <a:t>treatments look </a:t>
            </a:r>
            <a:r>
              <a:rPr lang="en-US" altLang="en-US" sz="2000" dirty="0" smtClean="0"/>
              <a:t>beneficial.</a:t>
            </a:r>
            <a:endParaRPr lang="en-US" altLang="en-US" sz="2000" dirty="0" smtClean="0"/>
          </a:p>
          <a:p>
            <a:endParaRPr lang="en-US" altLang="en-US" sz="2400" dirty="0" smtClean="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fontScale="90000"/>
          </a:bodyPr>
          <a:lstStyle/>
          <a:p>
            <a:pPr>
              <a:defRPr/>
            </a:pPr>
            <a:r>
              <a:rPr lang="en-US" smtClean="0"/>
              <a:t>Excess Stroke in Blacks vs Whites</a:t>
            </a:r>
          </a:p>
        </p:txBody>
      </p:sp>
      <p:sp>
        <p:nvSpPr>
          <p:cNvPr id="38915" name="Rectangle 3"/>
          <p:cNvSpPr>
            <a:spLocks noGrp="1" noChangeArrowheads="1"/>
          </p:cNvSpPr>
          <p:nvPr>
            <p:ph type="body" idx="1"/>
          </p:nvPr>
        </p:nvSpPr>
        <p:spPr/>
        <p:txBody>
          <a:bodyPr/>
          <a:lstStyle/>
          <a:p>
            <a:pPr>
              <a:lnSpc>
                <a:spcPct val="80000"/>
              </a:lnSpc>
            </a:pPr>
            <a:r>
              <a:rPr lang="en-US" altLang="en-US" sz="2800" smtClean="0"/>
              <a:t>“Risk factors for increased stroke mortality in blacks heretofore examined, primarily a higher prevalence of hypertension and diabetes and a lower socioeconomic status, explain only a fraction of this excess…. </a:t>
            </a:r>
          </a:p>
          <a:p>
            <a:pPr>
              <a:lnSpc>
                <a:spcPct val="80000"/>
              </a:lnSpc>
              <a:buFontTx/>
              <a:buNone/>
            </a:pPr>
            <a:r>
              <a:rPr lang="en-US" altLang="en-US" sz="2800" smtClean="0"/>
              <a:t>…It is possible that elevated blood pressure and insulin resistance/diabetes impact blacks more strongly, which perhaps suggests a genetic influence or susceptibility. …</a:t>
            </a:r>
          </a:p>
          <a:p>
            <a:pPr>
              <a:lnSpc>
                <a:spcPct val="80000"/>
              </a:lnSpc>
              <a:buFontTx/>
              <a:buNone/>
            </a:pPr>
            <a:r>
              <a:rPr lang="en-US" altLang="en-US" sz="2800" smtClean="0"/>
              <a:t>… A more complete understanding of the mechanisms underlying the race/ethnic differences in stroke subtype will likely depend on advances in genomics. ” – </a:t>
            </a:r>
            <a:r>
              <a:rPr lang="en-US" altLang="en-US" sz="2400" smtClean="0"/>
              <a:t>Wolf and Kannell, Circulation 2007</a:t>
            </a:r>
          </a:p>
        </p:txBody>
      </p:sp>
      <p:sp>
        <p:nvSpPr>
          <p:cNvPr id="3891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52E97B2-7653-41F2-8863-601A7D1E03B1}" type="slidenum">
              <a:rPr lang="en-US" altLang="en-US">
                <a:solidFill>
                  <a:srgbClr val="3F3F3F"/>
                </a:solidFill>
              </a:rPr>
              <a:pPr/>
              <a:t>33</a:t>
            </a:fld>
            <a:endParaRPr lang="en-US" altLang="en-US">
              <a:solidFill>
                <a:srgbClr val="3F3F3F"/>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fontScale="90000"/>
          </a:bodyPr>
          <a:lstStyle/>
          <a:p>
            <a:pPr>
              <a:defRPr/>
            </a:pPr>
            <a:r>
              <a:rPr lang="en-US" sz="4000" smtClean="0"/>
              <a:t>But how well are social risk factors measured?</a:t>
            </a:r>
          </a:p>
        </p:txBody>
      </p:sp>
      <p:sp>
        <p:nvSpPr>
          <p:cNvPr id="39939" name="Rectangle 3"/>
          <p:cNvSpPr>
            <a:spLocks noGrp="1" noChangeArrowheads="1"/>
          </p:cNvSpPr>
          <p:nvPr>
            <p:ph type="body" idx="1"/>
          </p:nvPr>
        </p:nvSpPr>
        <p:spPr/>
        <p:txBody>
          <a:bodyPr/>
          <a:lstStyle/>
          <a:p>
            <a:r>
              <a:rPr lang="en-US" altLang="en-US" smtClean="0"/>
              <a:t>Place of birth/residence?</a:t>
            </a:r>
          </a:p>
          <a:p>
            <a:r>
              <a:rPr lang="en-US" altLang="en-US" smtClean="0"/>
              <a:t>Childhood SES?</a:t>
            </a:r>
          </a:p>
          <a:p>
            <a:r>
              <a:rPr lang="en-US" altLang="en-US" smtClean="0"/>
              <a:t>Comprehensive adult SES?</a:t>
            </a:r>
          </a:p>
        </p:txBody>
      </p:sp>
      <p:sp>
        <p:nvSpPr>
          <p:cNvPr id="3994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ACCC037-44FD-438F-8E98-12DC8B0BA1F2}" type="slidenum">
              <a:rPr lang="en-US" altLang="en-US">
                <a:solidFill>
                  <a:srgbClr val="3F3F3F"/>
                </a:solidFill>
              </a:rPr>
              <a:pPr/>
              <a:t>34</a:t>
            </a:fld>
            <a:endParaRPr lang="en-US" altLang="en-US">
              <a:solidFill>
                <a:srgbClr val="3F3F3F"/>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fontScale="90000"/>
          </a:bodyPr>
          <a:lstStyle/>
          <a:p>
            <a:pPr eaLnBrk="1" hangingPunct="1">
              <a:defRPr/>
            </a:pPr>
            <a:r>
              <a:rPr lang="en-US" sz="4000" smtClean="0"/>
              <a:t>Overlap of Race and Place </a:t>
            </a:r>
            <a:br>
              <a:rPr lang="en-US" sz="4000" smtClean="0"/>
            </a:br>
            <a:r>
              <a:rPr lang="en-US" sz="4000" smtClean="0"/>
              <a:t>for Older Americans</a:t>
            </a:r>
          </a:p>
        </p:txBody>
      </p:sp>
      <p:sp>
        <p:nvSpPr>
          <p:cNvPr id="4096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7189946-D4D1-4AE4-B914-93FFAB833070}" type="slidenum">
              <a:rPr lang="en-US" altLang="en-US">
                <a:solidFill>
                  <a:srgbClr val="3F3F3F"/>
                </a:solidFill>
              </a:rPr>
              <a:pPr/>
              <a:t>35</a:t>
            </a:fld>
            <a:endParaRPr lang="en-US" altLang="en-US">
              <a:solidFill>
                <a:srgbClr val="3F3F3F"/>
              </a:solidFill>
            </a:endParaRPr>
          </a:p>
        </p:txBody>
      </p:sp>
      <p:pic>
        <p:nvPicPr>
          <p:cNvPr id="409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965325"/>
            <a:ext cx="757555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0965" name="Text Box 5"/>
          <p:cNvSpPr txBox="1">
            <a:spLocks noChangeArrowheads="1"/>
          </p:cNvSpPr>
          <p:nvPr/>
        </p:nvSpPr>
        <p:spPr bwMode="auto">
          <a:xfrm>
            <a:off x="576263" y="5699125"/>
            <a:ext cx="71183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85750" indent="-28575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400"/>
              <a:t>2000 Census 5% sample, age 65+, race black or white, southern= census region.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defRPr/>
            </a:pPr>
            <a:r>
              <a:rPr lang="en-US" smtClean="0"/>
              <a:t>Research Questions</a:t>
            </a:r>
          </a:p>
        </p:txBody>
      </p:sp>
      <p:sp>
        <p:nvSpPr>
          <p:cNvPr id="41987" name="Rectangle 3"/>
          <p:cNvSpPr>
            <a:spLocks noGrp="1" noChangeArrowheads="1"/>
          </p:cNvSpPr>
          <p:nvPr>
            <p:ph type="body" idx="1"/>
          </p:nvPr>
        </p:nvSpPr>
        <p:spPr/>
        <p:txBody>
          <a:bodyPr/>
          <a:lstStyle/>
          <a:p>
            <a:r>
              <a:rPr lang="en-US" altLang="en-US" smtClean="0"/>
              <a:t>Does childhood SES predict stroke incidence in black and white adults?</a:t>
            </a:r>
          </a:p>
          <a:p>
            <a:r>
              <a:rPr lang="en-US" altLang="en-US" smtClean="0"/>
              <a:t>Do childhood social conditions “explain” racial disparities in stroke incidence?</a:t>
            </a:r>
          </a:p>
          <a:p>
            <a:r>
              <a:rPr lang="en-US" altLang="en-US" smtClean="0"/>
              <a:t>Do adult SES measures “explain” racial disparities in stroke incidence?</a:t>
            </a:r>
          </a:p>
          <a:p>
            <a:r>
              <a:rPr lang="en-US" altLang="en-US" sz="2400" smtClean="0"/>
              <a:t>Details in: Glymour et al Annals of Epi, 2009.</a:t>
            </a:r>
          </a:p>
        </p:txBody>
      </p:sp>
      <p:sp>
        <p:nvSpPr>
          <p:cNvPr id="4198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54E3FDD-BD86-4608-A812-E28081731102}" type="slidenum">
              <a:rPr lang="en-US" altLang="en-US">
                <a:solidFill>
                  <a:srgbClr val="3F3F3F"/>
                </a:solidFill>
              </a:rPr>
              <a:pPr/>
              <a:t>36</a:t>
            </a:fld>
            <a:endParaRPr lang="en-US" altLang="en-US">
              <a:solidFill>
                <a:srgbClr val="3F3F3F"/>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1795463"/>
            <a:ext cx="8640763"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 name="Title 4"/>
          <p:cNvSpPr>
            <a:spLocks noGrp="1"/>
          </p:cNvSpPr>
          <p:nvPr>
            <p:ph type="title"/>
          </p:nvPr>
        </p:nvSpPr>
        <p:spPr/>
        <p:txBody>
          <a:bodyPr/>
          <a:lstStyle/>
          <a:p>
            <a:pPr>
              <a:defRPr/>
            </a:pPr>
            <a:r>
              <a:rPr lang="en-US" sz="4800" kern="0" dirty="0" smtClean="0">
                <a:solidFill>
                  <a:srgbClr val="FFC000"/>
                </a:solidFill>
              </a:rPr>
              <a:t>Childhood Social Conditions</a:t>
            </a:r>
            <a:endParaRPr lang="en-US" dirty="0">
              <a:solidFill>
                <a:srgbClr val="FFC000"/>
              </a:solidFill>
            </a:endParaRPr>
          </a:p>
        </p:txBody>
      </p:sp>
      <p:sp>
        <p:nvSpPr>
          <p:cNvPr id="4301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2107EE1-5E94-4178-81EE-40809FECFE87}" type="slidenum">
              <a:rPr lang="en-US" altLang="en-US">
                <a:solidFill>
                  <a:srgbClr val="3F3F3F"/>
                </a:solidFill>
              </a:rPr>
              <a:pPr/>
              <a:t>37</a:t>
            </a:fld>
            <a:endParaRPr lang="en-US" altLang="en-US">
              <a:solidFill>
                <a:srgbClr val="3F3F3F"/>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538" y="1651000"/>
            <a:ext cx="8640762" cy="515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 name="Title 4"/>
          <p:cNvSpPr>
            <a:spLocks noGrp="1"/>
          </p:cNvSpPr>
          <p:nvPr>
            <p:ph type="title"/>
          </p:nvPr>
        </p:nvSpPr>
        <p:spPr/>
        <p:txBody>
          <a:bodyPr/>
          <a:lstStyle/>
          <a:p>
            <a:pPr>
              <a:defRPr/>
            </a:pPr>
            <a:r>
              <a:rPr lang="en-US" sz="4400" kern="0" dirty="0" smtClean="0">
                <a:solidFill>
                  <a:srgbClr val="FFC000"/>
                </a:solidFill>
              </a:rPr>
              <a:t>Childhood Social Conditions</a:t>
            </a:r>
            <a:endParaRPr lang="en-US" dirty="0"/>
          </a:p>
        </p:txBody>
      </p:sp>
      <p:sp>
        <p:nvSpPr>
          <p:cNvPr id="4403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C6FBE31-A0A3-4354-9892-E2693C487E71}" type="slidenum">
              <a:rPr lang="en-US" altLang="en-US">
                <a:solidFill>
                  <a:srgbClr val="3F3F3F"/>
                </a:solidFill>
              </a:rPr>
              <a:pPr/>
              <a:t>38</a:t>
            </a:fld>
            <a:endParaRPr lang="en-US" altLang="en-US">
              <a:solidFill>
                <a:srgbClr val="3F3F3F"/>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normAutofit fontScale="90000"/>
          </a:bodyPr>
          <a:lstStyle/>
          <a:p>
            <a:pPr eaLnBrk="1" hangingPunct="1">
              <a:defRPr/>
            </a:pPr>
            <a:r>
              <a:rPr lang="en-US" smtClean="0"/>
              <a:t>Accounting for Racial Differences</a:t>
            </a:r>
          </a:p>
        </p:txBody>
      </p:sp>
      <p:pic>
        <p:nvPicPr>
          <p:cNvPr id="4505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113" y="1673225"/>
            <a:ext cx="49847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506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D5932DC-D420-4BE9-8395-C383EF7F7D0F}" type="slidenum">
              <a:rPr lang="en-US" altLang="en-US">
                <a:solidFill>
                  <a:srgbClr val="3F3F3F"/>
                </a:solidFill>
              </a:rPr>
              <a:pPr/>
              <a:t>39</a:t>
            </a:fld>
            <a:endParaRPr lang="en-US" altLang="en-US">
              <a:solidFill>
                <a:srgbClr val="3F3F3F"/>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a:defRPr/>
            </a:pPr>
            <a:r>
              <a:rPr lang="en-US" dirty="0" smtClean="0"/>
              <a:t>Measuring Disparities: Choosing a Comparison Group</a:t>
            </a:r>
            <a:endParaRPr lang="en-US" dirty="0"/>
          </a:p>
        </p:txBody>
      </p:sp>
      <p:sp>
        <p:nvSpPr>
          <p:cNvPr id="1126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8F62F9D-23EB-42DB-9D98-849A0A88F29A}" type="slidenum">
              <a:rPr lang="en-US" altLang="en-US">
                <a:solidFill>
                  <a:srgbClr val="3F3F3F"/>
                </a:solidFill>
              </a:rPr>
              <a:pPr/>
              <a:t>4</a:t>
            </a:fld>
            <a:endParaRPr lang="en-US" altLang="en-US">
              <a:solidFill>
                <a:srgbClr val="3F3F3F"/>
              </a:solidFill>
            </a:endParaRPr>
          </a:p>
        </p:txBody>
      </p:sp>
      <p:sp>
        <p:nvSpPr>
          <p:cNvPr id="11268" name="TextBox 4"/>
          <p:cNvSpPr txBox="1">
            <a:spLocks noChangeArrowheads="1"/>
          </p:cNvSpPr>
          <p:nvPr/>
        </p:nvSpPr>
        <p:spPr bwMode="auto">
          <a:xfrm>
            <a:off x="0" y="6364288"/>
            <a:ext cx="82042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a:t>Age adjusted prevalence of physician diagnosed diabetes mellitus, NHANES: 2007-2010</a:t>
            </a:r>
          </a:p>
        </p:txBody>
      </p:sp>
      <p:pic>
        <p:nvPicPr>
          <p:cNvPr id="11269"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41450"/>
            <a:ext cx="7329488"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normAutofit fontScale="90000"/>
          </a:bodyPr>
          <a:lstStyle/>
          <a:p>
            <a:pPr eaLnBrk="1" hangingPunct="1">
              <a:defRPr/>
            </a:pPr>
            <a:r>
              <a:rPr lang="en-US" smtClean="0"/>
              <a:t>Accounting for Racial Differences</a:t>
            </a:r>
          </a:p>
        </p:txBody>
      </p:sp>
      <p:pic>
        <p:nvPicPr>
          <p:cNvPr id="4608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714500"/>
            <a:ext cx="721518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608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4A3F489-D384-4A79-99E8-8C9662B551B4}" type="slidenum">
              <a:rPr lang="en-US" altLang="en-US">
                <a:solidFill>
                  <a:srgbClr val="3F3F3F"/>
                </a:solidFill>
              </a:rPr>
              <a:pPr/>
              <a:t>40</a:t>
            </a:fld>
            <a:endParaRPr lang="en-US" altLang="en-US">
              <a:solidFill>
                <a:srgbClr val="3F3F3F"/>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normAutofit fontScale="90000"/>
          </a:bodyPr>
          <a:lstStyle/>
          <a:p>
            <a:pPr eaLnBrk="1" hangingPunct="1">
              <a:defRPr/>
            </a:pPr>
            <a:r>
              <a:rPr lang="en-US" smtClean="0"/>
              <a:t>Accounting for Racial Differences</a:t>
            </a:r>
          </a:p>
        </p:txBody>
      </p:sp>
      <p:pic>
        <p:nvPicPr>
          <p:cNvPr id="471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88" y="1687513"/>
            <a:ext cx="721518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710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5C4882F-4940-471B-A86A-D4BA345C52A9}" type="slidenum">
              <a:rPr lang="en-US" altLang="en-US">
                <a:solidFill>
                  <a:srgbClr val="3F3F3F"/>
                </a:solidFill>
              </a:rPr>
              <a:pPr/>
              <a:t>41</a:t>
            </a:fld>
            <a:endParaRPr lang="en-US" altLang="en-US">
              <a:solidFill>
                <a:srgbClr val="3F3F3F"/>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normAutofit fontScale="90000"/>
          </a:bodyPr>
          <a:lstStyle/>
          <a:p>
            <a:pPr eaLnBrk="1" hangingPunct="1">
              <a:defRPr/>
            </a:pPr>
            <a:r>
              <a:rPr lang="en-US" smtClean="0"/>
              <a:t>Accounting for Racial Differences</a:t>
            </a:r>
          </a:p>
        </p:txBody>
      </p:sp>
      <p:pic>
        <p:nvPicPr>
          <p:cNvPr id="481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613" y="1716088"/>
            <a:ext cx="721518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813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03EF44E-CA53-4C36-88C8-A09FDE102158}" type="slidenum">
              <a:rPr lang="en-US" altLang="en-US">
                <a:solidFill>
                  <a:srgbClr val="3F3F3F"/>
                </a:solidFill>
              </a:rPr>
              <a:pPr/>
              <a:t>42</a:t>
            </a:fld>
            <a:endParaRPr lang="en-US" altLang="en-US">
              <a:solidFill>
                <a:srgbClr val="3F3F3F"/>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defRPr/>
            </a:pPr>
            <a:r>
              <a:rPr lang="en-US" smtClean="0"/>
              <a:t>Interpretation</a:t>
            </a:r>
          </a:p>
        </p:txBody>
      </p:sp>
      <p:sp>
        <p:nvSpPr>
          <p:cNvPr id="49155" name="Rectangle 3"/>
          <p:cNvSpPr>
            <a:spLocks noGrp="1" noChangeArrowheads="1"/>
          </p:cNvSpPr>
          <p:nvPr>
            <p:ph type="body" idx="1"/>
          </p:nvPr>
        </p:nvSpPr>
        <p:spPr>
          <a:xfrm>
            <a:off x="203200" y="1790700"/>
            <a:ext cx="8694738" cy="4754563"/>
          </a:xfrm>
        </p:spPr>
        <p:txBody>
          <a:bodyPr/>
          <a:lstStyle/>
          <a:p>
            <a:pPr eaLnBrk="1" hangingPunct="1"/>
            <a:r>
              <a:rPr lang="en-US" altLang="en-US" sz="2800" smtClean="0"/>
              <a:t>Racial disparity almost completely disappears after adjustment for SES. </a:t>
            </a:r>
          </a:p>
          <a:p>
            <a:pPr eaLnBrk="1" hangingPunct="1"/>
            <a:r>
              <a:rPr lang="en-US" altLang="en-US" sz="2800" smtClean="0"/>
              <a:t>Just southern birth and wealth are quite powerful.</a:t>
            </a:r>
          </a:p>
          <a:p>
            <a:pPr eaLnBrk="1" hangingPunct="1"/>
            <a:r>
              <a:rPr lang="en-US" altLang="en-US" sz="2800" smtClean="0"/>
              <a:t>Adjusting for rough SES measures (e.g. 3 levels of education) does not render race coefficient non-significant.</a:t>
            </a:r>
          </a:p>
          <a:p>
            <a:pPr eaLnBrk="1" hangingPunct="1"/>
            <a:r>
              <a:rPr lang="en-US" altLang="en-US" sz="2800" smtClean="0"/>
              <a:t>Conclusion that racial disparities “not accounted for by SES” obviously unjustified.</a:t>
            </a:r>
          </a:p>
          <a:p>
            <a:pPr eaLnBrk="1" hangingPunct="1"/>
            <a:r>
              <a:rPr lang="en-US" altLang="en-US" sz="2800" smtClean="0"/>
              <a:t>BUT, these models entail a serious potential bias due to adjusting for mediators.</a:t>
            </a:r>
          </a:p>
          <a:p>
            <a:pPr eaLnBrk="1" hangingPunct="1"/>
            <a:endParaRPr lang="en-US" altLang="en-US" sz="2400" smtClean="0"/>
          </a:p>
        </p:txBody>
      </p:sp>
      <p:sp>
        <p:nvSpPr>
          <p:cNvPr id="4915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2D8B02E-105E-4FD3-BB5C-BEE819597BF2}" type="slidenum">
              <a:rPr lang="en-US" altLang="en-US">
                <a:solidFill>
                  <a:srgbClr val="3F3F3F"/>
                </a:solidFill>
              </a:rPr>
              <a:pPr/>
              <a:t>43</a:t>
            </a:fld>
            <a:endParaRPr lang="en-US" altLang="en-US">
              <a:solidFill>
                <a:srgbClr val="3F3F3F"/>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575"/>
            <a:ext cx="8229600" cy="1252538"/>
          </a:xfrm>
        </p:spPr>
        <p:txBody>
          <a:bodyPr>
            <a:normAutofit fontScale="90000"/>
          </a:bodyPr>
          <a:lstStyle/>
          <a:p>
            <a:pPr>
              <a:defRPr/>
            </a:pPr>
            <a:r>
              <a:rPr lang="en-US" dirty="0" smtClean="0"/>
              <a:t>Measurement Issues in Health Disparities and Social Epidemiology</a:t>
            </a:r>
            <a:endParaRPr lang="en-US" dirty="0"/>
          </a:p>
        </p:txBody>
      </p:sp>
      <p:sp>
        <p:nvSpPr>
          <p:cNvPr id="50179" name="Content Placeholder 2"/>
          <p:cNvSpPr>
            <a:spLocks noGrp="1"/>
          </p:cNvSpPr>
          <p:nvPr>
            <p:ph idx="1"/>
          </p:nvPr>
        </p:nvSpPr>
        <p:spPr/>
        <p:txBody>
          <a:bodyPr/>
          <a:lstStyle/>
          <a:p>
            <a:r>
              <a:rPr lang="en-US" altLang="en-US" sz="2800" dirty="0" smtClean="0"/>
              <a:t>How do you measure disparities?</a:t>
            </a:r>
          </a:p>
          <a:p>
            <a:pPr marL="914400" lvl="1" indent="-457200">
              <a:buFont typeface="Corbel" pitchFamily="34" charset="0"/>
              <a:buAutoNum type="arabicPeriod"/>
            </a:pPr>
            <a:r>
              <a:rPr lang="en-US" altLang="en-US" sz="2400" dirty="0" smtClean="0"/>
              <a:t>Defining comparison groups</a:t>
            </a:r>
          </a:p>
          <a:p>
            <a:pPr marL="914400" lvl="1" indent="-457200">
              <a:buFont typeface="Corbel" pitchFamily="34" charset="0"/>
              <a:buAutoNum type="arabicPeriod"/>
            </a:pPr>
            <a:r>
              <a:rPr lang="en-US" altLang="en-US" sz="2400" dirty="0" smtClean="0"/>
              <a:t>Choosing the measure</a:t>
            </a:r>
          </a:p>
          <a:p>
            <a:pPr marL="914400" lvl="1" indent="-457200">
              <a:buFont typeface="Corbel" pitchFamily="34" charset="0"/>
              <a:buAutoNum type="arabicPeriod"/>
            </a:pPr>
            <a:r>
              <a:rPr lang="en-US" altLang="en-US" sz="2400" dirty="0" smtClean="0"/>
              <a:t>Outcomes</a:t>
            </a:r>
          </a:p>
          <a:p>
            <a:r>
              <a:rPr lang="en-US" altLang="en-US" sz="2800" dirty="0" smtClean="0"/>
              <a:t>What is the role of measurement in explaining disparities and how do insufficient measures compromise this?</a:t>
            </a:r>
          </a:p>
          <a:p>
            <a:r>
              <a:rPr lang="en-US" altLang="en-US" sz="2800" dirty="0" smtClean="0"/>
              <a:t>Challenges in measuring social constructs</a:t>
            </a:r>
          </a:p>
          <a:p>
            <a:r>
              <a:rPr lang="en-US" altLang="en-US" sz="2800" dirty="0" smtClean="0"/>
              <a:t>Some basic ideas for measuring latent variables</a:t>
            </a:r>
          </a:p>
          <a:p>
            <a:pPr lvl="1"/>
            <a:r>
              <a:rPr lang="en-US" altLang="en-US" i="1" dirty="0" smtClean="0"/>
              <a:t>With thanks throughout to Anita Stewart and Irene Yen</a:t>
            </a:r>
          </a:p>
          <a:p>
            <a:endParaRPr lang="en-US" altLang="en-US" dirty="0" smtClean="0"/>
          </a:p>
          <a:p>
            <a:endParaRPr lang="en-US" altLang="en-US" dirty="0"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fontAlgn="auto" hangingPunct="1">
              <a:spcAft>
                <a:spcPts val="0"/>
              </a:spcAft>
              <a:defRPr/>
            </a:pPr>
            <a:r>
              <a:rPr lang="en-US" dirty="0" smtClean="0">
                <a:solidFill>
                  <a:schemeClr val="accent1">
                    <a:satMod val="150000"/>
                  </a:schemeClr>
                </a:solidFill>
              </a:rPr>
              <a:t>What’s a latent variable?</a:t>
            </a:r>
          </a:p>
        </p:txBody>
      </p:sp>
      <p:sp>
        <p:nvSpPr>
          <p:cNvPr id="51203" name="Rectangle 3"/>
          <p:cNvSpPr>
            <a:spLocks noGrp="1" noChangeArrowheads="1"/>
          </p:cNvSpPr>
          <p:nvPr>
            <p:ph idx="1"/>
          </p:nvPr>
        </p:nvSpPr>
        <p:spPr>
          <a:xfrm>
            <a:off x="457200" y="1600200"/>
            <a:ext cx="8229600" cy="5029200"/>
          </a:xfrm>
        </p:spPr>
        <p:txBody>
          <a:bodyPr/>
          <a:lstStyle/>
          <a:p>
            <a:pPr eaLnBrk="1" hangingPunct="1">
              <a:lnSpc>
                <a:spcPct val="80000"/>
              </a:lnSpc>
            </a:pPr>
            <a:r>
              <a:rPr lang="en-US" altLang="en-US" sz="2800" dirty="0" smtClean="0"/>
              <a:t>Distinguish between a “construct” (what you would like to measure) and the instrument you use to measure it.  </a:t>
            </a:r>
          </a:p>
          <a:p>
            <a:pPr eaLnBrk="1" hangingPunct="1">
              <a:lnSpc>
                <a:spcPct val="80000"/>
              </a:lnSpc>
            </a:pPr>
            <a:r>
              <a:rPr lang="en-US" altLang="en-US" sz="2800" dirty="0" smtClean="0"/>
              <a:t>Latent variables are not directly observed.</a:t>
            </a:r>
          </a:p>
          <a:p>
            <a:pPr lvl="1" eaLnBrk="1" hangingPunct="1">
              <a:lnSpc>
                <a:spcPct val="80000"/>
              </a:lnSpc>
            </a:pPr>
            <a:r>
              <a:rPr lang="en-US" altLang="en-US" sz="1600" dirty="0" smtClean="0"/>
              <a:t>Cognitive function</a:t>
            </a:r>
          </a:p>
          <a:p>
            <a:pPr lvl="1" eaLnBrk="1" hangingPunct="1">
              <a:lnSpc>
                <a:spcPct val="80000"/>
              </a:lnSpc>
            </a:pPr>
            <a:r>
              <a:rPr lang="en-US" altLang="en-US" sz="1600" dirty="0" smtClean="0"/>
              <a:t>Depression</a:t>
            </a:r>
          </a:p>
          <a:p>
            <a:pPr lvl="1" eaLnBrk="1" hangingPunct="1">
              <a:lnSpc>
                <a:spcPct val="80000"/>
              </a:lnSpc>
            </a:pPr>
            <a:r>
              <a:rPr lang="en-US" altLang="en-US" sz="1600" dirty="0" smtClean="0"/>
              <a:t>Disability</a:t>
            </a:r>
          </a:p>
          <a:p>
            <a:pPr lvl="1" eaLnBrk="1" hangingPunct="1">
              <a:lnSpc>
                <a:spcPct val="80000"/>
              </a:lnSpc>
            </a:pPr>
            <a:r>
              <a:rPr lang="en-US" altLang="en-US" sz="1600" dirty="0" smtClean="0"/>
              <a:t>Pain</a:t>
            </a:r>
          </a:p>
          <a:p>
            <a:pPr lvl="1" eaLnBrk="1" hangingPunct="1">
              <a:lnSpc>
                <a:spcPct val="80000"/>
              </a:lnSpc>
            </a:pPr>
            <a:r>
              <a:rPr lang="en-US" altLang="en-US" sz="1600" dirty="0" smtClean="0"/>
              <a:t>Blood pressure (?) </a:t>
            </a:r>
          </a:p>
          <a:p>
            <a:pPr eaLnBrk="1" hangingPunct="1">
              <a:lnSpc>
                <a:spcPct val="80000"/>
              </a:lnSpc>
            </a:pPr>
            <a:r>
              <a:rPr lang="en-US" altLang="en-US" sz="2400" dirty="0" smtClean="0"/>
              <a:t>Most of the measurement challenges we will discuss relate to latent variables, but many of the lessons are relevant to directly observed and measurable variables, e.g., body weight.</a:t>
            </a:r>
          </a:p>
          <a:p>
            <a:pPr eaLnBrk="1" hangingPunct="1">
              <a:lnSpc>
                <a:spcPct val="80000"/>
              </a:lnSpc>
            </a:pPr>
            <a:r>
              <a:rPr lang="en-US" altLang="en-US" sz="2400" dirty="0" smtClean="0"/>
              <a:t>Most of the analysis methods you learn depend on having quantitative measures of health and risk factor attributes (even if the only two values the quantity takes are 0 and 1)</a:t>
            </a:r>
          </a:p>
          <a:p>
            <a:pPr eaLnBrk="1" hangingPunct="1">
              <a:lnSpc>
                <a:spcPct val="80000"/>
              </a:lnSpc>
            </a:pPr>
            <a:r>
              <a:rPr lang="en-US" altLang="en-US" sz="2400" dirty="0" smtClean="0"/>
              <a:t>Two basic goals: scaling and classification.</a:t>
            </a:r>
            <a:endParaRPr lang="en-US" altLang="en-US" sz="2000" dirty="0"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smtClean="0">
                <a:solidFill>
                  <a:schemeClr val="accent1">
                    <a:satMod val="150000"/>
                  </a:schemeClr>
                </a:solidFill>
              </a:rPr>
              <a:t>What’s a latent variable or latent “construct”?</a:t>
            </a:r>
          </a:p>
        </p:txBody>
      </p:sp>
      <p:sp>
        <p:nvSpPr>
          <p:cNvPr id="10243" name="Rectangle 3"/>
          <p:cNvSpPr>
            <a:spLocks noGrp="1" noChangeArrowheads="1"/>
          </p:cNvSpPr>
          <p:nvPr>
            <p:ph idx="1"/>
          </p:nvPr>
        </p:nvSpPr>
        <p:spPr>
          <a:xfrm>
            <a:off x="152400" y="1524000"/>
            <a:ext cx="8534400" cy="5029200"/>
          </a:xfrm>
        </p:spPr>
        <p:txBody>
          <a:bodyPr/>
          <a:lstStyle/>
          <a:p>
            <a:pPr>
              <a:lnSpc>
                <a:spcPct val="90000"/>
              </a:lnSpc>
              <a:defRPr/>
            </a:pPr>
            <a:r>
              <a:rPr lang="en-US" altLang="en-US" sz="2400" dirty="0" smtClean="0"/>
              <a:t>A variable that is relatively abstract as opposed to concrete</a:t>
            </a:r>
          </a:p>
          <a:p>
            <a:pPr>
              <a:lnSpc>
                <a:spcPct val="90000"/>
              </a:lnSpc>
              <a:defRPr/>
            </a:pPr>
            <a:r>
              <a:rPr lang="en-US" altLang="en-US" sz="2400" dirty="0" smtClean="0"/>
              <a:t>An abstraction based on observations of certain behaviors or characteristics</a:t>
            </a:r>
          </a:p>
          <a:p>
            <a:pPr>
              <a:lnSpc>
                <a:spcPct val="90000"/>
              </a:lnSpc>
              <a:defRPr/>
            </a:pPr>
            <a:r>
              <a:rPr lang="en-US" altLang="en-US" sz="2400" dirty="0" smtClean="0"/>
              <a:t>Cannot be assessed directly</a:t>
            </a:r>
          </a:p>
          <a:p>
            <a:pPr eaLnBrk="1" hangingPunct="1">
              <a:lnSpc>
                <a:spcPct val="80000"/>
              </a:lnSpc>
              <a:defRPr/>
            </a:pPr>
            <a:r>
              <a:rPr lang="en-US" altLang="en-US" sz="2400" dirty="0" smtClean="0"/>
              <a:t>Most of the analysis methods you learn depend on having quantitative measures of health and risk factor attributes (even if the only two values the quantity takes are 0 and 1)</a:t>
            </a:r>
          </a:p>
          <a:p>
            <a:pPr eaLnBrk="1" hangingPunct="1">
              <a:lnSpc>
                <a:spcPct val="80000"/>
              </a:lnSpc>
              <a:defRPr/>
            </a:pPr>
            <a:r>
              <a:rPr lang="en-US" altLang="en-US" sz="2400" dirty="0" smtClean="0"/>
              <a:t>Two basic goals: scaling and classification.</a:t>
            </a:r>
          </a:p>
          <a:p>
            <a:pPr eaLnBrk="1" hangingPunct="1">
              <a:lnSpc>
                <a:spcPct val="80000"/>
              </a:lnSpc>
              <a:defRPr/>
            </a:pPr>
            <a:r>
              <a:rPr lang="en-US" altLang="en-US" sz="2400" dirty="0" smtClean="0"/>
              <a:t>Often the greatest challenge is precisely defining the construct you wish to measure.  Often it turns out that even well defined and popular measures do not clearly correspond with a well defined construct of scientific interest.  </a:t>
            </a:r>
          </a:p>
          <a:p>
            <a:pPr lvl="1">
              <a:defRPr/>
            </a:pPr>
            <a:r>
              <a:rPr lang="en-US" sz="2000" dirty="0" smtClean="0"/>
              <a:t>Gentrification, Segregation, Income </a:t>
            </a:r>
            <a:r>
              <a:rPr lang="en-US" sz="2000" dirty="0"/>
              <a:t>inequality</a:t>
            </a:r>
          </a:p>
          <a:p>
            <a:pPr lvl="1">
              <a:defRPr/>
            </a:pPr>
            <a:r>
              <a:rPr lang="en-US" sz="2000" dirty="0" smtClean="0"/>
              <a:t>Food</a:t>
            </a:r>
            <a:r>
              <a:rPr lang="en-US" sz="2000" dirty="0"/>
              <a:t> </a:t>
            </a:r>
            <a:r>
              <a:rPr lang="en-US" sz="2000" dirty="0" smtClean="0"/>
              <a:t>environment</a:t>
            </a:r>
          </a:p>
          <a:p>
            <a:pPr lvl="1">
              <a:defRPr/>
            </a:pPr>
            <a:r>
              <a:rPr lang="en-US" sz="2000" dirty="0" smtClean="0"/>
              <a:t>Racism </a:t>
            </a:r>
            <a:endParaRPr lang="en-US" sz="2000" dirty="0"/>
          </a:p>
          <a:p>
            <a:pPr lvl="1">
              <a:defRPr/>
            </a:pPr>
            <a:r>
              <a:rPr lang="en-US" sz="2000" dirty="0" smtClean="0"/>
              <a:t>Memory, </a:t>
            </a:r>
            <a:r>
              <a:rPr lang="en-US" altLang="en-US" sz="2000" dirty="0" smtClean="0"/>
              <a:t>BMI, Depressive symptoms</a:t>
            </a:r>
            <a:endParaRPr lang="en-US" sz="2000" dirty="0"/>
          </a:p>
          <a:p>
            <a:pPr marL="119062" indent="0">
              <a:buFont typeface="Wingdings 2" pitchFamily="18" charset="2"/>
              <a:buNone/>
              <a:defRPr/>
            </a:pPr>
            <a:endParaRPr lang="en-US" dirty="0"/>
          </a:p>
          <a:p>
            <a:pPr lvl="1" eaLnBrk="1" hangingPunct="1">
              <a:lnSpc>
                <a:spcPct val="80000"/>
              </a:lnSpc>
              <a:defRPr/>
            </a:pPr>
            <a:endParaRPr lang="en-US" altLang="en-US" sz="1600" dirty="0"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C5AE413-8C8C-463A-9933-190CC92710C3}" type="slidenum">
              <a:rPr lang="en-US" altLang="en-US">
                <a:solidFill>
                  <a:srgbClr val="3F3F3F"/>
                </a:solidFill>
              </a:rPr>
              <a:pPr/>
              <a:t>47</a:t>
            </a:fld>
            <a:endParaRPr lang="en-US" altLang="en-US">
              <a:solidFill>
                <a:srgbClr val="3F3F3F"/>
              </a:solidFill>
            </a:endParaRPr>
          </a:p>
        </p:txBody>
      </p:sp>
      <p:sp>
        <p:nvSpPr>
          <p:cNvPr id="1872898" name="Rectangle 2"/>
          <p:cNvSpPr>
            <a:spLocks noGrp="1" noChangeArrowheads="1"/>
          </p:cNvSpPr>
          <p:nvPr>
            <p:ph type="title"/>
          </p:nvPr>
        </p:nvSpPr>
        <p:spPr/>
        <p:txBody>
          <a:bodyPr/>
          <a:lstStyle/>
          <a:p>
            <a:pPr>
              <a:defRPr/>
            </a:pPr>
            <a:r>
              <a:rPr lang="en-US" altLang="en-US" sz="3800"/>
              <a:t>Measures of Concepts</a:t>
            </a:r>
            <a:r>
              <a:rPr lang="en-US" altLang="en-US"/>
              <a:t>	</a:t>
            </a:r>
          </a:p>
        </p:txBody>
      </p:sp>
      <p:sp>
        <p:nvSpPr>
          <p:cNvPr id="53252" name="Rectangle 3"/>
          <p:cNvSpPr>
            <a:spLocks noGrp="1" noChangeArrowheads="1"/>
          </p:cNvSpPr>
          <p:nvPr>
            <p:ph type="body" idx="1"/>
          </p:nvPr>
        </p:nvSpPr>
        <p:spPr/>
        <p:txBody>
          <a:bodyPr/>
          <a:lstStyle/>
          <a:p>
            <a:r>
              <a:rPr lang="en-US" altLang="en-US" smtClean="0"/>
              <a:t>Concepts are defined and operationalized in terms of observed indicators</a:t>
            </a:r>
          </a:p>
          <a:p>
            <a:r>
              <a:rPr lang="en-US" altLang="en-US" smtClean="0"/>
              <a:t>Measures are “proxies” for the latent variables we cannot directly observe</a:t>
            </a:r>
          </a:p>
          <a:p>
            <a:endParaRPr lang="en-US" altLang="en-US" sz="3000" i="1"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830D3C-8AE6-40B8-99C7-68F78628ABC2}" type="slidenum">
              <a:rPr lang="en-US" altLang="en-US">
                <a:solidFill>
                  <a:srgbClr val="3F3F3F"/>
                </a:solidFill>
              </a:rPr>
              <a:pPr/>
              <a:t>48</a:t>
            </a:fld>
            <a:endParaRPr lang="en-US" altLang="en-US">
              <a:solidFill>
                <a:srgbClr val="3F3F3F"/>
              </a:solidFill>
            </a:endParaRPr>
          </a:p>
        </p:txBody>
      </p:sp>
      <p:sp>
        <p:nvSpPr>
          <p:cNvPr id="1873922" name="Rectangle 2"/>
          <p:cNvSpPr>
            <a:spLocks noGrp="1" noChangeArrowheads="1"/>
          </p:cNvSpPr>
          <p:nvPr>
            <p:ph type="title"/>
          </p:nvPr>
        </p:nvSpPr>
        <p:spPr/>
        <p:txBody>
          <a:bodyPr/>
          <a:lstStyle/>
          <a:p>
            <a:pPr>
              <a:defRPr/>
            </a:pPr>
            <a:r>
              <a:rPr lang="en-US" altLang="en-US" sz="3600"/>
              <a:t>Depicting Latent Variables and Measures</a:t>
            </a:r>
          </a:p>
        </p:txBody>
      </p:sp>
      <p:sp>
        <p:nvSpPr>
          <p:cNvPr id="54276" name="Oval 3"/>
          <p:cNvSpPr>
            <a:spLocks noChangeArrowheads="1"/>
          </p:cNvSpPr>
          <p:nvPr/>
        </p:nvSpPr>
        <p:spPr bwMode="auto">
          <a:xfrm>
            <a:off x="1524000" y="2057400"/>
            <a:ext cx="2514600" cy="1905000"/>
          </a:xfrm>
          <a:prstGeom prst="ellipse">
            <a:avLst/>
          </a:prstGeom>
          <a:solidFill>
            <a:srgbClr val="00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b="1">
                <a:solidFill>
                  <a:schemeClr val="bg2"/>
                </a:solidFill>
              </a:rPr>
              <a:t>CONCEPT</a:t>
            </a:r>
            <a:br>
              <a:rPr lang="en-US" altLang="en-US" b="1">
                <a:solidFill>
                  <a:schemeClr val="bg2"/>
                </a:solidFill>
              </a:rPr>
            </a:br>
            <a:r>
              <a:rPr lang="en-US" altLang="en-US" b="1">
                <a:solidFill>
                  <a:schemeClr val="bg2"/>
                </a:solidFill>
              </a:rPr>
              <a:t>Variable A</a:t>
            </a:r>
          </a:p>
        </p:txBody>
      </p:sp>
      <p:sp>
        <p:nvSpPr>
          <p:cNvPr id="54277" name="Rectangle 4"/>
          <p:cNvSpPr>
            <a:spLocks noChangeArrowheads="1"/>
          </p:cNvSpPr>
          <p:nvPr/>
        </p:nvSpPr>
        <p:spPr bwMode="auto">
          <a:xfrm>
            <a:off x="1981200" y="4724400"/>
            <a:ext cx="1600200" cy="990600"/>
          </a:xfrm>
          <a:prstGeom prst="rect">
            <a:avLst/>
          </a:prstGeom>
          <a:solidFill>
            <a:srgbClr val="00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b="1">
                <a:solidFill>
                  <a:schemeClr val="bg2"/>
                </a:solidFill>
              </a:rPr>
              <a:t>Measure A</a:t>
            </a:r>
          </a:p>
        </p:txBody>
      </p:sp>
      <p:sp>
        <p:nvSpPr>
          <p:cNvPr id="54278" name="AutoShape 5"/>
          <p:cNvSpPr>
            <a:spLocks noChangeArrowheads="1"/>
          </p:cNvSpPr>
          <p:nvPr/>
        </p:nvSpPr>
        <p:spPr bwMode="auto">
          <a:xfrm>
            <a:off x="2590800" y="3900488"/>
            <a:ext cx="485775" cy="976312"/>
          </a:xfrm>
          <a:prstGeom prst="downArrow">
            <a:avLst>
              <a:gd name="adj1" fmla="val 50000"/>
              <a:gd name="adj2" fmla="val 50245"/>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4279" name="Oval 6"/>
          <p:cNvSpPr>
            <a:spLocks noChangeArrowheads="1"/>
          </p:cNvSpPr>
          <p:nvPr/>
        </p:nvSpPr>
        <p:spPr bwMode="auto">
          <a:xfrm>
            <a:off x="5334000" y="1981200"/>
            <a:ext cx="2590800" cy="1981200"/>
          </a:xfrm>
          <a:prstGeom prst="ellipse">
            <a:avLst/>
          </a:prstGeom>
          <a:solidFill>
            <a:srgbClr val="00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b="1">
                <a:solidFill>
                  <a:schemeClr val="bg2"/>
                </a:solidFill>
              </a:rPr>
              <a:t>CONCEPT</a:t>
            </a:r>
            <a:br>
              <a:rPr lang="en-US" altLang="en-US" b="1">
                <a:solidFill>
                  <a:schemeClr val="bg2"/>
                </a:solidFill>
              </a:rPr>
            </a:br>
            <a:r>
              <a:rPr lang="en-US" altLang="en-US" b="1">
                <a:solidFill>
                  <a:schemeClr val="bg2"/>
                </a:solidFill>
              </a:rPr>
              <a:t>Variable B</a:t>
            </a:r>
          </a:p>
        </p:txBody>
      </p:sp>
      <p:sp>
        <p:nvSpPr>
          <p:cNvPr id="54280" name="Rectangle 7"/>
          <p:cNvSpPr>
            <a:spLocks noChangeArrowheads="1"/>
          </p:cNvSpPr>
          <p:nvPr/>
        </p:nvSpPr>
        <p:spPr bwMode="auto">
          <a:xfrm>
            <a:off x="5791200" y="4724400"/>
            <a:ext cx="1676400" cy="990600"/>
          </a:xfrm>
          <a:prstGeom prst="rect">
            <a:avLst/>
          </a:prstGeom>
          <a:solidFill>
            <a:srgbClr val="00FF00"/>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b="1">
              <a:solidFill>
                <a:schemeClr val="bg2"/>
              </a:solidFill>
            </a:endParaRPr>
          </a:p>
        </p:txBody>
      </p:sp>
      <p:sp>
        <p:nvSpPr>
          <p:cNvPr id="54281" name="AutoShape 8"/>
          <p:cNvSpPr>
            <a:spLocks noChangeArrowheads="1"/>
          </p:cNvSpPr>
          <p:nvPr/>
        </p:nvSpPr>
        <p:spPr bwMode="auto">
          <a:xfrm>
            <a:off x="6400800" y="3900488"/>
            <a:ext cx="485775" cy="976312"/>
          </a:xfrm>
          <a:prstGeom prst="downArrow">
            <a:avLst>
              <a:gd name="adj1" fmla="val 50000"/>
              <a:gd name="adj2" fmla="val 50245"/>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4282" name="Rectangle 9"/>
          <p:cNvSpPr>
            <a:spLocks noChangeArrowheads="1"/>
          </p:cNvSpPr>
          <p:nvPr/>
        </p:nvSpPr>
        <p:spPr bwMode="auto">
          <a:xfrm>
            <a:off x="5791200" y="4953000"/>
            <a:ext cx="1597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b="1">
                <a:solidFill>
                  <a:schemeClr val="bg2"/>
                </a:solidFill>
              </a:rPr>
              <a:t>Measure B</a:t>
            </a:r>
          </a:p>
        </p:txBody>
      </p:sp>
      <p:sp>
        <p:nvSpPr>
          <p:cNvPr id="54283" name="AutoShape 10"/>
          <p:cNvSpPr>
            <a:spLocks noChangeArrowheads="1"/>
          </p:cNvSpPr>
          <p:nvPr/>
        </p:nvSpPr>
        <p:spPr bwMode="auto">
          <a:xfrm>
            <a:off x="4121150" y="2819400"/>
            <a:ext cx="1128713" cy="228600"/>
          </a:xfrm>
          <a:prstGeom prst="rightArrow">
            <a:avLst>
              <a:gd name="adj1" fmla="val 50000"/>
              <a:gd name="adj2" fmla="val 123438"/>
            </a:avLst>
          </a:prstGeom>
          <a:solidFill>
            <a:schemeClr val="tx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4284" name="AutoShape 11"/>
          <p:cNvSpPr>
            <a:spLocks noChangeArrowheads="1"/>
          </p:cNvSpPr>
          <p:nvPr/>
        </p:nvSpPr>
        <p:spPr bwMode="auto">
          <a:xfrm>
            <a:off x="3810000" y="5105400"/>
            <a:ext cx="1890713" cy="228600"/>
          </a:xfrm>
          <a:prstGeom prst="rightArrow">
            <a:avLst>
              <a:gd name="adj1" fmla="val 50000"/>
              <a:gd name="adj2" fmla="val 206771"/>
            </a:avLst>
          </a:prstGeom>
          <a:solidFill>
            <a:schemeClr val="tx2"/>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A490A3E-651E-4A69-B2B0-327475F3EF37}" type="slidenum">
              <a:rPr lang="en-US" altLang="en-US">
                <a:solidFill>
                  <a:srgbClr val="3F3F3F"/>
                </a:solidFill>
              </a:rPr>
              <a:pPr/>
              <a:t>49</a:t>
            </a:fld>
            <a:endParaRPr lang="en-US" altLang="en-US">
              <a:solidFill>
                <a:srgbClr val="3F3F3F"/>
              </a:solidFill>
            </a:endParaRPr>
          </a:p>
        </p:txBody>
      </p:sp>
      <p:sp>
        <p:nvSpPr>
          <p:cNvPr id="1888258" name="Rectangle 2"/>
          <p:cNvSpPr>
            <a:spLocks noGrp="1" noChangeArrowheads="1"/>
          </p:cNvSpPr>
          <p:nvPr>
            <p:ph type="title"/>
          </p:nvPr>
        </p:nvSpPr>
        <p:spPr/>
        <p:txBody>
          <a:bodyPr/>
          <a:lstStyle/>
          <a:p>
            <a:pPr>
              <a:defRPr/>
            </a:pPr>
            <a:r>
              <a:rPr lang="en-US" altLang="en-US" sz="3600"/>
              <a:t>Depicting Latent Variables and Measures</a:t>
            </a:r>
          </a:p>
        </p:txBody>
      </p:sp>
      <p:sp>
        <p:nvSpPr>
          <p:cNvPr id="55300" name="Oval 3"/>
          <p:cNvSpPr>
            <a:spLocks noChangeArrowheads="1"/>
          </p:cNvSpPr>
          <p:nvPr/>
        </p:nvSpPr>
        <p:spPr bwMode="auto">
          <a:xfrm>
            <a:off x="1524000" y="2057400"/>
            <a:ext cx="2514600" cy="1905000"/>
          </a:xfrm>
          <a:prstGeom prst="ellipse">
            <a:avLst/>
          </a:prstGeom>
          <a:solidFill>
            <a:srgbClr val="00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b="1">
                <a:solidFill>
                  <a:schemeClr val="bg2"/>
                </a:solidFill>
              </a:rPr>
              <a:t>Stress</a:t>
            </a:r>
          </a:p>
        </p:txBody>
      </p:sp>
      <p:sp>
        <p:nvSpPr>
          <p:cNvPr id="55301" name="Rectangle 4"/>
          <p:cNvSpPr>
            <a:spLocks noChangeArrowheads="1"/>
          </p:cNvSpPr>
          <p:nvPr/>
        </p:nvSpPr>
        <p:spPr bwMode="auto">
          <a:xfrm>
            <a:off x="1447800" y="4724400"/>
            <a:ext cx="2895600" cy="990600"/>
          </a:xfrm>
          <a:prstGeom prst="rect">
            <a:avLst/>
          </a:prstGeom>
          <a:solidFill>
            <a:srgbClr val="00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200" b="1">
                <a:solidFill>
                  <a:schemeClr val="bg2"/>
                </a:solidFill>
              </a:rPr>
              <a:t>Perceived Stress Scale</a:t>
            </a:r>
          </a:p>
        </p:txBody>
      </p:sp>
      <p:sp>
        <p:nvSpPr>
          <p:cNvPr id="55302" name="AutoShape 5"/>
          <p:cNvSpPr>
            <a:spLocks noChangeArrowheads="1"/>
          </p:cNvSpPr>
          <p:nvPr/>
        </p:nvSpPr>
        <p:spPr bwMode="auto">
          <a:xfrm>
            <a:off x="2590800" y="3900488"/>
            <a:ext cx="485775" cy="976312"/>
          </a:xfrm>
          <a:prstGeom prst="downArrow">
            <a:avLst>
              <a:gd name="adj1" fmla="val 50000"/>
              <a:gd name="adj2" fmla="val 50245"/>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5303" name="Oval 6"/>
          <p:cNvSpPr>
            <a:spLocks noChangeArrowheads="1"/>
          </p:cNvSpPr>
          <p:nvPr/>
        </p:nvSpPr>
        <p:spPr bwMode="auto">
          <a:xfrm>
            <a:off x="5334000" y="1981200"/>
            <a:ext cx="2590800" cy="1981200"/>
          </a:xfrm>
          <a:prstGeom prst="ellipse">
            <a:avLst/>
          </a:prstGeom>
          <a:solidFill>
            <a:srgbClr val="00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b="1">
                <a:solidFill>
                  <a:schemeClr val="bg2"/>
                </a:solidFill>
              </a:rPr>
              <a:t>Health status</a:t>
            </a:r>
          </a:p>
        </p:txBody>
      </p:sp>
      <p:sp>
        <p:nvSpPr>
          <p:cNvPr id="55304" name="Rectangle 7"/>
          <p:cNvSpPr>
            <a:spLocks noChangeArrowheads="1"/>
          </p:cNvSpPr>
          <p:nvPr/>
        </p:nvSpPr>
        <p:spPr bwMode="auto">
          <a:xfrm>
            <a:off x="5791200" y="4724400"/>
            <a:ext cx="1676400" cy="990600"/>
          </a:xfrm>
          <a:prstGeom prst="rect">
            <a:avLst/>
          </a:prstGeom>
          <a:solidFill>
            <a:srgbClr val="00FF00"/>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b="1">
              <a:solidFill>
                <a:schemeClr val="bg2"/>
              </a:solidFill>
            </a:endParaRPr>
          </a:p>
        </p:txBody>
      </p:sp>
      <p:sp>
        <p:nvSpPr>
          <p:cNvPr id="55305" name="AutoShape 8"/>
          <p:cNvSpPr>
            <a:spLocks noChangeArrowheads="1"/>
          </p:cNvSpPr>
          <p:nvPr/>
        </p:nvSpPr>
        <p:spPr bwMode="auto">
          <a:xfrm>
            <a:off x="6400800" y="3900488"/>
            <a:ext cx="485775" cy="976312"/>
          </a:xfrm>
          <a:prstGeom prst="downArrow">
            <a:avLst>
              <a:gd name="adj1" fmla="val 50000"/>
              <a:gd name="adj2" fmla="val 50245"/>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5306" name="Rectangle 9"/>
          <p:cNvSpPr>
            <a:spLocks noChangeArrowheads="1"/>
          </p:cNvSpPr>
          <p:nvPr/>
        </p:nvSpPr>
        <p:spPr bwMode="auto">
          <a:xfrm>
            <a:off x="6134100" y="5053013"/>
            <a:ext cx="884238"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200" b="1">
                <a:solidFill>
                  <a:schemeClr val="bg2"/>
                </a:solidFill>
              </a:rPr>
              <a:t>SF-36</a:t>
            </a:r>
          </a:p>
        </p:txBody>
      </p:sp>
      <p:sp>
        <p:nvSpPr>
          <p:cNvPr id="55307" name="AutoShape 10"/>
          <p:cNvSpPr>
            <a:spLocks noChangeArrowheads="1"/>
          </p:cNvSpPr>
          <p:nvPr/>
        </p:nvSpPr>
        <p:spPr bwMode="auto">
          <a:xfrm>
            <a:off x="4121150" y="2819400"/>
            <a:ext cx="1128713" cy="228600"/>
          </a:xfrm>
          <a:prstGeom prst="rightArrow">
            <a:avLst>
              <a:gd name="adj1" fmla="val 50000"/>
              <a:gd name="adj2" fmla="val 123438"/>
            </a:avLst>
          </a:prstGeom>
          <a:solidFill>
            <a:schemeClr val="tx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5308" name="AutoShape 11"/>
          <p:cNvSpPr>
            <a:spLocks noChangeArrowheads="1"/>
          </p:cNvSpPr>
          <p:nvPr/>
        </p:nvSpPr>
        <p:spPr bwMode="auto">
          <a:xfrm>
            <a:off x="4343400" y="5105400"/>
            <a:ext cx="1433513" cy="228600"/>
          </a:xfrm>
          <a:prstGeom prst="rightArrow">
            <a:avLst>
              <a:gd name="adj1" fmla="val 50000"/>
              <a:gd name="adj2" fmla="val 156771"/>
            </a:avLst>
          </a:prstGeom>
          <a:solidFill>
            <a:schemeClr val="tx2"/>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a:defRPr/>
            </a:pPr>
            <a:r>
              <a:rPr lang="en-US" dirty="0" smtClean="0"/>
              <a:t>Measuring Disparities : Choosing a Comparison Group</a:t>
            </a:r>
            <a:endParaRPr lang="en-US" dirty="0"/>
          </a:p>
        </p:txBody>
      </p:sp>
      <p:sp>
        <p:nvSpPr>
          <p:cNvPr id="12291"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A2444C2-10C0-46F2-9202-5B5E1BB68070}" type="slidenum">
              <a:rPr lang="en-US" altLang="en-US">
                <a:solidFill>
                  <a:srgbClr val="3F3F3F"/>
                </a:solidFill>
              </a:rPr>
              <a:pPr/>
              <a:t>5</a:t>
            </a:fld>
            <a:endParaRPr lang="en-US" altLang="en-US">
              <a:solidFill>
                <a:srgbClr val="3F3F3F"/>
              </a:solidFill>
            </a:endParaRPr>
          </a:p>
        </p:txBody>
      </p:sp>
      <p:sp>
        <p:nvSpPr>
          <p:cNvPr id="5" name="TextBox 4"/>
          <p:cNvSpPr txBox="1"/>
          <p:nvPr/>
        </p:nvSpPr>
        <p:spPr>
          <a:xfrm>
            <a:off x="4568825" y="1503363"/>
            <a:ext cx="4365625" cy="5354637"/>
          </a:xfrm>
          <a:prstGeom prst="rect">
            <a:avLst/>
          </a:prstGeom>
          <a:noFill/>
        </p:spPr>
        <p:txBody>
          <a:bodyPr>
            <a:spAutoFit/>
          </a:bodyPr>
          <a:lstStyle/>
          <a:p>
            <a:pPr>
              <a:defRPr/>
            </a:pPr>
            <a:r>
              <a:rPr lang="en-US" dirty="0">
                <a:latin typeface="Arial" panose="020B0604020202020204" pitchFamily="34" charset="0"/>
              </a:rPr>
              <a:t>Men:</a:t>
            </a:r>
          </a:p>
          <a:p>
            <a:pPr>
              <a:defRPr/>
            </a:pPr>
            <a:r>
              <a:rPr lang="en-US" dirty="0">
                <a:latin typeface="Arial" panose="020B0604020202020204" pitchFamily="34" charset="0"/>
              </a:rPr>
              <a:t>NH White Male: 7.7%</a:t>
            </a:r>
          </a:p>
          <a:p>
            <a:pPr>
              <a:defRPr/>
            </a:pPr>
            <a:r>
              <a:rPr lang="en-US" dirty="0">
                <a:latin typeface="Arial" panose="020B0604020202020204" pitchFamily="34" charset="0"/>
              </a:rPr>
              <a:t>NH Black Male: 13.5%</a:t>
            </a:r>
          </a:p>
          <a:p>
            <a:pPr>
              <a:defRPr/>
            </a:pPr>
            <a:r>
              <a:rPr lang="en-US" dirty="0">
                <a:latin typeface="Arial" panose="020B0604020202020204" pitchFamily="34" charset="0"/>
              </a:rPr>
              <a:t>Mexican American: 11.4%</a:t>
            </a:r>
          </a:p>
          <a:p>
            <a:pPr>
              <a:defRPr/>
            </a:pPr>
            <a:endParaRPr lang="en-US" dirty="0">
              <a:latin typeface="Arial" panose="020B0604020202020204" pitchFamily="34" charset="0"/>
            </a:endParaRPr>
          </a:p>
          <a:p>
            <a:pPr>
              <a:defRPr/>
            </a:pPr>
            <a:r>
              <a:rPr lang="en-US" dirty="0">
                <a:latin typeface="Arial" panose="020B0604020202020204" pitchFamily="34" charset="0"/>
              </a:rPr>
              <a:t>Mexican Americans vs whites?</a:t>
            </a:r>
          </a:p>
          <a:p>
            <a:pPr>
              <a:defRPr/>
            </a:pPr>
            <a:r>
              <a:rPr lang="en-US" dirty="0">
                <a:latin typeface="Arial" panose="020B0604020202020204" pitchFamily="34" charset="0"/>
              </a:rPr>
              <a:t>Mexican Americans vs blacks?</a:t>
            </a:r>
          </a:p>
          <a:p>
            <a:pPr>
              <a:defRPr/>
            </a:pPr>
            <a:r>
              <a:rPr lang="en-US" dirty="0">
                <a:latin typeface="Arial" panose="020B0604020202020204" pitchFamily="34" charset="0"/>
              </a:rPr>
              <a:t>Mexican Americans vs all others?</a:t>
            </a:r>
          </a:p>
          <a:p>
            <a:pPr>
              <a:defRPr/>
            </a:pPr>
            <a:endParaRPr lang="en-US" dirty="0">
              <a:latin typeface="Arial" panose="020B0604020202020204" pitchFamily="34" charset="0"/>
            </a:endParaRPr>
          </a:p>
          <a:p>
            <a:pPr>
              <a:defRPr/>
            </a:pPr>
            <a:r>
              <a:rPr lang="en-US" dirty="0">
                <a:latin typeface="Arial" panose="020B0604020202020204" pitchFamily="34" charset="0"/>
              </a:rPr>
              <a:t>Three arguments: </a:t>
            </a:r>
          </a:p>
          <a:p>
            <a:pPr marL="342900" indent="-342900">
              <a:buFontTx/>
              <a:buAutoNum type="arabicParenR"/>
              <a:defRPr/>
            </a:pPr>
            <a:r>
              <a:rPr lang="en-US" dirty="0">
                <a:latin typeface="Arial" panose="020B0604020202020204" pitchFamily="34" charset="0"/>
              </a:rPr>
              <a:t>Use </a:t>
            </a:r>
            <a:r>
              <a:rPr lang="en-US" dirty="0">
                <a:latin typeface="Arial" panose="020B0604020202020204" pitchFamily="34" charset="0"/>
              </a:rPr>
              <a:t>whites as the comparator because they are </a:t>
            </a:r>
            <a:r>
              <a:rPr lang="en-US" dirty="0">
                <a:latin typeface="Arial" panose="020B0604020202020204" pitchFamily="34" charset="0"/>
              </a:rPr>
              <a:t>the </a:t>
            </a:r>
            <a:r>
              <a:rPr lang="en-US" dirty="0">
                <a:latin typeface="Arial" panose="020B0604020202020204" pitchFamily="34" charset="0"/>
              </a:rPr>
              <a:t>“default” </a:t>
            </a:r>
            <a:r>
              <a:rPr lang="en-US" dirty="0">
                <a:latin typeface="Arial" panose="020B0604020202020204" pitchFamily="34" charset="0"/>
              </a:rPr>
              <a:t>or the most </a:t>
            </a:r>
            <a:r>
              <a:rPr lang="en-US" dirty="0" smtClean="0">
                <a:latin typeface="Arial" panose="020B0604020202020204" pitchFamily="34" charset="0"/>
              </a:rPr>
              <a:t>(socially) privileged</a:t>
            </a:r>
            <a:endParaRPr lang="en-US" dirty="0">
              <a:latin typeface="Arial" panose="020B0604020202020204" pitchFamily="34" charset="0"/>
            </a:endParaRPr>
          </a:p>
          <a:p>
            <a:pPr marL="342900" indent="-342900">
              <a:buFontTx/>
              <a:buAutoNum type="arabicParenR"/>
              <a:defRPr/>
            </a:pPr>
            <a:r>
              <a:rPr lang="en-US" dirty="0">
                <a:latin typeface="Arial" panose="020B0604020202020204" pitchFamily="34" charset="0"/>
              </a:rPr>
              <a:t>Use the largest group as the comparator because they are most precisely estimated </a:t>
            </a:r>
            <a:r>
              <a:rPr lang="en-US" dirty="0">
                <a:latin typeface="Arial" panose="020B0604020202020204" pitchFamily="34" charset="0"/>
              </a:rPr>
              <a:t>(often whites</a:t>
            </a:r>
            <a:r>
              <a:rPr lang="en-US" dirty="0">
                <a:latin typeface="Arial" panose="020B0604020202020204" pitchFamily="34" charset="0"/>
              </a:rPr>
              <a:t>)</a:t>
            </a:r>
          </a:p>
          <a:p>
            <a:pPr marL="342900" indent="-342900">
              <a:buFontTx/>
              <a:buAutoNum type="arabicParenR"/>
              <a:defRPr/>
            </a:pPr>
            <a:r>
              <a:rPr lang="en-US" dirty="0">
                <a:latin typeface="Arial" panose="020B0604020202020204" pitchFamily="34" charset="0"/>
              </a:rPr>
              <a:t>Use the </a:t>
            </a:r>
            <a:r>
              <a:rPr lang="en-US" dirty="0">
                <a:latin typeface="Arial" panose="020B0604020202020204" pitchFamily="34" charset="0"/>
              </a:rPr>
              <a:t>healthiest group </a:t>
            </a:r>
            <a:r>
              <a:rPr lang="en-US" dirty="0">
                <a:latin typeface="Arial" panose="020B0604020202020204" pitchFamily="34" charset="0"/>
              </a:rPr>
              <a:t>as the comparator</a:t>
            </a:r>
          </a:p>
          <a:p>
            <a:pPr>
              <a:defRPr/>
            </a:pPr>
            <a:endParaRPr lang="en-US" dirty="0">
              <a:latin typeface="Arial" panose="020B0604020202020204" pitchFamily="34" charset="0"/>
            </a:endParaRPr>
          </a:p>
        </p:txBody>
      </p:sp>
      <p:pic>
        <p:nvPicPr>
          <p:cNvPr id="1229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408113"/>
            <a:ext cx="4495800"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AC3CB19-4523-4BB0-90A4-7E373FC1F066}" type="slidenum">
              <a:rPr lang="en-US" altLang="en-US">
                <a:solidFill>
                  <a:srgbClr val="3F3F3F"/>
                </a:solidFill>
              </a:rPr>
              <a:pPr/>
              <a:t>50</a:t>
            </a:fld>
            <a:endParaRPr lang="en-US" altLang="en-US">
              <a:solidFill>
                <a:srgbClr val="3F3F3F"/>
              </a:solidFill>
            </a:endParaRPr>
          </a:p>
        </p:txBody>
      </p:sp>
      <p:sp>
        <p:nvSpPr>
          <p:cNvPr id="1863682" name="Rectangle 2"/>
          <p:cNvSpPr>
            <a:spLocks noGrp="1" noChangeArrowheads="1"/>
          </p:cNvSpPr>
          <p:nvPr>
            <p:ph type="title"/>
          </p:nvPr>
        </p:nvSpPr>
        <p:spPr/>
        <p:txBody>
          <a:bodyPr/>
          <a:lstStyle/>
          <a:p>
            <a:pPr>
              <a:defRPr/>
            </a:pPr>
            <a:r>
              <a:rPr lang="en-US" altLang="en-US" sz="3600"/>
              <a:t>Process of Selecting Good Measures for Your Studies </a:t>
            </a:r>
          </a:p>
        </p:txBody>
      </p:sp>
      <p:sp>
        <p:nvSpPr>
          <p:cNvPr id="1863683" name="Text Box 3"/>
          <p:cNvSpPr txBox="1">
            <a:spLocks noChangeArrowheads="1"/>
          </p:cNvSpPr>
          <p:nvPr/>
        </p:nvSpPr>
        <p:spPr bwMode="auto">
          <a:xfrm>
            <a:off x="2036762" y="1700213"/>
            <a:ext cx="5278437" cy="608012"/>
          </a:xfrm>
          <a:prstGeom prst="rect">
            <a:avLst/>
          </a:prstGeom>
          <a:solidFill>
            <a:schemeClr val="accent3">
              <a:lumMod val="75000"/>
            </a:schemeClr>
          </a:solidFill>
          <a:ln w="28575" algn="ctr">
            <a:solidFill>
              <a:schemeClr val="tx1"/>
            </a:solidFill>
            <a:miter lim="800000"/>
            <a:headEnd type="none" w="sm" len="sm"/>
            <a:tailEnd type="none" w="sm" len="sm"/>
          </a:ln>
          <a:effectLst/>
        </p:spPr>
        <p:txBody>
          <a:bodyPr wrap="square">
            <a:spAutoFit/>
          </a:bodyPr>
          <a:lstStyle/>
          <a:p>
            <a:pPr>
              <a:defRPr/>
            </a:pPr>
            <a:r>
              <a:rPr lang="en-US" altLang="en-US" sz="3200" dirty="0">
                <a:solidFill>
                  <a:schemeClr val="bg2"/>
                </a:solidFill>
              </a:rPr>
              <a:t>Define concept (variable)</a:t>
            </a:r>
          </a:p>
        </p:txBody>
      </p:sp>
      <p:sp>
        <p:nvSpPr>
          <p:cNvPr id="57349" name="Text Box 4"/>
          <p:cNvSpPr txBox="1">
            <a:spLocks noChangeArrowheads="1"/>
          </p:cNvSpPr>
          <p:nvPr/>
        </p:nvSpPr>
        <p:spPr bwMode="auto">
          <a:xfrm>
            <a:off x="2003425" y="2474913"/>
            <a:ext cx="5311774" cy="608012"/>
          </a:xfrm>
          <a:prstGeom prst="rect">
            <a:avLst/>
          </a:prstGeom>
          <a:noFill/>
          <a:ln w="28575" algn="ctr">
            <a:solidFill>
              <a:schemeClr val="tx1"/>
            </a:solidFill>
            <a:miter lim="800000"/>
            <a:headEnd type="none" w="sm" len="sm"/>
            <a:tailEnd type="none" w="sm" len="sm"/>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3200"/>
              <a:t>Identify potential measures</a:t>
            </a:r>
          </a:p>
        </p:txBody>
      </p:sp>
      <p:sp>
        <p:nvSpPr>
          <p:cNvPr id="57350" name="Text Box 5"/>
          <p:cNvSpPr txBox="1">
            <a:spLocks noChangeArrowheads="1"/>
          </p:cNvSpPr>
          <p:nvPr/>
        </p:nvSpPr>
        <p:spPr bwMode="auto">
          <a:xfrm>
            <a:off x="2036761" y="3249613"/>
            <a:ext cx="5278437" cy="1384995"/>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800" dirty="0"/>
              <a:t>Review measures’ properties</a:t>
            </a:r>
          </a:p>
          <a:p>
            <a:r>
              <a:rPr lang="en-US" altLang="en-US" sz="2800" dirty="0"/>
              <a:t>--conceptual adequacy</a:t>
            </a:r>
          </a:p>
          <a:p>
            <a:r>
              <a:rPr lang="en-US" altLang="en-US" sz="2800" dirty="0"/>
              <a:t>--psychometric adequacy</a:t>
            </a:r>
            <a:endParaRPr lang="en-US" altLang="en-US" sz="3200" dirty="0"/>
          </a:p>
        </p:txBody>
      </p:sp>
      <p:sp>
        <p:nvSpPr>
          <p:cNvPr id="57351" name="Text Box 6"/>
          <p:cNvSpPr txBox="1">
            <a:spLocks noChangeArrowheads="1"/>
          </p:cNvSpPr>
          <p:nvPr/>
        </p:nvSpPr>
        <p:spPr bwMode="auto">
          <a:xfrm>
            <a:off x="2048580" y="4769556"/>
            <a:ext cx="5275614" cy="592138"/>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3200"/>
              <a:t>Pretest best 1-2 measures</a:t>
            </a:r>
            <a:endParaRPr lang="en-US" altLang="en-US" sz="3400"/>
          </a:p>
        </p:txBody>
      </p:sp>
      <p:sp>
        <p:nvSpPr>
          <p:cNvPr id="57352" name="Text Box 7"/>
          <p:cNvSpPr txBox="1">
            <a:spLocks noChangeArrowheads="1"/>
          </p:cNvSpPr>
          <p:nvPr/>
        </p:nvSpPr>
        <p:spPr bwMode="auto">
          <a:xfrm>
            <a:off x="2039584" y="5495131"/>
            <a:ext cx="5275614" cy="592138"/>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3200"/>
              <a:t>Select final measure</a:t>
            </a:r>
            <a:endParaRPr lang="en-US" altLang="en-US" sz="34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fontAlgn="auto" hangingPunct="1">
              <a:spcAft>
                <a:spcPts val="0"/>
              </a:spcAft>
              <a:defRPr/>
            </a:pPr>
            <a:r>
              <a:rPr lang="en-US" dirty="0" smtClean="0">
                <a:solidFill>
                  <a:schemeClr val="accent1">
                    <a:satMod val="150000"/>
                  </a:schemeClr>
                </a:solidFill>
              </a:rPr>
              <a:t>How good is my measure?</a:t>
            </a:r>
          </a:p>
        </p:txBody>
      </p:sp>
      <p:sp>
        <p:nvSpPr>
          <p:cNvPr id="10243" name="Rectangle 3"/>
          <p:cNvSpPr>
            <a:spLocks noGrp="1" noChangeArrowheads="1"/>
          </p:cNvSpPr>
          <p:nvPr>
            <p:ph idx="1"/>
          </p:nvPr>
        </p:nvSpPr>
        <p:spPr>
          <a:xfrm>
            <a:off x="457200" y="1600200"/>
            <a:ext cx="8229600" cy="5029200"/>
          </a:xfrm>
        </p:spPr>
        <p:txBody>
          <a:bodyPr/>
          <a:lstStyle/>
          <a:p>
            <a:pPr eaLnBrk="1" hangingPunct="1">
              <a:defRPr/>
            </a:pPr>
            <a:r>
              <a:rPr lang="en-US" altLang="en-US" sz="2400" dirty="0" smtClean="0"/>
              <a:t>Distinguish between validity and reliability</a:t>
            </a:r>
          </a:p>
          <a:p>
            <a:pPr eaLnBrk="1" hangingPunct="1">
              <a:defRPr/>
            </a:pPr>
            <a:endParaRPr lang="en-US" altLang="en-US" sz="2400" dirty="0" smtClean="0"/>
          </a:p>
          <a:p>
            <a:pPr eaLnBrk="1" hangingPunct="1">
              <a:defRPr/>
            </a:pPr>
            <a:r>
              <a:rPr lang="en-US" sz="2400" dirty="0" smtClean="0"/>
              <a:t>Validity: The extent to which an assessment measures what it is intended to measure. (Systematic error)</a:t>
            </a:r>
          </a:p>
          <a:p>
            <a:pPr lvl="1" eaLnBrk="1" hangingPunct="1">
              <a:defRPr/>
            </a:pPr>
            <a:r>
              <a:rPr lang="en-US" sz="2000" dirty="0" smtClean="0"/>
              <a:t>Everything starts with a clear, </a:t>
            </a:r>
            <a:r>
              <a:rPr lang="en-US" sz="2000" dirty="0" smtClean="0"/>
              <a:t>precisely stated, construct</a:t>
            </a:r>
            <a:endParaRPr lang="en-US" sz="2000" dirty="0" smtClean="0"/>
          </a:p>
          <a:p>
            <a:pPr eaLnBrk="1" hangingPunct="1">
              <a:defRPr/>
            </a:pPr>
            <a:endParaRPr lang="en-US" sz="2400" dirty="0" smtClean="0"/>
          </a:p>
          <a:p>
            <a:pPr eaLnBrk="1" hangingPunct="1">
              <a:defRPr/>
            </a:pPr>
            <a:r>
              <a:rPr lang="en-US" sz="2400" dirty="0" smtClean="0"/>
              <a:t>Reliability: The extent to which a measure is precise; the proportion of variance in a measurement that is due to the construct of interest.</a:t>
            </a:r>
            <a:endParaRPr lang="en-US" sz="2000" dirty="0" smtClean="0"/>
          </a:p>
          <a:p>
            <a:pPr marL="119062" indent="0">
              <a:buFont typeface="Wingdings 2" pitchFamily="18" charset="2"/>
              <a:buNone/>
              <a:defRPr/>
            </a:pPr>
            <a:endParaRPr lang="en-US" dirty="0"/>
          </a:p>
          <a:p>
            <a:pPr lvl="1" eaLnBrk="1" hangingPunct="1">
              <a:lnSpc>
                <a:spcPct val="80000"/>
              </a:lnSpc>
              <a:defRPr/>
            </a:pPr>
            <a:endParaRPr lang="en-US" altLang="en-US" sz="1600" dirty="0" smtClean="0"/>
          </a:p>
        </p:txBody>
      </p:sp>
      <p:pic>
        <p:nvPicPr>
          <p:cNvPr id="58372" name="Picture 4" descr="http://www.socialresearchmethods.net/kb/Assets/images/rel&amp;val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4724400"/>
            <a:ext cx="5405438"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smtClean="0">
                <a:solidFill>
                  <a:schemeClr val="accent1">
                    <a:satMod val="150000"/>
                  </a:schemeClr>
                </a:solidFill>
              </a:rPr>
              <a:t>Defining hard to describe constructs</a:t>
            </a:r>
          </a:p>
        </p:txBody>
      </p:sp>
      <p:sp>
        <p:nvSpPr>
          <p:cNvPr id="10243" name="Rectangle 3"/>
          <p:cNvSpPr>
            <a:spLocks noGrp="1" noChangeArrowheads="1"/>
          </p:cNvSpPr>
          <p:nvPr>
            <p:ph idx="1"/>
          </p:nvPr>
        </p:nvSpPr>
        <p:spPr>
          <a:xfrm>
            <a:off x="381000" y="1600200"/>
            <a:ext cx="8229600" cy="5029200"/>
          </a:xfrm>
        </p:spPr>
        <p:txBody>
          <a:bodyPr/>
          <a:lstStyle/>
          <a:p>
            <a:pPr>
              <a:lnSpc>
                <a:spcPct val="90000"/>
              </a:lnSpc>
              <a:defRPr/>
            </a:pPr>
            <a:r>
              <a:rPr lang="en-US" altLang="en-US" sz="2400" dirty="0" smtClean="0"/>
              <a:t>State Role of Concept in Your Research </a:t>
            </a:r>
          </a:p>
          <a:p>
            <a:pPr lvl="1">
              <a:lnSpc>
                <a:spcPct val="90000"/>
              </a:lnSpc>
              <a:defRPr/>
            </a:pPr>
            <a:r>
              <a:rPr lang="en-US" altLang="en-US" sz="2000" dirty="0" smtClean="0"/>
              <a:t>Evaluate intervention (outcome)</a:t>
            </a:r>
          </a:p>
          <a:p>
            <a:pPr lvl="1">
              <a:lnSpc>
                <a:spcPct val="90000"/>
              </a:lnSpc>
              <a:defRPr/>
            </a:pPr>
            <a:r>
              <a:rPr lang="en-US" altLang="en-US" sz="2000" dirty="0" smtClean="0"/>
              <a:t>Determinant (e.g., social support) of an outcome </a:t>
            </a:r>
          </a:p>
          <a:p>
            <a:pPr lvl="1">
              <a:lnSpc>
                <a:spcPct val="90000"/>
              </a:lnSpc>
              <a:defRPr/>
            </a:pPr>
            <a:r>
              <a:rPr lang="en-US" altLang="en-US" sz="2000" dirty="0" smtClean="0"/>
              <a:t>Predict future event (e.g. functioning to predict hospitalization)</a:t>
            </a:r>
          </a:p>
          <a:p>
            <a:pPr lvl="1">
              <a:lnSpc>
                <a:spcPct val="90000"/>
              </a:lnSpc>
              <a:defRPr/>
            </a:pPr>
            <a:r>
              <a:rPr lang="en-US" altLang="en-US" sz="2000" dirty="0" smtClean="0"/>
              <a:t>Describe population</a:t>
            </a:r>
          </a:p>
          <a:p>
            <a:pPr lvl="1">
              <a:lnSpc>
                <a:spcPct val="90000"/>
              </a:lnSpc>
              <a:defRPr/>
            </a:pPr>
            <a:r>
              <a:rPr lang="en-US" altLang="en-US" sz="2000" dirty="0" smtClean="0"/>
              <a:t>Covariate </a:t>
            </a:r>
          </a:p>
          <a:p>
            <a:pPr eaLnBrk="1" hangingPunct="1">
              <a:defRPr/>
            </a:pPr>
            <a:r>
              <a:rPr lang="en-US" altLang="en-US" sz="2400" dirty="0"/>
              <a:t>Define Concept for Your </a:t>
            </a:r>
            <a:r>
              <a:rPr lang="en-US" altLang="en-US" sz="2400" dirty="0" smtClean="0"/>
              <a:t>Research</a:t>
            </a:r>
          </a:p>
          <a:p>
            <a:pPr lvl="2">
              <a:lnSpc>
                <a:spcPct val="90000"/>
              </a:lnSpc>
              <a:defRPr/>
            </a:pPr>
            <a:r>
              <a:rPr lang="en-US" altLang="en-US" sz="2000" dirty="0"/>
              <a:t>Define it first </a:t>
            </a:r>
            <a:r>
              <a:rPr lang="en-US" altLang="en-US" sz="2000" u="sng" dirty="0"/>
              <a:t>from your point of </a:t>
            </a:r>
            <a:r>
              <a:rPr lang="en-US" altLang="en-US" sz="2000" u="sng" dirty="0" smtClean="0"/>
              <a:t>view</a:t>
            </a:r>
            <a:r>
              <a:rPr lang="en-US" altLang="en-US" sz="2000" dirty="0" smtClean="0"/>
              <a:t>: </a:t>
            </a:r>
            <a:r>
              <a:rPr lang="en-US" altLang="en-US" sz="1600" dirty="0" smtClean="0"/>
              <a:t>How </a:t>
            </a:r>
            <a:r>
              <a:rPr lang="en-US" altLang="en-US" sz="1600" dirty="0"/>
              <a:t>you would define it based on your experience and understanding of your research question</a:t>
            </a:r>
          </a:p>
          <a:p>
            <a:pPr lvl="2">
              <a:lnSpc>
                <a:spcPct val="90000"/>
              </a:lnSpc>
              <a:defRPr/>
            </a:pPr>
            <a:r>
              <a:rPr lang="en-US" altLang="en-US" sz="2000" dirty="0"/>
              <a:t>For dependent </a:t>
            </a:r>
            <a:r>
              <a:rPr lang="en-US" altLang="en-US" sz="2000" dirty="0" smtClean="0"/>
              <a:t>variables: </a:t>
            </a:r>
            <a:r>
              <a:rPr lang="en-US" altLang="en-US" sz="1600" dirty="0" smtClean="0"/>
              <a:t>Describe </a:t>
            </a:r>
            <a:r>
              <a:rPr lang="en-US" altLang="en-US" sz="1600" dirty="0"/>
              <a:t>how intervention or independent variables might affect it - types of changes you expect</a:t>
            </a:r>
          </a:p>
          <a:p>
            <a:pPr lvl="2">
              <a:lnSpc>
                <a:spcPct val="90000"/>
              </a:lnSpc>
              <a:defRPr/>
            </a:pPr>
            <a:r>
              <a:rPr lang="en-US" altLang="en-US" sz="2000" dirty="0"/>
              <a:t>For independent (predictor) </a:t>
            </a:r>
            <a:r>
              <a:rPr lang="en-US" altLang="en-US" sz="2000" dirty="0" smtClean="0"/>
              <a:t>variables: </a:t>
            </a:r>
            <a:r>
              <a:rPr lang="en-US" altLang="en-US" sz="1600" dirty="0" smtClean="0"/>
              <a:t>Describe </a:t>
            </a:r>
            <a:r>
              <a:rPr lang="en-US" altLang="en-US" sz="1600" dirty="0"/>
              <a:t>how it might be predictive</a:t>
            </a:r>
            <a:endParaRPr lang="en-US" altLang="en-US" dirty="0"/>
          </a:p>
          <a:p>
            <a:pPr eaLnBrk="1" hangingPunct="1">
              <a:defRPr/>
            </a:pPr>
            <a:r>
              <a:rPr lang="en-US" altLang="en-US" sz="2400" dirty="0" smtClean="0"/>
              <a:t>Are all dimensions represented?</a:t>
            </a:r>
          </a:p>
          <a:p>
            <a:pPr eaLnBrk="1" hangingPunct="1">
              <a:defRPr/>
            </a:pPr>
            <a:r>
              <a:rPr lang="en-US" altLang="en-US" sz="2400" dirty="0" smtClean="0"/>
              <a:t>Distinguish between closely related constructs</a:t>
            </a:r>
            <a:endParaRPr lang="en-US" sz="2000" dirty="0" smtClean="0"/>
          </a:p>
          <a:p>
            <a:pPr marL="119062" indent="0">
              <a:buFont typeface="Wingdings 2" pitchFamily="18" charset="2"/>
              <a:buNone/>
              <a:defRPr/>
            </a:pPr>
            <a:endParaRPr lang="en-US" dirty="0"/>
          </a:p>
          <a:p>
            <a:pPr lvl="1" eaLnBrk="1" hangingPunct="1">
              <a:lnSpc>
                <a:spcPct val="80000"/>
              </a:lnSpc>
              <a:defRPr/>
            </a:pPr>
            <a:endParaRPr lang="en-US" altLang="en-US" sz="1600" dirty="0"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smtClean="0">
                <a:solidFill>
                  <a:schemeClr val="accent1">
                    <a:satMod val="150000"/>
                  </a:schemeClr>
                </a:solidFill>
              </a:rPr>
              <a:t>Scales vs Indexes (per the </a:t>
            </a:r>
            <a:r>
              <a:rPr lang="en-US" dirty="0" err="1" smtClean="0">
                <a:solidFill>
                  <a:schemeClr val="accent1">
                    <a:satMod val="150000"/>
                  </a:schemeClr>
                </a:solidFill>
              </a:rPr>
              <a:t>Devellis</a:t>
            </a:r>
            <a:r>
              <a:rPr lang="en-US" dirty="0" smtClean="0">
                <a:solidFill>
                  <a:schemeClr val="accent1">
                    <a:satMod val="150000"/>
                  </a:schemeClr>
                </a:solidFill>
              </a:rPr>
              <a:t> framework)</a:t>
            </a:r>
          </a:p>
        </p:txBody>
      </p:sp>
      <p:sp>
        <p:nvSpPr>
          <p:cNvPr id="60419" name="Rectangle 3"/>
          <p:cNvSpPr>
            <a:spLocks noGrp="1" noChangeArrowheads="1"/>
          </p:cNvSpPr>
          <p:nvPr>
            <p:ph idx="1"/>
          </p:nvPr>
        </p:nvSpPr>
        <p:spPr>
          <a:xfrm>
            <a:off x="152400" y="1600200"/>
            <a:ext cx="8534400" cy="3657600"/>
          </a:xfrm>
        </p:spPr>
        <p:txBody>
          <a:bodyPr/>
          <a:lstStyle/>
          <a:p>
            <a:pPr eaLnBrk="1" hangingPunct="1">
              <a:lnSpc>
                <a:spcPct val="80000"/>
              </a:lnSpc>
            </a:pPr>
            <a:r>
              <a:rPr lang="en-US" altLang="en-US" sz="2400" dirty="0" smtClean="0"/>
              <a:t>A usual approach to measuring a latent variable is to develop several items.  When considering such item pools, it is important to ask: is this a scale or an index? </a:t>
            </a:r>
          </a:p>
          <a:p>
            <a:pPr eaLnBrk="1" hangingPunct="1">
              <a:lnSpc>
                <a:spcPct val="80000"/>
              </a:lnSpc>
            </a:pPr>
            <a:endParaRPr lang="en-US" altLang="en-US" sz="2400" dirty="0" smtClean="0"/>
          </a:p>
          <a:p>
            <a:pPr eaLnBrk="1" hangingPunct="1">
              <a:lnSpc>
                <a:spcPct val="80000"/>
              </a:lnSpc>
            </a:pPr>
            <a:r>
              <a:rPr lang="en-US" altLang="en-US" sz="2400" dirty="0" smtClean="0"/>
              <a:t>Items on a scale are thought to all have a common cause (the latent variable).  They are assumed to correlate with one another because they share this common cause.  This is a useful application of confounding! </a:t>
            </a:r>
          </a:p>
          <a:p>
            <a:pPr eaLnBrk="1" hangingPunct="1">
              <a:lnSpc>
                <a:spcPct val="80000"/>
              </a:lnSpc>
            </a:pPr>
            <a:endParaRPr lang="en-US" altLang="en-US" sz="2400" dirty="0" smtClean="0"/>
          </a:p>
          <a:p>
            <a:pPr eaLnBrk="1" hangingPunct="1">
              <a:lnSpc>
                <a:spcPct val="80000"/>
              </a:lnSpc>
            </a:pPr>
            <a:r>
              <a:rPr lang="en-US" altLang="en-US" sz="2400" dirty="0" smtClean="0"/>
              <a:t>Items on an index are thought to all have a common </a:t>
            </a:r>
            <a:r>
              <a:rPr lang="en-US" altLang="en-US" sz="2400" i="1" dirty="0" smtClean="0"/>
              <a:t>effect. </a:t>
            </a:r>
          </a:p>
          <a:p>
            <a:pPr eaLnBrk="1" hangingPunct="1">
              <a:lnSpc>
                <a:spcPct val="80000"/>
              </a:lnSpc>
            </a:pPr>
            <a:endParaRPr lang="en-US" altLang="en-US" sz="2400" i="1" dirty="0" smtClean="0"/>
          </a:p>
          <a:p>
            <a:pPr eaLnBrk="1" hangingPunct="1">
              <a:lnSpc>
                <a:spcPct val="80000"/>
              </a:lnSpc>
            </a:pPr>
            <a:r>
              <a:rPr lang="en-US" altLang="en-US" sz="2400" dirty="0" smtClean="0"/>
              <a:t>This distinction is critical because there is no reason to believe the items on an index should be correlated with one another (although they might be).</a:t>
            </a:r>
          </a:p>
          <a:p>
            <a:pPr eaLnBrk="1" hangingPunct="1">
              <a:lnSpc>
                <a:spcPct val="80000"/>
              </a:lnSpc>
            </a:pPr>
            <a:endParaRPr lang="en-US" altLang="en-US" sz="2400" dirty="0" smtClean="0"/>
          </a:p>
          <a:p>
            <a:pPr eaLnBrk="1" hangingPunct="1">
              <a:lnSpc>
                <a:spcPct val="80000"/>
              </a:lnSpc>
            </a:pPr>
            <a:r>
              <a:rPr lang="en-US" altLang="en-US" sz="2400" dirty="0" smtClean="0"/>
              <a:t>Some validation approaches and approaches to missing data are relevant only for scales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smtClean="0">
                <a:solidFill>
                  <a:schemeClr val="accent1">
                    <a:satMod val="150000"/>
                  </a:schemeClr>
                </a:solidFill>
              </a:rPr>
              <a:t>Scales vs </a:t>
            </a:r>
            <a:r>
              <a:rPr lang="en-US" dirty="0" smtClean="0">
                <a:solidFill>
                  <a:schemeClr val="accent1">
                    <a:satMod val="150000"/>
                  </a:schemeClr>
                </a:solidFill>
              </a:rPr>
              <a:t>Indexes=Reflective vs Formative</a:t>
            </a:r>
            <a:endParaRPr lang="en-US" dirty="0" smtClean="0">
              <a:solidFill>
                <a:schemeClr val="accent1">
                  <a:satMod val="150000"/>
                </a:schemeClr>
              </a:solidFill>
            </a:endParaRPr>
          </a:p>
        </p:txBody>
      </p:sp>
      <p:sp>
        <p:nvSpPr>
          <p:cNvPr id="60419" name="Rectangle 3"/>
          <p:cNvSpPr>
            <a:spLocks noGrp="1" noChangeArrowheads="1"/>
          </p:cNvSpPr>
          <p:nvPr>
            <p:ph idx="1"/>
          </p:nvPr>
        </p:nvSpPr>
        <p:spPr>
          <a:xfrm>
            <a:off x="152400" y="1600200"/>
            <a:ext cx="8534400" cy="3657600"/>
          </a:xfrm>
        </p:spPr>
        <p:txBody>
          <a:bodyPr/>
          <a:lstStyle/>
          <a:p>
            <a:pPr eaLnBrk="1" hangingPunct="1">
              <a:lnSpc>
                <a:spcPct val="80000"/>
              </a:lnSpc>
            </a:pPr>
            <a:r>
              <a:rPr lang="en-US" altLang="en-US" sz="2400" dirty="0" smtClean="0"/>
              <a:t>If you encounter the SEM or psych literature, they often use the terms formative and reflective, corresponding to scale vs index</a:t>
            </a:r>
            <a:endParaRPr lang="en-US" altLang="en-US" sz="2400" dirty="0" smtClean="0"/>
          </a:p>
        </p:txBody>
      </p:sp>
      <p:pic>
        <p:nvPicPr>
          <p:cNvPr id="124930" name="Picture 2" descr="http://www.rasch.org/rmt/gifs/rmt221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743200"/>
            <a:ext cx="2790825" cy="3009901"/>
          </a:xfrm>
          <a:prstGeom prst="rect">
            <a:avLst/>
          </a:prstGeom>
          <a:noFill/>
          <a:extLst>
            <a:ext uri="{909E8E84-426E-40DD-AFC4-6F175D3DCCD1}">
              <a14:hiddenFill xmlns:a14="http://schemas.microsoft.com/office/drawing/2010/main">
                <a:solidFill>
                  <a:srgbClr val="FFFFFF"/>
                </a:solidFill>
              </a14:hiddenFill>
            </a:ext>
          </a:extLst>
        </p:spPr>
      </p:pic>
      <p:pic>
        <p:nvPicPr>
          <p:cNvPr id="124932" name="Picture 4" descr="http://www.rasch.org/rmt/gifs/rmt221b.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00" y="2895600"/>
            <a:ext cx="2819400" cy="29813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58801" y="5848704"/>
            <a:ext cx="4317999" cy="646331"/>
          </a:xfrm>
          <a:prstGeom prst="rect">
            <a:avLst/>
          </a:prstGeom>
          <a:noFill/>
        </p:spPr>
        <p:txBody>
          <a:bodyPr wrap="square" rtlCol="0">
            <a:spAutoFit/>
          </a:bodyPr>
          <a:lstStyle/>
          <a:p>
            <a:r>
              <a:rPr lang="en-US" dirty="0" smtClean="0"/>
              <a:t>Reflective: items reflect the underlying construct</a:t>
            </a:r>
            <a:endParaRPr lang="en-US" dirty="0"/>
          </a:p>
        </p:txBody>
      </p:sp>
      <p:sp>
        <p:nvSpPr>
          <p:cNvPr id="7" name="TextBox 6"/>
          <p:cNvSpPr txBox="1"/>
          <p:nvPr/>
        </p:nvSpPr>
        <p:spPr>
          <a:xfrm>
            <a:off x="5334000" y="5876925"/>
            <a:ext cx="3657600" cy="646331"/>
          </a:xfrm>
          <a:prstGeom prst="rect">
            <a:avLst/>
          </a:prstGeom>
          <a:noFill/>
        </p:spPr>
        <p:txBody>
          <a:bodyPr wrap="square" rtlCol="0">
            <a:spAutoFit/>
          </a:bodyPr>
          <a:lstStyle/>
          <a:p>
            <a:r>
              <a:rPr lang="en-US" dirty="0" smtClean="0"/>
              <a:t>Formative: items form the construct</a:t>
            </a:r>
            <a:endParaRPr lang="en-US" dirty="0"/>
          </a:p>
        </p:txBody>
      </p:sp>
    </p:spTree>
    <p:extLst>
      <p:ext uri="{BB962C8B-B14F-4D97-AF65-F5344CB8AC3E}">
        <p14:creationId xmlns:p14="http://schemas.microsoft.com/office/powerpoint/2010/main" val="1161884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7B91489-6041-44F0-AD94-1CC851A2E3DC}" type="slidenum">
              <a:rPr lang="en-US" altLang="en-US">
                <a:solidFill>
                  <a:srgbClr val="3F3F3F"/>
                </a:solidFill>
              </a:rPr>
              <a:pPr/>
              <a:t>55</a:t>
            </a:fld>
            <a:endParaRPr lang="en-US" altLang="en-US">
              <a:solidFill>
                <a:srgbClr val="3F3F3F"/>
              </a:solidFill>
            </a:endParaRPr>
          </a:p>
        </p:txBody>
      </p:sp>
      <p:sp>
        <p:nvSpPr>
          <p:cNvPr id="1863682" name="Rectangle 2"/>
          <p:cNvSpPr>
            <a:spLocks noGrp="1" noChangeArrowheads="1"/>
          </p:cNvSpPr>
          <p:nvPr>
            <p:ph type="title"/>
          </p:nvPr>
        </p:nvSpPr>
        <p:spPr/>
        <p:txBody>
          <a:bodyPr/>
          <a:lstStyle/>
          <a:p>
            <a:pPr>
              <a:defRPr/>
            </a:pPr>
            <a:r>
              <a:rPr lang="en-US" altLang="en-US" sz="3600"/>
              <a:t>Process of Selecting Good Measures for Your Studies </a:t>
            </a:r>
          </a:p>
        </p:txBody>
      </p:sp>
      <p:sp>
        <p:nvSpPr>
          <p:cNvPr id="1863683" name="Text Box 3"/>
          <p:cNvSpPr txBox="1">
            <a:spLocks noChangeArrowheads="1"/>
          </p:cNvSpPr>
          <p:nvPr/>
        </p:nvSpPr>
        <p:spPr bwMode="auto">
          <a:xfrm>
            <a:off x="2036763" y="1700213"/>
            <a:ext cx="4367212" cy="608012"/>
          </a:xfrm>
          <a:prstGeom prst="rect">
            <a:avLst/>
          </a:prstGeom>
          <a:solidFill>
            <a:schemeClr val="accent3">
              <a:lumMod val="75000"/>
            </a:schemeClr>
          </a:solidFill>
          <a:ln w="28575" algn="ctr">
            <a:solidFill>
              <a:schemeClr val="tx1"/>
            </a:solidFill>
            <a:miter lim="800000"/>
            <a:headEnd type="none" w="sm" len="sm"/>
            <a:tailEnd type="none" w="sm" len="sm"/>
          </a:ln>
          <a:effectLst/>
        </p:spPr>
        <p:txBody>
          <a:bodyPr wrap="none">
            <a:spAutoFit/>
          </a:bodyPr>
          <a:lstStyle/>
          <a:p>
            <a:pPr>
              <a:defRPr/>
            </a:pPr>
            <a:r>
              <a:rPr lang="en-US" altLang="en-US" sz="3200" dirty="0">
                <a:solidFill>
                  <a:schemeClr val="bg2"/>
                </a:solidFill>
              </a:rPr>
              <a:t>Define concept (variable)</a:t>
            </a:r>
          </a:p>
        </p:txBody>
      </p:sp>
      <p:sp>
        <p:nvSpPr>
          <p:cNvPr id="1863684" name="Text Box 4"/>
          <p:cNvSpPr txBox="1">
            <a:spLocks noChangeArrowheads="1"/>
          </p:cNvSpPr>
          <p:nvPr/>
        </p:nvSpPr>
        <p:spPr bwMode="auto">
          <a:xfrm>
            <a:off x="2003425" y="2474913"/>
            <a:ext cx="5080000" cy="584200"/>
          </a:xfrm>
          <a:prstGeom prst="rect">
            <a:avLst/>
          </a:prstGeom>
          <a:solidFill>
            <a:schemeClr val="accent3">
              <a:lumMod val="75000"/>
            </a:schemeClr>
          </a:solidFill>
          <a:ln w="28575" algn="ctr">
            <a:solidFill>
              <a:schemeClr val="tx1"/>
            </a:solidFill>
            <a:miter lim="800000"/>
            <a:headEnd type="none" w="sm" len="sm"/>
            <a:tailEnd type="none" w="sm" len="sm"/>
          </a:ln>
          <a:effectLst/>
        </p:spPr>
        <p:txBody>
          <a:bodyPr wrap="none">
            <a:spAutoFit/>
          </a:bodyPr>
          <a:lstStyle/>
          <a:p>
            <a:pPr>
              <a:defRPr/>
            </a:pPr>
            <a:r>
              <a:rPr lang="en-US" altLang="en-US" sz="3200" dirty="0">
                <a:solidFill>
                  <a:schemeClr val="bg2"/>
                </a:solidFill>
              </a:rPr>
              <a:t>Identify potential measures</a:t>
            </a:r>
          </a:p>
        </p:txBody>
      </p:sp>
      <p:sp>
        <p:nvSpPr>
          <p:cNvPr id="61446" name="Text Box 5"/>
          <p:cNvSpPr txBox="1">
            <a:spLocks noChangeArrowheads="1"/>
          </p:cNvSpPr>
          <p:nvPr/>
        </p:nvSpPr>
        <p:spPr bwMode="auto">
          <a:xfrm>
            <a:off x="1863725" y="3249613"/>
            <a:ext cx="4918075" cy="1566862"/>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3200"/>
              <a:t>Review measures’ properties</a:t>
            </a:r>
          </a:p>
          <a:p>
            <a:r>
              <a:rPr lang="en-US" altLang="en-US" sz="3200"/>
              <a:t>--conceptual adequacy</a:t>
            </a:r>
          </a:p>
          <a:p>
            <a:r>
              <a:rPr lang="en-US" altLang="en-US" sz="3200"/>
              <a:t>--psychometric adequacy</a:t>
            </a:r>
            <a:endParaRPr lang="en-US" altLang="en-US" sz="3400"/>
          </a:p>
        </p:txBody>
      </p:sp>
      <p:sp>
        <p:nvSpPr>
          <p:cNvPr id="61447" name="Text Box 6"/>
          <p:cNvSpPr txBox="1">
            <a:spLocks noChangeArrowheads="1"/>
          </p:cNvSpPr>
          <p:nvPr/>
        </p:nvSpPr>
        <p:spPr bwMode="auto">
          <a:xfrm>
            <a:off x="2163763" y="5029200"/>
            <a:ext cx="4319587" cy="592138"/>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3200"/>
              <a:t>Pretest best 1-2 measures</a:t>
            </a:r>
            <a:endParaRPr lang="en-US" altLang="en-US" sz="3400"/>
          </a:p>
        </p:txBody>
      </p:sp>
      <p:sp>
        <p:nvSpPr>
          <p:cNvPr id="61448" name="Text Box 7"/>
          <p:cNvSpPr txBox="1">
            <a:spLocks noChangeArrowheads="1"/>
          </p:cNvSpPr>
          <p:nvPr/>
        </p:nvSpPr>
        <p:spPr bwMode="auto">
          <a:xfrm>
            <a:off x="2455863" y="5791200"/>
            <a:ext cx="3733800" cy="592138"/>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3200"/>
              <a:t>Select final measure</a:t>
            </a:r>
            <a:endParaRPr lang="en-US" altLang="en-US" sz="34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53ECE02-44B8-460F-A5EF-3F39ED6419CC}" type="slidenum">
              <a:rPr lang="en-US" altLang="en-US" sz="1500">
                <a:latin typeface="Times New Roman" pitchFamily="18" charset="0"/>
              </a:rPr>
              <a:pPr/>
              <a:t>56</a:t>
            </a:fld>
            <a:endParaRPr lang="en-US" altLang="en-US" sz="1500">
              <a:latin typeface="Times New Roman" pitchFamily="18" charset="0"/>
            </a:endParaRPr>
          </a:p>
        </p:txBody>
      </p:sp>
      <p:sp>
        <p:nvSpPr>
          <p:cNvPr id="61443" name="Rectangle 2"/>
          <p:cNvSpPr>
            <a:spLocks noGrp="1" noChangeArrowheads="1"/>
          </p:cNvSpPr>
          <p:nvPr>
            <p:ph type="title"/>
          </p:nvPr>
        </p:nvSpPr>
        <p:spPr/>
        <p:txBody>
          <a:bodyPr/>
          <a:lstStyle/>
          <a:p>
            <a:pPr>
              <a:defRPr/>
            </a:pPr>
            <a:r>
              <a:rPr lang="en-US" altLang="en-US" smtClean="0"/>
              <a:t>Locating Potential Measures</a:t>
            </a:r>
          </a:p>
        </p:txBody>
      </p:sp>
      <p:sp>
        <p:nvSpPr>
          <p:cNvPr id="62468" name="Rectangle 3"/>
          <p:cNvSpPr>
            <a:spLocks noGrp="1" noChangeArrowheads="1"/>
          </p:cNvSpPr>
          <p:nvPr>
            <p:ph type="body" idx="1"/>
          </p:nvPr>
        </p:nvSpPr>
        <p:spPr>
          <a:xfrm>
            <a:off x="304800" y="1676400"/>
            <a:ext cx="8382000" cy="4114800"/>
          </a:xfrm>
        </p:spPr>
        <p:txBody>
          <a:bodyPr/>
          <a:lstStyle/>
          <a:p>
            <a:r>
              <a:rPr lang="en-US" altLang="en-US" smtClean="0"/>
              <a:t>Extensive resources on measuring difficult concepts.</a:t>
            </a:r>
          </a:p>
          <a:p>
            <a:r>
              <a:rPr lang="en-US" altLang="en-US" smtClean="0"/>
              <a:t>Look for measures with known psychometric properties. </a:t>
            </a:r>
          </a:p>
          <a:p>
            <a:r>
              <a:rPr lang="en-US" altLang="en-US" smtClean="0"/>
              <a:t>Check the psychometric properties in your population (if possible).</a:t>
            </a:r>
          </a:p>
          <a:p>
            <a:r>
              <a:rPr lang="en-US" altLang="en-US" smtClean="0"/>
              <a:t>Preferable to use established high-quality measures</a:t>
            </a:r>
          </a:p>
          <a:p>
            <a:r>
              <a:rPr lang="en-US" altLang="en-US" smtClean="0"/>
              <a:t>Sometimes you may have to develop a new measure or modify an existing measure. </a:t>
            </a:r>
          </a:p>
          <a:p>
            <a:endParaRPr lang="en-US" altLang="en-US" smtClean="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77A8B76-1959-4C3C-AF6B-67306BFB83FA}" type="slidenum">
              <a:rPr lang="en-US" altLang="en-US">
                <a:solidFill>
                  <a:srgbClr val="3F3F3F"/>
                </a:solidFill>
              </a:rPr>
              <a:pPr/>
              <a:t>57</a:t>
            </a:fld>
            <a:endParaRPr lang="en-US" altLang="en-US">
              <a:solidFill>
                <a:srgbClr val="3F3F3F"/>
              </a:solidFill>
            </a:endParaRPr>
          </a:p>
        </p:txBody>
      </p:sp>
      <p:sp>
        <p:nvSpPr>
          <p:cNvPr id="1594370" name="Rectangle 2"/>
          <p:cNvSpPr>
            <a:spLocks noGrp="1" noChangeArrowheads="1"/>
          </p:cNvSpPr>
          <p:nvPr>
            <p:ph type="title"/>
          </p:nvPr>
        </p:nvSpPr>
        <p:spPr/>
        <p:txBody>
          <a:bodyPr/>
          <a:lstStyle/>
          <a:p>
            <a:pPr>
              <a:defRPr/>
            </a:pPr>
            <a:r>
              <a:rPr lang="en-US" altLang="en-US" sz="3600"/>
              <a:t>Typical Sequence of Developing New Self-Report Measures</a:t>
            </a:r>
          </a:p>
        </p:txBody>
      </p:sp>
      <p:sp>
        <p:nvSpPr>
          <p:cNvPr id="63492" name="Text Box 3"/>
          <p:cNvSpPr txBox="1">
            <a:spLocks noChangeArrowheads="1"/>
          </p:cNvSpPr>
          <p:nvPr/>
        </p:nvSpPr>
        <p:spPr bwMode="auto">
          <a:xfrm>
            <a:off x="533400" y="1700213"/>
            <a:ext cx="7620000" cy="584775"/>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3200"/>
              <a:t>Develop/define concept</a:t>
            </a:r>
          </a:p>
        </p:txBody>
      </p:sp>
      <p:sp>
        <p:nvSpPr>
          <p:cNvPr id="63493" name="Text Box 4"/>
          <p:cNvSpPr txBox="1">
            <a:spLocks noChangeArrowheads="1"/>
          </p:cNvSpPr>
          <p:nvPr/>
        </p:nvSpPr>
        <p:spPr bwMode="auto">
          <a:xfrm>
            <a:off x="1371600" y="2474913"/>
            <a:ext cx="6781800" cy="592137"/>
          </a:xfrm>
          <a:prstGeom prst="rect">
            <a:avLst/>
          </a:prstGeom>
          <a:noFill/>
          <a:ln w="12700"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3200" dirty="0"/>
              <a:t>Create item pool</a:t>
            </a:r>
          </a:p>
        </p:txBody>
      </p:sp>
      <p:sp>
        <p:nvSpPr>
          <p:cNvPr id="63494" name="Text Box 5"/>
          <p:cNvSpPr txBox="1">
            <a:spLocks noChangeArrowheads="1"/>
          </p:cNvSpPr>
          <p:nvPr/>
        </p:nvSpPr>
        <p:spPr bwMode="auto">
          <a:xfrm>
            <a:off x="2057400" y="3249613"/>
            <a:ext cx="6096000" cy="592137"/>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3200" dirty="0"/>
              <a:t>Pretest/revise</a:t>
            </a:r>
            <a:endParaRPr lang="en-US" altLang="en-US" sz="3400" dirty="0"/>
          </a:p>
        </p:txBody>
      </p:sp>
      <p:sp>
        <p:nvSpPr>
          <p:cNvPr id="63495" name="Text Box 6"/>
          <p:cNvSpPr txBox="1">
            <a:spLocks noChangeArrowheads="1"/>
          </p:cNvSpPr>
          <p:nvPr/>
        </p:nvSpPr>
        <p:spPr bwMode="auto">
          <a:xfrm>
            <a:off x="2895600" y="4024313"/>
            <a:ext cx="5257800" cy="592137"/>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3200" dirty="0"/>
              <a:t>Field survey</a:t>
            </a:r>
            <a:endParaRPr lang="en-US" altLang="en-US" sz="3400" dirty="0"/>
          </a:p>
        </p:txBody>
      </p:sp>
      <p:sp>
        <p:nvSpPr>
          <p:cNvPr id="63496" name="Text Box 7"/>
          <p:cNvSpPr txBox="1">
            <a:spLocks noChangeArrowheads="1"/>
          </p:cNvSpPr>
          <p:nvPr/>
        </p:nvSpPr>
        <p:spPr bwMode="auto">
          <a:xfrm>
            <a:off x="3657600" y="4799013"/>
            <a:ext cx="4495800" cy="584775"/>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3200" dirty="0"/>
              <a:t>Psychometric analyses</a:t>
            </a:r>
            <a:endParaRPr lang="en-US" altLang="en-US" sz="3400" dirty="0"/>
          </a:p>
        </p:txBody>
      </p:sp>
      <p:sp>
        <p:nvSpPr>
          <p:cNvPr id="63497" name="Text Box 8"/>
          <p:cNvSpPr txBox="1">
            <a:spLocks noChangeArrowheads="1"/>
          </p:cNvSpPr>
          <p:nvPr/>
        </p:nvSpPr>
        <p:spPr bwMode="auto">
          <a:xfrm>
            <a:off x="4876800" y="5573713"/>
            <a:ext cx="3276600" cy="592137"/>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3200" dirty="0"/>
              <a:t>Final measures</a:t>
            </a:r>
            <a:endParaRPr lang="en-US" altLang="en-US" sz="34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5A9771A-84CB-4826-9F9F-ADF55387A98C}" type="slidenum">
              <a:rPr lang="en-US" altLang="en-US" sz="1500">
                <a:latin typeface="Times New Roman" pitchFamily="18" charset="0"/>
              </a:rPr>
              <a:pPr/>
              <a:t>58</a:t>
            </a:fld>
            <a:endParaRPr lang="en-US" altLang="en-US" sz="1500">
              <a:latin typeface="Times New Roman" pitchFamily="18" charset="0"/>
            </a:endParaRPr>
          </a:p>
        </p:txBody>
      </p:sp>
      <p:sp>
        <p:nvSpPr>
          <p:cNvPr id="25603" name="Rectangle 2"/>
          <p:cNvSpPr>
            <a:spLocks noGrp="1" noChangeArrowheads="1"/>
          </p:cNvSpPr>
          <p:nvPr>
            <p:ph type="title"/>
          </p:nvPr>
        </p:nvSpPr>
        <p:spPr/>
        <p:txBody>
          <a:bodyPr>
            <a:normAutofit fontScale="90000"/>
          </a:bodyPr>
          <a:lstStyle/>
          <a:p>
            <a:pPr>
              <a:defRPr/>
            </a:pPr>
            <a:r>
              <a:rPr lang="en-US" altLang="en-US" smtClean="0"/>
              <a:t>Things to Pay Attention to in Items</a:t>
            </a:r>
          </a:p>
        </p:txBody>
      </p:sp>
      <p:sp>
        <p:nvSpPr>
          <p:cNvPr id="64516" name="Rectangle 3"/>
          <p:cNvSpPr>
            <a:spLocks noGrp="1" noChangeArrowheads="1"/>
          </p:cNvSpPr>
          <p:nvPr>
            <p:ph type="body" idx="1"/>
          </p:nvPr>
        </p:nvSpPr>
        <p:spPr>
          <a:xfrm>
            <a:off x="381000" y="1676400"/>
            <a:ext cx="8382000" cy="4267200"/>
          </a:xfrm>
        </p:spPr>
        <p:txBody>
          <a:bodyPr/>
          <a:lstStyle/>
          <a:p>
            <a:pPr>
              <a:lnSpc>
                <a:spcPct val="80000"/>
              </a:lnSpc>
            </a:pPr>
            <a:r>
              <a:rPr lang="en-US" altLang="en-US" smtClean="0"/>
              <a:t>Item stem</a:t>
            </a:r>
          </a:p>
          <a:p>
            <a:pPr lvl="1">
              <a:lnSpc>
                <a:spcPct val="80000"/>
              </a:lnSpc>
            </a:pPr>
            <a:r>
              <a:rPr lang="en-US" altLang="en-US" smtClean="0"/>
              <a:t>Time frame</a:t>
            </a:r>
          </a:p>
          <a:p>
            <a:pPr lvl="1">
              <a:lnSpc>
                <a:spcPct val="80000"/>
              </a:lnSpc>
            </a:pPr>
            <a:r>
              <a:rPr lang="en-US" altLang="en-US" smtClean="0"/>
              <a:t>Complexity</a:t>
            </a:r>
          </a:p>
          <a:p>
            <a:pPr>
              <a:lnSpc>
                <a:spcPct val="80000"/>
              </a:lnSpc>
            </a:pPr>
            <a:r>
              <a:rPr lang="en-US" altLang="en-US" smtClean="0"/>
              <a:t>Response scales</a:t>
            </a:r>
          </a:p>
          <a:p>
            <a:pPr lvl="1">
              <a:lnSpc>
                <a:spcPct val="80000"/>
              </a:lnSpc>
            </a:pPr>
            <a:r>
              <a:rPr lang="en-US" altLang="en-US" smtClean="0"/>
              <a:t>Type</a:t>
            </a:r>
          </a:p>
          <a:p>
            <a:pPr lvl="1">
              <a:lnSpc>
                <a:spcPct val="80000"/>
              </a:lnSpc>
            </a:pPr>
            <a:r>
              <a:rPr lang="en-US" altLang="en-US" smtClean="0"/>
              <a:t>Number of choices </a:t>
            </a:r>
          </a:p>
          <a:p>
            <a:pPr lvl="1">
              <a:lnSpc>
                <a:spcPct val="80000"/>
              </a:lnSpc>
            </a:pPr>
            <a:r>
              <a:rPr lang="en-US" altLang="en-US" smtClean="0"/>
              <a:t>Specific choices, distance between choices</a:t>
            </a:r>
          </a:p>
          <a:p>
            <a:pPr lvl="1">
              <a:lnSpc>
                <a:spcPct val="80000"/>
              </a:lnSpc>
            </a:pPr>
            <a:r>
              <a:rPr lang="en-US" altLang="en-US" smtClean="0"/>
              <a:t>Format</a:t>
            </a:r>
          </a:p>
          <a:p>
            <a:pPr>
              <a:lnSpc>
                <a:spcPct val="80000"/>
              </a:lnSpc>
            </a:pPr>
            <a:r>
              <a:rPr lang="en-US" altLang="en-US" smtClean="0"/>
              <a:t>Match of response choices to item stem</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9C74029-D911-405C-84C8-14FDAB51587C}" type="slidenum">
              <a:rPr lang="en-US" altLang="en-US" sz="1500">
                <a:latin typeface="Times New Roman" pitchFamily="18" charset="0"/>
              </a:rPr>
              <a:pPr/>
              <a:t>59</a:t>
            </a:fld>
            <a:endParaRPr lang="en-US" altLang="en-US" sz="1500">
              <a:latin typeface="Times New Roman" pitchFamily="18" charset="0"/>
            </a:endParaRPr>
          </a:p>
        </p:txBody>
      </p:sp>
      <p:sp>
        <p:nvSpPr>
          <p:cNvPr id="26627" name="Rectangle 2"/>
          <p:cNvSpPr>
            <a:spLocks noGrp="1" noChangeArrowheads="1"/>
          </p:cNvSpPr>
          <p:nvPr>
            <p:ph type="title"/>
          </p:nvPr>
        </p:nvSpPr>
        <p:spPr/>
        <p:txBody>
          <a:bodyPr/>
          <a:lstStyle/>
          <a:p>
            <a:pPr>
              <a:defRPr/>
            </a:pPr>
            <a:r>
              <a:rPr lang="en-US" altLang="en-US" sz="3800" smtClean="0"/>
              <a:t>Time Frame: Part of Concept Definition</a:t>
            </a:r>
          </a:p>
        </p:txBody>
      </p:sp>
      <p:sp>
        <p:nvSpPr>
          <p:cNvPr id="65540" name="Rectangle 3"/>
          <p:cNvSpPr>
            <a:spLocks noGrp="1" noChangeArrowheads="1"/>
          </p:cNvSpPr>
          <p:nvPr>
            <p:ph type="body" sz="half" idx="1"/>
          </p:nvPr>
        </p:nvSpPr>
        <p:spPr>
          <a:xfrm>
            <a:off x="304800" y="1828800"/>
            <a:ext cx="2895600" cy="4191000"/>
          </a:xfrm>
        </p:spPr>
        <p:txBody>
          <a:bodyPr/>
          <a:lstStyle/>
          <a:p>
            <a:pPr>
              <a:lnSpc>
                <a:spcPct val="60000"/>
              </a:lnSpc>
              <a:spcAft>
                <a:spcPct val="30000"/>
              </a:spcAft>
            </a:pPr>
            <a:r>
              <a:rPr lang="en-US" altLang="en-US" sz="3000" smtClean="0"/>
              <a:t>Past:</a:t>
            </a:r>
          </a:p>
          <a:p>
            <a:pPr>
              <a:lnSpc>
                <a:spcPct val="60000"/>
              </a:lnSpc>
              <a:spcAft>
                <a:spcPct val="30000"/>
              </a:spcAft>
            </a:pPr>
            <a:endParaRPr lang="en-US" altLang="en-US" sz="3000" smtClean="0"/>
          </a:p>
          <a:p>
            <a:pPr>
              <a:lnSpc>
                <a:spcPct val="60000"/>
              </a:lnSpc>
              <a:spcAft>
                <a:spcPct val="30000"/>
              </a:spcAft>
            </a:pPr>
            <a:endParaRPr lang="en-US" altLang="en-US" sz="3000" smtClean="0"/>
          </a:p>
          <a:p>
            <a:pPr>
              <a:lnSpc>
                <a:spcPct val="60000"/>
              </a:lnSpc>
              <a:spcAft>
                <a:spcPct val="30000"/>
              </a:spcAft>
            </a:pPr>
            <a:endParaRPr lang="en-US" altLang="en-US" sz="3000" smtClean="0"/>
          </a:p>
          <a:p>
            <a:pPr>
              <a:lnSpc>
                <a:spcPct val="60000"/>
              </a:lnSpc>
              <a:spcAft>
                <a:spcPct val="30000"/>
              </a:spcAft>
            </a:pPr>
            <a:r>
              <a:rPr lang="en-US" altLang="en-US" sz="3000" smtClean="0"/>
              <a:t>Present:</a:t>
            </a:r>
          </a:p>
          <a:p>
            <a:pPr>
              <a:lnSpc>
                <a:spcPct val="60000"/>
              </a:lnSpc>
              <a:spcAft>
                <a:spcPct val="30000"/>
              </a:spcAft>
            </a:pPr>
            <a:endParaRPr lang="en-US" altLang="en-US" sz="3000" smtClean="0"/>
          </a:p>
          <a:p>
            <a:pPr>
              <a:lnSpc>
                <a:spcPct val="60000"/>
              </a:lnSpc>
              <a:spcAft>
                <a:spcPct val="30000"/>
              </a:spcAft>
            </a:pPr>
            <a:r>
              <a:rPr lang="en-US" altLang="en-US" sz="3000" smtClean="0"/>
              <a:t>No time frame:</a:t>
            </a:r>
          </a:p>
          <a:p>
            <a:pPr>
              <a:lnSpc>
                <a:spcPct val="90000"/>
              </a:lnSpc>
              <a:spcAft>
                <a:spcPct val="20000"/>
              </a:spcAft>
            </a:pPr>
            <a:endParaRPr lang="en-US" altLang="en-US" sz="3000" smtClean="0"/>
          </a:p>
        </p:txBody>
      </p:sp>
      <p:sp>
        <p:nvSpPr>
          <p:cNvPr id="65541" name="Rectangle 4"/>
          <p:cNvSpPr>
            <a:spLocks noGrp="1" noChangeArrowheads="1"/>
          </p:cNvSpPr>
          <p:nvPr>
            <p:ph type="body" sz="half" idx="2"/>
          </p:nvPr>
        </p:nvSpPr>
        <p:spPr>
          <a:xfrm>
            <a:off x="3505200" y="1828800"/>
            <a:ext cx="5334000" cy="3886200"/>
          </a:xfrm>
        </p:spPr>
        <p:txBody>
          <a:bodyPr/>
          <a:lstStyle/>
          <a:p>
            <a:pPr>
              <a:lnSpc>
                <a:spcPct val="60000"/>
              </a:lnSpc>
              <a:spcAft>
                <a:spcPct val="30000"/>
              </a:spcAft>
              <a:buFont typeface="Wingdings" pitchFamily="2" charset="2"/>
              <a:buNone/>
            </a:pPr>
            <a:r>
              <a:rPr lang="en-US" altLang="en-US" sz="3000" smtClean="0"/>
              <a:t>Average experience over some</a:t>
            </a:r>
          </a:p>
          <a:p>
            <a:pPr>
              <a:lnSpc>
                <a:spcPct val="60000"/>
              </a:lnSpc>
              <a:spcAft>
                <a:spcPct val="30000"/>
              </a:spcAft>
              <a:buFont typeface="Wingdings" pitchFamily="2" charset="2"/>
              <a:buNone/>
            </a:pPr>
            <a:r>
              <a:rPr lang="en-US" altLang="en-US" sz="3000" smtClean="0"/>
              <a:t> previous time period (6 months, </a:t>
            </a:r>
          </a:p>
          <a:p>
            <a:pPr>
              <a:lnSpc>
                <a:spcPct val="60000"/>
              </a:lnSpc>
              <a:spcAft>
                <a:spcPct val="30000"/>
              </a:spcAft>
              <a:buFont typeface="Wingdings" pitchFamily="2" charset="2"/>
              <a:buNone/>
            </a:pPr>
            <a:r>
              <a:rPr lang="en-US" altLang="en-US" sz="3000" smtClean="0"/>
              <a:t>3 months, 4 weeks, etc)</a:t>
            </a:r>
          </a:p>
          <a:p>
            <a:pPr>
              <a:lnSpc>
                <a:spcPct val="60000"/>
              </a:lnSpc>
              <a:spcAft>
                <a:spcPct val="30000"/>
              </a:spcAft>
              <a:buFont typeface="Wingdings" pitchFamily="2" charset="2"/>
              <a:buNone/>
            </a:pPr>
            <a:endParaRPr lang="en-US" altLang="en-US" sz="3000" smtClean="0"/>
          </a:p>
          <a:p>
            <a:pPr>
              <a:lnSpc>
                <a:spcPct val="60000"/>
              </a:lnSpc>
              <a:spcAft>
                <a:spcPct val="30000"/>
              </a:spcAft>
              <a:buFont typeface="Wingdings" pitchFamily="2" charset="2"/>
              <a:buNone/>
            </a:pPr>
            <a:r>
              <a:rPr lang="en-US" altLang="en-US" sz="3000" smtClean="0"/>
              <a:t>Current status -  today, in general</a:t>
            </a:r>
          </a:p>
          <a:p>
            <a:pPr>
              <a:lnSpc>
                <a:spcPct val="60000"/>
              </a:lnSpc>
              <a:spcAft>
                <a:spcPct val="30000"/>
              </a:spcAft>
              <a:buFont typeface="Wingdings" pitchFamily="2" charset="2"/>
              <a:buNone/>
            </a:pPr>
            <a:endParaRPr lang="en-US" altLang="en-US" sz="3000" smtClean="0"/>
          </a:p>
          <a:p>
            <a:pPr>
              <a:lnSpc>
                <a:spcPct val="60000"/>
              </a:lnSpc>
              <a:spcAft>
                <a:spcPct val="30000"/>
              </a:spcAft>
              <a:buFont typeface="Wingdings" pitchFamily="2" charset="2"/>
              <a:buNone/>
            </a:pPr>
            <a:r>
              <a:rPr lang="en-US" altLang="en-US" sz="3000" smtClean="0"/>
              <a:t>Time frame not specified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a:defRPr/>
            </a:pPr>
            <a:r>
              <a:rPr lang="en-US" dirty="0" smtClean="0"/>
              <a:t>Measuring Disparities : Choosing a Comparison Group</a:t>
            </a:r>
            <a:endParaRPr lang="en-US" dirty="0"/>
          </a:p>
        </p:txBody>
      </p:sp>
      <p:sp>
        <p:nvSpPr>
          <p:cNvPr id="1331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F8F0EFD-2644-411E-B8E4-2D46E6BEF038}" type="slidenum">
              <a:rPr lang="en-US" altLang="en-US">
                <a:solidFill>
                  <a:srgbClr val="3F3F3F"/>
                </a:solidFill>
              </a:rPr>
              <a:pPr/>
              <a:t>6</a:t>
            </a:fld>
            <a:endParaRPr lang="en-US" altLang="en-US">
              <a:solidFill>
                <a:srgbClr val="3F3F3F"/>
              </a:solidFill>
            </a:endParaRPr>
          </a:p>
        </p:txBody>
      </p:sp>
      <p:sp>
        <p:nvSpPr>
          <p:cNvPr id="5" name="TextBox 4"/>
          <p:cNvSpPr txBox="1"/>
          <p:nvPr/>
        </p:nvSpPr>
        <p:spPr>
          <a:xfrm>
            <a:off x="4495800" y="1503363"/>
            <a:ext cx="4572000" cy="4554537"/>
          </a:xfrm>
          <a:prstGeom prst="rect">
            <a:avLst/>
          </a:prstGeom>
          <a:noFill/>
        </p:spPr>
        <p:txBody>
          <a:bodyPr>
            <a:spAutoFit/>
          </a:bodyPr>
          <a:lstStyle/>
          <a:p>
            <a:pPr marL="342900" indent="-342900">
              <a:buFont typeface="Arial" panose="020B0604020202020204" pitchFamily="34" charset="0"/>
              <a:buChar char="•"/>
              <a:defRPr/>
            </a:pPr>
            <a:r>
              <a:rPr lang="en-US" dirty="0">
                <a:latin typeface="Arial" panose="020B0604020202020204" pitchFamily="34" charset="0"/>
              </a:rPr>
              <a:t>Use </a:t>
            </a:r>
            <a:r>
              <a:rPr lang="en-US" dirty="0">
                <a:latin typeface="Arial" panose="020B0604020202020204" pitchFamily="34" charset="0"/>
              </a:rPr>
              <a:t>the largest group as the comparator because they are most precisely estimated (usually whites)</a:t>
            </a:r>
          </a:p>
          <a:p>
            <a:pPr>
              <a:defRPr/>
            </a:pPr>
            <a:r>
              <a:rPr lang="en-US" sz="2000" dirty="0">
                <a:solidFill>
                  <a:srgbClr val="FF0000"/>
                </a:solidFill>
                <a:latin typeface="Arial" panose="020B0604020202020204" pitchFamily="34" charset="0"/>
              </a:rPr>
              <a:t>This </a:t>
            </a:r>
            <a:r>
              <a:rPr lang="en-US" sz="2000" dirty="0">
                <a:solidFill>
                  <a:srgbClr val="FF0000"/>
                </a:solidFill>
                <a:latin typeface="Arial" panose="020B0604020202020204" pitchFamily="34" charset="0"/>
              </a:rPr>
              <a:t>can be justified statistically and note that people can use the converse to hide disparities (if you want to hide a difference, split the </a:t>
            </a:r>
            <a:r>
              <a:rPr lang="en-US" sz="2000" dirty="0">
                <a:solidFill>
                  <a:srgbClr val="FF0000"/>
                </a:solidFill>
                <a:latin typeface="Arial" panose="020B0604020202020204" pitchFamily="34" charset="0"/>
              </a:rPr>
              <a:t>groups, or test the comparison with a tiny group). </a:t>
            </a:r>
            <a:endParaRPr lang="en-US" sz="2000" dirty="0">
              <a:solidFill>
                <a:srgbClr val="FF0000"/>
              </a:solidFill>
              <a:latin typeface="Arial" panose="020B0604020202020204" pitchFamily="34" charset="0"/>
            </a:endParaRPr>
          </a:p>
          <a:p>
            <a:pPr marL="342900" indent="-342900">
              <a:buFont typeface="Arial" panose="020B0604020202020204" pitchFamily="34" charset="0"/>
              <a:buChar char="•"/>
              <a:defRPr/>
            </a:pPr>
            <a:r>
              <a:rPr lang="en-US" dirty="0">
                <a:latin typeface="Arial" panose="020B0604020202020204" pitchFamily="34" charset="0"/>
              </a:rPr>
              <a:t>Use </a:t>
            </a:r>
            <a:r>
              <a:rPr lang="en-US" dirty="0">
                <a:latin typeface="Arial" panose="020B0604020202020204" pitchFamily="34" charset="0"/>
              </a:rPr>
              <a:t>the best off group as the comparator</a:t>
            </a:r>
          </a:p>
          <a:p>
            <a:pPr>
              <a:defRPr/>
            </a:pPr>
            <a:r>
              <a:rPr lang="en-US" sz="2000" dirty="0">
                <a:solidFill>
                  <a:srgbClr val="FF0000"/>
                </a:solidFill>
                <a:latin typeface="Arial" panose="020B0604020202020204" pitchFamily="34" charset="0"/>
              </a:rPr>
              <a:t>In </a:t>
            </a:r>
            <a:r>
              <a:rPr lang="en-US" sz="2000" dirty="0">
                <a:solidFill>
                  <a:srgbClr val="FF0000"/>
                </a:solidFill>
                <a:latin typeface="Arial" panose="020B0604020202020204" pitchFamily="34" charset="0"/>
              </a:rPr>
              <a:t>some sense, disparities are </a:t>
            </a:r>
            <a:r>
              <a:rPr lang="en-US" sz="2000" dirty="0">
                <a:solidFill>
                  <a:srgbClr val="FF0000"/>
                </a:solidFill>
                <a:latin typeface="Arial" panose="020B0604020202020204" pitchFamily="34" charset="0"/>
              </a:rPr>
              <a:t>compelling because </a:t>
            </a:r>
            <a:r>
              <a:rPr lang="en-US" sz="2000" dirty="0">
                <a:solidFill>
                  <a:srgbClr val="FF0000"/>
                </a:solidFill>
                <a:latin typeface="Arial" panose="020B0604020202020204" pitchFamily="34" charset="0"/>
              </a:rPr>
              <a:t>they tell us how much better we could be doing. So the contrast with the healthiest group is most important</a:t>
            </a:r>
            <a:r>
              <a:rPr lang="en-US" sz="2000" dirty="0">
                <a:latin typeface="Arial" panose="020B0604020202020204" pitchFamily="34" charset="0"/>
              </a:rPr>
              <a:t>.</a:t>
            </a:r>
            <a:endParaRPr lang="en-US" sz="2000" dirty="0">
              <a:solidFill>
                <a:srgbClr val="FF0000"/>
              </a:solidFill>
              <a:latin typeface="Arial" panose="020B0604020202020204" pitchFamily="34" charset="0"/>
            </a:endParaRPr>
          </a:p>
        </p:txBody>
      </p:sp>
      <p:pic>
        <p:nvPicPr>
          <p:cNvPr id="1331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408113"/>
            <a:ext cx="4495800"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81FAC90-835F-4E4C-98B2-C49873F0B6D7}" type="slidenum">
              <a:rPr lang="en-US" altLang="en-US" sz="1500">
                <a:latin typeface="Times New Roman" pitchFamily="18" charset="0"/>
              </a:rPr>
              <a:pPr/>
              <a:t>60</a:t>
            </a:fld>
            <a:endParaRPr lang="en-US" altLang="en-US" sz="1500">
              <a:latin typeface="Times New Roman" pitchFamily="18" charset="0"/>
            </a:endParaRPr>
          </a:p>
        </p:txBody>
      </p:sp>
      <p:sp>
        <p:nvSpPr>
          <p:cNvPr id="27651" name="Rectangle 2"/>
          <p:cNvSpPr>
            <a:spLocks noGrp="1" noChangeArrowheads="1"/>
          </p:cNvSpPr>
          <p:nvPr>
            <p:ph type="title"/>
          </p:nvPr>
        </p:nvSpPr>
        <p:spPr>
          <a:xfrm>
            <a:off x="381000" y="266700"/>
            <a:ext cx="8001000" cy="1104900"/>
          </a:xfrm>
        </p:spPr>
        <p:txBody>
          <a:bodyPr>
            <a:normAutofit fontScale="90000"/>
          </a:bodyPr>
          <a:lstStyle/>
          <a:p>
            <a:pPr>
              <a:defRPr/>
            </a:pPr>
            <a:r>
              <a:rPr lang="en-US" altLang="en-US" sz="3400" smtClean="0"/>
              <a:t>Response Scale Choices: “Vague, Imprecise Quantifiers”</a:t>
            </a:r>
          </a:p>
        </p:txBody>
      </p:sp>
      <p:sp>
        <p:nvSpPr>
          <p:cNvPr id="66564" name="Rectangle 3"/>
          <p:cNvSpPr>
            <a:spLocks noGrp="1" noChangeArrowheads="1"/>
          </p:cNvSpPr>
          <p:nvPr>
            <p:ph type="body" idx="1"/>
          </p:nvPr>
        </p:nvSpPr>
        <p:spPr>
          <a:xfrm>
            <a:off x="381000" y="1676400"/>
            <a:ext cx="8382000" cy="3581400"/>
          </a:xfrm>
        </p:spPr>
        <p:txBody>
          <a:bodyPr/>
          <a:lstStyle/>
          <a:p>
            <a:pPr>
              <a:lnSpc>
                <a:spcPct val="90000"/>
              </a:lnSpc>
            </a:pPr>
            <a:r>
              <a:rPr lang="en-US" altLang="en-US" smtClean="0"/>
              <a:t>How often?</a:t>
            </a:r>
          </a:p>
          <a:p>
            <a:pPr lvl="1">
              <a:lnSpc>
                <a:spcPct val="90000"/>
              </a:lnSpc>
            </a:pPr>
            <a:r>
              <a:rPr lang="en-US" altLang="en-US" smtClean="0"/>
              <a:t>Very often, pretty often, not too often</a:t>
            </a:r>
          </a:p>
          <a:p>
            <a:pPr lvl="1">
              <a:lnSpc>
                <a:spcPct val="90000"/>
              </a:lnSpc>
            </a:pPr>
            <a:r>
              <a:rPr lang="en-US" altLang="en-US" smtClean="0"/>
              <a:t>Sometimes, often, never</a:t>
            </a:r>
          </a:p>
          <a:p>
            <a:pPr>
              <a:lnSpc>
                <a:spcPct val="90000"/>
              </a:lnSpc>
            </a:pPr>
            <a:r>
              <a:rPr lang="en-US" altLang="en-US" smtClean="0"/>
              <a:t>How much?</a:t>
            </a:r>
          </a:p>
          <a:p>
            <a:pPr lvl="1">
              <a:lnSpc>
                <a:spcPct val="90000"/>
              </a:lnSpc>
            </a:pPr>
            <a:r>
              <a:rPr lang="en-US" altLang="en-US" smtClean="0"/>
              <a:t>Too little, about right, too much</a:t>
            </a:r>
          </a:p>
          <a:p>
            <a:pPr lvl="1">
              <a:lnSpc>
                <a:spcPct val="90000"/>
              </a:lnSpc>
            </a:pPr>
            <a:r>
              <a:rPr lang="en-US" altLang="en-US" smtClean="0"/>
              <a:t>Below average, average, above average</a:t>
            </a:r>
          </a:p>
        </p:txBody>
      </p:sp>
      <p:sp>
        <p:nvSpPr>
          <p:cNvPr id="66565" name="Text Box 4"/>
          <p:cNvSpPr txBox="1">
            <a:spLocks noChangeArrowheads="1"/>
          </p:cNvSpPr>
          <p:nvPr/>
        </p:nvSpPr>
        <p:spPr bwMode="auto">
          <a:xfrm>
            <a:off x="2667000" y="5410200"/>
            <a:ext cx="5988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200">
                <a:latin typeface="Times New Roman" pitchFamily="18" charset="0"/>
              </a:rPr>
              <a:t>Bradburn NM. </a:t>
            </a:r>
            <a:r>
              <a:rPr lang="en-US" altLang="en-US" sz="2200" i="1">
                <a:latin typeface="Times New Roman" pitchFamily="18" charset="0"/>
              </a:rPr>
              <a:t>Public Opinion Quart </a:t>
            </a:r>
            <a:r>
              <a:rPr lang="en-US" altLang="en-US" sz="2200">
                <a:latin typeface="Times New Roman" pitchFamily="18" charset="0"/>
              </a:rPr>
              <a:t>1979, 92-101</a:t>
            </a:r>
            <a:r>
              <a:rPr lang="en-US" altLang="en-US" sz="2400">
                <a:latin typeface="Times New Roman" pitchFamily="18" charset="0"/>
              </a:rPr>
              <a:t>.</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6BFFF66-32DE-482C-BFD4-1C2930BEF074}" type="slidenum">
              <a:rPr lang="en-US" altLang="en-US" sz="1500">
                <a:latin typeface="Times New Roman" pitchFamily="18" charset="0"/>
              </a:rPr>
              <a:pPr/>
              <a:t>61</a:t>
            </a:fld>
            <a:endParaRPr lang="en-US" altLang="en-US" sz="1500">
              <a:latin typeface="Times New Roman" pitchFamily="18" charset="0"/>
            </a:endParaRPr>
          </a:p>
        </p:txBody>
      </p:sp>
      <p:sp>
        <p:nvSpPr>
          <p:cNvPr id="28675" name="Rectangle 2"/>
          <p:cNvSpPr>
            <a:spLocks noGrp="1" noChangeArrowheads="1"/>
          </p:cNvSpPr>
          <p:nvPr>
            <p:ph type="title"/>
          </p:nvPr>
        </p:nvSpPr>
        <p:spPr/>
        <p:txBody>
          <a:bodyPr/>
          <a:lstStyle/>
          <a:p>
            <a:pPr>
              <a:defRPr/>
            </a:pPr>
            <a:r>
              <a:rPr lang="en-US" altLang="en-US" smtClean="0"/>
              <a:t>Example of Vague Quantifier</a:t>
            </a:r>
          </a:p>
        </p:txBody>
      </p:sp>
      <p:sp>
        <p:nvSpPr>
          <p:cNvPr id="67588" name="Rectangle 3"/>
          <p:cNvSpPr>
            <a:spLocks noGrp="1" noChangeArrowheads="1"/>
          </p:cNvSpPr>
          <p:nvPr>
            <p:ph type="body" idx="1"/>
          </p:nvPr>
        </p:nvSpPr>
        <p:spPr/>
        <p:txBody>
          <a:bodyPr/>
          <a:lstStyle/>
          <a:p>
            <a:pPr>
              <a:lnSpc>
                <a:spcPct val="90000"/>
              </a:lnSpc>
              <a:buFont typeface="Wingdings" pitchFamily="2" charset="2"/>
              <a:buNone/>
            </a:pPr>
            <a:r>
              <a:rPr lang="en-US" altLang="en-US" smtClean="0"/>
              <a:t>   For people speaking a language other than   English at home:</a:t>
            </a:r>
          </a:p>
          <a:p>
            <a:pPr>
              <a:lnSpc>
                <a:spcPct val="90000"/>
              </a:lnSpc>
            </a:pPr>
            <a:endParaRPr lang="en-US" altLang="en-US" smtClean="0"/>
          </a:p>
          <a:p>
            <a:pPr>
              <a:lnSpc>
                <a:spcPct val="90000"/>
              </a:lnSpc>
            </a:pPr>
            <a:r>
              <a:rPr lang="en-US" altLang="en-US" smtClean="0"/>
              <a:t>How well does this person speak English?</a:t>
            </a:r>
          </a:p>
          <a:p>
            <a:pPr lvl="1">
              <a:lnSpc>
                <a:spcPct val="90000"/>
              </a:lnSpc>
            </a:pPr>
            <a:r>
              <a:rPr lang="en-US" altLang="en-US" smtClean="0"/>
              <a:t>Very well</a:t>
            </a:r>
          </a:p>
          <a:p>
            <a:pPr lvl="1">
              <a:lnSpc>
                <a:spcPct val="90000"/>
              </a:lnSpc>
            </a:pPr>
            <a:r>
              <a:rPr lang="en-US" altLang="en-US" smtClean="0"/>
              <a:t>Well</a:t>
            </a:r>
          </a:p>
          <a:p>
            <a:pPr lvl="1">
              <a:lnSpc>
                <a:spcPct val="90000"/>
              </a:lnSpc>
            </a:pPr>
            <a:r>
              <a:rPr lang="en-US" altLang="en-US" smtClean="0"/>
              <a:t>Not well</a:t>
            </a:r>
          </a:p>
          <a:p>
            <a:pPr lvl="1">
              <a:lnSpc>
                <a:spcPct val="90000"/>
              </a:lnSpc>
            </a:pPr>
            <a:r>
              <a:rPr lang="en-US" altLang="en-US" smtClean="0"/>
              <a:t>Not at all</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1E70857-FD69-459C-B54C-CDB9CE4435B3}" type="slidenum">
              <a:rPr lang="en-US" altLang="en-US" sz="1500">
                <a:latin typeface="Times New Roman" pitchFamily="18" charset="0"/>
              </a:rPr>
              <a:pPr/>
              <a:t>62</a:t>
            </a:fld>
            <a:endParaRPr lang="en-US" altLang="en-US" sz="1500">
              <a:latin typeface="Times New Roman" pitchFamily="18" charset="0"/>
            </a:endParaRPr>
          </a:p>
        </p:txBody>
      </p:sp>
      <p:sp>
        <p:nvSpPr>
          <p:cNvPr id="29699" name="Rectangle 2"/>
          <p:cNvSpPr>
            <a:spLocks noGrp="1" noChangeArrowheads="1"/>
          </p:cNvSpPr>
          <p:nvPr>
            <p:ph type="title"/>
          </p:nvPr>
        </p:nvSpPr>
        <p:spPr/>
        <p:txBody>
          <a:bodyPr/>
          <a:lstStyle/>
          <a:p>
            <a:pPr>
              <a:defRPr/>
            </a:pPr>
            <a:r>
              <a:rPr lang="en-US" altLang="en-US" dirty="0" smtClean="0"/>
              <a:t>Example of Vague Quantifier</a:t>
            </a:r>
          </a:p>
        </p:txBody>
      </p:sp>
      <p:sp>
        <p:nvSpPr>
          <p:cNvPr id="68612" name="Rectangle 3"/>
          <p:cNvSpPr>
            <a:spLocks noGrp="1" noChangeArrowheads="1"/>
          </p:cNvSpPr>
          <p:nvPr>
            <p:ph type="body" idx="1"/>
          </p:nvPr>
        </p:nvSpPr>
        <p:spPr/>
        <p:txBody>
          <a:bodyPr/>
          <a:lstStyle/>
          <a:p>
            <a:pPr>
              <a:lnSpc>
                <a:spcPct val="90000"/>
              </a:lnSpc>
              <a:buFont typeface="Wingdings" pitchFamily="2" charset="2"/>
              <a:buNone/>
            </a:pPr>
            <a:r>
              <a:rPr lang="en-US" altLang="en-US" smtClean="0"/>
              <a:t>   For people speaking a language other than English at home:</a:t>
            </a:r>
          </a:p>
          <a:p>
            <a:pPr>
              <a:lnSpc>
                <a:spcPct val="90000"/>
              </a:lnSpc>
            </a:pPr>
            <a:endParaRPr lang="en-US" altLang="en-US" smtClean="0"/>
          </a:p>
          <a:p>
            <a:pPr>
              <a:lnSpc>
                <a:spcPct val="90000"/>
              </a:lnSpc>
            </a:pPr>
            <a:r>
              <a:rPr lang="en-US" altLang="en-US" smtClean="0"/>
              <a:t>How well does this person speak English?</a:t>
            </a:r>
          </a:p>
          <a:p>
            <a:pPr lvl="1">
              <a:lnSpc>
                <a:spcPct val="90000"/>
              </a:lnSpc>
            </a:pPr>
            <a:r>
              <a:rPr lang="en-US" altLang="en-US" smtClean="0"/>
              <a:t>Very well</a:t>
            </a:r>
          </a:p>
          <a:p>
            <a:pPr lvl="1">
              <a:lnSpc>
                <a:spcPct val="90000"/>
              </a:lnSpc>
            </a:pPr>
            <a:r>
              <a:rPr lang="en-US" altLang="en-US" smtClean="0"/>
              <a:t>Well</a:t>
            </a:r>
          </a:p>
          <a:p>
            <a:pPr lvl="1">
              <a:lnSpc>
                <a:spcPct val="90000"/>
              </a:lnSpc>
            </a:pPr>
            <a:r>
              <a:rPr lang="en-US" altLang="en-US" smtClean="0"/>
              <a:t>Not well</a:t>
            </a:r>
          </a:p>
          <a:p>
            <a:pPr lvl="1">
              <a:lnSpc>
                <a:spcPct val="90000"/>
              </a:lnSpc>
            </a:pPr>
            <a:r>
              <a:rPr lang="en-US" altLang="en-US" smtClean="0"/>
              <a:t>Not at all</a:t>
            </a:r>
          </a:p>
        </p:txBody>
      </p:sp>
      <p:sp>
        <p:nvSpPr>
          <p:cNvPr id="68613" name="Text Box 4"/>
          <p:cNvSpPr txBox="1">
            <a:spLocks noChangeArrowheads="1"/>
          </p:cNvSpPr>
          <p:nvPr/>
        </p:nvSpPr>
        <p:spPr bwMode="auto">
          <a:xfrm>
            <a:off x="4013200" y="4321175"/>
            <a:ext cx="31099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3000" b="1">
                <a:solidFill>
                  <a:schemeClr val="tx2"/>
                </a:solidFill>
                <a:latin typeface="Times New Roman" pitchFamily="18" charset="0"/>
              </a:rPr>
              <a:t>U.S. Census 2000</a:t>
            </a:r>
            <a:r>
              <a:rPr lang="en-US" altLang="en-US" sz="3200">
                <a:latin typeface="Times New Roman" pitchFamily="18" charset="0"/>
              </a:rPr>
              <a:t>!</a:t>
            </a:r>
          </a:p>
        </p:txBody>
      </p:sp>
      <p:sp>
        <p:nvSpPr>
          <p:cNvPr id="68614" name="Text Box 5"/>
          <p:cNvSpPr txBox="1">
            <a:spLocks noChangeArrowheads="1"/>
          </p:cNvSpPr>
          <p:nvPr/>
        </p:nvSpPr>
        <p:spPr bwMode="auto">
          <a:xfrm>
            <a:off x="1271588" y="5867400"/>
            <a:ext cx="62357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buClr>
                <a:schemeClr val="accent2"/>
              </a:buClr>
              <a:buSzPct val="75000"/>
              <a:buFont typeface="Wingdings" pitchFamily="2" charset="2"/>
              <a:buNone/>
            </a:pPr>
            <a:r>
              <a:rPr lang="en-US" altLang="en-US" sz="2400">
                <a:latin typeface="Times New Roman" pitchFamily="18" charset="0"/>
                <a:hlinkClick r:id="rId2"/>
              </a:rPr>
              <a:t>http://www.census.gov/dmd/www/pdf/07f_or.pdf</a:t>
            </a:r>
            <a:endParaRPr lang="en-US" altLang="en-US" sz="2400">
              <a:latin typeface="Times New Roman" pitchFamily="18" charset="0"/>
            </a:endParaRPr>
          </a:p>
          <a:p>
            <a:endParaRPr lang="en-US" altLang="en-US" sz="2400">
              <a:latin typeface="Times New Roman"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1F82ADB-5C13-4E11-B27B-5966A9027DB8}" type="slidenum">
              <a:rPr lang="en-US" altLang="en-US" sz="1500">
                <a:latin typeface="Times New Roman" pitchFamily="18" charset="0"/>
              </a:rPr>
              <a:pPr/>
              <a:t>63</a:t>
            </a:fld>
            <a:endParaRPr lang="en-US" altLang="en-US" sz="1500">
              <a:latin typeface="Times New Roman" pitchFamily="18" charset="0"/>
            </a:endParaRPr>
          </a:p>
        </p:txBody>
      </p:sp>
      <p:sp>
        <p:nvSpPr>
          <p:cNvPr id="43011" name="Rectangle 2"/>
          <p:cNvSpPr>
            <a:spLocks noGrp="1" noChangeArrowheads="1"/>
          </p:cNvSpPr>
          <p:nvPr>
            <p:ph type="title"/>
          </p:nvPr>
        </p:nvSpPr>
        <p:spPr/>
        <p:txBody>
          <a:bodyPr>
            <a:normAutofit fontScale="90000"/>
          </a:bodyPr>
          <a:lstStyle/>
          <a:p>
            <a:pPr>
              <a:defRPr/>
            </a:pPr>
            <a:r>
              <a:rPr lang="en-US" altLang="en-US" sz="3600" smtClean="0"/>
              <a:t>Distance Between Levels: “In general, how would you rate your health?”</a:t>
            </a:r>
          </a:p>
        </p:txBody>
      </p:sp>
      <p:graphicFrame>
        <p:nvGraphicFramePr>
          <p:cNvPr id="1556531" name="Group 51"/>
          <p:cNvGraphicFramePr>
            <a:graphicFrameLocks noGrp="1"/>
          </p:cNvGraphicFramePr>
          <p:nvPr>
            <p:ph type="tbl" idx="1"/>
          </p:nvPr>
        </p:nvGraphicFramePr>
        <p:xfrm>
          <a:off x="457200" y="1524000"/>
          <a:ext cx="8229600" cy="4640263"/>
        </p:xfrm>
        <a:graphic>
          <a:graphicData uri="http://schemas.openxmlformats.org/drawingml/2006/table">
            <a:tbl>
              <a:tblPr/>
              <a:tblGrid>
                <a:gridCol w="2743200"/>
                <a:gridCol w="2743200"/>
                <a:gridCol w="2743200"/>
              </a:tblGrid>
              <a:tr h="587391">
                <a:tc rowSpan="2">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endParaRPr kumimoji="0" lang="en-US" sz="2600" b="0"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600" b="0" i="0" u="none" strike="noStrike" cap="none" normalizeH="0" baseline="0" smtClean="0">
                          <a:ln>
                            <a:noFill/>
                          </a:ln>
                          <a:solidFill>
                            <a:schemeClr val="tx1"/>
                          </a:solidFill>
                          <a:effectLst/>
                          <a:latin typeface="Times New Roman" pitchFamily="18" charset="0"/>
                        </a:rPr>
                        <a:t>Self-rated health item:</a:t>
                      </a:r>
                      <a:br>
                        <a:rPr kumimoji="0" lang="en-US" sz="2600" b="0" i="0" u="none" strike="noStrike" cap="none" normalizeH="0" baseline="0" smtClean="0">
                          <a:ln>
                            <a:noFill/>
                          </a:ln>
                          <a:solidFill>
                            <a:schemeClr val="tx1"/>
                          </a:solidFill>
                          <a:effectLst/>
                          <a:latin typeface="Times New Roman" pitchFamily="18" charset="0"/>
                        </a:rPr>
                      </a:br>
                      <a:endParaRPr kumimoji="0" lang="en-US" sz="2600" b="0" i="0" u="none" strike="noStrike" cap="none" normalizeH="0" baseline="0" smtClean="0">
                        <a:ln>
                          <a:noFill/>
                        </a:ln>
                        <a:solidFill>
                          <a:schemeClr val="tx1"/>
                        </a:solidFill>
                        <a:effectLst/>
                        <a:latin typeface="Times New Roman" pitchFamily="18" charset="0"/>
                      </a:endParaRPr>
                    </a:p>
                  </a:txBody>
                  <a:tcPr marT="45721" marB="45721"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600" b="0" i="0" u="none" strike="noStrike" cap="none" normalizeH="0" baseline="0" smtClean="0">
                          <a:ln>
                            <a:noFill/>
                          </a:ln>
                          <a:solidFill>
                            <a:schemeClr val="tx1"/>
                          </a:solidFill>
                          <a:effectLst/>
                          <a:latin typeface="Times New Roman" pitchFamily="18" charset="0"/>
                        </a:rPr>
                        <a:t>Mean 7-item current health scale</a:t>
                      </a:r>
                    </a:p>
                  </a:txBody>
                  <a:tcPr marT="45721" marB="45721"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1168305">
                <a:tc v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600" b="0" i="0" u="none" strike="noStrike" cap="none" normalizeH="0" baseline="0" smtClean="0">
                          <a:ln>
                            <a:noFill/>
                          </a:ln>
                          <a:solidFill>
                            <a:schemeClr val="tx1"/>
                          </a:solidFill>
                          <a:effectLst/>
                          <a:latin typeface="Times New Roman" pitchFamily="18" charset="0"/>
                        </a:rPr>
                        <a:t>Screening</a:t>
                      </a:r>
                      <a:br>
                        <a:rPr kumimoji="0" lang="en-US" sz="2600" b="0" i="0" u="none" strike="noStrike" cap="none" normalizeH="0" baseline="0" smtClean="0">
                          <a:ln>
                            <a:noFill/>
                          </a:ln>
                          <a:solidFill>
                            <a:schemeClr val="tx1"/>
                          </a:solidFill>
                          <a:effectLst/>
                          <a:latin typeface="Times New Roman" pitchFamily="18" charset="0"/>
                        </a:rPr>
                      </a:br>
                      <a:r>
                        <a:rPr kumimoji="0" lang="en-US" sz="2600" b="0" i="0" u="none" strike="noStrike" cap="none" normalizeH="0" baseline="0" smtClean="0">
                          <a:ln>
                            <a:noFill/>
                          </a:ln>
                          <a:solidFill>
                            <a:schemeClr val="tx1"/>
                          </a:solidFill>
                          <a:effectLst/>
                          <a:latin typeface="Times New Roman" pitchFamily="18" charset="0"/>
                        </a:rPr>
                        <a:t>N=~11,000</a:t>
                      </a:r>
                    </a:p>
                  </a:txBody>
                  <a:tcPr marT="45721" marB="4572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600" b="0" i="0" u="none" strike="noStrike" cap="none" normalizeH="0" baseline="0" smtClean="0">
                          <a:ln>
                            <a:noFill/>
                          </a:ln>
                          <a:solidFill>
                            <a:schemeClr val="tx1"/>
                          </a:solidFill>
                          <a:effectLst/>
                          <a:latin typeface="Times New Roman" pitchFamily="18" charset="0"/>
                        </a:rPr>
                        <a:t>Baseline</a:t>
                      </a:r>
                      <a:br>
                        <a:rPr kumimoji="0" lang="en-US" sz="2600" b="0" i="0" u="none" strike="noStrike" cap="none" normalizeH="0" baseline="0" smtClean="0">
                          <a:ln>
                            <a:noFill/>
                          </a:ln>
                          <a:solidFill>
                            <a:schemeClr val="tx1"/>
                          </a:solidFill>
                          <a:effectLst/>
                          <a:latin typeface="Times New Roman" pitchFamily="18" charset="0"/>
                        </a:rPr>
                      </a:br>
                      <a:r>
                        <a:rPr kumimoji="0" lang="en-US" sz="2600" b="0" i="0" u="none" strike="noStrike" cap="none" normalizeH="0" baseline="0" smtClean="0">
                          <a:ln>
                            <a:noFill/>
                          </a:ln>
                          <a:solidFill>
                            <a:schemeClr val="tx1"/>
                          </a:solidFill>
                          <a:effectLst/>
                          <a:latin typeface="Times New Roman" pitchFamily="18" charset="0"/>
                        </a:rPr>
                        <a:t>N=3,054</a:t>
                      </a:r>
                    </a:p>
                  </a:txBody>
                  <a:tcPr marT="45721" marB="45721"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15">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600" b="0" i="0" u="none" strike="noStrike" cap="none" normalizeH="0" baseline="0" smtClean="0">
                          <a:ln>
                            <a:noFill/>
                          </a:ln>
                          <a:solidFill>
                            <a:schemeClr val="tx1"/>
                          </a:solidFill>
                          <a:effectLst/>
                          <a:latin typeface="Times New Roman" pitchFamily="18" charset="0"/>
                        </a:rPr>
                        <a:t>1 – poor</a:t>
                      </a:r>
                    </a:p>
                  </a:txBody>
                  <a:tcPr marT="45721" marB="45721"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600" b="0" i="0" u="none" strike="noStrike" cap="none" normalizeH="0" baseline="0" smtClean="0">
                          <a:ln>
                            <a:noFill/>
                          </a:ln>
                          <a:solidFill>
                            <a:schemeClr val="tx1"/>
                          </a:solidFill>
                          <a:effectLst/>
                          <a:latin typeface="Times New Roman" pitchFamily="18" charset="0"/>
                        </a:rPr>
                        <a:t>10.8</a:t>
                      </a:r>
                    </a:p>
                  </a:txBody>
                  <a:tcPr marT="45721" marB="4572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600" b="0" i="0" u="none" strike="noStrike" cap="none" normalizeH="0" baseline="0" smtClean="0">
                          <a:ln>
                            <a:noFill/>
                          </a:ln>
                          <a:solidFill>
                            <a:schemeClr val="tx1"/>
                          </a:solidFill>
                          <a:effectLst/>
                          <a:latin typeface="Times New Roman" pitchFamily="18" charset="0"/>
                        </a:rPr>
                        <a:t>10.8</a:t>
                      </a:r>
                    </a:p>
                  </a:txBody>
                  <a:tcPr marT="45721" marB="45721"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587391">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600" b="0" i="0" u="none" strike="noStrike" cap="none" normalizeH="0" baseline="0" smtClean="0">
                          <a:ln>
                            <a:noFill/>
                          </a:ln>
                          <a:solidFill>
                            <a:schemeClr val="tx1"/>
                          </a:solidFill>
                          <a:effectLst/>
                          <a:latin typeface="Times New Roman" pitchFamily="18" charset="0"/>
                        </a:rPr>
                        <a:t>2 – fair</a:t>
                      </a:r>
                    </a:p>
                  </a:txBody>
                  <a:tcPr marT="45721" marB="45721"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600" b="0" i="0" u="none" strike="noStrike" cap="none" normalizeH="0" baseline="0" smtClean="0">
                          <a:ln>
                            <a:noFill/>
                          </a:ln>
                          <a:solidFill>
                            <a:schemeClr val="tx1"/>
                          </a:solidFill>
                          <a:effectLst/>
                          <a:latin typeface="Times New Roman" pitchFamily="18" charset="0"/>
                        </a:rPr>
                        <a:t>30.0</a:t>
                      </a:r>
                    </a:p>
                  </a:txBody>
                  <a:tcPr marT="45721" marB="45721"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600" b="0" i="0" u="none" strike="noStrike" cap="none" normalizeH="0" baseline="0" smtClean="0">
                          <a:ln>
                            <a:noFill/>
                          </a:ln>
                          <a:solidFill>
                            <a:schemeClr val="tx1"/>
                          </a:solidFill>
                          <a:effectLst/>
                          <a:latin typeface="Times New Roman" pitchFamily="18" charset="0"/>
                        </a:rPr>
                        <a:t>30.6</a:t>
                      </a:r>
                    </a:p>
                  </a:txBody>
                  <a:tcPr marT="45721" marB="45721" horzOverflow="overflow">
                    <a:lnL>
                      <a:noFill/>
                    </a:lnL>
                    <a:lnR cap="flat">
                      <a:noFill/>
                    </a:lnR>
                    <a:lnT>
                      <a:noFill/>
                    </a:lnT>
                    <a:lnB>
                      <a:noFill/>
                    </a:lnB>
                    <a:lnTlToBr>
                      <a:noFill/>
                    </a:lnTlToBr>
                    <a:lnBlToTr>
                      <a:noFill/>
                    </a:lnBlToTr>
                    <a:noFill/>
                  </a:tcPr>
                </a:tc>
              </a:tr>
              <a:tr h="587391">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600" b="0" i="0" u="none" strike="noStrike" cap="none" normalizeH="0" baseline="0" smtClean="0">
                          <a:ln>
                            <a:noFill/>
                          </a:ln>
                          <a:solidFill>
                            <a:schemeClr val="tx1"/>
                          </a:solidFill>
                          <a:effectLst/>
                          <a:latin typeface="Times New Roman" pitchFamily="18" charset="0"/>
                        </a:rPr>
                        <a:t>3 – good</a:t>
                      </a:r>
                    </a:p>
                  </a:txBody>
                  <a:tcPr marT="45721" marB="45721"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600" b="0" i="0" u="none" strike="noStrike" cap="none" normalizeH="0" baseline="0" smtClean="0">
                          <a:ln>
                            <a:noFill/>
                          </a:ln>
                          <a:solidFill>
                            <a:schemeClr val="tx1"/>
                          </a:solidFill>
                          <a:effectLst/>
                          <a:latin typeface="Times New Roman" pitchFamily="18" charset="0"/>
                        </a:rPr>
                        <a:t>57.6</a:t>
                      </a:r>
                    </a:p>
                  </a:txBody>
                  <a:tcPr marT="45721" marB="45721"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600" b="0" i="0" u="none" strike="noStrike" cap="none" normalizeH="0" baseline="0" smtClean="0">
                          <a:ln>
                            <a:noFill/>
                          </a:ln>
                          <a:solidFill>
                            <a:schemeClr val="tx1"/>
                          </a:solidFill>
                          <a:effectLst/>
                          <a:latin typeface="Times New Roman" pitchFamily="18" charset="0"/>
                        </a:rPr>
                        <a:t>55.9</a:t>
                      </a:r>
                    </a:p>
                  </a:txBody>
                  <a:tcPr marT="45721" marB="45721" horzOverflow="overflow">
                    <a:lnL>
                      <a:noFill/>
                    </a:lnL>
                    <a:lnR cap="flat">
                      <a:noFill/>
                    </a:lnR>
                    <a:lnT>
                      <a:noFill/>
                    </a:lnT>
                    <a:lnB>
                      <a:noFill/>
                    </a:lnB>
                    <a:lnTlToBr>
                      <a:noFill/>
                    </a:lnTlToBr>
                    <a:lnBlToTr>
                      <a:noFill/>
                    </a:lnBlToTr>
                    <a:noFill/>
                  </a:tcPr>
                </a:tc>
              </a:tr>
              <a:tr h="588979">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600" b="0" i="0" u="none" strike="noStrike" cap="none" normalizeH="0" baseline="0" smtClean="0">
                          <a:ln>
                            <a:noFill/>
                          </a:ln>
                          <a:solidFill>
                            <a:schemeClr val="tx1"/>
                          </a:solidFill>
                          <a:effectLst/>
                          <a:latin typeface="Times New Roman" pitchFamily="18" charset="0"/>
                        </a:rPr>
                        <a:t>4 – very good</a:t>
                      </a:r>
                    </a:p>
                  </a:txBody>
                  <a:tcPr marT="45721" marB="45721"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600" b="0" i="0" u="none" strike="noStrike" cap="none" normalizeH="0" baseline="0" smtClean="0">
                          <a:ln>
                            <a:noFill/>
                          </a:ln>
                          <a:solidFill>
                            <a:schemeClr val="tx1"/>
                          </a:solidFill>
                          <a:effectLst/>
                          <a:latin typeface="Times New Roman" pitchFamily="18" charset="0"/>
                        </a:rPr>
                        <a:t>75.5</a:t>
                      </a:r>
                    </a:p>
                  </a:txBody>
                  <a:tcPr marT="45721" marB="45721"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600" b="0" i="0" u="none" strike="noStrike" cap="none" normalizeH="0" baseline="0" smtClean="0">
                          <a:ln>
                            <a:noFill/>
                          </a:ln>
                          <a:solidFill>
                            <a:schemeClr val="tx1"/>
                          </a:solidFill>
                          <a:effectLst/>
                          <a:latin typeface="Times New Roman" pitchFamily="18" charset="0"/>
                        </a:rPr>
                        <a:t>75.4</a:t>
                      </a:r>
                    </a:p>
                  </a:txBody>
                  <a:tcPr marT="45721" marB="45721" horzOverflow="overflow">
                    <a:lnL>
                      <a:noFill/>
                    </a:lnL>
                    <a:lnR cap="flat">
                      <a:noFill/>
                    </a:lnR>
                    <a:lnT>
                      <a:noFill/>
                    </a:lnT>
                    <a:lnB>
                      <a:noFill/>
                    </a:lnB>
                    <a:lnTlToBr>
                      <a:noFill/>
                    </a:lnTlToBr>
                    <a:lnBlToTr>
                      <a:noFill/>
                    </a:lnBlToTr>
                    <a:noFill/>
                  </a:tcPr>
                </a:tc>
              </a:tr>
              <a:tr h="587391">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600" b="0" i="0" u="none" strike="noStrike" cap="none" normalizeH="0" baseline="0" smtClean="0">
                          <a:ln>
                            <a:noFill/>
                          </a:ln>
                          <a:solidFill>
                            <a:schemeClr val="tx1"/>
                          </a:solidFill>
                          <a:effectLst/>
                          <a:latin typeface="Times New Roman" pitchFamily="18" charset="0"/>
                        </a:rPr>
                        <a:t>5 – excellent</a:t>
                      </a:r>
                    </a:p>
                  </a:txBody>
                  <a:tcPr marT="45721" marB="45721"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600" b="0" i="0" u="none" strike="noStrike" cap="none" normalizeH="0" baseline="0" smtClean="0">
                          <a:ln>
                            <a:noFill/>
                          </a:ln>
                          <a:solidFill>
                            <a:schemeClr val="tx1"/>
                          </a:solidFill>
                          <a:effectLst/>
                          <a:latin typeface="Times New Roman" pitchFamily="18" charset="0"/>
                        </a:rPr>
                        <a:t>87.9</a:t>
                      </a:r>
                    </a:p>
                  </a:txBody>
                  <a:tcPr marT="45721" marB="45721"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600" b="0" i="0" u="none" strike="noStrike" cap="none" normalizeH="0" baseline="0" smtClean="0">
                          <a:ln>
                            <a:noFill/>
                          </a:ln>
                          <a:solidFill>
                            <a:schemeClr val="tx1"/>
                          </a:solidFill>
                          <a:effectLst/>
                          <a:latin typeface="Times New Roman" pitchFamily="18" charset="0"/>
                        </a:rPr>
                        <a:t>86.9</a:t>
                      </a:r>
                    </a:p>
                  </a:txBody>
                  <a:tcPr marT="45721" marB="45721"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9659" name="Text Box 41"/>
          <p:cNvSpPr txBox="1">
            <a:spLocks noChangeArrowheads="1"/>
          </p:cNvSpPr>
          <p:nvPr/>
        </p:nvSpPr>
        <p:spPr bwMode="auto">
          <a:xfrm>
            <a:off x="5276850" y="3489325"/>
            <a:ext cx="1263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3000" b="1">
                <a:solidFill>
                  <a:srgbClr val="00FFFF"/>
                </a:solidFill>
                <a:latin typeface="Times New Roman" pitchFamily="18" charset="0"/>
              </a:rPr>
              <a:t>-- 20 --</a:t>
            </a:r>
          </a:p>
        </p:txBody>
      </p:sp>
      <p:sp>
        <p:nvSpPr>
          <p:cNvPr id="69660" name="Text Box 42"/>
          <p:cNvSpPr txBox="1">
            <a:spLocks noChangeArrowheads="1"/>
          </p:cNvSpPr>
          <p:nvPr/>
        </p:nvSpPr>
        <p:spPr bwMode="auto">
          <a:xfrm>
            <a:off x="5276850" y="4114800"/>
            <a:ext cx="1263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3000" b="1">
                <a:solidFill>
                  <a:srgbClr val="00FFFF"/>
                </a:solidFill>
                <a:latin typeface="Times New Roman" pitchFamily="18" charset="0"/>
              </a:rPr>
              <a:t>-- 26 --</a:t>
            </a:r>
          </a:p>
        </p:txBody>
      </p:sp>
      <p:sp>
        <p:nvSpPr>
          <p:cNvPr id="69661" name="Text Box 43"/>
          <p:cNvSpPr txBox="1">
            <a:spLocks noChangeArrowheads="1"/>
          </p:cNvSpPr>
          <p:nvPr/>
        </p:nvSpPr>
        <p:spPr bwMode="auto">
          <a:xfrm>
            <a:off x="5257800" y="4732338"/>
            <a:ext cx="1295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3000" b="1">
                <a:solidFill>
                  <a:srgbClr val="00FFFF"/>
                </a:solidFill>
                <a:latin typeface="Times New Roman" pitchFamily="18" charset="0"/>
              </a:rPr>
              <a:t>-- 18 --</a:t>
            </a:r>
          </a:p>
        </p:txBody>
      </p:sp>
      <p:sp>
        <p:nvSpPr>
          <p:cNvPr id="69662" name="Text Box 44"/>
          <p:cNvSpPr txBox="1">
            <a:spLocks noChangeArrowheads="1"/>
          </p:cNvSpPr>
          <p:nvPr/>
        </p:nvSpPr>
        <p:spPr bwMode="auto">
          <a:xfrm>
            <a:off x="5276850" y="5318125"/>
            <a:ext cx="1263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3000" b="1">
                <a:solidFill>
                  <a:srgbClr val="00FFFF"/>
                </a:solidFill>
                <a:latin typeface="Times New Roman" pitchFamily="18" charset="0"/>
              </a:rPr>
              <a:t>-- 11 --</a:t>
            </a:r>
          </a:p>
        </p:txBody>
      </p:sp>
      <p:sp>
        <p:nvSpPr>
          <p:cNvPr id="69663" name="Oval 45"/>
          <p:cNvSpPr>
            <a:spLocks noChangeArrowheads="1"/>
          </p:cNvSpPr>
          <p:nvPr/>
        </p:nvSpPr>
        <p:spPr bwMode="auto">
          <a:xfrm>
            <a:off x="152400" y="3810000"/>
            <a:ext cx="2133600" cy="1219200"/>
          </a:xfrm>
          <a:prstGeom prst="ellipse">
            <a:avLst/>
          </a:prstGeom>
          <a:solidFill>
            <a:schemeClr val="accent1">
              <a:alpha val="0"/>
            </a:schemeClr>
          </a:solidFill>
          <a:ln w="25400">
            <a:solidFill>
              <a:srgbClr val="00FFFF"/>
            </a:solidFill>
            <a:round/>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2400">
              <a:latin typeface="Times New Roman" pitchFamily="18" charset="0"/>
            </a:endParaRPr>
          </a:p>
        </p:txBody>
      </p:sp>
      <p:sp>
        <p:nvSpPr>
          <p:cNvPr id="69664" name="Rectangle 47"/>
          <p:cNvSpPr>
            <a:spLocks noChangeArrowheads="1"/>
          </p:cNvSpPr>
          <p:nvPr/>
        </p:nvSpPr>
        <p:spPr bwMode="auto">
          <a:xfrm>
            <a:off x="2209800" y="36576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400">
                <a:solidFill>
                  <a:srgbClr val="00FFFF"/>
                </a:solidFill>
                <a:latin typeface="Times New Roman" pitchFamily="18" charset="0"/>
              </a:rPr>
              <a:t>largest diff</a:t>
            </a:r>
          </a:p>
        </p:txBody>
      </p:sp>
      <p:sp>
        <p:nvSpPr>
          <p:cNvPr id="69665" name="Oval 52"/>
          <p:cNvSpPr>
            <a:spLocks noChangeArrowheads="1"/>
          </p:cNvSpPr>
          <p:nvPr/>
        </p:nvSpPr>
        <p:spPr bwMode="auto">
          <a:xfrm>
            <a:off x="5105400" y="3946525"/>
            <a:ext cx="1676400" cy="838200"/>
          </a:xfrm>
          <a:prstGeom prst="ellipse">
            <a:avLst/>
          </a:prstGeom>
          <a:solidFill>
            <a:schemeClr val="accent1">
              <a:alpha val="0"/>
            </a:schemeClr>
          </a:solidFill>
          <a:ln w="25400">
            <a:solidFill>
              <a:srgbClr val="00FFFF"/>
            </a:solidFill>
            <a:round/>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2400">
              <a:latin typeface="Times New Roman" pitchFamily="18"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E57FB66-1365-4FD7-8BB4-09349AE796A4}" type="slidenum">
              <a:rPr lang="en-US" altLang="en-US" sz="1500">
                <a:latin typeface="Times New Roman" pitchFamily="18" charset="0"/>
              </a:rPr>
              <a:pPr/>
              <a:t>64</a:t>
            </a:fld>
            <a:endParaRPr lang="en-US" altLang="en-US" sz="1500">
              <a:latin typeface="Times New Roman" pitchFamily="18" charset="0"/>
            </a:endParaRPr>
          </a:p>
        </p:txBody>
      </p:sp>
      <p:sp>
        <p:nvSpPr>
          <p:cNvPr id="44035" name="Rectangle 2"/>
          <p:cNvSpPr>
            <a:spLocks noGrp="1" noChangeArrowheads="1"/>
          </p:cNvSpPr>
          <p:nvPr>
            <p:ph type="title"/>
          </p:nvPr>
        </p:nvSpPr>
        <p:spPr/>
        <p:txBody>
          <a:bodyPr>
            <a:normAutofit fontScale="90000"/>
          </a:bodyPr>
          <a:lstStyle/>
          <a:p>
            <a:pPr>
              <a:defRPr/>
            </a:pPr>
            <a:r>
              <a:rPr lang="en-US" altLang="en-US" sz="3600" smtClean="0"/>
              <a:t>Distance Between Levels: “In general, how would you rate your health?”</a:t>
            </a:r>
          </a:p>
        </p:txBody>
      </p:sp>
      <p:graphicFrame>
        <p:nvGraphicFramePr>
          <p:cNvPr id="1651764" name="Group 52"/>
          <p:cNvGraphicFramePr>
            <a:graphicFrameLocks noGrp="1"/>
          </p:cNvGraphicFramePr>
          <p:nvPr>
            <p:ph type="tbl" idx="1"/>
          </p:nvPr>
        </p:nvGraphicFramePr>
        <p:xfrm>
          <a:off x="457200" y="1524000"/>
          <a:ext cx="8229600" cy="4603750"/>
        </p:xfrm>
        <a:graphic>
          <a:graphicData uri="http://schemas.openxmlformats.org/drawingml/2006/table">
            <a:tbl>
              <a:tblPr/>
              <a:tblGrid>
                <a:gridCol w="2743200"/>
                <a:gridCol w="2743200"/>
                <a:gridCol w="2743200"/>
              </a:tblGrid>
              <a:tr h="587391">
                <a:tc rowSpan="2">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endParaRPr kumimoji="0" lang="en-US" sz="2600" b="0"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600" b="0" i="0" u="none" strike="noStrike" cap="none" normalizeH="0" baseline="0" smtClean="0">
                          <a:ln>
                            <a:noFill/>
                          </a:ln>
                          <a:solidFill>
                            <a:schemeClr val="tx1"/>
                          </a:solidFill>
                          <a:effectLst/>
                          <a:latin typeface="Times New Roman" pitchFamily="18" charset="0"/>
                        </a:rPr>
                        <a:t>Self-rated health item:</a:t>
                      </a:r>
                      <a:br>
                        <a:rPr kumimoji="0" lang="en-US" sz="2600" b="0" i="0" u="none" strike="noStrike" cap="none" normalizeH="0" baseline="0" smtClean="0">
                          <a:ln>
                            <a:noFill/>
                          </a:ln>
                          <a:solidFill>
                            <a:schemeClr val="tx1"/>
                          </a:solidFill>
                          <a:effectLst/>
                          <a:latin typeface="Times New Roman" pitchFamily="18" charset="0"/>
                        </a:rPr>
                      </a:br>
                      <a:endParaRPr kumimoji="0" lang="en-US" sz="2600" b="0" i="0" u="none" strike="noStrike" cap="none" normalizeH="0" baseline="0" smtClean="0">
                        <a:ln>
                          <a:noFill/>
                        </a:ln>
                        <a:solidFill>
                          <a:schemeClr val="tx1"/>
                        </a:solidFill>
                        <a:effectLst/>
                        <a:latin typeface="Times New Roman" pitchFamily="18" charset="0"/>
                      </a:endParaRPr>
                    </a:p>
                  </a:txBody>
                  <a:tcPr marT="45721" marB="45721"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600" b="0" i="0" u="none" strike="noStrike" cap="none" normalizeH="0" baseline="0" smtClean="0">
                          <a:ln>
                            <a:noFill/>
                          </a:ln>
                          <a:solidFill>
                            <a:schemeClr val="tx1"/>
                          </a:solidFill>
                          <a:effectLst/>
                          <a:latin typeface="Times New Roman" pitchFamily="18" charset="0"/>
                        </a:rPr>
                        <a:t>Mean: current health scale</a:t>
                      </a:r>
                    </a:p>
                  </a:txBody>
                  <a:tcPr marT="45721" marB="45721"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1168305">
                <a:tc v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600" b="0" i="0" u="none" strike="noStrike" cap="none" normalizeH="0" baseline="0" smtClean="0">
                          <a:ln>
                            <a:noFill/>
                          </a:ln>
                          <a:solidFill>
                            <a:schemeClr val="tx1"/>
                          </a:solidFill>
                          <a:effectLst/>
                          <a:latin typeface="Times New Roman" pitchFamily="18" charset="0"/>
                        </a:rPr>
                        <a:t>Screening</a:t>
                      </a:r>
                      <a:br>
                        <a:rPr kumimoji="0" lang="en-US" sz="2600" b="0" i="0" u="none" strike="noStrike" cap="none" normalizeH="0" baseline="0" smtClean="0">
                          <a:ln>
                            <a:noFill/>
                          </a:ln>
                          <a:solidFill>
                            <a:schemeClr val="tx1"/>
                          </a:solidFill>
                          <a:effectLst/>
                          <a:latin typeface="Times New Roman" pitchFamily="18" charset="0"/>
                        </a:rPr>
                      </a:br>
                      <a:r>
                        <a:rPr kumimoji="0" lang="en-US" sz="2600" b="0" i="0" u="none" strike="noStrike" cap="none" normalizeH="0" baseline="0" smtClean="0">
                          <a:ln>
                            <a:noFill/>
                          </a:ln>
                          <a:solidFill>
                            <a:schemeClr val="tx1"/>
                          </a:solidFill>
                          <a:effectLst/>
                          <a:latin typeface="Times New Roman" pitchFamily="18" charset="0"/>
                        </a:rPr>
                        <a:t>N=~11,000</a:t>
                      </a:r>
                    </a:p>
                  </a:txBody>
                  <a:tcPr marT="45721" marB="4572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600" b="0" i="0" u="none" strike="noStrike" cap="none" normalizeH="0" baseline="0" smtClean="0">
                          <a:ln>
                            <a:noFill/>
                          </a:ln>
                          <a:solidFill>
                            <a:schemeClr val="tx1"/>
                          </a:solidFill>
                          <a:effectLst/>
                          <a:latin typeface="Times New Roman" pitchFamily="18" charset="0"/>
                        </a:rPr>
                        <a:t>Baseline</a:t>
                      </a:r>
                      <a:br>
                        <a:rPr kumimoji="0" lang="en-US" sz="2600" b="0" i="0" u="none" strike="noStrike" cap="none" normalizeH="0" baseline="0" smtClean="0">
                          <a:ln>
                            <a:noFill/>
                          </a:ln>
                          <a:solidFill>
                            <a:schemeClr val="tx1"/>
                          </a:solidFill>
                          <a:effectLst/>
                          <a:latin typeface="Times New Roman" pitchFamily="18" charset="0"/>
                        </a:rPr>
                      </a:br>
                      <a:r>
                        <a:rPr kumimoji="0" lang="en-US" sz="2600" b="0" i="0" u="none" strike="noStrike" cap="none" normalizeH="0" baseline="0" smtClean="0">
                          <a:ln>
                            <a:noFill/>
                          </a:ln>
                          <a:solidFill>
                            <a:schemeClr val="tx1"/>
                          </a:solidFill>
                          <a:effectLst/>
                          <a:latin typeface="Times New Roman" pitchFamily="18" charset="0"/>
                        </a:rPr>
                        <a:t>N=3,054</a:t>
                      </a:r>
                    </a:p>
                  </a:txBody>
                  <a:tcPr marT="45721" marB="45721"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15">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600" b="0" i="0" u="none" strike="noStrike" cap="none" normalizeH="0" baseline="0" smtClean="0">
                          <a:ln>
                            <a:noFill/>
                          </a:ln>
                          <a:solidFill>
                            <a:schemeClr val="tx1"/>
                          </a:solidFill>
                          <a:effectLst/>
                          <a:latin typeface="Times New Roman" pitchFamily="18" charset="0"/>
                        </a:rPr>
                        <a:t>1 – poor</a:t>
                      </a:r>
                    </a:p>
                  </a:txBody>
                  <a:tcPr marT="45721" marB="45721"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600" b="0" i="0" u="none" strike="noStrike" cap="none" normalizeH="0" baseline="0" smtClean="0">
                          <a:ln>
                            <a:noFill/>
                          </a:ln>
                          <a:solidFill>
                            <a:schemeClr val="tx1"/>
                          </a:solidFill>
                          <a:effectLst/>
                          <a:latin typeface="Times New Roman" pitchFamily="18" charset="0"/>
                        </a:rPr>
                        <a:t>10.8</a:t>
                      </a:r>
                    </a:p>
                  </a:txBody>
                  <a:tcPr marT="45721" marB="4572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600" b="0" i="0" u="none" strike="noStrike" cap="none" normalizeH="0" baseline="0" smtClean="0">
                          <a:ln>
                            <a:noFill/>
                          </a:ln>
                          <a:solidFill>
                            <a:schemeClr val="tx1"/>
                          </a:solidFill>
                          <a:effectLst/>
                          <a:latin typeface="Times New Roman" pitchFamily="18" charset="0"/>
                        </a:rPr>
                        <a:t>10.8</a:t>
                      </a:r>
                    </a:p>
                  </a:txBody>
                  <a:tcPr marT="45721" marB="45721"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587391">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600" b="0" i="0" u="none" strike="noStrike" cap="none" normalizeH="0" baseline="0" smtClean="0">
                          <a:ln>
                            <a:noFill/>
                          </a:ln>
                          <a:solidFill>
                            <a:schemeClr val="tx1"/>
                          </a:solidFill>
                          <a:effectLst/>
                          <a:latin typeface="Times New Roman" pitchFamily="18" charset="0"/>
                        </a:rPr>
                        <a:t>2 – fair</a:t>
                      </a:r>
                    </a:p>
                  </a:txBody>
                  <a:tcPr marT="45721" marB="45721"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600" b="0" i="0" u="none" strike="noStrike" cap="none" normalizeH="0" baseline="0" smtClean="0">
                          <a:ln>
                            <a:noFill/>
                          </a:ln>
                          <a:solidFill>
                            <a:schemeClr val="tx1"/>
                          </a:solidFill>
                          <a:effectLst/>
                          <a:latin typeface="Times New Roman" pitchFamily="18" charset="0"/>
                        </a:rPr>
                        <a:t>30.0</a:t>
                      </a:r>
                    </a:p>
                  </a:txBody>
                  <a:tcPr marT="45721" marB="45721"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600" b="0" i="0" u="none" strike="noStrike" cap="none" normalizeH="0" baseline="0" smtClean="0">
                          <a:ln>
                            <a:noFill/>
                          </a:ln>
                          <a:solidFill>
                            <a:schemeClr val="tx1"/>
                          </a:solidFill>
                          <a:effectLst/>
                          <a:latin typeface="Times New Roman" pitchFamily="18" charset="0"/>
                        </a:rPr>
                        <a:t>30.6</a:t>
                      </a:r>
                    </a:p>
                  </a:txBody>
                  <a:tcPr marT="45721" marB="45721" horzOverflow="overflow">
                    <a:lnL>
                      <a:noFill/>
                    </a:lnL>
                    <a:lnR cap="flat">
                      <a:noFill/>
                    </a:lnR>
                    <a:lnT>
                      <a:noFill/>
                    </a:lnT>
                    <a:lnB>
                      <a:noFill/>
                    </a:lnB>
                    <a:lnTlToBr>
                      <a:noFill/>
                    </a:lnTlToBr>
                    <a:lnBlToTr>
                      <a:noFill/>
                    </a:lnBlToTr>
                    <a:noFill/>
                  </a:tcPr>
                </a:tc>
              </a:tr>
              <a:tr h="550878">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600" b="0" i="0" u="none" strike="noStrike" cap="none" normalizeH="0" baseline="0" smtClean="0">
                          <a:ln>
                            <a:noFill/>
                          </a:ln>
                          <a:solidFill>
                            <a:schemeClr val="tx1"/>
                          </a:solidFill>
                          <a:effectLst/>
                          <a:latin typeface="Times New Roman" pitchFamily="18" charset="0"/>
                        </a:rPr>
                        <a:t>3 – good</a:t>
                      </a:r>
                    </a:p>
                  </a:txBody>
                  <a:tcPr marT="45721" marB="45721"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600" b="0" i="0" u="none" strike="noStrike" cap="none" normalizeH="0" baseline="0" smtClean="0">
                          <a:ln>
                            <a:noFill/>
                          </a:ln>
                          <a:solidFill>
                            <a:schemeClr val="tx1"/>
                          </a:solidFill>
                          <a:effectLst/>
                          <a:latin typeface="Times New Roman" pitchFamily="18" charset="0"/>
                        </a:rPr>
                        <a:t>57.6</a:t>
                      </a:r>
                    </a:p>
                  </a:txBody>
                  <a:tcPr marT="45721" marB="45721"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600" b="0" i="0" u="none" strike="noStrike" cap="none" normalizeH="0" baseline="0" smtClean="0">
                          <a:ln>
                            <a:noFill/>
                          </a:ln>
                          <a:solidFill>
                            <a:schemeClr val="tx1"/>
                          </a:solidFill>
                          <a:effectLst/>
                          <a:latin typeface="Times New Roman" pitchFamily="18" charset="0"/>
                        </a:rPr>
                        <a:t>55.9</a:t>
                      </a:r>
                    </a:p>
                  </a:txBody>
                  <a:tcPr marT="45721" marB="45721" horzOverflow="overflow">
                    <a:lnL>
                      <a:noFill/>
                    </a:lnL>
                    <a:lnR cap="flat">
                      <a:noFill/>
                    </a:lnR>
                    <a:lnT>
                      <a:noFill/>
                    </a:lnT>
                    <a:lnB>
                      <a:noFill/>
                    </a:lnB>
                    <a:lnTlToBr>
                      <a:noFill/>
                    </a:lnTlToBr>
                    <a:lnBlToTr>
                      <a:noFill/>
                    </a:lnBlToTr>
                    <a:noFill/>
                  </a:tcPr>
                </a:tc>
              </a:tr>
              <a:tr h="588979">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600" b="0" i="0" u="none" strike="noStrike" cap="none" normalizeH="0" baseline="0" smtClean="0">
                          <a:ln>
                            <a:noFill/>
                          </a:ln>
                          <a:solidFill>
                            <a:schemeClr val="tx1"/>
                          </a:solidFill>
                          <a:effectLst/>
                          <a:latin typeface="Times New Roman" pitchFamily="18" charset="0"/>
                        </a:rPr>
                        <a:t>4 – very good</a:t>
                      </a:r>
                    </a:p>
                  </a:txBody>
                  <a:tcPr marT="45721" marB="45721"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600" b="0" i="0" u="none" strike="noStrike" cap="none" normalizeH="0" baseline="0" smtClean="0">
                          <a:ln>
                            <a:noFill/>
                          </a:ln>
                          <a:solidFill>
                            <a:schemeClr val="tx1"/>
                          </a:solidFill>
                          <a:effectLst/>
                          <a:latin typeface="Times New Roman" pitchFamily="18" charset="0"/>
                        </a:rPr>
                        <a:t>75.5</a:t>
                      </a:r>
                    </a:p>
                  </a:txBody>
                  <a:tcPr marT="45721" marB="45721"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600" b="0" i="0" u="none" strike="noStrike" cap="none" normalizeH="0" baseline="0" smtClean="0">
                          <a:ln>
                            <a:noFill/>
                          </a:ln>
                          <a:solidFill>
                            <a:schemeClr val="tx1"/>
                          </a:solidFill>
                          <a:effectLst/>
                          <a:latin typeface="Times New Roman" pitchFamily="18" charset="0"/>
                        </a:rPr>
                        <a:t>75.4</a:t>
                      </a:r>
                    </a:p>
                  </a:txBody>
                  <a:tcPr marT="45721" marB="45721" horzOverflow="overflow">
                    <a:lnL>
                      <a:noFill/>
                    </a:lnL>
                    <a:lnR cap="flat">
                      <a:noFill/>
                    </a:lnR>
                    <a:lnT>
                      <a:noFill/>
                    </a:lnT>
                    <a:lnB>
                      <a:noFill/>
                    </a:lnB>
                    <a:lnTlToBr>
                      <a:noFill/>
                    </a:lnTlToBr>
                    <a:lnBlToTr>
                      <a:noFill/>
                    </a:lnBlToTr>
                    <a:noFill/>
                  </a:tcPr>
                </a:tc>
              </a:tr>
              <a:tr h="587391">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600" b="0" i="0" u="none" strike="noStrike" cap="none" normalizeH="0" baseline="0" smtClean="0">
                          <a:ln>
                            <a:noFill/>
                          </a:ln>
                          <a:solidFill>
                            <a:schemeClr val="tx1"/>
                          </a:solidFill>
                          <a:effectLst/>
                          <a:latin typeface="Times New Roman" pitchFamily="18" charset="0"/>
                        </a:rPr>
                        <a:t>5 – excellent</a:t>
                      </a:r>
                    </a:p>
                  </a:txBody>
                  <a:tcPr marT="45721" marB="45721"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600" b="0" i="0" u="none" strike="noStrike" cap="none" normalizeH="0" baseline="0" smtClean="0">
                          <a:ln>
                            <a:noFill/>
                          </a:ln>
                          <a:solidFill>
                            <a:schemeClr val="tx1"/>
                          </a:solidFill>
                          <a:effectLst/>
                          <a:latin typeface="Times New Roman" pitchFamily="18" charset="0"/>
                        </a:rPr>
                        <a:t>87.9</a:t>
                      </a:r>
                    </a:p>
                  </a:txBody>
                  <a:tcPr marT="45721" marB="45721"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600" b="0" i="0" u="none" strike="noStrike" cap="none" normalizeH="0" baseline="0" smtClean="0">
                          <a:ln>
                            <a:noFill/>
                          </a:ln>
                          <a:solidFill>
                            <a:schemeClr val="tx1"/>
                          </a:solidFill>
                          <a:effectLst/>
                          <a:latin typeface="Times New Roman" pitchFamily="18" charset="0"/>
                        </a:rPr>
                        <a:t>86.9</a:t>
                      </a:r>
                    </a:p>
                  </a:txBody>
                  <a:tcPr marT="45721" marB="45721"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0683" name="Text Box 41"/>
          <p:cNvSpPr txBox="1">
            <a:spLocks noChangeArrowheads="1"/>
          </p:cNvSpPr>
          <p:nvPr/>
        </p:nvSpPr>
        <p:spPr bwMode="auto">
          <a:xfrm>
            <a:off x="5276850" y="3429000"/>
            <a:ext cx="1263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3000" b="1">
                <a:solidFill>
                  <a:srgbClr val="00FFFF"/>
                </a:solidFill>
                <a:latin typeface="Times New Roman" pitchFamily="18" charset="0"/>
              </a:rPr>
              <a:t>-- 20 --</a:t>
            </a:r>
          </a:p>
        </p:txBody>
      </p:sp>
      <p:sp>
        <p:nvSpPr>
          <p:cNvPr id="70684" name="Text Box 42"/>
          <p:cNvSpPr txBox="1">
            <a:spLocks noChangeArrowheads="1"/>
          </p:cNvSpPr>
          <p:nvPr/>
        </p:nvSpPr>
        <p:spPr bwMode="auto">
          <a:xfrm>
            <a:off x="5276850" y="4038600"/>
            <a:ext cx="1263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3000" b="1">
                <a:solidFill>
                  <a:srgbClr val="00FFFF"/>
                </a:solidFill>
                <a:latin typeface="Times New Roman" pitchFamily="18" charset="0"/>
              </a:rPr>
              <a:t>-- 26 --</a:t>
            </a:r>
          </a:p>
        </p:txBody>
      </p:sp>
      <p:sp>
        <p:nvSpPr>
          <p:cNvPr id="70685" name="Text Box 43"/>
          <p:cNvSpPr txBox="1">
            <a:spLocks noChangeArrowheads="1"/>
          </p:cNvSpPr>
          <p:nvPr/>
        </p:nvSpPr>
        <p:spPr bwMode="auto">
          <a:xfrm>
            <a:off x="5257800" y="4572000"/>
            <a:ext cx="1295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3000" b="1">
                <a:solidFill>
                  <a:srgbClr val="00FFFF"/>
                </a:solidFill>
                <a:latin typeface="Times New Roman" pitchFamily="18" charset="0"/>
              </a:rPr>
              <a:t>-- 18 --</a:t>
            </a:r>
          </a:p>
        </p:txBody>
      </p:sp>
      <p:sp>
        <p:nvSpPr>
          <p:cNvPr id="70686" name="Text Box 44"/>
          <p:cNvSpPr txBox="1">
            <a:spLocks noChangeArrowheads="1"/>
          </p:cNvSpPr>
          <p:nvPr/>
        </p:nvSpPr>
        <p:spPr bwMode="auto">
          <a:xfrm>
            <a:off x="5276850" y="5257800"/>
            <a:ext cx="1263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3000" b="1">
                <a:solidFill>
                  <a:srgbClr val="00FFFF"/>
                </a:solidFill>
                <a:latin typeface="Times New Roman" pitchFamily="18" charset="0"/>
              </a:rPr>
              <a:t>-- 11 --</a:t>
            </a:r>
          </a:p>
        </p:txBody>
      </p:sp>
      <p:sp>
        <p:nvSpPr>
          <p:cNvPr id="70687" name="Oval 46"/>
          <p:cNvSpPr>
            <a:spLocks noChangeArrowheads="1"/>
          </p:cNvSpPr>
          <p:nvPr/>
        </p:nvSpPr>
        <p:spPr bwMode="auto">
          <a:xfrm>
            <a:off x="152400" y="4953000"/>
            <a:ext cx="2438400" cy="1219200"/>
          </a:xfrm>
          <a:prstGeom prst="ellipse">
            <a:avLst/>
          </a:prstGeom>
          <a:solidFill>
            <a:schemeClr val="accent1">
              <a:alpha val="0"/>
            </a:schemeClr>
          </a:solidFill>
          <a:ln w="25400">
            <a:solidFill>
              <a:srgbClr val="00FFFF"/>
            </a:solidFill>
            <a:round/>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2400">
              <a:latin typeface="Times New Roman" pitchFamily="18" charset="0"/>
            </a:endParaRPr>
          </a:p>
        </p:txBody>
      </p:sp>
      <p:sp>
        <p:nvSpPr>
          <p:cNvPr id="70688" name="Rectangle 47"/>
          <p:cNvSpPr>
            <a:spLocks noChangeArrowheads="1"/>
          </p:cNvSpPr>
          <p:nvPr/>
        </p:nvSpPr>
        <p:spPr bwMode="auto">
          <a:xfrm>
            <a:off x="2590800" y="52578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400">
                <a:solidFill>
                  <a:srgbClr val="00FFFF"/>
                </a:solidFill>
                <a:latin typeface="Times New Roman" pitchFamily="18" charset="0"/>
              </a:rPr>
              <a:t>smallest diff</a:t>
            </a:r>
          </a:p>
        </p:txBody>
      </p:sp>
      <p:sp>
        <p:nvSpPr>
          <p:cNvPr id="70689" name="Oval 51"/>
          <p:cNvSpPr>
            <a:spLocks noChangeArrowheads="1"/>
          </p:cNvSpPr>
          <p:nvPr/>
        </p:nvSpPr>
        <p:spPr bwMode="auto">
          <a:xfrm>
            <a:off x="5105400" y="5181600"/>
            <a:ext cx="1676400" cy="838200"/>
          </a:xfrm>
          <a:prstGeom prst="ellipse">
            <a:avLst/>
          </a:prstGeom>
          <a:solidFill>
            <a:schemeClr val="accent1">
              <a:alpha val="0"/>
            </a:schemeClr>
          </a:solidFill>
          <a:ln w="25400">
            <a:solidFill>
              <a:srgbClr val="00FFFF"/>
            </a:solidFill>
            <a:round/>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2400">
              <a:latin typeface="Times New Roman"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78853FC-2873-41DD-93BD-610E826ED095}" type="slidenum">
              <a:rPr lang="en-US" altLang="en-US">
                <a:solidFill>
                  <a:srgbClr val="3F3F3F"/>
                </a:solidFill>
              </a:rPr>
              <a:pPr/>
              <a:t>65</a:t>
            </a:fld>
            <a:endParaRPr lang="en-US" altLang="en-US">
              <a:solidFill>
                <a:srgbClr val="3F3F3F"/>
              </a:solidFill>
            </a:endParaRPr>
          </a:p>
        </p:txBody>
      </p:sp>
      <p:sp>
        <p:nvSpPr>
          <p:cNvPr id="1793026" name="Rectangle 2"/>
          <p:cNvSpPr>
            <a:spLocks noGrp="1" noChangeArrowheads="1"/>
          </p:cNvSpPr>
          <p:nvPr>
            <p:ph type="title"/>
          </p:nvPr>
        </p:nvSpPr>
        <p:spPr/>
        <p:txBody>
          <a:bodyPr/>
          <a:lstStyle/>
          <a:p>
            <a:pPr>
              <a:defRPr/>
            </a:pPr>
            <a:r>
              <a:rPr lang="en-US" altLang="en-US" sz="3800"/>
              <a:t>Pretest in Target Population</a:t>
            </a:r>
          </a:p>
        </p:txBody>
      </p:sp>
      <p:sp>
        <p:nvSpPr>
          <p:cNvPr id="71684" name="Rectangle 3"/>
          <p:cNvSpPr>
            <a:spLocks noGrp="1" noChangeArrowheads="1"/>
          </p:cNvSpPr>
          <p:nvPr>
            <p:ph type="body" idx="1"/>
          </p:nvPr>
        </p:nvSpPr>
        <p:spPr>
          <a:xfrm>
            <a:off x="381000" y="1524000"/>
            <a:ext cx="8382000" cy="4114800"/>
          </a:xfrm>
        </p:spPr>
        <p:txBody>
          <a:bodyPr/>
          <a:lstStyle/>
          <a:p>
            <a:pPr>
              <a:lnSpc>
                <a:spcPct val="90000"/>
              </a:lnSpc>
            </a:pPr>
            <a:r>
              <a:rPr lang="en-US" altLang="en-US" sz="3400" smtClean="0"/>
              <a:t>Pretesting </a:t>
            </a:r>
            <a:r>
              <a:rPr lang="en-US" altLang="en-US" sz="3400" u="sng" smtClean="0"/>
              <a:t>essential</a:t>
            </a:r>
            <a:r>
              <a:rPr lang="en-US" altLang="en-US" sz="3400" smtClean="0"/>
              <a:t> for measures being applied to any new population group</a:t>
            </a:r>
          </a:p>
          <a:p>
            <a:pPr lvl="1">
              <a:lnSpc>
                <a:spcPct val="90000"/>
              </a:lnSpc>
            </a:pPr>
            <a:r>
              <a:rPr lang="en-US" altLang="en-US" sz="3000" smtClean="0"/>
              <a:t>Especially priority measures (e.g., outcomes)</a:t>
            </a:r>
          </a:p>
          <a:p>
            <a:pPr>
              <a:lnSpc>
                <a:spcPct val="90000"/>
              </a:lnSpc>
            </a:pPr>
            <a:r>
              <a:rPr lang="en-US" altLang="en-US" sz="3400" smtClean="0"/>
              <a:t>Pretest is to identify:</a:t>
            </a:r>
          </a:p>
          <a:p>
            <a:pPr lvl="1">
              <a:lnSpc>
                <a:spcPct val="90000"/>
              </a:lnSpc>
            </a:pPr>
            <a:r>
              <a:rPr lang="en-US" altLang="en-US" sz="3000" smtClean="0"/>
              <a:t>problems with procedures</a:t>
            </a:r>
          </a:p>
          <a:p>
            <a:pPr lvl="2">
              <a:lnSpc>
                <a:spcPct val="90000"/>
              </a:lnSpc>
            </a:pPr>
            <a:r>
              <a:rPr lang="en-US" altLang="en-US" sz="2600" smtClean="0"/>
              <a:t>method of administration, respondent burden </a:t>
            </a:r>
          </a:p>
          <a:p>
            <a:pPr lvl="1">
              <a:lnSpc>
                <a:spcPct val="90000"/>
              </a:lnSpc>
            </a:pPr>
            <a:r>
              <a:rPr lang="en-US" altLang="en-US" sz="3000" smtClean="0"/>
              <a:t>problems with questions</a:t>
            </a:r>
          </a:p>
          <a:p>
            <a:pPr lvl="2">
              <a:lnSpc>
                <a:spcPct val="90000"/>
              </a:lnSpc>
            </a:pPr>
            <a:r>
              <a:rPr lang="en-US" altLang="en-US" sz="2600" smtClean="0"/>
              <a:t>Item stems, response choices, and instructions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smtClean="0">
                <a:solidFill>
                  <a:schemeClr val="accent1">
                    <a:satMod val="150000"/>
                  </a:schemeClr>
                </a:solidFill>
              </a:rPr>
              <a:t>Scales vs Indexes (per the </a:t>
            </a:r>
            <a:r>
              <a:rPr lang="en-US" dirty="0" err="1" smtClean="0">
                <a:solidFill>
                  <a:schemeClr val="accent1">
                    <a:satMod val="150000"/>
                  </a:schemeClr>
                </a:solidFill>
              </a:rPr>
              <a:t>Devellis</a:t>
            </a:r>
            <a:r>
              <a:rPr lang="en-US" dirty="0" smtClean="0">
                <a:solidFill>
                  <a:schemeClr val="accent1">
                    <a:satMod val="150000"/>
                  </a:schemeClr>
                </a:solidFill>
              </a:rPr>
              <a:t> framework)</a:t>
            </a:r>
          </a:p>
        </p:txBody>
      </p:sp>
      <p:sp>
        <p:nvSpPr>
          <p:cNvPr id="72707" name="TextBox 2"/>
          <p:cNvSpPr txBox="1">
            <a:spLocks noChangeArrowheads="1"/>
          </p:cNvSpPr>
          <p:nvPr/>
        </p:nvSpPr>
        <p:spPr bwMode="auto">
          <a:xfrm>
            <a:off x="4572000" y="2824163"/>
            <a:ext cx="1676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algn="ctr" eaLnBrk="1" hangingPunct="1">
              <a:buClrTx/>
              <a:buSzTx/>
              <a:buFontTx/>
              <a:buNone/>
            </a:pPr>
            <a:r>
              <a:rPr lang="en-US" altLang="en-US" sz="1600">
                <a:latin typeface="Arial" charset="0"/>
              </a:rPr>
              <a:t>Social Isolation</a:t>
            </a:r>
          </a:p>
        </p:txBody>
      </p:sp>
      <p:sp>
        <p:nvSpPr>
          <p:cNvPr id="72708" name="TextBox 5"/>
          <p:cNvSpPr txBox="1">
            <a:spLocks noChangeArrowheads="1"/>
          </p:cNvSpPr>
          <p:nvPr/>
        </p:nvSpPr>
        <p:spPr bwMode="auto">
          <a:xfrm>
            <a:off x="381000" y="1676400"/>
            <a:ext cx="2362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algn="r" eaLnBrk="1" hangingPunct="1">
              <a:buClrTx/>
              <a:buSzTx/>
              <a:buFontTx/>
              <a:buNone/>
            </a:pPr>
            <a:r>
              <a:rPr lang="en-US" altLang="en-US" sz="1600">
                <a:latin typeface="Arial" charset="0"/>
              </a:rPr>
              <a:t>Married</a:t>
            </a:r>
          </a:p>
        </p:txBody>
      </p:sp>
      <p:sp>
        <p:nvSpPr>
          <p:cNvPr id="72709" name="TextBox 6"/>
          <p:cNvSpPr txBox="1">
            <a:spLocks noChangeArrowheads="1"/>
          </p:cNvSpPr>
          <p:nvPr/>
        </p:nvSpPr>
        <p:spPr bwMode="auto">
          <a:xfrm>
            <a:off x="533400" y="2133600"/>
            <a:ext cx="2209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algn="r" eaLnBrk="1" hangingPunct="1">
              <a:buClrTx/>
              <a:buSzTx/>
              <a:buFontTx/>
              <a:buNone/>
            </a:pPr>
            <a:r>
              <a:rPr lang="en-US" altLang="en-US" sz="1600">
                <a:latin typeface="Arial" charset="0"/>
              </a:rPr>
              <a:t>Has confidante</a:t>
            </a:r>
          </a:p>
        </p:txBody>
      </p:sp>
      <p:sp>
        <p:nvSpPr>
          <p:cNvPr id="72710" name="TextBox 7"/>
          <p:cNvSpPr txBox="1">
            <a:spLocks noChangeArrowheads="1"/>
          </p:cNvSpPr>
          <p:nvPr/>
        </p:nvSpPr>
        <p:spPr bwMode="auto">
          <a:xfrm>
            <a:off x="304800" y="2700338"/>
            <a:ext cx="2438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algn="r" eaLnBrk="1" hangingPunct="1">
              <a:buClrTx/>
              <a:buSzTx/>
              <a:buFontTx/>
              <a:buNone/>
            </a:pPr>
            <a:r>
              <a:rPr lang="en-US" altLang="en-US" sz="1600">
                <a:latin typeface="Arial" charset="0"/>
              </a:rPr>
              <a:t>Contact with relatives</a:t>
            </a:r>
          </a:p>
        </p:txBody>
      </p:sp>
      <p:sp>
        <p:nvSpPr>
          <p:cNvPr id="72711" name="TextBox 8"/>
          <p:cNvSpPr txBox="1">
            <a:spLocks noChangeArrowheads="1"/>
          </p:cNvSpPr>
          <p:nvPr/>
        </p:nvSpPr>
        <p:spPr bwMode="auto">
          <a:xfrm>
            <a:off x="0" y="3429000"/>
            <a:ext cx="2743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algn="r" eaLnBrk="1" hangingPunct="1">
              <a:buClrTx/>
              <a:buSzTx/>
              <a:buFontTx/>
              <a:buNone/>
            </a:pPr>
            <a:r>
              <a:rPr lang="en-US" altLang="en-US" sz="1600">
                <a:latin typeface="Arial" charset="0"/>
              </a:rPr>
              <a:t>Contact with friends</a:t>
            </a:r>
          </a:p>
        </p:txBody>
      </p:sp>
      <p:cxnSp>
        <p:nvCxnSpPr>
          <p:cNvPr id="5" name="Straight Arrow Connector 4"/>
          <p:cNvCxnSpPr>
            <a:stCxn id="72708" idx="3"/>
            <a:endCxn id="72707" idx="1"/>
          </p:cNvCxnSpPr>
          <p:nvPr/>
        </p:nvCxnSpPr>
        <p:spPr>
          <a:xfrm>
            <a:off x="2743200" y="1846263"/>
            <a:ext cx="1828800" cy="1146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2709" idx="3"/>
            <a:endCxn id="72707" idx="1"/>
          </p:cNvCxnSpPr>
          <p:nvPr/>
        </p:nvCxnSpPr>
        <p:spPr>
          <a:xfrm>
            <a:off x="2743200" y="2303463"/>
            <a:ext cx="1828800" cy="6889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2710" idx="3"/>
            <a:endCxn id="72707" idx="1"/>
          </p:cNvCxnSpPr>
          <p:nvPr/>
        </p:nvCxnSpPr>
        <p:spPr>
          <a:xfrm>
            <a:off x="2743200" y="2870200"/>
            <a:ext cx="1828800" cy="1222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2711" idx="3"/>
            <a:endCxn id="72707" idx="1"/>
          </p:cNvCxnSpPr>
          <p:nvPr/>
        </p:nvCxnSpPr>
        <p:spPr>
          <a:xfrm flipV="1">
            <a:off x="2743200" y="2992438"/>
            <a:ext cx="1828800" cy="6064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2716" name="TextBox 25"/>
          <p:cNvSpPr txBox="1">
            <a:spLocks noChangeArrowheads="1"/>
          </p:cNvSpPr>
          <p:nvPr/>
        </p:nvSpPr>
        <p:spPr bwMode="auto">
          <a:xfrm>
            <a:off x="228600" y="5156200"/>
            <a:ext cx="1524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algn="ctr" eaLnBrk="1" hangingPunct="1">
              <a:buClrTx/>
              <a:buSzTx/>
              <a:buFontTx/>
              <a:buNone/>
            </a:pPr>
            <a:r>
              <a:rPr lang="en-US" altLang="en-US" sz="1600">
                <a:latin typeface="Arial" charset="0"/>
              </a:rPr>
              <a:t>Self-efficacy</a:t>
            </a:r>
          </a:p>
        </p:txBody>
      </p:sp>
      <p:sp>
        <p:nvSpPr>
          <p:cNvPr id="72717" name="TextBox 26"/>
          <p:cNvSpPr txBox="1">
            <a:spLocks noChangeArrowheads="1"/>
          </p:cNvSpPr>
          <p:nvPr/>
        </p:nvSpPr>
        <p:spPr bwMode="auto">
          <a:xfrm>
            <a:off x="2590800" y="4175125"/>
            <a:ext cx="6400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Arial" charset="0"/>
              </a:rPr>
              <a:t>I can always manage to solve difficult problems if I try hard enough</a:t>
            </a:r>
          </a:p>
        </p:txBody>
      </p:sp>
      <p:sp>
        <p:nvSpPr>
          <p:cNvPr id="72718" name="TextBox 27"/>
          <p:cNvSpPr txBox="1">
            <a:spLocks noChangeArrowheads="1"/>
          </p:cNvSpPr>
          <p:nvPr/>
        </p:nvSpPr>
        <p:spPr bwMode="auto">
          <a:xfrm>
            <a:off x="2590800" y="4681538"/>
            <a:ext cx="6172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Arial" charset="0"/>
              </a:rPr>
              <a:t>If I am in trouble, I can usually think of a solution</a:t>
            </a:r>
          </a:p>
        </p:txBody>
      </p:sp>
      <p:sp>
        <p:nvSpPr>
          <p:cNvPr id="72719" name="TextBox 28"/>
          <p:cNvSpPr txBox="1">
            <a:spLocks noChangeArrowheads="1"/>
          </p:cNvSpPr>
          <p:nvPr/>
        </p:nvSpPr>
        <p:spPr bwMode="auto">
          <a:xfrm>
            <a:off x="2590800" y="5199063"/>
            <a:ext cx="51054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Arial" charset="0"/>
              </a:rPr>
              <a:t>I can usually handle whatever comes my way</a:t>
            </a:r>
          </a:p>
        </p:txBody>
      </p:sp>
      <p:sp>
        <p:nvSpPr>
          <p:cNvPr id="72720" name="TextBox 29"/>
          <p:cNvSpPr txBox="1">
            <a:spLocks noChangeArrowheads="1"/>
          </p:cNvSpPr>
          <p:nvPr/>
        </p:nvSpPr>
        <p:spPr bwMode="auto">
          <a:xfrm>
            <a:off x="2570163" y="5927725"/>
            <a:ext cx="61928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Arial" charset="0"/>
              </a:rPr>
              <a:t>I am confident that I could deal efficiently with unexpected events</a:t>
            </a:r>
          </a:p>
        </p:txBody>
      </p:sp>
      <p:cxnSp>
        <p:nvCxnSpPr>
          <p:cNvPr id="31" name="Straight Arrow Connector 30"/>
          <p:cNvCxnSpPr>
            <a:stCxn id="72716" idx="3"/>
            <a:endCxn id="72717" idx="1"/>
          </p:cNvCxnSpPr>
          <p:nvPr/>
        </p:nvCxnSpPr>
        <p:spPr>
          <a:xfrm flipV="1">
            <a:off x="1752600" y="4344988"/>
            <a:ext cx="838200" cy="9794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72716" idx="3"/>
            <a:endCxn id="72718" idx="1"/>
          </p:cNvCxnSpPr>
          <p:nvPr/>
        </p:nvCxnSpPr>
        <p:spPr>
          <a:xfrm flipV="1">
            <a:off x="1752600" y="4849813"/>
            <a:ext cx="838200" cy="4746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72716" idx="3"/>
            <a:endCxn id="72719" idx="1"/>
          </p:cNvCxnSpPr>
          <p:nvPr/>
        </p:nvCxnSpPr>
        <p:spPr>
          <a:xfrm>
            <a:off x="1752600" y="5324475"/>
            <a:ext cx="838200" cy="444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72716" idx="3"/>
            <a:endCxn id="72720" idx="1"/>
          </p:cNvCxnSpPr>
          <p:nvPr/>
        </p:nvCxnSpPr>
        <p:spPr>
          <a:xfrm>
            <a:off x="1752600" y="5324475"/>
            <a:ext cx="817563" cy="7731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smtClean="0">
                <a:solidFill>
                  <a:schemeClr val="accent1">
                    <a:satMod val="150000"/>
                  </a:schemeClr>
                </a:solidFill>
              </a:rPr>
              <a:t>Why repeat basically the same question in different ways?</a:t>
            </a:r>
          </a:p>
        </p:txBody>
      </p:sp>
      <p:sp>
        <p:nvSpPr>
          <p:cNvPr id="73731" name="Rectangle 3"/>
          <p:cNvSpPr>
            <a:spLocks noGrp="1" noChangeArrowheads="1"/>
          </p:cNvSpPr>
          <p:nvPr>
            <p:ph idx="1"/>
          </p:nvPr>
        </p:nvSpPr>
        <p:spPr>
          <a:xfrm>
            <a:off x="152400" y="1600200"/>
            <a:ext cx="8534400" cy="3657600"/>
          </a:xfrm>
        </p:spPr>
        <p:txBody>
          <a:bodyPr/>
          <a:lstStyle/>
          <a:p>
            <a:pPr eaLnBrk="1" hangingPunct="1">
              <a:lnSpc>
                <a:spcPct val="80000"/>
              </a:lnSpc>
            </a:pPr>
            <a:r>
              <a:rPr lang="en-US" altLang="en-US" sz="2400" smtClean="0"/>
              <a:t>Classical measurement theory:</a:t>
            </a:r>
          </a:p>
          <a:p>
            <a:pPr lvl="1" eaLnBrk="1" hangingPunct="1">
              <a:lnSpc>
                <a:spcPct val="80000"/>
              </a:lnSpc>
            </a:pPr>
            <a:r>
              <a:rPr lang="en-US" altLang="en-US" sz="2000" smtClean="0"/>
              <a:t>The person’s response to each item is the latent construct (efficacy) plus some item specific noise. </a:t>
            </a:r>
          </a:p>
          <a:p>
            <a:pPr lvl="1" eaLnBrk="1" hangingPunct="1">
              <a:lnSpc>
                <a:spcPct val="80000"/>
              </a:lnSpc>
            </a:pPr>
            <a:r>
              <a:rPr lang="en-US" altLang="en-US" sz="2000" smtClean="0"/>
              <a:t>S1=b*self-efficacy+</a:t>
            </a:r>
            <a:r>
              <a:rPr lang="en-US" altLang="en-US" sz="2000" smtClean="0">
                <a:latin typeface="Symbol" pitchFamily="18" charset="2"/>
              </a:rPr>
              <a:t>e</a:t>
            </a:r>
            <a:r>
              <a:rPr lang="en-US" altLang="en-US" sz="2000" baseline="-25000" smtClean="0"/>
              <a:t>1</a:t>
            </a:r>
          </a:p>
          <a:p>
            <a:pPr lvl="1" eaLnBrk="1" hangingPunct="1">
              <a:lnSpc>
                <a:spcPct val="80000"/>
              </a:lnSpc>
            </a:pPr>
            <a:r>
              <a:rPr lang="en-US" altLang="en-US" sz="2000" smtClean="0"/>
              <a:t>S2=b*self-efficacy+</a:t>
            </a:r>
            <a:r>
              <a:rPr lang="en-US" altLang="en-US" sz="2000" smtClean="0">
                <a:latin typeface="Symbol" pitchFamily="18" charset="2"/>
              </a:rPr>
              <a:t>e</a:t>
            </a:r>
            <a:r>
              <a:rPr lang="en-US" altLang="en-US" sz="2000" baseline="-25000" smtClean="0"/>
              <a:t>2</a:t>
            </a:r>
          </a:p>
          <a:p>
            <a:pPr lvl="1" eaLnBrk="1" hangingPunct="1">
              <a:lnSpc>
                <a:spcPct val="80000"/>
              </a:lnSpc>
            </a:pPr>
            <a:r>
              <a:rPr lang="en-US" altLang="en-US" sz="2000" smtClean="0"/>
              <a:t>S3=b*self-efficacy+</a:t>
            </a:r>
            <a:r>
              <a:rPr lang="en-US" altLang="en-US" sz="2000" smtClean="0">
                <a:latin typeface="Symbol" pitchFamily="18" charset="2"/>
              </a:rPr>
              <a:t>e</a:t>
            </a:r>
            <a:r>
              <a:rPr lang="en-US" altLang="en-US" sz="2000" baseline="-25000" smtClean="0"/>
              <a:t>3</a:t>
            </a:r>
          </a:p>
          <a:p>
            <a:pPr lvl="1" eaLnBrk="1" hangingPunct="1">
              <a:lnSpc>
                <a:spcPct val="80000"/>
              </a:lnSpc>
            </a:pPr>
            <a:r>
              <a:rPr lang="en-US" altLang="en-US" sz="2000" smtClean="0"/>
              <a:t>S4=b*self-efficacy+</a:t>
            </a:r>
            <a:r>
              <a:rPr lang="en-US" altLang="en-US" sz="2000" smtClean="0">
                <a:latin typeface="Symbol" pitchFamily="18" charset="2"/>
              </a:rPr>
              <a:t>e</a:t>
            </a:r>
            <a:r>
              <a:rPr lang="en-US" altLang="en-US" sz="2000" baseline="-25000" smtClean="0"/>
              <a:t>4</a:t>
            </a:r>
          </a:p>
          <a:p>
            <a:pPr lvl="1" eaLnBrk="1" hangingPunct="1">
              <a:lnSpc>
                <a:spcPct val="80000"/>
              </a:lnSpc>
            </a:pPr>
            <a:endParaRPr lang="en-US" altLang="en-US" sz="2000" baseline="-25000" smtClean="0"/>
          </a:p>
          <a:p>
            <a:pPr lvl="1" eaLnBrk="1" hangingPunct="1">
              <a:lnSpc>
                <a:spcPct val="80000"/>
              </a:lnSpc>
            </a:pPr>
            <a:endParaRPr lang="en-US" altLang="en-US" sz="2000" smtClean="0"/>
          </a:p>
        </p:txBody>
      </p:sp>
      <p:sp>
        <p:nvSpPr>
          <p:cNvPr id="73732" name="TextBox 3"/>
          <p:cNvSpPr txBox="1">
            <a:spLocks noChangeArrowheads="1"/>
          </p:cNvSpPr>
          <p:nvPr/>
        </p:nvSpPr>
        <p:spPr bwMode="auto">
          <a:xfrm>
            <a:off x="0" y="5156200"/>
            <a:ext cx="1524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algn="ctr" eaLnBrk="1" hangingPunct="1">
              <a:buClrTx/>
              <a:buSzTx/>
              <a:buFontTx/>
              <a:buNone/>
            </a:pPr>
            <a:r>
              <a:rPr lang="en-US" altLang="en-US" sz="1600">
                <a:latin typeface="Arial" charset="0"/>
              </a:rPr>
              <a:t>Self-efficacy</a:t>
            </a:r>
          </a:p>
        </p:txBody>
      </p:sp>
      <p:sp>
        <p:nvSpPr>
          <p:cNvPr id="73733" name="TextBox 4"/>
          <p:cNvSpPr txBox="1">
            <a:spLocks noChangeArrowheads="1"/>
          </p:cNvSpPr>
          <p:nvPr/>
        </p:nvSpPr>
        <p:spPr bwMode="auto">
          <a:xfrm>
            <a:off x="2362200" y="4175125"/>
            <a:ext cx="457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Arial" charset="0"/>
              </a:rPr>
              <a:t>S1</a:t>
            </a:r>
          </a:p>
        </p:txBody>
      </p:sp>
      <p:sp>
        <p:nvSpPr>
          <p:cNvPr id="73734" name="TextBox 5"/>
          <p:cNvSpPr txBox="1">
            <a:spLocks noChangeArrowheads="1"/>
          </p:cNvSpPr>
          <p:nvPr/>
        </p:nvSpPr>
        <p:spPr bwMode="auto">
          <a:xfrm>
            <a:off x="2362200" y="4681538"/>
            <a:ext cx="533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Arial" charset="0"/>
              </a:rPr>
              <a:t>S2</a:t>
            </a:r>
          </a:p>
        </p:txBody>
      </p:sp>
      <p:sp>
        <p:nvSpPr>
          <p:cNvPr id="73735" name="TextBox 6"/>
          <p:cNvSpPr txBox="1">
            <a:spLocks noChangeArrowheads="1"/>
          </p:cNvSpPr>
          <p:nvPr/>
        </p:nvSpPr>
        <p:spPr bwMode="auto">
          <a:xfrm>
            <a:off x="2362200" y="5199063"/>
            <a:ext cx="5334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Arial" charset="0"/>
              </a:rPr>
              <a:t>S3</a:t>
            </a:r>
          </a:p>
        </p:txBody>
      </p:sp>
      <p:sp>
        <p:nvSpPr>
          <p:cNvPr id="73736" name="TextBox 7"/>
          <p:cNvSpPr txBox="1">
            <a:spLocks noChangeArrowheads="1"/>
          </p:cNvSpPr>
          <p:nvPr/>
        </p:nvSpPr>
        <p:spPr bwMode="auto">
          <a:xfrm>
            <a:off x="2341563" y="5927725"/>
            <a:ext cx="5540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Arial" charset="0"/>
              </a:rPr>
              <a:t>S4</a:t>
            </a:r>
          </a:p>
        </p:txBody>
      </p:sp>
      <p:cxnSp>
        <p:nvCxnSpPr>
          <p:cNvPr id="9" name="Straight Arrow Connector 8"/>
          <p:cNvCxnSpPr>
            <a:stCxn id="73732" idx="3"/>
            <a:endCxn id="73733" idx="1"/>
          </p:cNvCxnSpPr>
          <p:nvPr/>
        </p:nvCxnSpPr>
        <p:spPr>
          <a:xfrm flipV="1">
            <a:off x="1524000" y="4344988"/>
            <a:ext cx="838200" cy="9794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73732" idx="3"/>
            <a:endCxn id="73734" idx="1"/>
          </p:cNvCxnSpPr>
          <p:nvPr/>
        </p:nvCxnSpPr>
        <p:spPr>
          <a:xfrm flipV="1">
            <a:off x="1524000" y="4849813"/>
            <a:ext cx="838200" cy="4746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3732" idx="3"/>
            <a:endCxn id="73735" idx="1"/>
          </p:cNvCxnSpPr>
          <p:nvPr/>
        </p:nvCxnSpPr>
        <p:spPr>
          <a:xfrm>
            <a:off x="1524000" y="5324475"/>
            <a:ext cx="838200" cy="444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3732" idx="3"/>
            <a:endCxn id="73736" idx="1"/>
          </p:cNvCxnSpPr>
          <p:nvPr/>
        </p:nvCxnSpPr>
        <p:spPr>
          <a:xfrm>
            <a:off x="1524000" y="5324475"/>
            <a:ext cx="817563" cy="7731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3741" name="TextBox 20"/>
          <p:cNvSpPr txBox="1">
            <a:spLocks noChangeArrowheads="1"/>
          </p:cNvSpPr>
          <p:nvPr/>
        </p:nvSpPr>
        <p:spPr bwMode="auto">
          <a:xfrm>
            <a:off x="3352800" y="4175125"/>
            <a:ext cx="457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Symbol" pitchFamily="18" charset="2"/>
              </a:rPr>
              <a:t>e</a:t>
            </a:r>
            <a:r>
              <a:rPr lang="en-US" altLang="en-US" sz="1600" baseline="-25000">
                <a:latin typeface="Arial" charset="0"/>
              </a:rPr>
              <a:t>1</a:t>
            </a:r>
          </a:p>
        </p:txBody>
      </p:sp>
      <p:cxnSp>
        <p:nvCxnSpPr>
          <p:cNvPr id="22" name="Straight Arrow Connector 21"/>
          <p:cNvCxnSpPr>
            <a:stCxn id="73741" idx="1"/>
            <a:endCxn id="73733" idx="3"/>
          </p:cNvCxnSpPr>
          <p:nvPr/>
        </p:nvCxnSpPr>
        <p:spPr>
          <a:xfrm flipH="1">
            <a:off x="2819400" y="4344988"/>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3743" name="TextBox 24"/>
          <p:cNvSpPr txBox="1">
            <a:spLocks noChangeArrowheads="1"/>
          </p:cNvSpPr>
          <p:nvPr/>
        </p:nvSpPr>
        <p:spPr bwMode="auto">
          <a:xfrm>
            <a:off x="3352800" y="4681538"/>
            <a:ext cx="457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Symbol" pitchFamily="18" charset="2"/>
              </a:rPr>
              <a:t>e</a:t>
            </a:r>
            <a:r>
              <a:rPr lang="en-US" altLang="en-US" sz="1600" baseline="-25000">
                <a:latin typeface="Arial" charset="0"/>
              </a:rPr>
              <a:t>2</a:t>
            </a:r>
          </a:p>
        </p:txBody>
      </p:sp>
      <p:cxnSp>
        <p:nvCxnSpPr>
          <p:cNvPr id="26" name="Straight Arrow Connector 25"/>
          <p:cNvCxnSpPr>
            <a:stCxn id="73743" idx="1"/>
          </p:cNvCxnSpPr>
          <p:nvPr/>
        </p:nvCxnSpPr>
        <p:spPr>
          <a:xfrm flipH="1">
            <a:off x="2819400" y="4849813"/>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3745" name="TextBox 26"/>
          <p:cNvSpPr txBox="1">
            <a:spLocks noChangeArrowheads="1"/>
          </p:cNvSpPr>
          <p:nvPr/>
        </p:nvSpPr>
        <p:spPr bwMode="auto">
          <a:xfrm>
            <a:off x="3352800" y="5186363"/>
            <a:ext cx="457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Symbol" pitchFamily="18" charset="2"/>
              </a:rPr>
              <a:t>e</a:t>
            </a:r>
            <a:r>
              <a:rPr lang="en-US" altLang="en-US" sz="1600" baseline="-25000">
                <a:latin typeface="Arial" charset="0"/>
              </a:rPr>
              <a:t>3</a:t>
            </a:r>
          </a:p>
        </p:txBody>
      </p:sp>
      <p:cxnSp>
        <p:nvCxnSpPr>
          <p:cNvPr id="28" name="Straight Arrow Connector 27"/>
          <p:cNvCxnSpPr>
            <a:stCxn id="73745" idx="1"/>
          </p:cNvCxnSpPr>
          <p:nvPr/>
        </p:nvCxnSpPr>
        <p:spPr>
          <a:xfrm flipH="1">
            <a:off x="2819400" y="5356225"/>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3747" name="TextBox 28"/>
          <p:cNvSpPr txBox="1">
            <a:spLocks noChangeArrowheads="1"/>
          </p:cNvSpPr>
          <p:nvPr/>
        </p:nvSpPr>
        <p:spPr bwMode="auto">
          <a:xfrm>
            <a:off x="3351213" y="5907088"/>
            <a:ext cx="457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Symbol" pitchFamily="18" charset="2"/>
              </a:rPr>
              <a:t>e</a:t>
            </a:r>
            <a:r>
              <a:rPr lang="en-US" altLang="en-US" sz="1600" baseline="-25000">
                <a:latin typeface="Arial" charset="0"/>
              </a:rPr>
              <a:t>4</a:t>
            </a:r>
          </a:p>
        </p:txBody>
      </p:sp>
      <p:cxnSp>
        <p:nvCxnSpPr>
          <p:cNvPr id="30" name="Straight Arrow Connector 29"/>
          <p:cNvCxnSpPr>
            <a:stCxn id="73747" idx="1"/>
          </p:cNvCxnSpPr>
          <p:nvPr/>
        </p:nvCxnSpPr>
        <p:spPr>
          <a:xfrm flipH="1">
            <a:off x="2817813" y="6075363"/>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221163" y="4048125"/>
            <a:ext cx="4922837" cy="1754188"/>
          </a:xfrm>
          <a:prstGeom prst="rect">
            <a:avLst/>
          </a:prstGeom>
          <a:noFill/>
        </p:spPr>
        <p:txBody>
          <a:bodyPr wrap="none">
            <a:spAutoFit/>
          </a:bodyPr>
          <a:lstStyle/>
          <a:p>
            <a:pPr eaLnBrk="1" hangingPunct="1">
              <a:defRPr/>
            </a:pPr>
            <a:r>
              <a:rPr lang="en-US" dirty="0"/>
              <a:t>Classic Measurement Model Assumes:</a:t>
            </a:r>
          </a:p>
          <a:p>
            <a:pPr marL="285750" indent="-285750" eaLnBrk="1" hangingPunct="1">
              <a:buFont typeface="Arial" panose="020B0604020202020204" pitchFamily="34" charset="0"/>
              <a:buChar char="•"/>
              <a:defRPr/>
            </a:pPr>
            <a:r>
              <a:rPr lang="en-US" dirty="0"/>
              <a:t>Errors are random</a:t>
            </a:r>
          </a:p>
          <a:p>
            <a:pPr marL="285750" indent="-285750" eaLnBrk="1" hangingPunct="1">
              <a:buFont typeface="Arial" panose="020B0604020202020204" pitchFamily="34" charset="0"/>
              <a:buChar char="•"/>
              <a:defRPr/>
            </a:pPr>
            <a:r>
              <a:rPr lang="en-US" dirty="0"/>
              <a:t>Errors are not correlated with each other</a:t>
            </a:r>
          </a:p>
          <a:p>
            <a:pPr marL="285750" indent="-285750" eaLnBrk="1" hangingPunct="1">
              <a:buFont typeface="Arial" panose="020B0604020202020204" pitchFamily="34" charset="0"/>
              <a:buChar char="•"/>
              <a:defRPr/>
            </a:pPr>
            <a:r>
              <a:rPr lang="en-US" dirty="0"/>
              <a:t>Errors are not correlated with the true score</a:t>
            </a:r>
          </a:p>
          <a:p>
            <a:pPr marL="285750" indent="-285750" eaLnBrk="1" hangingPunct="1">
              <a:buFont typeface="Arial" panose="020B0604020202020204" pitchFamily="34" charset="0"/>
              <a:buChar char="•"/>
              <a:defRPr/>
            </a:pPr>
            <a:r>
              <a:rPr lang="en-US" dirty="0"/>
              <a:t>Latent variable affects all items equally</a:t>
            </a:r>
          </a:p>
          <a:p>
            <a:pPr marL="285750" indent="-285750" eaLnBrk="1" hangingPunct="1">
              <a:buFont typeface="Arial" panose="020B0604020202020204" pitchFamily="34" charset="0"/>
              <a:buChar char="•"/>
              <a:defRPr/>
            </a:pPr>
            <a:r>
              <a:rPr lang="en-US" dirty="0"/>
              <a:t>Variance of each error is the same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smtClean="0">
                <a:solidFill>
                  <a:schemeClr val="accent1">
                    <a:satMod val="150000"/>
                  </a:schemeClr>
                </a:solidFill>
              </a:rPr>
              <a:t>Why repeat basically the same question in different ways?</a:t>
            </a:r>
          </a:p>
        </p:txBody>
      </p:sp>
      <p:sp>
        <p:nvSpPr>
          <p:cNvPr id="74755" name="Rectangle 3"/>
          <p:cNvSpPr>
            <a:spLocks noGrp="1" noChangeArrowheads="1"/>
          </p:cNvSpPr>
          <p:nvPr>
            <p:ph idx="1"/>
          </p:nvPr>
        </p:nvSpPr>
        <p:spPr>
          <a:xfrm>
            <a:off x="152400" y="1600200"/>
            <a:ext cx="8534400" cy="3657600"/>
          </a:xfrm>
        </p:spPr>
        <p:txBody>
          <a:bodyPr/>
          <a:lstStyle/>
          <a:p>
            <a:pPr eaLnBrk="1" hangingPunct="1">
              <a:lnSpc>
                <a:spcPct val="80000"/>
              </a:lnSpc>
            </a:pPr>
            <a:r>
              <a:rPr lang="en-US" altLang="en-US" sz="2400" dirty="0" smtClean="0"/>
              <a:t>Classical measurement theory:</a:t>
            </a:r>
          </a:p>
          <a:p>
            <a:pPr lvl="1" eaLnBrk="1" hangingPunct="1">
              <a:lnSpc>
                <a:spcPct val="80000"/>
              </a:lnSpc>
            </a:pPr>
            <a:r>
              <a:rPr lang="en-US" altLang="en-US" sz="2000" dirty="0" smtClean="0"/>
              <a:t>S1=b*self-efficacy+</a:t>
            </a:r>
            <a:r>
              <a:rPr lang="en-US" altLang="en-US" sz="2000" dirty="0" smtClean="0">
                <a:latin typeface="Symbol" pitchFamily="18" charset="2"/>
              </a:rPr>
              <a:t>e</a:t>
            </a:r>
            <a:r>
              <a:rPr lang="en-US" altLang="en-US" sz="2000" baseline="-25000" dirty="0" smtClean="0"/>
              <a:t>1</a:t>
            </a:r>
          </a:p>
          <a:p>
            <a:pPr lvl="1" eaLnBrk="1" hangingPunct="1">
              <a:lnSpc>
                <a:spcPct val="80000"/>
              </a:lnSpc>
            </a:pPr>
            <a:r>
              <a:rPr lang="en-US" altLang="en-US" sz="2000" dirty="0" smtClean="0"/>
              <a:t>S2=b*self-efficacy+</a:t>
            </a:r>
            <a:r>
              <a:rPr lang="en-US" altLang="en-US" sz="2000" dirty="0" smtClean="0">
                <a:latin typeface="Symbol" pitchFamily="18" charset="2"/>
              </a:rPr>
              <a:t>e</a:t>
            </a:r>
            <a:r>
              <a:rPr lang="en-US" altLang="en-US" sz="2000" baseline="-25000" dirty="0" smtClean="0"/>
              <a:t>2</a:t>
            </a:r>
          </a:p>
          <a:p>
            <a:pPr lvl="1" eaLnBrk="1" hangingPunct="1">
              <a:lnSpc>
                <a:spcPct val="80000"/>
              </a:lnSpc>
            </a:pPr>
            <a:r>
              <a:rPr lang="en-US" altLang="en-US" sz="2000" dirty="0" smtClean="0"/>
              <a:t>S3=b*self-efficacy+</a:t>
            </a:r>
            <a:r>
              <a:rPr lang="en-US" altLang="en-US" sz="2000" dirty="0" smtClean="0">
                <a:latin typeface="Symbol" pitchFamily="18" charset="2"/>
              </a:rPr>
              <a:t>e</a:t>
            </a:r>
            <a:r>
              <a:rPr lang="en-US" altLang="en-US" sz="2000" baseline="-25000" dirty="0" smtClean="0"/>
              <a:t>3</a:t>
            </a:r>
          </a:p>
          <a:p>
            <a:pPr lvl="1" eaLnBrk="1" hangingPunct="1">
              <a:lnSpc>
                <a:spcPct val="80000"/>
              </a:lnSpc>
            </a:pPr>
            <a:r>
              <a:rPr lang="en-US" altLang="en-US" sz="2000" dirty="0" smtClean="0"/>
              <a:t>S4=b*self-efficacy+</a:t>
            </a:r>
            <a:r>
              <a:rPr lang="en-US" altLang="en-US" sz="2000" dirty="0" smtClean="0">
                <a:latin typeface="Symbol" pitchFamily="18" charset="2"/>
              </a:rPr>
              <a:t>e</a:t>
            </a:r>
            <a:r>
              <a:rPr lang="en-US" altLang="en-US" sz="2000" baseline="-25000" dirty="0" smtClean="0"/>
              <a:t>4</a:t>
            </a:r>
          </a:p>
          <a:p>
            <a:pPr lvl="1" eaLnBrk="1" hangingPunct="1">
              <a:lnSpc>
                <a:spcPct val="80000"/>
              </a:lnSpc>
            </a:pPr>
            <a:endParaRPr lang="en-US" altLang="en-US" sz="2000" baseline="-25000" dirty="0" smtClean="0"/>
          </a:p>
          <a:p>
            <a:pPr lvl="1" eaLnBrk="1" hangingPunct="1">
              <a:lnSpc>
                <a:spcPct val="80000"/>
              </a:lnSpc>
            </a:pPr>
            <a:r>
              <a:rPr lang="en-US" altLang="en-US" sz="2000" dirty="0" err="1" smtClean="0"/>
              <a:t>self-efficacy</a:t>
            </a:r>
            <a:r>
              <a:rPr lang="en-US" altLang="en-US" sz="2000" dirty="0" err="1" smtClean="0">
                <a:latin typeface="Symbol" pitchFamily="18" charset="2"/>
              </a:rPr>
              <a:t>~N</a:t>
            </a:r>
            <a:r>
              <a:rPr lang="en-US" altLang="en-US" sz="2000" dirty="0" smtClean="0">
                <a:latin typeface="Symbol" pitchFamily="18" charset="2"/>
              </a:rPr>
              <a:t>(0,s</a:t>
            </a:r>
            <a:r>
              <a:rPr lang="en-US" altLang="en-US" sz="2000" baseline="30000" dirty="0" smtClean="0">
                <a:latin typeface="Symbol" pitchFamily="18" charset="2"/>
              </a:rPr>
              <a:t>2</a:t>
            </a:r>
            <a:r>
              <a:rPr lang="en-US" altLang="en-US" sz="2000" dirty="0" smtClean="0">
                <a:latin typeface="Symbol" pitchFamily="18" charset="2"/>
              </a:rPr>
              <a:t>)</a:t>
            </a:r>
            <a:endParaRPr lang="en-US" altLang="en-US" sz="2000" dirty="0" smtClean="0"/>
          </a:p>
          <a:p>
            <a:pPr lvl="1" eaLnBrk="1" hangingPunct="1">
              <a:lnSpc>
                <a:spcPct val="80000"/>
              </a:lnSpc>
            </a:pPr>
            <a:r>
              <a:rPr lang="en-US" altLang="en-US" sz="2000" dirty="0" err="1" smtClean="0">
                <a:latin typeface="Symbol" pitchFamily="18" charset="2"/>
              </a:rPr>
              <a:t>e~N</a:t>
            </a:r>
            <a:r>
              <a:rPr lang="en-US" altLang="en-US" sz="2000" dirty="0" smtClean="0">
                <a:latin typeface="Symbol" pitchFamily="18" charset="2"/>
              </a:rPr>
              <a:t>(0,s</a:t>
            </a:r>
            <a:r>
              <a:rPr lang="en-US" altLang="en-US" sz="2000" baseline="30000" dirty="0" smtClean="0">
                <a:latin typeface="Symbol" pitchFamily="18" charset="2"/>
              </a:rPr>
              <a:t>2</a:t>
            </a:r>
            <a:r>
              <a:rPr lang="en-US" altLang="en-US" sz="2000" dirty="0" smtClean="0">
                <a:latin typeface="Symbol" pitchFamily="18" charset="2"/>
              </a:rPr>
              <a:t>)</a:t>
            </a:r>
            <a:endParaRPr lang="en-US" altLang="en-US" sz="2000" baseline="-25000" dirty="0" smtClean="0"/>
          </a:p>
          <a:p>
            <a:pPr lvl="1" eaLnBrk="1" hangingPunct="1">
              <a:lnSpc>
                <a:spcPct val="80000"/>
              </a:lnSpc>
            </a:pPr>
            <a:r>
              <a:rPr lang="en-US" altLang="en-US" sz="2000" dirty="0" smtClean="0"/>
              <a:t>Assume b=1 </a:t>
            </a:r>
            <a:endParaRPr lang="en-US" altLang="en-US" sz="2000" dirty="0" smtClean="0"/>
          </a:p>
          <a:p>
            <a:pPr lvl="1" eaLnBrk="1" hangingPunct="1">
              <a:lnSpc>
                <a:spcPct val="80000"/>
              </a:lnSpc>
            </a:pPr>
            <a:r>
              <a:rPr lang="en-US" altLang="en-US" sz="2000" dirty="0" smtClean="0"/>
              <a:t>What </a:t>
            </a:r>
            <a:r>
              <a:rPr lang="en-US" altLang="en-US" sz="2000" dirty="0" smtClean="0"/>
              <a:t>% of the variance in S1 is due to self-efficacy?</a:t>
            </a:r>
          </a:p>
          <a:p>
            <a:pPr lvl="1" eaLnBrk="1" hangingPunct="1">
              <a:lnSpc>
                <a:spcPct val="80000"/>
              </a:lnSpc>
            </a:pPr>
            <a:endParaRPr lang="en-US" altLang="en-US" sz="2000" dirty="0" smtClean="0"/>
          </a:p>
        </p:txBody>
      </p:sp>
      <p:sp>
        <p:nvSpPr>
          <p:cNvPr id="74756" name="TextBox 3"/>
          <p:cNvSpPr txBox="1">
            <a:spLocks noChangeArrowheads="1"/>
          </p:cNvSpPr>
          <p:nvPr/>
        </p:nvSpPr>
        <p:spPr bwMode="auto">
          <a:xfrm>
            <a:off x="0" y="5670550"/>
            <a:ext cx="1524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algn="ctr" eaLnBrk="1" hangingPunct="1">
              <a:buClrTx/>
              <a:buSzTx/>
              <a:buFontTx/>
              <a:buNone/>
            </a:pPr>
            <a:r>
              <a:rPr lang="en-US" altLang="en-US" sz="1600">
                <a:latin typeface="Arial" charset="0"/>
              </a:rPr>
              <a:t>Self-efficacy</a:t>
            </a:r>
          </a:p>
        </p:txBody>
      </p:sp>
      <p:sp>
        <p:nvSpPr>
          <p:cNvPr id="74757" name="TextBox 4"/>
          <p:cNvSpPr txBox="1">
            <a:spLocks noChangeArrowheads="1"/>
          </p:cNvSpPr>
          <p:nvPr/>
        </p:nvSpPr>
        <p:spPr bwMode="auto">
          <a:xfrm>
            <a:off x="2362200" y="4999038"/>
            <a:ext cx="457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Arial" charset="0"/>
              </a:rPr>
              <a:t>S1</a:t>
            </a:r>
          </a:p>
        </p:txBody>
      </p:sp>
      <p:sp>
        <p:nvSpPr>
          <p:cNvPr id="74758" name="TextBox 5"/>
          <p:cNvSpPr txBox="1">
            <a:spLocks noChangeArrowheads="1"/>
          </p:cNvSpPr>
          <p:nvPr/>
        </p:nvSpPr>
        <p:spPr bwMode="auto">
          <a:xfrm>
            <a:off x="2362200" y="5503863"/>
            <a:ext cx="533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Arial" charset="0"/>
              </a:rPr>
              <a:t>S2</a:t>
            </a:r>
          </a:p>
        </p:txBody>
      </p:sp>
      <p:sp>
        <p:nvSpPr>
          <p:cNvPr id="74759" name="TextBox 6"/>
          <p:cNvSpPr txBox="1">
            <a:spLocks noChangeArrowheads="1"/>
          </p:cNvSpPr>
          <p:nvPr/>
        </p:nvSpPr>
        <p:spPr bwMode="auto">
          <a:xfrm>
            <a:off x="2362200" y="6022975"/>
            <a:ext cx="533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Arial" charset="0"/>
              </a:rPr>
              <a:t>S3</a:t>
            </a:r>
          </a:p>
        </p:txBody>
      </p:sp>
      <p:sp>
        <p:nvSpPr>
          <p:cNvPr id="74760" name="TextBox 7"/>
          <p:cNvSpPr txBox="1">
            <a:spLocks noChangeArrowheads="1"/>
          </p:cNvSpPr>
          <p:nvPr/>
        </p:nvSpPr>
        <p:spPr bwMode="auto">
          <a:xfrm>
            <a:off x="2341563" y="6443663"/>
            <a:ext cx="5540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Arial" charset="0"/>
              </a:rPr>
              <a:t>S4</a:t>
            </a:r>
          </a:p>
        </p:txBody>
      </p:sp>
      <p:cxnSp>
        <p:nvCxnSpPr>
          <p:cNvPr id="9" name="Straight Arrow Connector 8"/>
          <p:cNvCxnSpPr>
            <a:stCxn id="74756" idx="3"/>
            <a:endCxn id="74757" idx="1"/>
          </p:cNvCxnSpPr>
          <p:nvPr/>
        </p:nvCxnSpPr>
        <p:spPr>
          <a:xfrm flipV="1">
            <a:off x="1524000" y="5167313"/>
            <a:ext cx="838200" cy="673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74756" idx="3"/>
            <a:endCxn id="74758" idx="1"/>
          </p:cNvCxnSpPr>
          <p:nvPr/>
        </p:nvCxnSpPr>
        <p:spPr>
          <a:xfrm flipV="1">
            <a:off x="1524000" y="5673725"/>
            <a:ext cx="838200" cy="1666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4756" idx="3"/>
            <a:endCxn id="74759" idx="1"/>
          </p:cNvCxnSpPr>
          <p:nvPr/>
        </p:nvCxnSpPr>
        <p:spPr>
          <a:xfrm>
            <a:off x="1524000" y="5840413"/>
            <a:ext cx="838200" cy="3508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4756" idx="3"/>
            <a:endCxn id="74760" idx="1"/>
          </p:cNvCxnSpPr>
          <p:nvPr/>
        </p:nvCxnSpPr>
        <p:spPr>
          <a:xfrm>
            <a:off x="1524000" y="5840413"/>
            <a:ext cx="817563" cy="7715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4765" name="TextBox 20"/>
          <p:cNvSpPr txBox="1">
            <a:spLocks noChangeArrowheads="1"/>
          </p:cNvSpPr>
          <p:nvPr/>
        </p:nvSpPr>
        <p:spPr bwMode="auto">
          <a:xfrm>
            <a:off x="3352800" y="4999038"/>
            <a:ext cx="457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Symbol" pitchFamily="18" charset="2"/>
              </a:rPr>
              <a:t>e</a:t>
            </a:r>
            <a:r>
              <a:rPr lang="en-US" altLang="en-US" sz="1600" baseline="-25000">
                <a:latin typeface="Arial" charset="0"/>
              </a:rPr>
              <a:t>1</a:t>
            </a:r>
          </a:p>
        </p:txBody>
      </p:sp>
      <p:cxnSp>
        <p:nvCxnSpPr>
          <p:cNvPr id="22" name="Straight Arrow Connector 21"/>
          <p:cNvCxnSpPr>
            <a:stCxn id="74765" idx="1"/>
            <a:endCxn id="74757" idx="3"/>
          </p:cNvCxnSpPr>
          <p:nvPr/>
        </p:nvCxnSpPr>
        <p:spPr>
          <a:xfrm flipH="1">
            <a:off x="2819400" y="5167313"/>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4767" name="TextBox 24"/>
          <p:cNvSpPr txBox="1">
            <a:spLocks noChangeArrowheads="1"/>
          </p:cNvSpPr>
          <p:nvPr/>
        </p:nvSpPr>
        <p:spPr bwMode="auto">
          <a:xfrm>
            <a:off x="3352800" y="5503863"/>
            <a:ext cx="457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Symbol" pitchFamily="18" charset="2"/>
              </a:rPr>
              <a:t>e</a:t>
            </a:r>
            <a:r>
              <a:rPr lang="en-US" altLang="en-US" sz="1600" baseline="-25000">
                <a:latin typeface="Arial" charset="0"/>
              </a:rPr>
              <a:t>2</a:t>
            </a:r>
          </a:p>
        </p:txBody>
      </p:sp>
      <p:cxnSp>
        <p:nvCxnSpPr>
          <p:cNvPr id="26" name="Straight Arrow Connector 25"/>
          <p:cNvCxnSpPr>
            <a:stCxn id="74767" idx="1"/>
          </p:cNvCxnSpPr>
          <p:nvPr/>
        </p:nvCxnSpPr>
        <p:spPr>
          <a:xfrm flipH="1">
            <a:off x="2819400" y="5673725"/>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4769" name="TextBox 26"/>
          <p:cNvSpPr txBox="1">
            <a:spLocks noChangeArrowheads="1"/>
          </p:cNvSpPr>
          <p:nvPr/>
        </p:nvSpPr>
        <p:spPr bwMode="auto">
          <a:xfrm>
            <a:off x="3352800" y="6008688"/>
            <a:ext cx="457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Symbol" pitchFamily="18" charset="2"/>
              </a:rPr>
              <a:t>e</a:t>
            </a:r>
            <a:r>
              <a:rPr lang="en-US" altLang="en-US" sz="1600" baseline="-25000">
                <a:latin typeface="Arial" charset="0"/>
              </a:rPr>
              <a:t>3</a:t>
            </a:r>
          </a:p>
        </p:txBody>
      </p:sp>
      <p:cxnSp>
        <p:nvCxnSpPr>
          <p:cNvPr id="28" name="Straight Arrow Connector 27"/>
          <p:cNvCxnSpPr>
            <a:stCxn id="74769" idx="1"/>
          </p:cNvCxnSpPr>
          <p:nvPr/>
        </p:nvCxnSpPr>
        <p:spPr>
          <a:xfrm flipH="1">
            <a:off x="2819400" y="6178550"/>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4771" name="TextBox 28"/>
          <p:cNvSpPr txBox="1">
            <a:spLocks noChangeArrowheads="1"/>
          </p:cNvSpPr>
          <p:nvPr/>
        </p:nvSpPr>
        <p:spPr bwMode="auto">
          <a:xfrm>
            <a:off x="3351213" y="6421438"/>
            <a:ext cx="457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Symbol" pitchFamily="18" charset="2"/>
              </a:rPr>
              <a:t>e</a:t>
            </a:r>
            <a:r>
              <a:rPr lang="en-US" altLang="en-US" sz="1600" baseline="-25000">
                <a:latin typeface="Arial" charset="0"/>
              </a:rPr>
              <a:t>4</a:t>
            </a:r>
          </a:p>
        </p:txBody>
      </p:sp>
      <p:cxnSp>
        <p:nvCxnSpPr>
          <p:cNvPr id="30" name="Straight Arrow Connector 29"/>
          <p:cNvCxnSpPr>
            <a:stCxn id="74771" idx="1"/>
          </p:cNvCxnSpPr>
          <p:nvPr/>
        </p:nvCxnSpPr>
        <p:spPr>
          <a:xfrm flipH="1">
            <a:off x="2817813" y="6591300"/>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4773" name="TextBox 1"/>
          <p:cNvSpPr txBox="1">
            <a:spLocks noChangeArrowheads="1"/>
          </p:cNvSpPr>
          <p:nvPr/>
        </p:nvSpPr>
        <p:spPr bwMode="auto">
          <a:xfrm>
            <a:off x="4267200" y="2209800"/>
            <a:ext cx="4267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800">
                <a:latin typeface="Arial" charset="0"/>
              </a:rPr>
              <a:t>Under these assumptions, you can estimate the latent variable very well with a few items.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a:solidFill>
                  <a:schemeClr val="accent1">
                    <a:satMod val="150000"/>
                  </a:schemeClr>
                </a:solidFill>
              </a:rPr>
              <a:t>Adding items reduces measurement error and improves reliability</a:t>
            </a:r>
            <a:endParaRPr lang="en-US" dirty="0" smtClean="0">
              <a:solidFill>
                <a:schemeClr val="accent1">
                  <a:satMod val="150000"/>
                </a:schemeClr>
              </a:solidFill>
            </a:endParaRPr>
          </a:p>
        </p:txBody>
      </p:sp>
      <p:sp>
        <p:nvSpPr>
          <p:cNvPr id="75779" name="Rectangle 3"/>
          <p:cNvSpPr>
            <a:spLocks noGrp="1" noChangeArrowheads="1"/>
          </p:cNvSpPr>
          <p:nvPr>
            <p:ph idx="1"/>
          </p:nvPr>
        </p:nvSpPr>
        <p:spPr>
          <a:xfrm>
            <a:off x="152400" y="1600200"/>
            <a:ext cx="8534400" cy="3657600"/>
          </a:xfrm>
        </p:spPr>
        <p:txBody>
          <a:bodyPr/>
          <a:lstStyle/>
          <a:p>
            <a:pPr eaLnBrk="1" hangingPunct="1">
              <a:lnSpc>
                <a:spcPct val="80000"/>
              </a:lnSpc>
            </a:pPr>
            <a:r>
              <a:rPr lang="en-US" altLang="en-US" sz="2400" smtClean="0"/>
              <a:t>Classical measurement theory:</a:t>
            </a:r>
          </a:p>
          <a:p>
            <a:pPr lvl="1" eaLnBrk="1" hangingPunct="1">
              <a:lnSpc>
                <a:spcPct val="80000"/>
              </a:lnSpc>
            </a:pPr>
            <a:r>
              <a:rPr lang="en-US" altLang="en-US" sz="2000" smtClean="0"/>
              <a:t>S1=b*self-efficacy+</a:t>
            </a:r>
            <a:r>
              <a:rPr lang="en-US" altLang="en-US" sz="2000" smtClean="0">
                <a:latin typeface="Symbol" pitchFamily="18" charset="2"/>
              </a:rPr>
              <a:t>e</a:t>
            </a:r>
            <a:r>
              <a:rPr lang="en-US" altLang="en-US" sz="2000" baseline="-25000" smtClean="0"/>
              <a:t>1</a:t>
            </a:r>
          </a:p>
          <a:p>
            <a:pPr lvl="1" eaLnBrk="1" hangingPunct="1">
              <a:lnSpc>
                <a:spcPct val="80000"/>
              </a:lnSpc>
            </a:pPr>
            <a:r>
              <a:rPr lang="en-US" altLang="en-US" sz="2000" smtClean="0"/>
              <a:t>S2=b*self-efficacy+</a:t>
            </a:r>
            <a:r>
              <a:rPr lang="en-US" altLang="en-US" sz="2000" smtClean="0">
                <a:latin typeface="Symbol" pitchFamily="18" charset="2"/>
              </a:rPr>
              <a:t>e</a:t>
            </a:r>
            <a:r>
              <a:rPr lang="en-US" altLang="en-US" sz="2000" baseline="-25000" smtClean="0"/>
              <a:t>2</a:t>
            </a:r>
          </a:p>
          <a:p>
            <a:pPr lvl="1" eaLnBrk="1" hangingPunct="1">
              <a:lnSpc>
                <a:spcPct val="80000"/>
              </a:lnSpc>
            </a:pPr>
            <a:r>
              <a:rPr lang="en-US" altLang="en-US" sz="2000" smtClean="0"/>
              <a:t>S3=b*self-efficacy+</a:t>
            </a:r>
            <a:r>
              <a:rPr lang="en-US" altLang="en-US" sz="2000" smtClean="0">
                <a:latin typeface="Symbol" pitchFamily="18" charset="2"/>
              </a:rPr>
              <a:t>e</a:t>
            </a:r>
            <a:r>
              <a:rPr lang="en-US" altLang="en-US" sz="2000" baseline="-25000" smtClean="0"/>
              <a:t>3</a:t>
            </a:r>
          </a:p>
          <a:p>
            <a:pPr lvl="1" eaLnBrk="1" hangingPunct="1">
              <a:lnSpc>
                <a:spcPct val="80000"/>
              </a:lnSpc>
            </a:pPr>
            <a:r>
              <a:rPr lang="en-US" altLang="en-US" sz="2000" smtClean="0"/>
              <a:t>S4=b*self-efficacy+</a:t>
            </a:r>
            <a:r>
              <a:rPr lang="en-US" altLang="en-US" sz="2000" smtClean="0">
                <a:latin typeface="Symbol" pitchFamily="18" charset="2"/>
              </a:rPr>
              <a:t>e</a:t>
            </a:r>
            <a:r>
              <a:rPr lang="en-US" altLang="en-US" sz="2000" baseline="-25000" smtClean="0"/>
              <a:t>4</a:t>
            </a:r>
          </a:p>
          <a:p>
            <a:pPr lvl="1" eaLnBrk="1" hangingPunct="1">
              <a:lnSpc>
                <a:spcPct val="80000"/>
              </a:lnSpc>
            </a:pPr>
            <a:endParaRPr lang="en-US" altLang="en-US" sz="2000" baseline="-25000" smtClean="0"/>
          </a:p>
          <a:p>
            <a:pPr lvl="1" eaLnBrk="1" hangingPunct="1">
              <a:lnSpc>
                <a:spcPct val="80000"/>
              </a:lnSpc>
            </a:pPr>
            <a:r>
              <a:rPr lang="en-US" altLang="en-US" sz="2000" smtClean="0"/>
              <a:t>self-efficacy</a:t>
            </a:r>
            <a:r>
              <a:rPr lang="en-US" altLang="en-US" sz="2000" smtClean="0">
                <a:latin typeface="Symbol" pitchFamily="18" charset="2"/>
              </a:rPr>
              <a:t>~N(0,s</a:t>
            </a:r>
            <a:r>
              <a:rPr lang="en-US" altLang="en-US" sz="2000" baseline="30000" smtClean="0">
                <a:latin typeface="Symbol" pitchFamily="18" charset="2"/>
              </a:rPr>
              <a:t>2</a:t>
            </a:r>
            <a:r>
              <a:rPr lang="en-US" altLang="en-US" sz="2000" smtClean="0">
                <a:latin typeface="Symbol" pitchFamily="18" charset="2"/>
              </a:rPr>
              <a:t>)</a:t>
            </a:r>
            <a:endParaRPr lang="en-US" altLang="en-US" sz="2000" smtClean="0"/>
          </a:p>
          <a:p>
            <a:pPr lvl="1" eaLnBrk="1" hangingPunct="1">
              <a:lnSpc>
                <a:spcPct val="80000"/>
              </a:lnSpc>
            </a:pPr>
            <a:r>
              <a:rPr lang="en-US" altLang="en-US" sz="2000" smtClean="0">
                <a:latin typeface="Symbol" pitchFamily="18" charset="2"/>
              </a:rPr>
              <a:t>e~N(0,s</a:t>
            </a:r>
            <a:r>
              <a:rPr lang="en-US" altLang="en-US" sz="2000" baseline="30000" smtClean="0">
                <a:latin typeface="Symbol" pitchFamily="18" charset="2"/>
              </a:rPr>
              <a:t>2</a:t>
            </a:r>
            <a:r>
              <a:rPr lang="en-US" altLang="en-US" sz="2000" smtClean="0">
                <a:latin typeface="Symbol" pitchFamily="18" charset="2"/>
              </a:rPr>
              <a:t>)</a:t>
            </a:r>
          </a:p>
          <a:p>
            <a:pPr lvl="1" eaLnBrk="1" hangingPunct="1">
              <a:lnSpc>
                <a:spcPct val="80000"/>
              </a:lnSpc>
            </a:pPr>
            <a:r>
              <a:rPr lang="en-US" altLang="en-US" sz="2000" smtClean="0"/>
              <a:t>Variance of S1=</a:t>
            </a:r>
            <a:r>
              <a:rPr lang="en-US" altLang="en-US" sz="2000" smtClean="0">
                <a:latin typeface="Symbol" pitchFamily="18" charset="2"/>
              </a:rPr>
              <a:t>s</a:t>
            </a:r>
            <a:r>
              <a:rPr lang="en-US" altLang="en-US" sz="2000" baseline="30000" smtClean="0">
                <a:latin typeface="Symbol" pitchFamily="18" charset="2"/>
              </a:rPr>
              <a:t>2</a:t>
            </a:r>
            <a:r>
              <a:rPr lang="en-US" altLang="en-US" sz="2000" smtClean="0">
                <a:latin typeface="Symbol" pitchFamily="18" charset="2"/>
              </a:rPr>
              <a:t>+s</a:t>
            </a:r>
            <a:r>
              <a:rPr lang="en-US" altLang="en-US" sz="2000" baseline="30000" smtClean="0">
                <a:latin typeface="Symbol" pitchFamily="18" charset="2"/>
              </a:rPr>
              <a:t>2  </a:t>
            </a:r>
            <a:r>
              <a:rPr lang="en-US" altLang="en-US" sz="2000" smtClean="0">
                <a:latin typeface="Symbol" pitchFamily="18" charset="2"/>
              </a:rPr>
              <a:t>(</a:t>
            </a:r>
            <a:r>
              <a:rPr lang="en-US" altLang="en-US" sz="2000" smtClean="0"/>
              <a:t>because</a:t>
            </a:r>
            <a:r>
              <a:rPr lang="en-US" altLang="en-US" sz="2000" smtClean="0">
                <a:latin typeface="Symbol" pitchFamily="18" charset="2"/>
              </a:rPr>
              <a:t> e</a:t>
            </a:r>
            <a:r>
              <a:rPr lang="en-US" altLang="en-US" sz="2000" baseline="-25000" smtClean="0"/>
              <a:t>1</a:t>
            </a:r>
            <a:r>
              <a:rPr lang="en-US" altLang="en-US" sz="2000" smtClean="0"/>
              <a:t> is independent of self-efficacy)</a:t>
            </a:r>
            <a:endParaRPr lang="en-US" altLang="en-US" sz="2000" baseline="30000" smtClean="0">
              <a:latin typeface="Symbol" pitchFamily="18" charset="2"/>
            </a:endParaRPr>
          </a:p>
          <a:p>
            <a:pPr lvl="1" eaLnBrk="1" hangingPunct="1">
              <a:lnSpc>
                <a:spcPct val="80000"/>
              </a:lnSpc>
            </a:pPr>
            <a:r>
              <a:rPr lang="en-US" altLang="en-US" sz="2000" smtClean="0"/>
              <a:t>What % of the variance in S1 is due to self-efficacy? 50%</a:t>
            </a:r>
          </a:p>
          <a:p>
            <a:pPr lvl="1" eaLnBrk="1" hangingPunct="1">
              <a:lnSpc>
                <a:spcPct val="80000"/>
              </a:lnSpc>
            </a:pPr>
            <a:endParaRPr lang="en-US" altLang="en-US" sz="2000" smtClean="0"/>
          </a:p>
        </p:txBody>
      </p:sp>
      <p:sp>
        <p:nvSpPr>
          <p:cNvPr id="75780" name="TextBox 3"/>
          <p:cNvSpPr txBox="1">
            <a:spLocks noChangeArrowheads="1"/>
          </p:cNvSpPr>
          <p:nvPr/>
        </p:nvSpPr>
        <p:spPr bwMode="auto">
          <a:xfrm>
            <a:off x="0" y="5670550"/>
            <a:ext cx="1524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algn="ctr" eaLnBrk="1" hangingPunct="1">
              <a:buClrTx/>
              <a:buSzTx/>
              <a:buFontTx/>
              <a:buNone/>
            </a:pPr>
            <a:r>
              <a:rPr lang="en-US" altLang="en-US" sz="1600">
                <a:latin typeface="Arial" charset="0"/>
              </a:rPr>
              <a:t>Self-efficacy</a:t>
            </a:r>
          </a:p>
        </p:txBody>
      </p:sp>
      <p:sp>
        <p:nvSpPr>
          <p:cNvPr id="75781" name="TextBox 4"/>
          <p:cNvSpPr txBox="1">
            <a:spLocks noChangeArrowheads="1"/>
          </p:cNvSpPr>
          <p:nvPr/>
        </p:nvSpPr>
        <p:spPr bwMode="auto">
          <a:xfrm>
            <a:off x="2362200" y="4999038"/>
            <a:ext cx="457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Arial" charset="0"/>
              </a:rPr>
              <a:t>S1</a:t>
            </a:r>
          </a:p>
        </p:txBody>
      </p:sp>
      <p:sp>
        <p:nvSpPr>
          <p:cNvPr id="75782" name="TextBox 5"/>
          <p:cNvSpPr txBox="1">
            <a:spLocks noChangeArrowheads="1"/>
          </p:cNvSpPr>
          <p:nvPr/>
        </p:nvSpPr>
        <p:spPr bwMode="auto">
          <a:xfrm>
            <a:off x="2362200" y="5503863"/>
            <a:ext cx="533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Arial" charset="0"/>
              </a:rPr>
              <a:t>S2</a:t>
            </a:r>
          </a:p>
        </p:txBody>
      </p:sp>
      <p:sp>
        <p:nvSpPr>
          <p:cNvPr id="75783" name="TextBox 6"/>
          <p:cNvSpPr txBox="1">
            <a:spLocks noChangeArrowheads="1"/>
          </p:cNvSpPr>
          <p:nvPr/>
        </p:nvSpPr>
        <p:spPr bwMode="auto">
          <a:xfrm>
            <a:off x="2362200" y="6022975"/>
            <a:ext cx="533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Arial" charset="0"/>
              </a:rPr>
              <a:t>S3</a:t>
            </a:r>
          </a:p>
        </p:txBody>
      </p:sp>
      <p:sp>
        <p:nvSpPr>
          <p:cNvPr id="75784" name="TextBox 7"/>
          <p:cNvSpPr txBox="1">
            <a:spLocks noChangeArrowheads="1"/>
          </p:cNvSpPr>
          <p:nvPr/>
        </p:nvSpPr>
        <p:spPr bwMode="auto">
          <a:xfrm>
            <a:off x="2341563" y="6443663"/>
            <a:ext cx="5540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Arial" charset="0"/>
              </a:rPr>
              <a:t>S4</a:t>
            </a:r>
          </a:p>
        </p:txBody>
      </p:sp>
      <p:cxnSp>
        <p:nvCxnSpPr>
          <p:cNvPr id="9" name="Straight Arrow Connector 8"/>
          <p:cNvCxnSpPr>
            <a:stCxn id="75780" idx="3"/>
            <a:endCxn id="75781" idx="1"/>
          </p:cNvCxnSpPr>
          <p:nvPr/>
        </p:nvCxnSpPr>
        <p:spPr>
          <a:xfrm flipV="1">
            <a:off x="1524000" y="5167313"/>
            <a:ext cx="838200" cy="673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75780" idx="3"/>
            <a:endCxn id="75782" idx="1"/>
          </p:cNvCxnSpPr>
          <p:nvPr/>
        </p:nvCxnSpPr>
        <p:spPr>
          <a:xfrm flipV="1">
            <a:off x="1524000" y="5673725"/>
            <a:ext cx="838200" cy="1666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5780" idx="3"/>
            <a:endCxn id="75783" idx="1"/>
          </p:cNvCxnSpPr>
          <p:nvPr/>
        </p:nvCxnSpPr>
        <p:spPr>
          <a:xfrm>
            <a:off x="1524000" y="5840413"/>
            <a:ext cx="838200" cy="3508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5780" idx="3"/>
            <a:endCxn id="75784" idx="1"/>
          </p:cNvCxnSpPr>
          <p:nvPr/>
        </p:nvCxnSpPr>
        <p:spPr>
          <a:xfrm>
            <a:off x="1524000" y="5840413"/>
            <a:ext cx="817563" cy="7715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5789" name="TextBox 20"/>
          <p:cNvSpPr txBox="1">
            <a:spLocks noChangeArrowheads="1"/>
          </p:cNvSpPr>
          <p:nvPr/>
        </p:nvSpPr>
        <p:spPr bwMode="auto">
          <a:xfrm>
            <a:off x="3352800" y="4999038"/>
            <a:ext cx="457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Symbol" pitchFamily="18" charset="2"/>
              </a:rPr>
              <a:t>e</a:t>
            </a:r>
            <a:r>
              <a:rPr lang="en-US" altLang="en-US" sz="1600" baseline="-25000">
                <a:latin typeface="Arial" charset="0"/>
              </a:rPr>
              <a:t>1</a:t>
            </a:r>
          </a:p>
        </p:txBody>
      </p:sp>
      <p:cxnSp>
        <p:nvCxnSpPr>
          <p:cNvPr id="22" name="Straight Arrow Connector 21"/>
          <p:cNvCxnSpPr>
            <a:stCxn id="75789" idx="1"/>
            <a:endCxn id="75781" idx="3"/>
          </p:cNvCxnSpPr>
          <p:nvPr/>
        </p:nvCxnSpPr>
        <p:spPr>
          <a:xfrm flipH="1">
            <a:off x="2819400" y="5167313"/>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5791" name="TextBox 24"/>
          <p:cNvSpPr txBox="1">
            <a:spLocks noChangeArrowheads="1"/>
          </p:cNvSpPr>
          <p:nvPr/>
        </p:nvSpPr>
        <p:spPr bwMode="auto">
          <a:xfrm>
            <a:off x="3352800" y="5503863"/>
            <a:ext cx="457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Symbol" pitchFamily="18" charset="2"/>
              </a:rPr>
              <a:t>e</a:t>
            </a:r>
            <a:r>
              <a:rPr lang="en-US" altLang="en-US" sz="1600" baseline="-25000">
                <a:latin typeface="Arial" charset="0"/>
              </a:rPr>
              <a:t>2</a:t>
            </a:r>
          </a:p>
        </p:txBody>
      </p:sp>
      <p:cxnSp>
        <p:nvCxnSpPr>
          <p:cNvPr id="26" name="Straight Arrow Connector 25"/>
          <p:cNvCxnSpPr>
            <a:stCxn id="75791" idx="1"/>
          </p:cNvCxnSpPr>
          <p:nvPr/>
        </p:nvCxnSpPr>
        <p:spPr>
          <a:xfrm flipH="1">
            <a:off x="2819400" y="5673725"/>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5793" name="TextBox 26"/>
          <p:cNvSpPr txBox="1">
            <a:spLocks noChangeArrowheads="1"/>
          </p:cNvSpPr>
          <p:nvPr/>
        </p:nvSpPr>
        <p:spPr bwMode="auto">
          <a:xfrm>
            <a:off x="3352800" y="6008688"/>
            <a:ext cx="457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Symbol" pitchFamily="18" charset="2"/>
              </a:rPr>
              <a:t>e</a:t>
            </a:r>
            <a:r>
              <a:rPr lang="en-US" altLang="en-US" sz="1600" baseline="-25000">
                <a:latin typeface="Arial" charset="0"/>
              </a:rPr>
              <a:t>3</a:t>
            </a:r>
          </a:p>
        </p:txBody>
      </p:sp>
      <p:cxnSp>
        <p:nvCxnSpPr>
          <p:cNvPr id="28" name="Straight Arrow Connector 27"/>
          <p:cNvCxnSpPr>
            <a:stCxn id="75793" idx="1"/>
          </p:cNvCxnSpPr>
          <p:nvPr/>
        </p:nvCxnSpPr>
        <p:spPr>
          <a:xfrm flipH="1">
            <a:off x="2819400" y="6178550"/>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5795" name="TextBox 28"/>
          <p:cNvSpPr txBox="1">
            <a:spLocks noChangeArrowheads="1"/>
          </p:cNvSpPr>
          <p:nvPr/>
        </p:nvSpPr>
        <p:spPr bwMode="auto">
          <a:xfrm>
            <a:off x="3351213" y="6421438"/>
            <a:ext cx="457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Symbol" pitchFamily="18" charset="2"/>
              </a:rPr>
              <a:t>e</a:t>
            </a:r>
            <a:r>
              <a:rPr lang="en-US" altLang="en-US" sz="1600" baseline="-25000">
                <a:latin typeface="Arial" charset="0"/>
              </a:rPr>
              <a:t>4</a:t>
            </a:r>
          </a:p>
        </p:txBody>
      </p:sp>
      <p:cxnSp>
        <p:nvCxnSpPr>
          <p:cNvPr id="30" name="Straight Arrow Connector 29"/>
          <p:cNvCxnSpPr>
            <a:stCxn id="75795" idx="1"/>
          </p:cNvCxnSpPr>
          <p:nvPr/>
        </p:nvCxnSpPr>
        <p:spPr>
          <a:xfrm flipH="1">
            <a:off x="2817813" y="6591300"/>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5797" name="TextBox 1"/>
          <p:cNvSpPr txBox="1">
            <a:spLocks noChangeArrowheads="1"/>
          </p:cNvSpPr>
          <p:nvPr/>
        </p:nvSpPr>
        <p:spPr bwMode="auto">
          <a:xfrm>
            <a:off x="4267200" y="2209800"/>
            <a:ext cx="4267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800">
                <a:latin typeface="Arial" charset="0"/>
              </a:rPr>
              <a:t>Under these assumptions, you can estimate the latent variable very well with a few items.</a:t>
            </a:r>
          </a:p>
        </p:txBody>
      </p:sp>
      <p:sp>
        <p:nvSpPr>
          <p:cNvPr id="3" name="TextBox 2"/>
          <p:cNvSpPr txBox="1"/>
          <p:nvPr/>
        </p:nvSpPr>
        <p:spPr>
          <a:xfrm>
            <a:off x="3810000" y="4765675"/>
            <a:ext cx="5257800" cy="1815882"/>
          </a:xfrm>
          <a:prstGeom prst="rect">
            <a:avLst/>
          </a:prstGeom>
          <a:noFill/>
        </p:spPr>
        <p:txBody>
          <a:bodyPr wrap="square">
            <a:spAutoFit/>
          </a:bodyPr>
          <a:lstStyle/>
          <a:p>
            <a:pPr marL="174625" lvl="1" indent="-174625" eaLnBrk="1" hangingPunct="1">
              <a:lnSpc>
                <a:spcPct val="80000"/>
              </a:lnSpc>
              <a:buFont typeface="Arial" panose="020B0604020202020204" pitchFamily="34" charset="0"/>
              <a:buChar char="•"/>
              <a:defRPr/>
            </a:pPr>
            <a:r>
              <a:rPr lang="en-US" sz="2000" dirty="0">
                <a:latin typeface="+mn-lt"/>
              </a:rPr>
              <a:t>Now calculate (S1+S2)/2</a:t>
            </a:r>
          </a:p>
          <a:p>
            <a:pPr marL="174625" lvl="1" indent="-174625" eaLnBrk="1" hangingPunct="1">
              <a:lnSpc>
                <a:spcPct val="80000"/>
              </a:lnSpc>
              <a:buFont typeface="Arial" panose="020B0604020202020204" pitchFamily="34" charset="0"/>
              <a:buChar char="•"/>
              <a:defRPr/>
            </a:pPr>
            <a:r>
              <a:rPr lang="en-US" sz="2000" dirty="0">
                <a:latin typeface="+mn-lt"/>
              </a:rPr>
              <a:t>What % of the variance in (S1+S2)/2 is due to self-efficacy?</a:t>
            </a:r>
          </a:p>
          <a:p>
            <a:pPr marL="174625" lvl="1" indent="-174625" eaLnBrk="1" hangingPunct="1">
              <a:lnSpc>
                <a:spcPct val="80000"/>
              </a:lnSpc>
              <a:buFont typeface="Arial" panose="020B0604020202020204" pitchFamily="34" charset="0"/>
              <a:buChar char="•"/>
              <a:defRPr/>
            </a:pPr>
            <a:r>
              <a:rPr lang="en-US" sz="2000" b="1" dirty="0">
                <a:latin typeface="+mj-lt"/>
              </a:rPr>
              <a:t>Spearman-Brown:</a:t>
            </a:r>
          </a:p>
          <a:p>
            <a:pPr marL="174625" lvl="1" indent="-174625" eaLnBrk="1" hangingPunct="1">
              <a:lnSpc>
                <a:spcPct val="80000"/>
              </a:lnSpc>
              <a:buFont typeface="Arial" panose="020B0604020202020204" pitchFamily="34" charset="0"/>
              <a:buChar char="•"/>
              <a:defRPr/>
            </a:pPr>
            <a:r>
              <a:rPr lang="en-US" sz="2000" b="1" dirty="0">
                <a:latin typeface="Symbol" panose="05050102010706020507" pitchFamily="18" charset="2"/>
              </a:rPr>
              <a:t>a</a:t>
            </a:r>
            <a:r>
              <a:rPr lang="en-US" sz="2000" b="1" dirty="0">
                <a:latin typeface="+mj-lt"/>
              </a:rPr>
              <a:t>=k*average inter-item correlation)/</a:t>
            </a:r>
          </a:p>
          <a:p>
            <a:pPr marL="174625" lvl="1" indent="-174625" eaLnBrk="1" hangingPunct="1">
              <a:lnSpc>
                <a:spcPct val="80000"/>
              </a:lnSpc>
              <a:buFont typeface="Arial" panose="020B0604020202020204" pitchFamily="34" charset="0"/>
              <a:buChar char="•"/>
              <a:defRPr/>
            </a:pPr>
            <a:r>
              <a:rPr lang="en-US" sz="2000" b="1" dirty="0">
                <a:latin typeface="+mj-lt"/>
              </a:rPr>
              <a:t>       (1+(k-1)*average inter-item correlation</a:t>
            </a:r>
          </a:p>
          <a:p>
            <a:pPr marL="174625" lvl="1" indent="-174625" eaLnBrk="1" hangingPunct="1">
              <a:lnSpc>
                <a:spcPct val="80000"/>
              </a:lnSpc>
              <a:buFont typeface="Arial" panose="020B0604020202020204" pitchFamily="34" charset="0"/>
              <a:buChar char="•"/>
              <a:defRPr/>
            </a:pPr>
            <a:r>
              <a:rPr lang="en-US" sz="2000" dirty="0">
                <a:latin typeface="+mj-lt"/>
              </a:rPr>
              <a:t>=2*.5/(1+1*.5)=1/1.5=.66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a:defRPr/>
            </a:pPr>
            <a:r>
              <a:rPr lang="en-US" dirty="0" smtClean="0"/>
              <a:t>Measuring Disparities : Choosing a Comparison Group</a:t>
            </a:r>
            <a:endParaRPr lang="en-US" dirty="0"/>
          </a:p>
        </p:txBody>
      </p:sp>
      <p:sp>
        <p:nvSpPr>
          <p:cNvPr id="1433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728746D-6BC6-4258-8CA1-661CD46A4040}" type="slidenum">
              <a:rPr lang="en-US" altLang="en-US">
                <a:solidFill>
                  <a:srgbClr val="3F3F3F"/>
                </a:solidFill>
              </a:rPr>
              <a:pPr/>
              <a:t>7</a:t>
            </a:fld>
            <a:endParaRPr lang="en-US" altLang="en-US">
              <a:solidFill>
                <a:srgbClr val="3F3F3F"/>
              </a:solidFill>
            </a:endParaRPr>
          </a:p>
        </p:txBody>
      </p:sp>
      <p:sp>
        <p:nvSpPr>
          <p:cNvPr id="5" name="TextBox 4"/>
          <p:cNvSpPr txBox="1"/>
          <p:nvPr/>
        </p:nvSpPr>
        <p:spPr>
          <a:xfrm>
            <a:off x="4495800" y="1503363"/>
            <a:ext cx="4572000" cy="2308324"/>
          </a:xfrm>
          <a:prstGeom prst="rect">
            <a:avLst/>
          </a:prstGeom>
          <a:noFill/>
        </p:spPr>
        <p:txBody>
          <a:bodyPr>
            <a:spAutoFit/>
          </a:bodyPr>
          <a:lstStyle/>
          <a:p>
            <a:pPr marL="342900" indent="-342900">
              <a:buFont typeface="Arial" panose="020B0604020202020204" pitchFamily="34" charset="0"/>
              <a:buChar char="•"/>
              <a:defRPr/>
            </a:pPr>
            <a:r>
              <a:rPr lang="en-US" dirty="0">
                <a:latin typeface="Arial" panose="020B0604020202020204" pitchFamily="34" charset="0"/>
              </a:rPr>
              <a:t>Use whites as the comparator because they are the “default” or the most </a:t>
            </a:r>
            <a:r>
              <a:rPr lang="en-US" dirty="0" smtClean="0">
                <a:latin typeface="Arial" panose="020B0604020202020204" pitchFamily="34" charset="0"/>
              </a:rPr>
              <a:t>advantaged</a:t>
            </a:r>
            <a:endParaRPr lang="en-US" dirty="0">
              <a:solidFill>
                <a:srgbClr val="FF0000"/>
              </a:solidFill>
              <a:latin typeface="Arial" panose="020B0604020202020204" pitchFamily="34" charset="0"/>
            </a:endParaRPr>
          </a:p>
          <a:p>
            <a:pPr>
              <a:defRPr/>
            </a:pPr>
            <a:endParaRPr lang="en-US" dirty="0" smtClean="0">
              <a:solidFill>
                <a:srgbClr val="FF0000"/>
              </a:solidFill>
              <a:latin typeface="Arial" panose="020B0604020202020204" pitchFamily="34" charset="0"/>
            </a:endParaRPr>
          </a:p>
          <a:p>
            <a:pPr>
              <a:defRPr/>
            </a:pPr>
            <a:r>
              <a:rPr lang="en-US" dirty="0" smtClean="0">
                <a:solidFill>
                  <a:srgbClr val="FF0000"/>
                </a:solidFill>
                <a:latin typeface="Arial" panose="020B0604020202020204" pitchFamily="34" charset="0"/>
              </a:rPr>
              <a:t>Facilitates comparison across studies. Easier to argue this is an unjust difference if it is a disadvantage compared to the most socially privileged group.</a:t>
            </a:r>
            <a:endParaRPr lang="en-US" dirty="0">
              <a:latin typeface="Arial" panose="020B0604020202020204" pitchFamily="34" charset="0"/>
            </a:endParaRPr>
          </a:p>
        </p:txBody>
      </p:sp>
      <p:pic>
        <p:nvPicPr>
          <p:cNvPr id="14341"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408113"/>
            <a:ext cx="4495800"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a:solidFill>
                  <a:schemeClr val="accent1">
                    <a:satMod val="150000"/>
                  </a:schemeClr>
                </a:solidFill>
              </a:rPr>
              <a:t>Adding items reduces measurement error and improves reliability</a:t>
            </a:r>
            <a:endParaRPr lang="en-US" dirty="0" smtClean="0">
              <a:solidFill>
                <a:schemeClr val="accent1">
                  <a:satMod val="150000"/>
                </a:schemeClr>
              </a:solidFill>
            </a:endParaRPr>
          </a:p>
        </p:txBody>
      </p:sp>
      <p:sp>
        <p:nvSpPr>
          <p:cNvPr id="76803" name="Rectangle 3"/>
          <p:cNvSpPr>
            <a:spLocks noGrp="1" noChangeArrowheads="1"/>
          </p:cNvSpPr>
          <p:nvPr>
            <p:ph idx="1"/>
          </p:nvPr>
        </p:nvSpPr>
        <p:spPr>
          <a:xfrm>
            <a:off x="152400" y="1600200"/>
            <a:ext cx="8534400" cy="3657600"/>
          </a:xfrm>
        </p:spPr>
        <p:txBody>
          <a:bodyPr/>
          <a:lstStyle/>
          <a:p>
            <a:pPr eaLnBrk="1" hangingPunct="1">
              <a:lnSpc>
                <a:spcPct val="80000"/>
              </a:lnSpc>
            </a:pPr>
            <a:r>
              <a:rPr lang="en-US" altLang="en-US" sz="2400" smtClean="0"/>
              <a:t>Try it</a:t>
            </a:r>
          </a:p>
          <a:p>
            <a:pPr lvl="1" eaLnBrk="1" hangingPunct="1">
              <a:lnSpc>
                <a:spcPct val="80000"/>
              </a:lnSpc>
            </a:pPr>
            <a:r>
              <a:rPr lang="en-US" altLang="en-US" sz="2000" smtClean="0"/>
              <a:t>set obs 1000</a:t>
            </a:r>
          </a:p>
          <a:p>
            <a:pPr lvl="1" eaLnBrk="1" hangingPunct="1">
              <a:lnSpc>
                <a:spcPct val="80000"/>
              </a:lnSpc>
            </a:pPr>
            <a:r>
              <a:rPr lang="en-US" altLang="en-US" sz="2000" smtClean="0"/>
              <a:t>gen SE=invnorm(uniform())</a:t>
            </a:r>
          </a:p>
          <a:p>
            <a:pPr lvl="1" eaLnBrk="1" hangingPunct="1">
              <a:lnSpc>
                <a:spcPct val="80000"/>
              </a:lnSpc>
            </a:pPr>
            <a:r>
              <a:rPr lang="en-US" altLang="en-US" sz="2000" smtClean="0"/>
              <a:t>gen S1=SE+invnorm(uniform())</a:t>
            </a:r>
          </a:p>
          <a:p>
            <a:pPr lvl="1" eaLnBrk="1" hangingPunct="1">
              <a:lnSpc>
                <a:spcPct val="80000"/>
              </a:lnSpc>
            </a:pPr>
            <a:r>
              <a:rPr lang="en-US" altLang="en-US" sz="2000" smtClean="0"/>
              <a:t>gen S2=SE+invnorm(uniform())</a:t>
            </a:r>
          </a:p>
          <a:p>
            <a:pPr lvl="1" eaLnBrk="1" hangingPunct="1">
              <a:lnSpc>
                <a:spcPct val="80000"/>
              </a:lnSpc>
            </a:pPr>
            <a:r>
              <a:rPr lang="en-US" altLang="en-US" sz="2000" smtClean="0"/>
              <a:t>gen S3=SE+invnorm(uniform())</a:t>
            </a:r>
          </a:p>
          <a:p>
            <a:pPr lvl="1" eaLnBrk="1" hangingPunct="1">
              <a:lnSpc>
                <a:spcPct val="80000"/>
              </a:lnSpc>
            </a:pPr>
            <a:r>
              <a:rPr lang="en-US" altLang="en-US" sz="2000" smtClean="0"/>
              <a:t>gen S4=SE+invnorm(uniform())</a:t>
            </a:r>
          </a:p>
          <a:p>
            <a:pPr lvl="1" eaLnBrk="1" hangingPunct="1">
              <a:lnSpc>
                <a:spcPct val="80000"/>
              </a:lnSpc>
            </a:pPr>
            <a:r>
              <a:rPr lang="en-US" altLang="en-US" sz="2000" smtClean="0"/>
              <a:t>gen S12_avg=(S1+S2)/2</a:t>
            </a:r>
          </a:p>
          <a:p>
            <a:pPr lvl="1" eaLnBrk="1" hangingPunct="1">
              <a:lnSpc>
                <a:spcPct val="80000"/>
              </a:lnSpc>
            </a:pPr>
            <a:r>
              <a:rPr lang="en-US" altLang="en-US" sz="2000" smtClean="0"/>
              <a:t>sum</a:t>
            </a:r>
          </a:p>
          <a:p>
            <a:pPr lvl="1" eaLnBrk="1" hangingPunct="1">
              <a:lnSpc>
                <a:spcPct val="80000"/>
              </a:lnSpc>
            </a:pPr>
            <a:r>
              <a:rPr lang="en-US" altLang="en-US" sz="2000" smtClean="0"/>
              <a:t>Corr</a:t>
            </a:r>
          </a:p>
          <a:p>
            <a:pPr lvl="1" eaLnBrk="1" hangingPunct="1">
              <a:lnSpc>
                <a:spcPct val="80000"/>
              </a:lnSpc>
            </a:pPr>
            <a:endParaRPr lang="en-US" altLang="en-US" sz="2000" smtClean="0"/>
          </a:p>
        </p:txBody>
      </p:sp>
      <p:sp>
        <p:nvSpPr>
          <p:cNvPr id="76804" name="TextBox 3"/>
          <p:cNvSpPr txBox="1">
            <a:spLocks noChangeArrowheads="1"/>
          </p:cNvSpPr>
          <p:nvPr/>
        </p:nvSpPr>
        <p:spPr bwMode="auto">
          <a:xfrm>
            <a:off x="0" y="5670550"/>
            <a:ext cx="1524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algn="ctr" eaLnBrk="1" hangingPunct="1">
              <a:buClrTx/>
              <a:buSzTx/>
              <a:buFontTx/>
              <a:buNone/>
            </a:pPr>
            <a:r>
              <a:rPr lang="en-US" altLang="en-US" sz="1600">
                <a:latin typeface="Arial" charset="0"/>
              </a:rPr>
              <a:t>Self-efficacy</a:t>
            </a:r>
          </a:p>
        </p:txBody>
      </p:sp>
      <p:sp>
        <p:nvSpPr>
          <p:cNvPr id="76805" name="TextBox 4"/>
          <p:cNvSpPr txBox="1">
            <a:spLocks noChangeArrowheads="1"/>
          </p:cNvSpPr>
          <p:nvPr/>
        </p:nvSpPr>
        <p:spPr bwMode="auto">
          <a:xfrm>
            <a:off x="2362200" y="4999038"/>
            <a:ext cx="457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Arial" charset="0"/>
              </a:rPr>
              <a:t>S1</a:t>
            </a:r>
          </a:p>
        </p:txBody>
      </p:sp>
      <p:sp>
        <p:nvSpPr>
          <p:cNvPr id="76806" name="TextBox 5"/>
          <p:cNvSpPr txBox="1">
            <a:spLocks noChangeArrowheads="1"/>
          </p:cNvSpPr>
          <p:nvPr/>
        </p:nvSpPr>
        <p:spPr bwMode="auto">
          <a:xfrm>
            <a:off x="2362200" y="5503863"/>
            <a:ext cx="533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Arial" charset="0"/>
              </a:rPr>
              <a:t>S2</a:t>
            </a:r>
          </a:p>
        </p:txBody>
      </p:sp>
      <p:sp>
        <p:nvSpPr>
          <p:cNvPr id="76807" name="TextBox 6"/>
          <p:cNvSpPr txBox="1">
            <a:spLocks noChangeArrowheads="1"/>
          </p:cNvSpPr>
          <p:nvPr/>
        </p:nvSpPr>
        <p:spPr bwMode="auto">
          <a:xfrm>
            <a:off x="2362200" y="6022975"/>
            <a:ext cx="533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Arial" charset="0"/>
              </a:rPr>
              <a:t>S3</a:t>
            </a:r>
          </a:p>
        </p:txBody>
      </p:sp>
      <p:sp>
        <p:nvSpPr>
          <p:cNvPr id="76808" name="TextBox 7"/>
          <p:cNvSpPr txBox="1">
            <a:spLocks noChangeArrowheads="1"/>
          </p:cNvSpPr>
          <p:nvPr/>
        </p:nvSpPr>
        <p:spPr bwMode="auto">
          <a:xfrm>
            <a:off x="2341563" y="6443663"/>
            <a:ext cx="5540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Arial" charset="0"/>
              </a:rPr>
              <a:t>S4</a:t>
            </a:r>
          </a:p>
        </p:txBody>
      </p:sp>
      <p:cxnSp>
        <p:nvCxnSpPr>
          <p:cNvPr id="9" name="Straight Arrow Connector 8"/>
          <p:cNvCxnSpPr>
            <a:stCxn id="76804" idx="3"/>
            <a:endCxn id="76805" idx="1"/>
          </p:cNvCxnSpPr>
          <p:nvPr/>
        </p:nvCxnSpPr>
        <p:spPr>
          <a:xfrm flipV="1">
            <a:off x="1524000" y="5167313"/>
            <a:ext cx="838200" cy="673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76804" idx="3"/>
            <a:endCxn id="76806" idx="1"/>
          </p:cNvCxnSpPr>
          <p:nvPr/>
        </p:nvCxnSpPr>
        <p:spPr>
          <a:xfrm flipV="1">
            <a:off x="1524000" y="5673725"/>
            <a:ext cx="838200" cy="1666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6804" idx="3"/>
            <a:endCxn id="76807" idx="1"/>
          </p:cNvCxnSpPr>
          <p:nvPr/>
        </p:nvCxnSpPr>
        <p:spPr>
          <a:xfrm>
            <a:off x="1524000" y="5840413"/>
            <a:ext cx="838200" cy="3508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6804" idx="3"/>
            <a:endCxn id="76808" idx="1"/>
          </p:cNvCxnSpPr>
          <p:nvPr/>
        </p:nvCxnSpPr>
        <p:spPr>
          <a:xfrm>
            <a:off x="1524000" y="5840413"/>
            <a:ext cx="817563" cy="7715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6813" name="TextBox 20"/>
          <p:cNvSpPr txBox="1">
            <a:spLocks noChangeArrowheads="1"/>
          </p:cNvSpPr>
          <p:nvPr/>
        </p:nvSpPr>
        <p:spPr bwMode="auto">
          <a:xfrm>
            <a:off x="3352800" y="4999038"/>
            <a:ext cx="457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Symbol" pitchFamily="18" charset="2"/>
              </a:rPr>
              <a:t>e</a:t>
            </a:r>
            <a:r>
              <a:rPr lang="en-US" altLang="en-US" sz="1600" baseline="-25000">
                <a:latin typeface="Arial" charset="0"/>
              </a:rPr>
              <a:t>1</a:t>
            </a:r>
          </a:p>
        </p:txBody>
      </p:sp>
      <p:cxnSp>
        <p:nvCxnSpPr>
          <p:cNvPr id="22" name="Straight Arrow Connector 21"/>
          <p:cNvCxnSpPr>
            <a:stCxn id="76813" idx="1"/>
            <a:endCxn id="76805" idx="3"/>
          </p:cNvCxnSpPr>
          <p:nvPr/>
        </p:nvCxnSpPr>
        <p:spPr>
          <a:xfrm flipH="1">
            <a:off x="2819400" y="5167313"/>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6815" name="TextBox 24"/>
          <p:cNvSpPr txBox="1">
            <a:spLocks noChangeArrowheads="1"/>
          </p:cNvSpPr>
          <p:nvPr/>
        </p:nvSpPr>
        <p:spPr bwMode="auto">
          <a:xfrm>
            <a:off x="3352800" y="5503863"/>
            <a:ext cx="457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Symbol" pitchFamily="18" charset="2"/>
              </a:rPr>
              <a:t>e</a:t>
            </a:r>
            <a:r>
              <a:rPr lang="en-US" altLang="en-US" sz="1600" baseline="-25000">
                <a:latin typeface="Arial" charset="0"/>
              </a:rPr>
              <a:t>2</a:t>
            </a:r>
          </a:p>
        </p:txBody>
      </p:sp>
      <p:cxnSp>
        <p:nvCxnSpPr>
          <p:cNvPr id="26" name="Straight Arrow Connector 25"/>
          <p:cNvCxnSpPr>
            <a:stCxn id="76815" idx="1"/>
          </p:cNvCxnSpPr>
          <p:nvPr/>
        </p:nvCxnSpPr>
        <p:spPr>
          <a:xfrm flipH="1">
            <a:off x="2819400" y="5673725"/>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6817" name="TextBox 26"/>
          <p:cNvSpPr txBox="1">
            <a:spLocks noChangeArrowheads="1"/>
          </p:cNvSpPr>
          <p:nvPr/>
        </p:nvSpPr>
        <p:spPr bwMode="auto">
          <a:xfrm>
            <a:off x="3352800" y="6008688"/>
            <a:ext cx="457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Symbol" pitchFamily="18" charset="2"/>
              </a:rPr>
              <a:t>e</a:t>
            </a:r>
            <a:r>
              <a:rPr lang="en-US" altLang="en-US" sz="1600" baseline="-25000">
                <a:latin typeface="Arial" charset="0"/>
              </a:rPr>
              <a:t>3</a:t>
            </a:r>
          </a:p>
        </p:txBody>
      </p:sp>
      <p:cxnSp>
        <p:nvCxnSpPr>
          <p:cNvPr id="28" name="Straight Arrow Connector 27"/>
          <p:cNvCxnSpPr>
            <a:stCxn id="76817" idx="1"/>
          </p:cNvCxnSpPr>
          <p:nvPr/>
        </p:nvCxnSpPr>
        <p:spPr>
          <a:xfrm flipH="1">
            <a:off x="2819400" y="6178550"/>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6819" name="TextBox 28"/>
          <p:cNvSpPr txBox="1">
            <a:spLocks noChangeArrowheads="1"/>
          </p:cNvSpPr>
          <p:nvPr/>
        </p:nvSpPr>
        <p:spPr bwMode="auto">
          <a:xfrm>
            <a:off x="3351213" y="6421438"/>
            <a:ext cx="457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Symbol" pitchFamily="18" charset="2"/>
              </a:rPr>
              <a:t>e</a:t>
            </a:r>
            <a:r>
              <a:rPr lang="en-US" altLang="en-US" sz="1600" baseline="-25000">
                <a:latin typeface="Arial" charset="0"/>
              </a:rPr>
              <a:t>4</a:t>
            </a:r>
          </a:p>
        </p:txBody>
      </p:sp>
      <p:cxnSp>
        <p:nvCxnSpPr>
          <p:cNvPr id="30" name="Straight Arrow Connector 29"/>
          <p:cNvCxnSpPr>
            <a:stCxn id="76819" idx="1"/>
          </p:cNvCxnSpPr>
          <p:nvPr/>
        </p:nvCxnSpPr>
        <p:spPr>
          <a:xfrm flipH="1">
            <a:off x="2817813" y="6591300"/>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6821" name="TextBox 12"/>
          <p:cNvSpPr txBox="1">
            <a:spLocks noChangeArrowheads="1"/>
          </p:cNvSpPr>
          <p:nvPr/>
        </p:nvSpPr>
        <p:spPr bwMode="auto">
          <a:xfrm>
            <a:off x="4495800" y="3581400"/>
            <a:ext cx="43434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2400">
                <a:latin typeface="Arial" charset="0"/>
              </a:rPr>
              <a:t>What if you add 3 items?</a:t>
            </a:r>
          </a:p>
          <a:p>
            <a:pPr eaLnBrk="1" hangingPunct="1">
              <a:buClrTx/>
              <a:buSzTx/>
              <a:buFontTx/>
              <a:buNone/>
            </a:pPr>
            <a:r>
              <a:rPr lang="en-US" altLang="en-US" sz="2400">
                <a:latin typeface="Arial" charset="0"/>
              </a:rPr>
              <a:t>What if you make each item primarily due to noise?</a:t>
            </a:r>
          </a:p>
          <a:p>
            <a:pPr eaLnBrk="1" hangingPunct="1">
              <a:buClrTx/>
              <a:buSzTx/>
              <a:buFontTx/>
              <a:buNone/>
            </a:pPr>
            <a:r>
              <a:rPr lang="en-US" altLang="en-US" sz="2400">
                <a:latin typeface="Arial" charset="0"/>
              </a:rPr>
              <a:t>eg</a:t>
            </a:r>
          </a:p>
          <a:p>
            <a:pPr marL="0" lvl="1" eaLnBrk="1" hangingPunct="1">
              <a:spcBef>
                <a:spcPct val="0"/>
              </a:spcBef>
              <a:buClrTx/>
              <a:buSzTx/>
              <a:buFontTx/>
              <a:buNone/>
            </a:pPr>
            <a:r>
              <a:rPr lang="en-US" altLang="en-US" sz="2000">
                <a:latin typeface="Arial" charset="0"/>
              </a:rPr>
              <a:t>gen S1=SE+3*invnorm(uniform())</a:t>
            </a:r>
          </a:p>
          <a:p>
            <a:pPr eaLnBrk="1" hangingPunct="1">
              <a:buClrTx/>
              <a:buSzTx/>
              <a:buFontTx/>
              <a:buNone/>
            </a:pPr>
            <a:endParaRPr lang="en-US" altLang="en-US" sz="2400">
              <a:latin typeface="Arial" charset="0"/>
            </a:endParaRPr>
          </a:p>
          <a:p>
            <a:pPr eaLnBrk="1" hangingPunct="1">
              <a:buClrTx/>
              <a:buSzTx/>
              <a:buFontTx/>
              <a:buNone/>
            </a:pPr>
            <a:endParaRPr lang="en-US" altLang="en-US" sz="2400">
              <a:latin typeface="Arial"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fontAlgn="auto" hangingPunct="1">
              <a:spcAft>
                <a:spcPts val="0"/>
              </a:spcAft>
              <a:defRPr/>
            </a:pPr>
            <a:r>
              <a:rPr lang="en-US" dirty="0" smtClean="0">
                <a:solidFill>
                  <a:schemeClr val="accent1">
                    <a:satMod val="150000"/>
                  </a:schemeClr>
                </a:solidFill>
              </a:rPr>
              <a:t>How can I assess reliability?</a:t>
            </a:r>
          </a:p>
        </p:txBody>
      </p:sp>
      <p:sp>
        <p:nvSpPr>
          <p:cNvPr id="77827" name="Rectangle 3"/>
          <p:cNvSpPr>
            <a:spLocks noGrp="1" noChangeArrowheads="1"/>
          </p:cNvSpPr>
          <p:nvPr>
            <p:ph idx="1"/>
          </p:nvPr>
        </p:nvSpPr>
        <p:spPr>
          <a:xfrm>
            <a:off x="152400" y="1600200"/>
            <a:ext cx="8534400" cy="3657600"/>
          </a:xfrm>
        </p:spPr>
        <p:txBody>
          <a:bodyPr/>
          <a:lstStyle/>
          <a:p>
            <a:pPr eaLnBrk="1" hangingPunct="1">
              <a:lnSpc>
                <a:spcPct val="80000"/>
              </a:lnSpc>
            </a:pPr>
            <a:r>
              <a:rPr lang="en-US" altLang="en-US" sz="2400" smtClean="0"/>
              <a:t>What we did is inter-item consistency, a measure of reliability.  Often called Cronbach’s alpha. </a:t>
            </a:r>
          </a:p>
          <a:p>
            <a:pPr lvl="1" eaLnBrk="1" hangingPunct="1">
              <a:lnSpc>
                <a:spcPct val="80000"/>
              </a:lnSpc>
            </a:pPr>
            <a:r>
              <a:rPr lang="en-US" altLang="en-US" sz="1600" smtClean="0"/>
              <a:t>In stata: </a:t>
            </a:r>
            <a:r>
              <a:rPr lang="en-US" altLang="en-US" sz="1600" b="1" smtClean="0"/>
              <a:t>alpha S1-S4 , item generate(SE_hat)</a:t>
            </a:r>
          </a:p>
          <a:p>
            <a:pPr lvl="1" eaLnBrk="1" hangingPunct="1">
              <a:lnSpc>
                <a:spcPct val="80000"/>
              </a:lnSpc>
            </a:pPr>
            <a:r>
              <a:rPr lang="en-US" altLang="en-US" sz="1600" smtClean="0"/>
              <a:t>Pay attention to the direction of items, </a:t>
            </a:r>
          </a:p>
          <a:p>
            <a:pPr lvl="1" eaLnBrk="1" hangingPunct="1">
              <a:lnSpc>
                <a:spcPct val="80000"/>
              </a:lnSpc>
            </a:pPr>
            <a:r>
              <a:rPr lang="en-US" altLang="en-US" sz="1600" smtClean="0"/>
              <a:t>evaluate whether you might want to dump some of your items</a:t>
            </a:r>
          </a:p>
          <a:p>
            <a:pPr eaLnBrk="1" hangingPunct="1">
              <a:lnSpc>
                <a:spcPct val="80000"/>
              </a:lnSpc>
            </a:pPr>
            <a:r>
              <a:rPr lang="en-US" altLang="en-US" sz="2400" smtClean="0"/>
              <a:t>Test-retest reliability</a:t>
            </a:r>
          </a:p>
          <a:p>
            <a:pPr lvl="1" eaLnBrk="1" hangingPunct="1">
              <a:lnSpc>
                <a:spcPct val="80000"/>
              </a:lnSpc>
            </a:pPr>
            <a:r>
              <a:rPr lang="en-US" altLang="en-US" sz="2000" smtClean="0"/>
              <a:t>Give the test</a:t>
            </a:r>
          </a:p>
          <a:p>
            <a:pPr lvl="1" eaLnBrk="1" hangingPunct="1">
              <a:lnSpc>
                <a:spcPct val="80000"/>
              </a:lnSpc>
            </a:pPr>
            <a:r>
              <a:rPr lang="en-US" altLang="en-US" sz="2000" smtClean="0"/>
              <a:t>Give it again</a:t>
            </a:r>
          </a:p>
          <a:p>
            <a:pPr lvl="1" eaLnBrk="1" hangingPunct="1">
              <a:lnSpc>
                <a:spcPct val="80000"/>
              </a:lnSpc>
            </a:pPr>
            <a:r>
              <a:rPr lang="en-US" altLang="en-US" sz="2000" smtClean="0"/>
              <a:t>Examine the correlation between the two assessments – consider whether latent construct might have </a:t>
            </a:r>
            <a:r>
              <a:rPr lang="en-US" altLang="en-US" sz="2000" i="1" smtClean="0"/>
              <a:t>actually changed </a:t>
            </a:r>
            <a:r>
              <a:rPr lang="en-US" altLang="en-US" sz="2000" smtClean="0"/>
              <a:t>in the delay interval.</a:t>
            </a:r>
          </a:p>
          <a:p>
            <a:pPr lvl="1" eaLnBrk="1" hangingPunct="1">
              <a:lnSpc>
                <a:spcPct val="80000"/>
              </a:lnSpc>
            </a:pPr>
            <a:r>
              <a:rPr lang="en-US" altLang="en-US" sz="2000" smtClean="0"/>
              <a:t>Seem familiar?</a:t>
            </a:r>
          </a:p>
          <a:p>
            <a:pPr eaLnBrk="1" hangingPunct="1">
              <a:lnSpc>
                <a:spcPct val="80000"/>
              </a:lnSpc>
            </a:pPr>
            <a:r>
              <a:rPr lang="en-US" altLang="en-US" sz="2400" smtClean="0"/>
              <a:t>Inter-rater reliability</a:t>
            </a:r>
          </a:p>
          <a:p>
            <a:pPr lvl="1" eaLnBrk="1" hangingPunct="1">
              <a:lnSpc>
                <a:spcPct val="80000"/>
              </a:lnSpc>
            </a:pPr>
            <a:r>
              <a:rPr lang="en-US" altLang="en-US" sz="2000" smtClean="0"/>
              <a:t>Have Joe give the test</a:t>
            </a:r>
          </a:p>
          <a:p>
            <a:pPr lvl="1" eaLnBrk="1" hangingPunct="1">
              <a:lnSpc>
                <a:spcPct val="80000"/>
              </a:lnSpc>
            </a:pPr>
            <a:r>
              <a:rPr lang="en-US" altLang="en-US" sz="2000" smtClean="0"/>
              <a:t>Have Elaine give the test</a:t>
            </a:r>
          </a:p>
          <a:p>
            <a:pPr lvl="1" eaLnBrk="1" hangingPunct="1">
              <a:lnSpc>
                <a:spcPct val="80000"/>
              </a:lnSpc>
            </a:pPr>
            <a:r>
              <a:rPr lang="en-US" altLang="en-US" sz="2000" smtClean="0"/>
              <a:t>Examine the correlation between measures.</a:t>
            </a:r>
          </a:p>
          <a:p>
            <a:pPr lvl="1" eaLnBrk="1" hangingPunct="1">
              <a:lnSpc>
                <a:spcPct val="80000"/>
              </a:lnSpc>
            </a:pPr>
            <a:r>
              <a:rPr lang="en-US" altLang="en-US" sz="2000" smtClean="0"/>
              <a:t>Note all the issues diagnostic tests now come up</a:t>
            </a:r>
          </a:p>
          <a:p>
            <a:pPr lvl="1" eaLnBrk="1" hangingPunct="1">
              <a:lnSpc>
                <a:spcPct val="80000"/>
              </a:lnSpc>
            </a:pPr>
            <a:r>
              <a:rPr lang="en-US" altLang="en-US" sz="2000" smtClean="0"/>
              <a:t>Does Elaine always give higher scores?</a:t>
            </a:r>
          </a:p>
        </p:txBody>
      </p:sp>
      <p:sp>
        <p:nvSpPr>
          <p:cNvPr id="77828" name="TextBox 3"/>
          <p:cNvSpPr txBox="1">
            <a:spLocks noChangeArrowheads="1"/>
          </p:cNvSpPr>
          <p:nvPr/>
        </p:nvSpPr>
        <p:spPr bwMode="auto">
          <a:xfrm>
            <a:off x="4724400" y="5588000"/>
            <a:ext cx="1524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algn="ctr" eaLnBrk="1" hangingPunct="1">
              <a:buClrTx/>
              <a:buSzTx/>
              <a:buFontTx/>
              <a:buNone/>
            </a:pPr>
            <a:r>
              <a:rPr lang="en-US" altLang="en-US" sz="1600">
                <a:latin typeface="Arial" charset="0"/>
              </a:rPr>
              <a:t>Self-efficacy</a:t>
            </a:r>
          </a:p>
        </p:txBody>
      </p:sp>
      <p:sp>
        <p:nvSpPr>
          <p:cNvPr id="77829" name="TextBox 4"/>
          <p:cNvSpPr txBox="1">
            <a:spLocks noChangeArrowheads="1"/>
          </p:cNvSpPr>
          <p:nvPr/>
        </p:nvSpPr>
        <p:spPr bwMode="auto">
          <a:xfrm>
            <a:off x="7086600" y="4914900"/>
            <a:ext cx="457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Arial" charset="0"/>
              </a:rPr>
              <a:t>S1</a:t>
            </a:r>
          </a:p>
        </p:txBody>
      </p:sp>
      <p:sp>
        <p:nvSpPr>
          <p:cNvPr id="77830" name="TextBox 5"/>
          <p:cNvSpPr txBox="1">
            <a:spLocks noChangeArrowheads="1"/>
          </p:cNvSpPr>
          <p:nvPr/>
        </p:nvSpPr>
        <p:spPr bwMode="auto">
          <a:xfrm>
            <a:off x="7086600" y="5419725"/>
            <a:ext cx="5334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Arial" charset="0"/>
              </a:rPr>
              <a:t>S2</a:t>
            </a:r>
          </a:p>
        </p:txBody>
      </p:sp>
      <p:sp>
        <p:nvSpPr>
          <p:cNvPr id="77831" name="TextBox 6"/>
          <p:cNvSpPr txBox="1">
            <a:spLocks noChangeArrowheads="1"/>
          </p:cNvSpPr>
          <p:nvPr/>
        </p:nvSpPr>
        <p:spPr bwMode="auto">
          <a:xfrm>
            <a:off x="7086600" y="5938838"/>
            <a:ext cx="533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Arial" charset="0"/>
              </a:rPr>
              <a:t>S3</a:t>
            </a:r>
          </a:p>
        </p:txBody>
      </p:sp>
      <p:sp>
        <p:nvSpPr>
          <p:cNvPr id="77832" name="TextBox 7"/>
          <p:cNvSpPr txBox="1">
            <a:spLocks noChangeArrowheads="1"/>
          </p:cNvSpPr>
          <p:nvPr/>
        </p:nvSpPr>
        <p:spPr bwMode="auto">
          <a:xfrm>
            <a:off x="7065963" y="6359525"/>
            <a:ext cx="5540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Arial" charset="0"/>
              </a:rPr>
              <a:t>S4</a:t>
            </a:r>
          </a:p>
        </p:txBody>
      </p:sp>
      <p:cxnSp>
        <p:nvCxnSpPr>
          <p:cNvPr id="9" name="Straight Arrow Connector 8"/>
          <p:cNvCxnSpPr>
            <a:stCxn id="77828" idx="3"/>
            <a:endCxn id="77829" idx="1"/>
          </p:cNvCxnSpPr>
          <p:nvPr/>
        </p:nvCxnSpPr>
        <p:spPr>
          <a:xfrm flipV="1">
            <a:off x="6248400" y="5084763"/>
            <a:ext cx="838200" cy="6715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77828" idx="3"/>
            <a:endCxn id="77830" idx="1"/>
          </p:cNvCxnSpPr>
          <p:nvPr/>
        </p:nvCxnSpPr>
        <p:spPr>
          <a:xfrm flipV="1">
            <a:off x="6248400" y="5589588"/>
            <a:ext cx="838200" cy="1666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7828" idx="3"/>
            <a:endCxn id="77831" idx="1"/>
          </p:cNvCxnSpPr>
          <p:nvPr/>
        </p:nvCxnSpPr>
        <p:spPr>
          <a:xfrm>
            <a:off x="6248400" y="5756275"/>
            <a:ext cx="838200" cy="3524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7828" idx="3"/>
            <a:endCxn id="77832" idx="1"/>
          </p:cNvCxnSpPr>
          <p:nvPr/>
        </p:nvCxnSpPr>
        <p:spPr>
          <a:xfrm>
            <a:off x="6248400" y="5756275"/>
            <a:ext cx="817563" cy="7731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7837" name="TextBox 20"/>
          <p:cNvSpPr txBox="1">
            <a:spLocks noChangeArrowheads="1"/>
          </p:cNvSpPr>
          <p:nvPr/>
        </p:nvSpPr>
        <p:spPr bwMode="auto">
          <a:xfrm>
            <a:off x="8077200" y="4914900"/>
            <a:ext cx="457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Symbol" pitchFamily="18" charset="2"/>
              </a:rPr>
              <a:t>e</a:t>
            </a:r>
            <a:r>
              <a:rPr lang="en-US" altLang="en-US" sz="1600" baseline="-25000">
                <a:latin typeface="Arial" charset="0"/>
              </a:rPr>
              <a:t>1</a:t>
            </a:r>
          </a:p>
        </p:txBody>
      </p:sp>
      <p:cxnSp>
        <p:nvCxnSpPr>
          <p:cNvPr id="22" name="Straight Arrow Connector 21"/>
          <p:cNvCxnSpPr>
            <a:stCxn id="77837" idx="1"/>
            <a:endCxn id="77829" idx="3"/>
          </p:cNvCxnSpPr>
          <p:nvPr/>
        </p:nvCxnSpPr>
        <p:spPr>
          <a:xfrm flipH="1">
            <a:off x="7543800" y="5084763"/>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7839" name="TextBox 24"/>
          <p:cNvSpPr txBox="1">
            <a:spLocks noChangeArrowheads="1"/>
          </p:cNvSpPr>
          <p:nvPr/>
        </p:nvSpPr>
        <p:spPr bwMode="auto">
          <a:xfrm>
            <a:off x="8077200" y="5419725"/>
            <a:ext cx="457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Symbol" pitchFamily="18" charset="2"/>
              </a:rPr>
              <a:t>e</a:t>
            </a:r>
            <a:r>
              <a:rPr lang="en-US" altLang="en-US" sz="1600" baseline="-25000">
                <a:latin typeface="Arial" charset="0"/>
              </a:rPr>
              <a:t>2</a:t>
            </a:r>
          </a:p>
        </p:txBody>
      </p:sp>
      <p:cxnSp>
        <p:nvCxnSpPr>
          <p:cNvPr id="26" name="Straight Arrow Connector 25"/>
          <p:cNvCxnSpPr>
            <a:stCxn id="77839" idx="1"/>
          </p:cNvCxnSpPr>
          <p:nvPr/>
        </p:nvCxnSpPr>
        <p:spPr>
          <a:xfrm flipH="1">
            <a:off x="7543800" y="5589588"/>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7841" name="TextBox 26"/>
          <p:cNvSpPr txBox="1">
            <a:spLocks noChangeArrowheads="1"/>
          </p:cNvSpPr>
          <p:nvPr/>
        </p:nvSpPr>
        <p:spPr bwMode="auto">
          <a:xfrm>
            <a:off x="8077200" y="5926138"/>
            <a:ext cx="457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Symbol" pitchFamily="18" charset="2"/>
              </a:rPr>
              <a:t>e</a:t>
            </a:r>
            <a:r>
              <a:rPr lang="en-US" altLang="en-US" sz="1600" baseline="-25000">
                <a:latin typeface="Arial" charset="0"/>
              </a:rPr>
              <a:t>3</a:t>
            </a:r>
          </a:p>
        </p:txBody>
      </p:sp>
      <p:cxnSp>
        <p:nvCxnSpPr>
          <p:cNvPr id="28" name="Straight Arrow Connector 27"/>
          <p:cNvCxnSpPr>
            <a:stCxn id="77841" idx="1"/>
          </p:cNvCxnSpPr>
          <p:nvPr/>
        </p:nvCxnSpPr>
        <p:spPr>
          <a:xfrm flipH="1">
            <a:off x="7543800" y="6094413"/>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7843" name="TextBox 28"/>
          <p:cNvSpPr txBox="1">
            <a:spLocks noChangeArrowheads="1"/>
          </p:cNvSpPr>
          <p:nvPr/>
        </p:nvSpPr>
        <p:spPr bwMode="auto">
          <a:xfrm>
            <a:off x="8075613" y="6338888"/>
            <a:ext cx="457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Symbol" pitchFamily="18" charset="2"/>
              </a:rPr>
              <a:t>e</a:t>
            </a:r>
            <a:r>
              <a:rPr lang="en-US" altLang="en-US" sz="1600" baseline="-25000">
                <a:latin typeface="Arial" charset="0"/>
              </a:rPr>
              <a:t>4</a:t>
            </a:r>
          </a:p>
        </p:txBody>
      </p:sp>
      <p:cxnSp>
        <p:nvCxnSpPr>
          <p:cNvPr id="30" name="Straight Arrow Connector 29"/>
          <p:cNvCxnSpPr>
            <a:stCxn id="77843" idx="1"/>
          </p:cNvCxnSpPr>
          <p:nvPr/>
        </p:nvCxnSpPr>
        <p:spPr>
          <a:xfrm flipH="1">
            <a:off x="7542213" y="6507163"/>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fontAlgn="auto" hangingPunct="1">
              <a:spcAft>
                <a:spcPts val="0"/>
              </a:spcAft>
              <a:defRPr/>
            </a:pPr>
            <a:r>
              <a:rPr lang="en-US" dirty="0" smtClean="0">
                <a:solidFill>
                  <a:schemeClr val="accent1">
                    <a:satMod val="150000"/>
                  </a:schemeClr>
                </a:solidFill>
              </a:rPr>
              <a:t>How can I assess reliability?</a:t>
            </a:r>
          </a:p>
        </p:txBody>
      </p:sp>
      <p:sp>
        <p:nvSpPr>
          <p:cNvPr id="78851" name="Rectangle 3"/>
          <p:cNvSpPr>
            <a:spLocks noGrp="1" noChangeArrowheads="1"/>
          </p:cNvSpPr>
          <p:nvPr>
            <p:ph idx="1"/>
          </p:nvPr>
        </p:nvSpPr>
        <p:spPr>
          <a:xfrm>
            <a:off x="152400" y="1600200"/>
            <a:ext cx="8534400" cy="3657600"/>
          </a:xfrm>
        </p:spPr>
        <p:txBody>
          <a:bodyPr/>
          <a:lstStyle/>
          <a:p>
            <a:pPr eaLnBrk="1" hangingPunct="1">
              <a:lnSpc>
                <a:spcPct val="80000"/>
              </a:lnSpc>
            </a:pPr>
            <a:r>
              <a:rPr lang="en-US" altLang="en-US" sz="2400" smtClean="0"/>
              <a:t>What we did is inter-item consistency, a measure of reliability.  Often called Cronbach’s alpha. </a:t>
            </a:r>
          </a:p>
          <a:p>
            <a:pPr lvl="1" eaLnBrk="1" hangingPunct="1">
              <a:lnSpc>
                <a:spcPct val="80000"/>
              </a:lnSpc>
            </a:pPr>
            <a:r>
              <a:rPr lang="en-US" altLang="en-US" sz="1600" smtClean="0"/>
              <a:t>In stata: </a:t>
            </a:r>
            <a:r>
              <a:rPr lang="en-US" altLang="en-US" sz="1600" b="1" smtClean="0"/>
              <a:t>alpha S1-S4 , item generate(SE_hat)</a:t>
            </a:r>
          </a:p>
          <a:p>
            <a:pPr lvl="1" eaLnBrk="1" hangingPunct="1">
              <a:lnSpc>
                <a:spcPct val="80000"/>
              </a:lnSpc>
            </a:pPr>
            <a:r>
              <a:rPr lang="en-US" altLang="en-US" sz="1600" smtClean="0"/>
              <a:t>Pay attention to the direction of items, </a:t>
            </a:r>
          </a:p>
          <a:p>
            <a:pPr lvl="1" eaLnBrk="1" hangingPunct="1">
              <a:lnSpc>
                <a:spcPct val="80000"/>
              </a:lnSpc>
            </a:pPr>
            <a:r>
              <a:rPr lang="en-US" altLang="en-US" sz="1600" smtClean="0"/>
              <a:t>evaluate whether you might want to dump some of your items</a:t>
            </a:r>
          </a:p>
          <a:p>
            <a:pPr eaLnBrk="1" hangingPunct="1">
              <a:lnSpc>
                <a:spcPct val="80000"/>
              </a:lnSpc>
            </a:pPr>
            <a:r>
              <a:rPr lang="en-US" altLang="en-US" sz="2400" smtClean="0"/>
              <a:t>Test-retest reliability</a:t>
            </a:r>
          </a:p>
          <a:p>
            <a:pPr eaLnBrk="1" hangingPunct="1">
              <a:lnSpc>
                <a:spcPct val="80000"/>
              </a:lnSpc>
            </a:pPr>
            <a:r>
              <a:rPr lang="en-US" altLang="en-US" sz="2400" smtClean="0"/>
              <a:t>Inter-rater reliability</a:t>
            </a:r>
          </a:p>
          <a:p>
            <a:pPr eaLnBrk="1" hangingPunct="1">
              <a:lnSpc>
                <a:spcPct val="80000"/>
              </a:lnSpc>
            </a:pPr>
            <a:r>
              <a:rPr lang="en-US" altLang="en-US" sz="2400" smtClean="0"/>
              <a:t>Correlation, coefficient of variation (within person SD/mean), Bland Altman (deviations plotted against mean), Kappa coefficients (observed-expected)/(1-expected).  </a:t>
            </a:r>
          </a:p>
          <a:p>
            <a:pPr eaLnBrk="1" hangingPunct="1">
              <a:lnSpc>
                <a:spcPct val="80000"/>
              </a:lnSpc>
            </a:pPr>
            <a:r>
              <a:rPr lang="en-US" altLang="en-US" sz="2400" smtClean="0"/>
              <a:t>Plot them.</a:t>
            </a:r>
          </a:p>
        </p:txBody>
      </p:sp>
      <p:sp>
        <p:nvSpPr>
          <p:cNvPr id="78852" name="TextBox 3"/>
          <p:cNvSpPr txBox="1">
            <a:spLocks noChangeArrowheads="1"/>
          </p:cNvSpPr>
          <p:nvPr/>
        </p:nvSpPr>
        <p:spPr bwMode="auto">
          <a:xfrm>
            <a:off x="4724400" y="5588000"/>
            <a:ext cx="1524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algn="ctr" eaLnBrk="1" hangingPunct="1">
              <a:buClrTx/>
              <a:buSzTx/>
              <a:buFontTx/>
              <a:buNone/>
            </a:pPr>
            <a:r>
              <a:rPr lang="en-US" altLang="en-US" sz="1600">
                <a:latin typeface="Arial" charset="0"/>
              </a:rPr>
              <a:t>Self-efficacy</a:t>
            </a:r>
          </a:p>
        </p:txBody>
      </p:sp>
      <p:sp>
        <p:nvSpPr>
          <p:cNvPr id="78853" name="TextBox 4"/>
          <p:cNvSpPr txBox="1">
            <a:spLocks noChangeArrowheads="1"/>
          </p:cNvSpPr>
          <p:nvPr/>
        </p:nvSpPr>
        <p:spPr bwMode="auto">
          <a:xfrm>
            <a:off x="7086600" y="4914900"/>
            <a:ext cx="457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Arial" charset="0"/>
              </a:rPr>
              <a:t>S1</a:t>
            </a:r>
          </a:p>
        </p:txBody>
      </p:sp>
      <p:sp>
        <p:nvSpPr>
          <p:cNvPr id="78854" name="TextBox 5"/>
          <p:cNvSpPr txBox="1">
            <a:spLocks noChangeArrowheads="1"/>
          </p:cNvSpPr>
          <p:nvPr/>
        </p:nvSpPr>
        <p:spPr bwMode="auto">
          <a:xfrm>
            <a:off x="7086600" y="5419725"/>
            <a:ext cx="5334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Arial" charset="0"/>
              </a:rPr>
              <a:t>S2</a:t>
            </a:r>
          </a:p>
        </p:txBody>
      </p:sp>
      <p:sp>
        <p:nvSpPr>
          <p:cNvPr id="78855" name="TextBox 6"/>
          <p:cNvSpPr txBox="1">
            <a:spLocks noChangeArrowheads="1"/>
          </p:cNvSpPr>
          <p:nvPr/>
        </p:nvSpPr>
        <p:spPr bwMode="auto">
          <a:xfrm>
            <a:off x="7086600" y="5938838"/>
            <a:ext cx="533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Arial" charset="0"/>
              </a:rPr>
              <a:t>S3</a:t>
            </a:r>
          </a:p>
        </p:txBody>
      </p:sp>
      <p:sp>
        <p:nvSpPr>
          <p:cNvPr id="78856" name="TextBox 7"/>
          <p:cNvSpPr txBox="1">
            <a:spLocks noChangeArrowheads="1"/>
          </p:cNvSpPr>
          <p:nvPr/>
        </p:nvSpPr>
        <p:spPr bwMode="auto">
          <a:xfrm>
            <a:off x="7065963" y="6359525"/>
            <a:ext cx="5540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Arial" charset="0"/>
              </a:rPr>
              <a:t>S4</a:t>
            </a:r>
          </a:p>
        </p:txBody>
      </p:sp>
      <p:cxnSp>
        <p:nvCxnSpPr>
          <p:cNvPr id="9" name="Straight Arrow Connector 8"/>
          <p:cNvCxnSpPr>
            <a:stCxn id="78852" idx="3"/>
            <a:endCxn id="78853" idx="1"/>
          </p:cNvCxnSpPr>
          <p:nvPr/>
        </p:nvCxnSpPr>
        <p:spPr>
          <a:xfrm flipV="1">
            <a:off x="6248400" y="5084763"/>
            <a:ext cx="838200" cy="6715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78852" idx="3"/>
            <a:endCxn id="78854" idx="1"/>
          </p:cNvCxnSpPr>
          <p:nvPr/>
        </p:nvCxnSpPr>
        <p:spPr>
          <a:xfrm flipV="1">
            <a:off x="6248400" y="5589588"/>
            <a:ext cx="838200" cy="1666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8852" idx="3"/>
            <a:endCxn id="78855" idx="1"/>
          </p:cNvCxnSpPr>
          <p:nvPr/>
        </p:nvCxnSpPr>
        <p:spPr>
          <a:xfrm>
            <a:off x="6248400" y="5756275"/>
            <a:ext cx="838200" cy="3524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8852" idx="3"/>
            <a:endCxn id="78856" idx="1"/>
          </p:cNvCxnSpPr>
          <p:nvPr/>
        </p:nvCxnSpPr>
        <p:spPr>
          <a:xfrm>
            <a:off x="6248400" y="5756275"/>
            <a:ext cx="817563" cy="7731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8861" name="TextBox 20"/>
          <p:cNvSpPr txBox="1">
            <a:spLocks noChangeArrowheads="1"/>
          </p:cNvSpPr>
          <p:nvPr/>
        </p:nvSpPr>
        <p:spPr bwMode="auto">
          <a:xfrm>
            <a:off x="8077200" y="4914900"/>
            <a:ext cx="457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Symbol" pitchFamily="18" charset="2"/>
              </a:rPr>
              <a:t>e</a:t>
            </a:r>
            <a:r>
              <a:rPr lang="en-US" altLang="en-US" sz="1600" baseline="-25000">
                <a:latin typeface="Arial" charset="0"/>
              </a:rPr>
              <a:t>1</a:t>
            </a:r>
          </a:p>
        </p:txBody>
      </p:sp>
      <p:cxnSp>
        <p:nvCxnSpPr>
          <p:cNvPr id="22" name="Straight Arrow Connector 21"/>
          <p:cNvCxnSpPr>
            <a:stCxn id="78861" idx="1"/>
            <a:endCxn id="78853" idx="3"/>
          </p:cNvCxnSpPr>
          <p:nvPr/>
        </p:nvCxnSpPr>
        <p:spPr>
          <a:xfrm flipH="1">
            <a:off x="7543800" y="5084763"/>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8863" name="TextBox 24"/>
          <p:cNvSpPr txBox="1">
            <a:spLocks noChangeArrowheads="1"/>
          </p:cNvSpPr>
          <p:nvPr/>
        </p:nvSpPr>
        <p:spPr bwMode="auto">
          <a:xfrm>
            <a:off x="8077200" y="5419725"/>
            <a:ext cx="457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Symbol" pitchFamily="18" charset="2"/>
              </a:rPr>
              <a:t>e</a:t>
            </a:r>
            <a:r>
              <a:rPr lang="en-US" altLang="en-US" sz="1600" baseline="-25000">
                <a:latin typeface="Arial" charset="0"/>
              </a:rPr>
              <a:t>2</a:t>
            </a:r>
          </a:p>
        </p:txBody>
      </p:sp>
      <p:cxnSp>
        <p:nvCxnSpPr>
          <p:cNvPr id="26" name="Straight Arrow Connector 25"/>
          <p:cNvCxnSpPr>
            <a:stCxn id="78863" idx="1"/>
          </p:cNvCxnSpPr>
          <p:nvPr/>
        </p:nvCxnSpPr>
        <p:spPr>
          <a:xfrm flipH="1">
            <a:off x="7543800" y="5589588"/>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8865" name="TextBox 26"/>
          <p:cNvSpPr txBox="1">
            <a:spLocks noChangeArrowheads="1"/>
          </p:cNvSpPr>
          <p:nvPr/>
        </p:nvSpPr>
        <p:spPr bwMode="auto">
          <a:xfrm>
            <a:off x="8077200" y="5926138"/>
            <a:ext cx="457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Symbol" pitchFamily="18" charset="2"/>
              </a:rPr>
              <a:t>e</a:t>
            </a:r>
            <a:r>
              <a:rPr lang="en-US" altLang="en-US" sz="1600" baseline="-25000">
                <a:latin typeface="Arial" charset="0"/>
              </a:rPr>
              <a:t>3</a:t>
            </a:r>
          </a:p>
        </p:txBody>
      </p:sp>
      <p:cxnSp>
        <p:nvCxnSpPr>
          <p:cNvPr id="28" name="Straight Arrow Connector 27"/>
          <p:cNvCxnSpPr>
            <a:stCxn id="78865" idx="1"/>
          </p:cNvCxnSpPr>
          <p:nvPr/>
        </p:nvCxnSpPr>
        <p:spPr>
          <a:xfrm flipH="1">
            <a:off x="7543800" y="6094413"/>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8867" name="TextBox 28"/>
          <p:cNvSpPr txBox="1">
            <a:spLocks noChangeArrowheads="1"/>
          </p:cNvSpPr>
          <p:nvPr/>
        </p:nvSpPr>
        <p:spPr bwMode="auto">
          <a:xfrm>
            <a:off x="8075613" y="6338888"/>
            <a:ext cx="457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Symbol" pitchFamily="18" charset="2"/>
              </a:rPr>
              <a:t>e</a:t>
            </a:r>
            <a:r>
              <a:rPr lang="en-US" altLang="en-US" sz="1600" baseline="-25000">
                <a:latin typeface="Arial" charset="0"/>
              </a:rPr>
              <a:t>4</a:t>
            </a:r>
          </a:p>
        </p:txBody>
      </p:sp>
      <p:cxnSp>
        <p:nvCxnSpPr>
          <p:cNvPr id="30" name="Straight Arrow Connector 29"/>
          <p:cNvCxnSpPr>
            <a:stCxn id="78867" idx="1"/>
          </p:cNvCxnSpPr>
          <p:nvPr/>
        </p:nvCxnSpPr>
        <p:spPr>
          <a:xfrm flipH="1">
            <a:off x="7542213" y="6507163"/>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fontAlgn="auto" hangingPunct="1">
              <a:spcAft>
                <a:spcPts val="0"/>
              </a:spcAft>
              <a:defRPr/>
            </a:pPr>
            <a:r>
              <a:rPr lang="en-US" dirty="0" smtClean="0">
                <a:solidFill>
                  <a:schemeClr val="accent1">
                    <a:satMod val="150000"/>
                  </a:schemeClr>
                </a:solidFill>
              </a:rPr>
              <a:t>How can I assess validity?</a:t>
            </a:r>
          </a:p>
        </p:txBody>
      </p:sp>
      <p:sp>
        <p:nvSpPr>
          <p:cNvPr id="79875" name="Rectangle 3"/>
          <p:cNvSpPr>
            <a:spLocks noGrp="1" noChangeArrowheads="1"/>
          </p:cNvSpPr>
          <p:nvPr>
            <p:ph idx="1"/>
          </p:nvPr>
        </p:nvSpPr>
        <p:spPr>
          <a:xfrm>
            <a:off x="152400" y="1600200"/>
            <a:ext cx="8534400" cy="4267200"/>
          </a:xfrm>
        </p:spPr>
        <p:txBody>
          <a:bodyPr/>
          <a:lstStyle/>
          <a:p>
            <a:pPr eaLnBrk="1" hangingPunct="1">
              <a:lnSpc>
                <a:spcPct val="80000"/>
              </a:lnSpc>
            </a:pPr>
            <a:r>
              <a:rPr lang="en-US" altLang="en-US" sz="2400" dirty="0" smtClean="0"/>
              <a:t>Content validity: the extent to which a specific set of items reflects a content domain, e.g., symptoms of anxiety</a:t>
            </a:r>
          </a:p>
          <a:p>
            <a:pPr lvl="1" eaLnBrk="1" hangingPunct="1">
              <a:lnSpc>
                <a:spcPct val="80000"/>
              </a:lnSpc>
            </a:pPr>
            <a:r>
              <a:rPr lang="en-US" altLang="en-US" sz="1800" dirty="0" smtClean="0"/>
              <a:t>A scale has content validity when its items are a randomly chosen subset of the universe of appropriate items</a:t>
            </a:r>
            <a:r>
              <a:rPr lang="en-US" altLang="en-US" sz="1800" dirty="0" smtClean="0"/>
              <a:t>.</a:t>
            </a:r>
          </a:p>
          <a:p>
            <a:pPr lvl="1" eaLnBrk="1" hangingPunct="1">
              <a:lnSpc>
                <a:spcPct val="80000"/>
              </a:lnSpc>
            </a:pPr>
            <a:endParaRPr lang="en-US" altLang="en-US" sz="1800" dirty="0" smtClean="0"/>
          </a:p>
          <a:p>
            <a:pPr eaLnBrk="1" hangingPunct="1">
              <a:lnSpc>
                <a:spcPct val="80000"/>
              </a:lnSpc>
            </a:pPr>
            <a:r>
              <a:rPr lang="en-US" altLang="en-US" sz="2400" dirty="0" smtClean="0"/>
              <a:t>Predictive validity: does the measure predict some other, external measure of the same thing</a:t>
            </a:r>
            <a:r>
              <a:rPr lang="en-US" altLang="en-US" sz="2400" dirty="0" smtClean="0"/>
              <a:t>?</a:t>
            </a:r>
          </a:p>
          <a:p>
            <a:pPr eaLnBrk="1" hangingPunct="1">
              <a:lnSpc>
                <a:spcPct val="80000"/>
              </a:lnSpc>
            </a:pPr>
            <a:endParaRPr lang="en-US" altLang="en-US" sz="2400" dirty="0" smtClean="0"/>
          </a:p>
          <a:p>
            <a:pPr eaLnBrk="1" hangingPunct="1">
              <a:lnSpc>
                <a:spcPct val="80000"/>
              </a:lnSpc>
            </a:pPr>
            <a:r>
              <a:rPr lang="en-US" altLang="en-US" sz="2400" dirty="0" smtClean="0"/>
              <a:t>Criterion validity: if you have a gold standard measure of the construct, does the new measure predict the gold standard?</a:t>
            </a:r>
          </a:p>
          <a:p>
            <a:pPr lvl="1" eaLnBrk="1" hangingPunct="1">
              <a:lnSpc>
                <a:spcPct val="80000"/>
              </a:lnSpc>
            </a:pPr>
            <a:r>
              <a:rPr lang="en-US" altLang="en-US" sz="1800" dirty="0" smtClean="0"/>
              <a:t>Sensitivity and specificity if you have a diagnostic criterion. </a:t>
            </a:r>
            <a:endParaRPr lang="en-US" altLang="en-US" sz="1800" dirty="0" smtClean="0"/>
          </a:p>
          <a:p>
            <a:pPr lvl="1" eaLnBrk="1" hangingPunct="1">
              <a:lnSpc>
                <a:spcPct val="80000"/>
              </a:lnSpc>
            </a:pPr>
            <a:endParaRPr lang="en-US" altLang="en-US" sz="1800" dirty="0" smtClean="0"/>
          </a:p>
          <a:p>
            <a:pPr eaLnBrk="1" hangingPunct="1">
              <a:lnSpc>
                <a:spcPct val="80000"/>
              </a:lnSpc>
            </a:pPr>
            <a:r>
              <a:rPr lang="en-US" altLang="en-US" sz="2400" dirty="0" smtClean="0"/>
              <a:t>Construct validity: Does the measure correlate with other things that, theoretically, you think it ought to correlate with?  Does it </a:t>
            </a:r>
            <a:r>
              <a:rPr lang="en-US" altLang="en-US" sz="2400" i="1" dirty="0" smtClean="0"/>
              <a:t>not </a:t>
            </a:r>
            <a:r>
              <a:rPr lang="en-US" altLang="en-US" sz="2400" dirty="0" smtClean="0"/>
              <a:t>correlate with things you think should be independent?  It’s hard to make a strong case for validity using only construct validity.   </a:t>
            </a:r>
          </a:p>
          <a:p>
            <a:pPr eaLnBrk="1" hangingPunct="1">
              <a:lnSpc>
                <a:spcPct val="80000"/>
              </a:lnSpc>
            </a:pPr>
            <a:endParaRPr lang="en-US" altLang="en-US" sz="2400" dirty="0" smtClean="0"/>
          </a:p>
          <a:p>
            <a:pPr eaLnBrk="1" hangingPunct="1">
              <a:lnSpc>
                <a:spcPct val="80000"/>
              </a:lnSpc>
            </a:pPr>
            <a:endParaRPr lang="en-US" altLang="en-US" sz="2400" dirty="0" smtClean="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smtClean="0">
                <a:solidFill>
                  <a:schemeClr val="accent1">
                    <a:satMod val="150000"/>
                  </a:schemeClr>
                </a:solidFill>
              </a:rPr>
              <a:t>Unreliable measures in regressions</a:t>
            </a:r>
          </a:p>
        </p:txBody>
      </p:sp>
      <p:sp>
        <p:nvSpPr>
          <p:cNvPr id="10243" name="Rectangle 3"/>
          <p:cNvSpPr>
            <a:spLocks noGrp="1" noChangeArrowheads="1"/>
          </p:cNvSpPr>
          <p:nvPr>
            <p:ph idx="1"/>
          </p:nvPr>
        </p:nvSpPr>
        <p:spPr>
          <a:xfrm>
            <a:off x="152400" y="1600200"/>
            <a:ext cx="8534400" cy="5257800"/>
          </a:xfrm>
        </p:spPr>
        <p:txBody>
          <a:bodyPr/>
          <a:lstStyle/>
          <a:p>
            <a:pPr marL="438150" lvl="1" indent="-319088" eaLnBrk="1" hangingPunct="1">
              <a:lnSpc>
                <a:spcPct val="80000"/>
              </a:lnSpc>
              <a:spcBef>
                <a:spcPct val="0"/>
              </a:spcBef>
              <a:buClr>
                <a:schemeClr val="accent1"/>
              </a:buClr>
              <a:buSzPct val="80000"/>
              <a:buFont typeface="Wingdings 2" pitchFamily="18" charset="2"/>
              <a:buChar char=""/>
              <a:defRPr/>
            </a:pPr>
            <a:r>
              <a:rPr lang="en-US" altLang="en-US" sz="2400" dirty="0" smtClean="0"/>
              <a:t>Assume everything is mean centered, so:</a:t>
            </a:r>
          </a:p>
          <a:p>
            <a:pPr marL="438150" lvl="1" indent="-319088" eaLnBrk="1" hangingPunct="1">
              <a:lnSpc>
                <a:spcPct val="80000"/>
              </a:lnSpc>
              <a:spcBef>
                <a:spcPct val="0"/>
              </a:spcBef>
              <a:buClr>
                <a:schemeClr val="accent1"/>
              </a:buClr>
              <a:buSzPct val="80000"/>
              <a:buFont typeface="Wingdings 2" pitchFamily="18" charset="2"/>
              <a:buChar char=""/>
              <a:defRPr/>
            </a:pPr>
            <a:endParaRPr lang="en-US" altLang="en-US" sz="2400" dirty="0" smtClean="0"/>
          </a:p>
          <a:p>
            <a:pPr marL="438150" lvl="1" indent="-319088" eaLnBrk="1" hangingPunct="1">
              <a:lnSpc>
                <a:spcPct val="80000"/>
              </a:lnSpc>
              <a:spcBef>
                <a:spcPct val="0"/>
              </a:spcBef>
              <a:buClr>
                <a:schemeClr val="accent1"/>
              </a:buClr>
              <a:buSzPct val="80000"/>
              <a:buFont typeface="Wingdings 2" pitchFamily="18" charset="2"/>
              <a:buChar char=""/>
              <a:defRPr/>
            </a:pPr>
            <a:r>
              <a:rPr lang="en-US" altLang="en-US" sz="2400" dirty="0" smtClean="0"/>
              <a:t>Y=</a:t>
            </a:r>
            <a:r>
              <a:rPr lang="en-US" altLang="en-US" sz="2400" dirty="0" err="1" smtClean="0">
                <a:latin typeface="Symbol" panose="05050102010706020507" pitchFamily="18" charset="2"/>
              </a:rPr>
              <a:t>b</a:t>
            </a:r>
            <a:r>
              <a:rPr lang="en-US" altLang="en-US" sz="2400" dirty="0" err="1" smtClean="0"/>
              <a:t>X+</a:t>
            </a:r>
            <a:r>
              <a:rPr lang="en-US" sz="2400" dirty="0" err="1" smtClean="0">
                <a:latin typeface="Symbol" panose="05050102010706020507" pitchFamily="18" charset="2"/>
              </a:rPr>
              <a:t>e</a:t>
            </a:r>
            <a:r>
              <a:rPr lang="en-US" altLang="en-US" sz="2400" dirty="0" smtClean="0"/>
              <a:t>, </a:t>
            </a:r>
            <a:r>
              <a:rPr lang="en-US" sz="2000" dirty="0" err="1" smtClean="0">
                <a:latin typeface="Symbol" panose="05050102010706020507" pitchFamily="18" charset="2"/>
              </a:rPr>
              <a:t>e~N</a:t>
            </a:r>
            <a:r>
              <a:rPr lang="en-US" sz="2000" dirty="0" smtClean="0">
                <a:latin typeface="Symbol" panose="05050102010706020507" pitchFamily="18" charset="2"/>
              </a:rPr>
              <a:t>(0,s</a:t>
            </a:r>
            <a:r>
              <a:rPr lang="en-US" sz="2000" baseline="30000" dirty="0" smtClean="0">
                <a:latin typeface="Symbol" panose="05050102010706020507" pitchFamily="18" charset="2"/>
              </a:rPr>
              <a:t>2</a:t>
            </a:r>
            <a:r>
              <a:rPr lang="en-US" sz="2000" dirty="0" smtClean="0">
                <a:latin typeface="Symbol" panose="05050102010706020507" pitchFamily="18" charset="2"/>
              </a:rPr>
              <a:t>)</a:t>
            </a:r>
          </a:p>
          <a:p>
            <a:pPr eaLnBrk="1" hangingPunct="1">
              <a:lnSpc>
                <a:spcPct val="80000"/>
              </a:lnSpc>
              <a:defRPr/>
            </a:pPr>
            <a:r>
              <a:rPr lang="en-US" altLang="en-US" sz="2400" dirty="0" smtClean="0"/>
              <a:t>E(Y|X)=</a:t>
            </a:r>
            <a:r>
              <a:rPr lang="en-US" altLang="en-US" sz="2400" dirty="0" err="1" smtClean="0">
                <a:latin typeface="Symbol" panose="05050102010706020507" pitchFamily="18" charset="2"/>
              </a:rPr>
              <a:t>b</a:t>
            </a:r>
            <a:r>
              <a:rPr lang="en-US" altLang="en-US" sz="2400" dirty="0" err="1" smtClean="0"/>
              <a:t>X</a:t>
            </a:r>
            <a:endParaRPr lang="en-US" altLang="en-US" sz="2400" dirty="0" smtClean="0"/>
          </a:p>
          <a:p>
            <a:pPr eaLnBrk="1" hangingPunct="1">
              <a:lnSpc>
                <a:spcPct val="80000"/>
              </a:lnSpc>
              <a:defRPr/>
            </a:pPr>
            <a:r>
              <a:rPr lang="en-US" altLang="en-US" sz="2400" dirty="0" smtClean="0"/>
              <a:t>E(</a:t>
            </a:r>
            <a:r>
              <a:rPr lang="en-US" sz="2400" dirty="0" err="1" smtClean="0">
                <a:latin typeface="Symbol" panose="05050102010706020507" pitchFamily="18" charset="2"/>
              </a:rPr>
              <a:t>e</a:t>
            </a:r>
            <a:r>
              <a:rPr lang="en-US" altLang="en-US" sz="2400" dirty="0" err="1" smtClean="0"/>
              <a:t>|X</a:t>
            </a:r>
            <a:r>
              <a:rPr lang="en-US" altLang="en-US" sz="2400" dirty="0" smtClean="0"/>
              <a:t>)=0</a:t>
            </a:r>
          </a:p>
          <a:p>
            <a:pPr eaLnBrk="1" hangingPunct="1">
              <a:lnSpc>
                <a:spcPct val="80000"/>
              </a:lnSpc>
              <a:defRPr/>
            </a:pPr>
            <a:r>
              <a:rPr lang="en-US" altLang="en-US" sz="2400" dirty="0" smtClean="0"/>
              <a:t>(side note: the correlation of Y and X is: r=</a:t>
            </a:r>
            <a:r>
              <a:rPr lang="en-US" sz="2400" dirty="0" err="1" smtClean="0">
                <a:latin typeface="Symbol" panose="05050102010706020507" pitchFamily="18" charset="2"/>
              </a:rPr>
              <a:t>s</a:t>
            </a:r>
            <a:r>
              <a:rPr lang="en-US" sz="2400" baseline="-25000" dirty="0" err="1" smtClean="0">
                <a:latin typeface="+mj-lt"/>
              </a:rPr>
              <a:t>xy</a:t>
            </a:r>
            <a:r>
              <a:rPr lang="en-US" sz="2400" dirty="0" smtClean="0">
                <a:latin typeface="+mj-lt"/>
              </a:rPr>
              <a:t>/</a:t>
            </a:r>
            <a:r>
              <a:rPr lang="en-US" sz="2400" dirty="0" err="1" smtClean="0">
                <a:latin typeface="Symbol" panose="05050102010706020507" pitchFamily="18" charset="2"/>
              </a:rPr>
              <a:t>s</a:t>
            </a:r>
            <a:r>
              <a:rPr lang="en-US" sz="2400" baseline="-25000" dirty="0" err="1" smtClean="0"/>
              <a:t>x</a:t>
            </a:r>
            <a:r>
              <a:rPr lang="en-US" sz="2400" dirty="0" err="1" smtClean="0">
                <a:latin typeface="Symbol" panose="05050102010706020507" pitchFamily="18" charset="2"/>
              </a:rPr>
              <a:t>s</a:t>
            </a:r>
            <a:r>
              <a:rPr lang="en-US" sz="2400" baseline="-25000" dirty="0" err="1" smtClean="0"/>
              <a:t>y</a:t>
            </a:r>
            <a:endParaRPr lang="en-US" altLang="en-US" sz="2400" baseline="-25000" dirty="0"/>
          </a:p>
          <a:p>
            <a:pPr eaLnBrk="1" hangingPunct="1">
              <a:lnSpc>
                <a:spcPct val="80000"/>
              </a:lnSpc>
              <a:defRPr/>
            </a:pPr>
            <a:endParaRPr lang="en-US" altLang="en-US" sz="2400" baseline="-25000" dirty="0"/>
          </a:p>
          <a:p>
            <a:pPr eaLnBrk="1" hangingPunct="1">
              <a:lnSpc>
                <a:spcPct val="80000"/>
              </a:lnSpc>
              <a:defRPr/>
            </a:pPr>
            <a:r>
              <a:rPr lang="en-US" altLang="en-US" sz="2400" dirty="0" smtClean="0">
                <a:latin typeface="+mj-lt"/>
              </a:rPr>
              <a:t>Now suppose we haven’t measured X, but just X’=X+</a:t>
            </a:r>
            <a:r>
              <a:rPr lang="en-US" sz="2400" dirty="0" smtClean="0">
                <a:latin typeface="Symbol" panose="05050102010706020507" pitchFamily="18" charset="2"/>
              </a:rPr>
              <a:t>e</a:t>
            </a:r>
            <a:r>
              <a:rPr lang="en-US" sz="2400" baseline="-25000" dirty="0" smtClean="0">
                <a:latin typeface="Calibri" panose="020F0502020204030204" pitchFamily="34" charset="0"/>
              </a:rPr>
              <a:t>2 </a:t>
            </a:r>
            <a:r>
              <a:rPr lang="en-US" sz="2400" dirty="0" smtClean="0">
                <a:latin typeface="Symbol" panose="05050102010706020507" pitchFamily="18" charset="2"/>
              </a:rPr>
              <a:t>e</a:t>
            </a:r>
            <a:r>
              <a:rPr lang="en-US" sz="2400" baseline="-25000" dirty="0" smtClean="0">
                <a:latin typeface="Calibri" panose="020F0502020204030204" pitchFamily="34" charset="0"/>
              </a:rPr>
              <a:t>2</a:t>
            </a:r>
            <a:r>
              <a:rPr lang="en-US" sz="2400" dirty="0" smtClean="0">
                <a:latin typeface="Symbol" panose="05050102010706020507" pitchFamily="18" charset="2"/>
              </a:rPr>
              <a:t>~N(0,s</a:t>
            </a:r>
            <a:r>
              <a:rPr lang="en-US" sz="2400" baseline="30000" dirty="0" smtClean="0">
                <a:latin typeface="Symbol" panose="05050102010706020507" pitchFamily="18" charset="2"/>
              </a:rPr>
              <a:t>2</a:t>
            </a:r>
            <a:r>
              <a:rPr lang="en-US" sz="2400" baseline="-25000" dirty="0" smtClean="0">
                <a:latin typeface="Symbol" panose="05050102010706020507" pitchFamily="18" charset="2"/>
              </a:rPr>
              <a:t>2</a:t>
            </a:r>
            <a:r>
              <a:rPr lang="en-US" sz="2400" dirty="0" smtClean="0">
                <a:latin typeface="Symbol" panose="05050102010706020507" pitchFamily="18" charset="2"/>
              </a:rPr>
              <a:t>)</a:t>
            </a:r>
          </a:p>
          <a:p>
            <a:pPr marL="438150" lvl="1" indent="-319088" eaLnBrk="1" hangingPunct="1">
              <a:lnSpc>
                <a:spcPct val="80000"/>
              </a:lnSpc>
              <a:spcBef>
                <a:spcPct val="0"/>
              </a:spcBef>
              <a:buClr>
                <a:schemeClr val="accent1"/>
              </a:buClr>
              <a:buSzPct val="80000"/>
              <a:buFont typeface="Wingdings 2" pitchFamily="18" charset="2"/>
              <a:buChar char=""/>
              <a:defRPr/>
            </a:pPr>
            <a:r>
              <a:rPr lang="en-US" altLang="en-US" sz="2400" dirty="0" smtClean="0"/>
              <a:t>Y=</a:t>
            </a:r>
            <a:r>
              <a:rPr lang="en-US" altLang="en-US" sz="2400" dirty="0" err="1" smtClean="0">
                <a:latin typeface="Symbol" panose="05050102010706020507" pitchFamily="18" charset="2"/>
              </a:rPr>
              <a:t>g</a:t>
            </a:r>
            <a:r>
              <a:rPr lang="en-US" altLang="en-US" sz="2400" dirty="0" err="1" smtClean="0"/>
              <a:t>X</a:t>
            </a:r>
            <a:r>
              <a:rPr lang="en-US" altLang="en-US" sz="2400" dirty="0" smtClean="0"/>
              <a:t>’+</a:t>
            </a:r>
            <a:r>
              <a:rPr lang="en-US" sz="2400" dirty="0" smtClean="0">
                <a:latin typeface="Symbol" panose="05050102010706020507" pitchFamily="18" charset="2"/>
              </a:rPr>
              <a:t>e</a:t>
            </a:r>
          </a:p>
          <a:p>
            <a:pPr marL="438150" lvl="1" indent="-319088" eaLnBrk="1" hangingPunct="1">
              <a:lnSpc>
                <a:spcPct val="80000"/>
              </a:lnSpc>
              <a:spcBef>
                <a:spcPct val="0"/>
              </a:spcBef>
              <a:buClr>
                <a:schemeClr val="accent1"/>
              </a:buClr>
              <a:buSzPct val="80000"/>
              <a:buFont typeface="Wingdings 2" pitchFamily="18" charset="2"/>
              <a:buChar char=""/>
              <a:defRPr/>
            </a:pPr>
            <a:r>
              <a:rPr lang="en-US" altLang="en-US" sz="2400" dirty="0" smtClean="0"/>
              <a:t>Y=</a:t>
            </a:r>
            <a:r>
              <a:rPr lang="en-US" altLang="en-US" sz="2400" dirty="0" smtClean="0">
                <a:latin typeface="Symbol" panose="05050102010706020507" pitchFamily="18" charset="2"/>
              </a:rPr>
              <a:t>g</a:t>
            </a:r>
            <a:r>
              <a:rPr lang="en-US" altLang="en-US" sz="2400" dirty="0" smtClean="0"/>
              <a:t>(X+</a:t>
            </a:r>
            <a:r>
              <a:rPr lang="en-US" sz="2400" dirty="0" smtClean="0">
                <a:latin typeface="Symbol" panose="05050102010706020507" pitchFamily="18" charset="2"/>
              </a:rPr>
              <a:t>e</a:t>
            </a:r>
            <a:r>
              <a:rPr lang="en-US" sz="2400" baseline="-25000" dirty="0" smtClean="0">
                <a:latin typeface="Calibri" panose="020F0502020204030204" pitchFamily="34" charset="0"/>
              </a:rPr>
              <a:t>2 </a:t>
            </a:r>
            <a:r>
              <a:rPr lang="en-US" sz="2400" dirty="0" smtClean="0">
                <a:latin typeface="Calibri" panose="020F0502020204030204" pitchFamily="34" charset="0"/>
              </a:rPr>
              <a:t>)</a:t>
            </a:r>
            <a:r>
              <a:rPr lang="en-US" altLang="en-US" sz="2400" dirty="0" smtClean="0"/>
              <a:t>+</a:t>
            </a:r>
            <a:r>
              <a:rPr lang="en-US" sz="2400" dirty="0" smtClean="0">
                <a:latin typeface="Symbol" panose="05050102010706020507" pitchFamily="18" charset="2"/>
              </a:rPr>
              <a:t>e</a:t>
            </a:r>
          </a:p>
          <a:p>
            <a:pPr marL="438150" lvl="1" indent="-319088" eaLnBrk="1" hangingPunct="1">
              <a:lnSpc>
                <a:spcPct val="80000"/>
              </a:lnSpc>
              <a:spcBef>
                <a:spcPct val="0"/>
              </a:spcBef>
              <a:buClr>
                <a:schemeClr val="accent1"/>
              </a:buClr>
              <a:buSzPct val="80000"/>
              <a:buFont typeface="Wingdings 2" pitchFamily="18" charset="2"/>
              <a:buChar char=""/>
              <a:defRPr/>
            </a:pPr>
            <a:endParaRPr lang="en-US" sz="2400" dirty="0">
              <a:latin typeface="Symbol" panose="05050102010706020507" pitchFamily="18" charset="2"/>
            </a:endParaRPr>
          </a:p>
          <a:p>
            <a:pPr marL="438150" lvl="1" indent="-319088" eaLnBrk="1" hangingPunct="1">
              <a:lnSpc>
                <a:spcPct val="80000"/>
              </a:lnSpc>
              <a:spcBef>
                <a:spcPct val="0"/>
              </a:spcBef>
              <a:buClr>
                <a:schemeClr val="accent1"/>
              </a:buClr>
              <a:buSzPct val="80000"/>
              <a:buFont typeface="Wingdings 2" pitchFamily="18" charset="2"/>
              <a:buChar char=""/>
              <a:defRPr/>
            </a:pPr>
            <a:r>
              <a:rPr lang="en-US" sz="2400" dirty="0" smtClean="0">
                <a:latin typeface="+mj-lt"/>
              </a:rPr>
              <a:t>How is </a:t>
            </a:r>
            <a:r>
              <a:rPr lang="en-US" sz="2400" dirty="0" smtClean="0">
                <a:latin typeface="Symbol" panose="05050102010706020507" pitchFamily="18" charset="2"/>
              </a:rPr>
              <a:t>g</a:t>
            </a:r>
            <a:r>
              <a:rPr lang="en-US" sz="2400" dirty="0" smtClean="0">
                <a:latin typeface="+mj-lt"/>
              </a:rPr>
              <a:t> related to </a:t>
            </a:r>
            <a:r>
              <a:rPr lang="en-US" sz="2400" dirty="0" smtClean="0">
                <a:latin typeface="Symbol" panose="05050102010706020507" pitchFamily="18" charset="2"/>
              </a:rPr>
              <a:t>b</a:t>
            </a:r>
            <a:r>
              <a:rPr lang="en-US" sz="2400" dirty="0" smtClean="0">
                <a:latin typeface="+mj-lt"/>
              </a:rPr>
              <a:t>?</a:t>
            </a:r>
          </a:p>
          <a:p>
            <a:pPr marL="438150" lvl="1" indent="-319088" eaLnBrk="1" hangingPunct="1">
              <a:lnSpc>
                <a:spcPct val="80000"/>
              </a:lnSpc>
              <a:spcBef>
                <a:spcPct val="0"/>
              </a:spcBef>
              <a:buClr>
                <a:schemeClr val="accent1"/>
              </a:buClr>
              <a:buSzPct val="80000"/>
              <a:buFont typeface="Wingdings 2" pitchFamily="18" charset="2"/>
              <a:buChar char=""/>
              <a:defRPr/>
            </a:pPr>
            <a:r>
              <a:rPr lang="en-US" sz="2400" dirty="0" smtClean="0">
                <a:latin typeface="Symbol" panose="05050102010706020507" pitchFamily="18" charset="2"/>
              </a:rPr>
              <a:t>g</a:t>
            </a:r>
            <a:r>
              <a:rPr lang="en-US" sz="2400" dirty="0"/>
              <a:t> </a:t>
            </a:r>
            <a:r>
              <a:rPr lang="en-US" sz="2400" dirty="0" smtClean="0"/>
              <a:t>=</a:t>
            </a:r>
            <a:r>
              <a:rPr lang="en-US" sz="2400" dirty="0" smtClean="0">
                <a:latin typeface="Symbol" panose="05050102010706020507" pitchFamily="18" charset="2"/>
              </a:rPr>
              <a:t>bs</a:t>
            </a:r>
            <a:r>
              <a:rPr lang="en-US" sz="2400" baseline="30000" dirty="0" smtClean="0">
                <a:latin typeface="Symbol" panose="05050102010706020507" pitchFamily="18" charset="2"/>
              </a:rPr>
              <a:t>2</a:t>
            </a:r>
            <a:r>
              <a:rPr lang="en-US" sz="2400" baseline="-25000" dirty="0" smtClean="0"/>
              <a:t>x</a:t>
            </a:r>
            <a:r>
              <a:rPr lang="en-US" sz="2400" dirty="0" smtClean="0"/>
              <a:t>/(</a:t>
            </a:r>
            <a:r>
              <a:rPr lang="en-US" sz="2400" dirty="0" smtClean="0">
                <a:latin typeface="Symbol" panose="05050102010706020507" pitchFamily="18" charset="2"/>
              </a:rPr>
              <a:t>s</a:t>
            </a:r>
            <a:r>
              <a:rPr lang="en-US" sz="2400" baseline="30000" dirty="0" smtClean="0">
                <a:latin typeface="Symbol" panose="05050102010706020507" pitchFamily="18" charset="2"/>
              </a:rPr>
              <a:t>2</a:t>
            </a:r>
            <a:r>
              <a:rPr lang="en-US" sz="2400" baseline="-25000" dirty="0" smtClean="0"/>
              <a:t>x+</a:t>
            </a:r>
            <a:r>
              <a:rPr lang="en-US" sz="2400" dirty="0" smtClean="0">
                <a:latin typeface="Symbol" panose="05050102010706020507" pitchFamily="18" charset="2"/>
              </a:rPr>
              <a:t>s</a:t>
            </a:r>
            <a:r>
              <a:rPr lang="en-US" sz="2400" baseline="30000" dirty="0" smtClean="0">
                <a:latin typeface="Symbol" panose="05050102010706020507" pitchFamily="18" charset="2"/>
              </a:rPr>
              <a:t>2</a:t>
            </a:r>
            <a:r>
              <a:rPr lang="en-US" sz="2400" baseline="-25000" dirty="0" smtClean="0">
                <a:latin typeface="Symbol" panose="05050102010706020507" pitchFamily="18" charset="2"/>
              </a:rPr>
              <a:t>2</a:t>
            </a:r>
            <a:r>
              <a:rPr lang="en-US" sz="2400" dirty="0" smtClean="0">
                <a:latin typeface="Symbol" panose="05050102010706020507" pitchFamily="18" charset="2"/>
              </a:rPr>
              <a:t>)</a:t>
            </a:r>
          </a:p>
          <a:p>
            <a:pPr marL="438150" lvl="1" indent="-319088" eaLnBrk="1" hangingPunct="1">
              <a:lnSpc>
                <a:spcPct val="80000"/>
              </a:lnSpc>
              <a:spcBef>
                <a:spcPct val="0"/>
              </a:spcBef>
              <a:buClr>
                <a:schemeClr val="accent1"/>
              </a:buClr>
              <a:buSzPct val="80000"/>
              <a:buFont typeface="Wingdings 2" pitchFamily="18" charset="2"/>
              <a:buChar char=""/>
              <a:defRPr/>
            </a:pPr>
            <a:endParaRPr lang="en-US" sz="2400" dirty="0">
              <a:latin typeface="Symbol" panose="05050102010706020507" pitchFamily="18" charset="2"/>
            </a:endParaRPr>
          </a:p>
        </p:txBody>
      </p:sp>
      <p:sp>
        <p:nvSpPr>
          <p:cNvPr id="3" name="TextBox 2"/>
          <p:cNvSpPr txBox="1"/>
          <p:nvPr/>
        </p:nvSpPr>
        <p:spPr>
          <a:xfrm>
            <a:off x="3810000" y="4876800"/>
            <a:ext cx="4976813" cy="1846263"/>
          </a:xfrm>
          <a:prstGeom prst="rect">
            <a:avLst/>
          </a:prstGeom>
          <a:noFill/>
        </p:spPr>
        <p:txBody>
          <a:bodyPr wrap="none">
            <a:spAutoFit/>
          </a:bodyPr>
          <a:lstStyle/>
          <a:p>
            <a:pPr marL="119062" lvl="1" eaLnBrk="1" hangingPunct="1">
              <a:lnSpc>
                <a:spcPct val="80000"/>
              </a:lnSpc>
              <a:buClr>
                <a:schemeClr val="accent1"/>
              </a:buClr>
              <a:buSzPct val="80000"/>
              <a:defRPr/>
            </a:pPr>
            <a:r>
              <a:rPr lang="en-US" sz="2400" dirty="0"/>
              <a:t>Try it: </a:t>
            </a:r>
          </a:p>
          <a:p>
            <a:pPr marL="438150" lvl="1" indent="-319088" eaLnBrk="1" hangingPunct="1">
              <a:lnSpc>
                <a:spcPct val="80000"/>
              </a:lnSpc>
              <a:buClr>
                <a:schemeClr val="accent1"/>
              </a:buClr>
              <a:buSzPct val="80000"/>
              <a:buFont typeface="Wingdings 2" pitchFamily="18" charset="2"/>
              <a:buChar char=""/>
              <a:defRPr/>
            </a:pPr>
            <a:r>
              <a:rPr lang="es-ES" sz="2400" dirty="0"/>
              <a:t>gen y=2*</a:t>
            </a:r>
            <a:r>
              <a:rPr lang="es-ES" sz="2400" dirty="0" err="1"/>
              <a:t>SE+invnorm</a:t>
            </a:r>
            <a:r>
              <a:rPr lang="es-ES" sz="2400" dirty="0"/>
              <a:t>(</a:t>
            </a:r>
            <a:r>
              <a:rPr lang="es-ES" sz="2400" dirty="0" err="1"/>
              <a:t>uniform</a:t>
            </a:r>
            <a:r>
              <a:rPr lang="es-ES" sz="2400" dirty="0"/>
              <a:t>())</a:t>
            </a:r>
          </a:p>
          <a:p>
            <a:pPr marL="438150" lvl="1" indent="-319088" eaLnBrk="1" hangingPunct="1">
              <a:lnSpc>
                <a:spcPct val="80000"/>
              </a:lnSpc>
              <a:buClr>
                <a:schemeClr val="accent1"/>
              </a:buClr>
              <a:buSzPct val="80000"/>
              <a:buFont typeface="Wingdings 2" pitchFamily="18" charset="2"/>
              <a:buChar char=""/>
              <a:defRPr/>
            </a:pPr>
            <a:r>
              <a:rPr lang="es-ES" sz="2400" dirty="0" err="1"/>
              <a:t>reg</a:t>
            </a:r>
            <a:r>
              <a:rPr lang="es-ES" sz="2400" dirty="0"/>
              <a:t> y SE</a:t>
            </a:r>
          </a:p>
          <a:p>
            <a:pPr marL="438150" lvl="1" indent="-319088" eaLnBrk="1" hangingPunct="1">
              <a:lnSpc>
                <a:spcPct val="80000"/>
              </a:lnSpc>
              <a:buClr>
                <a:schemeClr val="accent1"/>
              </a:buClr>
              <a:buSzPct val="80000"/>
              <a:buFont typeface="Wingdings 2" pitchFamily="18" charset="2"/>
              <a:buChar char=""/>
              <a:defRPr/>
            </a:pPr>
            <a:r>
              <a:rPr lang="es-ES" sz="2400" dirty="0" err="1"/>
              <a:t>reg</a:t>
            </a:r>
            <a:r>
              <a:rPr lang="es-ES" sz="2400" dirty="0"/>
              <a:t> y S1</a:t>
            </a:r>
          </a:p>
          <a:p>
            <a:pPr marL="438150" lvl="1" indent="-319088" eaLnBrk="1" hangingPunct="1">
              <a:lnSpc>
                <a:spcPct val="80000"/>
              </a:lnSpc>
              <a:buClr>
                <a:schemeClr val="accent1"/>
              </a:buClr>
              <a:buSzPct val="80000"/>
              <a:buFont typeface="Wingdings 2" pitchFamily="18" charset="2"/>
              <a:buChar char=""/>
              <a:defRPr/>
            </a:pPr>
            <a:r>
              <a:rPr lang="es-ES" sz="2400" dirty="0" err="1"/>
              <a:t>reg</a:t>
            </a:r>
            <a:r>
              <a:rPr lang="es-ES" sz="2400" dirty="0"/>
              <a:t> y </a:t>
            </a:r>
            <a:r>
              <a:rPr lang="es-ES" sz="2400" dirty="0" err="1"/>
              <a:t>SE_hat</a:t>
            </a:r>
            <a:endParaRPr lang="en-US" sz="2400" dirty="0"/>
          </a:p>
          <a:p>
            <a:pPr eaLnBrk="1" hangingPunct="1">
              <a:defRPr/>
            </a:pP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smtClean="0">
                <a:solidFill>
                  <a:schemeClr val="accent1">
                    <a:satMod val="150000"/>
                  </a:schemeClr>
                </a:solidFill>
              </a:rPr>
              <a:t>Unreliable measures in regressions</a:t>
            </a:r>
          </a:p>
        </p:txBody>
      </p:sp>
      <p:sp>
        <p:nvSpPr>
          <p:cNvPr id="81923" name="Rectangle 3"/>
          <p:cNvSpPr>
            <a:spLocks noGrp="1" noChangeArrowheads="1"/>
          </p:cNvSpPr>
          <p:nvPr>
            <p:ph idx="1"/>
          </p:nvPr>
        </p:nvSpPr>
        <p:spPr>
          <a:xfrm>
            <a:off x="152400" y="1600200"/>
            <a:ext cx="8534400" cy="4419600"/>
          </a:xfrm>
        </p:spPr>
        <p:txBody>
          <a:bodyPr/>
          <a:lstStyle/>
          <a:p>
            <a:pPr marL="438150" lvl="1" indent="-319088" eaLnBrk="1" hangingPunct="1">
              <a:lnSpc>
                <a:spcPct val="80000"/>
              </a:lnSpc>
              <a:spcBef>
                <a:spcPct val="0"/>
              </a:spcBef>
              <a:buClr>
                <a:schemeClr val="accent1"/>
              </a:buClr>
              <a:buSzPct val="80000"/>
              <a:buFont typeface="Wingdings 2" pitchFamily="18" charset="2"/>
              <a:buChar char=""/>
            </a:pPr>
            <a:r>
              <a:rPr lang="en-US" altLang="en-US" sz="2400" smtClean="0"/>
              <a:t>What does this do to statistical power?</a:t>
            </a:r>
          </a:p>
          <a:p>
            <a:pPr marL="438150" lvl="1" indent="-319088" eaLnBrk="1" hangingPunct="1">
              <a:lnSpc>
                <a:spcPct val="80000"/>
              </a:lnSpc>
              <a:spcBef>
                <a:spcPct val="0"/>
              </a:spcBef>
              <a:buClr>
                <a:schemeClr val="accent1"/>
              </a:buClr>
              <a:buSzPct val="80000"/>
              <a:buFont typeface="Wingdings 2" pitchFamily="18" charset="2"/>
              <a:buChar char=""/>
            </a:pPr>
            <a:r>
              <a:rPr lang="en-US" altLang="en-US" sz="2400" smtClean="0"/>
              <a:t>What does measurement error in the dependent variable do?</a:t>
            </a:r>
          </a:p>
          <a:p>
            <a:pPr marL="438150" lvl="1" indent="-319088" eaLnBrk="1" hangingPunct="1">
              <a:lnSpc>
                <a:spcPct val="80000"/>
              </a:lnSpc>
              <a:spcBef>
                <a:spcPct val="0"/>
              </a:spcBef>
              <a:buClr>
                <a:schemeClr val="accent1"/>
              </a:buClr>
              <a:buSzPct val="80000"/>
              <a:buFont typeface="Wingdings 2" pitchFamily="18" charset="2"/>
              <a:buChar char=""/>
            </a:pPr>
            <a:r>
              <a:rPr lang="en-US" altLang="en-US" sz="2400" smtClean="0"/>
              <a:t>What does measurement error in confounders do?</a:t>
            </a:r>
          </a:p>
          <a:p>
            <a:pPr marL="438150" lvl="1" indent="-319088" eaLnBrk="1" hangingPunct="1">
              <a:lnSpc>
                <a:spcPct val="80000"/>
              </a:lnSpc>
              <a:spcBef>
                <a:spcPct val="0"/>
              </a:spcBef>
              <a:buClr>
                <a:schemeClr val="accent1"/>
              </a:buClr>
              <a:buSzPct val="80000"/>
              <a:buFont typeface="Wingdings 2" pitchFamily="18" charset="2"/>
              <a:buChar char=""/>
            </a:pPr>
            <a:endParaRPr lang="en-US" altLang="en-US" sz="2400" smtClean="0">
              <a:latin typeface="Symbol" pitchFamily="18" charset="2"/>
            </a:endParaRPr>
          </a:p>
        </p:txBody>
      </p:sp>
      <p:sp>
        <p:nvSpPr>
          <p:cNvPr id="81924" name="TextBox 4"/>
          <p:cNvSpPr txBox="1">
            <a:spLocks noChangeArrowheads="1"/>
          </p:cNvSpPr>
          <p:nvPr/>
        </p:nvSpPr>
        <p:spPr bwMode="auto">
          <a:xfrm>
            <a:off x="1150938" y="3921125"/>
            <a:ext cx="1524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algn="ctr" eaLnBrk="1" hangingPunct="1">
              <a:buClrTx/>
              <a:buSzTx/>
              <a:buFontTx/>
              <a:buNone/>
            </a:pPr>
            <a:r>
              <a:rPr lang="en-US" altLang="en-US" sz="1600">
                <a:latin typeface="Arial" charset="0"/>
              </a:rPr>
              <a:t>Self-efficacy</a:t>
            </a:r>
          </a:p>
        </p:txBody>
      </p:sp>
      <p:sp>
        <p:nvSpPr>
          <p:cNvPr id="81925" name="TextBox 5"/>
          <p:cNvSpPr txBox="1">
            <a:spLocks noChangeArrowheads="1"/>
          </p:cNvSpPr>
          <p:nvPr/>
        </p:nvSpPr>
        <p:spPr bwMode="auto">
          <a:xfrm>
            <a:off x="531813" y="5229225"/>
            <a:ext cx="457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Arial" charset="0"/>
              </a:rPr>
              <a:t>S1</a:t>
            </a:r>
          </a:p>
        </p:txBody>
      </p:sp>
      <p:sp>
        <p:nvSpPr>
          <p:cNvPr id="81926" name="TextBox 6"/>
          <p:cNvSpPr txBox="1">
            <a:spLocks noChangeArrowheads="1"/>
          </p:cNvSpPr>
          <p:nvPr/>
        </p:nvSpPr>
        <p:spPr bwMode="auto">
          <a:xfrm>
            <a:off x="1379538" y="5229225"/>
            <a:ext cx="533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Arial" charset="0"/>
              </a:rPr>
              <a:t>S2</a:t>
            </a:r>
          </a:p>
        </p:txBody>
      </p:sp>
      <p:sp>
        <p:nvSpPr>
          <p:cNvPr id="81927" name="TextBox 7"/>
          <p:cNvSpPr txBox="1">
            <a:spLocks noChangeArrowheads="1"/>
          </p:cNvSpPr>
          <p:nvPr/>
        </p:nvSpPr>
        <p:spPr bwMode="auto">
          <a:xfrm>
            <a:off x="2008188" y="5229225"/>
            <a:ext cx="533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Arial" charset="0"/>
              </a:rPr>
              <a:t>S3</a:t>
            </a:r>
          </a:p>
        </p:txBody>
      </p:sp>
      <p:sp>
        <p:nvSpPr>
          <p:cNvPr id="81928" name="TextBox 8"/>
          <p:cNvSpPr txBox="1">
            <a:spLocks noChangeArrowheads="1"/>
          </p:cNvSpPr>
          <p:nvPr/>
        </p:nvSpPr>
        <p:spPr bwMode="auto">
          <a:xfrm>
            <a:off x="2817813" y="5229225"/>
            <a:ext cx="5540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Arial" charset="0"/>
              </a:rPr>
              <a:t>S4</a:t>
            </a:r>
          </a:p>
        </p:txBody>
      </p:sp>
      <p:cxnSp>
        <p:nvCxnSpPr>
          <p:cNvPr id="10" name="Straight Arrow Connector 9"/>
          <p:cNvCxnSpPr>
            <a:stCxn id="81924" idx="2"/>
            <a:endCxn id="81925" idx="0"/>
          </p:cNvCxnSpPr>
          <p:nvPr/>
        </p:nvCxnSpPr>
        <p:spPr>
          <a:xfrm flipH="1">
            <a:off x="760413" y="4259263"/>
            <a:ext cx="1152525" cy="9699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81924" idx="2"/>
            <a:endCxn id="81926" idx="0"/>
          </p:cNvCxnSpPr>
          <p:nvPr/>
        </p:nvCxnSpPr>
        <p:spPr>
          <a:xfrm flipH="1">
            <a:off x="1646238" y="4259263"/>
            <a:ext cx="266700" cy="9699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81924" idx="2"/>
            <a:endCxn id="81927" idx="0"/>
          </p:cNvCxnSpPr>
          <p:nvPr/>
        </p:nvCxnSpPr>
        <p:spPr>
          <a:xfrm>
            <a:off x="1912938" y="4259263"/>
            <a:ext cx="361950" cy="9699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81924" idx="2"/>
            <a:endCxn id="81928" idx="0"/>
          </p:cNvCxnSpPr>
          <p:nvPr/>
        </p:nvCxnSpPr>
        <p:spPr>
          <a:xfrm>
            <a:off x="1912938" y="4259263"/>
            <a:ext cx="1181100" cy="9699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1933" name="TextBox 13"/>
          <p:cNvSpPr txBox="1">
            <a:spLocks noChangeArrowheads="1"/>
          </p:cNvSpPr>
          <p:nvPr/>
        </p:nvSpPr>
        <p:spPr bwMode="auto">
          <a:xfrm>
            <a:off x="542925" y="5791200"/>
            <a:ext cx="457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Symbol" pitchFamily="18" charset="2"/>
              </a:rPr>
              <a:t>e</a:t>
            </a:r>
            <a:r>
              <a:rPr lang="en-US" altLang="en-US" sz="1600" baseline="-25000">
                <a:latin typeface="Arial" charset="0"/>
              </a:rPr>
              <a:t>1</a:t>
            </a:r>
          </a:p>
        </p:txBody>
      </p:sp>
      <p:cxnSp>
        <p:nvCxnSpPr>
          <p:cNvPr id="15" name="Straight Arrow Connector 14"/>
          <p:cNvCxnSpPr>
            <a:stCxn id="81933" idx="0"/>
            <a:endCxn id="81925" idx="2"/>
          </p:cNvCxnSpPr>
          <p:nvPr/>
        </p:nvCxnSpPr>
        <p:spPr>
          <a:xfrm flipH="1" flipV="1">
            <a:off x="760413" y="5567363"/>
            <a:ext cx="11112" cy="2238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1935" name="TextBox 15"/>
          <p:cNvSpPr txBox="1">
            <a:spLocks noChangeArrowheads="1"/>
          </p:cNvSpPr>
          <p:nvPr/>
        </p:nvSpPr>
        <p:spPr bwMode="auto">
          <a:xfrm>
            <a:off x="1446213" y="5826125"/>
            <a:ext cx="457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Symbol" pitchFamily="18" charset="2"/>
              </a:rPr>
              <a:t>e</a:t>
            </a:r>
            <a:r>
              <a:rPr lang="en-US" altLang="en-US" sz="1600" baseline="-25000">
                <a:latin typeface="Arial" charset="0"/>
              </a:rPr>
              <a:t>2</a:t>
            </a:r>
          </a:p>
        </p:txBody>
      </p:sp>
      <p:cxnSp>
        <p:nvCxnSpPr>
          <p:cNvPr id="17" name="Straight Arrow Connector 16"/>
          <p:cNvCxnSpPr>
            <a:stCxn id="81935" idx="0"/>
            <a:endCxn id="81926" idx="2"/>
          </p:cNvCxnSpPr>
          <p:nvPr/>
        </p:nvCxnSpPr>
        <p:spPr>
          <a:xfrm flipH="1" flipV="1">
            <a:off x="1646238" y="5567363"/>
            <a:ext cx="28575" cy="2587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1937" name="TextBox 17"/>
          <p:cNvSpPr txBox="1">
            <a:spLocks noChangeArrowheads="1"/>
          </p:cNvSpPr>
          <p:nvPr/>
        </p:nvSpPr>
        <p:spPr bwMode="auto">
          <a:xfrm>
            <a:off x="2055813" y="5791200"/>
            <a:ext cx="457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Symbol" pitchFamily="18" charset="2"/>
              </a:rPr>
              <a:t>e</a:t>
            </a:r>
            <a:r>
              <a:rPr lang="en-US" altLang="en-US" sz="1600" baseline="-25000">
                <a:latin typeface="Arial" charset="0"/>
              </a:rPr>
              <a:t>3</a:t>
            </a:r>
          </a:p>
        </p:txBody>
      </p:sp>
      <p:cxnSp>
        <p:nvCxnSpPr>
          <p:cNvPr id="19" name="Straight Arrow Connector 18"/>
          <p:cNvCxnSpPr>
            <a:stCxn id="81937" idx="0"/>
            <a:endCxn id="81927" idx="2"/>
          </p:cNvCxnSpPr>
          <p:nvPr/>
        </p:nvCxnSpPr>
        <p:spPr>
          <a:xfrm flipH="1" flipV="1">
            <a:off x="2274888" y="5567363"/>
            <a:ext cx="9525" cy="2238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1939" name="TextBox 19"/>
          <p:cNvSpPr txBox="1">
            <a:spLocks noChangeArrowheads="1"/>
          </p:cNvSpPr>
          <p:nvPr/>
        </p:nvSpPr>
        <p:spPr bwMode="auto">
          <a:xfrm>
            <a:off x="2894013" y="5791200"/>
            <a:ext cx="457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Symbol" pitchFamily="18" charset="2"/>
              </a:rPr>
              <a:t>e</a:t>
            </a:r>
            <a:r>
              <a:rPr lang="en-US" altLang="en-US" sz="1600" baseline="-25000">
                <a:latin typeface="Arial" charset="0"/>
              </a:rPr>
              <a:t>4</a:t>
            </a:r>
          </a:p>
        </p:txBody>
      </p:sp>
      <p:cxnSp>
        <p:nvCxnSpPr>
          <p:cNvPr id="21" name="Straight Arrow Connector 20"/>
          <p:cNvCxnSpPr>
            <a:stCxn id="81939" idx="0"/>
            <a:endCxn id="81928" idx="2"/>
          </p:cNvCxnSpPr>
          <p:nvPr/>
        </p:nvCxnSpPr>
        <p:spPr>
          <a:xfrm flipH="1" flipV="1">
            <a:off x="3094038" y="5567363"/>
            <a:ext cx="28575" cy="2238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1941" name="TextBox 61"/>
          <p:cNvSpPr txBox="1">
            <a:spLocks noChangeArrowheads="1"/>
          </p:cNvSpPr>
          <p:nvPr/>
        </p:nvSpPr>
        <p:spPr bwMode="auto">
          <a:xfrm>
            <a:off x="5029200" y="3810000"/>
            <a:ext cx="152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algn="ctr" eaLnBrk="1" hangingPunct="1">
              <a:buClrTx/>
              <a:buSzTx/>
              <a:buFontTx/>
              <a:buNone/>
            </a:pPr>
            <a:r>
              <a:rPr lang="en-US" altLang="en-US" sz="1600">
                <a:latin typeface="Arial" charset="0"/>
              </a:rPr>
              <a:t>Medication Adherence</a:t>
            </a:r>
          </a:p>
        </p:txBody>
      </p:sp>
      <p:cxnSp>
        <p:nvCxnSpPr>
          <p:cNvPr id="63" name="Straight Arrow Connector 62"/>
          <p:cNvCxnSpPr>
            <a:stCxn id="81924" idx="3"/>
            <a:endCxn id="81941" idx="1"/>
          </p:cNvCxnSpPr>
          <p:nvPr/>
        </p:nvCxnSpPr>
        <p:spPr>
          <a:xfrm>
            <a:off x="2674938" y="4089400"/>
            <a:ext cx="2354262" cy="12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1943" name="TextBox 65"/>
          <p:cNvSpPr txBox="1">
            <a:spLocks noChangeArrowheads="1"/>
          </p:cNvSpPr>
          <p:nvPr/>
        </p:nvSpPr>
        <p:spPr bwMode="auto">
          <a:xfrm>
            <a:off x="1600200" y="3090863"/>
            <a:ext cx="6286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algn="ctr" eaLnBrk="1" hangingPunct="1">
              <a:buClrTx/>
              <a:buSzTx/>
              <a:buFontTx/>
              <a:buNone/>
            </a:pPr>
            <a:r>
              <a:rPr lang="en-US" altLang="en-US" sz="1600">
                <a:latin typeface="Arial" charset="0"/>
              </a:rPr>
              <a:t>U</a:t>
            </a:r>
          </a:p>
        </p:txBody>
      </p:sp>
      <p:cxnSp>
        <p:nvCxnSpPr>
          <p:cNvPr id="67" name="Straight Arrow Connector 66"/>
          <p:cNvCxnSpPr>
            <a:stCxn id="81943" idx="3"/>
            <a:endCxn id="81941" idx="1"/>
          </p:cNvCxnSpPr>
          <p:nvPr/>
        </p:nvCxnSpPr>
        <p:spPr>
          <a:xfrm>
            <a:off x="2228850" y="3259138"/>
            <a:ext cx="2800350" cy="8429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81943" idx="2"/>
            <a:endCxn id="81924" idx="0"/>
          </p:cNvCxnSpPr>
          <p:nvPr/>
        </p:nvCxnSpPr>
        <p:spPr>
          <a:xfrm flipH="1">
            <a:off x="1912938" y="3429000"/>
            <a:ext cx="1587" cy="492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Conclusion</a:t>
            </a:r>
            <a:endParaRPr lang="en-US" dirty="0"/>
          </a:p>
        </p:txBody>
      </p:sp>
      <p:sp>
        <p:nvSpPr>
          <p:cNvPr id="36867" name="Content Placeholder 2"/>
          <p:cNvSpPr>
            <a:spLocks noGrp="1"/>
          </p:cNvSpPr>
          <p:nvPr>
            <p:ph idx="1"/>
          </p:nvPr>
        </p:nvSpPr>
        <p:spPr>
          <a:xfrm>
            <a:off x="381000" y="1600200"/>
            <a:ext cx="8229600" cy="4625975"/>
          </a:xfrm>
        </p:spPr>
        <p:txBody>
          <a:bodyPr/>
          <a:lstStyle/>
          <a:p>
            <a:pPr marL="631825" indent="-514350">
              <a:defRPr/>
            </a:pPr>
            <a:r>
              <a:rPr lang="en-US" altLang="en-US" sz="2800" dirty="0" smtClean="0"/>
              <a:t>Measurement is a critical task in rigorous disparities research</a:t>
            </a:r>
          </a:p>
          <a:p>
            <a:pPr marL="631825" indent="-514350">
              <a:defRPr/>
            </a:pPr>
            <a:r>
              <a:rPr lang="en-US" altLang="en-US" sz="2800" dirty="0" smtClean="0"/>
              <a:t>Good measurement starts with conceptual clarity</a:t>
            </a:r>
          </a:p>
          <a:p>
            <a:pPr marL="631825" indent="-514350">
              <a:defRPr/>
            </a:pPr>
            <a:r>
              <a:rPr lang="en-US" altLang="en-US" sz="2800" dirty="0" smtClean="0"/>
              <a:t>Formal approaches to evaluate the validity and reliability of measurement instrument in your population</a:t>
            </a:r>
          </a:p>
          <a:p>
            <a:pPr marL="631825" indent="-514350">
              <a:defRPr/>
            </a:pPr>
            <a:r>
              <a:rPr lang="en-US" altLang="en-US" sz="2800" dirty="0" smtClean="0"/>
              <a:t>Large evidence base to draw on, but there are always compromises</a:t>
            </a:r>
            <a:endParaRPr lang="en-US" altLang="en-US" sz="2800" dirty="0" smtClean="0"/>
          </a:p>
          <a:p>
            <a:pPr marL="117475" indent="0">
              <a:buFont typeface="Wingdings 2" pitchFamily="18" charset="2"/>
              <a:buNone/>
              <a:defRPr/>
            </a:pPr>
            <a:endParaRPr lang="en-US" altLang="en-US" sz="2800" dirty="0" smtClean="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Group Activity</a:t>
            </a:r>
            <a:endParaRPr lang="en-US" dirty="0"/>
          </a:p>
        </p:txBody>
      </p:sp>
      <p:sp>
        <p:nvSpPr>
          <p:cNvPr id="36867" name="Content Placeholder 2"/>
          <p:cNvSpPr>
            <a:spLocks noGrp="1"/>
          </p:cNvSpPr>
          <p:nvPr>
            <p:ph idx="1"/>
          </p:nvPr>
        </p:nvSpPr>
        <p:spPr>
          <a:xfrm>
            <a:off x="381000" y="1600200"/>
            <a:ext cx="8229600" cy="4625975"/>
          </a:xfrm>
        </p:spPr>
        <p:txBody>
          <a:bodyPr/>
          <a:lstStyle/>
          <a:p>
            <a:pPr marL="631825" indent="-514350">
              <a:buFont typeface="+mj-lt"/>
              <a:buAutoNum type="arabicPeriod"/>
              <a:defRPr/>
            </a:pPr>
            <a:r>
              <a:rPr lang="en-US" altLang="en-US" sz="2800" dirty="0" smtClean="0"/>
              <a:t>Break into at least 2 groups</a:t>
            </a:r>
          </a:p>
          <a:p>
            <a:pPr marL="631825" indent="-514350">
              <a:buFont typeface="+mj-lt"/>
              <a:buAutoNum type="arabicPeriod"/>
              <a:defRPr/>
            </a:pPr>
            <a:r>
              <a:rPr lang="en-US" altLang="en-US" sz="2800" dirty="0" smtClean="0"/>
              <a:t>Write a conceptual definition of perceived </a:t>
            </a:r>
            <a:r>
              <a:rPr lang="en-US" altLang="en-US" sz="2800" dirty="0"/>
              <a:t>neighborhood gentrification </a:t>
            </a:r>
          </a:p>
          <a:p>
            <a:pPr marL="631825" indent="-514350">
              <a:buFont typeface="+mj-lt"/>
              <a:buAutoNum type="arabicPeriod"/>
              <a:defRPr/>
            </a:pPr>
            <a:r>
              <a:rPr lang="en-US" altLang="en-US" sz="2800" dirty="0" smtClean="0"/>
              <a:t> Write survey questions (interviewer- or self-administered) to measure the concept.</a:t>
            </a:r>
          </a:p>
          <a:p>
            <a:pPr marL="631825" indent="-514350">
              <a:buFont typeface="+mj-lt"/>
              <a:buAutoNum type="arabicPeriod"/>
              <a:defRPr/>
            </a:pPr>
            <a:r>
              <a:rPr lang="en-US" altLang="en-US" sz="2800" dirty="0" smtClean="0"/>
              <a:t> List possible approaches to </a:t>
            </a:r>
            <a:r>
              <a:rPr lang="en-US" altLang="en-US" sz="2800" u="sng" dirty="0" smtClean="0"/>
              <a:t>validating</a:t>
            </a:r>
            <a:r>
              <a:rPr lang="en-US" altLang="en-US" sz="2800" dirty="0" smtClean="0"/>
              <a:t> the measure. </a:t>
            </a:r>
          </a:p>
          <a:p>
            <a:pPr marL="631825" indent="-514350">
              <a:buFont typeface="+mj-lt"/>
              <a:buAutoNum type="arabicPeriod"/>
              <a:defRPr/>
            </a:pPr>
            <a:r>
              <a:rPr lang="en-US" altLang="en-US" sz="2800" dirty="0" smtClean="0"/>
              <a:t>List possible approaches to assessing the </a:t>
            </a:r>
            <a:r>
              <a:rPr lang="en-US" altLang="en-US" sz="2800" u="sng" dirty="0" smtClean="0"/>
              <a:t>reliability</a:t>
            </a:r>
            <a:r>
              <a:rPr lang="en-US" altLang="en-US" sz="2800" dirty="0" smtClean="0"/>
              <a:t> of the measure</a:t>
            </a:r>
          </a:p>
          <a:p>
            <a:pPr marL="631825" indent="-514350">
              <a:buFont typeface="+mj-lt"/>
              <a:buAutoNum type="arabicPeriod"/>
              <a:defRPr/>
            </a:pPr>
            <a:r>
              <a:rPr lang="en-US" altLang="en-US" sz="2800" dirty="0" smtClean="0"/>
              <a:t>Merge questions and try out with the class</a:t>
            </a:r>
          </a:p>
          <a:p>
            <a:pPr marL="117475" indent="0">
              <a:buFont typeface="Wingdings 2" pitchFamily="18" charset="2"/>
              <a:buNone/>
              <a:defRPr/>
            </a:pPr>
            <a:endParaRPr lang="en-US" altLang="en-US" sz="2800" dirty="0" smtClean="0"/>
          </a:p>
        </p:txBody>
      </p:sp>
    </p:spTree>
    <p:extLst>
      <p:ext uri="{BB962C8B-B14F-4D97-AF65-F5344CB8AC3E}">
        <p14:creationId xmlns:p14="http://schemas.microsoft.com/office/powerpoint/2010/main" val="104238051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575"/>
            <a:ext cx="8229600" cy="1252538"/>
          </a:xfrm>
        </p:spPr>
        <p:txBody>
          <a:bodyPr/>
          <a:lstStyle/>
          <a:p>
            <a:pPr>
              <a:defRPr/>
            </a:pPr>
            <a:endParaRPr lang="en-US"/>
          </a:p>
        </p:txBody>
      </p:sp>
      <p:sp>
        <p:nvSpPr>
          <p:cNvPr id="83971" name="Content Placeholder 2"/>
          <p:cNvSpPr>
            <a:spLocks noGrp="1"/>
          </p:cNvSpPr>
          <p:nvPr>
            <p:ph idx="1"/>
          </p:nvPr>
        </p:nvSpPr>
        <p:spPr/>
        <p:txBody>
          <a:bodyPr/>
          <a:lstStyle/>
          <a:p>
            <a:r>
              <a:rPr lang="en-US" altLang="en-US" smtClean="0"/>
              <a:t>o   Focus on specific variables of interest in health disparities research</a:t>
            </a:r>
          </a:p>
          <a:p>
            <a:r>
              <a:rPr lang="en-US" altLang="en-US" smtClean="0"/>
              <a:t>§  Race/ethnicity (more detail than in Lecture 1)</a:t>
            </a:r>
          </a:p>
          <a:p>
            <a:r>
              <a:rPr lang="en-US" altLang="en-US" smtClean="0"/>
              <a:t>·         Social</a:t>
            </a:r>
          </a:p>
          <a:p>
            <a:r>
              <a:rPr lang="en-US" altLang="en-US" smtClean="0"/>
              <a:t>·         Genetic</a:t>
            </a:r>
          </a:p>
          <a:p>
            <a:r>
              <a:rPr lang="en-US" altLang="en-US" smtClean="0"/>
              <a:t>§  SES (more detail than in Lecture 1)</a:t>
            </a:r>
          </a:p>
          <a:p>
            <a:r>
              <a:rPr lang="en-US" altLang="en-US" smtClean="0"/>
              <a:t>§  Racism</a:t>
            </a:r>
          </a:p>
          <a:p>
            <a:r>
              <a:rPr lang="en-US" altLang="en-US" smtClean="0"/>
              <a:t>§  Stressors / Stress</a:t>
            </a:r>
          </a:p>
          <a:p>
            <a:r>
              <a:rPr lang="en-US" altLang="en-US" smtClean="0"/>
              <a:t>§  Health literacy</a:t>
            </a:r>
          </a:p>
          <a:p>
            <a:r>
              <a:rPr lang="en-US" altLang="en-US" smtClean="0"/>
              <a:t>§  Social capital</a:t>
            </a:r>
          </a:p>
          <a:p>
            <a:r>
              <a:rPr lang="en-US" altLang="en-US" smtClean="0"/>
              <a:t>§  Health communication</a:t>
            </a:r>
          </a:p>
          <a:p>
            <a:r>
              <a:rPr lang="en-US" altLang="en-US" smtClean="0"/>
              <a:t>§  Place</a:t>
            </a:r>
          </a:p>
          <a:p>
            <a:r>
              <a:rPr lang="en-US" altLang="en-US" smtClean="0"/>
              <a:t>o   Measurement of latent and self-report variables in diverse populations</a:t>
            </a:r>
          </a:p>
          <a:p>
            <a:r>
              <a:rPr lang="en-US" altLang="en-US" smtClean="0"/>
              <a:t> </a:t>
            </a:r>
          </a:p>
          <a:p>
            <a:endParaRPr lang="en-US" altLang="en-US" smtClean="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fontAlgn="auto" hangingPunct="1">
              <a:spcAft>
                <a:spcPts val="0"/>
              </a:spcAft>
              <a:defRPr/>
            </a:pPr>
            <a:r>
              <a:rPr lang="en-US" dirty="0" smtClean="0">
                <a:solidFill>
                  <a:schemeClr val="accent1">
                    <a:satMod val="150000"/>
                  </a:schemeClr>
                </a:solidFill>
              </a:rPr>
              <a:t>Measurement Outline</a:t>
            </a:r>
          </a:p>
        </p:txBody>
      </p:sp>
      <p:sp>
        <p:nvSpPr>
          <p:cNvPr id="84995" name="Rectangle 3"/>
          <p:cNvSpPr>
            <a:spLocks noGrp="1" noChangeArrowheads="1"/>
          </p:cNvSpPr>
          <p:nvPr>
            <p:ph idx="1"/>
          </p:nvPr>
        </p:nvSpPr>
        <p:spPr>
          <a:xfrm>
            <a:off x="304800" y="1524000"/>
            <a:ext cx="8229600" cy="5029200"/>
          </a:xfrm>
        </p:spPr>
        <p:txBody>
          <a:bodyPr/>
          <a:lstStyle/>
          <a:p>
            <a:pPr>
              <a:buFont typeface="Arial" charset="0"/>
              <a:buChar char="•"/>
            </a:pPr>
            <a:r>
              <a:rPr lang="en-US" altLang="en-US" sz="1800" smtClean="0"/>
              <a:t>What’s a latent variable?   When do they come up in health disparities and social epi research?</a:t>
            </a:r>
          </a:p>
          <a:p>
            <a:pPr>
              <a:buFont typeface="Arial" charset="0"/>
              <a:buChar char="•"/>
            </a:pPr>
            <a:r>
              <a:rPr lang="en-US" altLang="en-US" sz="1800" smtClean="0"/>
              <a:t>Crystallizing the construct you want to measure, recognizing ambiguities in your definition, distinguishing closely related constructs </a:t>
            </a:r>
          </a:p>
          <a:p>
            <a:pPr>
              <a:buFont typeface="Arial" charset="0"/>
              <a:buChar char="•"/>
            </a:pPr>
            <a:r>
              <a:rPr lang="en-US" altLang="en-US" sz="1800" smtClean="0"/>
              <a:t>Considering measures at different levels, e.g., individual vs place (ecometrics)</a:t>
            </a:r>
          </a:p>
          <a:p>
            <a:pPr>
              <a:buFont typeface="Arial" charset="0"/>
              <a:buChar char="•"/>
            </a:pPr>
            <a:r>
              <a:rPr lang="en-US" altLang="en-US" sz="1800" smtClean="0"/>
              <a:t>Pros and cons of alternative sources of information (self-report versus objective measures, for both individual and place level variables) </a:t>
            </a:r>
          </a:p>
          <a:p>
            <a:r>
              <a:rPr lang="en-US" altLang="en-US" sz="1800" smtClean="0"/>
              <a:t>Distinguishing scales and indexes and how you would approach the measurement of each </a:t>
            </a:r>
          </a:p>
          <a:p>
            <a:r>
              <a:rPr lang="en-US" altLang="en-US" sz="1800" smtClean="0"/>
              <a:t>Developing an item pool  </a:t>
            </a:r>
          </a:p>
          <a:p>
            <a:r>
              <a:rPr lang="en-US" altLang="en-US" sz="1800" smtClean="0"/>
              <a:t>Classical measurement model </a:t>
            </a:r>
          </a:p>
          <a:p>
            <a:r>
              <a:rPr lang="en-US" altLang="en-US" sz="1800" smtClean="0"/>
              <a:t>Evaluating validity: face validity, content validity, construct validity, criterion validity </a:t>
            </a:r>
          </a:p>
          <a:p>
            <a:r>
              <a:rPr lang="en-US" altLang="en-US" sz="1800" smtClean="0"/>
              <a:t>Evaluating reliability of a scale used to measure a latent variability, e.g., inter-rater reliability, internal consistency reliability, test-retest reliability;</a:t>
            </a:r>
          </a:p>
          <a:p>
            <a:r>
              <a:rPr lang="en-US" altLang="en-US" sz="1800" smtClean="0"/>
              <a:t>(a little) modern psychometric theory/item response theory </a:t>
            </a:r>
          </a:p>
          <a:p>
            <a:r>
              <a:rPr lang="en-US" altLang="en-US" sz="1800" smtClean="0"/>
              <a:t>How measurement error influences regressions</a:t>
            </a:r>
          </a:p>
          <a:p>
            <a:r>
              <a:rPr lang="en-US" altLang="en-US" sz="1800" smtClean="0"/>
              <a:t>Factor analysis and principal components analysis</a:t>
            </a:r>
          </a:p>
          <a:p>
            <a:r>
              <a:rPr lang="en-US" altLang="en-US" sz="1800" smtClean="0"/>
              <a:t>Self-reports and challenges therein- DIF in cesd, self-reported health</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a:defRPr/>
            </a:pPr>
            <a:r>
              <a:rPr lang="en-US" dirty="0" smtClean="0"/>
              <a:t>Measuring Disparities : Defining the Dimension of Inequality</a:t>
            </a:r>
            <a:endParaRPr lang="en-US" dirty="0"/>
          </a:p>
        </p:txBody>
      </p:sp>
      <p:sp>
        <p:nvSpPr>
          <p:cNvPr id="1536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966C2E6-F30D-4883-A0B7-9B9BD515CF5E}" type="slidenum">
              <a:rPr lang="en-US" altLang="en-US">
                <a:solidFill>
                  <a:srgbClr val="3F3F3F"/>
                </a:solidFill>
              </a:rPr>
              <a:pPr/>
              <a:t>8</a:t>
            </a:fld>
            <a:endParaRPr lang="en-US" altLang="en-US">
              <a:solidFill>
                <a:srgbClr val="3F3F3F"/>
              </a:solidFill>
            </a:endParaRPr>
          </a:p>
        </p:txBody>
      </p:sp>
      <p:sp>
        <p:nvSpPr>
          <p:cNvPr id="15364" name="TextBox 4"/>
          <p:cNvSpPr txBox="1">
            <a:spLocks noChangeArrowheads="1"/>
          </p:cNvSpPr>
          <p:nvPr/>
        </p:nvSpPr>
        <p:spPr bwMode="auto">
          <a:xfrm>
            <a:off x="228600" y="1581150"/>
            <a:ext cx="81534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Font typeface="Arial" charset="0"/>
              <a:buChar char="•"/>
            </a:pPr>
            <a:r>
              <a:rPr lang="en-US" altLang="en-US" sz="2000" dirty="0"/>
              <a:t>Race, ethnicity, SES</a:t>
            </a:r>
          </a:p>
          <a:p>
            <a:pPr>
              <a:buFont typeface="Arial" charset="0"/>
              <a:buChar char="•"/>
            </a:pPr>
            <a:r>
              <a:rPr lang="en-US" altLang="en-US" sz="2000" dirty="0"/>
              <a:t>SEP (assuming you want SEP not social </a:t>
            </a:r>
            <a:r>
              <a:rPr lang="en-US" altLang="en-US" sz="2000" i="1" dirty="0"/>
              <a:t>class)</a:t>
            </a:r>
            <a:r>
              <a:rPr lang="en-US" altLang="en-US" sz="2000" dirty="0"/>
              <a:t>: </a:t>
            </a:r>
          </a:p>
          <a:p>
            <a:pPr lvl="1">
              <a:buFont typeface="Arial" charset="0"/>
              <a:buChar char="•"/>
            </a:pPr>
            <a:r>
              <a:rPr lang="en-US" altLang="en-US" sz="2000" dirty="0"/>
              <a:t>define dimension (education, occupation, financial) </a:t>
            </a:r>
          </a:p>
          <a:p>
            <a:pPr lvl="1">
              <a:buFont typeface="Arial" charset="0"/>
              <a:buChar char="•"/>
            </a:pPr>
            <a:r>
              <a:rPr lang="en-US" altLang="en-US" sz="2000" dirty="0"/>
              <a:t>define time in life (childhood, current, cumulative) </a:t>
            </a:r>
          </a:p>
          <a:p>
            <a:pPr lvl="1">
              <a:buFont typeface="Arial" charset="0"/>
              <a:buChar char="•"/>
            </a:pPr>
            <a:r>
              <a:rPr lang="en-US" altLang="en-US" sz="2000" dirty="0"/>
              <a:t>define level (own SEP, household, neighborhood) </a:t>
            </a:r>
          </a:p>
          <a:p>
            <a:pPr lvl="1">
              <a:buFont typeface="Arial" charset="0"/>
              <a:buChar char="•"/>
            </a:pPr>
            <a:r>
              <a:rPr lang="en-US" altLang="en-US" sz="2000" dirty="0"/>
              <a:t>Choose absolute vs </a:t>
            </a:r>
            <a:r>
              <a:rPr lang="en-US" altLang="en-US" sz="2000" dirty="0" smtClean="0"/>
              <a:t>relative position  </a:t>
            </a:r>
            <a:r>
              <a:rPr lang="en-US" altLang="en-US" sz="2000" dirty="0"/>
              <a:t>(I feel better in 1</a:t>
            </a:r>
            <a:r>
              <a:rPr lang="en-US" altLang="en-US" sz="2000" baseline="30000" dirty="0"/>
              <a:t>st</a:t>
            </a:r>
            <a:r>
              <a:rPr lang="en-US" altLang="en-US" sz="2000" dirty="0"/>
              <a:t> class because I am super-comfy </a:t>
            </a:r>
            <a:r>
              <a:rPr lang="en-US" altLang="en-US" sz="2000" i="1" dirty="0"/>
              <a:t>vs</a:t>
            </a:r>
            <a:r>
              <a:rPr lang="en-US" altLang="en-US" sz="2000" dirty="0"/>
              <a:t> I feel better in 1</a:t>
            </a:r>
            <a:r>
              <a:rPr lang="en-US" altLang="en-US" sz="2000" baseline="30000" dirty="0"/>
              <a:t>st</a:t>
            </a:r>
            <a:r>
              <a:rPr lang="en-US" altLang="en-US" sz="2000" dirty="0"/>
              <a:t> class because I am comfier than those </a:t>
            </a:r>
            <a:r>
              <a:rPr lang="en-US" altLang="en-US" sz="2000" dirty="0" err="1"/>
              <a:t>schmoes</a:t>
            </a:r>
            <a:r>
              <a:rPr lang="en-US" altLang="en-US" sz="2000" dirty="0"/>
              <a:t> back in economy)</a:t>
            </a:r>
          </a:p>
          <a:p>
            <a:pPr>
              <a:buFont typeface="Arial" charset="0"/>
              <a:buChar char="•"/>
            </a:pPr>
            <a:r>
              <a:rPr lang="en-US" altLang="en-US" sz="2000" dirty="0"/>
              <a:t>Distinguish between the construct </a:t>
            </a:r>
            <a:r>
              <a:rPr lang="en-US" altLang="en-US" sz="2000" dirty="0" smtClean="0"/>
              <a:t>(e.g., financial security) and </a:t>
            </a:r>
            <a:r>
              <a:rPr lang="en-US" altLang="en-US" sz="2000" dirty="0"/>
              <a:t>how you will measure that </a:t>
            </a:r>
            <a:r>
              <a:rPr lang="en-US" altLang="en-US" sz="2000" dirty="0" smtClean="0"/>
              <a:t>construct (e.g., household income ratio to poverty threshold)</a:t>
            </a:r>
            <a:endParaRPr lang="en-US" altLang="en-US" sz="2000"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fontAlgn="auto" hangingPunct="1">
              <a:spcAft>
                <a:spcPts val="0"/>
              </a:spcAft>
              <a:defRPr/>
            </a:pPr>
            <a:r>
              <a:rPr lang="en-US" dirty="0" smtClean="0">
                <a:solidFill>
                  <a:schemeClr val="accent1">
                    <a:satMod val="150000"/>
                  </a:schemeClr>
                </a:solidFill>
              </a:rPr>
              <a:t>Measurement Outline</a:t>
            </a:r>
          </a:p>
        </p:txBody>
      </p:sp>
      <p:sp>
        <p:nvSpPr>
          <p:cNvPr id="86019" name="Rectangle 3"/>
          <p:cNvSpPr>
            <a:spLocks noGrp="1" noChangeArrowheads="1"/>
          </p:cNvSpPr>
          <p:nvPr>
            <p:ph idx="1"/>
          </p:nvPr>
        </p:nvSpPr>
        <p:spPr>
          <a:xfrm>
            <a:off x="304800" y="1524000"/>
            <a:ext cx="8229600" cy="5029200"/>
          </a:xfrm>
        </p:spPr>
        <p:txBody>
          <a:bodyPr/>
          <a:lstStyle/>
          <a:p>
            <a:r>
              <a:rPr lang="en-US" altLang="en-US" sz="1800" smtClean="0"/>
              <a:t> </a:t>
            </a:r>
          </a:p>
          <a:p>
            <a:r>
              <a:rPr lang="en-US" altLang="en-US" sz="1800" b="1" smtClean="0"/>
              <a:t>Identifying and selecting self-report measures for health disparities research: Part I</a:t>
            </a:r>
            <a:endParaRPr lang="en-US" altLang="en-US" sz="1800" smtClean="0"/>
          </a:p>
          <a:p>
            <a:r>
              <a:rPr lang="en-US" altLang="en-US" sz="1800" smtClean="0"/>
              <a:t> </a:t>
            </a:r>
          </a:p>
          <a:p>
            <a:r>
              <a:rPr lang="en-US" altLang="en-US" sz="1800" smtClean="0"/>
              <a:t>Basic measurement terminology and principles; overall process of selecting self-report measures for a specific study; how to locate candidate measures to review for appropriateness.  </a:t>
            </a:r>
          </a:p>
          <a:p>
            <a:r>
              <a:rPr lang="en-US" altLang="en-US" sz="1800" smtClean="0"/>
              <a:t>Homework involves reviewing one existing measure using a structured template.</a:t>
            </a:r>
          </a:p>
          <a:p>
            <a:r>
              <a:rPr lang="en-US" altLang="en-US" sz="1800" smtClean="0"/>
              <a:t> </a:t>
            </a:r>
          </a:p>
          <a:p>
            <a:r>
              <a:rPr lang="en-US" altLang="en-US" sz="1800" b="1" smtClean="0"/>
              <a:t>Identifying and selecting self-report measures for health disparities research: Part II </a:t>
            </a:r>
            <a:endParaRPr lang="en-US" altLang="en-US" sz="1800" smtClean="0"/>
          </a:p>
          <a:p>
            <a:r>
              <a:rPr lang="en-US" altLang="en-US" sz="1800" smtClean="0"/>
              <a:t> </a:t>
            </a:r>
          </a:p>
          <a:p>
            <a:r>
              <a:rPr lang="en-US" altLang="en-US" sz="1800" smtClean="0"/>
              <a:t>Continuation of criteria for reviewing and critiquing measures including rationale, resources, and examples from health disparities research.  Because most measures will require some modifications, issues in modifying measures will be presented.  </a:t>
            </a:r>
          </a:p>
          <a:p>
            <a:r>
              <a:rPr lang="en-US" altLang="en-US" sz="1800" smtClean="0"/>
              <a:t>Homework involves completing the review of one existing measure. What’s a latent variable?   When do they come up in health disparities and social epi research?</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155448"/>
            <a:ext cx="8610600" cy="1252728"/>
          </a:xfrm>
        </p:spPr>
        <p:txBody>
          <a:bodyPr>
            <a:normAutofit fontScale="90000"/>
          </a:bodyPr>
          <a:lstStyle/>
          <a:p>
            <a:pPr marL="342900" indent="-342900">
              <a:defRPr/>
            </a:pPr>
            <a:r>
              <a:rPr lang="en-US" sz="4800" dirty="0">
                <a:latin typeface="Arial" panose="020B0604020202020204" pitchFamily="34" charset="0"/>
              </a:rPr>
              <a:t>How do you choose a measure?</a:t>
            </a:r>
          </a:p>
        </p:txBody>
      </p:sp>
      <p:sp>
        <p:nvSpPr>
          <p:cNvPr id="1638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4911D3A-A697-4BFB-8478-6858EB6B6351}" type="slidenum">
              <a:rPr lang="en-US" altLang="en-US">
                <a:solidFill>
                  <a:srgbClr val="3F3F3F"/>
                </a:solidFill>
              </a:rPr>
              <a:pPr/>
              <a:t>9</a:t>
            </a:fld>
            <a:endParaRPr lang="en-US" altLang="en-US">
              <a:solidFill>
                <a:srgbClr val="3F3F3F"/>
              </a:solidFill>
            </a:endParaRPr>
          </a:p>
        </p:txBody>
      </p:sp>
      <p:sp>
        <p:nvSpPr>
          <p:cNvPr id="16388" name="TextBox 4"/>
          <p:cNvSpPr txBox="1">
            <a:spLocks noChangeArrowheads="1"/>
          </p:cNvSpPr>
          <p:nvPr/>
        </p:nvSpPr>
        <p:spPr bwMode="auto">
          <a:xfrm>
            <a:off x="228600" y="1581150"/>
            <a:ext cx="8153400"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a:buFont typeface="Arial" charset="0"/>
              <a:buChar char="•"/>
            </a:pPr>
            <a:r>
              <a:rPr lang="en-US" altLang="en-US" sz="2000" dirty="0" smtClean="0"/>
              <a:t>First ask: Are </a:t>
            </a:r>
            <a:r>
              <a:rPr lang="en-US" altLang="en-US" sz="2000" dirty="0"/>
              <a:t>you conducting etiologic/intervention research or surveillance/descriptive?</a:t>
            </a:r>
          </a:p>
          <a:p>
            <a:pPr lvl="1">
              <a:buFont typeface="Arial" charset="0"/>
              <a:buChar char="•"/>
            </a:pPr>
            <a:r>
              <a:rPr lang="en-US" altLang="en-US" sz="2000" dirty="0"/>
              <a:t>If etiologic: </a:t>
            </a:r>
            <a:endParaRPr lang="en-US" altLang="en-US" sz="2000" dirty="0" smtClean="0"/>
          </a:p>
          <a:p>
            <a:pPr lvl="2">
              <a:buFont typeface="Arial" charset="0"/>
              <a:buChar char="•"/>
            </a:pPr>
            <a:r>
              <a:rPr lang="en-US" altLang="en-US" sz="2000" dirty="0" smtClean="0"/>
              <a:t>theoretically</a:t>
            </a:r>
            <a:r>
              <a:rPr lang="en-US" altLang="en-US" sz="2000" dirty="0"/>
              <a:t>, what is most likely to be </a:t>
            </a:r>
            <a:r>
              <a:rPr lang="en-US" altLang="en-US" sz="2000" dirty="0" smtClean="0"/>
              <a:t>relevant to your outcome?   </a:t>
            </a:r>
            <a:endParaRPr lang="en-US" altLang="en-US" sz="2000" dirty="0"/>
          </a:p>
          <a:p>
            <a:pPr lvl="2">
              <a:buFont typeface="Arial" charset="0"/>
              <a:buChar char="•"/>
            </a:pPr>
            <a:r>
              <a:rPr lang="en-US" altLang="en-US" sz="2000" dirty="0"/>
              <a:t>Articulate mechanisms by which SEP may influence your health outcome. </a:t>
            </a:r>
          </a:p>
          <a:p>
            <a:pPr lvl="1">
              <a:buFont typeface="Arial" charset="0"/>
              <a:buChar char="•"/>
            </a:pPr>
            <a:r>
              <a:rPr lang="en-US" altLang="en-US" sz="2000" dirty="0"/>
              <a:t>Describe why your measure is inadequate/incomplete</a:t>
            </a:r>
          </a:p>
          <a:p>
            <a:pPr lvl="1">
              <a:buFont typeface="Arial" charset="0"/>
              <a:buChar char="•"/>
            </a:pPr>
            <a:r>
              <a:rPr lang="en-US" altLang="en-US" sz="2000" dirty="0"/>
              <a:t>Understand the bias likely to arise from inadequate measurement (next section)</a:t>
            </a:r>
          </a:p>
          <a:p>
            <a:pPr lvl="1">
              <a:buFont typeface="Arial" charset="0"/>
              <a:buChar char="•"/>
            </a:pPr>
            <a:r>
              <a:rPr lang="en-US" altLang="en-US" sz="2000" dirty="0"/>
              <a:t>Is your goal to “explain away” another source of inequality</a:t>
            </a:r>
            <a:r>
              <a:rPr lang="en-US" altLang="en-US" sz="2000" dirty="0" smtClean="0"/>
              <a:t>? (e.g., explain racial disparities with SES)</a:t>
            </a:r>
            <a:endParaRPr lang="en-US" altLang="en-US" sz="2000" dirty="0"/>
          </a:p>
          <a:p>
            <a:pPr lvl="2">
              <a:buFont typeface="Arial" charset="0"/>
              <a:buChar char="•"/>
            </a:pPr>
            <a:r>
              <a:rPr lang="en-US" altLang="en-US" sz="2000" dirty="0"/>
              <a:t>More comprehensive measurement </a:t>
            </a:r>
            <a:r>
              <a:rPr lang="en-US" altLang="en-US" sz="2000" dirty="0" smtClean="0"/>
              <a:t>is valuable</a:t>
            </a:r>
            <a:endParaRPr lang="en-US" altLang="en-US" sz="2000" dirty="0"/>
          </a:p>
          <a:p>
            <a:pPr lvl="1">
              <a:buFont typeface="Arial" charset="0"/>
              <a:buChar char="•"/>
            </a:pPr>
            <a:r>
              <a:rPr lang="en-US" altLang="en-US" sz="2000" dirty="0"/>
              <a:t>Is your goal to guide interventions</a:t>
            </a:r>
            <a:r>
              <a:rPr lang="en-US" altLang="en-US" sz="2000" dirty="0" smtClean="0"/>
              <a:t>?</a:t>
            </a:r>
            <a:endParaRPr lang="en-US" altLang="en-US" sz="2000" dirty="0"/>
          </a:p>
          <a:p>
            <a:pPr lvl="2">
              <a:buFont typeface="Arial" charset="0"/>
              <a:buChar char="•"/>
            </a:pPr>
            <a:r>
              <a:rPr lang="en-US" altLang="en-US" sz="2000" dirty="0"/>
              <a:t>Narrower, more clearly </a:t>
            </a:r>
            <a:r>
              <a:rPr lang="en-US" altLang="en-US" sz="2000" dirty="0" smtClean="0"/>
              <a:t>defined and specific </a:t>
            </a:r>
            <a:r>
              <a:rPr lang="en-US" altLang="en-US" sz="2000" dirty="0"/>
              <a:t>measurements are desirable</a:t>
            </a:r>
          </a:p>
          <a:p>
            <a:pPr lvl="1">
              <a:buFont typeface="Arial" charset="0"/>
              <a:buChar char="•"/>
            </a:pPr>
            <a:endParaRPr lang="en-US" altLang="en-US" sz="20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Module</Template>
  <TotalTime>3243</TotalTime>
  <Words>5502</Words>
  <Application>Microsoft Office PowerPoint</Application>
  <PresentationFormat>On-screen Show (4:3)</PresentationFormat>
  <Paragraphs>859</Paragraphs>
  <Slides>80</Slides>
  <Notes>24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80</vt:i4>
      </vt:variant>
    </vt:vector>
  </HeadingPairs>
  <TitlesOfParts>
    <vt:vector size="90" baseType="lpstr">
      <vt:lpstr>Arial</vt:lpstr>
      <vt:lpstr>Corbel</vt:lpstr>
      <vt:lpstr>Wingdings 2</vt:lpstr>
      <vt:lpstr>Wingdings</vt:lpstr>
      <vt:lpstr>Wingdings 3</vt:lpstr>
      <vt:lpstr>Calibri</vt:lpstr>
      <vt:lpstr>Times New Roman</vt:lpstr>
      <vt:lpstr>Symbol</vt:lpstr>
      <vt:lpstr>Module</vt:lpstr>
      <vt:lpstr>Microsoft Office Excel Chart</vt:lpstr>
      <vt:lpstr>Epi222: Measurement, an Abbreviated Lecture </vt:lpstr>
      <vt:lpstr>Measurement Issues in Health Disparities and Social Epidemiology</vt:lpstr>
      <vt:lpstr>Measuring Disparities</vt:lpstr>
      <vt:lpstr>Measuring Disparities: Choosing a Comparison Group</vt:lpstr>
      <vt:lpstr>Measuring Disparities : Choosing a Comparison Group</vt:lpstr>
      <vt:lpstr>Measuring Disparities : Choosing a Comparison Group</vt:lpstr>
      <vt:lpstr>Measuring Disparities : Choosing a Comparison Group</vt:lpstr>
      <vt:lpstr>Measuring Disparities : Defining the Dimension of Inequality</vt:lpstr>
      <vt:lpstr>How do you choose a measure?</vt:lpstr>
      <vt:lpstr>Distinguish between the construct and how you will measure that construct</vt:lpstr>
      <vt:lpstr>SEP vs social class</vt:lpstr>
      <vt:lpstr>Different dimensions of disadvantage are strongly correlated</vt:lpstr>
      <vt:lpstr>Different dimensions of inequality are not perfectly correlated</vt:lpstr>
      <vt:lpstr>Even seemingly simple variables are hard to measure well: education</vt:lpstr>
      <vt:lpstr>Years of Education ≠  Amount of Schooling</vt:lpstr>
      <vt:lpstr>Teacher Salaries</vt:lpstr>
      <vt:lpstr>Measurement Issues in Health Disparities and Social Epidemiology</vt:lpstr>
      <vt:lpstr>Measuring Disparities: Showing a Difference Between Groups</vt:lpstr>
      <vt:lpstr>Measuring Disparities: Choosing a Comparison Group</vt:lpstr>
      <vt:lpstr>Measuring Disparities: Showing a Difference Between Groups</vt:lpstr>
      <vt:lpstr>Measuring Disparities: Showing a Difference Between Groups</vt:lpstr>
      <vt:lpstr>Measuring Trends in Disparities: Relative vs Absolute Measures</vt:lpstr>
      <vt:lpstr>Trends in Infant Mortality</vt:lpstr>
      <vt:lpstr>Trends in Infant Mortality</vt:lpstr>
      <vt:lpstr>Effect Measure Modification: Scale dependence</vt:lpstr>
      <vt:lpstr>Effect Modification vs Interaction</vt:lpstr>
      <vt:lpstr>Absolute vs Relative Changes</vt:lpstr>
      <vt:lpstr>Measurement Issues in Health Disparities and Social Epidemiology</vt:lpstr>
      <vt:lpstr>Considerations for outcome measures</vt:lpstr>
      <vt:lpstr>Measurement Issues in Health Disparities and Social Epidemiology</vt:lpstr>
      <vt:lpstr>Inadequate measures can result in:</vt:lpstr>
      <vt:lpstr>What to worry about depends on your question</vt:lpstr>
      <vt:lpstr>Excess Stroke in Blacks vs Whites</vt:lpstr>
      <vt:lpstr>But how well are social risk factors measured?</vt:lpstr>
      <vt:lpstr>Overlap of Race and Place  for Older Americans</vt:lpstr>
      <vt:lpstr>Research Questions</vt:lpstr>
      <vt:lpstr>Childhood Social Conditions</vt:lpstr>
      <vt:lpstr>Childhood Social Conditions</vt:lpstr>
      <vt:lpstr>Accounting for Racial Differences</vt:lpstr>
      <vt:lpstr>Accounting for Racial Differences</vt:lpstr>
      <vt:lpstr>Accounting for Racial Differences</vt:lpstr>
      <vt:lpstr>Accounting for Racial Differences</vt:lpstr>
      <vt:lpstr>Interpretation</vt:lpstr>
      <vt:lpstr>Measurement Issues in Health Disparities and Social Epidemiology</vt:lpstr>
      <vt:lpstr>What’s a latent variable?</vt:lpstr>
      <vt:lpstr>What’s a latent variable or latent “construct”?</vt:lpstr>
      <vt:lpstr>Measures of Concepts </vt:lpstr>
      <vt:lpstr>Depicting Latent Variables and Measures</vt:lpstr>
      <vt:lpstr>Depicting Latent Variables and Measures</vt:lpstr>
      <vt:lpstr>Process of Selecting Good Measures for Your Studies </vt:lpstr>
      <vt:lpstr>How good is my measure?</vt:lpstr>
      <vt:lpstr>Defining hard to describe constructs</vt:lpstr>
      <vt:lpstr>Scales vs Indexes (per the Devellis framework)</vt:lpstr>
      <vt:lpstr>Scales vs Indexes=Reflective vs Formative</vt:lpstr>
      <vt:lpstr>Process of Selecting Good Measures for Your Studies </vt:lpstr>
      <vt:lpstr>Locating Potential Measures</vt:lpstr>
      <vt:lpstr>Typical Sequence of Developing New Self-Report Measures</vt:lpstr>
      <vt:lpstr>Things to Pay Attention to in Items</vt:lpstr>
      <vt:lpstr>Time Frame: Part of Concept Definition</vt:lpstr>
      <vt:lpstr>Response Scale Choices: “Vague, Imprecise Quantifiers”</vt:lpstr>
      <vt:lpstr>Example of Vague Quantifier</vt:lpstr>
      <vt:lpstr>Example of Vague Quantifier</vt:lpstr>
      <vt:lpstr>Distance Between Levels: “In general, how would you rate your health?”</vt:lpstr>
      <vt:lpstr>Distance Between Levels: “In general, how would you rate your health?”</vt:lpstr>
      <vt:lpstr>Pretest in Target Population</vt:lpstr>
      <vt:lpstr>Scales vs Indexes (per the Devellis framework)</vt:lpstr>
      <vt:lpstr>Why repeat basically the same question in different ways?</vt:lpstr>
      <vt:lpstr>Why repeat basically the same question in different ways?</vt:lpstr>
      <vt:lpstr>Adding items reduces measurement error and improves reliability</vt:lpstr>
      <vt:lpstr>Adding items reduces measurement error and improves reliability</vt:lpstr>
      <vt:lpstr>How can I assess reliability?</vt:lpstr>
      <vt:lpstr>How can I assess reliability?</vt:lpstr>
      <vt:lpstr>How can I assess validity?</vt:lpstr>
      <vt:lpstr>Unreliable measures in regressions</vt:lpstr>
      <vt:lpstr>Unreliable measures in regressions</vt:lpstr>
      <vt:lpstr>Conclusion</vt:lpstr>
      <vt:lpstr>Group Activity</vt:lpstr>
      <vt:lpstr>PowerPoint Presentation</vt:lpstr>
      <vt:lpstr>Measurement Outline</vt:lpstr>
      <vt:lpstr>Measurement Outline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Shh 245: How to stay sane through a long analysis</dc:title>
  <dc:creator>MGLYMOUR</dc:creator>
  <cp:lastModifiedBy>Maria Glymour</cp:lastModifiedBy>
  <cp:revision>65</cp:revision>
  <dcterms:created xsi:type="dcterms:W3CDTF">2010-09-12T15:41:50Z</dcterms:created>
  <dcterms:modified xsi:type="dcterms:W3CDTF">2016-02-16T20:10:17Z</dcterms:modified>
</cp:coreProperties>
</file>