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 id="2147484092" r:id="rId2"/>
    <p:sldMasterId id="2147484210" r:id="rId3"/>
    <p:sldMasterId id="2147484234" r:id="rId4"/>
    <p:sldMasterId id="2147484246" r:id="rId5"/>
  </p:sldMasterIdLst>
  <p:notesMasterIdLst>
    <p:notesMasterId r:id="rId102"/>
  </p:notesMasterIdLst>
  <p:handoutMasterIdLst>
    <p:handoutMasterId r:id="rId103"/>
  </p:handoutMasterIdLst>
  <p:sldIdLst>
    <p:sldId id="573" r:id="rId6"/>
    <p:sldId id="256" r:id="rId7"/>
    <p:sldId id="696" r:id="rId8"/>
    <p:sldId id="697" r:id="rId9"/>
    <p:sldId id="625" r:id="rId10"/>
    <p:sldId id="609" r:id="rId11"/>
    <p:sldId id="754" r:id="rId12"/>
    <p:sldId id="757" r:id="rId13"/>
    <p:sldId id="755" r:id="rId14"/>
    <p:sldId id="756" r:id="rId15"/>
    <p:sldId id="698" r:id="rId16"/>
    <p:sldId id="587" r:id="rId17"/>
    <p:sldId id="610" r:id="rId18"/>
    <p:sldId id="731" r:id="rId19"/>
    <p:sldId id="574" r:id="rId20"/>
    <p:sldId id="704" r:id="rId21"/>
    <p:sldId id="701" r:id="rId22"/>
    <p:sldId id="752" r:id="rId23"/>
    <p:sldId id="699" r:id="rId24"/>
    <p:sldId id="700" r:id="rId25"/>
    <p:sldId id="705" r:id="rId26"/>
    <p:sldId id="773" r:id="rId27"/>
    <p:sldId id="774" r:id="rId28"/>
    <p:sldId id="775" r:id="rId29"/>
    <p:sldId id="776" r:id="rId30"/>
    <p:sldId id="777" r:id="rId31"/>
    <p:sldId id="778" r:id="rId32"/>
    <p:sldId id="780" r:id="rId33"/>
    <p:sldId id="781" r:id="rId34"/>
    <p:sldId id="782" r:id="rId35"/>
    <p:sldId id="783" r:id="rId36"/>
    <p:sldId id="784" r:id="rId37"/>
    <p:sldId id="785" r:id="rId38"/>
    <p:sldId id="786" r:id="rId39"/>
    <p:sldId id="787" r:id="rId40"/>
    <p:sldId id="788" r:id="rId41"/>
    <p:sldId id="789" r:id="rId42"/>
    <p:sldId id="790" r:id="rId43"/>
    <p:sldId id="791" r:id="rId44"/>
    <p:sldId id="793" r:id="rId45"/>
    <p:sldId id="794" r:id="rId46"/>
    <p:sldId id="792" r:id="rId47"/>
    <p:sldId id="795" r:id="rId48"/>
    <p:sldId id="799" r:id="rId49"/>
    <p:sldId id="802" r:id="rId50"/>
    <p:sldId id="796" r:id="rId51"/>
    <p:sldId id="797" r:id="rId52"/>
    <p:sldId id="798" r:id="rId53"/>
    <p:sldId id="706" r:id="rId54"/>
    <p:sldId id="707" r:id="rId55"/>
    <p:sldId id="708" r:id="rId56"/>
    <p:sldId id="709" r:id="rId57"/>
    <p:sldId id="710" r:id="rId58"/>
    <p:sldId id="711" r:id="rId59"/>
    <p:sldId id="712" r:id="rId60"/>
    <p:sldId id="742" r:id="rId61"/>
    <p:sldId id="732" r:id="rId62"/>
    <p:sldId id="714" r:id="rId63"/>
    <p:sldId id="715" r:id="rId64"/>
    <p:sldId id="771" r:id="rId65"/>
    <p:sldId id="716" r:id="rId66"/>
    <p:sldId id="733" r:id="rId67"/>
    <p:sldId id="736" r:id="rId68"/>
    <p:sldId id="738" r:id="rId69"/>
    <p:sldId id="739" r:id="rId70"/>
    <p:sldId id="800" r:id="rId71"/>
    <p:sldId id="717" r:id="rId72"/>
    <p:sldId id="740" r:id="rId73"/>
    <p:sldId id="741" r:id="rId74"/>
    <p:sldId id="801" r:id="rId75"/>
    <p:sldId id="720" r:id="rId76"/>
    <p:sldId id="721" r:id="rId77"/>
    <p:sldId id="723" r:id="rId78"/>
    <p:sldId id="743" r:id="rId79"/>
    <p:sldId id="746" r:id="rId80"/>
    <p:sldId id="724" r:id="rId81"/>
    <p:sldId id="772" r:id="rId82"/>
    <p:sldId id="765" r:id="rId83"/>
    <p:sldId id="659" r:id="rId84"/>
    <p:sldId id="646" r:id="rId85"/>
    <p:sldId id="693" r:id="rId86"/>
    <p:sldId id="694" r:id="rId87"/>
    <p:sldId id="683" r:id="rId88"/>
    <p:sldId id="647" r:id="rId89"/>
    <p:sldId id="664" r:id="rId90"/>
    <p:sldId id="686" r:id="rId91"/>
    <p:sldId id="687" r:id="rId92"/>
    <p:sldId id="651" r:id="rId93"/>
    <p:sldId id="652" r:id="rId94"/>
    <p:sldId id="653" r:id="rId95"/>
    <p:sldId id="753" r:id="rId96"/>
    <p:sldId id="770" r:id="rId97"/>
    <p:sldId id="660" r:id="rId98"/>
    <p:sldId id="768" r:id="rId99"/>
    <p:sldId id="685" r:id="rId100"/>
    <p:sldId id="273" r:id="rId10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ma Shariff-Marco" initials="SS" lastIdx="11" clrIdx="0">
    <p:extLst>
      <p:ext uri="{19B8F6BF-5375-455C-9EA6-DF929625EA0E}">
        <p15:presenceInfo xmlns:p15="http://schemas.microsoft.com/office/powerpoint/2012/main" userId="S-1-5-21-2099209888-1620008294-1231754661-88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B351"/>
    <a:srgbClr val="003366"/>
    <a:srgbClr val="990000"/>
    <a:srgbClr val="999933"/>
    <a:srgbClr val="CC6600"/>
    <a:srgbClr val="CC9933"/>
    <a:srgbClr val="BBBBAA"/>
    <a:srgbClr val="88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83199" autoAdjust="0"/>
  </p:normalViewPr>
  <p:slideViewPr>
    <p:cSldViewPr>
      <p:cViewPr varScale="1">
        <p:scale>
          <a:sx n="93" d="100"/>
          <a:sy n="93" d="100"/>
        </p:scale>
        <p:origin x="1908" y="84"/>
      </p:cViewPr>
      <p:guideLst>
        <p:guide orient="horz" pos="2160"/>
        <p:guide pos="2880"/>
      </p:guideLst>
    </p:cSldViewPr>
  </p:slideViewPr>
  <p:outlineViewPr>
    <p:cViewPr>
      <p:scale>
        <a:sx n="33" d="100"/>
        <a:sy n="33" d="100"/>
      </p:scale>
      <p:origin x="42" y="17718"/>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ireneyen\Downloads\timeline%20(2).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US" sz="2000" dirty="0"/>
              <a:t>Biological, social, and physical environmental causes of cancer</a:t>
            </a:r>
          </a:p>
        </c:rich>
      </c:tx>
      <c:layout>
        <c:manualLayout>
          <c:xMode val="edge"/>
          <c:yMode val="edge"/>
          <c:x val="0.11679083383807795"/>
          <c:y val="3.2366640789619609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2802637290530991"/>
          <c:y val="0.17344633057231482"/>
          <c:w val="0.40101112961841301"/>
          <c:h val="0.54162542182227214"/>
        </c:manualLayout>
      </c:layout>
      <c:pieChart>
        <c:varyColors val="1"/>
        <c:ser>
          <c:idx val="0"/>
          <c:order val="0"/>
          <c:tx>
            <c:strRef>
              <c:f>Sheet1!$B$1</c:f>
              <c:strCache>
                <c:ptCount val="1"/>
                <c:pt idx="0">
                  <c:v>Percent</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Biological</c:v>
                </c:pt>
                <c:pt idx="1">
                  <c:v>Genetics</c:v>
                </c:pt>
                <c:pt idx="2">
                  <c:v>Physical Environment</c:v>
                </c:pt>
                <c:pt idx="3">
                  <c:v>Social (behavioral)</c:v>
                </c:pt>
                <c:pt idx="4">
                  <c:v>Other</c:v>
                </c:pt>
              </c:strCache>
            </c:strRef>
          </c:cat>
          <c:val>
            <c:numRef>
              <c:f>Sheet1!$B$2:$B$6</c:f>
              <c:numCache>
                <c:formatCode>General</c:formatCode>
                <c:ptCount val="5"/>
                <c:pt idx="0">
                  <c:v>18</c:v>
                </c:pt>
                <c:pt idx="1">
                  <c:v>5</c:v>
                </c:pt>
                <c:pt idx="2">
                  <c:v>31</c:v>
                </c:pt>
                <c:pt idx="3">
                  <c:v>39</c:v>
                </c:pt>
                <c:pt idx="4">
                  <c:v>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3451456188168784"/>
          <c:y val="0.78021372328458938"/>
          <c:w val="0.78706061982636777"/>
          <c:h val="0.2046347615638953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NL Whites</c:v>
                </c:pt>
              </c:strCache>
            </c:strRef>
          </c:tx>
          <c:spPr>
            <a:solidFill>
              <a:schemeClr val="accent1"/>
            </a:solidFill>
            <a:ln>
              <a:noFill/>
            </a:ln>
            <a:effectLst/>
          </c:spPr>
          <c:invertIfNegative val="0"/>
          <c:cat>
            <c:strRef>
              <c:f>Sheet1!$A$2:$A$5</c:f>
              <c:strCache>
                <c:ptCount val="4"/>
                <c:pt idx="0">
                  <c:v>&lt; High School</c:v>
                </c:pt>
                <c:pt idx="1">
                  <c:v>High School</c:v>
                </c:pt>
                <c:pt idx="2">
                  <c:v>Some College/Technical School</c:v>
                </c:pt>
                <c:pt idx="3">
                  <c:v>College Graduate or Higher Degree</c:v>
                </c:pt>
              </c:strCache>
            </c:strRef>
          </c:cat>
          <c:val>
            <c:numRef>
              <c:f>Sheet1!$B$2:$B$5</c:f>
              <c:numCache>
                <c:formatCode>General</c:formatCode>
                <c:ptCount val="4"/>
                <c:pt idx="0">
                  <c:v>1.8</c:v>
                </c:pt>
                <c:pt idx="1">
                  <c:v>7.2</c:v>
                </c:pt>
                <c:pt idx="2">
                  <c:v>11.3</c:v>
                </c:pt>
                <c:pt idx="3">
                  <c:v>79.8</c:v>
                </c:pt>
              </c:numCache>
            </c:numRef>
          </c:val>
        </c:ser>
        <c:ser>
          <c:idx val="1"/>
          <c:order val="1"/>
          <c:tx>
            <c:strRef>
              <c:f>Sheet1!$C$1</c:f>
              <c:strCache>
                <c:ptCount val="1"/>
                <c:pt idx="0">
                  <c:v>African American</c:v>
                </c:pt>
              </c:strCache>
            </c:strRef>
          </c:tx>
          <c:spPr>
            <a:solidFill>
              <a:schemeClr val="accent2"/>
            </a:solidFill>
            <a:ln>
              <a:noFill/>
            </a:ln>
            <a:effectLst/>
          </c:spPr>
          <c:invertIfNegative val="0"/>
          <c:cat>
            <c:strRef>
              <c:f>Sheet1!$A$2:$A$5</c:f>
              <c:strCache>
                <c:ptCount val="4"/>
                <c:pt idx="0">
                  <c:v>&lt; High School</c:v>
                </c:pt>
                <c:pt idx="1">
                  <c:v>High School</c:v>
                </c:pt>
                <c:pt idx="2">
                  <c:v>Some College/Technical School</c:v>
                </c:pt>
                <c:pt idx="3">
                  <c:v>College Graduate or Higher Degree</c:v>
                </c:pt>
              </c:strCache>
            </c:strRef>
          </c:cat>
          <c:val>
            <c:numRef>
              <c:f>Sheet1!$C$2:$C$5</c:f>
              <c:numCache>
                <c:formatCode>General</c:formatCode>
                <c:ptCount val="4"/>
                <c:pt idx="0">
                  <c:v>14.2</c:v>
                </c:pt>
                <c:pt idx="1">
                  <c:v>24.8</c:v>
                </c:pt>
                <c:pt idx="2">
                  <c:v>37.200000000000003</c:v>
                </c:pt>
                <c:pt idx="3">
                  <c:v>23.8</c:v>
                </c:pt>
              </c:numCache>
            </c:numRef>
          </c:val>
        </c:ser>
        <c:ser>
          <c:idx val="2"/>
          <c:order val="2"/>
          <c:tx>
            <c:strRef>
              <c:f>Sheet1!$D$1</c:f>
              <c:strCache>
                <c:ptCount val="1"/>
                <c:pt idx="0">
                  <c:v>Latina</c:v>
                </c:pt>
              </c:strCache>
            </c:strRef>
          </c:tx>
          <c:spPr>
            <a:solidFill>
              <a:schemeClr val="accent3"/>
            </a:solidFill>
            <a:ln>
              <a:noFill/>
            </a:ln>
            <a:effectLst/>
          </c:spPr>
          <c:invertIfNegative val="0"/>
          <c:cat>
            <c:strRef>
              <c:f>Sheet1!$A$2:$A$5</c:f>
              <c:strCache>
                <c:ptCount val="4"/>
                <c:pt idx="0">
                  <c:v>&lt; High School</c:v>
                </c:pt>
                <c:pt idx="1">
                  <c:v>High School</c:v>
                </c:pt>
                <c:pt idx="2">
                  <c:v>Some College/Technical School</c:v>
                </c:pt>
                <c:pt idx="3">
                  <c:v>College Graduate or Higher Degree</c:v>
                </c:pt>
              </c:strCache>
            </c:strRef>
          </c:cat>
          <c:val>
            <c:numRef>
              <c:f>Sheet1!$D$2:$D$5</c:f>
              <c:numCache>
                <c:formatCode>General</c:formatCode>
                <c:ptCount val="4"/>
                <c:pt idx="0">
                  <c:v>38</c:v>
                </c:pt>
                <c:pt idx="1">
                  <c:v>23.6</c:v>
                </c:pt>
                <c:pt idx="2">
                  <c:v>22.5</c:v>
                </c:pt>
                <c:pt idx="3">
                  <c:v>15.9</c:v>
                </c:pt>
              </c:numCache>
            </c:numRef>
          </c:val>
        </c:ser>
        <c:ser>
          <c:idx val="3"/>
          <c:order val="3"/>
          <c:tx>
            <c:strRef>
              <c:f>Sheet1!$E$1</c:f>
              <c:strCache>
                <c:ptCount val="1"/>
                <c:pt idx="0">
                  <c:v>Asian American</c:v>
                </c:pt>
              </c:strCache>
            </c:strRef>
          </c:tx>
          <c:spPr>
            <a:solidFill>
              <a:schemeClr val="accent4"/>
            </a:solidFill>
            <a:ln>
              <a:noFill/>
            </a:ln>
            <a:effectLst/>
          </c:spPr>
          <c:invertIfNegative val="0"/>
          <c:cat>
            <c:strRef>
              <c:f>Sheet1!$A$2:$A$5</c:f>
              <c:strCache>
                <c:ptCount val="4"/>
                <c:pt idx="0">
                  <c:v>&lt; High School</c:v>
                </c:pt>
                <c:pt idx="1">
                  <c:v>High School</c:v>
                </c:pt>
                <c:pt idx="2">
                  <c:v>Some College/Technical School</c:v>
                </c:pt>
                <c:pt idx="3">
                  <c:v>College Graduate or Higher Degree</c:v>
                </c:pt>
              </c:strCache>
            </c:strRef>
          </c:cat>
          <c:val>
            <c:numRef>
              <c:f>Sheet1!$E$2:$E$5</c:f>
              <c:numCache>
                <c:formatCode>General</c:formatCode>
                <c:ptCount val="4"/>
                <c:pt idx="0">
                  <c:v>8</c:v>
                </c:pt>
                <c:pt idx="1">
                  <c:v>12.8</c:v>
                </c:pt>
                <c:pt idx="2">
                  <c:v>22.3</c:v>
                </c:pt>
                <c:pt idx="3">
                  <c:v>56.9</c:v>
                </c:pt>
              </c:numCache>
            </c:numRef>
          </c:val>
        </c:ser>
        <c:dLbls>
          <c:showLegendKey val="0"/>
          <c:showVal val="0"/>
          <c:showCatName val="0"/>
          <c:showSerName val="0"/>
          <c:showPercent val="0"/>
          <c:showBubbleSize val="0"/>
        </c:dLbls>
        <c:gapWidth val="219"/>
        <c:overlap val="-27"/>
        <c:axId val="450592192"/>
        <c:axId val="450595328"/>
      </c:barChart>
      <c:catAx>
        <c:axId val="45059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450595328"/>
        <c:crosses val="autoZero"/>
        <c:auto val="1"/>
        <c:lblAlgn val="ctr"/>
        <c:lblOffset val="100"/>
        <c:noMultiLvlLbl val="0"/>
      </c:catAx>
      <c:valAx>
        <c:axId val="450595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50592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NL White</c:v>
                </c:pt>
              </c:strCache>
            </c:strRef>
          </c:tx>
          <c:spPr>
            <a:solidFill>
              <a:schemeClr val="accent1"/>
            </a:solidFill>
            <a:ln>
              <a:noFill/>
            </a:ln>
            <a:effectLst/>
          </c:spPr>
          <c:invertIfNegative val="0"/>
          <c:cat>
            <c:strRef>
              <c:f>Sheet1!$A$2:$A$6</c:f>
              <c:strCache>
                <c:ptCount val="5"/>
                <c:pt idx="0">
                  <c:v>Low nSES, Q1</c:v>
                </c:pt>
                <c:pt idx="1">
                  <c:v>Q2</c:v>
                </c:pt>
                <c:pt idx="2">
                  <c:v>Q3</c:v>
                </c:pt>
                <c:pt idx="3">
                  <c:v>Q4</c:v>
                </c:pt>
                <c:pt idx="4">
                  <c:v>High nSES, Q5</c:v>
                </c:pt>
              </c:strCache>
            </c:strRef>
          </c:cat>
          <c:val>
            <c:numRef>
              <c:f>Sheet1!$B$2:$B$6</c:f>
              <c:numCache>
                <c:formatCode>General</c:formatCode>
                <c:ptCount val="5"/>
                <c:pt idx="0">
                  <c:v>3.2</c:v>
                </c:pt>
                <c:pt idx="1">
                  <c:v>9.6999999999999993</c:v>
                </c:pt>
                <c:pt idx="2">
                  <c:v>17</c:v>
                </c:pt>
                <c:pt idx="3">
                  <c:v>27.1</c:v>
                </c:pt>
                <c:pt idx="4">
                  <c:v>43</c:v>
                </c:pt>
              </c:numCache>
            </c:numRef>
          </c:val>
        </c:ser>
        <c:ser>
          <c:idx val="1"/>
          <c:order val="1"/>
          <c:tx>
            <c:strRef>
              <c:f>Sheet1!$C$1</c:f>
              <c:strCache>
                <c:ptCount val="1"/>
                <c:pt idx="0">
                  <c:v>African American</c:v>
                </c:pt>
              </c:strCache>
            </c:strRef>
          </c:tx>
          <c:spPr>
            <a:solidFill>
              <a:schemeClr val="accent2"/>
            </a:solidFill>
            <a:ln>
              <a:noFill/>
            </a:ln>
            <a:effectLst/>
          </c:spPr>
          <c:invertIfNegative val="0"/>
          <c:cat>
            <c:strRef>
              <c:f>Sheet1!$A$2:$A$6</c:f>
              <c:strCache>
                <c:ptCount val="5"/>
                <c:pt idx="0">
                  <c:v>Low nSES, Q1</c:v>
                </c:pt>
                <c:pt idx="1">
                  <c:v>Q2</c:v>
                </c:pt>
                <c:pt idx="2">
                  <c:v>Q3</c:v>
                </c:pt>
                <c:pt idx="3">
                  <c:v>Q4</c:v>
                </c:pt>
                <c:pt idx="4">
                  <c:v>High nSES, Q5</c:v>
                </c:pt>
              </c:strCache>
            </c:strRef>
          </c:cat>
          <c:val>
            <c:numRef>
              <c:f>Sheet1!$C$2:$C$6</c:f>
              <c:numCache>
                <c:formatCode>General</c:formatCode>
                <c:ptCount val="5"/>
                <c:pt idx="0">
                  <c:v>28.4</c:v>
                </c:pt>
                <c:pt idx="1">
                  <c:v>25.9</c:v>
                </c:pt>
                <c:pt idx="2">
                  <c:v>20.7</c:v>
                </c:pt>
                <c:pt idx="3">
                  <c:v>16.100000000000001</c:v>
                </c:pt>
                <c:pt idx="4">
                  <c:v>8.9</c:v>
                </c:pt>
              </c:numCache>
            </c:numRef>
          </c:val>
        </c:ser>
        <c:ser>
          <c:idx val="2"/>
          <c:order val="2"/>
          <c:tx>
            <c:strRef>
              <c:f>Sheet1!$D$1</c:f>
              <c:strCache>
                <c:ptCount val="1"/>
                <c:pt idx="0">
                  <c:v>Latina</c:v>
                </c:pt>
              </c:strCache>
            </c:strRef>
          </c:tx>
          <c:spPr>
            <a:solidFill>
              <a:schemeClr val="accent3"/>
            </a:solidFill>
            <a:ln>
              <a:noFill/>
            </a:ln>
            <a:effectLst/>
          </c:spPr>
          <c:invertIfNegative val="0"/>
          <c:cat>
            <c:strRef>
              <c:f>Sheet1!$A$2:$A$6</c:f>
              <c:strCache>
                <c:ptCount val="5"/>
                <c:pt idx="0">
                  <c:v>Low nSES, Q1</c:v>
                </c:pt>
                <c:pt idx="1">
                  <c:v>Q2</c:v>
                </c:pt>
                <c:pt idx="2">
                  <c:v>Q3</c:v>
                </c:pt>
                <c:pt idx="3">
                  <c:v>Q4</c:v>
                </c:pt>
                <c:pt idx="4">
                  <c:v>High nSES, Q5</c:v>
                </c:pt>
              </c:strCache>
            </c:strRef>
          </c:cat>
          <c:val>
            <c:numRef>
              <c:f>Sheet1!$D$2:$D$6</c:f>
              <c:numCache>
                <c:formatCode>General</c:formatCode>
                <c:ptCount val="5"/>
                <c:pt idx="0">
                  <c:v>12.9</c:v>
                </c:pt>
                <c:pt idx="1">
                  <c:v>20.5</c:v>
                </c:pt>
                <c:pt idx="2">
                  <c:v>21.8</c:v>
                </c:pt>
                <c:pt idx="3">
                  <c:v>22.3</c:v>
                </c:pt>
                <c:pt idx="4">
                  <c:v>22.5</c:v>
                </c:pt>
              </c:numCache>
            </c:numRef>
          </c:val>
        </c:ser>
        <c:ser>
          <c:idx val="3"/>
          <c:order val="3"/>
          <c:tx>
            <c:strRef>
              <c:f>Sheet1!$E$1</c:f>
              <c:strCache>
                <c:ptCount val="1"/>
                <c:pt idx="0">
                  <c:v>Asian American</c:v>
                </c:pt>
              </c:strCache>
            </c:strRef>
          </c:tx>
          <c:spPr>
            <a:solidFill>
              <a:schemeClr val="accent4"/>
            </a:solidFill>
            <a:ln>
              <a:noFill/>
            </a:ln>
            <a:effectLst/>
          </c:spPr>
          <c:invertIfNegative val="0"/>
          <c:cat>
            <c:strRef>
              <c:f>Sheet1!$A$2:$A$6</c:f>
              <c:strCache>
                <c:ptCount val="5"/>
                <c:pt idx="0">
                  <c:v>Low nSES, Q1</c:v>
                </c:pt>
                <c:pt idx="1">
                  <c:v>Q2</c:v>
                </c:pt>
                <c:pt idx="2">
                  <c:v>Q3</c:v>
                </c:pt>
                <c:pt idx="3">
                  <c:v>Q4</c:v>
                </c:pt>
                <c:pt idx="4">
                  <c:v>High nSES, Q5</c:v>
                </c:pt>
              </c:strCache>
            </c:strRef>
          </c:cat>
          <c:val>
            <c:numRef>
              <c:f>Sheet1!$E$2:$E$6</c:f>
              <c:numCache>
                <c:formatCode>General</c:formatCode>
                <c:ptCount val="5"/>
                <c:pt idx="0">
                  <c:v>9.8000000000000007</c:v>
                </c:pt>
                <c:pt idx="1">
                  <c:v>18</c:v>
                </c:pt>
                <c:pt idx="2">
                  <c:v>19.5</c:v>
                </c:pt>
                <c:pt idx="3">
                  <c:v>25.5</c:v>
                </c:pt>
                <c:pt idx="4">
                  <c:v>27.2</c:v>
                </c:pt>
              </c:numCache>
            </c:numRef>
          </c:val>
        </c:ser>
        <c:dLbls>
          <c:showLegendKey val="0"/>
          <c:showVal val="0"/>
          <c:showCatName val="0"/>
          <c:showSerName val="0"/>
          <c:showPercent val="0"/>
          <c:showBubbleSize val="0"/>
        </c:dLbls>
        <c:gapWidth val="219"/>
        <c:overlap val="-27"/>
        <c:axId val="448463960"/>
        <c:axId val="446701304"/>
      </c:barChart>
      <c:catAx>
        <c:axId val="448463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446701304"/>
        <c:crosses val="autoZero"/>
        <c:auto val="1"/>
        <c:lblAlgn val="ctr"/>
        <c:lblOffset val="100"/>
        <c:noMultiLvlLbl val="0"/>
      </c:catAx>
      <c:valAx>
        <c:axId val="446701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48463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6">
                <a:lumMod val="40000"/>
                <a:lumOff val="60000"/>
              </a:schemeClr>
            </a:solidFill>
          </c:spPr>
          <c:invertIfNegative val="0"/>
          <c:val>
            <c:numRef>
              <c:f>'timeline (2)'!$B$28:$B$72</c:f>
              <c:numCache>
                <c:formatCode>General</c:formatCode>
                <c:ptCount val="45"/>
                <c:pt idx="0">
                  <c:v>145</c:v>
                </c:pt>
                <c:pt idx="1">
                  <c:v>209</c:v>
                </c:pt>
                <c:pt idx="2">
                  <c:v>185</c:v>
                </c:pt>
                <c:pt idx="3">
                  <c:v>185</c:v>
                </c:pt>
                <c:pt idx="4">
                  <c:v>194</c:v>
                </c:pt>
                <c:pt idx="5">
                  <c:v>170</c:v>
                </c:pt>
                <c:pt idx="6">
                  <c:v>141</c:v>
                </c:pt>
                <c:pt idx="7">
                  <c:v>127</c:v>
                </c:pt>
                <c:pt idx="8">
                  <c:v>150</c:v>
                </c:pt>
                <c:pt idx="9">
                  <c:v>182</c:v>
                </c:pt>
                <c:pt idx="10">
                  <c:v>136</c:v>
                </c:pt>
                <c:pt idx="11">
                  <c:v>134</c:v>
                </c:pt>
                <c:pt idx="12">
                  <c:v>163</c:v>
                </c:pt>
                <c:pt idx="13">
                  <c:v>191</c:v>
                </c:pt>
                <c:pt idx="14">
                  <c:v>185</c:v>
                </c:pt>
                <c:pt idx="15">
                  <c:v>230</c:v>
                </c:pt>
                <c:pt idx="16">
                  <c:v>198</c:v>
                </c:pt>
                <c:pt idx="17">
                  <c:v>225</c:v>
                </c:pt>
                <c:pt idx="18">
                  <c:v>260</c:v>
                </c:pt>
                <c:pt idx="19">
                  <c:v>249</c:v>
                </c:pt>
                <c:pt idx="20">
                  <c:v>289</c:v>
                </c:pt>
                <c:pt idx="21">
                  <c:v>292</c:v>
                </c:pt>
                <c:pt idx="22">
                  <c:v>313</c:v>
                </c:pt>
                <c:pt idx="23">
                  <c:v>328</c:v>
                </c:pt>
                <c:pt idx="24">
                  <c:v>310</c:v>
                </c:pt>
                <c:pt idx="25">
                  <c:v>345</c:v>
                </c:pt>
                <c:pt idx="26">
                  <c:v>368</c:v>
                </c:pt>
                <c:pt idx="27">
                  <c:v>345</c:v>
                </c:pt>
                <c:pt idx="28">
                  <c:v>433</c:v>
                </c:pt>
                <c:pt idx="29">
                  <c:v>496</c:v>
                </c:pt>
                <c:pt idx="30">
                  <c:v>412</c:v>
                </c:pt>
                <c:pt idx="31">
                  <c:v>515</c:v>
                </c:pt>
                <c:pt idx="32">
                  <c:v>506</c:v>
                </c:pt>
                <c:pt idx="33">
                  <c:v>547</c:v>
                </c:pt>
                <c:pt idx="34">
                  <c:v>557</c:v>
                </c:pt>
                <c:pt idx="35">
                  <c:v>653</c:v>
                </c:pt>
                <c:pt idx="36">
                  <c:v>679</c:v>
                </c:pt>
                <c:pt idx="37">
                  <c:v>785</c:v>
                </c:pt>
                <c:pt idx="38">
                  <c:v>813</c:v>
                </c:pt>
                <c:pt idx="39">
                  <c:v>827</c:v>
                </c:pt>
                <c:pt idx="40">
                  <c:v>885</c:v>
                </c:pt>
                <c:pt idx="41">
                  <c:v>1010</c:v>
                </c:pt>
                <c:pt idx="42">
                  <c:v>1111</c:v>
                </c:pt>
                <c:pt idx="43">
                  <c:v>1197</c:v>
                </c:pt>
                <c:pt idx="44">
                  <c:v>1293</c:v>
                </c:pt>
              </c:numCache>
            </c:numRef>
          </c:val>
        </c:ser>
        <c:dLbls>
          <c:showLegendKey val="0"/>
          <c:showVal val="0"/>
          <c:showCatName val="0"/>
          <c:showSerName val="0"/>
          <c:showPercent val="0"/>
          <c:showBubbleSize val="0"/>
        </c:dLbls>
        <c:gapWidth val="150"/>
        <c:axId val="263291384"/>
        <c:axId val="262126552"/>
      </c:barChart>
      <c:catAx>
        <c:axId val="263291384"/>
        <c:scaling>
          <c:orientation val="minMax"/>
        </c:scaling>
        <c:delete val="1"/>
        <c:axPos val="b"/>
        <c:majorTickMark val="out"/>
        <c:minorTickMark val="none"/>
        <c:tickLblPos val="none"/>
        <c:crossAx val="262126552"/>
        <c:crosses val="autoZero"/>
        <c:auto val="1"/>
        <c:lblAlgn val="ctr"/>
        <c:lblOffset val="100"/>
        <c:noMultiLvlLbl val="0"/>
      </c:catAx>
      <c:valAx>
        <c:axId val="262126552"/>
        <c:scaling>
          <c:orientation val="minMax"/>
        </c:scaling>
        <c:delete val="0"/>
        <c:axPos val="l"/>
        <c:majorGridlines/>
        <c:numFmt formatCode="General" sourceLinked="1"/>
        <c:majorTickMark val="out"/>
        <c:minorTickMark val="none"/>
        <c:tickLblPos val="nextTo"/>
        <c:txPr>
          <a:bodyPr/>
          <a:lstStyle/>
          <a:p>
            <a:pPr>
              <a:defRPr baseline="0">
                <a:solidFill>
                  <a:schemeClr val="bg1"/>
                </a:solidFill>
              </a:defRPr>
            </a:pPr>
            <a:endParaRPr lang="en-US"/>
          </a:p>
        </c:txPr>
        <c:crossAx val="263291384"/>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60B0A-0BC0-4B15-B188-F5B19091D30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C83441E4-4451-4B71-B445-CE35739FDC9B}">
      <dgm:prSet phldrT="[Text]"/>
      <dgm:spPr>
        <a:ln>
          <a:noFill/>
        </a:ln>
      </dgm:spPr>
      <dgm:t>
        <a:bodyPr/>
        <a:lstStyle/>
        <a:p>
          <a:r>
            <a:rPr lang="en-US" dirty="0" smtClean="0">
              <a:solidFill>
                <a:schemeClr val="tx1">
                  <a:lumMod val="95000"/>
                  <a:lumOff val="5000"/>
                </a:schemeClr>
              </a:solidFill>
            </a:rPr>
            <a:t>Neighborhood and Built Environment</a:t>
          </a:r>
          <a:endParaRPr lang="en-US" dirty="0">
            <a:solidFill>
              <a:schemeClr val="tx1">
                <a:lumMod val="95000"/>
                <a:lumOff val="5000"/>
              </a:schemeClr>
            </a:solidFill>
          </a:endParaRPr>
        </a:p>
      </dgm:t>
    </dgm:pt>
    <dgm:pt modelId="{D466174F-8CFC-4B6A-AE4D-23D605E69605}" type="parTrans" cxnId="{AA0D4D75-2B79-4945-9F1A-0304F24684B1}">
      <dgm:prSet/>
      <dgm:spPr/>
      <dgm:t>
        <a:bodyPr/>
        <a:lstStyle/>
        <a:p>
          <a:endParaRPr lang="en-US"/>
        </a:p>
      </dgm:t>
    </dgm:pt>
    <dgm:pt modelId="{DECBC63F-5A6C-4CA1-A41A-7837D306B93D}" type="sibTrans" cxnId="{AA0D4D75-2B79-4945-9F1A-0304F24684B1}">
      <dgm:prSet/>
      <dgm:spPr/>
      <dgm:t>
        <a:bodyPr/>
        <a:lstStyle/>
        <a:p>
          <a:endParaRPr lang="en-US"/>
        </a:p>
      </dgm:t>
    </dgm:pt>
    <dgm:pt modelId="{7C376692-3C23-4D7E-8A3B-7EABCAED988F}">
      <dgm:prSet phldrT="[Text]"/>
      <dgm:spPr>
        <a:ln>
          <a:noFill/>
        </a:ln>
      </dgm:spPr>
      <dgm:t>
        <a:bodyPr/>
        <a:lstStyle/>
        <a:p>
          <a:r>
            <a:rPr lang="en-US" dirty="0" smtClean="0">
              <a:solidFill>
                <a:schemeClr val="tx1">
                  <a:lumMod val="95000"/>
                  <a:lumOff val="5000"/>
                </a:schemeClr>
              </a:solidFill>
            </a:rPr>
            <a:t>Health and Health Care</a:t>
          </a:r>
          <a:endParaRPr lang="en-US" dirty="0">
            <a:solidFill>
              <a:schemeClr val="tx1">
                <a:lumMod val="95000"/>
                <a:lumOff val="5000"/>
              </a:schemeClr>
            </a:solidFill>
          </a:endParaRPr>
        </a:p>
      </dgm:t>
    </dgm:pt>
    <dgm:pt modelId="{9AEED78B-6ECB-4783-8249-06CA60FAAD45}" type="parTrans" cxnId="{8DA6C573-2964-4FB8-8848-BB2F2C986185}">
      <dgm:prSet/>
      <dgm:spPr/>
      <dgm:t>
        <a:bodyPr/>
        <a:lstStyle/>
        <a:p>
          <a:endParaRPr lang="en-US"/>
        </a:p>
      </dgm:t>
    </dgm:pt>
    <dgm:pt modelId="{8E6ED8EA-E7B2-4CD6-B830-7703014D015B}" type="sibTrans" cxnId="{8DA6C573-2964-4FB8-8848-BB2F2C986185}">
      <dgm:prSet/>
      <dgm:spPr/>
      <dgm:t>
        <a:bodyPr/>
        <a:lstStyle/>
        <a:p>
          <a:endParaRPr lang="en-US"/>
        </a:p>
      </dgm:t>
    </dgm:pt>
    <dgm:pt modelId="{C25FF952-8905-4A8F-A152-D2F2921ABC65}">
      <dgm:prSet phldrT="[Text]"/>
      <dgm:spPr>
        <a:ln>
          <a:noFill/>
        </a:ln>
      </dgm:spPr>
      <dgm:t>
        <a:bodyPr/>
        <a:lstStyle/>
        <a:p>
          <a:r>
            <a:rPr lang="en-US" dirty="0" smtClean="0">
              <a:solidFill>
                <a:schemeClr val="tx1">
                  <a:lumMod val="95000"/>
                  <a:lumOff val="5000"/>
                </a:schemeClr>
              </a:solidFill>
            </a:rPr>
            <a:t>Social and Community Context</a:t>
          </a:r>
          <a:endParaRPr lang="en-US" dirty="0">
            <a:solidFill>
              <a:schemeClr val="tx1">
                <a:lumMod val="95000"/>
                <a:lumOff val="5000"/>
              </a:schemeClr>
            </a:solidFill>
          </a:endParaRPr>
        </a:p>
      </dgm:t>
    </dgm:pt>
    <dgm:pt modelId="{DB719508-6F23-4B39-92B6-67BB96B4FF59}" type="parTrans" cxnId="{A7F7BDE7-2906-44A5-AF5E-83A058BC17FF}">
      <dgm:prSet/>
      <dgm:spPr/>
      <dgm:t>
        <a:bodyPr/>
        <a:lstStyle/>
        <a:p>
          <a:endParaRPr lang="en-US"/>
        </a:p>
      </dgm:t>
    </dgm:pt>
    <dgm:pt modelId="{0741ABA1-0E2A-4FCE-9C53-E7E7F50EB15D}" type="sibTrans" cxnId="{A7F7BDE7-2906-44A5-AF5E-83A058BC17FF}">
      <dgm:prSet/>
      <dgm:spPr/>
      <dgm:t>
        <a:bodyPr/>
        <a:lstStyle/>
        <a:p>
          <a:endParaRPr lang="en-US"/>
        </a:p>
      </dgm:t>
    </dgm:pt>
    <dgm:pt modelId="{1968A9A6-8DF9-4A24-B9E8-5B5E85F45EE3}">
      <dgm:prSet phldrT="[Text]"/>
      <dgm:spPr>
        <a:ln>
          <a:noFill/>
        </a:ln>
      </dgm:spPr>
      <dgm:t>
        <a:bodyPr/>
        <a:lstStyle/>
        <a:p>
          <a:r>
            <a:rPr lang="en-US" dirty="0" smtClean="0">
              <a:solidFill>
                <a:schemeClr val="tx1">
                  <a:lumMod val="95000"/>
                  <a:lumOff val="5000"/>
                </a:schemeClr>
              </a:solidFill>
            </a:rPr>
            <a:t>Education</a:t>
          </a:r>
          <a:endParaRPr lang="en-US" dirty="0">
            <a:solidFill>
              <a:schemeClr val="tx1">
                <a:lumMod val="95000"/>
                <a:lumOff val="5000"/>
              </a:schemeClr>
            </a:solidFill>
          </a:endParaRPr>
        </a:p>
      </dgm:t>
    </dgm:pt>
    <dgm:pt modelId="{E378BEAB-C184-4B99-941A-5036048C584B}" type="parTrans" cxnId="{F4FDCA27-753B-4577-9C2E-7D5EFBF75687}">
      <dgm:prSet/>
      <dgm:spPr/>
      <dgm:t>
        <a:bodyPr/>
        <a:lstStyle/>
        <a:p>
          <a:endParaRPr lang="en-US"/>
        </a:p>
      </dgm:t>
    </dgm:pt>
    <dgm:pt modelId="{53C0E0B2-B2E6-4A8A-84EE-A5DFAE451F40}" type="sibTrans" cxnId="{F4FDCA27-753B-4577-9C2E-7D5EFBF75687}">
      <dgm:prSet/>
      <dgm:spPr/>
      <dgm:t>
        <a:bodyPr/>
        <a:lstStyle/>
        <a:p>
          <a:endParaRPr lang="en-US"/>
        </a:p>
      </dgm:t>
    </dgm:pt>
    <dgm:pt modelId="{ABC78474-5A5F-42EC-87BD-2BD76776F803}">
      <dgm:prSet phldrT="[Text]"/>
      <dgm:spPr>
        <a:ln>
          <a:noFill/>
        </a:ln>
      </dgm:spPr>
      <dgm:t>
        <a:bodyPr/>
        <a:lstStyle/>
        <a:p>
          <a:r>
            <a:rPr lang="en-US" dirty="0" smtClean="0">
              <a:solidFill>
                <a:schemeClr val="tx1">
                  <a:lumMod val="95000"/>
                  <a:lumOff val="5000"/>
                </a:schemeClr>
              </a:solidFill>
            </a:rPr>
            <a:t>Economic Stability</a:t>
          </a:r>
          <a:endParaRPr lang="en-US" dirty="0">
            <a:solidFill>
              <a:schemeClr val="tx1">
                <a:lumMod val="95000"/>
                <a:lumOff val="5000"/>
              </a:schemeClr>
            </a:solidFill>
          </a:endParaRPr>
        </a:p>
      </dgm:t>
    </dgm:pt>
    <dgm:pt modelId="{8141A68B-B0AA-4428-BBC7-FCF2205DD0E6}" type="parTrans" cxnId="{A1BBB051-B004-4BC5-BC8D-4134CA81DF71}">
      <dgm:prSet/>
      <dgm:spPr/>
      <dgm:t>
        <a:bodyPr/>
        <a:lstStyle/>
        <a:p>
          <a:endParaRPr lang="en-US"/>
        </a:p>
      </dgm:t>
    </dgm:pt>
    <dgm:pt modelId="{F564B53B-F278-4206-8CAC-00A5DC45E7BA}" type="sibTrans" cxnId="{A1BBB051-B004-4BC5-BC8D-4134CA81DF71}">
      <dgm:prSet/>
      <dgm:spPr/>
      <dgm:t>
        <a:bodyPr/>
        <a:lstStyle/>
        <a:p>
          <a:endParaRPr lang="en-US"/>
        </a:p>
      </dgm:t>
    </dgm:pt>
    <dgm:pt modelId="{5036D361-83F4-4988-AC3B-2D6F819DDFB9}" type="pres">
      <dgm:prSet presAssocID="{7FF60B0A-0BC0-4B15-B188-F5B19091D30A}" presName="cycle" presStyleCnt="0">
        <dgm:presLayoutVars>
          <dgm:dir/>
          <dgm:resizeHandles val="exact"/>
        </dgm:presLayoutVars>
      </dgm:prSet>
      <dgm:spPr/>
      <dgm:t>
        <a:bodyPr/>
        <a:lstStyle/>
        <a:p>
          <a:endParaRPr lang="en-US"/>
        </a:p>
      </dgm:t>
    </dgm:pt>
    <dgm:pt modelId="{BA7ED653-C046-49DC-BFDA-6908F5BCFE69}" type="pres">
      <dgm:prSet presAssocID="{C83441E4-4451-4B71-B445-CE35739FDC9B}" presName="node" presStyleLbl="node1" presStyleIdx="0" presStyleCnt="5">
        <dgm:presLayoutVars>
          <dgm:bulletEnabled val="1"/>
        </dgm:presLayoutVars>
      </dgm:prSet>
      <dgm:spPr/>
      <dgm:t>
        <a:bodyPr/>
        <a:lstStyle/>
        <a:p>
          <a:endParaRPr lang="en-US"/>
        </a:p>
      </dgm:t>
    </dgm:pt>
    <dgm:pt modelId="{08FCFA2A-6E51-4537-9E5D-0E224FDC08F2}" type="pres">
      <dgm:prSet presAssocID="{DECBC63F-5A6C-4CA1-A41A-7837D306B93D}" presName="sibTrans" presStyleLbl="sibTrans2D1" presStyleIdx="0" presStyleCnt="5"/>
      <dgm:spPr/>
      <dgm:t>
        <a:bodyPr/>
        <a:lstStyle/>
        <a:p>
          <a:endParaRPr lang="en-US"/>
        </a:p>
      </dgm:t>
    </dgm:pt>
    <dgm:pt modelId="{125CF9FA-0098-4777-A28D-1AFF679A10B9}" type="pres">
      <dgm:prSet presAssocID="{DECBC63F-5A6C-4CA1-A41A-7837D306B93D}" presName="connectorText" presStyleLbl="sibTrans2D1" presStyleIdx="0" presStyleCnt="5"/>
      <dgm:spPr/>
      <dgm:t>
        <a:bodyPr/>
        <a:lstStyle/>
        <a:p>
          <a:endParaRPr lang="en-US"/>
        </a:p>
      </dgm:t>
    </dgm:pt>
    <dgm:pt modelId="{A495D771-86D2-4578-8323-040B91AA300A}" type="pres">
      <dgm:prSet presAssocID="{7C376692-3C23-4D7E-8A3B-7EABCAED988F}" presName="node" presStyleLbl="node1" presStyleIdx="1" presStyleCnt="5">
        <dgm:presLayoutVars>
          <dgm:bulletEnabled val="1"/>
        </dgm:presLayoutVars>
      </dgm:prSet>
      <dgm:spPr/>
      <dgm:t>
        <a:bodyPr/>
        <a:lstStyle/>
        <a:p>
          <a:endParaRPr lang="en-US"/>
        </a:p>
      </dgm:t>
    </dgm:pt>
    <dgm:pt modelId="{83CDD116-A51C-4907-8BCF-CEA16614E926}" type="pres">
      <dgm:prSet presAssocID="{8E6ED8EA-E7B2-4CD6-B830-7703014D015B}" presName="sibTrans" presStyleLbl="sibTrans2D1" presStyleIdx="1" presStyleCnt="5"/>
      <dgm:spPr/>
      <dgm:t>
        <a:bodyPr/>
        <a:lstStyle/>
        <a:p>
          <a:endParaRPr lang="en-US"/>
        </a:p>
      </dgm:t>
    </dgm:pt>
    <dgm:pt modelId="{054D2BD9-8140-4099-AB93-606A2DE607ED}" type="pres">
      <dgm:prSet presAssocID="{8E6ED8EA-E7B2-4CD6-B830-7703014D015B}" presName="connectorText" presStyleLbl="sibTrans2D1" presStyleIdx="1" presStyleCnt="5"/>
      <dgm:spPr/>
      <dgm:t>
        <a:bodyPr/>
        <a:lstStyle/>
        <a:p>
          <a:endParaRPr lang="en-US"/>
        </a:p>
      </dgm:t>
    </dgm:pt>
    <dgm:pt modelId="{AC59B74B-AD9A-4B85-A153-36D7FDF61B83}" type="pres">
      <dgm:prSet presAssocID="{C25FF952-8905-4A8F-A152-D2F2921ABC65}" presName="node" presStyleLbl="node1" presStyleIdx="2" presStyleCnt="5">
        <dgm:presLayoutVars>
          <dgm:bulletEnabled val="1"/>
        </dgm:presLayoutVars>
      </dgm:prSet>
      <dgm:spPr/>
      <dgm:t>
        <a:bodyPr/>
        <a:lstStyle/>
        <a:p>
          <a:endParaRPr lang="en-US"/>
        </a:p>
      </dgm:t>
    </dgm:pt>
    <dgm:pt modelId="{A4E8C064-72FF-4FC5-AEB5-1B995B6C9C2C}" type="pres">
      <dgm:prSet presAssocID="{0741ABA1-0E2A-4FCE-9C53-E7E7F50EB15D}" presName="sibTrans" presStyleLbl="sibTrans2D1" presStyleIdx="2" presStyleCnt="5"/>
      <dgm:spPr/>
      <dgm:t>
        <a:bodyPr/>
        <a:lstStyle/>
        <a:p>
          <a:endParaRPr lang="en-US"/>
        </a:p>
      </dgm:t>
    </dgm:pt>
    <dgm:pt modelId="{CDB8E495-7CF5-4115-A3CA-3DE3F40F3A04}" type="pres">
      <dgm:prSet presAssocID="{0741ABA1-0E2A-4FCE-9C53-E7E7F50EB15D}" presName="connectorText" presStyleLbl="sibTrans2D1" presStyleIdx="2" presStyleCnt="5"/>
      <dgm:spPr/>
      <dgm:t>
        <a:bodyPr/>
        <a:lstStyle/>
        <a:p>
          <a:endParaRPr lang="en-US"/>
        </a:p>
      </dgm:t>
    </dgm:pt>
    <dgm:pt modelId="{A817298E-7A68-41E7-88E6-3D7F9FE2FE2B}" type="pres">
      <dgm:prSet presAssocID="{1968A9A6-8DF9-4A24-B9E8-5B5E85F45EE3}" presName="node" presStyleLbl="node1" presStyleIdx="3" presStyleCnt="5">
        <dgm:presLayoutVars>
          <dgm:bulletEnabled val="1"/>
        </dgm:presLayoutVars>
      </dgm:prSet>
      <dgm:spPr/>
      <dgm:t>
        <a:bodyPr/>
        <a:lstStyle/>
        <a:p>
          <a:endParaRPr lang="en-US"/>
        </a:p>
      </dgm:t>
    </dgm:pt>
    <dgm:pt modelId="{4D1F7F11-6B50-46DE-A72A-AE73CAD2FC6C}" type="pres">
      <dgm:prSet presAssocID="{53C0E0B2-B2E6-4A8A-84EE-A5DFAE451F40}" presName="sibTrans" presStyleLbl="sibTrans2D1" presStyleIdx="3" presStyleCnt="5"/>
      <dgm:spPr/>
      <dgm:t>
        <a:bodyPr/>
        <a:lstStyle/>
        <a:p>
          <a:endParaRPr lang="en-US"/>
        </a:p>
      </dgm:t>
    </dgm:pt>
    <dgm:pt modelId="{35FDD77F-C1A6-4AA1-84B4-B1E229B2BEBD}" type="pres">
      <dgm:prSet presAssocID="{53C0E0B2-B2E6-4A8A-84EE-A5DFAE451F40}" presName="connectorText" presStyleLbl="sibTrans2D1" presStyleIdx="3" presStyleCnt="5"/>
      <dgm:spPr/>
      <dgm:t>
        <a:bodyPr/>
        <a:lstStyle/>
        <a:p>
          <a:endParaRPr lang="en-US"/>
        </a:p>
      </dgm:t>
    </dgm:pt>
    <dgm:pt modelId="{078EF963-7AC4-4990-B51E-05C6E350BC93}" type="pres">
      <dgm:prSet presAssocID="{ABC78474-5A5F-42EC-87BD-2BD76776F803}" presName="node" presStyleLbl="node1" presStyleIdx="4" presStyleCnt="5">
        <dgm:presLayoutVars>
          <dgm:bulletEnabled val="1"/>
        </dgm:presLayoutVars>
      </dgm:prSet>
      <dgm:spPr/>
      <dgm:t>
        <a:bodyPr/>
        <a:lstStyle/>
        <a:p>
          <a:endParaRPr lang="en-US"/>
        </a:p>
      </dgm:t>
    </dgm:pt>
    <dgm:pt modelId="{620FA24A-F9C4-4B66-950B-484F24649880}" type="pres">
      <dgm:prSet presAssocID="{F564B53B-F278-4206-8CAC-00A5DC45E7BA}" presName="sibTrans" presStyleLbl="sibTrans2D1" presStyleIdx="4" presStyleCnt="5"/>
      <dgm:spPr/>
      <dgm:t>
        <a:bodyPr/>
        <a:lstStyle/>
        <a:p>
          <a:endParaRPr lang="en-US"/>
        </a:p>
      </dgm:t>
    </dgm:pt>
    <dgm:pt modelId="{6CD7F418-CADD-4110-9BC0-6BC5F6E41D0D}" type="pres">
      <dgm:prSet presAssocID="{F564B53B-F278-4206-8CAC-00A5DC45E7BA}" presName="connectorText" presStyleLbl="sibTrans2D1" presStyleIdx="4" presStyleCnt="5"/>
      <dgm:spPr/>
      <dgm:t>
        <a:bodyPr/>
        <a:lstStyle/>
        <a:p>
          <a:endParaRPr lang="en-US"/>
        </a:p>
      </dgm:t>
    </dgm:pt>
  </dgm:ptLst>
  <dgm:cxnLst>
    <dgm:cxn modelId="{09EDA02E-F194-4FCE-98CB-C3669108D787}" type="presOf" srcId="{53C0E0B2-B2E6-4A8A-84EE-A5DFAE451F40}" destId="{4D1F7F11-6B50-46DE-A72A-AE73CAD2FC6C}" srcOrd="0" destOrd="0" presId="urn:microsoft.com/office/officeart/2005/8/layout/cycle2"/>
    <dgm:cxn modelId="{91FFA933-6574-47E2-AF66-461D8FB9914D}" type="presOf" srcId="{53C0E0B2-B2E6-4A8A-84EE-A5DFAE451F40}" destId="{35FDD77F-C1A6-4AA1-84B4-B1E229B2BEBD}" srcOrd="1" destOrd="0" presId="urn:microsoft.com/office/officeart/2005/8/layout/cycle2"/>
    <dgm:cxn modelId="{259E2CE7-EB38-42C4-9D38-87D8E511E3D0}" type="presOf" srcId="{7C376692-3C23-4D7E-8A3B-7EABCAED988F}" destId="{A495D771-86D2-4578-8323-040B91AA300A}" srcOrd="0" destOrd="0" presId="urn:microsoft.com/office/officeart/2005/8/layout/cycle2"/>
    <dgm:cxn modelId="{A1BBB051-B004-4BC5-BC8D-4134CA81DF71}" srcId="{7FF60B0A-0BC0-4B15-B188-F5B19091D30A}" destId="{ABC78474-5A5F-42EC-87BD-2BD76776F803}" srcOrd="4" destOrd="0" parTransId="{8141A68B-B0AA-4428-BBC7-FCF2205DD0E6}" sibTransId="{F564B53B-F278-4206-8CAC-00A5DC45E7BA}"/>
    <dgm:cxn modelId="{43742CA6-8E66-451A-8C33-96618C64B9DC}" type="presOf" srcId="{ABC78474-5A5F-42EC-87BD-2BD76776F803}" destId="{078EF963-7AC4-4990-B51E-05C6E350BC93}" srcOrd="0" destOrd="0" presId="urn:microsoft.com/office/officeart/2005/8/layout/cycle2"/>
    <dgm:cxn modelId="{02B78040-8247-43AB-A9CB-A2761F003E67}" type="presOf" srcId="{0741ABA1-0E2A-4FCE-9C53-E7E7F50EB15D}" destId="{A4E8C064-72FF-4FC5-AEB5-1B995B6C9C2C}" srcOrd="0" destOrd="0" presId="urn:microsoft.com/office/officeart/2005/8/layout/cycle2"/>
    <dgm:cxn modelId="{F7EB18BE-92AC-4BAC-B409-A7865A24A3D8}" type="presOf" srcId="{DECBC63F-5A6C-4CA1-A41A-7837D306B93D}" destId="{08FCFA2A-6E51-4537-9E5D-0E224FDC08F2}" srcOrd="0" destOrd="0" presId="urn:microsoft.com/office/officeart/2005/8/layout/cycle2"/>
    <dgm:cxn modelId="{78DB112A-50F3-4AF1-A1DB-DFFEC97FE795}" type="presOf" srcId="{0741ABA1-0E2A-4FCE-9C53-E7E7F50EB15D}" destId="{CDB8E495-7CF5-4115-A3CA-3DE3F40F3A04}" srcOrd="1" destOrd="0" presId="urn:microsoft.com/office/officeart/2005/8/layout/cycle2"/>
    <dgm:cxn modelId="{E9BBF13C-4C12-42DC-8BB7-66E9CAA9928D}" type="presOf" srcId="{8E6ED8EA-E7B2-4CD6-B830-7703014D015B}" destId="{054D2BD9-8140-4099-AB93-606A2DE607ED}" srcOrd="1" destOrd="0" presId="urn:microsoft.com/office/officeart/2005/8/layout/cycle2"/>
    <dgm:cxn modelId="{8A211830-DEB9-45F8-A50B-1330557BBE0A}" type="presOf" srcId="{F564B53B-F278-4206-8CAC-00A5DC45E7BA}" destId="{620FA24A-F9C4-4B66-950B-484F24649880}" srcOrd="0" destOrd="0" presId="urn:microsoft.com/office/officeart/2005/8/layout/cycle2"/>
    <dgm:cxn modelId="{96D9A54E-AA6A-4EAB-A87A-4C1911215F21}" type="presOf" srcId="{C25FF952-8905-4A8F-A152-D2F2921ABC65}" destId="{AC59B74B-AD9A-4B85-A153-36D7FDF61B83}" srcOrd="0" destOrd="0" presId="urn:microsoft.com/office/officeart/2005/8/layout/cycle2"/>
    <dgm:cxn modelId="{A7F7BDE7-2906-44A5-AF5E-83A058BC17FF}" srcId="{7FF60B0A-0BC0-4B15-B188-F5B19091D30A}" destId="{C25FF952-8905-4A8F-A152-D2F2921ABC65}" srcOrd="2" destOrd="0" parTransId="{DB719508-6F23-4B39-92B6-67BB96B4FF59}" sibTransId="{0741ABA1-0E2A-4FCE-9C53-E7E7F50EB15D}"/>
    <dgm:cxn modelId="{08B6A8FE-BDD5-4FF5-BA48-F17B1909ABB9}" type="presOf" srcId="{1968A9A6-8DF9-4A24-B9E8-5B5E85F45EE3}" destId="{A817298E-7A68-41E7-88E6-3D7F9FE2FE2B}" srcOrd="0" destOrd="0" presId="urn:microsoft.com/office/officeart/2005/8/layout/cycle2"/>
    <dgm:cxn modelId="{CD002CCF-516D-4B22-8D74-3E694D1B5F40}" type="presOf" srcId="{DECBC63F-5A6C-4CA1-A41A-7837D306B93D}" destId="{125CF9FA-0098-4777-A28D-1AFF679A10B9}" srcOrd="1" destOrd="0" presId="urn:microsoft.com/office/officeart/2005/8/layout/cycle2"/>
    <dgm:cxn modelId="{B3168050-8877-4427-8845-376514F7C389}" type="presOf" srcId="{7FF60B0A-0BC0-4B15-B188-F5B19091D30A}" destId="{5036D361-83F4-4988-AC3B-2D6F819DDFB9}" srcOrd="0" destOrd="0" presId="urn:microsoft.com/office/officeart/2005/8/layout/cycle2"/>
    <dgm:cxn modelId="{F4FDCA27-753B-4577-9C2E-7D5EFBF75687}" srcId="{7FF60B0A-0BC0-4B15-B188-F5B19091D30A}" destId="{1968A9A6-8DF9-4A24-B9E8-5B5E85F45EE3}" srcOrd="3" destOrd="0" parTransId="{E378BEAB-C184-4B99-941A-5036048C584B}" sibTransId="{53C0E0B2-B2E6-4A8A-84EE-A5DFAE451F40}"/>
    <dgm:cxn modelId="{54FA94D4-F004-4AA6-AA23-A2031F82DC55}" type="presOf" srcId="{C83441E4-4451-4B71-B445-CE35739FDC9B}" destId="{BA7ED653-C046-49DC-BFDA-6908F5BCFE69}" srcOrd="0" destOrd="0" presId="urn:microsoft.com/office/officeart/2005/8/layout/cycle2"/>
    <dgm:cxn modelId="{D0FCF539-C4D4-469A-B961-9641B1F367E2}" type="presOf" srcId="{F564B53B-F278-4206-8CAC-00A5DC45E7BA}" destId="{6CD7F418-CADD-4110-9BC0-6BC5F6E41D0D}" srcOrd="1" destOrd="0" presId="urn:microsoft.com/office/officeart/2005/8/layout/cycle2"/>
    <dgm:cxn modelId="{AA0D4D75-2B79-4945-9F1A-0304F24684B1}" srcId="{7FF60B0A-0BC0-4B15-B188-F5B19091D30A}" destId="{C83441E4-4451-4B71-B445-CE35739FDC9B}" srcOrd="0" destOrd="0" parTransId="{D466174F-8CFC-4B6A-AE4D-23D605E69605}" sibTransId="{DECBC63F-5A6C-4CA1-A41A-7837D306B93D}"/>
    <dgm:cxn modelId="{8DA6C573-2964-4FB8-8848-BB2F2C986185}" srcId="{7FF60B0A-0BC0-4B15-B188-F5B19091D30A}" destId="{7C376692-3C23-4D7E-8A3B-7EABCAED988F}" srcOrd="1" destOrd="0" parTransId="{9AEED78B-6ECB-4783-8249-06CA60FAAD45}" sibTransId="{8E6ED8EA-E7B2-4CD6-B830-7703014D015B}"/>
    <dgm:cxn modelId="{AF7EC881-CA50-42C6-8DC5-AE9DB0BA183B}" type="presOf" srcId="{8E6ED8EA-E7B2-4CD6-B830-7703014D015B}" destId="{83CDD116-A51C-4907-8BCF-CEA16614E926}" srcOrd="0" destOrd="0" presId="urn:microsoft.com/office/officeart/2005/8/layout/cycle2"/>
    <dgm:cxn modelId="{CC94347D-163D-4367-927D-8D2B7003E3DD}" type="presParOf" srcId="{5036D361-83F4-4988-AC3B-2D6F819DDFB9}" destId="{BA7ED653-C046-49DC-BFDA-6908F5BCFE69}" srcOrd="0" destOrd="0" presId="urn:microsoft.com/office/officeart/2005/8/layout/cycle2"/>
    <dgm:cxn modelId="{B4D74158-CBE8-4A3B-9E65-8784FA858468}" type="presParOf" srcId="{5036D361-83F4-4988-AC3B-2D6F819DDFB9}" destId="{08FCFA2A-6E51-4537-9E5D-0E224FDC08F2}" srcOrd="1" destOrd="0" presId="urn:microsoft.com/office/officeart/2005/8/layout/cycle2"/>
    <dgm:cxn modelId="{5F184C92-619B-4B80-99C7-10B3090F6630}" type="presParOf" srcId="{08FCFA2A-6E51-4537-9E5D-0E224FDC08F2}" destId="{125CF9FA-0098-4777-A28D-1AFF679A10B9}" srcOrd="0" destOrd="0" presId="urn:microsoft.com/office/officeart/2005/8/layout/cycle2"/>
    <dgm:cxn modelId="{EC72B0FB-F63F-415D-ACF0-6AACC91B400A}" type="presParOf" srcId="{5036D361-83F4-4988-AC3B-2D6F819DDFB9}" destId="{A495D771-86D2-4578-8323-040B91AA300A}" srcOrd="2" destOrd="0" presId="urn:microsoft.com/office/officeart/2005/8/layout/cycle2"/>
    <dgm:cxn modelId="{CD6393E7-CFAB-4E3A-8E71-AB2F5A2B4A3F}" type="presParOf" srcId="{5036D361-83F4-4988-AC3B-2D6F819DDFB9}" destId="{83CDD116-A51C-4907-8BCF-CEA16614E926}" srcOrd="3" destOrd="0" presId="urn:microsoft.com/office/officeart/2005/8/layout/cycle2"/>
    <dgm:cxn modelId="{099F133B-988A-40D8-A850-567E89715369}" type="presParOf" srcId="{83CDD116-A51C-4907-8BCF-CEA16614E926}" destId="{054D2BD9-8140-4099-AB93-606A2DE607ED}" srcOrd="0" destOrd="0" presId="urn:microsoft.com/office/officeart/2005/8/layout/cycle2"/>
    <dgm:cxn modelId="{2485E527-F957-4C8A-B46C-47ECCD189A2C}" type="presParOf" srcId="{5036D361-83F4-4988-AC3B-2D6F819DDFB9}" destId="{AC59B74B-AD9A-4B85-A153-36D7FDF61B83}" srcOrd="4" destOrd="0" presId="urn:microsoft.com/office/officeart/2005/8/layout/cycle2"/>
    <dgm:cxn modelId="{826EEB30-E6C6-4092-B121-E52FD69C9166}" type="presParOf" srcId="{5036D361-83F4-4988-AC3B-2D6F819DDFB9}" destId="{A4E8C064-72FF-4FC5-AEB5-1B995B6C9C2C}" srcOrd="5" destOrd="0" presId="urn:microsoft.com/office/officeart/2005/8/layout/cycle2"/>
    <dgm:cxn modelId="{366C509B-A613-4861-9A21-D8B4A26279BE}" type="presParOf" srcId="{A4E8C064-72FF-4FC5-AEB5-1B995B6C9C2C}" destId="{CDB8E495-7CF5-4115-A3CA-3DE3F40F3A04}" srcOrd="0" destOrd="0" presId="urn:microsoft.com/office/officeart/2005/8/layout/cycle2"/>
    <dgm:cxn modelId="{557F387A-9BB5-447F-A12F-77E6AE0A5AF3}" type="presParOf" srcId="{5036D361-83F4-4988-AC3B-2D6F819DDFB9}" destId="{A817298E-7A68-41E7-88E6-3D7F9FE2FE2B}" srcOrd="6" destOrd="0" presId="urn:microsoft.com/office/officeart/2005/8/layout/cycle2"/>
    <dgm:cxn modelId="{F0EE50A9-377C-4288-A48F-4FC0CC5809F4}" type="presParOf" srcId="{5036D361-83F4-4988-AC3B-2D6F819DDFB9}" destId="{4D1F7F11-6B50-46DE-A72A-AE73CAD2FC6C}" srcOrd="7" destOrd="0" presId="urn:microsoft.com/office/officeart/2005/8/layout/cycle2"/>
    <dgm:cxn modelId="{15EEADE7-BAEF-461D-9549-EA43A5BAB0AA}" type="presParOf" srcId="{4D1F7F11-6B50-46DE-A72A-AE73CAD2FC6C}" destId="{35FDD77F-C1A6-4AA1-84B4-B1E229B2BEBD}" srcOrd="0" destOrd="0" presId="urn:microsoft.com/office/officeart/2005/8/layout/cycle2"/>
    <dgm:cxn modelId="{E23EA6AA-1AC1-49FD-8795-7B68C73CF6AE}" type="presParOf" srcId="{5036D361-83F4-4988-AC3B-2D6F819DDFB9}" destId="{078EF963-7AC4-4990-B51E-05C6E350BC93}" srcOrd="8" destOrd="0" presId="urn:microsoft.com/office/officeart/2005/8/layout/cycle2"/>
    <dgm:cxn modelId="{9DFE2043-5415-44CE-96C6-7DB56298DD6F}" type="presParOf" srcId="{5036D361-83F4-4988-AC3B-2D6F819DDFB9}" destId="{620FA24A-F9C4-4B66-950B-484F24649880}" srcOrd="9" destOrd="0" presId="urn:microsoft.com/office/officeart/2005/8/layout/cycle2"/>
    <dgm:cxn modelId="{E5991D24-61AC-427C-ABB0-704B9999DB25}" type="presParOf" srcId="{620FA24A-F9C4-4B66-950B-484F24649880}" destId="{6CD7F418-CADD-4110-9BC0-6BC5F6E41D0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ECBE3D-072C-4AEC-9755-63321A720451}"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02B27723-5481-43BA-B74A-B35E20002D64}">
      <dgm:prSet phldrT="[Text]" custT="1"/>
      <dgm:spPr/>
      <dgm:t>
        <a:bodyPr/>
        <a:lstStyle/>
        <a:p>
          <a:r>
            <a:rPr lang="en-US" sz="2400" b="1" dirty="0" smtClean="0">
              <a:solidFill>
                <a:schemeClr val="bg1"/>
              </a:solidFill>
            </a:rPr>
            <a:t>Social Environment</a:t>
          </a:r>
          <a:endParaRPr lang="en-US" sz="2400" b="1" dirty="0">
            <a:solidFill>
              <a:schemeClr val="bg1"/>
            </a:solidFill>
          </a:endParaRPr>
        </a:p>
      </dgm:t>
    </dgm:pt>
    <dgm:pt modelId="{620A0005-BCE9-4909-AD7A-7323F65782C3}" type="parTrans" cxnId="{F92CB4B9-E716-4845-8E45-B822BF8388A2}">
      <dgm:prSet/>
      <dgm:spPr/>
      <dgm:t>
        <a:bodyPr/>
        <a:lstStyle/>
        <a:p>
          <a:endParaRPr lang="en-US" sz="2000">
            <a:solidFill>
              <a:schemeClr val="tx1"/>
            </a:solidFill>
          </a:endParaRPr>
        </a:p>
      </dgm:t>
    </dgm:pt>
    <dgm:pt modelId="{7D78347C-306E-4FCC-A166-34B559849F52}" type="sibTrans" cxnId="{F92CB4B9-E716-4845-8E45-B822BF8388A2}">
      <dgm:prSet/>
      <dgm:spPr/>
      <dgm:t>
        <a:bodyPr/>
        <a:lstStyle/>
        <a:p>
          <a:endParaRPr lang="en-US" sz="2000">
            <a:solidFill>
              <a:schemeClr val="tx1"/>
            </a:solidFill>
          </a:endParaRPr>
        </a:p>
      </dgm:t>
    </dgm:pt>
    <dgm:pt modelId="{F59C8481-48EF-4E65-BE2F-8101215A9B70}">
      <dgm:prSet phldrT="[Text]" custT="1"/>
      <dgm:spPr/>
      <dgm:t>
        <a:bodyPr/>
        <a:lstStyle/>
        <a:p>
          <a:r>
            <a:rPr lang="en-US" sz="1600" dirty="0" smtClean="0">
              <a:solidFill>
                <a:schemeClr val="tx1"/>
              </a:solidFill>
            </a:rPr>
            <a:t>Socioeconomic status</a:t>
          </a:r>
          <a:endParaRPr lang="en-US" sz="1600" dirty="0">
            <a:solidFill>
              <a:schemeClr val="tx1"/>
            </a:solidFill>
          </a:endParaRPr>
        </a:p>
      </dgm:t>
    </dgm:pt>
    <dgm:pt modelId="{588BD9F3-FC82-4A6C-9C8D-A8D37E4EA0BA}" type="parTrans" cxnId="{9064C460-0455-4D7C-A8AA-DE523C7320A5}">
      <dgm:prSet custT="1"/>
      <dgm:spPr/>
      <dgm:t>
        <a:bodyPr/>
        <a:lstStyle/>
        <a:p>
          <a:endParaRPr lang="en-US" sz="600">
            <a:solidFill>
              <a:schemeClr val="tx1"/>
            </a:solidFill>
          </a:endParaRPr>
        </a:p>
      </dgm:t>
    </dgm:pt>
    <dgm:pt modelId="{72D6B9C4-4CE5-49B3-92CE-DFE1DFED8133}" type="sibTrans" cxnId="{9064C460-0455-4D7C-A8AA-DE523C7320A5}">
      <dgm:prSet/>
      <dgm:spPr/>
      <dgm:t>
        <a:bodyPr/>
        <a:lstStyle/>
        <a:p>
          <a:endParaRPr lang="en-US" sz="2000">
            <a:solidFill>
              <a:schemeClr val="tx1"/>
            </a:solidFill>
          </a:endParaRPr>
        </a:p>
      </dgm:t>
    </dgm:pt>
    <dgm:pt modelId="{9816475A-34DB-4E62-A84F-E33E19D390C6}">
      <dgm:prSet phldrT="[Text]" custT="1"/>
      <dgm:spPr/>
      <dgm:t>
        <a:bodyPr/>
        <a:lstStyle/>
        <a:p>
          <a:r>
            <a:rPr lang="en-US" sz="1600" dirty="0" smtClean="0">
              <a:solidFill>
                <a:schemeClr val="tx1"/>
              </a:solidFill>
            </a:rPr>
            <a:t>Crime</a:t>
          </a:r>
          <a:endParaRPr lang="en-US" sz="1600" dirty="0">
            <a:solidFill>
              <a:schemeClr val="tx1"/>
            </a:solidFill>
          </a:endParaRPr>
        </a:p>
      </dgm:t>
    </dgm:pt>
    <dgm:pt modelId="{24752820-E276-4C36-A2A8-923251135FA8}" type="parTrans" cxnId="{A7384B88-41B1-4986-B743-21B5E12F6B48}">
      <dgm:prSet custT="1"/>
      <dgm:spPr/>
      <dgm:t>
        <a:bodyPr/>
        <a:lstStyle/>
        <a:p>
          <a:endParaRPr lang="en-US" sz="600">
            <a:solidFill>
              <a:schemeClr val="tx1"/>
            </a:solidFill>
          </a:endParaRPr>
        </a:p>
      </dgm:t>
    </dgm:pt>
    <dgm:pt modelId="{F25E6A0E-6050-4C4E-9526-17EAB635C44E}" type="sibTrans" cxnId="{A7384B88-41B1-4986-B743-21B5E12F6B48}">
      <dgm:prSet/>
      <dgm:spPr/>
      <dgm:t>
        <a:bodyPr/>
        <a:lstStyle/>
        <a:p>
          <a:endParaRPr lang="en-US" sz="2000">
            <a:solidFill>
              <a:schemeClr val="tx1"/>
            </a:solidFill>
          </a:endParaRPr>
        </a:p>
      </dgm:t>
    </dgm:pt>
    <dgm:pt modelId="{57755730-8FC7-4C31-A1BA-7E48D385C57F}">
      <dgm:prSet phldrT="[Text]" custT="1"/>
      <dgm:spPr/>
      <dgm:t>
        <a:bodyPr/>
        <a:lstStyle/>
        <a:p>
          <a:r>
            <a:rPr lang="en-US" sz="1600" dirty="0" smtClean="0">
              <a:solidFill>
                <a:schemeClr val="tx1"/>
              </a:solidFill>
            </a:rPr>
            <a:t>Gentrification/ displacement</a:t>
          </a:r>
          <a:endParaRPr lang="en-US" sz="1600" dirty="0">
            <a:solidFill>
              <a:schemeClr val="tx1"/>
            </a:solidFill>
          </a:endParaRPr>
        </a:p>
      </dgm:t>
    </dgm:pt>
    <dgm:pt modelId="{85509928-B39E-40F2-909F-F308A6D77668}" type="parTrans" cxnId="{255A8516-20E9-4A6B-8860-40FA25C09BA1}">
      <dgm:prSet custT="1"/>
      <dgm:spPr/>
      <dgm:t>
        <a:bodyPr/>
        <a:lstStyle/>
        <a:p>
          <a:endParaRPr lang="en-US" sz="600">
            <a:solidFill>
              <a:schemeClr val="tx1"/>
            </a:solidFill>
          </a:endParaRPr>
        </a:p>
      </dgm:t>
    </dgm:pt>
    <dgm:pt modelId="{6F086402-516F-4E25-AE93-59A3B9ED9292}" type="sibTrans" cxnId="{255A8516-20E9-4A6B-8860-40FA25C09BA1}">
      <dgm:prSet/>
      <dgm:spPr/>
      <dgm:t>
        <a:bodyPr/>
        <a:lstStyle/>
        <a:p>
          <a:endParaRPr lang="en-US" sz="2000">
            <a:solidFill>
              <a:schemeClr val="tx1"/>
            </a:solidFill>
          </a:endParaRPr>
        </a:p>
      </dgm:t>
    </dgm:pt>
    <dgm:pt modelId="{B5CE3A0C-44F3-4544-93F1-45997961B908}">
      <dgm:prSet phldrT="[Text]" custT="1"/>
      <dgm:spPr/>
      <dgm:t>
        <a:bodyPr/>
        <a:lstStyle/>
        <a:p>
          <a:r>
            <a:rPr lang="en-US" sz="1600" dirty="0" smtClean="0">
              <a:solidFill>
                <a:schemeClr val="tx1"/>
              </a:solidFill>
            </a:rPr>
            <a:t>Ethnic enclave</a:t>
          </a:r>
          <a:endParaRPr lang="en-US" sz="1600" dirty="0">
            <a:solidFill>
              <a:schemeClr val="tx1"/>
            </a:solidFill>
          </a:endParaRPr>
        </a:p>
      </dgm:t>
    </dgm:pt>
    <dgm:pt modelId="{7622CDA3-6BB0-46C6-9650-464410F0FE71}" type="parTrans" cxnId="{37642E54-F292-4D3D-97D1-29ADFF102FD0}">
      <dgm:prSet custT="1"/>
      <dgm:spPr/>
      <dgm:t>
        <a:bodyPr/>
        <a:lstStyle/>
        <a:p>
          <a:endParaRPr lang="en-US" sz="600">
            <a:solidFill>
              <a:schemeClr val="tx1"/>
            </a:solidFill>
          </a:endParaRPr>
        </a:p>
      </dgm:t>
    </dgm:pt>
    <dgm:pt modelId="{A1AB528B-0A1F-41B9-B04C-3DCE0B7796E9}" type="sibTrans" cxnId="{37642E54-F292-4D3D-97D1-29ADFF102FD0}">
      <dgm:prSet/>
      <dgm:spPr/>
      <dgm:t>
        <a:bodyPr/>
        <a:lstStyle/>
        <a:p>
          <a:endParaRPr lang="en-US" sz="2000">
            <a:solidFill>
              <a:schemeClr val="tx1"/>
            </a:solidFill>
          </a:endParaRPr>
        </a:p>
      </dgm:t>
    </dgm:pt>
    <dgm:pt modelId="{456371DB-C0A5-4057-91A0-B75D8FF9029C}">
      <dgm:prSet phldrT="[Text]" custT="1"/>
      <dgm:spPr/>
      <dgm:t>
        <a:bodyPr/>
        <a:lstStyle/>
        <a:p>
          <a:r>
            <a:rPr lang="en-US" sz="1600" dirty="0" smtClean="0">
              <a:solidFill>
                <a:schemeClr val="tx1"/>
              </a:solidFill>
            </a:rPr>
            <a:t>Segregation</a:t>
          </a:r>
          <a:endParaRPr lang="en-US" sz="1600" dirty="0">
            <a:solidFill>
              <a:schemeClr val="tx1"/>
            </a:solidFill>
          </a:endParaRPr>
        </a:p>
      </dgm:t>
    </dgm:pt>
    <dgm:pt modelId="{3C2EB758-D799-4438-B30A-40CDB6E1E9C5}" type="parTrans" cxnId="{0BF2B4EC-B743-4CCF-9603-0726FBEBA10A}">
      <dgm:prSet custT="1"/>
      <dgm:spPr/>
      <dgm:t>
        <a:bodyPr/>
        <a:lstStyle/>
        <a:p>
          <a:endParaRPr lang="en-US" sz="600">
            <a:solidFill>
              <a:schemeClr val="tx1"/>
            </a:solidFill>
          </a:endParaRPr>
        </a:p>
      </dgm:t>
    </dgm:pt>
    <dgm:pt modelId="{F1185D1D-5C99-4AE5-9A0B-EB543BC1CC6D}" type="sibTrans" cxnId="{0BF2B4EC-B743-4CCF-9603-0726FBEBA10A}">
      <dgm:prSet/>
      <dgm:spPr/>
      <dgm:t>
        <a:bodyPr/>
        <a:lstStyle/>
        <a:p>
          <a:endParaRPr lang="en-US" sz="2000">
            <a:solidFill>
              <a:schemeClr val="tx1"/>
            </a:solidFill>
          </a:endParaRPr>
        </a:p>
      </dgm:t>
    </dgm:pt>
    <dgm:pt modelId="{4178441E-B82E-4823-9CCE-A2D6FCABDDF2}">
      <dgm:prSet phldrT="[Text]" custT="1"/>
      <dgm:spPr/>
      <dgm:t>
        <a:bodyPr/>
        <a:lstStyle/>
        <a:p>
          <a:r>
            <a:rPr lang="en-US" sz="1600" dirty="0" smtClean="0">
              <a:solidFill>
                <a:schemeClr val="tx1"/>
              </a:solidFill>
            </a:rPr>
            <a:t>Racial/ ethnic composition</a:t>
          </a:r>
          <a:endParaRPr lang="en-US" sz="1600" dirty="0">
            <a:solidFill>
              <a:schemeClr val="tx1"/>
            </a:solidFill>
          </a:endParaRPr>
        </a:p>
      </dgm:t>
    </dgm:pt>
    <dgm:pt modelId="{92F9455D-B58A-452F-AD14-1AA0DF50C6D5}" type="parTrans" cxnId="{B1DA7ECE-B162-4A2E-B6C6-3F127851A2B0}">
      <dgm:prSet custT="1"/>
      <dgm:spPr/>
      <dgm:t>
        <a:bodyPr/>
        <a:lstStyle/>
        <a:p>
          <a:endParaRPr lang="en-US" sz="600">
            <a:solidFill>
              <a:schemeClr val="tx1"/>
            </a:solidFill>
          </a:endParaRPr>
        </a:p>
      </dgm:t>
    </dgm:pt>
    <dgm:pt modelId="{A69B26B3-974E-4B9F-A4BC-C18C092FA048}" type="sibTrans" cxnId="{B1DA7ECE-B162-4A2E-B6C6-3F127851A2B0}">
      <dgm:prSet/>
      <dgm:spPr/>
      <dgm:t>
        <a:bodyPr/>
        <a:lstStyle/>
        <a:p>
          <a:endParaRPr lang="en-US" sz="2000">
            <a:solidFill>
              <a:schemeClr val="tx1"/>
            </a:solidFill>
          </a:endParaRPr>
        </a:p>
      </dgm:t>
    </dgm:pt>
    <dgm:pt modelId="{A2423768-7125-4242-94AE-EBDDFA680209}">
      <dgm:prSet phldrT="[Text]" custT="1"/>
      <dgm:spPr/>
      <dgm:t>
        <a:bodyPr/>
        <a:lstStyle/>
        <a:p>
          <a:r>
            <a:rPr lang="en-US" sz="1600" dirty="0" smtClean="0">
              <a:solidFill>
                <a:schemeClr val="tx1"/>
              </a:solidFill>
            </a:rPr>
            <a:t>Social cohesion</a:t>
          </a:r>
          <a:endParaRPr lang="en-US" sz="1600" dirty="0">
            <a:solidFill>
              <a:schemeClr val="tx1"/>
            </a:solidFill>
          </a:endParaRPr>
        </a:p>
      </dgm:t>
    </dgm:pt>
    <dgm:pt modelId="{4F48FAE3-01E6-4806-BF8E-00C91783C5F8}" type="parTrans" cxnId="{68FB7574-077D-425D-A609-A94C96365004}">
      <dgm:prSet custT="1"/>
      <dgm:spPr/>
      <dgm:t>
        <a:bodyPr/>
        <a:lstStyle/>
        <a:p>
          <a:endParaRPr lang="en-US" sz="600">
            <a:solidFill>
              <a:schemeClr val="tx1"/>
            </a:solidFill>
          </a:endParaRPr>
        </a:p>
      </dgm:t>
    </dgm:pt>
    <dgm:pt modelId="{210DE20A-5F69-476A-B5EC-C6255DD7A3D2}" type="sibTrans" cxnId="{68FB7574-077D-425D-A609-A94C96365004}">
      <dgm:prSet/>
      <dgm:spPr/>
      <dgm:t>
        <a:bodyPr/>
        <a:lstStyle/>
        <a:p>
          <a:endParaRPr lang="en-US" sz="2000">
            <a:solidFill>
              <a:schemeClr val="tx1"/>
            </a:solidFill>
          </a:endParaRPr>
        </a:p>
      </dgm:t>
    </dgm:pt>
    <dgm:pt modelId="{E20DEE15-464C-4E05-BF74-546F2E1D08F7}" type="pres">
      <dgm:prSet presAssocID="{46ECBE3D-072C-4AEC-9755-63321A720451}" presName="cycle" presStyleCnt="0">
        <dgm:presLayoutVars>
          <dgm:chMax val="1"/>
          <dgm:dir/>
          <dgm:animLvl val="ctr"/>
          <dgm:resizeHandles val="exact"/>
        </dgm:presLayoutVars>
      </dgm:prSet>
      <dgm:spPr/>
      <dgm:t>
        <a:bodyPr/>
        <a:lstStyle/>
        <a:p>
          <a:endParaRPr lang="en-US"/>
        </a:p>
      </dgm:t>
    </dgm:pt>
    <dgm:pt modelId="{61EAD04A-BFB3-409B-83E3-F3E169A13F97}" type="pres">
      <dgm:prSet presAssocID="{02B27723-5481-43BA-B74A-B35E20002D64}" presName="centerShape" presStyleLbl="node0" presStyleIdx="0" presStyleCnt="1" custScaleX="138641" custScaleY="103100"/>
      <dgm:spPr/>
      <dgm:t>
        <a:bodyPr/>
        <a:lstStyle/>
        <a:p>
          <a:endParaRPr lang="en-US"/>
        </a:p>
      </dgm:t>
    </dgm:pt>
    <dgm:pt modelId="{2F6087AC-44F8-4956-B415-85BE5CC7F999}" type="pres">
      <dgm:prSet presAssocID="{588BD9F3-FC82-4A6C-9C8D-A8D37E4EA0BA}" presName="Name9" presStyleLbl="parChTrans1D2" presStyleIdx="0" presStyleCnt="7"/>
      <dgm:spPr/>
      <dgm:t>
        <a:bodyPr/>
        <a:lstStyle/>
        <a:p>
          <a:endParaRPr lang="en-US"/>
        </a:p>
      </dgm:t>
    </dgm:pt>
    <dgm:pt modelId="{8F2E4EC3-3D38-4F9F-A096-E74A11D8E9EB}" type="pres">
      <dgm:prSet presAssocID="{588BD9F3-FC82-4A6C-9C8D-A8D37E4EA0BA}" presName="connTx" presStyleLbl="parChTrans1D2" presStyleIdx="0" presStyleCnt="7"/>
      <dgm:spPr/>
      <dgm:t>
        <a:bodyPr/>
        <a:lstStyle/>
        <a:p>
          <a:endParaRPr lang="en-US"/>
        </a:p>
      </dgm:t>
    </dgm:pt>
    <dgm:pt modelId="{7D0F7B6C-B6A5-42EF-867A-DDACF7A90E8F}" type="pres">
      <dgm:prSet presAssocID="{F59C8481-48EF-4E65-BE2F-8101215A9B70}" presName="node" presStyleLbl="node1" presStyleIdx="0" presStyleCnt="7" custScaleX="113676" custScaleY="106570" custRadScaleRad="98334" custRadScaleInc="6038">
        <dgm:presLayoutVars>
          <dgm:bulletEnabled val="1"/>
        </dgm:presLayoutVars>
      </dgm:prSet>
      <dgm:spPr/>
      <dgm:t>
        <a:bodyPr/>
        <a:lstStyle/>
        <a:p>
          <a:endParaRPr lang="en-US"/>
        </a:p>
      </dgm:t>
    </dgm:pt>
    <dgm:pt modelId="{6489AEF3-7C70-469C-A413-728D2FC8D9FF}" type="pres">
      <dgm:prSet presAssocID="{24752820-E276-4C36-A2A8-923251135FA8}" presName="Name9" presStyleLbl="parChTrans1D2" presStyleIdx="1" presStyleCnt="7"/>
      <dgm:spPr/>
      <dgm:t>
        <a:bodyPr/>
        <a:lstStyle/>
        <a:p>
          <a:endParaRPr lang="en-US"/>
        </a:p>
      </dgm:t>
    </dgm:pt>
    <dgm:pt modelId="{E147F92A-8431-4D20-B9ED-B8966E12C41F}" type="pres">
      <dgm:prSet presAssocID="{24752820-E276-4C36-A2A8-923251135FA8}" presName="connTx" presStyleLbl="parChTrans1D2" presStyleIdx="1" presStyleCnt="7"/>
      <dgm:spPr/>
      <dgm:t>
        <a:bodyPr/>
        <a:lstStyle/>
        <a:p>
          <a:endParaRPr lang="en-US"/>
        </a:p>
      </dgm:t>
    </dgm:pt>
    <dgm:pt modelId="{83E00137-7139-4CBF-B310-4B24BC9DDC16}" type="pres">
      <dgm:prSet presAssocID="{9816475A-34DB-4E62-A84F-E33E19D390C6}" presName="node" presStyleLbl="node1" presStyleIdx="1" presStyleCnt="7" custRadScaleRad="100491" custRadScaleInc="7215">
        <dgm:presLayoutVars>
          <dgm:bulletEnabled val="1"/>
        </dgm:presLayoutVars>
      </dgm:prSet>
      <dgm:spPr/>
      <dgm:t>
        <a:bodyPr/>
        <a:lstStyle/>
        <a:p>
          <a:endParaRPr lang="en-US"/>
        </a:p>
      </dgm:t>
    </dgm:pt>
    <dgm:pt modelId="{C22D891C-C4CA-451E-A057-CBC944B635D6}" type="pres">
      <dgm:prSet presAssocID="{85509928-B39E-40F2-909F-F308A6D77668}" presName="Name9" presStyleLbl="parChTrans1D2" presStyleIdx="2" presStyleCnt="7"/>
      <dgm:spPr/>
      <dgm:t>
        <a:bodyPr/>
        <a:lstStyle/>
        <a:p>
          <a:endParaRPr lang="en-US"/>
        </a:p>
      </dgm:t>
    </dgm:pt>
    <dgm:pt modelId="{BD4E533C-3BAE-4F93-953A-CE5F463DD78B}" type="pres">
      <dgm:prSet presAssocID="{85509928-B39E-40F2-909F-F308A6D77668}" presName="connTx" presStyleLbl="parChTrans1D2" presStyleIdx="2" presStyleCnt="7"/>
      <dgm:spPr/>
      <dgm:t>
        <a:bodyPr/>
        <a:lstStyle/>
        <a:p>
          <a:endParaRPr lang="en-US"/>
        </a:p>
      </dgm:t>
    </dgm:pt>
    <dgm:pt modelId="{D6853273-1E90-4935-BB8D-03B646F61741}" type="pres">
      <dgm:prSet presAssocID="{57755730-8FC7-4C31-A1BA-7E48D385C57F}" presName="node" presStyleLbl="node1" presStyleIdx="2" presStyleCnt="7" custScaleX="112392" custScaleY="107933">
        <dgm:presLayoutVars>
          <dgm:bulletEnabled val="1"/>
        </dgm:presLayoutVars>
      </dgm:prSet>
      <dgm:spPr/>
      <dgm:t>
        <a:bodyPr/>
        <a:lstStyle/>
        <a:p>
          <a:endParaRPr lang="en-US"/>
        </a:p>
      </dgm:t>
    </dgm:pt>
    <dgm:pt modelId="{14FADD46-621A-40F1-8310-4D54FF4538A2}" type="pres">
      <dgm:prSet presAssocID="{7622CDA3-6BB0-46C6-9650-464410F0FE71}" presName="Name9" presStyleLbl="parChTrans1D2" presStyleIdx="3" presStyleCnt="7"/>
      <dgm:spPr/>
      <dgm:t>
        <a:bodyPr/>
        <a:lstStyle/>
        <a:p>
          <a:endParaRPr lang="en-US"/>
        </a:p>
      </dgm:t>
    </dgm:pt>
    <dgm:pt modelId="{1C054E52-103F-4E04-A03E-F8F23AE0E03C}" type="pres">
      <dgm:prSet presAssocID="{7622CDA3-6BB0-46C6-9650-464410F0FE71}" presName="connTx" presStyleLbl="parChTrans1D2" presStyleIdx="3" presStyleCnt="7"/>
      <dgm:spPr/>
      <dgm:t>
        <a:bodyPr/>
        <a:lstStyle/>
        <a:p>
          <a:endParaRPr lang="en-US"/>
        </a:p>
      </dgm:t>
    </dgm:pt>
    <dgm:pt modelId="{51207A87-D970-47FC-974C-617B877E2DB0}" type="pres">
      <dgm:prSet presAssocID="{B5CE3A0C-44F3-4544-93F1-45997961B908}" presName="node" presStyleLbl="node1" presStyleIdx="3" presStyleCnt="7" custRadScaleRad="101662" custRadScaleInc="-4130">
        <dgm:presLayoutVars>
          <dgm:bulletEnabled val="1"/>
        </dgm:presLayoutVars>
      </dgm:prSet>
      <dgm:spPr/>
      <dgm:t>
        <a:bodyPr/>
        <a:lstStyle/>
        <a:p>
          <a:endParaRPr lang="en-US"/>
        </a:p>
      </dgm:t>
    </dgm:pt>
    <dgm:pt modelId="{D94F69DD-7525-457A-8D4B-86549D7A10A9}" type="pres">
      <dgm:prSet presAssocID="{3C2EB758-D799-4438-B30A-40CDB6E1E9C5}" presName="Name9" presStyleLbl="parChTrans1D2" presStyleIdx="4" presStyleCnt="7"/>
      <dgm:spPr/>
      <dgm:t>
        <a:bodyPr/>
        <a:lstStyle/>
        <a:p>
          <a:endParaRPr lang="en-US"/>
        </a:p>
      </dgm:t>
    </dgm:pt>
    <dgm:pt modelId="{C2B0343A-FEC1-452F-8D93-1F1A0DE066AC}" type="pres">
      <dgm:prSet presAssocID="{3C2EB758-D799-4438-B30A-40CDB6E1E9C5}" presName="connTx" presStyleLbl="parChTrans1D2" presStyleIdx="4" presStyleCnt="7"/>
      <dgm:spPr/>
      <dgm:t>
        <a:bodyPr/>
        <a:lstStyle/>
        <a:p>
          <a:endParaRPr lang="en-US"/>
        </a:p>
      </dgm:t>
    </dgm:pt>
    <dgm:pt modelId="{60E11C46-0A58-459F-A55B-4EA85667A8D7}" type="pres">
      <dgm:prSet presAssocID="{456371DB-C0A5-4057-91A0-B75D8FF9029C}" presName="node" presStyleLbl="node1" presStyleIdx="4" presStyleCnt="7" custRadScaleRad="100027" custRadScaleInc="-5936">
        <dgm:presLayoutVars>
          <dgm:bulletEnabled val="1"/>
        </dgm:presLayoutVars>
      </dgm:prSet>
      <dgm:spPr/>
      <dgm:t>
        <a:bodyPr/>
        <a:lstStyle/>
        <a:p>
          <a:endParaRPr lang="en-US"/>
        </a:p>
      </dgm:t>
    </dgm:pt>
    <dgm:pt modelId="{26B49919-E0D2-412F-9E66-1DB6B26EB7BE}" type="pres">
      <dgm:prSet presAssocID="{92F9455D-B58A-452F-AD14-1AA0DF50C6D5}" presName="Name9" presStyleLbl="parChTrans1D2" presStyleIdx="5" presStyleCnt="7"/>
      <dgm:spPr/>
      <dgm:t>
        <a:bodyPr/>
        <a:lstStyle/>
        <a:p>
          <a:endParaRPr lang="en-US"/>
        </a:p>
      </dgm:t>
    </dgm:pt>
    <dgm:pt modelId="{ACDE2544-2D73-4631-9FDE-F11FB11BEF44}" type="pres">
      <dgm:prSet presAssocID="{92F9455D-B58A-452F-AD14-1AA0DF50C6D5}" presName="connTx" presStyleLbl="parChTrans1D2" presStyleIdx="5" presStyleCnt="7"/>
      <dgm:spPr/>
      <dgm:t>
        <a:bodyPr/>
        <a:lstStyle/>
        <a:p>
          <a:endParaRPr lang="en-US"/>
        </a:p>
      </dgm:t>
    </dgm:pt>
    <dgm:pt modelId="{8C374189-69F1-454F-A953-899D94E73149}" type="pres">
      <dgm:prSet presAssocID="{4178441E-B82E-4823-9CCE-A2D6FCABDDF2}" presName="node" presStyleLbl="node1" presStyleIdx="5" presStyleCnt="7" custRadScaleRad="99590" custRadScaleInc="-7280">
        <dgm:presLayoutVars>
          <dgm:bulletEnabled val="1"/>
        </dgm:presLayoutVars>
      </dgm:prSet>
      <dgm:spPr/>
      <dgm:t>
        <a:bodyPr/>
        <a:lstStyle/>
        <a:p>
          <a:endParaRPr lang="en-US"/>
        </a:p>
      </dgm:t>
    </dgm:pt>
    <dgm:pt modelId="{CBC2834D-9195-4B40-B730-89999DEF3A39}" type="pres">
      <dgm:prSet presAssocID="{4F48FAE3-01E6-4806-BF8E-00C91783C5F8}" presName="Name9" presStyleLbl="parChTrans1D2" presStyleIdx="6" presStyleCnt="7"/>
      <dgm:spPr/>
      <dgm:t>
        <a:bodyPr/>
        <a:lstStyle/>
        <a:p>
          <a:endParaRPr lang="en-US"/>
        </a:p>
      </dgm:t>
    </dgm:pt>
    <dgm:pt modelId="{0D91E00B-FF0E-4FDC-8C7C-71879AD6377F}" type="pres">
      <dgm:prSet presAssocID="{4F48FAE3-01E6-4806-BF8E-00C91783C5F8}" presName="connTx" presStyleLbl="parChTrans1D2" presStyleIdx="6" presStyleCnt="7"/>
      <dgm:spPr/>
      <dgm:t>
        <a:bodyPr/>
        <a:lstStyle/>
        <a:p>
          <a:endParaRPr lang="en-US"/>
        </a:p>
      </dgm:t>
    </dgm:pt>
    <dgm:pt modelId="{242510DC-C570-488B-80A4-C002E23E98A5}" type="pres">
      <dgm:prSet presAssocID="{A2423768-7125-4242-94AE-EBDDFA680209}" presName="node" presStyleLbl="node1" presStyleIdx="6" presStyleCnt="7" custRadScaleRad="97683" custRadScaleInc="-4417">
        <dgm:presLayoutVars>
          <dgm:bulletEnabled val="1"/>
        </dgm:presLayoutVars>
      </dgm:prSet>
      <dgm:spPr/>
      <dgm:t>
        <a:bodyPr/>
        <a:lstStyle/>
        <a:p>
          <a:endParaRPr lang="en-US"/>
        </a:p>
      </dgm:t>
    </dgm:pt>
  </dgm:ptLst>
  <dgm:cxnLst>
    <dgm:cxn modelId="{B1DA7ECE-B162-4A2E-B6C6-3F127851A2B0}" srcId="{02B27723-5481-43BA-B74A-B35E20002D64}" destId="{4178441E-B82E-4823-9CCE-A2D6FCABDDF2}" srcOrd="5" destOrd="0" parTransId="{92F9455D-B58A-452F-AD14-1AA0DF50C6D5}" sibTransId="{A69B26B3-974E-4B9F-A4BC-C18C092FA048}"/>
    <dgm:cxn modelId="{68FB7574-077D-425D-A609-A94C96365004}" srcId="{02B27723-5481-43BA-B74A-B35E20002D64}" destId="{A2423768-7125-4242-94AE-EBDDFA680209}" srcOrd="6" destOrd="0" parTransId="{4F48FAE3-01E6-4806-BF8E-00C91783C5F8}" sibTransId="{210DE20A-5F69-476A-B5EC-C6255DD7A3D2}"/>
    <dgm:cxn modelId="{EA648A99-4E07-409F-95EA-E26D251F4DE0}" type="presOf" srcId="{3C2EB758-D799-4438-B30A-40CDB6E1E9C5}" destId="{D94F69DD-7525-457A-8D4B-86549D7A10A9}" srcOrd="0" destOrd="0" presId="urn:microsoft.com/office/officeart/2005/8/layout/radial1"/>
    <dgm:cxn modelId="{A7384B88-41B1-4986-B743-21B5E12F6B48}" srcId="{02B27723-5481-43BA-B74A-B35E20002D64}" destId="{9816475A-34DB-4E62-A84F-E33E19D390C6}" srcOrd="1" destOrd="0" parTransId="{24752820-E276-4C36-A2A8-923251135FA8}" sibTransId="{F25E6A0E-6050-4C4E-9526-17EAB635C44E}"/>
    <dgm:cxn modelId="{5E753F5C-7565-4270-A5A8-98391A0E632A}" type="presOf" srcId="{A2423768-7125-4242-94AE-EBDDFA680209}" destId="{242510DC-C570-488B-80A4-C002E23E98A5}" srcOrd="0" destOrd="0" presId="urn:microsoft.com/office/officeart/2005/8/layout/radial1"/>
    <dgm:cxn modelId="{37642E54-F292-4D3D-97D1-29ADFF102FD0}" srcId="{02B27723-5481-43BA-B74A-B35E20002D64}" destId="{B5CE3A0C-44F3-4544-93F1-45997961B908}" srcOrd="3" destOrd="0" parTransId="{7622CDA3-6BB0-46C6-9650-464410F0FE71}" sibTransId="{A1AB528B-0A1F-41B9-B04C-3DCE0B7796E9}"/>
    <dgm:cxn modelId="{E9DA5F5A-4E2C-42AE-9E86-F363857C3EE1}" type="presOf" srcId="{24752820-E276-4C36-A2A8-923251135FA8}" destId="{6489AEF3-7C70-469C-A413-728D2FC8D9FF}" srcOrd="0" destOrd="0" presId="urn:microsoft.com/office/officeart/2005/8/layout/radial1"/>
    <dgm:cxn modelId="{368045D8-31DC-4E57-BEF8-2EB48CED1847}" type="presOf" srcId="{B5CE3A0C-44F3-4544-93F1-45997961B908}" destId="{51207A87-D970-47FC-974C-617B877E2DB0}" srcOrd="0" destOrd="0" presId="urn:microsoft.com/office/officeart/2005/8/layout/radial1"/>
    <dgm:cxn modelId="{3106AF95-9E81-4031-870F-F5AECB0E0ABA}" type="presOf" srcId="{4178441E-B82E-4823-9CCE-A2D6FCABDDF2}" destId="{8C374189-69F1-454F-A953-899D94E73149}" srcOrd="0" destOrd="0" presId="urn:microsoft.com/office/officeart/2005/8/layout/radial1"/>
    <dgm:cxn modelId="{769E07DE-4A40-410F-A726-BB361D6B48D3}" type="presOf" srcId="{456371DB-C0A5-4057-91A0-B75D8FF9029C}" destId="{60E11C46-0A58-459F-A55B-4EA85667A8D7}" srcOrd="0" destOrd="0" presId="urn:microsoft.com/office/officeart/2005/8/layout/radial1"/>
    <dgm:cxn modelId="{E8531343-33F5-4E27-8ADD-AEB88EEACDBC}" type="presOf" srcId="{92F9455D-B58A-452F-AD14-1AA0DF50C6D5}" destId="{ACDE2544-2D73-4631-9FDE-F11FB11BEF44}" srcOrd="1" destOrd="0" presId="urn:microsoft.com/office/officeart/2005/8/layout/radial1"/>
    <dgm:cxn modelId="{1B0C9FBC-0864-4E4F-B2D8-2C751631ED4D}" type="presOf" srcId="{7622CDA3-6BB0-46C6-9650-464410F0FE71}" destId="{1C054E52-103F-4E04-A03E-F8F23AE0E03C}" srcOrd="1" destOrd="0" presId="urn:microsoft.com/office/officeart/2005/8/layout/radial1"/>
    <dgm:cxn modelId="{951634A8-6A97-4839-ADA4-0EBC245D1BD7}" type="presOf" srcId="{24752820-E276-4C36-A2A8-923251135FA8}" destId="{E147F92A-8431-4D20-B9ED-B8966E12C41F}" srcOrd="1" destOrd="0" presId="urn:microsoft.com/office/officeart/2005/8/layout/radial1"/>
    <dgm:cxn modelId="{3D0EBE92-B58B-4536-9908-CC50D72D7E3F}" type="presOf" srcId="{57755730-8FC7-4C31-A1BA-7E48D385C57F}" destId="{D6853273-1E90-4935-BB8D-03B646F61741}" srcOrd="0" destOrd="0" presId="urn:microsoft.com/office/officeart/2005/8/layout/radial1"/>
    <dgm:cxn modelId="{0BF2B4EC-B743-4CCF-9603-0726FBEBA10A}" srcId="{02B27723-5481-43BA-B74A-B35E20002D64}" destId="{456371DB-C0A5-4057-91A0-B75D8FF9029C}" srcOrd="4" destOrd="0" parTransId="{3C2EB758-D799-4438-B30A-40CDB6E1E9C5}" sibTransId="{F1185D1D-5C99-4AE5-9A0B-EB543BC1CC6D}"/>
    <dgm:cxn modelId="{E0C86853-A276-4103-96B7-2DF04BFFB072}" type="presOf" srcId="{4F48FAE3-01E6-4806-BF8E-00C91783C5F8}" destId="{0D91E00B-FF0E-4FDC-8C7C-71879AD6377F}" srcOrd="1" destOrd="0" presId="urn:microsoft.com/office/officeart/2005/8/layout/radial1"/>
    <dgm:cxn modelId="{264B5FCA-3E6A-4359-BBF5-7520B40F0BEA}" type="presOf" srcId="{02B27723-5481-43BA-B74A-B35E20002D64}" destId="{61EAD04A-BFB3-409B-83E3-F3E169A13F97}" srcOrd="0" destOrd="0" presId="urn:microsoft.com/office/officeart/2005/8/layout/radial1"/>
    <dgm:cxn modelId="{62836802-9DAF-4B58-AC93-F153F095D089}" type="presOf" srcId="{7622CDA3-6BB0-46C6-9650-464410F0FE71}" destId="{14FADD46-621A-40F1-8310-4D54FF4538A2}" srcOrd="0" destOrd="0" presId="urn:microsoft.com/office/officeart/2005/8/layout/radial1"/>
    <dgm:cxn modelId="{E363EC92-135C-4965-8FB7-AAC5C94020FE}" type="presOf" srcId="{F59C8481-48EF-4E65-BE2F-8101215A9B70}" destId="{7D0F7B6C-B6A5-42EF-867A-DDACF7A90E8F}" srcOrd="0" destOrd="0" presId="urn:microsoft.com/office/officeart/2005/8/layout/radial1"/>
    <dgm:cxn modelId="{660B2F65-24BE-4C99-93EB-96CDF7B5EACD}" type="presOf" srcId="{3C2EB758-D799-4438-B30A-40CDB6E1E9C5}" destId="{C2B0343A-FEC1-452F-8D93-1F1A0DE066AC}" srcOrd="1" destOrd="0" presId="urn:microsoft.com/office/officeart/2005/8/layout/radial1"/>
    <dgm:cxn modelId="{C575FA1E-22BB-413A-8F0F-6D7ED0E36A3C}" type="presOf" srcId="{46ECBE3D-072C-4AEC-9755-63321A720451}" destId="{E20DEE15-464C-4E05-BF74-546F2E1D08F7}" srcOrd="0" destOrd="0" presId="urn:microsoft.com/office/officeart/2005/8/layout/radial1"/>
    <dgm:cxn modelId="{635C4321-F7E5-4727-9AC7-5034A04A89CA}" type="presOf" srcId="{92F9455D-B58A-452F-AD14-1AA0DF50C6D5}" destId="{26B49919-E0D2-412F-9E66-1DB6B26EB7BE}" srcOrd="0" destOrd="0" presId="urn:microsoft.com/office/officeart/2005/8/layout/radial1"/>
    <dgm:cxn modelId="{E10BA955-D9AC-4795-9963-F5078F1DDB6F}" type="presOf" srcId="{85509928-B39E-40F2-909F-F308A6D77668}" destId="{BD4E533C-3BAE-4F93-953A-CE5F463DD78B}" srcOrd="1" destOrd="0" presId="urn:microsoft.com/office/officeart/2005/8/layout/radial1"/>
    <dgm:cxn modelId="{6DBC8DAE-F26F-4ECA-9DB0-3A96CF16CEB0}" type="presOf" srcId="{588BD9F3-FC82-4A6C-9C8D-A8D37E4EA0BA}" destId="{2F6087AC-44F8-4956-B415-85BE5CC7F999}" srcOrd="0" destOrd="0" presId="urn:microsoft.com/office/officeart/2005/8/layout/radial1"/>
    <dgm:cxn modelId="{E35ECD15-E433-4F48-890E-482B01DB536E}" type="presOf" srcId="{9816475A-34DB-4E62-A84F-E33E19D390C6}" destId="{83E00137-7139-4CBF-B310-4B24BC9DDC16}" srcOrd="0" destOrd="0" presId="urn:microsoft.com/office/officeart/2005/8/layout/radial1"/>
    <dgm:cxn modelId="{F92CB4B9-E716-4845-8E45-B822BF8388A2}" srcId="{46ECBE3D-072C-4AEC-9755-63321A720451}" destId="{02B27723-5481-43BA-B74A-B35E20002D64}" srcOrd="0" destOrd="0" parTransId="{620A0005-BCE9-4909-AD7A-7323F65782C3}" sibTransId="{7D78347C-306E-4FCC-A166-34B559849F52}"/>
    <dgm:cxn modelId="{255A8516-20E9-4A6B-8860-40FA25C09BA1}" srcId="{02B27723-5481-43BA-B74A-B35E20002D64}" destId="{57755730-8FC7-4C31-A1BA-7E48D385C57F}" srcOrd="2" destOrd="0" parTransId="{85509928-B39E-40F2-909F-F308A6D77668}" sibTransId="{6F086402-516F-4E25-AE93-59A3B9ED9292}"/>
    <dgm:cxn modelId="{940CB279-57C0-4E5E-BEE6-049AE0688020}" type="presOf" srcId="{4F48FAE3-01E6-4806-BF8E-00C91783C5F8}" destId="{CBC2834D-9195-4B40-B730-89999DEF3A39}" srcOrd="0" destOrd="0" presId="urn:microsoft.com/office/officeart/2005/8/layout/radial1"/>
    <dgm:cxn modelId="{9064C460-0455-4D7C-A8AA-DE523C7320A5}" srcId="{02B27723-5481-43BA-B74A-B35E20002D64}" destId="{F59C8481-48EF-4E65-BE2F-8101215A9B70}" srcOrd="0" destOrd="0" parTransId="{588BD9F3-FC82-4A6C-9C8D-A8D37E4EA0BA}" sibTransId="{72D6B9C4-4CE5-49B3-92CE-DFE1DFED8133}"/>
    <dgm:cxn modelId="{212B5340-B2E4-4B9C-BA19-32C55EB32ED9}" type="presOf" srcId="{85509928-B39E-40F2-909F-F308A6D77668}" destId="{C22D891C-C4CA-451E-A057-CBC944B635D6}" srcOrd="0" destOrd="0" presId="urn:microsoft.com/office/officeart/2005/8/layout/radial1"/>
    <dgm:cxn modelId="{9B1D43B3-E60F-48D9-A55E-CC24E85505EB}" type="presOf" srcId="{588BD9F3-FC82-4A6C-9C8D-A8D37E4EA0BA}" destId="{8F2E4EC3-3D38-4F9F-A096-E74A11D8E9EB}" srcOrd="1" destOrd="0" presId="urn:microsoft.com/office/officeart/2005/8/layout/radial1"/>
    <dgm:cxn modelId="{7AF71C9B-72D9-4CC5-9791-A8D6F5AC3D2E}" type="presParOf" srcId="{E20DEE15-464C-4E05-BF74-546F2E1D08F7}" destId="{61EAD04A-BFB3-409B-83E3-F3E169A13F97}" srcOrd="0" destOrd="0" presId="urn:microsoft.com/office/officeart/2005/8/layout/radial1"/>
    <dgm:cxn modelId="{9144C1F3-7A47-4A61-B98E-D048102B2E73}" type="presParOf" srcId="{E20DEE15-464C-4E05-BF74-546F2E1D08F7}" destId="{2F6087AC-44F8-4956-B415-85BE5CC7F999}" srcOrd="1" destOrd="0" presId="urn:microsoft.com/office/officeart/2005/8/layout/radial1"/>
    <dgm:cxn modelId="{822883D8-5B39-4841-9086-0B4255401962}" type="presParOf" srcId="{2F6087AC-44F8-4956-B415-85BE5CC7F999}" destId="{8F2E4EC3-3D38-4F9F-A096-E74A11D8E9EB}" srcOrd="0" destOrd="0" presId="urn:microsoft.com/office/officeart/2005/8/layout/radial1"/>
    <dgm:cxn modelId="{2860A6DD-09A7-4E4E-B97A-9967CB21651C}" type="presParOf" srcId="{E20DEE15-464C-4E05-BF74-546F2E1D08F7}" destId="{7D0F7B6C-B6A5-42EF-867A-DDACF7A90E8F}" srcOrd="2" destOrd="0" presId="urn:microsoft.com/office/officeart/2005/8/layout/radial1"/>
    <dgm:cxn modelId="{0459EE82-F49C-4169-8B62-1351C7209413}" type="presParOf" srcId="{E20DEE15-464C-4E05-BF74-546F2E1D08F7}" destId="{6489AEF3-7C70-469C-A413-728D2FC8D9FF}" srcOrd="3" destOrd="0" presId="urn:microsoft.com/office/officeart/2005/8/layout/radial1"/>
    <dgm:cxn modelId="{2769ED2B-FCE7-42DB-9698-7D369993A566}" type="presParOf" srcId="{6489AEF3-7C70-469C-A413-728D2FC8D9FF}" destId="{E147F92A-8431-4D20-B9ED-B8966E12C41F}" srcOrd="0" destOrd="0" presId="urn:microsoft.com/office/officeart/2005/8/layout/radial1"/>
    <dgm:cxn modelId="{011FA317-5453-4DB8-B0A2-688AD1D154B0}" type="presParOf" srcId="{E20DEE15-464C-4E05-BF74-546F2E1D08F7}" destId="{83E00137-7139-4CBF-B310-4B24BC9DDC16}" srcOrd="4" destOrd="0" presId="urn:microsoft.com/office/officeart/2005/8/layout/radial1"/>
    <dgm:cxn modelId="{2AB0C113-9300-46A0-BBA2-148AE83E598A}" type="presParOf" srcId="{E20DEE15-464C-4E05-BF74-546F2E1D08F7}" destId="{C22D891C-C4CA-451E-A057-CBC944B635D6}" srcOrd="5" destOrd="0" presId="urn:microsoft.com/office/officeart/2005/8/layout/radial1"/>
    <dgm:cxn modelId="{1A4A8246-3BB9-4A2F-AFCB-C5649E2DD03A}" type="presParOf" srcId="{C22D891C-C4CA-451E-A057-CBC944B635D6}" destId="{BD4E533C-3BAE-4F93-953A-CE5F463DD78B}" srcOrd="0" destOrd="0" presId="urn:microsoft.com/office/officeart/2005/8/layout/radial1"/>
    <dgm:cxn modelId="{6AE89A2E-5F50-41AF-9F91-CD2C2AF33FAA}" type="presParOf" srcId="{E20DEE15-464C-4E05-BF74-546F2E1D08F7}" destId="{D6853273-1E90-4935-BB8D-03B646F61741}" srcOrd="6" destOrd="0" presId="urn:microsoft.com/office/officeart/2005/8/layout/radial1"/>
    <dgm:cxn modelId="{4C15A2F5-3563-4DA2-8EA7-39F8EE3C5F2F}" type="presParOf" srcId="{E20DEE15-464C-4E05-BF74-546F2E1D08F7}" destId="{14FADD46-621A-40F1-8310-4D54FF4538A2}" srcOrd="7" destOrd="0" presId="urn:microsoft.com/office/officeart/2005/8/layout/radial1"/>
    <dgm:cxn modelId="{47AB81CE-7F65-4BBD-8A91-45859692F0D8}" type="presParOf" srcId="{14FADD46-621A-40F1-8310-4D54FF4538A2}" destId="{1C054E52-103F-4E04-A03E-F8F23AE0E03C}" srcOrd="0" destOrd="0" presId="urn:microsoft.com/office/officeart/2005/8/layout/radial1"/>
    <dgm:cxn modelId="{6A3B8749-7130-4479-B7D1-16EECF1452A2}" type="presParOf" srcId="{E20DEE15-464C-4E05-BF74-546F2E1D08F7}" destId="{51207A87-D970-47FC-974C-617B877E2DB0}" srcOrd="8" destOrd="0" presId="urn:microsoft.com/office/officeart/2005/8/layout/radial1"/>
    <dgm:cxn modelId="{7DC6AE30-3241-470E-9599-D354CADCDFC5}" type="presParOf" srcId="{E20DEE15-464C-4E05-BF74-546F2E1D08F7}" destId="{D94F69DD-7525-457A-8D4B-86549D7A10A9}" srcOrd="9" destOrd="0" presId="urn:microsoft.com/office/officeart/2005/8/layout/radial1"/>
    <dgm:cxn modelId="{E2687A77-FB65-4111-9367-A05FDA5D7FC8}" type="presParOf" srcId="{D94F69DD-7525-457A-8D4B-86549D7A10A9}" destId="{C2B0343A-FEC1-452F-8D93-1F1A0DE066AC}" srcOrd="0" destOrd="0" presId="urn:microsoft.com/office/officeart/2005/8/layout/radial1"/>
    <dgm:cxn modelId="{09B12751-4103-4AB0-BA50-995E7DECAE38}" type="presParOf" srcId="{E20DEE15-464C-4E05-BF74-546F2E1D08F7}" destId="{60E11C46-0A58-459F-A55B-4EA85667A8D7}" srcOrd="10" destOrd="0" presId="urn:microsoft.com/office/officeart/2005/8/layout/radial1"/>
    <dgm:cxn modelId="{AB24D87F-3AA3-4CAC-8982-BD128CE20A43}" type="presParOf" srcId="{E20DEE15-464C-4E05-BF74-546F2E1D08F7}" destId="{26B49919-E0D2-412F-9E66-1DB6B26EB7BE}" srcOrd="11" destOrd="0" presId="urn:microsoft.com/office/officeart/2005/8/layout/radial1"/>
    <dgm:cxn modelId="{E37A306F-58A4-4B4C-9045-AFF158FA2DB9}" type="presParOf" srcId="{26B49919-E0D2-412F-9E66-1DB6B26EB7BE}" destId="{ACDE2544-2D73-4631-9FDE-F11FB11BEF44}" srcOrd="0" destOrd="0" presId="urn:microsoft.com/office/officeart/2005/8/layout/radial1"/>
    <dgm:cxn modelId="{42ED7171-A500-4EFE-97D8-EB2B6CF3754D}" type="presParOf" srcId="{E20DEE15-464C-4E05-BF74-546F2E1D08F7}" destId="{8C374189-69F1-454F-A953-899D94E73149}" srcOrd="12" destOrd="0" presId="urn:microsoft.com/office/officeart/2005/8/layout/radial1"/>
    <dgm:cxn modelId="{40D2563D-FFAD-4EED-916E-3A69B5478807}" type="presParOf" srcId="{E20DEE15-464C-4E05-BF74-546F2E1D08F7}" destId="{CBC2834D-9195-4B40-B730-89999DEF3A39}" srcOrd="13" destOrd="0" presId="urn:microsoft.com/office/officeart/2005/8/layout/radial1"/>
    <dgm:cxn modelId="{35A80700-5841-4167-854A-56C8EEA34720}" type="presParOf" srcId="{CBC2834D-9195-4B40-B730-89999DEF3A39}" destId="{0D91E00B-FF0E-4FDC-8C7C-71879AD6377F}" srcOrd="0" destOrd="0" presId="urn:microsoft.com/office/officeart/2005/8/layout/radial1"/>
    <dgm:cxn modelId="{A2D6CCA3-BD28-4626-8766-146E972F8D58}" type="presParOf" srcId="{E20DEE15-464C-4E05-BF74-546F2E1D08F7}" destId="{242510DC-C570-488B-80A4-C002E23E98A5}"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6C00F5-3957-48F8-8A1D-DEAB0654E438}"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79F62F91-9CAB-4D77-91CD-4F859642E3E6}">
      <dgm:prSet phldrT="[Text]" custT="1"/>
      <dgm:spPr/>
      <dgm:t>
        <a:bodyPr/>
        <a:lstStyle/>
        <a:p>
          <a:r>
            <a:rPr lang="en-US" sz="2000" b="1" dirty="0" smtClean="0">
              <a:solidFill>
                <a:schemeClr val="bg1"/>
              </a:solidFill>
            </a:rPr>
            <a:t>Built Environment</a:t>
          </a:r>
          <a:endParaRPr lang="en-US" sz="2000" b="1" dirty="0">
            <a:solidFill>
              <a:schemeClr val="bg1"/>
            </a:solidFill>
          </a:endParaRPr>
        </a:p>
      </dgm:t>
    </dgm:pt>
    <dgm:pt modelId="{907687E4-1944-42AD-A32A-7E01BF46AC15}" type="parTrans" cxnId="{7B269FCE-4867-44B3-B411-DD00CFE9DC1F}">
      <dgm:prSet/>
      <dgm:spPr/>
      <dgm:t>
        <a:bodyPr/>
        <a:lstStyle/>
        <a:p>
          <a:endParaRPr lang="en-US" sz="2000">
            <a:solidFill>
              <a:schemeClr val="tx1"/>
            </a:solidFill>
          </a:endParaRPr>
        </a:p>
      </dgm:t>
    </dgm:pt>
    <dgm:pt modelId="{0D810328-F119-4019-97EB-08603977B6E2}" type="sibTrans" cxnId="{7B269FCE-4867-44B3-B411-DD00CFE9DC1F}">
      <dgm:prSet/>
      <dgm:spPr/>
      <dgm:t>
        <a:bodyPr/>
        <a:lstStyle/>
        <a:p>
          <a:endParaRPr lang="en-US" sz="2000">
            <a:solidFill>
              <a:schemeClr val="tx1"/>
            </a:solidFill>
          </a:endParaRPr>
        </a:p>
      </dgm:t>
    </dgm:pt>
    <dgm:pt modelId="{089EFB7C-2977-49A0-9A50-DD793ECAA2BC}">
      <dgm:prSet phldrT="[Text]" custT="1"/>
      <dgm:spPr/>
      <dgm:t>
        <a:bodyPr/>
        <a:lstStyle/>
        <a:p>
          <a:r>
            <a:rPr lang="en-US" sz="1600" dirty="0" smtClean="0">
              <a:solidFill>
                <a:schemeClr val="tx1"/>
              </a:solidFill>
            </a:rPr>
            <a:t>Population density</a:t>
          </a:r>
          <a:endParaRPr lang="en-US" sz="1600" dirty="0">
            <a:solidFill>
              <a:schemeClr val="tx1"/>
            </a:solidFill>
          </a:endParaRPr>
        </a:p>
      </dgm:t>
    </dgm:pt>
    <dgm:pt modelId="{E9DE84CC-AAF1-4DDA-82C8-7306DD556158}" type="parTrans" cxnId="{53C9E837-41B2-4438-B9EC-36B974AC13DB}">
      <dgm:prSet custT="1"/>
      <dgm:spPr/>
      <dgm:t>
        <a:bodyPr/>
        <a:lstStyle/>
        <a:p>
          <a:endParaRPr lang="en-US" sz="600">
            <a:solidFill>
              <a:schemeClr val="tx1"/>
            </a:solidFill>
          </a:endParaRPr>
        </a:p>
      </dgm:t>
    </dgm:pt>
    <dgm:pt modelId="{47FA6385-19F0-42EC-822B-835E8E4C38B4}" type="sibTrans" cxnId="{53C9E837-41B2-4438-B9EC-36B974AC13DB}">
      <dgm:prSet/>
      <dgm:spPr/>
      <dgm:t>
        <a:bodyPr/>
        <a:lstStyle/>
        <a:p>
          <a:endParaRPr lang="en-US" sz="2000">
            <a:solidFill>
              <a:schemeClr val="tx1"/>
            </a:solidFill>
          </a:endParaRPr>
        </a:p>
      </dgm:t>
    </dgm:pt>
    <dgm:pt modelId="{F17135A1-80C8-498B-84BE-0089E182C597}">
      <dgm:prSet phldrT="[Text]" custT="1"/>
      <dgm:spPr/>
      <dgm:t>
        <a:bodyPr/>
        <a:lstStyle/>
        <a:p>
          <a:r>
            <a:rPr lang="en-US" sz="1600" dirty="0" smtClean="0">
              <a:solidFill>
                <a:schemeClr val="tx1"/>
              </a:solidFill>
            </a:rPr>
            <a:t>Housing characteristics</a:t>
          </a:r>
          <a:endParaRPr lang="en-US" sz="1600" dirty="0">
            <a:solidFill>
              <a:schemeClr val="tx1"/>
            </a:solidFill>
          </a:endParaRPr>
        </a:p>
      </dgm:t>
    </dgm:pt>
    <dgm:pt modelId="{2D0A6050-7F84-4D0E-BBA4-F37A08EADEFA}" type="parTrans" cxnId="{37F03195-3A61-405A-9F07-644780893092}">
      <dgm:prSet custT="1"/>
      <dgm:spPr/>
      <dgm:t>
        <a:bodyPr/>
        <a:lstStyle/>
        <a:p>
          <a:endParaRPr lang="en-US" sz="600">
            <a:solidFill>
              <a:schemeClr val="tx1"/>
            </a:solidFill>
          </a:endParaRPr>
        </a:p>
      </dgm:t>
    </dgm:pt>
    <dgm:pt modelId="{9F838726-82D6-4F0B-91A0-C27DAEE9948A}" type="sibTrans" cxnId="{37F03195-3A61-405A-9F07-644780893092}">
      <dgm:prSet/>
      <dgm:spPr/>
      <dgm:t>
        <a:bodyPr/>
        <a:lstStyle/>
        <a:p>
          <a:endParaRPr lang="en-US" sz="2000">
            <a:solidFill>
              <a:schemeClr val="tx1"/>
            </a:solidFill>
          </a:endParaRPr>
        </a:p>
      </dgm:t>
    </dgm:pt>
    <dgm:pt modelId="{8A8FD16E-246A-4D43-8E59-A00B043A5CAB}">
      <dgm:prSet phldrT="[Text]" custT="1"/>
      <dgm:spPr/>
      <dgm:t>
        <a:bodyPr/>
        <a:lstStyle/>
        <a:p>
          <a:r>
            <a:rPr lang="en-US" sz="1600" dirty="0" smtClean="0">
              <a:solidFill>
                <a:schemeClr val="tx1"/>
              </a:solidFill>
            </a:rPr>
            <a:t>Commuting patterns</a:t>
          </a:r>
          <a:endParaRPr lang="en-US" sz="1600" dirty="0">
            <a:solidFill>
              <a:schemeClr val="tx1"/>
            </a:solidFill>
          </a:endParaRPr>
        </a:p>
      </dgm:t>
    </dgm:pt>
    <dgm:pt modelId="{16442578-F7DC-428E-9BC2-C87DA3FE7032}" type="parTrans" cxnId="{72373975-5820-48DC-90BA-D2EED7F25012}">
      <dgm:prSet custT="1"/>
      <dgm:spPr/>
      <dgm:t>
        <a:bodyPr/>
        <a:lstStyle/>
        <a:p>
          <a:endParaRPr lang="en-US" sz="600">
            <a:solidFill>
              <a:schemeClr val="tx1"/>
            </a:solidFill>
          </a:endParaRPr>
        </a:p>
      </dgm:t>
    </dgm:pt>
    <dgm:pt modelId="{ACC9E70E-BE5B-47FE-B8D8-673945CFD47E}" type="sibTrans" cxnId="{72373975-5820-48DC-90BA-D2EED7F25012}">
      <dgm:prSet/>
      <dgm:spPr/>
      <dgm:t>
        <a:bodyPr/>
        <a:lstStyle/>
        <a:p>
          <a:endParaRPr lang="en-US" sz="2000">
            <a:solidFill>
              <a:schemeClr val="tx1"/>
            </a:solidFill>
          </a:endParaRPr>
        </a:p>
      </dgm:t>
    </dgm:pt>
    <dgm:pt modelId="{01398474-1E77-4DEB-A713-EEA2C0534642}">
      <dgm:prSet phldrT="[Text]" custT="1"/>
      <dgm:spPr/>
      <dgm:t>
        <a:bodyPr/>
        <a:lstStyle/>
        <a:p>
          <a:r>
            <a:rPr lang="en-US" sz="1600" dirty="0" smtClean="0">
              <a:solidFill>
                <a:schemeClr val="tx1"/>
              </a:solidFill>
            </a:rPr>
            <a:t>Parks/green space</a:t>
          </a:r>
          <a:endParaRPr lang="en-US" sz="1600" dirty="0">
            <a:solidFill>
              <a:schemeClr val="tx1"/>
            </a:solidFill>
          </a:endParaRPr>
        </a:p>
      </dgm:t>
    </dgm:pt>
    <dgm:pt modelId="{50DE5519-D737-4700-A70A-6A269662631D}" type="parTrans" cxnId="{B3EE21AE-E4DF-4BC9-A823-DB1031EAFD1A}">
      <dgm:prSet custT="1"/>
      <dgm:spPr/>
      <dgm:t>
        <a:bodyPr/>
        <a:lstStyle/>
        <a:p>
          <a:endParaRPr lang="en-US" sz="600">
            <a:solidFill>
              <a:schemeClr val="tx1"/>
            </a:solidFill>
          </a:endParaRPr>
        </a:p>
      </dgm:t>
    </dgm:pt>
    <dgm:pt modelId="{9D06C90E-8C93-4DEE-AFF1-7C3C5DD46936}" type="sibTrans" cxnId="{B3EE21AE-E4DF-4BC9-A823-DB1031EAFD1A}">
      <dgm:prSet/>
      <dgm:spPr/>
      <dgm:t>
        <a:bodyPr/>
        <a:lstStyle/>
        <a:p>
          <a:endParaRPr lang="en-US" sz="2000">
            <a:solidFill>
              <a:schemeClr val="tx1"/>
            </a:solidFill>
          </a:endParaRPr>
        </a:p>
      </dgm:t>
    </dgm:pt>
    <dgm:pt modelId="{E18BF3FE-84A2-4C91-B44E-1EB9086C7C82}">
      <dgm:prSet phldrT="[Text]" custT="1"/>
      <dgm:spPr/>
      <dgm:t>
        <a:bodyPr/>
        <a:lstStyle/>
        <a:p>
          <a:r>
            <a:rPr lang="en-US" sz="1600" dirty="0" smtClean="0">
              <a:solidFill>
                <a:schemeClr val="tx1"/>
              </a:solidFill>
            </a:rPr>
            <a:t>Recreational facilities</a:t>
          </a:r>
          <a:endParaRPr lang="en-US" sz="1600" dirty="0">
            <a:solidFill>
              <a:schemeClr val="tx1"/>
            </a:solidFill>
          </a:endParaRPr>
        </a:p>
      </dgm:t>
    </dgm:pt>
    <dgm:pt modelId="{5C8C259B-7155-46C0-8073-EBAFFBB10028}" type="parTrans" cxnId="{9D2ED40E-DC35-4BA8-93FB-5C22D4BF7003}">
      <dgm:prSet custT="1"/>
      <dgm:spPr/>
      <dgm:t>
        <a:bodyPr/>
        <a:lstStyle/>
        <a:p>
          <a:endParaRPr lang="en-US" sz="600">
            <a:solidFill>
              <a:schemeClr val="tx1"/>
            </a:solidFill>
          </a:endParaRPr>
        </a:p>
      </dgm:t>
    </dgm:pt>
    <dgm:pt modelId="{F970A7AE-F954-42F9-98C3-BABE87B28911}" type="sibTrans" cxnId="{9D2ED40E-DC35-4BA8-93FB-5C22D4BF7003}">
      <dgm:prSet/>
      <dgm:spPr/>
      <dgm:t>
        <a:bodyPr/>
        <a:lstStyle/>
        <a:p>
          <a:endParaRPr lang="en-US" sz="2000">
            <a:solidFill>
              <a:schemeClr val="tx1"/>
            </a:solidFill>
          </a:endParaRPr>
        </a:p>
      </dgm:t>
    </dgm:pt>
    <dgm:pt modelId="{E4E07AAE-9729-451A-B3B2-DC45E0AE73BD}">
      <dgm:prSet phldrT="[Text]" custT="1"/>
      <dgm:spPr/>
      <dgm:t>
        <a:bodyPr/>
        <a:lstStyle/>
        <a:p>
          <a:r>
            <a:rPr lang="en-US" sz="1600" dirty="0" smtClean="0">
              <a:solidFill>
                <a:schemeClr val="tx1"/>
              </a:solidFill>
            </a:rPr>
            <a:t>Food environment (retail food outlets, restaurants)</a:t>
          </a:r>
          <a:endParaRPr lang="en-US" sz="1600" dirty="0">
            <a:solidFill>
              <a:schemeClr val="tx1"/>
            </a:solidFill>
          </a:endParaRPr>
        </a:p>
      </dgm:t>
    </dgm:pt>
    <dgm:pt modelId="{505D70EC-1505-485D-BE1C-E7C841EF8795}" type="parTrans" cxnId="{16D9CC7C-3A5E-4CBD-9255-A3D5BB091ED3}">
      <dgm:prSet custT="1"/>
      <dgm:spPr/>
      <dgm:t>
        <a:bodyPr/>
        <a:lstStyle/>
        <a:p>
          <a:endParaRPr lang="en-US" sz="600">
            <a:solidFill>
              <a:schemeClr val="tx1"/>
            </a:solidFill>
          </a:endParaRPr>
        </a:p>
      </dgm:t>
    </dgm:pt>
    <dgm:pt modelId="{52D7F19C-DE08-4F56-80C3-6D278BAE7D6E}" type="sibTrans" cxnId="{16D9CC7C-3A5E-4CBD-9255-A3D5BB091ED3}">
      <dgm:prSet/>
      <dgm:spPr/>
      <dgm:t>
        <a:bodyPr/>
        <a:lstStyle/>
        <a:p>
          <a:endParaRPr lang="en-US" sz="2000">
            <a:solidFill>
              <a:schemeClr val="tx1"/>
            </a:solidFill>
          </a:endParaRPr>
        </a:p>
      </dgm:t>
    </dgm:pt>
    <dgm:pt modelId="{896C2943-A7CA-443C-A5DD-5B257DD432A7}">
      <dgm:prSet phldrT="[Text]" custT="1"/>
      <dgm:spPr/>
      <dgm:t>
        <a:bodyPr/>
        <a:lstStyle/>
        <a:p>
          <a:r>
            <a:rPr lang="en-US" sz="1600" dirty="0" smtClean="0">
              <a:solidFill>
                <a:schemeClr val="tx1"/>
              </a:solidFill>
            </a:rPr>
            <a:t>Street connectivity</a:t>
          </a:r>
          <a:endParaRPr lang="en-US" sz="1600" dirty="0">
            <a:solidFill>
              <a:schemeClr val="tx1"/>
            </a:solidFill>
          </a:endParaRPr>
        </a:p>
      </dgm:t>
    </dgm:pt>
    <dgm:pt modelId="{B0811A05-6367-4F48-A9CB-D2B8DB89FA66}" type="parTrans" cxnId="{2F459D5A-5B5C-4EC6-B963-017CB5949F33}">
      <dgm:prSet custT="1"/>
      <dgm:spPr/>
      <dgm:t>
        <a:bodyPr/>
        <a:lstStyle/>
        <a:p>
          <a:endParaRPr lang="en-US" sz="600">
            <a:solidFill>
              <a:schemeClr val="tx1"/>
            </a:solidFill>
          </a:endParaRPr>
        </a:p>
      </dgm:t>
    </dgm:pt>
    <dgm:pt modelId="{EE06F35F-F505-45FD-8F31-E565CE14D02B}" type="sibTrans" cxnId="{2F459D5A-5B5C-4EC6-B963-017CB5949F33}">
      <dgm:prSet/>
      <dgm:spPr/>
      <dgm:t>
        <a:bodyPr/>
        <a:lstStyle/>
        <a:p>
          <a:endParaRPr lang="en-US" sz="2000">
            <a:solidFill>
              <a:schemeClr val="tx1"/>
            </a:solidFill>
          </a:endParaRPr>
        </a:p>
      </dgm:t>
    </dgm:pt>
    <dgm:pt modelId="{B59BD431-AE21-48B2-8FD9-9AECA92A2B12}">
      <dgm:prSet phldrT="[Text]" custT="1"/>
      <dgm:spPr/>
      <dgm:t>
        <a:bodyPr/>
        <a:lstStyle/>
        <a:p>
          <a:r>
            <a:rPr lang="en-US" sz="1600" dirty="0" smtClean="0">
              <a:solidFill>
                <a:schemeClr val="tx1"/>
              </a:solidFill>
            </a:rPr>
            <a:t>Traffic density</a:t>
          </a:r>
          <a:endParaRPr lang="en-US" sz="1600" dirty="0">
            <a:solidFill>
              <a:schemeClr val="tx1"/>
            </a:solidFill>
          </a:endParaRPr>
        </a:p>
      </dgm:t>
    </dgm:pt>
    <dgm:pt modelId="{68D6FD2F-5B7B-45A1-AE3D-75ED9E45D633}" type="parTrans" cxnId="{71BE11BF-3080-4FEA-96D5-279065F62FFA}">
      <dgm:prSet custT="1"/>
      <dgm:spPr/>
      <dgm:t>
        <a:bodyPr/>
        <a:lstStyle/>
        <a:p>
          <a:endParaRPr lang="en-US" sz="600">
            <a:solidFill>
              <a:schemeClr val="tx1"/>
            </a:solidFill>
          </a:endParaRPr>
        </a:p>
      </dgm:t>
    </dgm:pt>
    <dgm:pt modelId="{D2C71132-966F-4951-B943-39779A53E529}" type="sibTrans" cxnId="{71BE11BF-3080-4FEA-96D5-279065F62FFA}">
      <dgm:prSet/>
      <dgm:spPr/>
      <dgm:t>
        <a:bodyPr/>
        <a:lstStyle/>
        <a:p>
          <a:endParaRPr lang="en-US" sz="2000">
            <a:solidFill>
              <a:schemeClr val="tx1"/>
            </a:solidFill>
          </a:endParaRPr>
        </a:p>
      </dgm:t>
    </dgm:pt>
    <dgm:pt modelId="{E7F0CD2E-C6BC-4593-83F4-4C7DDD6BF8A1}" type="pres">
      <dgm:prSet presAssocID="{9B6C00F5-3957-48F8-8A1D-DEAB0654E438}" presName="cycle" presStyleCnt="0">
        <dgm:presLayoutVars>
          <dgm:chMax val="1"/>
          <dgm:dir/>
          <dgm:animLvl val="ctr"/>
          <dgm:resizeHandles val="exact"/>
        </dgm:presLayoutVars>
      </dgm:prSet>
      <dgm:spPr/>
      <dgm:t>
        <a:bodyPr/>
        <a:lstStyle/>
        <a:p>
          <a:endParaRPr lang="en-US"/>
        </a:p>
      </dgm:t>
    </dgm:pt>
    <dgm:pt modelId="{2AA4D2D8-A0F2-4CC4-B9E4-72FD576067AE}" type="pres">
      <dgm:prSet presAssocID="{79F62F91-9CAB-4D77-91CD-4F859642E3E6}" presName="centerShape" presStyleLbl="node0" presStyleIdx="0" presStyleCnt="1" custScaleX="136200" custScaleY="94129"/>
      <dgm:spPr/>
      <dgm:t>
        <a:bodyPr/>
        <a:lstStyle/>
        <a:p>
          <a:endParaRPr lang="en-US"/>
        </a:p>
      </dgm:t>
    </dgm:pt>
    <dgm:pt modelId="{ADDAA4E7-6188-4F73-99AC-3363F7915627}" type="pres">
      <dgm:prSet presAssocID="{E9DE84CC-AAF1-4DDA-82C8-7306DD556158}" presName="Name9" presStyleLbl="parChTrans1D2" presStyleIdx="0" presStyleCnt="8"/>
      <dgm:spPr/>
      <dgm:t>
        <a:bodyPr/>
        <a:lstStyle/>
        <a:p>
          <a:endParaRPr lang="en-US"/>
        </a:p>
      </dgm:t>
    </dgm:pt>
    <dgm:pt modelId="{F0C16BF6-8E83-4AE0-8A99-55A2CD0E92D8}" type="pres">
      <dgm:prSet presAssocID="{E9DE84CC-AAF1-4DDA-82C8-7306DD556158}" presName="connTx" presStyleLbl="parChTrans1D2" presStyleIdx="0" presStyleCnt="8"/>
      <dgm:spPr/>
      <dgm:t>
        <a:bodyPr/>
        <a:lstStyle/>
        <a:p>
          <a:endParaRPr lang="en-US"/>
        </a:p>
      </dgm:t>
    </dgm:pt>
    <dgm:pt modelId="{4779CC12-7898-48F8-9F6A-5ABC2E4245D5}" type="pres">
      <dgm:prSet presAssocID="{089EFB7C-2977-49A0-9A50-DD793ECAA2BC}" presName="node" presStyleLbl="node1" presStyleIdx="0" presStyleCnt="8" custRadScaleRad="101057" custRadScaleInc="0">
        <dgm:presLayoutVars>
          <dgm:bulletEnabled val="1"/>
        </dgm:presLayoutVars>
      </dgm:prSet>
      <dgm:spPr/>
      <dgm:t>
        <a:bodyPr/>
        <a:lstStyle/>
        <a:p>
          <a:endParaRPr lang="en-US"/>
        </a:p>
      </dgm:t>
    </dgm:pt>
    <dgm:pt modelId="{8F2F96BC-975D-478F-9608-498B8A23507B}" type="pres">
      <dgm:prSet presAssocID="{2D0A6050-7F84-4D0E-BBA4-F37A08EADEFA}" presName="Name9" presStyleLbl="parChTrans1D2" presStyleIdx="1" presStyleCnt="8"/>
      <dgm:spPr/>
      <dgm:t>
        <a:bodyPr/>
        <a:lstStyle/>
        <a:p>
          <a:endParaRPr lang="en-US"/>
        </a:p>
      </dgm:t>
    </dgm:pt>
    <dgm:pt modelId="{B94D5794-3F4C-42CF-8544-8D3E64F8102B}" type="pres">
      <dgm:prSet presAssocID="{2D0A6050-7F84-4D0E-BBA4-F37A08EADEFA}" presName="connTx" presStyleLbl="parChTrans1D2" presStyleIdx="1" presStyleCnt="8"/>
      <dgm:spPr/>
      <dgm:t>
        <a:bodyPr/>
        <a:lstStyle/>
        <a:p>
          <a:endParaRPr lang="en-US"/>
        </a:p>
      </dgm:t>
    </dgm:pt>
    <dgm:pt modelId="{28E914C2-6EFF-4722-9D8D-2EE6747B580E}" type="pres">
      <dgm:prSet presAssocID="{F17135A1-80C8-498B-84BE-0089E182C597}" presName="node" presStyleLbl="node1" presStyleIdx="1" presStyleCnt="8" custScaleX="138260" custRadScaleRad="102108" custRadScaleInc="5203">
        <dgm:presLayoutVars>
          <dgm:bulletEnabled val="1"/>
        </dgm:presLayoutVars>
      </dgm:prSet>
      <dgm:spPr/>
      <dgm:t>
        <a:bodyPr/>
        <a:lstStyle/>
        <a:p>
          <a:endParaRPr lang="en-US"/>
        </a:p>
      </dgm:t>
    </dgm:pt>
    <dgm:pt modelId="{E4B36093-6AF6-4B16-AE31-966BD932FF23}" type="pres">
      <dgm:prSet presAssocID="{16442578-F7DC-428E-9BC2-C87DA3FE7032}" presName="Name9" presStyleLbl="parChTrans1D2" presStyleIdx="2" presStyleCnt="8"/>
      <dgm:spPr/>
      <dgm:t>
        <a:bodyPr/>
        <a:lstStyle/>
        <a:p>
          <a:endParaRPr lang="en-US"/>
        </a:p>
      </dgm:t>
    </dgm:pt>
    <dgm:pt modelId="{161288F4-573D-428A-8AEE-BD98B5F46D92}" type="pres">
      <dgm:prSet presAssocID="{16442578-F7DC-428E-9BC2-C87DA3FE7032}" presName="connTx" presStyleLbl="parChTrans1D2" presStyleIdx="2" presStyleCnt="8"/>
      <dgm:spPr/>
      <dgm:t>
        <a:bodyPr/>
        <a:lstStyle/>
        <a:p>
          <a:endParaRPr lang="en-US"/>
        </a:p>
      </dgm:t>
    </dgm:pt>
    <dgm:pt modelId="{CC136EE1-FFF2-40C5-8494-9314F3887F3E}" type="pres">
      <dgm:prSet presAssocID="{8A8FD16E-246A-4D43-8E59-A00B043A5CAB}" presName="node" presStyleLbl="node1" presStyleIdx="2" presStyleCnt="8" custRadScaleRad="102950">
        <dgm:presLayoutVars>
          <dgm:bulletEnabled val="1"/>
        </dgm:presLayoutVars>
      </dgm:prSet>
      <dgm:spPr/>
      <dgm:t>
        <a:bodyPr/>
        <a:lstStyle/>
        <a:p>
          <a:endParaRPr lang="en-US"/>
        </a:p>
      </dgm:t>
    </dgm:pt>
    <dgm:pt modelId="{3B06B36C-2BB4-469D-9FE2-A42B04D89CBA}" type="pres">
      <dgm:prSet presAssocID="{50DE5519-D737-4700-A70A-6A269662631D}" presName="Name9" presStyleLbl="parChTrans1D2" presStyleIdx="3" presStyleCnt="8"/>
      <dgm:spPr/>
      <dgm:t>
        <a:bodyPr/>
        <a:lstStyle/>
        <a:p>
          <a:endParaRPr lang="en-US"/>
        </a:p>
      </dgm:t>
    </dgm:pt>
    <dgm:pt modelId="{7B203D3B-82C6-4F36-8952-4BBEF600264F}" type="pres">
      <dgm:prSet presAssocID="{50DE5519-D737-4700-A70A-6A269662631D}" presName="connTx" presStyleLbl="parChTrans1D2" presStyleIdx="3" presStyleCnt="8"/>
      <dgm:spPr/>
      <dgm:t>
        <a:bodyPr/>
        <a:lstStyle/>
        <a:p>
          <a:endParaRPr lang="en-US"/>
        </a:p>
      </dgm:t>
    </dgm:pt>
    <dgm:pt modelId="{305F0FAF-7221-4C61-8E21-2A70EBE97337}" type="pres">
      <dgm:prSet presAssocID="{01398474-1E77-4DEB-A713-EEA2C0534642}" presName="node" presStyleLbl="node1" presStyleIdx="3" presStyleCnt="8">
        <dgm:presLayoutVars>
          <dgm:bulletEnabled val="1"/>
        </dgm:presLayoutVars>
      </dgm:prSet>
      <dgm:spPr/>
      <dgm:t>
        <a:bodyPr/>
        <a:lstStyle/>
        <a:p>
          <a:endParaRPr lang="en-US"/>
        </a:p>
      </dgm:t>
    </dgm:pt>
    <dgm:pt modelId="{6F08205B-CCA3-45C5-817B-6AFA64519C4C}" type="pres">
      <dgm:prSet presAssocID="{5C8C259B-7155-46C0-8073-EBAFFBB10028}" presName="Name9" presStyleLbl="parChTrans1D2" presStyleIdx="4" presStyleCnt="8"/>
      <dgm:spPr/>
      <dgm:t>
        <a:bodyPr/>
        <a:lstStyle/>
        <a:p>
          <a:endParaRPr lang="en-US"/>
        </a:p>
      </dgm:t>
    </dgm:pt>
    <dgm:pt modelId="{A5D530E4-28DE-4C1A-A5F2-E098F9262888}" type="pres">
      <dgm:prSet presAssocID="{5C8C259B-7155-46C0-8073-EBAFFBB10028}" presName="connTx" presStyleLbl="parChTrans1D2" presStyleIdx="4" presStyleCnt="8"/>
      <dgm:spPr/>
      <dgm:t>
        <a:bodyPr/>
        <a:lstStyle/>
        <a:p>
          <a:endParaRPr lang="en-US"/>
        </a:p>
      </dgm:t>
    </dgm:pt>
    <dgm:pt modelId="{5138AD02-B349-4288-9819-909CB3CBB9BB}" type="pres">
      <dgm:prSet presAssocID="{E18BF3FE-84A2-4C91-B44E-1EB9086C7C82}" presName="node" presStyleLbl="node1" presStyleIdx="4" presStyleCnt="8">
        <dgm:presLayoutVars>
          <dgm:bulletEnabled val="1"/>
        </dgm:presLayoutVars>
      </dgm:prSet>
      <dgm:spPr/>
      <dgm:t>
        <a:bodyPr/>
        <a:lstStyle/>
        <a:p>
          <a:endParaRPr lang="en-US"/>
        </a:p>
      </dgm:t>
    </dgm:pt>
    <dgm:pt modelId="{524BFACD-8E82-4D5C-B825-F4F53BCC92CF}" type="pres">
      <dgm:prSet presAssocID="{505D70EC-1505-485D-BE1C-E7C841EF8795}" presName="Name9" presStyleLbl="parChTrans1D2" presStyleIdx="5" presStyleCnt="8"/>
      <dgm:spPr/>
      <dgm:t>
        <a:bodyPr/>
        <a:lstStyle/>
        <a:p>
          <a:endParaRPr lang="en-US"/>
        </a:p>
      </dgm:t>
    </dgm:pt>
    <dgm:pt modelId="{318C8978-5CB8-41A4-B872-FDD44F4CAB90}" type="pres">
      <dgm:prSet presAssocID="{505D70EC-1505-485D-BE1C-E7C841EF8795}" presName="connTx" presStyleLbl="parChTrans1D2" presStyleIdx="5" presStyleCnt="8"/>
      <dgm:spPr/>
      <dgm:t>
        <a:bodyPr/>
        <a:lstStyle/>
        <a:p>
          <a:endParaRPr lang="en-US"/>
        </a:p>
      </dgm:t>
    </dgm:pt>
    <dgm:pt modelId="{89942F19-7671-4685-9754-2B0AC370C696}" type="pres">
      <dgm:prSet presAssocID="{E4E07AAE-9729-451A-B3B2-DC45E0AE73BD}" presName="node" presStyleLbl="node1" presStyleIdx="5" presStyleCnt="8">
        <dgm:presLayoutVars>
          <dgm:bulletEnabled val="1"/>
        </dgm:presLayoutVars>
      </dgm:prSet>
      <dgm:spPr/>
      <dgm:t>
        <a:bodyPr/>
        <a:lstStyle/>
        <a:p>
          <a:endParaRPr lang="en-US"/>
        </a:p>
      </dgm:t>
    </dgm:pt>
    <dgm:pt modelId="{A6E26EF3-3362-4C61-AAEB-79FD739FAC11}" type="pres">
      <dgm:prSet presAssocID="{B0811A05-6367-4F48-A9CB-D2B8DB89FA66}" presName="Name9" presStyleLbl="parChTrans1D2" presStyleIdx="6" presStyleCnt="8"/>
      <dgm:spPr/>
      <dgm:t>
        <a:bodyPr/>
        <a:lstStyle/>
        <a:p>
          <a:endParaRPr lang="en-US"/>
        </a:p>
      </dgm:t>
    </dgm:pt>
    <dgm:pt modelId="{5E786A5C-A634-47BE-B5FC-52BFD063509E}" type="pres">
      <dgm:prSet presAssocID="{B0811A05-6367-4F48-A9CB-D2B8DB89FA66}" presName="connTx" presStyleLbl="parChTrans1D2" presStyleIdx="6" presStyleCnt="8"/>
      <dgm:spPr/>
      <dgm:t>
        <a:bodyPr/>
        <a:lstStyle/>
        <a:p>
          <a:endParaRPr lang="en-US"/>
        </a:p>
      </dgm:t>
    </dgm:pt>
    <dgm:pt modelId="{425E1DF5-68B7-430C-8AD7-CBFC9B839B85}" type="pres">
      <dgm:prSet presAssocID="{896C2943-A7CA-443C-A5DD-5B257DD432A7}" presName="node" presStyleLbl="node1" presStyleIdx="6" presStyleCnt="8" custRadScaleRad="97050">
        <dgm:presLayoutVars>
          <dgm:bulletEnabled val="1"/>
        </dgm:presLayoutVars>
      </dgm:prSet>
      <dgm:spPr/>
      <dgm:t>
        <a:bodyPr/>
        <a:lstStyle/>
        <a:p>
          <a:endParaRPr lang="en-US"/>
        </a:p>
      </dgm:t>
    </dgm:pt>
    <dgm:pt modelId="{C5915573-AA07-405A-97F5-4B3E4CDD6E3C}" type="pres">
      <dgm:prSet presAssocID="{68D6FD2F-5B7B-45A1-AE3D-75ED9E45D633}" presName="Name9" presStyleLbl="parChTrans1D2" presStyleIdx="7" presStyleCnt="8"/>
      <dgm:spPr/>
      <dgm:t>
        <a:bodyPr/>
        <a:lstStyle/>
        <a:p>
          <a:endParaRPr lang="en-US"/>
        </a:p>
      </dgm:t>
    </dgm:pt>
    <dgm:pt modelId="{391BEA78-81DE-44A3-B3A0-A6EF1608B68D}" type="pres">
      <dgm:prSet presAssocID="{68D6FD2F-5B7B-45A1-AE3D-75ED9E45D633}" presName="connTx" presStyleLbl="parChTrans1D2" presStyleIdx="7" presStyleCnt="8"/>
      <dgm:spPr/>
      <dgm:t>
        <a:bodyPr/>
        <a:lstStyle/>
        <a:p>
          <a:endParaRPr lang="en-US"/>
        </a:p>
      </dgm:t>
    </dgm:pt>
    <dgm:pt modelId="{C000E217-1844-459D-BE75-5094B79310BF}" type="pres">
      <dgm:prSet presAssocID="{B59BD431-AE21-48B2-8FD9-9AECA92A2B12}" presName="node" presStyleLbl="node1" presStyleIdx="7" presStyleCnt="8" custRadScaleRad="97936" custRadScaleInc="5425">
        <dgm:presLayoutVars>
          <dgm:bulletEnabled val="1"/>
        </dgm:presLayoutVars>
      </dgm:prSet>
      <dgm:spPr/>
      <dgm:t>
        <a:bodyPr/>
        <a:lstStyle/>
        <a:p>
          <a:endParaRPr lang="en-US"/>
        </a:p>
      </dgm:t>
    </dgm:pt>
  </dgm:ptLst>
  <dgm:cxnLst>
    <dgm:cxn modelId="{2EA2A033-4C1D-4EDE-8B3A-5319AAF19362}" type="presOf" srcId="{E4E07AAE-9729-451A-B3B2-DC45E0AE73BD}" destId="{89942F19-7671-4685-9754-2B0AC370C696}" srcOrd="0" destOrd="0" presId="urn:microsoft.com/office/officeart/2005/8/layout/radial1"/>
    <dgm:cxn modelId="{62005B3F-8B18-4507-B945-8B5144C4CA85}" type="presOf" srcId="{50DE5519-D737-4700-A70A-6A269662631D}" destId="{3B06B36C-2BB4-469D-9FE2-A42B04D89CBA}" srcOrd="0" destOrd="0" presId="urn:microsoft.com/office/officeart/2005/8/layout/radial1"/>
    <dgm:cxn modelId="{F9353488-ED5E-4A72-9CE6-5BCEBC27DBCF}" type="presOf" srcId="{01398474-1E77-4DEB-A713-EEA2C0534642}" destId="{305F0FAF-7221-4C61-8E21-2A70EBE97337}" srcOrd="0" destOrd="0" presId="urn:microsoft.com/office/officeart/2005/8/layout/radial1"/>
    <dgm:cxn modelId="{C1680DDE-31FF-471B-92FE-4B1DC2B7D832}" type="presOf" srcId="{E18BF3FE-84A2-4C91-B44E-1EB9086C7C82}" destId="{5138AD02-B349-4288-9819-909CB3CBB9BB}" srcOrd="0" destOrd="0" presId="urn:microsoft.com/office/officeart/2005/8/layout/radial1"/>
    <dgm:cxn modelId="{301B7613-7485-4A96-9787-0B880FF1E4F6}" type="presOf" srcId="{50DE5519-D737-4700-A70A-6A269662631D}" destId="{7B203D3B-82C6-4F36-8952-4BBEF600264F}" srcOrd="1" destOrd="0" presId="urn:microsoft.com/office/officeart/2005/8/layout/radial1"/>
    <dgm:cxn modelId="{8F556B8A-1733-4276-92BA-4135DD541B5C}" type="presOf" srcId="{505D70EC-1505-485D-BE1C-E7C841EF8795}" destId="{318C8978-5CB8-41A4-B872-FDD44F4CAB90}" srcOrd="1" destOrd="0" presId="urn:microsoft.com/office/officeart/2005/8/layout/radial1"/>
    <dgm:cxn modelId="{85F24E4A-5012-42E1-92EB-04445FA2CEAB}" type="presOf" srcId="{2D0A6050-7F84-4D0E-BBA4-F37A08EADEFA}" destId="{8F2F96BC-975D-478F-9608-498B8A23507B}" srcOrd="0" destOrd="0" presId="urn:microsoft.com/office/officeart/2005/8/layout/radial1"/>
    <dgm:cxn modelId="{4C4342A1-FC0A-4D74-8567-3152A8D66D84}" type="presOf" srcId="{16442578-F7DC-428E-9BC2-C87DA3FE7032}" destId="{161288F4-573D-428A-8AEE-BD98B5F46D92}" srcOrd="1" destOrd="0" presId="urn:microsoft.com/office/officeart/2005/8/layout/radial1"/>
    <dgm:cxn modelId="{2B9D17B3-EF0D-44C7-9425-F582DB34D9A1}" type="presOf" srcId="{9B6C00F5-3957-48F8-8A1D-DEAB0654E438}" destId="{E7F0CD2E-C6BC-4593-83F4-4C7DDD6BF8A1}" srcOrd="0" destOrd="0" presId="urn:microsoft.com/office/officeart/2005/8/layout/radial1"/>
    <dgm:cxn modelId="{17955C66-9EE7-46F3-B4BC-38A787639626}" type="presOf" srcId="{5C8C259B-7155-46C0-8073-EBAFFBB10028}" destId="{6F08205B-CCA3-45C5-817B-6AFA64519C4C}" srcOrd="0" destOrd="0" presId="urn:microsoft.com/office/officeart/2005/8/layout/radial1"/>
    <dgm:cxn modelId="{7B269FCE-4867-44B3-B411-DD00CFE9DC1F}" srcId="{9B6C00F5-3957-48F8-8A1D-DEAB0654E438}" destId="{79F62F91-9CAB-4D77-91CD-4F859642E3E6}" srcOrd="0" destOrd="0" parTransId="{907687E4-1944-42AD-A32A-7E01BF46AC15}" sibTransId="{0D810328-F119-4019-97EB-08603977B6E2}"/>
    <dgm:cxn modelId="{E40F5BEB-EE47-4841-AD88-2A9B0DAF4545}" type="presOf" srcId="{B0811A05-6367-4F48-A9CB-D2B8DB89FA66}" destId="{5E786A5C-A634-47BE-B5FC-52BFD063509E}" srcOrd="1" destOrd="0" presId="urn:microsoft.com/office/officeart/2005/8/layout/radial1"/>
    <dgm:cxn modelId="{71BE11BF-3080-4FEA-96D5-279065F62FFA}" srcId="{79F62F91-9CAB-4D77-91CD-4F859642E3E6}" destId="{B59BD431-AE21-48B2-8FD9-9AECA92A2B12}" srcOrd="7" destOrd="0" parTransId="{68D6FD2F-5B7B-45A1-AE3D-75ED9E45D633}" sibTransId="{D2C71132-966F-4951-B943-39779A53E529}"/>
    <dgm:cxn modelId="{4B929221-9201-4F02-A0BB-6BC138F6F10A}" type="presOf" srcId="{F17135A1-80C8-498B-84BE-0089E182C597}" destId="{28E914C2-6EFF-4722-9D8D-2EE6747B580E}" srcOrd="0" destOrd="0" presId="urn:microsoft.com/office/officeart/2005/8/layout/radial1"/>
    <dgm:cxn modelId="{7E78F663-C32A-414E-B4BB-D3F677208CDF}" type="presOf" srcId="{E9DE84CC-AAF1-4DDA-82C8-7306DD556158}" destId="{F0C16BF6-8E83-4AE0-8A99-55A2CD0E92D8}" srcOrd="1" destOrd="0" presId="urn:microsoft.com/office/officeart/2005/8/layout/radial1"/>
    <dgm:cxn modelId="{2D4B5D0C-5A99-4F6C-B05F-C9ACCA53AB2F}" type="presOf" srcId="{8A8FD16E-246A-4D43-8E59-A00B043A5CAB}" destId="{CC136EE1-FFF2-40C5-8494-9314F3887F3E}" srcOrd="0" destOrd="0" presId="urn:microsoft.com/office/officeart/2005/8/layout/radial1"/>
    <dgm:cxn modelId="{16D9CC7C-3A5E-4CBD-9255-A3D5BB091ED3}" srcId="{79F62F91-9CAB-4D77-91CD-4F859642E3E6}" destId="{E4E07AAE-9729-451A-B3B2-DC45E0AE73BD}" srcOrd="5" destOrd="0" parTransId="{505D70EC-1505-485D-BE1C-E7C841EF8795}" sibTransId="{52D7F19C-DE08-4F56-80C3-6D278BAE7D6E}"/>
    <dgm:cxn modelId="{FC318594-4472-4A20-9898-10FCAFEE0737}" type="presOf" srcId="{E9DE84CC-AAF1-4DDA-82C8-7306DD556158}" destId="{ADDAA4E7-6188-4F73-99AC-3363F7915627}" srcOrd="0" destOrd="0" presId="urn:microsoft.com/office/officeart/2005/8/layout/radial1"/>
    <dgm:cxn modelId="{53C9E837-41B2-4438-B9EC-36B974AC13DB}" srcId="{79F62F91-9CAB-4D77-91CD-4F859642E3E6}" destId="{089EFB7C-2977-49A0-9A50-DD793ECAA2BC}" srcOrd="0" destOrd="0" parTransId="{E9DE84CC-AAF1-4DDA-82C8-7306DD556158}" sibTransId="{47FA6385-19F0-42EC-822B-835E8E4C38B4}"/>
    <dgm:cxn modelId="{72373975-5820-48DC-90BA-D2EED7F25012}" srcId="{79F62F91-9CAB-4D77-91CD-4F859642E3E6}" destId="{8A8FD16E-246A-4D43-8E59-A00B043A5CAB}" srcOrd="2" destOrd="0" parTransId="{16442578-F7DC-428E-9BC2-C87DA3FE7032}" sibTransId="{ACC9E70E-BE5B-47FE-B8D8-673945CFD47E}"/>
    <dgm:cxn modelId="{2F459D5A-5B5C-4EC6-B963-017CB5949F33}" srcId="{79F62F91-9CAB-4D77-91CD-4F859642E3E6}" destId="{896C2943-A7CA-443C-A5DD-5B257DD432A7}" srcOrd="6" destOrd="0" parTransId="{B0811A05-6367-4F48-A9CB-D2B8DB89FA66}" sibTransId="{EE06F35F-F505-45FD-8F31-E565CE14D02B}"/>
    <dgm:cxn modelId="{B4DA7C5E-C3AF-479F-81E0-8B13268305E9}" type="presOf" srcId="{505D70EC-1505-485D-BE1C-E7C841EF8795}" destId="{524BFACD-8E82-4D5C-B825-F4F53BCC92CF}" srcOrd="0" destOrd="0" presId="urn:microsoft.com/office/officeart/2005/8/layout/radial1"/>
    <dgm:cxn modelId="{53518E69-293B-4C54-9FFC-0CACE2F5764D}" type="presOf" srcId="{089EFB7C-2977-49A0-9A50-DD793ECAA2BC}" destId="{4779CC12-7898-48F8-9F6A-5ABC2E4245D5}" srcOrd="0" destOrd="0" presId="urn:microsoft.com/office/officeart/2005/8/layout/radial1"/>
    <dgm:cxn modelId="{B3EE21AE-E4DF-4BC9-A823-DB1031EAFD1A}" srcId="{79F62F91-9CAB-4D77-91CD-4F859642E3E6}" destId="{01398474-1E77-4DEB-A713-EEA2C0534642}" srcOrd="3" destOrd="0" parTransId="{50DE5519-D737-4700-A70A-6A269662631D}" sibTransId="{9D06C90E-8C93-4DEE-AFF1-7C3C5DD46936}"/>
    <dgm:cxn modelId="{D8805066-F51E-45D1-BE1D-E1E5C6E02920}" type="presOf" srcId="{5C8C259B-7155-46C0-8073-EBAFFBB10028}" destId="{A5D530E4-28DE-4C1A-A5F2-E098F9262888}" srcOrd="1" destOrd="0" presId="urn:microsoft.com/office/officeart/2005/8/layout/radial1"/>
    <dgm:cxn modelId="{9D2ED40E-DC35-4BA8-93FB-5C22D4BF7003}" srcId="{79F62F91-9CAB-4D77-91CD-4F859642E3E6}" destId="{E18BF3FE-84A2-4C91-B44E-1EB9086C7C82}" srcOrd="4" destOrd="0" parTransId="{5C8C259B-7155-46C0-8073-EBAFFBB10028}" sibTransId="{F970A7AE-F954-42F9-98C3-BABE87B28911}"/>
    <dgm:cxn modelId="{7F425E5F-CF1F-47C7-939A-12D7D81DF593}" type="presOf" srcId="{79F62F91-9CAB-4D77-91CD-4F859642E3E6}" destId="{2AA4D2D8-A0F2-4CC4-B9E4-72FD576067AE}" srcOrd="0" destOrd="0" presId="urn:microsoft.com/office/officeart/2005/8/layout/radial1"/>
    <dgm:cxn modelId="{37F03195-3A61-405A-9F07-644780893092}" srcId="{79F62F91-9CAB-4D77-91CD-4F859642E3E6}" destId="{F17135A1-80C8-498B-84BE-0089E182C597}" srcOrd="1" destOrd="0" parTransId="{2D0A6050-7F84-4D0E-BBA4-F37A08EADEFA}" sibTransId="{9F838726-82D6-4F0B-91A0-C27DAEE9948A}"/>
    <dgm:cxn modelId="{3FDB98DB-C8E6-440E-9ECF-B8781556D62F}" type="presOf" srcId="{2D0A6050-7F84-4D0E-BBA4-F37A08EADEFA}" destId="{B94D5794-3F4C-42CF-8544-8D3E64F8102B}" srcOrd="1" destOrd="0" presId="urn:microsoft.com/office/officeart/2005/8/layout/radial1"/>
    <dgm:cxn modelId="{1BDB9AEA-2281-44C6-85D4-18D7283B5EFE}" type="presOf" srcId="{68D6FD2F-5B7B-45A1-AE3D-75ED9E45D633}" destId="{391BEA78-81DE-44A3-B3A0-A6EF1608B68D}" srcOrd="1" destOrd="0" presId="urn:microsoft.com/office/officeart/2005/8/layout/radial1"/>
    <dgm:cxn modelId="{8D718945-15D1-4CD2-9F18-31FDED228440}" type="presOf" srcId="{16442578-F7DC-428E-9BC2-C87DA3FE7032}" destId="{E4B36093-6AF6-4B16-AE31-966BD932FF23}" srcOrd="0" destOrd="0" presId="urn:microsoft.com/office/officeart/2005/8/layout/radial1"/>
    <dgm:cxn modelId="{296BE97F-095D-451E-B46D-749E0ABB1594}" type="presOf" srcId="{B0811A05-6367-4F48-A9CB-D2B8DB89FA66}" destId="{A6E26EF3-3362-4C61-AAEB-79FD739FAC11}" srcOrd="0" destOrd="0" presId="urn:microsoft.com/office/officeart/2005/8/layout/radial1"/>
    <dgm:cxn modelId="{24BA2AE5-CF02-47B9-9708-ECE33D8CCB3C}" type="presOf" srcId="{68D6FD2F-5B7B-45A1-AE3D-75ED9E45D633}" destId="{C5915573-AA07-405A-97F5-4B3E4CDD6E3C}" srcOrd="0" destOrd="0" presId="urn:microsoft.com/office/officeart/2005/8/layout/radial1"/>
    <dgm:cxn modelId="{A2CDBE3E-4DCA-4003-83C1-C59969791CDC}" type="presOf" srcId="{B59BD431-AE21-48B2-8FD9-9AECA92A2B12}" destId="{C000E217-1844-459D-BE75-5094B79310BF}" srcOrd="0" destOrd="0" presId="urn:microsoft.com/office/officeart/2005/8/layout/radial1"/>
    <dgm:cxn modelId="{83549247-A907-44EE-98FD-863E388C6803}" type="presOf" srcId="{896C2943-A7CA-443C-A5DD-5B257DD432A7}" destId="{425E1DF5-68B7-430C-8AD7-CBFC9B839B85}" srcOrd="0" destOrd="0" presId="urn:microsoft.com/office/officeart/2005/8/layout/radial1"/>
    <dgm:cxn modelId="{BED69403-5FAE-43DB-A136-091337106A54}" type="presParOf" srcId="{E7F0CD2E-C6BC-4593-83F4-4C7DDD6BF8A1}" destId="{2AA4D2D8-A0F2-4CC4-B9E4-72FD576067AE}" srcOrd="0" destOrd="0" presId="urn:microsoft.com/office/officeart/2005/8/layout/radial1"/>
    <dgm:cxn modelId="{8DB5C346-0E70-472C-980A-ABDF54EB0AEC}" type="presParOf" srcId="{E7F0CD2E-C6BC-4593-83F4-4C7DDD6BF8A1}" destId="{ADDAA4E7-6188-4F73-99AC-3363F7915627}" srcOrd="1" destOrd="0" presId="urn:microsoft.com/office/officeart/2005/8/layout/radial1"/>
    <dgm:cxn modelId="{F3C78A50-81F7-48F8-920A-DB871067576E}" type="presParOf" srcId="{ADDAA4E7-6188-4F73-99AC-3363F7915627}" destId="{F0C16BF6-8E83-4AE0-8A99-55A2CD0E92D8}" srcOrd="0" destOrd="0" presId="urn:microsoft.com/office/officeart/2005/8/layout/radial1"/>
    <dgm:cxn modelId="{AA02E6DA-8978-4040-B503-BDBA98A878AA}" type="presParOf" srcId="{E7F0CD2E-C6BC-4593-83F4-4C7DDD6BF8A1}" destId="{4779CC12-7898-48F8-9F6A-5ABC2E4245D5}" srcOrd="2" destOrd="0" presId="urn:microsoft.com/office/officeart/2005/8/layout/radial1"/>
    <dgm:cxn modelId="{08C6F985-AB15-4722-9859-AD859C8320CB}" type="presParOf" srcId="{E7F0CD2E-C6BC-4593-83F4-4C7DDD6BF8A1}" destId="{8F2F96BC-975D-478F-9608-498B8A23507B}" srcOrd="3" destOrd="0" presId="urn:microsoft.com/office/officeart/2005/8/layout/radial1"/>
    <dgm:cxn modelId="{9B579973-4EE4-432B-B5FC-58F395613C31}" type="presParOf" srcId="{8F2F96BC-975D-478F-9608-498B8A23507B}" destId="{B94D5794-3F4C-42CF-8544-8D3E64F8102B}" srcOrd="0" destOrd="0" presId="urn:microsoft.com/office/officeart/2005/8/layout/radial1"/>
    <dgm:cxn modelId="{026493CB-6DB4-42A0-9951-C77B9F550A7C}" type="presParOf" srcId="{E7F0CD2E-C6BC-4593-83F4-4C7DDD6BF8A1}" destId="{28E914C2-6EFF-4722-9D8D-2EE6747B580E}" srcOrd="4" destOrd="0" presId="urn:microsoft.com/office/officeart/2005/8/layout/radial1"/>
    <dgm:cxn modelId="{8533C0D2-A5DC-45F8-8FF6-A76CBCE967FF}" type="presParOf" srcId="{E7F0CD2E-C6BC-4593-83F4-4C7DDD6BF8A1}" destId="{E4B36093-6AF6-4B16-AE31-966BD932FF23}" srcOrd="5" destOrd="0" presId="urn:microsoft.com/office/officeart/2005/8/layout/radial1"/>
    <dgm:cxn modelId="{2D08969B-D0C9-4605-AB1C-29D4D8D57EC5}" type="presParOf" srcId="{E4B36093-6AF6-4B16-AE31-966BD932FF23}" destId="{161288F4-573D-428A-8AEE-BD98B5F46D92}" srcOrd="0" destOrd="0" presId="urn:microsoft.com/office/officeart/2005/8/layout/radial1"/>
    <dgm:cxn modelId="{ADF79181-688A-4700-9676-87480E690306}" type="presParOf" srcId="{E7F0CD2E-C6BC-4593-83F4-4C7DDD6BF8A1}" destId="{CC136EE1-FFF2-40C5-8494-9314F3887F3E}" srcOrd="6" destOrd="0" presId="urn:microsoft.com/office/officeart/2005/8/layout/radial1"/>
    <dgm:cxn modelId="{66117F92-41DB-4235-B6FD-C581AC930C1F}" type="presParOf" srcId="{E7F0CD2E-C6BC-4593-83F4-4C7DDD6BF8A1}" destId="{3B06B36C-2BB4-469D-9FE2-A42B04D89CBA}" srcOrd="7" destOrd="0" presId="urn:microsoft.com/office/officeart/2005/8/layout/radial1"/>
    <dgm:cxn modelId="{640099D4-C1D0-4997-A611-A081343DEE6D}" type="presParOf" srcId="{3B06B36C-2BB4-469D-9FE2-A42B04D89CBA}" destId="{7B203D3B-82C6-4F36-8952-4BBEF600264F}" srcOrd="0" destOrd="0" presId="urn:microsoft.com/office/officeart/2005/8/layout/radial1"/>
    <dgm:cxn modelId="{572E315A-1102-4121-AE52-6CC9E888A9D5}" type="presParOf" srcId="{E7F0CD2E-C6BC-4593-83F4-4C7DDD6BF8A1}" destId="{305F0FAF-7221-4C61-8E21-2A70EBE97337}" srcOrd="8" destOrd="0" presId="urn:microsoft.com/office/officeart/2005/8/layout/radial1"/>
    <dgm:cxn modelId="{3F1B1408-A059-46EF-BD41-B4BED7FC7FDD}" type="presParOf" srcId="{E7F0CD2E-C6BC-4593-83F4-4C7DDD6BF8A1}" destId="{6F08205B-CCA3-45C5-817B-6AFA64519C4C}" srcOrd="9" destOrd="0" presId="urn:microsoft.com/office/officeart/2005/8/layout/radial1"/>
    <dgm:cxn modelId="{4936DFEF-0BB1-42E1-9DAA-35B6D9970490}" type="presParOf" srcId="{6F08205B-CCA3-45C5-817B-6AFA64519C4C}" destId="{A5D530E4-28DE-4C1A-A5F2-E098F9262888}" srcOrd="0" destOrd="0" presId="urn:microsoft.com/office/officeart/2005/8/layout/radial1"/>
    <dgm:cxn modelId="{BC499F3F-FF02-4124-B5A6-31D67F745771}" type="presParOf" srcId="{E7F0CD2E-C6BC-4593-83F4-4C7DDD6BF8A1}" destId="{5138AD02-B349-4288-9819-909CB3CBB9BB}" srcOrd="10" destOrd="0" presId="urn:microsoft.com/office/officeart/2005/8/layout/radial1"/>
    <dgm:cxn modelId="{1FC767D2-EB0C-4CC6-B2A2-41AB784340A4}" type="presParOf" srcId="{E7F0CD2E-C6BC-4593-83F4-4C7DDD6BF8A1}" destId="{524BFACD-8E82-4D5C-B825-F4F53BCC92CF}" srcOrd="11" destOrd="0" presId="urn:microsoft.com/office/officeart/2005/8/layout/radial1"/>
    <dgm:cxn modelId="{DB850DCA-44E5-4649-B7E5-A8AF7A058D76}" type="presParOf" srcId="{524BFACD-8E82-4D5C-B825-F4F53BCC92CF}" destId="{318C8978-5CB8-41A4-B872-FDD44F4CAB90}" srcOrd="0" destOrd="0" presId="urn:microsoft.com/office/officeart/2005/8/layout/radial1"/>
    <dgm:cxn modelId="{CC166C29-9148-4ED5-A29B-C86C52C98DE7}" type="presParOf" srcId="{E7F0CD2E-C6BC-4593-83F4-4C7DDD6BF8A1}" destId="{89942F19-7671-4685-9754-2B0AC370C696}" srcOrd="12" destOrd="0" presId="urn:microsoft.com/office/officeart/2005/8/layout/radial1"/>
    <dgm:cxn modelId="{640B020C-E629-4F57-8D47-71CA39163119}" type="presParOf" srcId="{E7F0CD2E-C6BC-4593-83F4-4C7DDD6BF8A1}" destId="{A6E26EF3-3362-4C61-AAEB-79FD739FAC11}" srcOrd="13" destOrd="0" presId="urn:microsoft.com/office/officeart/2005/8/layout/radial1"/>
    <dgm:cxn modelId="{972EBEEB-B7E0-4A57-B9B7-2DEB900F93DF}" type="presParOf" srcId="{A6E26EF3-3362-4C61-AAEB-79FD739FAC11}" destId="{5E786A5C-A634-47BE-B5FC-52BFD063509E}" srcOrd="0" destOrd="0" presId="urn:microsoft.com/office/officeart/2005/8/layout/radial1"/>
    <dgm:cxn modelId="{185F1EC1-523A-4DE6-9507-0438A29C8548}" type="presParOf" srcId="{E7F0CD2E-C6BC-4593-83F4-4C7DDD6BF8A1}" destId="{425E1DF5-68B7-430C-8AD7-CBFC9B839B85}" srcOrd="14" destOrd="0" presId="urn:microsoft.com/office/officeart/2005/8/layout/radial1"/>
    <dgm:cxn modelId="{214BA2D2-861C-4E0F-ACC0-BF9D51013B81}" type="presParOf" srcId="{E7F0CD2E-C6BC-4593-83F4-4C7DDD6BF8A1}" destId="{C5915573-AA07-405A-97F5-4B3E4CDD6E3C}" srcOrd="15" destOrd="0" presId="urn:microsoft.com/office/officeart/2005/8/layout/radial1"/>
    <dgm:cxn modelId="{3DEA72D8-20EA-442C-A4B7-83C6B2010C89}" type="presParOf" srcId="{C5915573-AA07-405A-97F5-4B3E4CDD6E3C}" destId="{391BEA78-81DE-44A3-B3A0-A6EF1608B68D}" srcOrd="0" destOrd="0" presId="urn:microsoft.com/office/officeart/2005/8/layout/radial1"/>
    <dgm:cxn modelId="{D984292F-43BF-4F09-B87B-F9780EA95428}" type="presParOf" srcId="{E7F0CD2E-C6BC-4593-83F4-4C7DDD6BF8A1}" destId="{C000E217-1844-459D-BE75-5094B79310BF}"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172" tIns="46586" rIns="93172" bIns="46586" rtlCol="0"/>
          <a:lstStyle>
            <a:lvl1pPr algn="r" fontAlgn="auto">
              <a:spcBef>
                <a:spcPts val="0"/>
              </a:spcBef>
              <a:spcAft>
                <a:spcPts val="0"/>
              </a:spcAft>
              <a:defRPr sz="1200">
                <a:latin typeface="+mn-lt"/>
                <a:cs typeface="+mn-cs"/>
              </a:defRPr>
            </a:lvl1pPr>
          </a:lstStyle>
          <a:p>
            <a:pPr>
              <a:defRPr/>
            </a:pPr>
            <a:fld id="{3F027128-563B-42AB-8695-4719B473FD9B}" type="datetimeFigureOut">
              <a:rPr lang="en-US"/>
              <a:pPr>
                <a:defRPr/>
              </a:pPr>
              <a:t>1/14/2020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fontAlgn="auto">
              <a:spcBef>
                <a:spcPts val="0"/>
              </a:spcBef>
              <a:spcAft>
                <a:spcPts val="0"/>
              </a:spcAft>
              <a:defRPr sz="1200">
                <a:latin typeface="+mn-lt"/>
                <a:cs typeface="+mn-cs"/>
              </a:defRPr>
            </a:lvl1pPr>
          </a:lstStyle>
          <a:p>
            <a:pPr>
              <a:defRPr/>
            </a:pPr>
            <a:fld id="{F07D5728-7EC3-4C63-B189-98D57C9F6271}" type="slidenum">
              <a:rPr lang="en-US"/>
              <a:pPr>
                <a:defRPr/>
              </a:pPr>
              <a:t>‹#›</a:t>
            </a:fld>
            <a:endParaRPr lang="en-US"/>
          </a:p>
        </p:txBody>
      </p:sp>
    </p:spTree>
    <p:extLst>
      <p:ext uri="{BB962C8B-B14F-4D97-AF65-F5344CB8AC3E}">
        <p14:creationId xmlns:p14="http://schemas.microsoft.com/office/powerpoint/2010/main" val="144322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a:defRPr sz="1200"/>
            </a:lvl1pPr>
          </a:lstStyle>
          <a:p>
            <a:fld id="{C36B0E42-7A1C-448B-B0EC-ABC05927D936}" type="datetimeFigureOut">
              <a:rPr lang="en-US" smtClean="0"/>
              <a:pPr/>
              <a:t>1/14/2020</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EF8CE332-6E9C-4D11-9F5B-65AA288B18B8}" type="slidenum">
              <a:rPr lang="en-US" smtClean="0"/>
              <a:pPr/>
              <a:t>‹#›</a:t>
            </a:fld>
            <a:endParaRPr lang="en-US"/>
          </a:p>
        </p:txBody>
      </p:sp>
    </p:spTree>
    <p:extLst>
      <p:ext uri="{BB962C8B-B14F-4D97-AF65-F5344CB8AC3E}">
        <p14:creationId xmlns:p14="http://schemas.microsoft.com/office/powerpoint/2010/main" val="411441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urban.org/UploadedPDF/412802-Less-Than-Equal-Racial-Disparities-in-Wealth-Accumulation.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People can switch from 1 unit to 2 unit – by 3</a:t>
            </a:r>
            <a:r>
              <a:rPr lang="en-US" baseline="30000" dirty="0" smtClean="0"/>
              <a:t>rd</a:t>
            </a:r>
            <a:r>
              <a:rPr lang="en-US" dirty="0" smtClean="0"/>
              <a:t> week of course</a:t>
            </a:r>
          </a:p>
          <a:p>
            <a:endParaRPr lang="en-US" dirty="0" smtClean="0"/>
          </a:p>
          <a:p>
            <a:endParaRPr lang="en-US" dirty="0" smtClean="0"/>
          </a:p>
          <a:p>
            <a:endParaRPr lang="en-US" dirty="0" smtClean="0"/>
          </a:p>
          <a:p>
            <a:r>
              <a:rPr lang="en-US" dirty="0" smtClean="0"/>
              <a:t>What are we struggling with in the field? Challenges that we</a:t>
            </a:r>
            <a:r>
              <a:rPr lang="en-US" baseline="0" dirty="0" smtClean="0"/>
              <a:t> don’t know a lot of things are causal</a:t>
            </a:r>
            <a:endParaRPr lang="en-US" dirty="0" smtClean="0"/>
          </a:p>
          <a:p>
            <a:endParaRPr lang="en-US" dirty="0" smtClean="0"/>
          </a:p>
          <a:p>
            <a:r>
              <a:rPr lang="en-US" dirty="0" smtClean="0"/>
              <a:t>Job strain</a:t>
            </a:r>
            <a:r>
              <a:rPr lang="en-US" baseline="0" dirty="0" smtClean="0"/>
              <a:t> is controversial – mixed whether it’s causal or not – quasi experimental – plant changes and how they organize the plant</a:t>
            </a:r>
          </a:p>
          <a:p>
            <a:endParaRPr lang="en-US" baseline="0" dirty="0" smtClean="0"/>
          </a:p>
          <a:p>
            <a:r>
              <a:rPr lang="en-US" baseline="0" dirty="0" smtClean="0"/>
              <a:t>This is where the science is</a:t>
            </a:r>
          </a:p>
          <a:p>
            <a:endParaRPr lang="en-US" baseline="0" dirty="0" smtClean="0"/>
          </a:p>
          <a:p>
            <a:r>
              <a:rPr lang="en-US" dirty="0" smtClean="0"/>
              <a:t>These are the challenges and we take them seriously.</a:t>
            </a:r>
          </a:p>
          <a:p>
            <a:endParaRPr lang="en-US" dirty="0" smtClean="0"/>
          </a:p>
          <a:p>
            <a:r>
              <a:rPr lang="en-US" dirty="0" smtClean="0"/>
              <a:t>How do we move from associational studies to</a:t>
            </a:r>
            <a:r>
              <a:rPr lang="en-US" baseline="0" dirty="0" smtClean="0"/>
              <a:t> causal studies</a:t>
            </a:r>
          </a:p>
          <a:p>
            <a:endParaRPr lang="en-US" baseline="0" dirty="0" smtClean="0"/>
          </a:p>
          <a:p>
            <a:r>
              <a:rPr lang="en-US" baseline="0" dirty="0" smtClean="0"/>
              <a:t>We are at different places with research on these different factors. We are regularly challenged when we can’t do RCT’s with these.</a:t>
            </a:r>
          </a:p>
          <a:p>
            <a:endParaRPr lang="en-US" baseline="0" dirty="0" smtClean="0"/>
          </a:p>
          <a:p>
            <a:r>
              <a:rPr lang="en-US" baseline="0" dirty="0" smtClean="0"/>
              <a:t>MPO example </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a:t>
            </a:fld>
            <a:endParaRPr lang="en-US"/>
          </a:p>
        </p:txBody>
      </p:sp>
    </p:spTree>
    <p:extLst>
      <p:ext uri="{BB962C8B-B14F-4D97-AF65-F5344CB8AC3E}">
        <p14:creationId xmlns:p14="http://schemas.microsoft.com/office/powerpoint/2010/main" val="3417769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Race/Ethnicity </a:t>
            </a:r>
            <a:r>
              <a:rPr lang="en-US" dirty="0" smtClean="0">
                <a:sym typeface="Wingdings" panose="05000000000000000000" pitchFamily="2" charset="2"/>
              </a:rPr>
              <a:t> </a:t>
            </a:r>
            <a:r>
              <a:rPr lang="en-US" dirty="0" smtClean="0"/>
              <a:t>Racism</a:t>
            </a:r>
          </a:p>
          <a:p>
            <a:r>
              <a:rPr lang="en-US" dirty="0" smtClean="0"/>
              <a:t>SES</a:t>
            </a:r>
            <a:r>
              <a:rPr lang="en-US" dirty="0" smtClean="0">
                <a:sym typeface="Wingdings" panose="05000000000000000000" pitchFamily="2" charset="2"/>
              </a:rPr>
              <a:t>  Classism</a:t>
            </a:r>
            <a:endParaRPr lang="en-US" dirty="0" smtClean="0"/>
          </a:p>
          <a:p>
            <a:r>
              <a:rPr lang="en-US" dirty="0" smtClean="0"/>
              <a:t>Neighborhood </a:t>
            </a:r>
            <a:r>
              <a:rPr lang="en-US" dirty="0" smtClean="0">
                <a:sym typeface="Wingdings" panose="05000000000000000000" pitchFamily="2" charset="2"/>
              </a:rPr>
              <a:t> differential exposure</a:t>
            </a:r>
            <a:endParaRPr lang="en-US" dirty="0" smtClean="0"/>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21</a:t>
            </a:fld>
            <a:endParaRPr lang="en-US"/>
          </a:p>
        </p:txBody>
      </p:sp>
    </p:spTree>
    <p:extLst>
      <p:ext uri="{BB962C8B-B14F-4D97-AF65-F5344CB8AC3E}">
        <p14:creationId xmlns:p14="http://schemas.microsoft.com/office/powerpoint/2010/main" val="3285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Pathways</a:t>
            </a:r>
            <a:r>
              <a:rPr lang="en-US" baseline="0" dirty="0" smtClean="0"/>
              <a:t> for education (not only economic)</a:t>
            </a:r>
            <a:endParaRPr lang="en-US" dirty="0" smtClean="0"/>
          </a:p>
          <a:p>
            <a:r>
              <a:rPr lang="en-US" dirty="0" smtClean="0"/>
              <a:t>--material resources</a:t>
            </a:r>
          </a:p>
          <a:p>
            <a:r>
              <a:rPr lang="en-US" dirty="0" smtClean="0"/>
              <a:t>--general</a:t>
            </a:r>
            <a:r>
              <a:rPr lang="en-US" baseline="0" dirty="0" smtClean="0"/>
              <a:t> and health-related knowledge</a:t>
            </a:r>
          </a:p>
          <a:p>
            <a:r>
              <a:rPr lang="en-US" baseline="0" dirty="0" smtClean="0"/>
              <a:t>--literacy</a:t>
            </a:r>
          </a:p>
          <a:p>
            <a:r>
              <a:rPr lang="en-US" baseline="0" dirty="0" smtClean="0"/>
              <a:t>--problem-solving skills</a:t>
            </a:r>
          </a:p>
          <a:p>
            <a:r>
              <a:rPr lang="en-US" baseline="0" dirty="0" smtClean="0"/>
              <a:t>--prestige</a:t>
            </a:r>
          </a:p>
          <a:p>
            <a:r>
              <a:rPr lang="en-US" baseline="0" dirty="0" smtClean="0"/>
              <a:t>--influence over others and one’s own life </a:t>
            </a:r>
          </a:p>
          <a:p>
            <a:r>
              <a:rPr lang="en-US" baseline="0" dirty="0" smtClean="0"/>
              <a:t>--social ties?</a:t>
            </a:r>
          </a:p>
          <a:p>
            <a:endParaRPr lang="en-US" baseline="0" dirty="0" smtClean="0"/>
          </a:p>
          <a:p>
            <a:r>
              <a:rPr lang="en-US" baseline="0" dirty="0" smtClean="0"/>
              <a:t>Wealth: </a:t>
            </a:r>
          </a:p>
          <a:p>
            <a:r>
              <a:rPr lang="en-US" baseline="0" dirty="0" smtClean="0"/>
              <a:t>--buffer effects of temporarily low income (unemployment/illness)</a:t>
            </a:r>
          </a:p>
          <a:p>
            <a:r>
              <a:rPr lang="en-US" baseline="0" dirty="0" smtClean="0"/>
              <a:t>--power/influence over others</a:t>
            </a:r>
          </a:p>
          <a:p>
            <a:endParaRPr lang="en-US" baseline="0" dirty="0" smtClean="0"/>
          </a:p>
          <a:p>
            <a:r>
              <a:rPr lang="en-US" baseline="0" dirty="0" smtClean="0"/>
              <a:t>Occupation</a:t>
            </a:r>
          </a:p>
          <a:p>
            <a:r>
              <a:rPr lang="en-US" baseline="0" dirty="0" smtClean="0"/>
              <a:t>--psychosocial characteristics of one’s occupation (control over one’s work)</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22</a:t>
            </a:fld>
            <a:endParaRPr lang="en-US"/>
          </a:p>
        </p:txBody>
      </p:sp>
    </p:spTree>
    <p:extLst>
      <p:ext uri="{BB962C8B-B14F-4D97-AF65-F5344CB8AC3E}">
        <p14:creationId xmlns:p14="http://schemas.microsoft.com/office/powerpoint/2010/main" val="2165762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1144588"/>
            <a:ext cx="4121150" cy="30908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6503">
              <a:defRPr/>
            </a:pPr>
            <a:fld id="{EF8CE332-6E9C-4D11-9F5B-65AA288B18B8}" type="slidenum">
              <a:rPr lang="en-US">
                <a:solidFill>
                  <a:prstClr val="black"/>
                </a:solidFill>
              </a:rPr>
              <a:pPr defTabSz="916503">
                <a:defRPr/>
              </a:pPr>
              <a:t>23</a:t>
            </a:fld>
            <a:endParaRPr lang="en-US">
              <a:solidFill>
                <a:prstClr val="black"/>
              </a:solidFill>
            </a:endParaRPr>
          </a:p>
        </p:txBody>
      </p:sp>
    </p:spTree>
    <p:extLst>
      <p:ext uri="{BB962C8B-B14F-4D97-AF65-F5344CB8AC3E}">
        <p14:creationId xmlns:p14="http://schemas.microsoft.com/office/powerpoint/2010/main" val="40670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research</a:t>
            </a:r>
            <a:r>
              <a:rPr lang="en-US" baseline="0" dirty="0" smtClean="0"/>
              <a:t> using cross-sectional measures, cumulative measures and then measures across the life course (more specific to research questions/outcomes)</a:t>
            </a:r>
          </a:p>
        </p:txBody>
      </p:sp>
      <p:sp>
        <p:nvSpPr>
          <p:cNvPr id="4" name="Slide Number Placeholder 3"/>
          <p:cNvSpPr>
            <a:spLocks noGrp="1"/>
          </p:cNvSpPr>
          <p:nvPr>
            <p:ph type="sldNum" sz="quarter" idx="10"/>
          </p:nvPr>
        </p:nvSpPr>
        <p:spPr/>
        <p:txBody>
          <a:bodyPr/>
          <a:lstStyle/>
          <a:p>
            <a:fld id="{EF8CE332-6E9C-4D11-9F5B-65AA288B18B8}" type="slidenum">
              <a:rPr lang="en-US" smtClean="0"/>
              <a:pPr/>
              <a:t>25</a:t>
            </a:fld>
            <a:endParaRPr lang="en-US"/>
          </a:p>
        </p:txBody>
      </p:sp>
    </p:spTree>
    <p:extLst>
      <p:ext uri="{BB962C8B-B14F-4D97-AF65-F5344CB8AC3E}">
        <p14:creationId xmlns:p14="http://schemas.microsoft.com/office/powerpoint/2010/main" val="4072698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is cognitive and socioemotional development</a:t>
            </a:r>
          </a:p>
          <a:p>
            <a:endParaRPr lang="en-US" baseline="0" dirty="0" smtClean="0"/>
          </a:p>
        </p:txBody>
      </p:sp>
      <p:sp>
        <p:nvSpPr>
          <p:cNvPr id="4" name="Slide Number Placeholder 3"/>
          <p:cNvSpPr>
            <a:spLocks noGrp="1"/>
          </p:cNvSpPr>
          <p:nvPr>
            <p:ph type="sldNum" sz="quarter" idx="10"/>
          </p:nvPr>
        </p:nvSpPr>
        <p:spPr/>
        <p:txBody>
          <a:bodyPr/>
          <a:lstStyle/>
          <a:p>
            <a:fld id="{EF8CE332-6E9C-4D11-9F5B-65AA288B18B8}" type="slidenum">
              <a:rPr lang="en-US" smtClean="0"/>
              <a:pPr/>
              <a:t>26</a:t>
            </a:fld>
            <a:endParaRPr lang="en-US"/>
          </a:p>
        </p:txBody>
      </p:sp>
    </p:spTree>
    <p:extLst>
      <p:ext uri="{BB962C8B-B14F-4D97-AF65-F5344CB8AC3E}">
        <p14:creationId xmlns:p14="http://schemas.microsoft.com/office/powerpoint/2010/main" val="2052345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Cumulative effects</a:t>
            </a:r>
          </a:p>
          <a:p>
            <a:r>
              <a:rPr lang="en-US" baseline="0" dirty="0" smtClean="0"/>
              <a:t>Accumulation of risk model</a:t>
            </a:r>
          </a:p>
        </p:txBody>
      </p:sp>
      <p:sp>
        <p:nvSpPr>
          <p:cNvPr id="4" name="Slide Number Placeholder 3"/>
          <p:cNvSpPr>
            <a:spLocks noGrp="1"/>
          </p:cNvSpPr>
          <p:nvPr>
            <p:ph type="sldNum" sz="quarter" idx="10"/>
          </p:nvPr>
        </p:nvSpPr>
        <p:spPr/>
        <p:txBody>
          <a:bodyPr/>
          <a:lstStyle/>
          <a:p>
            <a:fld id="{EF8CE332-6E9C-4D11-9F5B-65AA288B18B8}" type="slidenum">
              <a:rPr lang="en-US" smtClean="0"/>
              <a:pPr/>
              <a:t>27</a:t>
            </a:fld>
            <a:endParaRPr lang="en-US"/>
          </a:p>
        </p:txBody>
      </p:sp>
    </p:spTree>
    <p:extLst>
      <p:ext uri="{BB962C8B-B14F-4D97-AF65-F5344CB8AC3E}">
        <p14:creationId xmlns:p14="http://schemas.microsoft.com/office/powerpoint/2010/main" val="2535002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smtClean="0"/>
              <a:t>Can go even</a:t>
            </a:r>
            <a:r>
              <a:rPr lang="en-US" baseline="0" dirty="0" smtClean="0"/>
              <a:t> further and talk about food policy, corn syrup etc.</a:t>
            </a:r>
            <a:endParaRPr lang="en-US" dirty="0" smtClean="0"/>
          </a:p>
          <a:p>
            <a:pPr defTabSz="931717">
              <a:defRPr/>
            </a:pPr>
            <a:endParaRPr lang="en-US" dirty="0" smtClean="0"/>
          </a:p>
          <a:p>
            <a:pPr defTabSz="931717">
              <a:defRPr/>
            </a:pPr>
            <a:r>
              <a:rPr lang="en-US" dirty="0" smtClean="0"/>
              <a:t>http://www.ncbi.nlm.nih.gov/pubmed/24392603</a:t>
            </a:r>
          </a:p>
          <a:p>
            <a:pPr defTabSz="931717">
              <a:defRPr/>
            </a:pPr>
            <a:r>
              <a:rPr lang="en-US" dirty="0" smtClean="0"/>
              <a:t>http://www.ncbi.nlm.nih.gov/pubmed/15622689</a:t>
            </a:r>
          </a:p>
          <a:p>
            <a:pPr defTabSz="931717">
              <a:defRPr/>
            </a:pPr>
            <a:r>
              <a:rPr lang="en-US" dirty="0" smtClean="0"/>
              <a:t>http://www.ncbi.nlm.nih.gov/pubmed/18366535/</a:t>
            </a:r>
          </a:p>
          <a:p>
            <a:endParaRPr lang="en-US" dirty="0" smtClean="0"/>
          </a:p>
          <a:p>
            <a:endParaRPr lang="en-US" dirty="0"/>
          </a:p>
          <a:p>
            <a:r>
              <a:rPr lang="en-US" dirty="0"/>
              <a:t> </a:t>
            </a:r>
          </a:p>
          <a:p>
            <a:r>
              <a:rPr lang="en-US" dirty="0"/>
              <a:t>Perceived discrimination/racism has been shown to play a role in unhealthy behaviors such cigarette smoking, alcohol/substance use, improper nutrition, and refusal to seek medical services (Lee, Ayers, &amp; </a:t>
            </a:r>
            <a:r>
              <a:rPr lang="en-US" dirty="0" err="1"/>
              <a:t>Kronenfeld</a:t>
            </a:r>
            <a:r>
              <a:rPr lang="en-US" dirty="0"/>
              <a:t>, 2009; Peek et al, 2011). </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29</a:t>
            </a:fld>
            <a:endParaRPr lang="en-US"/>
          </a:p>
        </p:txBody>
      </p:sp>
    </p:spTree>
    <p:extLst>
      <p:ext uri="{BB962C8B-B14F-4D97-AF65-F5344CB8AC3E}">
        <p14:creationId xmlns:p14="http://schemas.microsoft.com/office/powerpoint/2010/main" val="2445655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defRPr/>
            </a:pPr>
            <a:r>
              <a:rPr lang="en-US" dirty="0"/>
              <a:t>African-Americans are twice as likely to be liquid asset poor as white households. This lack of savings corresponds with overall lower wealth and assets. Corporation for Enterprise Development (CFED) found that households of color have approximately one-tenth the median net worth (assets minus debt) of white households ($12,377 and $110,637, respectively).</a:t>
            </a:r>
            <a:endParaRPr lang="en-US" b="1" dirty="0"/>
          </a:p>
          <a:p>
            <a:pPr defTabSz="931717">
              <a:defRPr/>
            </a:pPr>
            <a:endParaRPr lang="en-US" b="1" dirty="0"/>
          </a:p>
          <a:p>
            <a:pPr defTabSz="931717">
              <a:defRPr/>
            </a:pPr>
            <a:r>
              <a:rPr lang="en-US" b="1" dirty="0"/>
              <a:t>The racial wealth gap is growing.</a:t>
            </a:r>
            <a:r>
              <a:rPr lang="en-US" dirty="0"/>
              <a:t> According to research by the </a:t>
            </a:r>
            <a:r>
              <a:rPr lang="en-US" dirty="0">
                <a:hlinkClick r:id="rId3"/>
              </a:rPr>
              <a:t>Urban Institute</a:t>
            </a:r>
            <a:r>
              <a:rPr lang="en-US" dirty="0"/>
              <a:t>, the wealth gap has doubled in the past few decades. In 1983, the average wealth of white families was $230,000 higher than the average wealth of African-American and Hispanic families; in 2010, it has increased to over $500,000.</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32</a:t>
            </a:fld>
            <a:endParaRPr lang="en-US"/>
          </a:p>
        </p:txBody>
      </p:sp>
    </p:spTree>
    <p:extLst>
      <p:ext uri="{BB962C8B-B14F-4D97-AF65-F5344CB8AC3E}">
        <p14:creationId xmlns:p14="http://schemas.microsoft.com/office/powerpoint/2010/main" val="2755305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33</a:t>
            </a:fld>
            <a:endParaRPr lang="en-US"/>
          </a:p>
        </p:txBody>
      </p:sp>
    </p:spTree>
    <p:extLst>
      <p:ext uri="{BB962C8B-B14F-4D97-AF65-F5344CB8AC3E}">
        <p14:creationId xmlns:p14="http://schemas.microsoft.com/office/powerpoint/2010/main" val="308830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Models differed by whether and how income and education were included. </a:t>
            </a:r>
          </a:p>
          <a:p>
            <a:endParaRPr lang="en-US" dirty="0" smtClean="0"/>
          </a:p>
          <a:p>
            <a:r>
              <a:rPr lang="en-US" dirty="0" smtClean="0"/>
              <a:t>When income was used to adjust for SES, Mexicans had increased risk for fair/poor health compared to Whites</a:t>
            </a:r>
          </a:p>
          <a:p>
            <a:endParaRPr lang="en-US" dirty="0" smtClean="0"/>
          </a:p>
          <a:p>
            <a:r>
              <a:rPr lang="en-US" dirty="0" smtClean="0"/>
              <a:t>If use education, risk appear similar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35</a:t>
            </a:fld>
            <a:endParaRPr lang="en-US"/>
          </a:p>
        </p:txBody>
      </p:sp>
    </p:spTree>
    <p:extLst>
      <p:ext uri="{BB962C8B-B14F-4D97-AF65-F5344CB8AC3E}">
        <p14:creationId xmlns:p14="http://schemas.microsoft.com/office/powerpoint/2010/main" val="279781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2</a:t>
            </a:fld>
            <a:endParaRPr lang="en-US" dirty="0"/>
          </a:p>
        </p:txBody>
      </p:sp>
    </p:spTree>
    <p:extLst>
      <p:ext uri="{BB962C8B-B14F-4D97-AF65-F5344CB8AC3E}">
        <p14:creationId xmlns:p14="http://schemas.microsoft.com/office/powerpoint/2010/main" val="2949706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46</a:t>
            </a:fld>
            <a:endParaRPr lang="en-US"/>
          </a:p>
        </p:txBody>
      </p:sp>
    </p:spTree>
    <p:extLst>
      <p:ext uri="{BB962C8B-B14F-4D97-AF65-F5344CB8AC3E}">
        <p14:creationId xmlns:p14="http://schemas.microsoft.com/office/powerpoint/2010/main" val="1244474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with NL Whites with higher education and residence</a:t>
            </a:r>
            <a:r>
              <a:rPr lang="en-US" baseline="0" dirty="0" smtClean="0"/>
              <a:t> in higher SES neighborhoods, all other racial/ethnic groups with similar SES profiles were statistically not significantly at higher risk of death after breast cancer </a:t>
            </a:r>
          </a:p>
          <a:p>
            <a:endParaRPr lang="en-US" baseline="0" dirty="0" smtClean="0"/>
          </a:p>
          <a:p>
            <a:r>
              <a:rPr lang="en-US" baseline="0" dirty="0" smtClean="0"/>
              <a:t>Whites residing in lower SES neighborhoods had higher risk of death, as did AA, additionally, AA with low education in high SES neighborhoods had increased risk of death</a:t>
            </a:r>
          </a:p>
          <a:p>
            <a:endParaRPr lang="en-US" baseline="0" dirty="0" smtClean="0"/>
          </a:p>
          <a:p>
            <a:r>
              <a:rPr lang="en-US" baseline="0" dirty="0" smtClean="0"/>
              <a:t>Asians, regardless of SES, had no differences in risk of death</a:t>
            </a:r>
          </a:p>
          <a:p>
            <a:endParaRPr lang="en-US" baseline="0" dirty="0" smtClean="0"/>
          </a:p>
          <a:p>
            <a:r>
              <a:rPr lang="en-US" baseline="0" dirty="0" smtClean="0"/>
              <a:t>Latinas had lower risk of death, with lowest education and residence in lower SES neighborhoods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48</a:t>
            </a:fld>
            <a:endParaRPr lang="en-US"/>
          </a:p>
        </p:txBody>
      </p:sp>
    </p:spTree>
    <p:extLst>
      <p:ext uri="{BB962C8B-B14F-4D97-AF65-F5344CB8AC3E}">
        <p14:creationId xmlns:p14="http://schemas.microsoft.com/office/powerpoint/2010/main" val="817317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Race/ethnicity as a social construct</a:t>
            </a:r>
          </a:p>
          <a:p>
            <a:pPr lvl="1"/>
            <a:r>
              <a:rPr lang="en-US" dirty="0" smtClean="0"/>
              <a:t>social classification</a:t>
            </a:r>
          </a:p>
          <a:p>
            <a:pPr lvl="1"/>
            <a:r>
              <a:rPr lang="en-US" dirty="0" smtClean="0"/>
              <a:t>impacts of racism</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50</a:t>
            </a:fld>
            <a:endParaRPr lang="en-US"/>
          </a:p>
        </p:txBody>
      </p:sp>
    </p:spTree>
    <p:extLst>
      <p:ext uri="{BB962C8B-B14F-4D97-AF65-F5344CB8AC3E}">
        <p14:creationId xmlns:p14="http://schemas.microsoft.com/office/powerpoint/2010/main" val="2910115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53</a:t>
            </a:fld>
            <a:endParaRPr lang="en-US"/>
          </a:p>
        </p:txBody>
      </p:sp>
    </p:spTree>
    <p:extLst>
      <p:ext uri="{BB962C8B-B14F-4D97-AF65-F5344CB8AC3E}">
        <p14:creationId xmlns:p14="http://schemas.microsoft.com/office/powerpoint/2010/main" val="2253729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and social deprivation;</a:t>
            </a:r>
          </a:p>
          <a:p>
            <a:r>
              <a:rPr lang="en-US" dirty="0"/>
              <a:t>excess exposure to toxins, hazards,</a:t>
            </a:r>
          </a:p>
          <a:p>
            <a:r>
              <a:rPr lang="en-US" dirty="0"/>
              <a:t>and pathogens; social trauma;</a:t>
            </a:r>
          </a:p>
          <a:p>
            <a:r>
              <a:rPr lang="en-US" dirty="0"/>
              <a:t>health-harming responses to discrimination;</a:t>
            </a:r>
          </a:p>
          <a:p>
            <a:r>
              <a:rPr lang="en-US" dirty="0"/>
              <a:t>targeted marketing</a:t>
            </a:r>
          </a:p>
          <a:p>
            <a:r>
              <a:rPr lang="en-US" dirty="0"/>
              <a:t>of harmful commodities; inadequate</a:t>
            </a:r>
          </a:p>
          <a:p>
            <a:r>
              <a:rPr lang="en-US" dirty="0"/>
              <a:t>medical care; and, especially</a:t>
            </a:r>
          </a:p>
          <a:p>
            <a:r>
              <a:rPr lang="en-US" dirty="0"/>
              <a:t>(but not only) for indigenous peoples,</a:t>
            </a:r>
          </a:p>
          <a:p>
            <a:r>
              <a:rPr lang="en-US" dirty="0"/>
              <a:t>ecosystem degradation and</a:t>
            </a:r>
          </a:p>
          <a:p>
            <a:r>
              <a:rPr lang="en-US" dirty="0"/>
              <a:t>alienation from the land.</a:t>
            </a:r>
          </a:p>
        </p:txBody>
      </p:sp>
      <p:sp>
        <p:nvSpPr>
          <p:cNvPr id="4" name="Slide Number Placeholder 3"/>
          <p:cNvSpPr>
            <a:spLocks noGrp="1"/>
          </p:cNvSpPr>
          <p:nvPr>
            <p:ph type="sldNum" sz="quarter" idx="10"/>
          </p:nvPr>
        </p:nvSpPr>
        <p:spPr/>
        <p:txBody>
          <a:bodyPr/>
          <a:lstStyle/>
          <a:p>
            <a:fld id="{EF8CE332-6E9C-4D11-9F5B-65AA288B18B8}" type="slidenum">
              <a:rPr lang="en-US" smtClean="0"/>
              <a:pPr/>
              <a:t>54</a:t>
            </a:fld>
            <a:endParaRPr lang="en-US"/>
          </a:p>
        </p:txBody>
      </p:sp>
    </p:spTree>
    <p:extLst>
      <p:ext uri="{BB962C8B-B14F-4D97-AF65-F5344CB8AC3E}">
        <p14:creationId xmlns:p14="http://schemas.microsoft.com/office/powerpoint/2010/main" val="837686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Evenness</a:t>
            </a:r>
          </a:p>
          <a:p>
            <a:r>
              <a:rPr lang="en-US" dirty="0" smtClean="0"/>
              <a:t>Exposure</a:t>
            </a:r>
          </a:p>
          <a:p>
            <a:r>
              <a:rPr lang="en-US" dirty="0" smtClean="0"/>
              <a:t>Centralization </a:t>
            </a:r>
          </a:p>
          <a:p>
            <a:r>
              <a:rPr lang="en-US" dirty="0" smtClean="0"/>
              <a:t>Concentration</a:t>
            </a:r>
          </a:p>
          <a:p>
            <a:r>
              <a:rPr lang="en-US" dirty="0" smtClean="0"/>
              <a:t>Clustering</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58</a:t>
            </a:fld>
            <a:endParaRPr lang="en-US"/>
          </a:p>
        </p:txBody>
      </p:sp>
    </p:spTree>
    <p:extLst>
      <p:ext uri="{BB962C8B-B14F-4D97-AF65-F5344CB8AC3E}">
        <p14:creationId xmlns:p14="http://schemas.microsoft.com/office/powerpoint/2010/main" val="3453309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African-Americans</a:t>
            </a:r>
            <a:r>
              <a:rPr lang="en-US" baseline="0" dirty="0" smtClean="0"/>
              <a:t> and NH Whites, segregation has been on a slow decline</a:t>
            </a:r>
          </a:p>
          <a:p>
            <a:endParaRPr lang="en-US" baseline="0" dirty="0" smtClean="0"/>
          </a:p>
          <a:p>
            <a:r>
              <a:rPr lang="en-US" baseline="0" dirty="0" smtClean="0"/>
              <a:t>For Hispanic and Asian Americans, though their levels of segregation are not as high as African Americans, residence in segregated neighborhoods has increased for these populations (e.g., primarily due to influx of immigrants and residence in ethnic enclaves)</a:t>
            </a:r>
          </a:p>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59</a:t>
            </a:fld>
            <a:endParaRPr lang="en-US"/>
          </a:p>
        </p:txBody>
      </p:sp>
    </p:spTree>
    <p:extLst>
      <p:ext uri="{BB962C8B-B14F-4D97-AF65-F5344CB8AC3E}">
        <p14:creationId xmlns:p14="http://schemas.microsoft.com/office/powerpoint/2010/main" val="2551703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 Census report</a:t>
            </a:r>
            <a:r>
              <a:rPr lang="en-US" baseline="0" dirty="0" smtClean="0"/>
              <a:t> on Segregation 1980-2000, Iceland et al, 2002</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60</a:t>
            </a:fld>
            <a:endParaRPr lang="en-US"/>
          </a:p>
        </p:txBody>
      </p:sp>
    </p:spTree>
    <p:extLst>
      <p:ext uri="{BB962C8B-B14F-4D97-AF65-F5344CB8AC3E}">
        <p14:creationId xmlns:p14="http://schemas.microsoft.com/office/powerpoint/2010/main" val="2182608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62</a:t>
            </a:fld>
            <a:endParaRPr lang="en-US"/>
          </a:p>
        </p:txBody>
      </p:sp>
    </p:spTree>
    <p:extLst>
      <p:ext uri="{BB962C8B-B14F-4D97-AF65-F5344CB8AC3E}">
        <p14:creationId xmlns:p14="http://schemas.microsoft.com/office/powerpoint/2010/main" val="1644827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 cancer survivors had</a:t>
            </a:r>
            <a:r>
              <a:rPr lang="en-US" baseline="0" dirty="0" smtClean="0"/>
              <a:t> lower HRQOL</a:t>
            </a:r>
          </a:p>
          <a:p>
            <a:endParaRPr lang="en-US" baseline="0" dirty="0" smtClean="0"/>
          </a:p>
          <a:p>
            <a:r>
              <a:rPr lang="en-US" baseline="0" dirty="0" smtClean="0"/>
              <a:t>Poverty was not associated, but segregation was; and</a:t>
            </a:r>
          </a:p>
          <a:p>
            <a:endParaRPr lang="en-US" baseline="0" dirty="0" smtClean="0"/>
          </a:p>
          <a:p>
            <a:r>
              <a:rPr lang="en-US" baseline="0" dirty="0" smtClean="0"/>
              <a:t>B-W disparities attenuated after accounting for segregation, </a:t>
            </a:r>
            <a:r>
              <a:rPr lang="en-US" baseline="0" dirty="0" smtClean="0">
                <a:sym typeface="Wingdings" panose="05000000000000000000" pitchFamily="2" charset="2"/>
              </a:rPr>
              <a:t> residing in segregated neighborhoods impacted HRQOL among both whites and blacks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66</a:t>
            </a:fld>
            <a:endParaRPr lang="en-US"/>
          </a:p>
        </p:txBody>
      </p:sp>
    </p:spTree>
    <p:extLst>
      <p:ext uri="{BB962C8B-B14F-4D97-AF65-F5344CB8AC3E}">
        <p14:creationId xmlns:p14="http://schemas.microsoft.com/office/powerpoint/2010/main" val="225318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political and economic policies and systems, social policies and norms, and societal institutions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housing, employment status, and working conditions</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5</a:t>
            </a:fld>
            <a:endParaRPr lang="en-US"/>
          </a:p>
        </p:txBody>
      </p:sp>
    </p:spTree>
    <p:extLst>
      <p:ext uri="{BB962C8B-B14F-4D97-AF65-F5344CB8AC3E}">
        <p14:creationId xmlns:p14="http://schemas.microsoft.com/office/powerpoint/2010/main" val="2565791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Racism</a:t>
            </a:r>
          </a:p>
          <a:p>
            <a:r>
              <a:rPr lang="en-US" dirty="0" smtClean="0"/>
              <a:t>Pt’s experience racism</a:t>
            </a:r>
          </a:p>
          <a:p>
            <a:r>
              <a:rPr lang="en-US" dirty="0" smtClean="0"/>
              <a:t>Medical mistrust</a:t>
            </a:r>
          </a:p>
          <a:p>
            <a:r>
              <a:rPr lang="en-US" dirty="0" smtClean="0"/>
              <a:t>Research on the outcomes / prognosis of people with a condition –</a:t>
            </a:r>
            <a:r>
              <a:rPr lang="en-US" baseline="0" dirty="0" smtClean="0"/>
              <a:t> as contrasted with the incidence</a:t>
            </a:r>
          </a:p>
        </p:txBody>
      </p:sp>
      <p:sp>
        <p:nvSpPr>
          <p:cNvPr id="4" name="Slide Number Placeholder 3"/>
          <p:cNvSpPr>
            <a:spLocks noGrp="1"/>
          </p:cNvSpPr>
          <p:nvPr>
            <p:ph type="sldNum" sz="quarter" idx="10"/>
          </p:nvPr>
        </p:nvSpPr>
        <p:spPr/>
        <p:txBody>
          <a:bodyPr/>
          <a:lstStyle/>
          <a:p>
            <a:fld id="{EF8CE332-6E9C-4D11-9F5B-65AA288B18B8}" type="slidenum">
              <a:rPr lang="en-US" smtClean="0"/>
              <a:pPr/>
              <a:t>69</a:t>
            </a:fld>
            <a:endParaRPr lang="en-US"/>
          </a:p>
        </p:txBody>
      </p:sp>
    </p:spTree>
    <p:extLst>
      <p:ext uri="{BB962C8B-B14F-4D97-AF65-F5344CB8AC3E}">
        <p14:creationId xmlns:p14="http://schemas.microsoft.com/office/powerpoint/2010/main" val="3050791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Redlining: </a:t>
            </a:r>
            <a:r>
              <a:rPr lang="en-US" sz="1200" b="0" i="0" u="none" strike="noStrike" kern="1200" baseline="0" dirty="0" smtClean="0">
                <a:solidFill>
                  <a:schemeClr val="tx1"/>
                </a:solidFill>
                <a:latin typeface="+mn-lt"/>
                <a:ea typeface="+mn-ea"/>
                <a:cs typeface="+mn-cs"/>
              </a:rPr>
              <a:t>process of systematically denying mortgages based on location, where these locations are often defined by a predominant race or socioeconomic group</a:t>
            </a:r>
          </a:p>
          <a:p>
            <a:r>
              <a:rPr lang="en-US" sz="1200" b="0" i="0" u="none" strike="noStrike" kern="1200" baseline="0" dirty="0" smtClean="0">
                <a:solidFill>
                  <a:schemeClr val="tx1"/>
                </a:solidFill>
                <a:latin typeface="+mn-lt"/>
                <a:ea typeface="+mn-ea"/>
                <a:cs typeface="+mn-cs"/>
              </a:rPr>
              <a:t>Bias in mortgage lending: previous work has conceptualized the odds of denial of mortgage applications for Black applicants, as compared to White applicants, </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75</a:t>
            </a:fld>
            <a:endParaRPr lang="en-US"/>
          </a:p>
        </p:txBody>
      </p:sp>
    </p:spTree>
    <p:extLst>
      <p:ext uri="{BB962C8B-B14F-4D97-AF65-F5344CB8AC3E}">
        <p14:creationId xmlns:p14="http://schemas.microsoft.com/office/powerpoint/2010/main" val="4019880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78</a:t>
            </a:fld>
            <a:endParaRPr lang="en-US"/>
          </a:p>
        </p:txBody>
      </p:sp>
    </p:spTree>
    <p:extLst>
      <p:ext uri="{BB962C8B-B14F-4D97-AF65-F5344CB8AC3E}">
        <p14:creationId xmlns:p14="http://schemas.microsoft.com/office/powerpoint/2010/main" val="1282061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F734EF8F-9BAB-474D-A423-910428344E44}" type="slidenum">
              <a:rPr lang="en-US" smtClean="0"/>
              <a:pPr/>
              <a:t>81</a:t>
            </a:fld>
            <a:endParaRPr lang="en-US"/>
          </a:p>
        </p:txBody>
      </p:sp>
    </p:spTree>
    <p:extLst>
      <p:ext uri="{BB962C8B-B14F-4D97-AF65-F5344CB8AC3E}">
        <p14:creationId xmlns:p14="http://schemas.microsoft.com/office/powerpoint/2010/main" val="1849295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34EF8F-9BAB-474D-A423-910428344E44}" type="slidenum">
              <a:rPr lang="en-US" smtClean="0"/>
              <a:pPr/>
              <a:t>82</a:t>
            </a:fld>
            <a:endParaRPr lang="en-US"/>
          </a:p>
        </p:txBody>
      </p:sp>
    </p:spTree>
    <p:extLst>
      <p:ext uri="{BB962C8B-B14F-4D97-AF65-F5344CB8AC3E}">
        <p14:creationId xmlns:p14="http://schemas.microsoft.com/office/powerpoint/2010/main" val="3830245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86</a:t>
            </a:fld>
            <a:endParaRPr lang="en-US"/>
          </a:p>
        </p:txBody>
      </p:sp>
    </p:spTree>
    <p:extLst>
      <p:ext uri="{BB962C8B-B14F-4D97-AF65-F5344CB8AC3E}">
        <p14:creationId xmlns:p14="http://schemas.microsoft.com/office/powerpoint/2010/main" val="3919944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88</a:t>
            </a:fld>
            <a:endParaRPr lang="en-US"/>
          </a:p>
        </p:txBody>
      </p:sp>
    </p:spTree>
    <p:extLst>
      <p:ext uri="{BB962C8B-B14F-4D97-AF65-F5344CB8AC3E}">
        <p14:creationId xmlns:p14="http://schemas.microsoft.com/office/powerpoint/2010/main" val="3160099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93</a:t>
            </a:fld>
            <a:endParaRPr lang="en-US"/>
          </a:p>
        </p:txBody>
      </p:sp>
    </p:spTree>
    <p:extLst>
      <p:ext uri="{BB962C8B-B14F-4D97-AF65-F5344CB8AC3E}">
        <p14:creationId xmlns:p14="http://schemas.microsoft.com/office/powerpoint/2010/main" val="2330721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96</a:t>
            </a:fld>
            <a:endParaRPr lang="en-US"/>
          </a:p>
        </p:txBody>
      </p:sp>
    </p:spTree>
    <p:extLst>
      <p:ext uri="{BB962C8B-B14F-4D97-AF65-F5344CB8AC3E}">
        <p14:creationId xmlns:p14="http://schemas.microsoft.com/office/powerpoint/2010/main" val="304276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34EF8F-9BAB-474D-A423-910428344E44}" type="slidenum">
              <a:rPr lang="en-US" smtClean="0"/>
              <a:pPr/>
              <a:t>6</a:t>
            </a:fld>
            <a:endParaRPr lang="en-US"/>
          </a:p>
        </p:txBody>
      </p:sp>
    </p:spTree>
    <p:extLst>
      <p:ext uri="{BB962C8B-B14F-4D97-AF65-F5344CB8AC3E}">
        <p14:creationId xmlns:p14="http://schemas.microsoft.com/office/powerpoint/2010/main" val="36731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94974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FRAME</a:t>
            </a:r>
            <a:r>
              <a:rPr lang="en-US" baseline="0" dirty="0" smtClean="0"/>
              <a:t> - </a:t>
            </a:r>
            <a:r>
              <a:rPr lang="en-US" dirty="0" smtClean="0"/>
              <a:t>Why should we care if we’re not doing health disparities research?</a:t>
            </a:r>
          </a:p>
          <a:p>
            <a:r>
              <a:rPr lang="en-US" dirty="0" smtClean="0"/>
              <a:t>Having the big picture matters.</a:t>
            </a:r>
          </a:p>
          <a:p>
            <a:endParaRPr lang="en-US" dirty="0" smtClean="0"/>
          </a:p>
          <a:p>
            <a:r>
              <a:rPr lang="en-US" dirty="0" smtClean="0"/>
              <a:t>Make methodological pts – if you’re collecting your own data or working on data collected by someone else </a:t>
            </a:r>
            <a:r>
              <a:rPr lang="en-US" dirty="0" err="1" smtClean="0"/>
              <a:t>vs</a:t>
            </a:r>
            <a:r>
              <a:rPr lang="en-US" baseline="0" dirty="0" smtClean="0"/>
              <a:t> setting out to collect your own</a:t>
            </a:r>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12</a:t>
            </a:fld>
            <a:endParaRPr lang="en-US"/>
          </a:p>
        </p:txBody>
      </p:sp>
    </p:spTree>
    <p:extLst>
      <p:ext uri="{BB962C8B-B14F-4D97-AF65-F5344CB8AC3E}">
        <p14:creationId xmlns:p14="http://schemas.microsoft.com/office/powerpoint/2010/main" val="292977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lvl="0"/>
            <a:r>
              <a:rPr lang="en-US" dirty="0"/>
              <a:t>stress is cross cutting and is a mechanism, more than a social determinant itself. I think making that point would be great, and you could tie that into the RWJ model of SDH if you want by making a big picture point of how SDHs can impact health:</a:t>
            </a:r>
          </a:p>
          <a:p>
            <a:r>
              <a:rPr lang="en-US" dirty="0"/>
              <a:t> </a:t>
            </a:r>
          </a:p>
          <a:p>
            <a:pPr lvl="0"/>
            <a:r>
              <a:rPr lang="en-US" dirty="0"/>
              <a:t>SDHs can directly lead to poor health outcomes through physical deprivation, toxic exposures, etc.</a:t>
            </a:r>
          </a:p>
          <a:p>
            <a:pPr lvl="0"/>
            <a:r>
              <a:rPr lang="en-US" dirty="0"/>
              <a:t>SDH can lead to lead to health outcomes through physical and emotional stress (allostatic load </a:t>
            </a:r>
            <a:r>
              <a:rPr lang="en-US" dirty="0" err="1"/>
              <a:t>etc</a:t>
            </a:r>
            <a:r>
              <a:rPr lang="en-US" dirty="0"/>
              <a:t>)</a:t>
            </a:r>
          </a:p>
          <a:p>
            <a:pPr lvl="0"/>
            <a:r>
              <a:rPr lang="en-US" dirty="0"/>
              <a:t>SDH can lead to health outcomes through modifications of behavior (i.e. smoking, exercise diet), that result in poor health outcomes (obviously say that Scarlett will touch on that in more detail) </a:t>
            </a:r>
          </a:p>
          <a:p>
            <a:r>
              <a:rPr lang="en-US" dirty="0"/>
              <a:t>And then also mention how this can be mediated by biological changes (which Maria will talk about) and be multigenerational as well. </a:t>
            </a:r>
          </a:p>
          <a:p>
            <a:endParaRPr lang="en-US" dirty="0" smtClean="0"/>
          </a:p>
        </p:txBody>
      </p:sp>
      <p:sp>
        <p:nvSpPr>
          <p:cNvPr id="4" name="Slide Number Placeholder 3"/>
          <p:cNvSpPr>
            <a:spLocks noGrp="1"/>
          </p:cNvSpPr>
          <p:nvPr>
            <p:ph type="sldNum" sz="quarter" idx="10"/>
          </p:nvPr>
        </p:nvSpPr>
        <p:spPr/>
        <p:txBody>
          <a:bodyPr/>
          <a:lstStyle/>
          <a:p>
            <a:fld id="{EF8CE332-6E9C-4D11-9F5B-65AA288B18B8}" type="slidenum">
              <a:rPr lang="en-US" smtClean="0"/>
              <a:pPr/>
              <a:t>15</a:t>
            </a:fld>
            <a:endParaRPr lang="en-US"/>
          </a:p>
        </p:txBody>
      </p:sp>
    </p:spTree>
    <p:extLst>
      <p:ext uri="{BB962C8B-B14F-4D97-AF65-F5344CB8AC3E}">
        <p14:creationId xmlns:p14="http://schemas.microsoft.com/office/powerpoint/2010/main" val="310257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FA59D9BD-384F-46D5-9061-71603C0E44FC}" type="slidenum">
              <a:rPr>
                <a:solidFill>
                  <a:prstClr val="black"/>
                </a:solidFill>
                <a:latin typeface="Garamond"/>
              </a:rPr>
              <a:pPr/>
              <a:t>16</a:t>
            </a:fld>
            <a:endParaRPr>
              <a:solidFill>
                <a:prstClr val="black"/>
              </a:solidFill>
              <a:latin typeface="Garamond"/>
            </a:endParaRPr>
          </a:p>
        </p:txBody>
      </p:sp>
    </p:spTree>
    <p:extLst>
      <p:ext uri="{BB962C8B-B14F-4D97-AF65-F5344CB8AC3E}">
        <p14:creationId xmlns:p14="http://schemas.microsoft.com/office/powerpoint/2010/main" val="463190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CE332-6E9C-4D11-9F5B-65AA288B18B8}" type="slidenum">
              <a:rPr lang="en-US" smtClean="0"/>
              <a:pPr/>
              <a:t>17</a:t>
            </a:fld>
            <a:endParaRPr lang="en-US"/>
          </a:p>
        </p:txBody>
      </p:sp>
    </p:spTree>
    <p:extLst>
      <p:ext uri="{BB962C8B-B14F-4D97-AF65-F5344CB8AC3E}">
        <p14:creationId xmlns:p14="http://schemas.microsoft.com/office/powerpoint/2010/main" val="117943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8.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31607E3-41CB-41AB-B08E-9EB0DE896199}" type="slidenum">
              <a:rPr lang="en-US"/>
              <a:pPr>
                <a:defRPr/>
              </a:pPr>
              <a:t>‹#›</a:t>
            </a:fld>
            <a:endParaRPr lang="en-US"/>
          </a:p>
        </p:txBody>
      </p:sp>
    </p:spTree>
    <p:extLst>
      <p:ext uri="{BB962C8B-B14F-4D97-AF65-F5344CB8AC3E}">
        <p14:creationId xmlns:p14="http://schemas.microsoft.com/office/powerpoint/2010/main" val="2300920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88227B6-C509-497A-AC84-B0F3CBE53D54}" type="datetimeFigureOut">
              <a:rPr lang="en-US"/>
              <a:pPr>
                <a:defRPr/>
              </a:pPr>
              <a:t>1/14/2020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E7E255-44D2-42BE-8875-86371A889290}" type="slidenum">
              <a:rPr lang="en-US"/>
              <a:pPr>
                <a:defRPr/>
              </a:pPr>
              <a:t>‹#›</a:t>
            </a:fld>
            <a:endParaRPr lang="en-US"/>
          </a:p>
        </p:txBody>
      </p:sp>
    </p:spTree>
    <p:extLst>
      <p:ext uri="{BB962C8B-B14F-4D97-AF65-F5344CB8AC3E}">
        <p14:creationId xmlns:p14="http://schemas.microsoft.com/office/powerpoint/2010/main" val="1165258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2AE409-CB20-48A4-8589-2C79FEB5CEBB}" type="datetimeFigureOut">
              <a:rPr lang="en-US"/>
              <a:pPr>
                <a:defRPr/>
              </a:pPr>
              <a:t>1/14/2020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01A1EC-0EE3-4574-B487-055EE8018F79}" type="slidenum">
              <a:rPr lang="en-US"/>
              <a:pPr>
                <a:defRPr/>
              </a:pPr>
              <a:t>‹#›</a:t>
            </a:fld>
            <a:endParaRPr lang="en-US"/>
          </a:p>
        </p:txBody>
      </p:sp>
    </p:spTree>
    <p:extLst>
      <p:ext uri="{BB962C8B-B14F-4D97-AF65-F5344CB8AC3E}">
        <p14:creationId xmlns:p14="http://schemas.microsoft.com/office/powerpoint/2010/main" val="1156316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CF96FF-54AC-49F0-B852-DF60216D1F7D}" type="datetimeFigureOut">
              <a:rPr lang="en-US"/>
              <a:pPr>
                <a:defRPr/>
              </a:pPr>
              <a:t>1/14/2020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CB8D03-5C0C-487F-BA85-07DC9B61920A}" type="slidenum">
              <a:rPr lang="en-US"/>
              <a:pPr>
                <a:defRPr/>
              </a:pPr>
              <a:t>‹#›</a:t>
            </a:fld>
            <a:endParaRPr lang="en-US"/>
          </a:p>
        </p:txBody>
      </p:sp>
    </p:spTree>
    <p:extLst>
      <p:ext uri="{BB962C8B-B14F-4D97-AF65-F5344CB8AC3E}">
        <p14:creationId xmlns:p14="http://schemas.microsoft.com/office/powerpoint/2010/main" val="68380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0381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03AD98-76C2-4BD3-A985-C1B75387A344}" type="datetimeFigureOut">
              <a:rPr lang="en-US"/>
              <a:pPr>
                <a:defRPr/>
              </a:pPr>
              <a:t>1/14/2020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1B64A9-F098-4C12-9C9B-46F39AD6CFBF}" type="slidenum">
              <a:rPr lang="en-US"/>
              <a:pPr>
                <a:defRPr/>
              </a:pPr>
              <a:t>‹#›</a:t>
            </a:fld>
            <a:endParaRPr lang="en-US"/>
          </a:p>
        </p:txBody>
      </p:sp>
    </p:spTree>
    <p:extLst>
      <p:ext uri="{BB962C8B-B14F-4D97-AF65-F5344CB8AC3E}">
        <p14:creationId xmlns:p14="http://schemas.microsoft.com/office/powerpoint/2010/main" val="114543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FEB518F-7FBA-422C-8063-A2C5B869830E}" type="datetimeFigureOut">
              <a:rPr lang="en-US"/>
              <a:pPr>
                <a:defRPr/>
              </a:pPr>
              <a:t>1/14/2020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17173AE-3740-4B70-B37C-0C55B9809934}" type="slidenum">
              <a:rPr lang="en-US"/>
              <a:pPr>
                <a:defRPr/>
              </a:pPr>
              <a:t>‹#›</a:t>
            </a:fld>
            <a:endParaRPr lang="en-US"/>
          </a:p>
        </p:txBody>
      </p:sp>
    </p:spTree>
    <p:extLst>
      <p:ext uri="{BB962C8B-B14F-4D97-AF65-F5344CB8AC3E}">
        <p14:creationId xmlns:p14="http://schemas.microsoft.com/office/powerpoint/2010/main" val="2268498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294C5D3-4737-4475-83F1-641622E971D3}" type="datetimeFigureOut">
              <a:rPr lang="en-US"/>
              <a:pPr>
                <a:defRPr/>
              </a:pPr>
              <a:t>1/14/2020</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96B86CF-E1B0-420A-82EC-B1D583A412EA}" type="slidenum">
              <a:rPr lang="en-US"/>
              <a:pPr>
                <a:defRPr/>
              </a:pPr>
              <a:t>‹#›</a:t>
            </a:fld>
            <a:endParaRPr lang="en-US"/>
          </a:p>
        </p:txBody>
      </p:sp>
    </p:spTree>
    <p:extLst>
      <p:ext uri="{BB962C8B-B14F-4D97-AF65-F5344CB8AC3E}">
        <p14:creationId xmlns:p14="http://schemas.microsoft.com/office/powerpoint/2010/main" val="1711553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BA1BCC-385F-4216-AF3D-3A6E08537891}" type="datetimeFigureOut">
              <a:rPr lang="en-US"/>
              <a:pPr>
                <a:defRPr/>
              </a:pPr>
              <a:t>1/14/2020</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61E2D5-40FD-4217-ACA2-676B3D462C5A}" type="slidenum">
              <a:rPr lang="en-US"/>
              <a:pPr>
                <a:defRPr/>
              </a:pPr>
              <a:t>‹#›</a:t>
            </a:fld>
            <a:endParaRPr lang="en-US"/>
          </a:p>
        </p:txBody>
      </p:sp>
    </p:spTree>
    <p:extLst>
      <p:ext uri="{BB962C8B-B14F-4D97-AF65-F5344CB8AC3E}">
        <p14:creationId xmlns:p14="http://schemas.microsoft.com/office/powerpoint/2010/main" val="2906984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EA0DB09-792B-42A0-98CB-08A0AE1E832A}" type="datetimeFigureOut">
              <a:rPr lang="en-US"/>
              <a:pPr>
                <a:defRPr/>
              </a:pPr>
              <a:t>1/14/2020</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1E2F210-B69C-42F0-8107-AF0EF6D135BB}" type="slidenum">
              <a:rPr lang="en-US"/>
              <a:pPr>
                <a:defRPr/>
              </a:pPr>
              <a:t>‹#›</a:t>
            </a:fld>
            <a:endParaRPr lang="en-US"/>
          </a:p>
        </p:txBody>
      </p:sp>
    </p:spTree>
    <p:extLst>
      <p:ext uri="{BB962C8B-B14F-4D97-AF65-F5344CB8AC3E}">
        <p14:creationId xmlns:p14="http://schemas.microsoft.com/office/powerpoint/2010/main" val="540266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5CAAEA-B400-4B80-B3AA-8A64595C7866}" type="datetimeFigureOut">
              <a:rPr lang="en-US"/>
              <a:pPr>
                <a:defRPr/>
              </a:pPr>
              <a:t>1/14/2020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6A7A143-194B-4D67-97FA-461294EF0E52}" type="slidenum">
              <a:rPr lang="en-US"/>
              <a:pPr>
                <a:defRPr/>
              </a:pPr>
              <a:t>‹#›</a:t>
            </a:fld>
            <a:endParaRPr lang="en-US"/>
          </a:p>
        </p:txBody>
      </p:sp>
    </p:spTree>
    <p:extLst>
      <p:ext uri="{BB962C8B-B14F-4D97-AF65-F5344CB8AC3E}">
        <p14:creationId xmlns:p14="http://schemas.microsoft.com/office/powerpoint/2010/main" val="3710898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8600"/>
            <a:ext cx="6400800" cy="175260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35683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AF87C-3182-43EE-B42D-C171909753B6}" type="datetimeFigureOut">
              <a:rPr lang="en-US"/>
              <a:pPr>
                <a:defRPr/>
              </a:pPr>
              <a:t>1/14/2020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10454BC-A325-46E9-ADEC-F8755F4B955D}" type="slidenum">
              <a:rPr lang="en-US"/>
              <a:pPr>
                <a:defRPr/>
              </a:pPr>
              <a:t>‹#›</a:t>
            </a:fld>
            <a:endParaRPr lang="en-US"/>
          </a:p>
        </p:txBody>
      </p:sp>
    </p:spTree>
    <p:extLst>
      <p:ext uri="{BB962C8B-B14F-4D97-AF65-F5344CB8AC3E}">
        <p14:creationId xmlns:p14="http://schemas.microsoft.com/office/powerpoint/2010/main" val="2187060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DFDAAE-5D16-45FA-8BAF-33EB96389C87}" type="datetimeFigureOut">
              <a:rPr lang="en-US"/>
              <a:pPr>
                <a:defRPr/>
              </a:pPr>
              <a:t>1/14/2020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D6789A-DD83-48A8-8A3F-624B93E702EE}" type="slidenum">
              <a:rPr lang="en-US"/>
              <a:pPr>
                <a:defRPr/>
              </a:pPr>
              <a:t>‹#›</a:t>
            </a:fld>
            <a:endParaRPr lang="en-US"/>
          </a:p>
        </p:txBody>
      </p:sp>
    </p:spTree>
    <p:extLst>
      <p:ext uri="{BB962C8B-B14F-4D97-AF65-F5344CB8AC3E}">
        <p14:creationId xmlns:p14="http://schemas.microsoft.com/office/powerpoint/2010/main" val="2696412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619FCD-2FFD-477E-A6C6-C0DB735DDB66}" type="datetimeFigureOut">
              <a:rPr lang="en-US"/>
              <a:pPr>
                <a:defRPr/>
              </a:pPr>
              <a:t>1/14/2020</a:t>
            </a:fld>
            <a:endParaRPr lang="en-US"/>
          </a:p>
        </p:txBody>
      </p:sp>
      <p:sp>
        <p:nvSpPr>
          <p:cNvPr id="5" name="Footer Placeholder 4"/>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EFCF0A-2C38-4EC8-BE75-4066A35B0499}" type="slidenum">
              <a:rPr lang="en-US"/>
              <a:pPr>
                <a:defRPr/>
              </a:pPr>
              <a:t>‹#›</a:t>
            </a:fld>
            <a:endParaRPr lang="en-US"/>
          </a:p>
        </p:txBody>
      </p:sp>
    </p:spTree>
    <p:extLst>
      <p:ext uri="{BB962C8B-B14F-4D97-AF65-F5344CB8AC3E}">
        <p14:creationId xmlns:p14="http://schemas.microsoft.com/office/powerpoint/2010/main" val="3274869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177" indent="0" algn="ctr">
              <a:buNone/>
              <a:defRPr sz="2400"/>
            </a:lvl2pPr>
            <a:lvl3pPr marL="914353" indent="0" algn="ctr">
              <a:buNone/>
              <a:defRPr sz="2400"/>
            </a:lvl3pPr>
            <a:lvl4pPr marL="1371530" indent="0" algn="ctr">
              <a:buNone/>
              <a:defRPr sz="2000"/>
            </a:lvl4pPr>
            <a:lvl5pPr marL="1828706" indent="0" algn="ctr">
              <a:buNone/>
              <a:defRPr sz="2000"/>
            </a:lvl5pPr>
            <a:lvl6pPr marL="2285883" indent="0" algn="ctr">
              <a:buNone/>
              <a:defRPr sz="2000"/>
            </a:lvl6pPr>
            <a:lvl7pPr marL="2743060" indent="0" algn="ctr">
              <a:buNone/>
              <a:defRPr sz="2000"/>
            </a:lvl7pPr>
            <a:lvl8pPr marL="3200236" indent="0" algn="ctr">
              <a:buNone/>
              <a:defRPr sz="2000"/>
            </a:lvl8pPr>
            <a:lvl9pPr marL="3657413"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2636721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363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E1329B-DD71-421B-9A3F-D78BA7575FA7}" type="datetimeFigureOut">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1454372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E1329B-DD71-421B-9A3F-D78BA7575FA7}" type="datetimeFigureOut">
              <a:rPr lang="en-US" smtClean="0"/>
              <a:pPr/>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3072246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E1329B-DD71-421B-9A3F-D78BA7575FA7}"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2782155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AE1329B-DD71-421B-9A3F-D78BA7575FA7}" type="datetimeFigureOut">
              <a:rPr lang="en-US" smtClean="0"/>
              <a:pPr/>
              <a:t>1/14/2020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2743194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D67C37-78D5-49F8-B732-6711843F403C}" type="slidenum">
              <a:rPr lang="en-US"/>
              <a:pPr>
                <a:defRPr/>
              </a:pPr>
              <a:t>‹#›</a:t>
            </a:fld>
            <a:endParaRPr lang="en-US"/>
          </a:p>
        </p:txBody>
      </p:sp>
    </p:spTree>
    <p:extLst>
      <p:ext uri="{BB962C8B-B14F-4D97-AF65-F5344CB8AC3E}">
        <p14:creationId xmlns:p14="http://schemas.microsoft.com/office/powerpoint/2010/main" val="117961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5" y="6459787"/>
            <a:ext cx="1963883" cy="365125"/>
          </a:xfrm>
        </p:spPr>
        <p:txBody>
          <a:bodyPr/>
          <a:lstStyle>
            <a:lvl1pPr algn="l">
              <a:defRPr/>
            </a:lvl1pPr>
          </a:lstStyle>
          <a:p>
            <a:fld id="{8AE1329B-DD71-421B-9A3F-D78BA7575FA7}" type="datetimeFigureOut">
              <a:rPr lang="en-US" smtClean="0"/>
              <a:pPr/>
              <a:t>1/14/2020</a:t>
            </a:fld>
            <a:endParaRPr lang="en-US"/>
          </a:p>
        </p:txBody>
      </p:sp>
      <p:sp>
        <p:nvSpPr>
          <p:cNvPr id="6" name="Footer Placeholder 5"/>
          <p:cNvSpPr>
            <a:spLocks noGrp="1"/>
          </p:cNvSpPr>
          <p:nvPr>
            <p:ph type="ftr" sz="quarter" idx="11"/>
          </p:nvPr>
        </p:nvSpPr>
        <p:spPr>
          <a:xfrm>
            <a:off x="3600450" y="6459787"/>
            <a:ext cx="3486150" cy="365125"/>
          </a:xfrm>
        </p:spPr>
        <p:txBody>
          <a:bodyPr/>
          <a:lstStyle>
            <a:lvl1pPr algn="l">
              <a:defRPr>
                <a:solidFill>
                  <a:schemeClr val="tx2"/>
                </a:solidFill>
              </a:defRPr>
            </a:lvl1pPr>
          </a:lstStyle>
          <a:p>
            <a:endParaRPr lang="en-US">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B49858F-0F52-4264-B0DD-A74EED73E0F7}" type="slidenum">
              <a:rPr lang="en-US" smtClean="0">
                <a:solidFill>
                  <a:srgbClr val="344068"/>
                </a:solidFill>
              </a:rPr>
              <a:pPr/>
              <a:t>‹#›</a:t>
            </a:fld>
            <a:endParaRPr lang="en-US">
              <a:solidFill>
                <a:srgbClr val="344068"/>
              </a:solidFill>
            </a:endParaRPr>
          </a:p>
        </p:txBody>
      </p:sp>
    </p:spTree>
    <p:extLst>
      <p:ext uri="{BB962C8B-B14F-4D97-AF65-F5344CB8AC3E}">
        <p14:creationId xmlns:p14="http://schemas.microsoft.com/office/powerpoint/2010/main" val="3085831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1329B-DD71-421B-9A3F-D78BA7575FA7}" type="datetimeFigureOut">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3196929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4164547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2636553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177" indent="0" algn="ctr">
              <a:buNone/>
              <a:defRPr sz="2400"/>
            </a:lvl2pPr>
            <a:lvl3pPr marL="914353" indent="0" algn="ctr">
              <a:buNone/>
              <a:defRPr sz="2400"/>
            </a:lvl3pPr>
            <a:lvl4pPr marL="1371530" indent="0" algn="ctr">
              <a:buNone/>
              <a:defRPr sz="2000"/>
            </a:lvl4pPr>
            <a:lvl5pPr marL="1828706" indent="0" algn="ctr">
              <a:buNone/>
              <a:defRPr sz="2000"/>
            </a:lvl5pPr>
            <a:lvl6pPr marL="2285883" indent="0" algn="ctr">
              <a:buNone/>
              <a:defRPr sz="2000"/>
            </a:lvl6pPr>
            <a:lvl7pPr marL="2743060" indent="0" algn="ctr">
              <a:buNone/>
              <a:defRPr sz="2000"/>
            </a:lvl7pPr>
            <a:lvl8pPr marL="3200236" indent="0" algn="ctr">
              <a:buNone/>
              <a:defRPr sz="2000"/>
            </a:lvl8pPr>
            <a:lvl9pPr marL="3657413"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917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1769505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246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E1329B-DD71-421B-9A3F-D78BA7575FA7}" type="datetimeFigureOut">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4043693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E1329B-DD71-421B-9A3F-D78BA7575FA7}" type="datetimeFigureOut">
              <a:rPr lang="en-US" smtClean="0"/>
              <a:pPr/>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3015838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E1329B-DD71-421B-9A3F-D78BA7575FA7}"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129729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BE9D4-892E-4947-9756-9E23C45B2341}" type="datetimeFigureOut">
              <a:rPr lang="en-US"/>
              <a:pPr>
                <a:defRPr/>
              </a:pPr>
              <a:t>1/14/2020</a:t>
            </a:fld>
            <a:endParaRPr lang="en-US" dirty="0"/>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115B0D-7298-4BCC-8B45-0671093FD4A1}" type="slidenum">
              <a:rPr lang="en-US"/>
              <a:pPr>
                <a:defRPr/>
              </a:pPr>
              <a:t>‹#›</a:t>
            </a:fld>
            <a:endParaRPr lang="en-US"/>
          </a:p>
        </p:txBody>
      </p:sp>
    </p:spTree>
    <p:extLst>
      <p:ext uri="{BB962C8B-B14F-4D97-AF65-F5344CB8AC3E}">
        <p14:creationId xmlns:p14="http://schemas.microsoft.com/office/powerpoint/2010/main" val="157340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AE1329B-DD71-421B-9A3F-D78BA7575FA7}" type="datetimeFigureOut">
              <a:rPr lang="en-US" smtClean="0"/>
              <a:pPr/>
              <a:t>1/14/2020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1036180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5" y="6459787"/>
            <a:ext cx="1963883" cy="365125"/>
          </a:xfrm>
        </p:spPr>
        <p:txBody>
          <a:bodyPr/>
          <a:lstStyle>
            <a:lvl1pPr algn="l">
              <a:defRPr/>
            </a:lvl1pPr>
          </a:lstStyle>
          <a:p>
            <a:fld id="{8AE1329B-DD71-421B-9A3F-D78BA7575FA7}" type="datetimeFigureOut">
              <a:rPr lang="en-US" smtClean="0"/>
              <a:pPr/>
              <a:t>1/14/2020</a:t>
            </a:fld>
            <a:endParaRPr lang="en-US"/>
          </a:p>
        </p:txBody>
      </p:sp>
      <p:sp>
        <p:nvSpPr>
          <p:cNvPr id="6" name="Footer Placeholder 5"/>
          <p:cNvSpPr>
            <a:spLocks noGrp="1"/>
          </p:cNvSpPr>
          <p:nvPr>
            <p:ph type="ftr" sz="quarter" idx="11"/>
          </p:nvPr>
        </p:nvSpPr>
        <p:spPr>
          <a:xfrm>
            <a:off x="3600450" y="6459787"/>
            <a:ext cx="3486150" cy="365125"/>
          </a:xfrm>
        </p:spPr>
        <p:txBody>
          <a:bodyPr/>
          <a:lstStyle>
            <a:lvl1pPr algn="l">
              <a:defRPr>
                <a:solidFill>
                  <a:schemeClr val="tx2"/>
                </a:solidFill>
              </a:defRPr>
            </a:lvl1pPr>
          </a:lstStyle>
          <a:p>
            <a:endParaRPr lang="en-US">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B49858F-0F52-4264-B0DD-A74EED73E0F7}" type="slidenum">
              <a:rPr lang="en-US" smtClean="0">
                <a:solidFill>
                  <a:srgbClr val="344068"/>
                </a:solidFill>
              </a:rPr>
              <a:pPr/>
              <a:t>‹#›</a:t>
            </a:fld>
            <a:endParaRPr lang="en-US">
              <a:solidFill>
                <a:srgbClr val="344068"/>
              </a:solidFill>
            </a:endParaRPr>
          </a:p>
        </p:txBody>
      </p:sp>
    </p:spTree>
    <p:extLst>
      <p:ext uri="{BB962C8B-B14F-4D97-AF65-F5344CB8AC3E}">
        <p14:creationId xmlns:p14="http://schemas.microsoft.com/office/powerpoint/2010/main" val="182640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1329B-DD71-421B-9A3F-D78BA7575FA7}" type="datetimeFigureOut">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770919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405041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E1329B-DD71-421B-9A3F-D78BA7575FA7}"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9858F-0F52-4264-B0DD-A74EED73E0F7}" type="slidenum">
              <a:rPr lang="en-US" smtClean="0"/>
              <a:pPr/>
              <a:t>‹#›</a:t>
            </a:fld>
            <a:endParaRPr lang="en-US"/>
          </a:p>
        </p:txBody>
      </p:sp>
    </p:spTree>
    <p:extLst>
      <p:ext uri="{BB962C8B-B14F-4D97-AF65-F5344CB8AC3E}">
        <p14:creationId xmlns:p14="http://schemas.microsoft.com/office/powerpoint/2010/main" val="4102295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20" y="627325"/>
            <a:ext cx="1307578" cy="1133625"/>
          </a:xfrm>
          <a:prstGeom prst="rect">
            <a:avLst/>
          </a:prstGeom>
        </p:spPr>
      </p:pic>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fontAlgn="auto">
              <a:lnSpc>
                <a:spcPct val="90000"/>
              </a:lnSpc>
              <a:spcBef>
                <a:spcPts val="0"/>
              </a:spcBef>
              <a:spcAft>
                <a:spcPts val="0"/>
              </a:spcAft>
            </a:pPr>
            <a:endParaRPr lang="en-US" sz="1600" b="1" dirty="0" err="1">
              <a:solidFill>
                <a:srgbClr val="FFFFFF"/>
              </a:solidFill>
              <a:latin typeface="Garamond"/>
              <a:cs typeface="+mn-cs"/>
            </a:endParaRPr>
          </a:p>
        </p:txBody>
      </p:sp>
      <p:sp>
        <p:nvSpPr>
          <p:cNvPr id="22" name="Title 15"/>
          <p:cNvSpPr>
            <a:spLocks noGrp="1"/>
          </p:cNvSpPr>
          <p:nvPr>
            <p:ph type="title" hasCustomPrompt="1"/>
          </p:nvPr>
        </p:nvSpPr>
        <p:spPr>
          <a:xfrm>
            <a:off x="299200" y="2504662"/>
            <a:ext cx="6141359" cy="1749284"/>
          </a:xfrm>
        </p:spPr>
        <p:txBody>
          <a:bodyPr anchor="b">
            <a:noAutofit/>
          </a:bodyPr>
          <a:lstStyle>
            <a:lvl1pPr>
              <a:defRPr sz="3600" baseline="0">
                <a:solidFill>
                  <a:schemeClr val="tx1"/>
                </a:solidFill>
                <a:latin typeface="+mj-lt"/>
              </a:defRPr>
            </a:lvl1pPr>
          </a:lstStyle>
          <a:p>
            <a:r>
              <a:rPr lang="en-US" dirty="0"/>
              <a:t>Title Here</a:t>
            </a:r>
          </a:p>
        </p:txBody>
      </p:sp>
      <p:sp>
        <p:nvSpPr>
          <p:cNvPr id="23" name="Date Placeholder 4"/>
          <p:cNvSpPr>
            <a:spLocks noGrp="1"/>
          </p:cNvSpPr>
          <p:nvPr>
            <p:ph type="dt" sz="half" idx="2"/>
          </p:nvPr>
        </p:nvSpPr>
        <p:spPr>
          <a:xfrm>
            <a:off x="319200" y="6155225"/>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fontAlgn="auto">
              <a:spcBef>
                <a:spcPts val="0"/>
              </a:spcBef>
              <a:spcAft>
                <a:spcPts val="0"/>
              </a:spcAft>
            </a:pPr>
            <a:fld id="{7CA65D26-67D5-4CD2-90EC-E629659F24B3}" type="datetime1">
              <a:rPr lang="en-US" smtClean="0">
                <a:solidFill>
                  <a:srgbClr val="052049"/>
                </a:solidFill>
              </a:rPr>
              <a:pPr fontAlgn="auto">
                <a:spcBef>
                  <a:spcPts val="0"/>
                </a:spcBef>
                <a:spcAft>
                  <a:spcPts val="0"/>
                </a:spcAft>
              </a:pPr>
              <a:t>1/14/2020</a:t>
            </a:fld>
            <a:endParaRPr lang="en-US" dirty="0">
              <a:solidFill>
                <a:srgbClr val="052049"/>
              </a:solidFill>
            </a:endParaRPr>
          </a:p>
        </p:txBody>
      </p:sp>
      <p:sp>
        <p:nvSpPr>
          <p:cNvPr id="24" name="Text Placeholder 2"/>
          <p:cNvSpPr>
            <a:spLocks noGrp="1"/>
          </p:cNvSpPr>
          <p:nvPr>
            <p:ph type="body" sz="quarter" idx="10" hasCustomPrompt="1"/>
          </p:nvPr>
        </p:nvSpPr>
        <p:spPr>
          <a:xfrm>
            <a:off x="317594" y="5469675"/>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302816" y="4246880"/>
            <a:ext cx="614768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0027422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1"/>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4"/>
            <a:ext cx="8169964" cy="44652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5" name="Text Placeholder 3"/>
          <p:cNvSpPr>
            <a:spLocks noGrp="1"/>
          </p:cNvSpPr>
          <p:nvPr>
            <p:ph idx="1"/>
          </p:nvPr>
        </p:nvSpPr>
        <p:spPr>
          <a:xfrm>
            <a:off x="459684" y="1868556"/>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4885652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14900564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3" name="Chart Placeholder 2"/>
          <p:cNvSpPr>
            <a:spLocks noGrp="1"/>
          </p:cNvSpPr>
          <p:nvPr>
            <p:ph type="chart" sz="quarter" idx="14"/>
          </p:nvPr>
        </p:nvSpPr>
        <p:spPr>
          <a:xfrm>
            <a:off x="268358" y="450575"/>
            <a:ext cx="8587407" cy="5420140"/>
          </a:xfrm>
          <a:prstGeom prst="rect">
            <a:avLst/>
          </a:prstGeom>
        </p:spPr>
        <p:txBody>
          <a:bodyPr>
            <a:normAutofit/>
          </a:bodyPr>
          <a:lstStyle/>
          <a:p>
            <a:r>
              <a:rPr lang="en-US"/>
              <a:t>Click icon to add chart</a:t>
            </a:r>
            <a:endParaRPr lang="en-US" dirty="0"/>
          </a:p>
        </p:txBody>
      </p:sp>
    </p:spTree>
    <p:extLst>
      <p:ext uri="{BB962C8B-B14F-4D97-AF65-F5344CB8AC3E}">
        <p14:creationId xmlns:p14="http://schemas.microsoft.com/office/powerpoint/2010/main" val="393895318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1"/>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4"/>
            <a:ext cx="8169964" cy="44652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4" name="Content Placeholder 3"/>
          <p:cNvSpPr>
            <a:spLocks noGrp="1"/>
          </p:cNvSpPr>
          <p:nvPr>
            <p:ph sz="quarter" idx="18" hasCustomPrompt="1"/>
          </p:nvPr>
        </p:nvSpPr>
        <p:spPr>
          <a:xfrm>
            <a:off x="456925" y="1868556"/>
            <a:ext cx="3826840" cy="3909392"/>
          </a:xfrm>
        </p:spPr>
        <p:txBody>
          <a:bodyPr/>
          <a:lstStyle>
            <a:lvl1pPr marL="0" indent="0">
              <a:buClr>
                <a:schemeClr val="accent1"/>
              </a:buClr>
              <a:buSzPct val="80000"/>
              <a:buFont typeface="Wingdings" charset="2"/>
              <a:buNone/>
              <a:defRPr/>
            </a:lvl1pPr>
            <a:lvl2pPr marL="295275" indent="0">
              <a:buClr>
                <a:schemeClr val="accent1"/>
              </a:buClr>
              <a:buSzPct val="80000"/>
              <a:buFont typeface="Wingdings" charset="2"/>
              <a:buNone/>
              <a:defRPr/>
            </a:lvl2pPr>
            <a:lvl3pPr marL="579437" indent="0">
              <a:buClr>
                <a:schemeClr val="accent1"/>
              </a:buClr>
              <a:buSzPct val="80000"/>
              <a:buFont typeface="Wingdings" charset="2"/>
              <a:buNone/>
              <a:defRPr/>
            </a:lvl3pPr>
            <a:lvl4pPr marL="806450" indent="0">
              <a:buClr>
                <a:schemeClr val="accent1"/>
              </a:buClr>
              <a:buSzPct val="80000"/>
              <a:buFont typeface="Wingdings" charset="2"/>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quarter" idx="19" hasCustomPrompt="1"/>
          </p:nvPr>
        </p:nvSpPr>
        <p:spPr>
          <a:xfrm>
            <a:off x="4774889" y="1868556"/>
            <a:ext cx="3852277" cy="3909392"/>
          </a:xfrm>
        </p:spPr>
        <p:txBody>
          <a:bodyPr/>
          <a:lstStyle>
            <a:lvl1pPr marL="0" indent="0">
              <a:buClr>
                <a:schemeClr val="accent1"/>
              </a:buClr>
              <a:buSzPct val="80000"/>
              <a:buFont typeface="Wingdings" charset="2"/>
              <a:buNone/>
              <a:defRPr/>
            </a:lvl1pPr>
            <a:lvl2pPr marL="295275" indent="0">
              <a:buClr>
                <a:schemeClr val="accent1"/>
              </a:buClr>
              <a:buSzPct val="80000"/>
              <a:buFont typeface="Wingdings" charset="2"/>
              <a:buNone/>
              <a:defRPr/>
            </a:lvl2pPr>
            <a:lvl3pPr marL="579437" indent="0">
              <a:buClr>
                <a:schemeClr val="accent1"/>
              </a:buClr>
              <a:buSzPct val="80000"/>
              <a:buFont typeface="Wingdings" charset="2"/>
              <a:buNone/>
              <a:defRPr/>
            </a:lvl3pPr>
            <a:lvl4pPr marL="806450" indent="0">
              <a:buClr>
                <a:schemeClr val="accent1"/>
              </a:buClr>
              <a:buSzPct val="80000"/>
              <a:buFont typeface="Wingdings" charset="2"/>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07767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65B2B90-086F-4897-80BB-99673807FFA9}" type="datetimeFigureOut">
              <a:rPr lang="en-US"/>
              <a:pPr>
                <a:defRPr/>
              </a:pPr>
              <a:t>1/14/2020</a:t>
            </a:fld>
            <a:endParaRPr lang="en-US"/>
          </a:p>
        </p:txBody>
      </p:sp>
      <p:sp>
        <p:nvSpPr>
          <p:cNvPr id="8" name="Footer Placeholder 7"/>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E42EC6-405B-41EC-889D-F5E407DC420B}" type="slidenum">
              <a:rPr lang="en-US"/>
              <a:pPr>
                <a:defRPr/>
              </a:pPr>
              <a:t>‹#›</a:t>
            </a:fld>
            <a:endParaRPr lang="en-US"/>
          </a:p>
        </p:txBody>
      </p:sp>
    </p:spTree>
    <p:extLst>
      <p:ext uri="{BB962C8B-B14F-4D97-AF65-F5344CB8AC3E}">
        <p14:creationId xmlns:p14="http://schemas.microsoft.com/office/powerpoint/2010/main" val="264445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1"/>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4"/>
            <a:ext cx="8169964" cy="44652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4" y="1868556"/>
            <a:ext cx="3824082"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3"/>
          <p:cNvSpPr>
            <a:spLocks noGrp="1"/>
          </p:cNvSpPr>
          <p:nvPr>
            <p:ph idx="16"/>
          </p:nvPr>
        </p:nvSpPr>
        <p:spPr>
          <a:xfrm>
            <a:off x="4765730" y="1868556"/>
            <a:ext cx="3831618"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699478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extBox 6"/>
          <p:cNvSpPr txBox="1"/>
          <p:nvPr userDrawn="1"/>
        </p:nvSpPr>
        <p:spPr bwMode="auto">
          <a:xfrm>
            <a:off x="457202" y="265044"/>
            <a:ext cx="1192695" cy="2123658"/>
          </a:xfrm>
          <a:prstGeom prst="rect">
            <a:avLst/>
          </a:prstGeom>
          <a:noFill/>
          <a:ln w="19050" algn="ctr">
            <a:noFill/>
            <a:miter lim="800000"/>
            <a:headEnd/>
            <a:tailEnd/>
          </a:ln>
        </p:spPr>
        <p:txBody>
          <a:bodyPr wrap="square" lIns="0" tIns="0" rIns="0" bIns="0" rtlCol="0">
            <a:spAutoFit/>
          </a:bodyPr>
          <a:lstStyle/>
          <a:p>
            <a:pPr fontAlgn="auto">
              <a:spcBef>
                <a:spcPts val="0"/>
              </a:spcBef>
              <a:spcAft>
                <a:spcPts val="0"/>
              </a:spcAft>
            </a:pPr>
            <a:r>
              <a:rPr lang="en-US" sz="13800" b="1" dirty="0">
                <a:solidFill>
                  <a:srgbClr val="052049"/>
                </a:solidFill>
                <a:latin typeface="Arial"/>
                <a:cs typeface="+mn-cs"/>
              </a:rPr>
              <a:t>“</a:t>
            </a:r>
          </a:p>
        </p:txBody>
      </p:sp>
      <p:sp>
        <p:nvSpPr>
          <p:cNvPr id="9" name="Text Placeholder 8"/>
          <p:cNvSpPr>
            <a:spLocks noGrp="1"/>
          </p:cNvSpPr>
          <p:nvPr>
            <p:ph type="body" sz="quarter" idx="13" hasCustomPrompt="1"/>
          </p:nvPr>
        </p:nvSpPr>
        <p:spPr>
          <a:xfrm>
            <a:off x="437600" y="1908314"/>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5"/>
            <a:ext cx="6513958" cy="573905"/>
          </a:xfrm>
          <a:prstGeom prst="rect">
            <a:avLst/>
          </a:prstGeom>
        </p:spPr>
        <p:txBody>
          <a:bodyPr>
            <a:normAutofit/>
          </a:bodyPr>
          <a:lstStyle>
            <a:lvl1pPr marL="0" indent="0">
              <a:lnSpc>
                <a:spcPct val="100000"/>
              </a:lnSpc>
              <a:buNone/>
              <a:defRPr sz="1800" b="1">
                <a:solidFill>
                  <a:schemeClr val="tx1"/>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7"/>
            <a:ext cx="6513958" cy="587916"/>
          </a:xfrm>
          <a:prstGeom prst="rect">
            <a:avLst/>
          </a:prstGeom>
        </p:spPr>
        <p:txBody>
          <a:bodyPr>
            <a:normAutofit/>
          </a:bodyPr>
          <a:lstStyle>
            <a:lvl1pPr marL="0" indent="0">
              <a:lnSpc>
                <a:spcPts val="2000"/>
              </a:lnSpc>
              <a:buNone/>
              <a:defRPr sz="1800" b="0" baseline="0">
                <a:solidFill>
                  <a:schemeClr val="tx1"/>
                </a:solidFill>
                <a:latin typeface="+mn-lt"/>
              </a:defRPr>
            </a:lvl1pPr>
          </a:lstStyle>
          <a:p>
            <a:pPr lvl="0"/>
            <a:r>
              <a:rPr lang="en-US" dirty="0"/>
              <a:t>Position Title</a:t>
            </a:r>
          </a:p>
        </p:txBody>
      </p:sp>
    </p:spTree>
    <p:extLst>
      <p:ext uri="{BB962C8B-B14F-4D97-AF65-F5344CB8AC3E}">
        <p14:creationId xmlns:p14="http://schemas.microsoft.com/office/powerpoint/2010/main" val="318521631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extBox 6"/>
          <p:cNvSpPr txBox="1"/>
          <p:nvPr userDrawn="1"/>
        </p:nvSpPr>
        <p:spPr bwMode="auto">
          <a:xfrm>
            <a:off x="457202" y="265044"/>
            <a:ext cx="1192695" cy="2123658"/>
          </a:xfrm>
          <a:prstGeom prst="rect">
            <a:avLst/>
          </a:prstGeom>
          <a:noFill/>
          <a:ln w="19050" algn="ctr">
            <a:noFill/>
            <a:miter lim="800000"/>
            <a:headEnd/>
            <a:tailEnd/>
          </a:ln>
        </p:spPr>
        <p:txBody>
          <a:bodyPr wrap="square" lIns="0" tIns="0" rIns="0" bIns="0" rtlCol="0">
            <a:spAutoFit/>
          </a:bodyPr>
          <a:lstStyle/>
          <a:p>
            <a:pPr fontAlgn="auto">
              <a:spcBef>
                <a:spcPts val="0"/>
              </a:spcBef>
              <a:spcAft>
                <a:spcPts val="0"/>
              </a:spcAft>
            </a:pPr>
            <a:r>
              <a:rPr lang="en-US" sz="13800" b="1" dirty="0">
                <a:solidFill>
                  <a:srgbClr val="18A3AC"/>
                </a:solidFill>
                <a:latin typeface="Arial"/>
                <a:cs typeface="+mn-cs"/>
              </a:rPr>
              <a:t>“</a:t>
            </a:r>
          </a:p>
        </p:txBody>
      </p:sp>
      <p:sp>
        <p:nvSpPr>
          <p:cNvPr id="9" name="Text Placeholder 8"/>
          <p:cNvSpPr>
            <a:spLocks noGrp="1"/>
          </p:cNvSpPr>
          <p:nvPr>
            <p:ph type="body" sz="quarter" idx="13" hasCustomPrompt="1"/>
          </p:nvPr>
        </p:nvSpPr>
        <p:spPr>
          <a:xfrm>
            <a:off x="437600" y="1908314"/>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447674" y="4929105"/>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5" name="Text Placeholder 13"/>
          <p:cNvSpPr>
            <a:spLocks noGrp="1"/>
          </p:cNvSpPr>
          <p:nvPr>
            <p:ph type="body" sz="quarter" idx="15" hasCustomPrompt="1"/>
          </p:nvPr>
        </p:nvSpPr>
        <p:spPr>
          <a:xfrm>
            <a:off x="447674" y="5307937"/>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64403750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extBox 6"/>
          <p:cNvSpPr txBox="1"/>
          <p:nvPr userDrawn="1"/>
        </p:nvSpPr>
        <p:spPr bwMode="auto">
          <a:xfrm>
            <a:off x="457202" y="265044"/>
            <a:ext cx="1192695" cy="2123658"/>
          </a:xfrm>
          <a:prstGeom prst="rect">
            <a:avLst/>
          </a:prstGeom>
          <a:noFill/>
          <a:ln w="19050" algn="ctr">
            <a:noFill/>
            <a:miter lim="800000"/>
            <a:headEnd/>
            <a:tailEnd/>
          </a:ln>
        </p:spPr>
        <p:txBody>
          <a:bodyPr wrap="square" lIns="0" tIns="0" rIns="0" bIns="0" rtlCol="0">
            <a:spAutoFit/>
          </a:bodyPr>
          <a:lstStyle/>
          <a:p>
            <a:pPr fontAlgn="auto">
              <a:spcBef>
                <a:spcPts val="0"/>
              </a:spcBef>
              <a:spcAft>
                <a:spcPts val="0"/>
              </a:spcAft>
            </a:pPr>
            <a:r>
              <a:rPr lang="en-US" sz="13800" b="1" dirty="0">
                <a:solidFill>
                  <a:srgbClr val="0093D0"/>
                </a:solidFill>
                <a:latin typeface="Arial"/>
                <a:cs typeface="+mn-cs"/>
              </a:rPr>
              <a:t>“</a:t>
            </a:r>
          </a:p>
        </p:txBody>
      </p:sp>
      <p:sp>
        <p:nvSpPr>
          <p:cNvPr id="9" name="Text Placeholder 8"/>
          <p:cNvSpPr>
            <a:spLocks noGrp="1"/>
          </p:cNvSpPr>
          <p:nvPr>
            <p:ph type="body" sz="quarter" idx="13" hasCustomPrompt="1"/>
          </p:nvPr>
        </p:nvSpPr>
        <p:spPr>
          <a:xfrm>
            <a:off x="437600" y="1908314"/>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447674" y="4929105"/>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Text Placeholder 13"/>
          <p:cNvSpPr>
            <a:spLocks noGrp="1"/>
          </p:cNvSpPr>
          <p:nvPr>
            <p:ph type="body" sz="quarter" idx="15" hasCustomPrompt="1"/>
          </p:nvPr>
        </p:nvSpPr>
        <p:spPr>
          <a:xfrm>
            <a:off x="447674" y="5307937"/>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242947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6" name="Title 15"/>
          <p:cNvSpPr>
            <a:spLocks noGrp="1"/>
          </p:cNvSpPr>
          <p:nvPr>
            <p:ph type="title" hasCustomPrompt="1"/>
          </p:nvPr>
        </p:nvSpPr>
        <p:spPr>
          <a:xfrm>
            <a:off x="453585" y="2339687"/>
            <a:ext cx="6593258" cy="1906851"/>
          </a:xfrm>
        </p:spPr>
        <p:txBody>
          <a:bodyPr anchor="ctr">
            <a:noAutofit/>
          </a:bodyPr>
          <a:lstStyle>
            <a:lvl1pPr>
              <a:defRPr sz="3600" baseline="0">
                <a:latin typeface="+mj-lt"/>
              </a:defRPr>
            </a:lvl1pPr>
          </a:lstStyle>
          <a:p>
            <a:r>
              <a:rPr lang="en-US" dirty="0"/>
              <a:t>Section Header Here</a:t>
            </a:r>
          </a:p>
        </p:txBody>
      </p:sp>
      <p:sp>
        <p:nvSpPr>
          <p:cNvPr id="2" name="Rectangle 1"/>
          <p:cNvSpPr/>
          <p:nvPr userDrawn="1"/>
        </p:nvSpPr>
        <p:spPr bwMode="auto">
          <a:xfrm>
            <a:off x="1" y="2358888"/>
            <a:ext cx="248479" cy="1881809"/>
          </a:xfrm>
          <a:prstGeom prst="rect">
            <a:avLst/>
          </a:prstGeom>
          <a:solidFill>
            <a:schemeClr val="tx1"/>
          </a:solidFill>
          <a:ln w="19050" algn="ctr">
            <a:noFill/>
            <a:miter lim="800000"/>
            <a:headEnd/>
            <a:tailEnd/>
          </a:ln>
        </p:spPr>
        <p:txBody>
          <a:bodyPr wrap="none" rtlCol="0" anchor="ctr"/>
          <a:lstStyle/>
          <a:p>
            <a:pPr algn="ctr" fontAlgn="auto">
              <a:lnSpc>
                <a:spcPct val="90000"/>
              </a:lnSpc>
              <a:spcBef>
                <a:spcPts val="0"/>
              </a:spcBef>
              <a:spcAft>
                <a:spcPts val="0"/>
              </a:spcAft>
            </a:pPr>
            <a:endParaRPr lang="en-US" sz="1600" b="1" dirty="0" err="1">
              <a:solidFill>
                <a:srgbClr val="FFFFFF"/>
              </a:solidFill>
              <a:latin typeface="Garamond"/>
              <a:cs typeface="+mn-cs"/>
            </a:endParaRPr>
          </a:p>
        </p:txBody>
      </p:sp>
    </p:spTree>
    <p:extLst>
      <p:ext uri="{BB962C8B-B14F-4D97-AF65-F5344CB8AC3E}">
        <p14:creationId xmlns:p14="http://schemas.microsoft.com/office/powerpoint/2010/main" val="171994011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6" name="Title 15"/>
          <p:cNvSpPr>
            <a:spLocks noGrp="1"/>
          </p:cNvSpPr>
          <p:nvPr>
            <p:ph type="title" hasCustomPrompt="1"/>
          </p:nvPr>
        </p:nvSpPr>
        <p:spPr>
          <a:xfrm>
            <a:off x="453585" y="2339687"/>
            <a:ext cx="6593258" cy="1906851"/>
          </a:xfrm>
        </p:spPr>
        <p:txBody>
          <a:bodyPr anchor="ctr">
            <a:noAutofit/>
          </a:bodyPr>
          <a:lstStyle>
            <a:lvl1pPr>
              <a:defRPr sz="3600" baseline="0">
                <a:solidFill>
                  <a:schemeClr val="accent2"/>
                </a:solidFill>
                <a:latin typeface="+mj-lt"/>
              </a:defRPr>
            </a:lvl1pPr>
          </a:lstStyle>
          <a:p>
            <a:r>
              <a:rPr lang="en-US" dirty="0"/>
              <a:t>Section Header Here</a:t>
            </a:r>
          </a:p>
        </p:txBody>
      </p:sp>
      <p:sp>
        <p:nvSpPr>
          <p:cNvPr id="2" name="Rectangle 1"/>
          <p:cNvSpPr/>
          <p:nvPr userDrawn="1"/>
        </p:nvSpPr>
        <p:spPr bwMode="auto">
          <a:xfrm>
            <a:off x="1" y="2358888"/>
            <a:ext cx="248479" cy="1881809"/>
          </a:xfrm>
          <a:prstGeom prst="rect">
            <a:avLst/>
          </a:prstGeom>
          <a:solidFill>
            <a:schemeClr val="accent2"/>
          </a:solidFill>
          <a:ln w="19050" algn="ctr">
            <a:noFill/>
            <a:miter lim="800000"/>
            <a:headEnd/>
            <a:tailEnd/>
          </a:ln>
        </p:spPr>
        <p:txBody>
          <a:bodyPr wrap="none" rtlCol="0" anchor="ctr"/>
          <a:lstStyle/>
          <a:p>
            <a:pPr algn="ctr" fontAlgn="auto">
              <a:lnSpc>
                <a:spcPct val="90000"/>
              </a:lnSpc>
              <a:spcBef>
                <a:spcPts val="0"/>
              </a:spcBef>
              <a:spcAft>
                <a:spcPts val="0"/>
              </a:spcAft>
            </a:pPr>
            <a:endParaRPr lang="en-US" sz="1600" b="1" dirty="0" err="1">
              <a:solidFill>
                <a:srgbClr val="18A3AC"/>
              </a:solidFill>
              <a:latin typeface="Garamond"/>
              <a:cs typeface="+mn-cs"/>
            </a:endParaRPr>
          </a:p>
        </p:txBody>
      </p:sp>
    </p:spTree>
    <p:extLst>
      <p:ext uri="{BB962C8B-B14F-4D97-AF65-F5344CB8AC3E}">
        <p14:creationId xmlns:p14="http://schemas.microsoft.com/office/powerpoint/2010/main" val="93176702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6" name="Title 15"/>
          <p:cNvSpPr>
            <a:spLocks noGrp="1"/>
          </p:cNvSpPr>
          <p:nvPr>
            <p:ph type="title" hasCustomPrompt="1"/>
          </p:nvPr>
        </p:nvSpPr>
        <p:spPr>
          <a:xfrm>
            <a:off x="453585" y="2339687"/>
            <a:ext cx="6593258" cy="1906851"/>
          </a:xfrm>
        </p:spPr>
        <p:txBody>
          <a:bodyPr anchor="ctr">
            <a:noAutofit/>
          </a:bodyPr>
          <a:lstStyle>
            <a:lvl1pPr>
              <a:defRPr sz="3600" baseline="0">
                <a:solidFill>
                  <a:schemeClr val="accent1"/>
                </a:solidFill>
                <a:latin typeface="+mj-lt"/>
              </a:defRPr>
            </a:lvl1pPr>
          </a:lstStyle>
          <a:p>
            <a:r>
              <a:rPr lang="en-US" dirty="0"/>
              <a:t>Section Header Here</a:t>
            </a:r>
          </a:p>
        </p:txBody>
      </p:sp>
      <p:sp>
        <p:nvSpPr>
          <p:cNvPr id="2" name="Rectangle 1"/>
          <p:cNvSpPr/>
          <p:nvPr userDrawn="1"/>
        </p:nvSpPr>
        <p:spPr bwMode="auto">
          <a:xfrm>
            <a:off x="1" y="2358888"/>
            <a:ext cx="248479" cy="1881809"/>
          </a:xfrm>
          <a:prstGeom prst="rect">
            <a:avLst/>
          </a:prstGeom>
          <a:solidFill>
            <a:schemeClr val="accent1"/>
          </a:solidFill>
          <a:ln w="19050" algn="ctr">
            <a:noFill/>
            <a:miter lim="800000"/>
            <a:headEnd/>
            <a:tailEnd/>
          </a:ln>
        </p:spPr>
        <p:txBody>
          <a:bodyPr wrap="none" rtlCol="0" anchor="ctr"/>
          <a:lstStyle/>
          <a:p>
            <a:pPr algn="ctr" fontAlgn="auto">
              <a:lnSpc>
                <a:spcPct val="90000"/>
              </a:lnSpc>
              <a:spcBef>
                <a:spcPts val="0"/>
              </a:spcBef>
              <a:spcAft>
                <a:spcPts val="0"/>
              </a:spcAft>
            </a:pPr>
            <a:endParaRPr lang="en-US" sz="1600" b="1" dirty="0" err="1">
              <a:solidFill>
                <a:srgbClr val="FFFFFF"/>
              </a:solidFill>
              <a:latin typeface="Garamond"/>
              <a:cs typeface="+mn-cs"/>
            </a:endParaRPr>
          </a:p>
        </p:txBody>
      </p:sp>
    </p:spTree>
    <p:extLst>
      <p:ext uri="{BB962C8B-B14F-4D97-AF65-F5344CB8AC3E}">
        <p14:creationId xmlns:p14="http://schemas.microsoft.com/office/powerpoint/2010/main" val="327894348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 – Teal2">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7948" y="327860"/>
            <a:ext cx="8896052" cy="6523317"/>
          </a:xfrm>
          <a:prstGeom prst="rect">
            <a:avLst/>
          </a:prstGeom>
        </p:spPr>
      </p:pic>
      <p:sp>
        <p:nvSpPr>
          <p:cNvPr id="2" name="Rectangle 1"/>
          <p:cNvSpPr/>
          <p:nvPr userDrawn="1"/>
        </p:nvSpPr>
        <p:spPr bwMode="auto">
          <a:xfrm>
            <a:off x="502920" y="0"/>
            <a:ext cx="5666935" cy="5739619"/>
          </a:xfrm>
          <a:prstGeom prst="rect">
            <a:avLst/>
          </a:prstGeom>
          <a:solidFill>
            <a:schemeClr val="accent2"/>
          </a:solidFill>
          <a:ln w="19050" algn="ctr">
            <a:noFill/>
            <a:miter lim="800000"/>
            <a:headEnd/>
            <a:tailEnd/>
          </a:ln>
        </p:spPr>
        <p:txBody>
          <a:bodyPr wrap="none" rtlCol="0" anchor="ctr"/>
          <a:lstStyle/>
          <a:p>
            <a:pPr algn="ctr" fontAlgn="auto">
              <a:lnSpc>
                <a:spcPct val="90000"/>
              </a:lnSpc>
              <a:spcBef>
                <a:spcPts val="0"/>
              </a:spcBef>
              <a:spcAft>
                <a:spcPts val="0"/>
              </a:spcAft>
            </a:pPr>
            <a:endParaRPr lang="en-US" sz="1600" b="1" dirty="0" err="1">
              <a:solidFill>
                <a:srgbClr val="052049"/>
              </a:solidFill>
              <a:latin typeface="Garamond"/>
              <a:cs typeface="+mn-cs"/>
            </a:endParaRPr>
          </a:p>
        </p:txBody>
      </p:sp>
      <p:sp>
        <p:nvSpPr>
          <p:cNvPr id="13" name="Date Placeholder 4"/>
          <p:cNvSpPr>
            <a:spLocks noGrp="1"/>
          </p:cNvSpPr>
          <p:nvPr>
            <p:ph type="dt" sz="half" idx="2"/>
          </p:nvPr>
        </p:nvSpPr>
        <p:spPr>
          <a:xfrm>
            <a:off x="785881" y="5159267"/>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fontAlgn="auto">
              <a:spcBef>
                <a:spcPts val="0"/>
              </a:spcBef>
              <a:spcAft>
                <a:spcPts val="0"/>
              </a:spcAft>
            </a:pPr>
            <a:fld id="{7CA65D26-67D5-4CD2-90EC-E629659F24B3}" type="datetime1">
              <a:rPr lang="en-US" smtClean="0">
                <a:solidFill>
                  <a:srgbClr val="FFFFFF"/>
                </a:solidFill>
              </a:rPr>
              <a:pPr fontAlgn="auto">
                <a:spcBef>
                  <a:spcPts val="0"/>
                </a:spcBef>
                <a:spcAft>
                  <a:spcPts val="0"/>
                </a:spcAft>
              </a:pPr>
              <a:t>1/14/2020</a:t>
            </a:fld>
            <a:endParaRPr lang="en-US" dirty="0">
              <a:solidFill>
                <a:srgbClr val="FFFFFF"/>
              </a:solidFill>
            </a:endParaRPr>
          </a:p>
        </p:txBody>
      </p:sp>
      <p:sp>
        <p:nvSpPr>
          <p:cNvPr id="20" name="Title 15"/>
          <p:cNvSpPr>
            <a:spLocks noGrp="1"/>
          </p:cNvSpPr>
          <p:nvPr>
            <p:ph type="title" hasCustomPrompt="1"/>
          </p:nvPr>
        </p:nvSpPr>
        <p:spPr>
          <a:xfrm>
            <a:off x="784274" y="1503862"/>
            <a:ext cx="4976447" cy="1749284"/>
          </a:xfrm>
        </p:spPr>
        <p:txBody>
          <a:bodyPr anchor="b">
            <a:noAutofit/>
          </a:bodyPr>
          <a:lstStyle>
            <a:lvl1pPr>
              <a:defRPr sz="3600" baseline="0">
                <a:solidFill>
                  <a:schemeClr val="bg1"/>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787890" y="3368000"/>
            <a:ext cx="4972830"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784275" y="4473718"/>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273" y="396091"/>
            <a:ext cx="1041010" cy="902520"/>
          </a:xfrm>
          <a:prstGeom prst="rect">
            <a:avLst/>
          </a:prstGeom>
        </p:spPr>
      </p:pic>
    </p:spTree>
    <p:extLst>
      <p:ext uri="{BB962C8B-B14F-4D97-AF65-F5344CB8AC3E}">
        <p14:creationId xmlns:p14="http://schemas.microsoft.com/office/powerpoint/2010/main" val="15308641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wo Column Slide – White">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1"/>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4"/>
            <a:ext cx="8169964" cy="44652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5"/>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5"/>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492359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1"/>
            <a:ext cx="8173580"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457202" y="927654"/>
            <a:ext cx="8169964" cy="44652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459684" y="1868556"/>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161833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A80CF31-6BD4-487C-B7E9-D3879F39F5EA}" type="datetimeFigureOut">
              <a:rPr lang="en-US"/>
              <a:pPr>
                <a:defRPr/>
              </a:pPr>
              <a:t>1/14/2020</a:t>
            </a:fld>
            <a:endParaRPr lang="en-US"/>
          </a:p>
        </p:txBody>
      </p:sp>
      <p:sp>
        <p:nvSpPr>
          <p:cNvPr id="4" name="Footer Placeholder 3"/>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5C76C8-D4A4-4778-A9D9-5ABC1F11DDD4}" type="slidenum">
              <a:rPr lang="en-US"/>
              <a:pPr>
                <a:defRPr/>
              </a:pPr>
              <a:t>‹#›</a:t>
            </a:fld>
            <a:endParaRPr lang="en-US"/>
          </a:p>
        </p:txBody>
      </p:sp>
    </p:spTree>
    <p:extLst>
      <p:ext uri="{BB962C8B-B14F-4D97-AF65-F5344CB8AC3E}">
        <p14:creationId xmlns:p14="http://schemas.microsoft.com/office/powerpoint/2010/main" val="29232405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hart Slide – White">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58" y="469927"/>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4089196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9580" y="2687339"/>
            <a:ext cx="1615440" cy="215392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851932"/>
            <a:ext cx="6149580" cy="5006069"/>
          </a:xfrm>
          <a:prstGeom prst="rect">
            <a:avLst/>
          </a:prstGeom>
        </p:spPr>
      </p:pic>
      <p:pic>
        <p:nvPicPr>
          <p:cNvPr id="2" name="Picture 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49580" y="0"/>
            <a:ext cx="2994421" cy="2687339"/>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29028" y="785856"/>
            <a:ext cx="1559210" cy="422267"/>
          </a:xfrm>
          <a:prstGeom prst="rect">
            <a:avLst/>
          </a:prstGeom>
        </p:spPr>
      </p:pic>
    </p:spTree>
    <p:extLst>
      <p:ext uri="{BB962C8B-B14F-4D97-AF65-F5344CB8AC3E}">
        <p14:creationId xmlns:p14="http://schemas.microsoft.com/office/powerpoint/2010/main" val="20436186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1" y="2057401"/>
            <a:ext cx="2739019" cy="3811588"/>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pPr>
            <a:endParaRPr lang="en-US" dirty="0">
              <a:solidFill>
                <a:srgbClr val="052049"/>
              </a:solidFill>
              <a:latin typeface="Arial"/>
              <a:cs typeface="+mn-cs"/>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3527280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Head and Content w/Subhead">
  <p:cSld name="Head and Content w/Subhead">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457201" y="426658"/>
            <a:ext cx="8089901" cy="750975"/>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dk1"/>
              </a:buClr>
              <a:buSzPts val="2800"/>
              <a:buFont typeface="Helvetica Neue Light"/>
              <a:buNone/>
              <a:defRPr>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0"/>
          <p:cNvSpPr txBox="1">
            <a:spLocks noGrp="1"/>
          </p:cNvSpPr>
          <p:nvPr>
            <p:ph type="body" idx="1"/>
          </p:nvPr>
        </p:nvSpPr>
        <p:spPr>
          <a:xfrm>
            <a:off x="436525" y="1971826"/>
            <a:ext cx="8325548" cy="401150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200"/>
              </a:spcBef>
              <a:spcAft>
                <a:spcPts val="0"/>
              </a:spcAft>
              <a:buSzPts val="1800"/>
              <a:buFont typeface="Helvetica Neue Light"/>
              <a:buChar char="▪"/>
              <a:defRPr>
                <a:latin typeface="Helvetica Neue Light"/>
                <a:ea typeface="Helvetica Neue Light"/>
                <a:cs typeface="Helvetica Neue Light"/>
                <a:sym typeface="Helvetica Neue Light"/>
              </a:defRPr>
            </a:lvl1pPr>
            <a:lvl2pPr marL="914400" lvl="1" indent="-342900" algn="l">
              <a:lnSpc>
                <a:spcPct val="90000"/>
              </a:lnSpc>
              <a:spcBef>
                <a:spcPts val="1200"/>
              </a:spcBef>
              <a:spcAft>
                <a:spcPts val="0"/>
              </a:spcAft>
              <a:buSzPts val="1800"/>
              <a:buFont typeface="Helvetica Neue Light"/>
              <a:buChar char="•"/>
              <a:defRPr>
                <a:latin typeface="Helvetica Neue Light"/>
                <a:ea typeface="Helvetica Neue Light"/>
                <a:cs typeface="Helvetica Neue Light"/>
                <a:sym typeface="Helvetica Neue Light"/>
              </a:defRPr>
            </a:lvl2pPr>
            <a:lvl3pPr marL="1371600" lvl="2" indent="-342900" algn="l">
              <a:lnSpc>
                <a:spcPct val="90000"/>
              </a:lnSpc>
              <a:spcBef>
                <a:spcPts val="1200"/>
              </a:spcBef>
              <a:spcAft>
                <a:spcPts val="0"/>
              </a:spcAft>
              <a:buSzPts val="1800"/>
              <a:buFont typeface="Helvetica Neue Light"/>
              <a:buChar char="‒"/>
              <a:defRPr>
                <a:latin typeface="Helvetica Neue Light"/>
                <a:ea typeface="Helvetica Neue Light"/>
                <a:cs typeface="Helvetica Neue Light"/>
                <a:sym typeface="Helvetica Neue Light"/>
              </a:defRPr>
            </a:lvl3pPr>
            <a:lvl4pPr marL="1828800" lvl="3" indent="-342900" algn="l">
              <a:lnSpc>
                <a:spcPct val="90000"/>
              </a:lnSpc>
              <a:spcBef>
                <a:spcPts val="1200"/>
              </a:spcBef>
              <a:spcAft>
                <a:spcPts val="0"/>
              </a:spcAft>
              <a:buSzPts val="1800"/>
              <a:buFont typeface="Helvetica Neue Light"/>
              <a:buChar char="▪"/>
              <a:defRPr>
                <a:latin typeface="Helvetica Neue Light"/>
                <a:ea typeface="Helvetica Neue Light"/>
                <a:cs typeface="Helvetica Neue Light"/>
                <a:sym typeface="Helvetica Neue Light"/>
              </a:defRPr>
            </a:lvl4pPr>
            <a:lvl5pPr marL="2286000" lvl="4" indent="-342900" algn="l">
              <a:lnSpc>
                <a:spcPct val="90000"/>
              </a:lnSpc>
              <a:spcBef>
                <a:spcPts val="1200"/>
              </a:spcBef>
              <a:spcAft>
                <a:spcPts val="0"/>
              </a:spcAft>
              <a:buSzPts val="1800"/>
              <a:buFont typeface="Helvetica Neue Light"/>
              <a:buChar char="•"/>
              <a:defRPr>
                <a:latin typeface="Helvetica Neue Light"/>
                <a:ea typeface="Helvetica Neue Light"/>
                <a:cs typeface="Helvetica Neue Light"/>
                <a:sym typeface="Helvetica Neue Light"/>
              </a:defRPr>
            </a:lvl5pPr>
            <a:lvl6pPr marL="2743200" lvl="5" indent="-342900" algn="l">
              <a:spcBef>
                <a:spcPts val="360"/>
              </a:spcBef>
              <a:spcAft>
                <a:spcPts val="0"/>
              </a:spcAft>
              <a:buClr>
                <a:schemeClr val="dk1"/>
              </a:buClr>
              <a:buSzPts val="1800"/>
              <a:buFont typeface="Helvetica Neue Light"/>
              <a:buChar char="•"/>
              <a:defRPr>
                <a:latin typeface="Helvetica Neue Light"/>
                <a:ea typeface="Helvetica Neue Light"/>
                <a:cs typeface="Helvetica Neue Light"/>
                <a:sym typeface="Helvetica Neue Light"/>
              </a:defRPr>
            </a:lvl6pPr>
            <a:lvl7pPr marL="3200400" lvl="6" indent="-342900" algn="l">
              <a:spcBef>
                <a:spcPts val="360"/>
              </a:spcBef>
              <a:spcAft>
                <a:spcPts val="0"/>
              </a:spcAft>
              <a:buClr>
                <a:schemeClr val="dk1"/>
              </a:buClr>
              <a:buSzPts val="1800"/>
              <a:buFont typeface="Helvetica Neue Light"/>
              <a:buChar char="•"/>
              <a:defRPr>
                <a:latin typeface="Helvetica Neue Light"/>
                <a:ea typeface="Helvetica Neue Light"/>
                <a:cs typeface="Helvetica Neue Light"/>
                <a:sym typeface="Helvetica Neue Light"/>
              </a:defRPr>
            </a:lvl7pPr>
            <a:lvl8pPr marL="3657600" lvl="7" indent="-342900" algn="l">
              <a:spcBef>
                <a:spcPts val="360"/>
              </a:spcBef>
              <a:spcAft>
                <a:spcPts val="0"/>
              </a:spcAft>
              <a:buClr>
                <a:schemeClr val="dk1"/>
              </a:buClr>
              <a:buSzPts val="1800"/>
              <a:buFont typeface="Helvetica Neue Light"/>
              <a:buChar char="•"/>
              <a:defRPr>
                <a:latin typeface="Helvetica Neue Light"/>
                <a:ea typeface="Helvetica Neue Light"/>
                <a:cs typeface="Helvetica Neue Light"/>
                <a:sym typeface="Helvetica Neue Light"/>
              </a:defRPr>
            </a:lvl8pPr>
            <a:lvl9pPr marL="4114800" lvl="8" indent="-342900" algn="l">
              <a:spcBef>
                <a:spcPts val="360"/>
              </a:spcBef>
              <a:spcAft>
                <a:spcPts val="0"/>
              </a:spcAft>
              <a:buClr>
                <a:schemeClr val="dk1"/>
              </a:buClr>
              <a:buSzPts val="1800"/>
              <a:buFont typeface="Helvetica Neue Light"/>
              <a:buChar char="•"/>
              <a:defRPr>
                <a:latin typeface="Helvetica Neue Light"/>
                <a:ea typeface="Helvetica Neue Light"/>
                <a:cs typeface="Helvetica Neue Light"/>
                <a:sym typeface="Helvetica Neue Light"/>
              </a:defRPr>
            </a:lvl9pPr>
          </a:lstStyle>
          <a:p>
            <a:endParaRPr/>
          </a:p>
        </p:txBody>
      </p:sp>
      <p:sp>
        <p:nvSpPr>
          <p:cNvPr id="84" name="Google Shape;84;p10"/>
          <p:cNvSpPr txBox="1">
            <a:spLocks noGrp="1"/>
          </p:cNvSpPr>
          <p:nvPr>
            <p:ph type="body" idx="2"/>
          </p:nvPr>
        </p:nvSpPr>
        <p:spPr>
          <a:xfrm>
            <a:off x="445388" y="1513718"/>
            <a:ext cx="8087171" cy="313932"/>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200"/>
              </a:spcBef>
              <a:spcAft>
                <a:spcPts val="0"/>
              </a:spcAft>
              <a:buSzPts val="1800"/>
              <a:buFont typeface="Helvetica Neue Light"/>
              <a:buNone/>
              <a:defRPr sz="1800">
                <a:solidFill>
                  <a:schemeClr val="dk1"/>
                </a:solidFill>
                <a:latin typeface="Helvetica Neue Light"/>
                <a:ea typeface="Helvetica Neue Light"/>
                <a:cs typeface="Helvetica Neue Light"/>
                <a:sym typeface="Helvetica Neue Light"/>
              </a:defRPr>
            </a:lvl1pPr>
            <a:lvl2pPr marL="914400" lvl="1" indent="-228600" algn="l">
              <a:lnSpc>
                <a:spcPct val="90000"/>
              </a:lnSpc>
              <a:spcBef>
                <a:spcPts val="1200"/>
              </a:spcBef>
              <a:spcAft>
                <a:spcPts val="0"/>
              </a:spcAft>
              <a:buSzPts val="1800"/>
              <a:buFont typeface="Helvetica Neue Light"/>
              <a:buNone/>
              <a:defRPr sz="1800">
                <a:solidFill>
                  <a:srgbClr val="888A93"/>
                </a:solidFill>
                <a:latin typeface="Helvetica Neue Light"/>
                <a:ea typeface="Helvetica Neue Light"/>
                <a:cs typeface="Helvetica Neue Light"/>
                <a:sym typeface="Helvetica Neue Light"/>
              </a:defRPr>
            </a:lvl2pPr>
            <a:lvl3pPr marL="1371600" lvl="2" indent="-228600" algn="l">
              <a:lnSpc>
                <a:spcPct val="90000"/>
              </a:lnSpc>
              <a:spcBef>
                <a:spcPts val="1200"/>
              </a:spcBef>
              <a:spcAft>
                <a:spcPts val="0"/>
              </a:spcAft>
              <a:buSzPts val="1600"/>
              <a:buFont typeface="Helvetica Neue Light"/>
              <a:buNone/>
              <a:defRPr sz="1600">
                <a:solidFill>
                  <a:srgbClr val="888A93"/>
                </a:solidFill>
                <a:latin typeface="Helvetica Neue Light"/>
                <a:ea typeface="Helvetica Neue Light"/>
                <a:cs typeface="Helvetica Neue Light"/>
                <a:sym typeface="Helvetica Neue Light"/>
              </a:defRPr>
            </a:lvl3pPr>
            <a:lvl4pPr marL="1828800" lvl="3" indent="-228600" algn="l">
              <a:lnSpc>
                <a:spcPct val="90000"/>
              </a:lnSpc>
              <a:spcBef>
                <a:spcPts val="1200"/>
              </a:spcBef>
              <a:spcAft>
                <a:spcPts val="0"/>
              </a:spcAft>
              <a:buSzPts val="1400"/>
              <a:buFont typeface="Helvetica Neue Light"/>
              <a:buNone/>
              <a:defRPr sz="1400">
                <a:solidFill>
                  <a:srgbClr val="888A93"/>
                </a:solidFill>
                <a:latin typeface="Helvetica Neue Light"/>
                <a:ea typeface="Helvetica Neue Light"/>
                <a:cs typeface="Helvetica Neue Light"/>
                <a:sym typeface="Helvetica Neue Light"/>
              </a:defRPr>
            </a:lvl4pPr>
            <a:lvl5pPr marL="2286000" lvl="4" indent="-228600" algn="l">
              <a:lnSpc>
                <a:spcPct val="90000"/>
              </a:lnSpc>
              <a:spcBef>
                <a:spcPts val="1200"/>
              </a:spcBef>
              <a:spcAft>
                <a:spcPts val="0"/>
              </a:spcAft>
              <a:buSzPts val="1400"/>
              <a:buFont typeface="Helvetica Neue Light"/>
              <a:buNone/>
              <a:defRPr sz="1400">
                <a:solidFill>
                  <a:srgbClr val="888A93"/>
                </a:solidFill>
                <a:latin typeface="Helvetica Neue Light"/>
                <a:ea typeface="Helvetica Neue Light"/>
                <a:cs typeface="Helvetica Neue Light"/>
                <a:sym typeface="Helvetica Neue Light"/>
              </a:defRPr>
            </a:lvl5pPr>
            <a:lvl6pPr marL="2743200" lvl="5" indent="-228600" algn="l">
              <a:spcBef>
                <a:spcPts val="280"/>
              </a:spcBef>
              <a:spcAft>
                <a:spcPts val="0"/>
              </a:spcAft>
              <a:buClr>
                <a:srgbClr val="888A93"/>
              </a:buClr>
              <a:buSzPts val="1400"/>
              <a:buFont typeface="Helvetica Neue Light"/>
              <a:buNone/>
              <a:defRPr sz="1400">
                <a:solidFill>
                  <a:srgbClr val="888A93"/>
                </a:solidFill>
                <a:latin typeface="Helvetica Neue Light"/>
                <a:ea typeface="Helvetica Neue Light"/>
                <a:cs typeface="Helvetica Neue Light"/>
                <a:sym typeface="Helvetica Neue Light"/>
              </a:defRPr>
            </a:lvl6pPr>
            <a:lvl7pPr marL="3200400" lvl="6" indent="-228600" algn="l">
              <a:spcBef>
                <a:spcPts val="280"/>
              </a:spcBef>
              <a:spcAft>
                <a:spcPts val="0"/>
              </a:spcAft>
              <a:buClr>
                <a:srgbClr val="888A93"/>
              </a:buClr>
              <a:buSzPts val="1400"/>
              <a:buFont typeface="Helvetica Neue Light"/>
              <a:buNone/>
              <a:defRPr sz="1400">
                <a:solidFill>
                  <a:srgbClr val="888A93"/>
                </a:solidFill>
                <a:latin typeface="Helvetica Neue Light"/>
                <a:ea typeface="Helvetica Neue Light"/>
                <a:cs typeface="Helvetica Neue Light"/>
                <a:sym typeface="Helvetica Neue Light"/>
              </a:defRPr>
            </a:lvl7pPr>
            <a:lvl8pPr marL="3657600" lvl="7" indent="-228600" algn="l">
              <a:spcBef>
                <a:spcPts val="280"/>
              </a:spcBef>
              <a:spcAft>
                <a:spcPts val="0"/>
              </a:spcAft>
              <a:buClr>
                <a:srgbClr val="888A93"/>
              </a:buClr>
              <a:buSzPts val="1400"/>
              <a:buFont typeface="Helvetica Neue Light"/>
              <a:buNone/>
              <a:defRPr sz="1400">
                <a:solidFill>
                  <a:srgbClr val="888A93"/>
                </a:solidFill>
                <a:latin typeface="Helvetica Neue Light"/>
                <a:ea typeface="Helvetica Neue Light"/>
                <a:cs typeface="Helvetica Neue Light"/>
                <a:sym typeface="Helvetica Neue Light"/>
              </a:defRPr>
            </a:lvl8pPr>
            <a:lvl9pPr marL="4114800" lvl="8" indent="-228600" algn="l">
              <a:spcBef>
                <a:spcPts val="280"/>
              </a:spcBef>
              <a:spcAft>
                <a:spcPts val="0"/>
              </a:spcAft>
              <a:buClr>
                <a:srgbClr val="888A93"/>
              </a:buClr>
              <a:buSzPts val="1400"/>
              <a:buFont typeface="Helvetica Neue Light"/>
              <a:buNone/>
              <a:defRPr sz="1400">
                <a:solidFill>
                  <a:srgbClr val="888A93"/>
                </a:solidFill>
                <a:latin typeface="Helvetica Neue Light"/>
                <a:ea typeface="Helvetica Neue Light"/>
                <a:cs typeface="Helvetica Neue Light"/>
                <a:sym typeface="Helvetica Neue Light"/>
              </a:defRPr>
            </a:lvl9pPr>
          </a:lstStyle>
          <a:p>
            <a:endParaRPr/>
          </a:p>
        </p:txBody>
      </p:sp>
      <p:sp>
        <p:nvSpPr>
          <p:cNvPr id="85" name="Google Shape;85;p10"/>
          <p:cNvSpPr txBox="1">
            <a:spLocks noGrp="1"/>
          </p:cNvSpPr>
          <p:nvPr>
            <p:ph type="dt" idx="10"/>
          </p:nvPr>
        </p:nvSpPr>
        <p:spPr>
          <a:xfrm>
            <a:off x="6104539" y="6452361"/>
            <a:ext cx="927193" cy="155235"/>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sz="700" i="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fontAlgn="auto"/>
            <a:endParaRPr>
              <a:solidFill>
                <a:srgbClr val="052049"/>
              </a:solidFill>
            </a:endParaRPr>
          </a:p>
        </p:txBody>
      </p:sp>
      <p:sp>
        <p:nvSpPr>
          <p:cNvPr id="86" name="Google Shape;86;p10"/>
          <p:cNvSpPr txBox="1">
            <a:spLocks noGrp="1"/>
          </p:cNvSpPr>
          <p:nvPr>
            <p:ph type="ftr" idx="11"/>
          </p:nvPr>
        </p:nvSpPr>
        <p:spPr>
          <a:xfrm>
            <a:off x="548151" y="6470129"/>
            <a:ext cx="4310907" cy="137980"/>
          </a:xfrm>
          <a:prstGeom prst="rect">
            <a:avLst/>
          </a:prstGeom>
          <a:noFill/>
          <a:ln>
            <a:noFill/>
          </a:ln>
        </p:spPr>
        <p:txBody>
          <a:bodyPr spcFirstLastPara="1" wrap="square" lIns="0" tIns="0" rIns="0" bIns="0" anchor="b" anchorCtr="0"/>
          <a:lstStyle>
            <a:lvl1pPr lvl="0" algn="l">
              <a:spcBef>
                <a:spcPts val="0"/>
              </a:spcBef>
              <a:spcAft>
                <a:spcPts val="0"/>
              </a:spcAft>
              <a:buSzPts val="1400"/>
              <a:buNone/>
              <a:defRPr sz="700" i="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fontAlgn="auto"/>
            <a:endParaRPr>
              <a:solidFill>
                <a:srgbClr val="052049"/>
              </a:solidFill>
            </a:endParaRPr>
          </a:p>
        </p:txBody>
      </p:sp>
      <p:sp>
        <p:nvSpPr>
          <p:cNvPr id="87" name="Google Shape;87;p10"/>
          <p:cNvSpPr txBox="1">
            <a:spLocks noGrp="1"/>
          </p:cNvSpPr>
          <p:nvPr>
            <p:ph type="sldNum" idx="12"/>
          </p:nvPr>
        </p:nvSpPr>
        <p:spPr>
          <a:xfrm>
            <a:off x="272106" y="6453505"/>
            <a:ext cx="246061" cy="155233"/>
          </a:xfrm>
          <a:prstGeom prst="rect">
            <a:avLst/>
          </a:prstGeom>
          <a:noFill/>
          <a:ln>
            <a:noFill/>
          </a:ln>
        </p:spPr>
        <p:txBody>
          <a:bodyPr spcFirstLastPara="1" wrap="square" lIns="0" tIns="0" rIns="0" bIns="0" anchor="b" anchorCtr="0">
            <a:noAutofit/>
          </a:bodyPr>
          <a:lstStyle>
            <a:lvl1pPr marL="0" lvl="0" indent="0" algn="l">
              <a:spcBef>
                <a:spcPts val="0"/>
              </a:spcBef>
              <a:buNone/>
              <a:defRPr sz="700" i="0">
                <a:solidFill>
                  <a:schemeClr val="dk1"/>
                </a:solidFill>
                <a:latin typeface="Arial"/>
                <a:ea typeface="Arial"/>
                <a:cs typeface="Arial"/>
                <a:sym typeface="Arial"/>
              </a:defRPr>
            </a:lvl1pPr>
            <a:lvl2pPr marL="0" lvl="1" indent="0" algn="l">
              <a:spcBef>
                <a:spcPts val="0"/>
              </a:spcBef>
              <a:buNone/>
              <a:defRPr sz="700" i="0">
                <a:solidFill>
                  <a:schemeClr val="dk1"/>
                </a:solidFill>
                <a:latin typeface="Arial"/>
                <a:ea typeface="Arial"/>
                <a:cs typeface="Arial"/>
                <a:sym typeface="Arial"/>
              </a:defRPr>
            </a:lvl2pPr>
            <a:lvl3pPr marL="0" lvl="2" indent="0" algn="l">
              <a:spcBef>
                <a:spcPts val="0"/>
              </a:spcBef>
              <a:buNone/>
              <a:defRPr sz="700" i="0">
                <a:solidFill>
                  <a:schemeClr val="dk1"/>
                </a:solidFill>
                <a:latin typeface="Arial"/>
                <a:ea typeface="Arial"/>
                <a:cs typeface="Arial"/>
                <a:sym typeface="Arial"/>
              </a:defRPr>
            </a:lvl3pPr>
            <a:lvl4pPr marL="0" lvl="3" indent="0" algn="l">
              <a:spcBef>
                <a:spcPts val="0"/>
              </a:spcBef>
              <a:buNone/>
              <a:defRPr sz="700" i="0">
                <a:solidFill>
                  <a:schemeClr val="dk1"/>
                </a:solidFill>
                <a:latin typeface="Arial"/>
                <a:ea typeface="Arial"/>
                <a:cs typeface="Arial"/>
                <a:sym typeface="Arial"/>
              </a:defRPr>
            </a:lvl4pPr>
            <a:lvl5pPr marL="0" lvl="4" indent="0" algn="l">
              <a:spcBef>
                <a:spcPts val="0"/>
              </a:spcBef>
              <a:buNone/>
              <a:defRPr sz="700" i="0">
                <a:solidFill>
                  <a:schemeClr val="dk1"/>
                </a:solidFill>
                <a:latin typeface="Arial"/>
                <a:ea typeface="Arial"/>
                <a:cs typeface="Arial"/>
                <a:sym typeface="Arial"/>
              </a:defRPr>
            </a:lvl5pPr>
            <a:lvl6pPr marL="0" lvl="5" indent="0" algn="l">
              <a:spcBef>
                <a:spcPts val="0"/>
              </a:spcBef>
              <a:buNone/>
              <a:defRPr sz="700" i="0">
                <a:solidFill>
                  <a:schemeClr val="dk1"/>
                </a:solidFill>
                <a:latin typeface="Arial"/>
                <a:ea typeface="Arial"/>
                <a:cs typeface="Arial"/>
                <a:sym typeface="Arial"/>
              </a:defRPr>
            </a:lvl6pPr>
            <a:lvl7pPr marL="0" lvl="6" indent="0" algn="l">
              <a:spcBef>
                <a:spcPts val="0"/>
              </a:spcBef>
              <a:buNone/>
              <a:defRPr sz="700" i="0">
                <a:solidFill>
                  <a:schemeClr val="dk1"/>
                </a:solidFill>
                <a:latin typeface="Arial"/>
                <a:ea typeface="Arial"/>
                <a:cs typeface="Arial"/>
                <a:sym typeface="Arial"/>
              </a:defRPr>
            </a:lvl7pPr>
            <a:lvl8pPr marL="0" lvl="7" indent="0" algn="l">
              <a:spcBef>
                <a:spcPts val="0"/>
              </a:spcBef>
              <a:buNone/>
              <a:defRPr sz="700" i="0">
                <a:solidFill>
                  <a:schemeClr val="dk1"/>
                </a:solidFill>
                <a:latin typeface="Arial"/>
                <a:ea typeface="Arial"/>
                <a:cs typeface="Arial"/>
                <a:sym typeface="Arial"/>
              </a:defRPr>
            </a:lvl8pPr>
            <a:lvl9pPr marL="0" lvl="8" indent="0" algn="l">
              <a:spcBef>
                <a:spcPts val="0"/>
              </a:spcBef>
              <a:buNone/>
              <a:defRPr sz="700" i="0">
                <a:solidFill>
                  <a:schemeClr val="dk1"/>
                </a:solidFill>
                <a:latin typeface="Arial"/>
                <a:ea typeface="Arial"/>
                <a:cs typeface="Arial"/>
                <a:sym typeface="Arial"/>
              </a:defRPr>
            </a:lvl9pPr>
          </a:lstStyle>
          <a:p>
            <a:fld id="{00000000-1234-1234-1234-123412341234}" type="slidenum">
              <a:rPr lang="en-US">
                <a:solidFill>
                  <a:srgbClr val="052049"/>
                </a:solidFill>
              </a:rPr>
              <a:pPr/>
              <a:t>‹#›</a:t>
            </a:fld>
            <a:endParaRPr>
              <a:solidFill>
                <a:srgbClr val="052049"/>
              </a:solidFill>
            </a:endParaRPr>
          </a:p>
        </p:txBody>
      </p:sp>
    </p:spTree>
    <p:extLst>
      <p:ext uri="{BB962C8B-B14F-4D97-AF65-F5344CB8AC3E}">
        <p14:creationId xmlns:p14="http://schemas.microsoft.com/office/powerpoint/2010/main" val="136139409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53643" y="274590"/>
            <a:ext cx="8121551" cy="563231"/>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457650" y="6356824"/>
            <a:ext cx="2133079" cy="365001"/>
          </a:xfrm>
          <a:prstGeom prst="rect">
            <a:avLst/>
          </a:prstGeom>
        </p:spPr>
        <p:txBody>
          <a:bodyPr lIns="130046" tIns="65023" rIns="130046" bIns="65023"/>
          <a:lstStyle/>
          <a:p>
            <a:pPr fontAlgn="auto">
              <a:spcBef>
                <a:spcPts val="0"/>
              </a:spcBef>
              <a:spcAft>
                <a:spcPts val="0"/>
              </a:spcAft>
              <a:defRPr/>
            </a:pPr>
            <a:fld id="{5535395E-92A4-4305-9A6F-3D56F8337E28}" type="datetimeFigureOut">
              <a:rPr lang="en-US" smtClean="0">
                <a:solidFill>
                  <a:srgbClr val="052049"/>
                </a:solidFill>
                <a:latin typeface="Arial"/>
                <a:cs typeface="+mn-cs"/>
              </a:rPr>
              <a:pPr fontAlgn="auto">
                <a:spcBef>
                  <a:spcPts val="0"/>
                </a:spcBef>
                <a:spcAft>
                  <a:spcPts val="0"/>
                </a:spcAft>
                <a:defRPr/>
              </a:pPr>
              <a:t>1/14/2020</a:t>
            </a:fld>
            <a:endParaRPr lang="en-US">
              <a:solidFill>
                <a:srgbClr val="052049"/>
              </a:solidFill>
              <a:latin typeface="Arial"/>
              <a:cs typeface="+mn-cs"/>
            </a:endParaRPr>
          </a:p>
        </p:txBody>
      </p:sp>
      <p:sp>
        <p:nvSpPr>
          <p:cNvPr id="4" name="Footer Placeholder 3"/>
          <p:cNvSpPr>
            <a:spLocks noGrp="1"/>
          </p:cNvSpPr>
          <p:nvPr>
            <p:ph type="ftr" sz="quarter" idx="11"/>
          </p:nvPr>
        </p:nvSpPr>
        <p:spPr>
          <a:xfrm>
            <a:off x="3124278" y="6356824"/>
            <a:ext cx="2895451" cy="365001"/>
          </a:xfrm>
          <a:prstGeom prst="rect">
            <a:avLst/>
          </a:prstGeom>
        </p:spPr>
        <p:txBody>
          <a:bodyPr lIns="130046" tIns="65023" rIns="130046" bIns="65023"/>
          <a:lstStyle/>
          <a:p>
            <a:pPr fontAlgn="auto">
              <a:spcBef>
                <a:spcPts val="0"/>
              </a:spcBef>
              <a:spcAft>
                <a:spcPts val="0"/>
              </a:spcAft>
              <a:defRPr/>
            </a:pPr>
            <a:endParaRPr lang="en-US">
              <a:solidFill>
                <a:srgbClr val="052049"/>
              </a:solidFill>
              <a:latin typeface="Arial"/>
              <a:cs typeface="+mn-cs"/>
            </a:endParaRPr>
          </a:p>
        </p:txBody>
      </p:sp>
      <p:sp>
        <p:nvSpPr>
          <p:cNvPr id="5" name="Slide Number Placeholder 4"/>
          <p:cNvSpPr>
            <a:spLocks noGrp="1"/>
          </p:cNvSpPr>
          <p:nvPr>
            <p:ph type="sldNum" sz="quarter" idx="12"/>
          </p:nvPr>
        </p:nvSpPr>
        <p:spPr>
          <a:xfrm>
            <a:off x="6553277" y="6356824"/>
            <a:ext cx="2133079" cy="365001"/>
          </a:xfrm>
          <a:prstGeom prst="rect">
            <a:avLst/>
          </a:prstGeom>
        </p:spPr>
        <p:txBody>
          <a:bodyPr lIns="130046" tIns="65023" rIns="130046" bIns="65023"/>
          <a:lstStyle/>
          <a:p>
            <a:pPr>
              <a:defRPr/>
            </a:pPr>
            <a:fld id="{7B169D29-A82C-470E-B671-14F4B0FDBD0A}" type="slidenum">
              <a:rPr lang="en-US" smtClean="0">
                <a:solidFill>
                  <a:srgbClr val="052049"/>
                </a:solidFill>
              </a:rPr>
              <a:pPr>
                <a:defRPr/>
              </a:pPr>
              <a:t>‹#›</a:t>
            </a:fld>
            <a:endParaRPr lang="en-US">
              <a:solidFill>
                <a:srgbClr val="052049"/>
              </a:solidFill>
            </a:endParaRPr>
          </a:p>
        </p:txBody>
      </p:sp>
      <p:sp>
        <p:nvSpPr>
          <p:cNvPr id="7" name="Line 3"/>
          <p:cNvSpPr>
            <a:spLocks noChangeShapeType="1"/>
          </p:cNvSpPr>
          <p:nvPr/>
        </p:nvSpPr>
        <p:spPr bwMode="auto">
          <a:xfrm>
            <a:off x="623962" y="1178719"/>
            <a:ext cx="8108156" cy="0"/>
          </a:xfrm>
          <a:prstGeom prst="line">
            <a:avLst/>
          </a:prstGeom>
          <a:noFill/>
          <a:ln w="12700" cap="flat">
            <a:solidFill>
              <a:srgbClr val="9A9A9A"/>
            </a:solidFill>
            <a:prstDash val="solid"/>
            <a:round/>
            <a:headEnd type="none" w="med" len="med"/>
            <a:tailEnd type="none" w="med" len="med"/>
          </a:ln>
        </p:spPr>
        <p:txBody>
          <a:bodyPr lIns="0" tIns="0" rIns="0" bIns="0">
            <a:prstTxWarp prst="textNoShape">
              <a:avLst/>
            </a:prstTxWarp>
          </a:bodyPr>
          <a:lstStyle/>
          <a:p>
            <a:pPr fontAlgn="auto">
              <a:spcBef>
                <a:spcPts val="0"/>
              </a:spcBef>
              <a:spcAft>
                <a:spcPts val="0"/>
              </a:spcAft>
            </a:pPr>
            <a:endParaRPr lang="en-US" sz="949">
              <a:solidFill>
                <a:srgbClr val="052049"/>
              </a:solidFill>
              <a:latin typeface="Arial"/>
              <a:cs typeface="+mn-cs"/>
            </a:endParaRPr>
          </a:p>
        </p:txBody>
      </p:sp>
    </p:spTree>
    <p:extLst>
      <p:ext uri="{BB962C8B-B14F-4D97-AF65-F5344CB8AC3E}">
        <p14:creationId xmlns:p14="http://schemas.microsoft.com/office/powerpoint/2010/main" val="2236692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4" y="438914"/>
            <a:ext cx="8089901" cy="458587"/>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3"/>
            <a:ext cx="8325548"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9" y="6452361"/>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pPr fontAlgn="auto">
              <a:spcBef>
                <a:spcPts val="0"/>
              </a:spcBef>
              <a:spcAft>
                <a:spcPts val="0"/>
              </a:spcAft>
            </a:pPr>
            <a:fld id="{8F6F5B01-31EA-46FA-A31F-D71521F3C0AE}" type="datetime1">
              <a:rPr lang="en-US" smtClean="0">
                <a:solidFill>
                  <a:srgbClr val="052049"/>
                </a:solidFill>
              </a:rPr>
              <a:pPr fontAlgn="auto">
                <a:spcBef>
                  <a:spcPts val="0"/>
                </a:spcBef>
                <a:spcAft>
                  <a:spcPts val="0"/>
                </a:spcAft>
              </a:pPr>
              <a:t>1/14/2020</a:t>
            </a:fld>
            <a:endParaRPr lang="en-US" dirty="0">
              <a:solidFill>
                <a:srgbClr val="052049"/>
              </a:solidFill>
            </a:endParaRPr>
          </a:p>
        </p:txBody>
      </p:sp>
      <p:sp>
        <p:nvSpPr>
          <p:cNvPr id="9" name="Footer Placeholder 5"/>
          <p:cNvSpPr>
            <a:spLocks noGrp="1"/>
          </p:cNvSpPr>
          <p:nvPr>
            <p:ph type="ftr" sz="quarter" idx="3"/>
          </p:nvPr>
        </p:nvSpPr>
        <p:spPr>
          <a:xfrm>
            <a:off x="729163" y="6470129"/>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pPr fontAlgn="auto">
              <a:spcBef>
                <a:spcPts val="0"/>
              </a:spcBef>
              <a:spcAft>
                <a:spcPts val="0"/>
              </a:spcAft>
            </a:pPr>
            <a:r>
              <a:rPr lang="en-US" smtClean="0">
                <a:solidFill>
                  <a:srgbClr val="052049"/>
                </a:solidFill>
              </a:rPr>
              <a:t>Presentation Title and/or Sub Brand Name Here</a:t>
            </a:r>
            <a:endParaRPr lang="en-US" dirty="0">
              <a:solidFill>
                <a:srgbClr val="052049"/>
              </a:solidFill>
            </a:endParaRPr>
          </a:p>
        </p:txBody>
      </p:sp>
      <p:sp>
        <p:nvSpPr>
          <p:cNvPr id="10" name="Slide Number Placeholder 6"/>
          <p:cNvSpPr>
            <a:spLocks noGrp="1"/>
          </p:cNvSpPr>
          <p:nvPr>
            <p:ph type="sldNum" sz="quarter" idx="4"/>
          </p:nvPr>
        </p:nvSpPr>
        <p:spPr>
          <a:xfrm>
            <a:off x="358009"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74442786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fld id="{99916976-5D93-46E4-A98A-FAD63E4D0EA8}" type="datetimeFigureOut">
              <a:rPr lang="en-US" smtClean="0">
                <a:solidFill>
                  <a:srgbClr val="052049"/>
                </a:solidFill>
                <a:latin typeface="Arial"/>
                <a:cs typeface="+mn-cs"/>
              </a:rPr>
              <a:pPr fontAlgn="auto">
                <a:spcBef>
                  <a:spcPts val="0"/>
                </a:spcBef>
                <a:spcAft>
                  <a:spcPts val="0"/>
                </a:spcAft>
              </a:pPr>
              <a:t>1/14/2020</a:t>
            </a:fld>
            <a:endParaRPr lang="en-US" dirty="0">
              <a:solidFill>
                <a:srgbClr val="052049"/>
              </a:solidFill>
              <a:latin typeface="Arial"/>
              <a:cs typeface="+mn-cs"/>
            </a:endParaRPr>
          </a:p>
        </p:txBody>
      </p:sp>
      <p:sp>
        <p:nvSpPr>
          <p:cNvPr id="5" name="Footer Placeholder 4"/>
          <p:cNvSpPr>
            <a:spLocks noGrp="1"/>
          </p:cNvSpPr>
          <p:nvPr>
            <p:ph type="ftr" sz="quarter" idx="11"/>
          </p:nvPr>
        </p:nvSpPr>
        <p:spPr>
          <a:xfrm>
            <a:off x="548151" y="6470129"/>
            <a:ext cx="4310907" cy="137980"/>
          </a:xfrm>
          <a:prstGeom prst="rect">
            <a:avLst/>
          </a:prstGeom>
        </p:spPr>
        <p:txBody>
          <a:bodyPr/>
          <a:lstStyle/>
          <a:p>
            <a:pPr fontAlgn="auto">
              <a:spcBef>
                <a:spcPts val="0"/>
              </a:spcBef>
              <a:spcAft>
                <a:spcPts val="0"/>
              </a:spcAft>
            </a:pPr>
            <a:endParaRPr lang="en-US" dirty="0">
              <a:solidFill>
                <a:srgbClr val="052049"/>
              </a:solidFill>
              <a:latin typeface="Arial"/>
              <a:cs typeface="+mn-cs"/>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95828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DD06D6-CEDA-4B4B-A85D-9F768C2F9AA7}" type="datetimeFigureOut">
              <a:rPr lang="en-US"/>
              <a:pPr>
                <a:defRPr/>
              </a:pPr>
              <a:t>1/14/2020</a:t>
            </a:fld>
            <a:endParaRPr lang="en-US"/>
          </a:p>
        </p:txBody>
      </p:sp>
      <p:sp>
        <p:nvSpPr>
          <p:cNvPr id="3" name="Footer Placeholder 2"/>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22597BA-2897-492F-8DEB-13A27BBBCB42}" type="slidenum">
              <a:rPr lang="en-US"/>
              <a:pPr>
                <a:defRPr/>
              </a:pPr>
              <a:t>‹#›</a:t>
            </a:fld>
            <a:endParaRPr lang="en-US"/>
          </a:p>
        </p:txBody>
      </p:sp>
    </p:spTree>
    <p:extLst>
      <p:ext uri="{BB962C8B-B14F-4D97-AF65-F5344CB8AC3E}">
        <p14:creationId xmlns:p14="http://schemas.microsoft.com/office/powerpoint/2010/main" val="314025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7A4BA01-4336-48EA-AB6E-742DD6B6DF11}" type="datetimeFigureOut">
              <a:rPr lang="en-US"/>
              <a:pPr>
                <a:defRPr/>
              </a:pPr>
              <a:t>1/14/2020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DA8938B-A0A9-494F-9E66-FCD6D2F613B4}" type="slidenum">
              <a:rPr lang="en-US"/>
              <a:pPr>
                <a:defRPr/>
              </a:pPr>
              <a:t>‹#›</a:t>
            </a:fld>
            <a:endParaRPr lang="en-US"/>
          </a:p>
        </p:txBody>
      </p:sp>
    </p:spTree>
    <p:extLst>
      <p:ext uri="{BB962C8B-B14F-4D97-AF65-F5344CB8AC3E}">
        <p14:creationId xmlns:p14="http://schemas.microsoft.com/office/powerpoint/2010/main" val="3395021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AEF1FF4-54A5-4372-B3B2-5CF6F8C34999}" type="datetimeFigureOut">
              <a:rPr lang="en-US"/>
              <a:pPr>
                <a:defRPr/>
              </a:pPr>
              <a:t>1/14/2020</a:t>
            </a:fld>
            <a:endParaRPr lang="en-US"/>
          </a:p>
        </p:txBody>
      </p:sp>
      <p:sp>
        <p:nvSpPr>
          <p:cNvPr id="6" name="Footer Placeholder 5"/>
          <p:cNvSpPr>
            <a:spLocks noGrp="1"/>
          </p:cNvSpPr>
          <p:nvPr>
            <p:ph type="ftr" sz="quarter" idx="11"/>
          </p:nvPr>
        </p:nvSpPr>
        <p:spPr>
          <a:xfrm>
            <a:off x="0" y="6096000"/>
            <a:ext cx="91440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41CB1D3-B870-4CE5-93B8-A3D7E06A65E5}" type="slidenum">
              <a:rPr lang="en-US"/>
              <a:pPr>
                <a:defRPr/>
              </a:pPr>
              <a:t>‹#›</a:t>
            </a:fld>
            <a:endParaRPr lang="en-US"/>
          </a:p>
        </p:txBody>
      </p:sp>
    </p:spTree>
    <p:extLst>
      <p:ext uri="{BB962C8B-B14F-4D97-AF65-F5344CB8AC3E}">
        <p14:creationId xmlns:p14="http://schemas.microsoft.com/office/powerpoint/2010/main" val="74520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2.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5"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90" r:id="rId1"/>
    <p:sldLayoutId id="2147484188"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66"/>
        </a:solidFill>
        <a:effectLst/>
      </p:bgPr>
    </p:bg>
    <p:spTree>
      <p:nvGrpSpPr>
        <p:cNvPr id="1" name=""/>
        <p:cNvGrpSpPr/>
        <p:nvPr/>
      </p:nvGrpSpPr>
      <p:grpSpPr>
        <a:xfrm>
          <a:off x="0" y="0"/>
          <a:ext cx="0" cy="0"/>
          <a:chOff x="0" y="0"/>
          <a:chExt cx="0" cy="0"/>
        </a:xfrm>
      </p:grpSpPr>
      <p:sp>
        <p:nvSpPr>
          <p:cNvPr id="8" name="Rectangle 7"/>
          <p:cNvSpPr/>
          <p:nvPr/>
        </p:nvSpPr>
        <p:spPr>
          <a:xfrm>
            <a:off x="0" y="0"/>
            <a:ext cx="1905000"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172200"/>
            <a:ext cx="9144000" cy="685800"/>
          </a:xfrm>
          <a:prstGeom prst="rect">
            <a:avLst/>
          </a:prstGeom>
          <a:solidFill>
            <a:srgbClr val="BBBB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77"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8600" y="6248400"/>
            <a:ext cx="963613" cy="55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00" r:id="rId1"/>
    <p:sldLayoutId id="2147484189"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7"/>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latin typeface="Gill Sans" charset="0"/>
              <a:ea typeface="ヒラギノ角ゴ ProN W3" charset="-128"/>
              <a:sym typeface="Gill Sans" charset="0"/>
            </a:endParaRPr>
          </a:p>
        </p:txBody>
      </p:sp>
      <p:sp>
        <p:nvSpPr>
          <p:cNvPr id="5" name="Footer Placeholder 4"/>
          <p:cNvSpPr>
            <a:spLocks noGrp="1"/>
          </p:cNvSpPr>
          <p:nvPr>
            <p:ph type="ftr" sz="quarter" idx="3"/>
          </p:nvPr>
        </p:nvSpPr>
        <p:spPr>
          <a:xfrm>
            <a:off x="2764640" y="6459787"/>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latin typeface="Gill Sans" charset="0"/>
              <a:ea typeface="ヒラギノ角ゴ ProN W3" charset="-128"/>
              <a:sym typeface="Gill Sans" charset="0"/>
            </a:endParaRPr>
          </a:p>
        </p:txBody>
      </p:sp>
      <p:sp>
        <p:nvSpPr>
          <p:cNvPr id="6" name="Slide Number Placeholder 5"/>
          <p:cNvSpPr>
            <a:spLocks noGrp="1"/>
          </p:cNvSpPr>
          <p:nvPr>
            <p:ph type="sldNum" sz="quarter" idx="4"/>
          </p:nvPr>
        </p:nvSpPr>
        <p:spPr>
          <a:xfrm>
            <a:off x="7425345" y="6459787"/>
            <a:ext cx="984019" cy="365125"/>
          </a:xfrm>
          <a:prstGeom prst="rect">
            <a:avLst/>
          </a:prstGeom>
        </p:spPr>
        <p:txBody>
          <a:bodyPr vert="horz" lIns="91440" tIns="45720" rIns="91440" bIns="45720" rtlCol="0" anchor="ctr"/>
          <a:lstStyle>
            <a:lvl1pPr algn="r">
              <a:defRPr sz="1050">
                <a:solidFill>
                  <a:srgbClr val="FFFFFF"/>
                </a:solidFill>
              </a:defRPr>
            </a:lvl1pPr>
          </a:lstStyle>
          <a:p>
            <a:fld id="{C4B214F4-09E8-4789-A113-9D7CF735BAE6}" type="slidenum">
              <a:rPr lang="en-US" smtClean="0">
                <a:latin typeface="Gill Sans" charset="0"/>
                <a:ea typeface="MS PGothic" pitchFamily="34" charset="-128"/>
                <a:cs typeface="+mn-cs"/>
                <a:sym typeface="Gill Sans" charset="0"/>
              </a:rPr>
              <a:pPr/>
              <a:t>‹#›</a:t>
            </a:fld>
            <a:endParaRPr lang="en-US">
              <a:latin typeface="Gill Sans" charset="0"/>
              <a:ea typeface="MS PGothic" pitchFamily="34" charset="-128"/>
              <a:cs typeface="+mn-cs"/>
              <a:sym typeface="Gill Sans" charset="0"/>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804953"/>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l" defTabSz="914353"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35" indent="-91435" algn="l" defTabSz="914353"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8" indent="-182871" algn="l" defTabSz="914353"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899" indent="-182871"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0" indent="-182871"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0" indent="-182871"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4" indent="-228588"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3" indent="-228588"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3" indent="-228588"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3" indent="-228588"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7"/>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latin typeface="Gill Sans" charset="0"/>
              <a:ea typeface="ヒラギノ角ゴ ProN W3" charset="-128"/>
              <a:sym typeface="Gill Sans" charset="0"/>
            </a:endParaRPr>
          </a:p>
        </p:txBody>
      </p:sp>
      <p:sp>
        <p:nvSpPr>
          <p:cNvPr id="5" name="Footer Placeholder 4"/>
          <p:cNvSpPr>
            <a:spLocks noGrp="1"/>
          </p:cNvSpPr>
          <p:nvPr>
            <p:ph type="ftr" sz="quarter" idx="3"/>
          </p:nvPr>
        </p:nvSpPr>
        <p:spPr>
          <a:xfrm>
            <a:off x="2764640" y="6459787"/>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latin typeface="Gill Sans" charset="0"/>
              <a:ea typeface="ヒラギノ角ゴ ProN W3" charset="-128"/>
              <a:sym typeface="Gill Sans" charset="0"/>
            </a:endParaRPr>
          </a:p>
        </p:txBody>
      </p:sp>
      <p:sp>
        <p:nvSpPr>
          <p:cNvPr id="6" name="Slide Number Placeholder 5"/>
          <p:cNvSpPr>
            <a:spLocks noGrp="1"/>
          </p:cNvSpPr>
          <p:nvPr>
            <p:ph type="sldNum" sz="quarter" idx="4"/>
          </p:nvPr>
        </p:nvSpPr>
        <p:spPr>
          <a:xfrm>
            <a:off x="7425345" y="6459787"/>
            <a:ext cx="984019" cy="365125"/>
          </a:xfrm>
          <a:prstGeom prst="rect">
            <a:avLst/>
          </a:prstGeom>
        </p:spPr>
        <p:txBody>
          <a:bodyPr vert="horz" lIns="91440" tIns="45720" rIns="91440" bIns="45720" rtlCol="0" anchor="ctr"/>
          <a:lstStyle>
            <a:lvl1pPr algn="r">
              <a:defRPr sz="1050">
                <a:solidFill>
                  <a:srgbClr val="FFFFFF"/>
                </a:solidFill>
              </a:defRPr>
            </a:lvl1pPr>
          </a:lstStyle>
          <a:p>
            <a:fld id="{C4B214F4-09E8-4789-A113-9D7CF735BAE6}" type="slidenum">
              <a:rPr lang="en-US" smtClean="0">
                <a:latin typeface="Gill Sans" charset="0"/>
                <a:ea typeface="MS PGothic" pitchFamily="34" charset="-128"/>
                <a:cs typeface="+mn-cs"/>
                <a:sym typeface="Gill Sans" charset="0"/>
              </a:rPr>
              <a:pPr/>
              <a:t>‹#›</a:t>
            </a:fld>
            <a:endParaRPr lang="en-US">
              <a:latin typeface="Gill Sans" charset="0"/>
              <a:ea typeface="MS PGothic" pitchFamily="34" charset="-128"/>
              <a:cs typeface="+mn-cs"/>
              <a:sym typeface="Gill Sans" charset="0"/>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232184"/>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l" defTabSz="914353"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35" indent="-91435" algn="l" defTabSz="914353"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8" indent="-182871" algn="l" defTabSz="914353"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899" indent="-182871"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70" indent="-182871"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40" indent="-182871"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44" indent="-228588"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3" indent="-228588"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3" indent="-228588"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3" indent="-228588" algn="l" defTabSz="914353"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9684" y="1868556"/>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453585" y="425001"/>
            <a:ext cx="8173580" cy="611449"/>
          </a:xfrm>
          <a:prstGeom prst="rect">
            <a:avLst/>
          </a:prstGeom>
        </p:spPr>
        <p:txBody>
          <a:bodyPr vert="horz" wrap="square" lIns="91440" tIns="45720" rIns="91440" bIns="45720" rtlCol="0" anchor="t" anchorCtr="0">
            <a:noAutofit/>
          </a:bodyPr>
          <a:lstStyle/>
          <a:p>
            <a:r>
              <a:rPr lang="en-US" dirty="0"/>
              <a:t>Slide Title Here</a:t>
            </a:r>
          </a:p>
        </p:txBody>
      </p:sp>
      <p:sp>
        <p:nvSpPr>
          <p:cNvPr id="12"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fontAlgn="auto">
              <a:spcBef>
                <a:spcPts val="0"/>
              </a:spcBef>
              <a:spcAft>
                <a:spcPts val="0"/>
              </a:spcAft>
            </a:pPr>
            <a:fld id="{7BCC8D0D-EAEC-449D-9161-023DFF90F2E2}" type="slidenum">
              <a:rPr lang="en-US" smtClean="0">
                <a:solidFill>
                  <a:srgbClr val="052049"/>
                </a:solidFill>
              </a:rPr>
              <a:pPr fontAlgn="auto">
                <a:spcBef>
                  <a:spcPts val="0"/>
                </a:spcBef>
                <a:spcAft>
                  <a:spcPts val="0"/>
                </a:spcAft>
              </a:pPr>
              <a:t>‹#›</a:t>
            </a:fld>
            <a:endParaRPr lang="en-US" dirty="0">
              <a:solidFill>
                <a:srgbClr val="052049"/>
              </a:solidFill>
            </a:endParaRPr>
          </a:p>
        </p:txBody>
      </p:sp>
      <p:cxnSp>
        <p:nvCxnSpPr>
          <p:cNvPr id="36" name="Straight Connector 35"/>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8393113" y="6400800"/>
            <a:ext cx="481012"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52049"/>
              </a:solidFill>
              <a:latin typeface="Arial"/>
              <a:cs typeface="+mn-cs"/>
            </a:endParaRPr>
          </a:p>
        </p:txBody>
      </p:sp>
      <p:pic>
        <p:nvPicPr>
          <p:cNvPr id="3" name="Picture 2"/>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1532" y="6341035"/>
            <a:ext cx="1559210" cy="422267"/>
          </a:xfrm>
          <a:prstGeom prst="rect">
            <a:avLst/>
          </a:prstGeom>
        </p:spPr>
      </p:pic>
    </p:spTree>
    <p:extLst>
      <p:ext uri="{BB962C8B-B14F-4D97-AF65-F5344CB8AC3E}">
        <p14:creationId xmlns:p14="http://schemas.microsoft.com/office/powerpoint/2010/main" val="227793134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 id="2147484260" r:id="rId14"/>
    <p:sldLayoutId id="2147484261" r:id="rId15"/>
    <p:sldLayoutId id="2147484262" r:id="rId16"/>
    <p:sldLayoutId id="2147484263" r:id="rId17"/>
    <p:sldLayoutId id="2147484264" r:id="rId18"/>
    <p:sldLayoutId id="2147484265" r:id="rId19"/>
    <p:sldLayoutId id="2147484266" r:id="rId20"/>
    <p:sldLayoutId id="2147484267" r:id="rId21"/>
    <p:sldLayoutId id="2147484268" r:id="rId22"/>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75" indent="-295275" algn="l" defTabSz="640080" rtl="0" eaLnBrk="1" latinLnBrk="0" hangingPunct="1">
        <a:lnSpc>
          <a:spcPct val="100000"/>
        </a:lnSpc>
        <a:spcBef>
          <a:spcPts val="0"/>
        </a:spcBef>
        <a:spcAft>
          <a:spcPts val="10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10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100000"/>
        </a:lnSpc>
        <a:spcBef>
          <a:spcPts val="0"/>
        </a:spcBef>
        <a:spcAft>
          <a:spcPts val="1000"/>
        </a:spcAft>
        <a:buClr>
          <a:schemeClr val="accent1"/>
        </a:buClr>
        <a:buSzPct val="80000"/>
        <a:buFont typeface="Wingdings" charset="2"/>
        <a:buChar char="§"/>
        <a:defRPr lang="en-US" sz="1400" b="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measureofamerica.carto.com/viz/33128a2f-6252-438c-9407-65b37d4f7419/embed_map"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nytimes.com/interactive/2018/03/19/upshot/race-class-white-and-black-men.html"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6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s://implicit.harvard.edu/implicit/iatdetails.html"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7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diagramColors" Target="../diagrams/colors2.xml"/><Relationship Id="rId11" Type="http://schemas.openxmlformats.org/officeDocument/2006/relationships/image" Target="../media/image56.png"/><Relationship Id="rId5" Type="http://schemas.openxmlformats.org/officeDocument/2006/relationships/diagramQuickStyle" Target="../diagrams/quickStyle2.xml"/><Relationship Id="rId10" Type="http://schemas.openxmlformats.org/officeDocument/2006/relationships/image" Target="../media/image55.jpeg"/><Relationship Id="rId4" Type="http://schemas.openxmlformats.org/officeDocument/2006/relationships/diagramLayout" Target="../diagrams/layout2.xml"/><Relationship Id="rId9" Type="http://schemas.openxmlformats.org/officeDocument/2006/relationships/image" Target="../media/image54.jpeg"/><Relationship Id="rId14" Type="http://schemas.openxmlformats.org/officeDocument/2006/relationships/image" Target="../media/image59.jpeg"/></Relationships>
</file>

<file path=ppt/slides/_rels/slide82.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diagramColors" Target="../diagrams/colors3.xml"/><Relationship Id="rId11" Type="http://schemas.openxmlformats.org/officeDocument/2006/relationships/image" Target="../media/image63.jpeg"/><Relationship Id="rId5" Type="http://schemas.openxmlformats.org/officeDocument/2006/relationships/diagramQuickStyle" Target="../diagrams/quickStyle3.xml"/><Relationship Id="rId15" Type="http://schemas.openxmlformats.org/officeDocument/2006/relationships/image" Target="../media/image67.png"/><Relationship Id="rId10" Type="http://schemas.openxmlformats.org/officeDocument/2006/relationships/image" Target="../media/image62.jpeg"/><Relationship Id="rId4" Type="http://schemas.openxmlformats.org/officeDocument/2006/relationships/diagramLayout" Target="../diagrams/layout3.xml"/><Relationship Id="rId9" Type="http://schemas.openxmlformats.org/officeDocument/2006/relationships/image" Target="../media/image61.jpeg"/><Relationship Id="rId14" Type="http://schemas.openxmlformats.org/officeDocument/2006/relationships/image" Target="../media/image6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hyperlink" Target="https://www.phenxtoolkit.org/" TargetMode="External"/><Relationship Id="rId2" Type="http://schemas.openxmlformats.org/officeDocument/2006/relationships/hyperlink" Target="https://cancerregistry.ucsf.edu/stars-study" TargetMode="External"/><Relationship Id="rId1" Type="http://schemas.openxmlformats.org/officeDocument/2006/relationships/slideLayout" Target="../slideLayouts/slideLayout12.xml"/><Relationship Id="rId5" Type="http://schemas.openxmlformats.org/officeDocument/2006/relationships/hyperlink" Target="https://healthpolicy.ucla.edu/chis/data/Pages/DM.aspx" TargetMode="External"/><Relationship Id="rId4" Type="http://schemas.openxmlformats.org/officeDocument/2006/relationships/hyperlink" Target="https://healthpolicy.ucla.edu/chis/Pages/default.aspx"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hyperlink" Target="https://cancerregistry.ucsf.edu/"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hyperlink" Target="mailto:sshariff@psg.ucsf.edu" TargetMode="External"/><Relationship Id="rId4" Type="http://schemas.openxmlformats.org/officeDocument/2006/relationships/hyperlink" Target="https://dreamlab.ucsf.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Housekeeping - units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304800" y="1295400"/>
            <a:ext cx="8534400" cy="5262979"/>
          </a:xfrm>
          <a:prstGeom prst="rect">
            <a:avLst/>
          </a:prstGeom>
        </p:spPr>
        <p:txBody>
          <a:bodyPr wrap="square">
            <a:spAutoFit/>
          </a:bodyPr>
          <a:lstStyle/>
          <a:p>
            <a:pPr marL="515938"/>
            <a:r>
              <a:rPr lang="en-US" sz="2400" i="1" dirty="0">
                <a:solidFill>
                  <a:schemeClr val="bg1"/>
                </a:solidFill>
              </a:rPr>
              <a:t>For </a:t>
            </a:r>
            <a:r>
              <a:rPr lang="en-US" sz="2400" i="1" dirty="0" smtClean="0">
                <a:solidFill>
                  <a:schemeClr val="bg1"/>
                </a:solidFill>
              </a:rPr>
              <a:t>matriculated students:</a:t>
            </a:r>
            <a:endParaRPr lang="en-US" sz="2400" i="1" dirty="0">
              <a:solidFill>
                <a:schemeClr val="bg1"/>
              </a:solidFill>
            </a:endParaRPr>
          </a:p>
          <a:p>
            <a:pPr marL="515938"/>
            <a:r>
              <a:rPr lang="en-US" sz="2400" dirty="0">
                <a:solidFill>
                  <a:schemeClr val="bg1"/>
                </a:solidFill>
              </a:rPr>
              <a:t>Students can make changes to their study list until January 24, 2020.  After January 24, students must submit a Study List Change petition </a:t>
            </a:r>
            <a:r>
              <a:rPr lang="en-US" sz="2400" dirty="0" smtClean="0">
                <a:solidFill>
                  <a:schemeClr val="bg1"/>
                </a:solidFill>
              </a:rPr>
              <a:t>via </a:t>
            </a:r>
            <a:r>
              <a:rPr lang="en-US" sz="2400" dirty="0">
                <a:solidFill>
                  <a:schemeClr val="bg1"/>
                </a:solidFill>
              </a:rPr>
              <a:t>the student portal.  Winter 2020 deadlines are as follows:</a:t>
            </a:r>
          </a:p>
          <a:p>
            <a:pPr marL="858838" indent="-342900">
              <a:buFont typeface="Arial" panose="020B0604020202020204" pitchFamily="34" charset="0"/>
              <a:buChar char="•"/>
            </a:pPr>
            <a:r>
              <a:rPr lang="en-US" sz="2400" u="sng" dirty="0">
                <a:solidFill>
                  <a:schemeClr val="bg1"/>
                </a:solidFill>
              </a:rPr>
              <a:t>November 4 to January 24</a:t>
            </a:r>
            <a:r>
              <a:rPr lang="en-US" sz="2400" dirty="0">
                <a:solidFill>
                  <a:schemeClr val="bg1"/>
                </a:solidFill>
              </a:rPr>
              <a:t>: you can add and drop courses or make changes in grade or unit options through the student portal with no fee. </a:t>
            </a:r>
          </a:p>
          <a:p>
            <a:pPr marL="858838" indent="-342900">
              <a:buFont typeface="Arial" panose="020B0604020202020204" pitchFamily="34" charset="0"/>
              <a:buChar char="•"/>
            </a:pPr>
            <a:r>
              <a:rPr lang="en-US" sz="2400" u="sng" dirty="0">
                <a:solidFill>
                  <a:schemeClr val="bg1"/>
                </a:solidFill>
              </a:rPr>
              <a:t>January 25 to February 21</a:t>
            </a:r>
            <a:r>
              <a:rPr lang="en-US" sz="2400" dirty="0">
                <a:solidFill>
                  <a:schemeClr val="bg1"/>
                </a:solidFill>
              </a:rPr>
              <a:t>: for any changes to your grade option or if you need to add or drop a course, you must submit a study list petition via the student portal (no fee). </a:t>
            </a:r>
          </a:p>
          <a:p>
            <a:pPr marL="858838" indent="-342900">
              <a:buFont typeface="Arial" panose="020B0604020202020204" pitchFamily="34" charset="0"/>
              <a:buChar char="•"/>
            </a:pPr>
            <a:r>
              <a:rPr lang="en-US" sz="2400" u="sng" dirty="0">
                <a:solidFill>
                  <a:schemeClr val="bg1"/>
                </a:solidFill>
              </a:rPr>
              <a:t>After February 21</a:t>
            </a:r>
            <a:r>
              <a:rPr lang="en-US" sz="2400" dirty="0">
                <a:solidFill>
                  <a:schemeClr val="bg1"/>
                </a:solidFill>
              </a:rPr>
              <a:t>: No changes can be made. Please note that this is a firm deadline. </a:t>
            </a:r>
          </a:p>
          <a:p>
            <a:pPr marL="515938"/>
            <a:endParaRPr lang="en-US" sz="2400" dirty="0">
              <a:solidFill>
                <a:schemeClr val="bg1"/>
              </a:solidFill>
            </a:endParaRPr>
          </a:p>
        </p:txBody>
      </p:sp>
    </p:spTree>
    <p:extLst>
      <p:ext uri="{BB962C8B-B14F-4D97-AF65-F5344CB8AC3E}">
        <p14:creationId xmlns:p14="http://schemas.microsoft.com/office/powerpoint/2010/main" val="1307191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Dimensions of social status</a:t>
            </a:r>
            <a:endParaRPr lang="en-US" dirty="0"/>
          </a:p>
        </p:txBody>
      </p:sp>
      <p:sp>
        <p:nvSpPr>
          <p:cNvPr id="3" name="Content Placeholder 2"/>
          <p:cNvSpPr>
            <a:spLocks noGrp="1"/>
          </p:cNvSpPr>
          <p:nvPr>
            <p:ph idx="1"/>
          </p:nvPr>
        </p:nvSpPr>
        <p:spPr>
          <a:xfrm>
            <a:off x="457200" y="1382469"/>
            <a:ext cx="8229600" cy="4525963"/>
          </a:xfrm>
        </p:spPr>
        <p:txBody>
          <a:bodyPr/>
          <a:lstStyle/>
          <a:p>
            <a:r>
              <a:rPr lang="en-US" u="sng" dirty="0"/>
              <a:t>Race/ethnicity</a:t>
            </a:r>
          </a:p>
          <a:p>
            <a:r>
              <a:rPr lang="en-US" u="sng" dirty="0" smtClean="0"/>
              <a:t>Socioeconomic status/position</a:t>
            </a:r>
          </a:p>
          <a:p>
            <a:r>
              <a:rPr lang="en-US" dirty="0" smtClean="0"/>
              <a:t>Sex</a:t>
            </a:r>
          </a:p>
          <a:p>
            <a:r>
              <a:rPr lang="en-US" dirty="0" smtClean="0"/>
              <a:t>Gender</a:t>
            </a:r>
          </a:p>
          <a:p>
            <a:r>
              <a:rPr lang="en-US" dirty="0" smtClean="0"/>
              <a:t>Sexual orientation</a:t>
            </a:r>
          </a:p>
          <a:p>
            <a:r>
              <a:rPr lang="en-US" dirty="0" smtClean="0"/>
              <a:t>Marital status</a:t>
            </a:r>
          </a:p>
          <a:p>
            <a:r>
              <a:rPr lang="en-US" dirty="0" smtClean="0"/>
              <a:t>Religion</a:t>
            </a:r>
          </a:p>
          <a:p>
            <a:r>
              <a:rPr lang="en-US" dirty="0" smtClean="0"/>
              <a:t>Immigration</a:t>
            </a:r>
          </a:p>
        </p:txBody>
      </p:sp>
    </p:spTree>
    <p:extLst>
      <p:ext uri="{BB962C8B-B14F-4D97-AF65-F5344CB8AC3E}">
        <p14:creationId xmlns:p14="http://schemas.microsoft.com/office/powerpoint/2010/main" val="1495083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 what?</a:t>
            </a:r>
            <a:endParaRPr lang="en-US" dirty="0"/>
          </a:p>
        </p:txBody>
      </p:sp>
      <p:sp>
        <p:nvSpPr>
          <p:cNvPr id="3" name="Subtitle 2"/>
          <p:cNvSpPr>
            <a:spLocks noGrp="1"/>
          </p:cNvSpPr>
          <p:nvPr>
            <p:ph type="subTitle" idx="1"/>
          </p:nvPr>
        </p:nvSpPr>
        <p:spPr/>
        <p:txBody>
          <a:bodyPr/>
          <a:lstStyle/>
          <a:p>
            <a:r>
              <a:rPr lang="en-US" sz="3600" dirty="0" smtClean="0">
                <a:solidFill>
                  <a:srgbClr val="FFFF00"/>
                </a:solidFill>
              </a:rPr>
              <a:t>Review contribution to health</a:t>
            </a:r>
            <a:endParaRPr lang="en-US" sz="3600" dirty="0">
              <a:solidFill>
                <a:srgbClr val="FFFF00"/>
              </a:solidFill>
            </a:endParaRPr>
          </a:p>
        </p:txBody>
      </p:sp>
    </p:spTree>
    <p:extLst>
      <p:ext uri="{BB962C8B-B14F-4D97-AF65-F5344CB8AC3E}">
        <p14:creationId xmlns:p14="http://schemas.microsoft.com/office/powerpoint/2010/main" val="200559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3820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Importance of social factors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in any research</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2" descr="impact-of-broader-determinants-of-health.jpg"/>
          <p:cNvPicPr>
            <a:picLocks noChangeAspect="1"/>
          </p:cNvPicPr>
          <p:nvPr/>
        </p:nvPicPr>
        <p:blipFill>
          <a:blip r:embed="rId3" cstate="print"/>
          <a:srcRect t="-2941" r="30292"/>
          <a:stretch>
            <a:fillRect/>
          </a:stretch>
        </p:blipFill>
        <p:spPr>
          <a:xfrm>
            <a:off x="1010763" y="1905000"/>
            <a:ext cx="6990237" cy="3657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909620351"/>
              </p:ext>
            </p:extLst>
          </p:nvPr>
        </p:nvGraphicFramePr>
        <p:xfrm>
          <a:off x="533400" y="381000"/>
          <a:ext cx="7924800" cy="5867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28600" y="6324600"/>
            <a:ext cx="7101111" cy="338554"/>
          </a:xfrm>
          <a:prstGeom prst="rect">
            <a:avLst/>
          </a:prstGeom>
          <a:noFill/>
        </p:spPr>
        <p:txBody>
          <a:bodyPr wrap="none" rtlCol="0">
            <a:spAutoFit/>
          </a:bodyPr>
          <a:lstStyle/>
          <a:p>
            <a:r>
              <a:rPr lang="en-US" sz="1600" dirty="0" smtClean="0">
                <a:solidFill>
                  <a:schemeClr val="bg1"/>
                </a:solidFill>
              </a:rPr>
              <a:t>From: </a:t>
            </a:r>
            <a:r>
              <a:rPr lang="en-US" sz="1600" dirty="0" err="1" smtClean="0">
                <a:solidFill>
                  <a:schemeClr val="bg1"/>
                </a:solidFill>
              </a:rPr>
              <a:t>Colditz</a:t>
            </a:r>
            <a:r>
              <a:rPr lang="en-US" sz="1600" dirty="0" smtClean="0">
                <a:solidFill>
                  <a:schemeClr val="bg1"/>
                </a:solidFill>
              </a:rPr>
              <a:t>  and Wei, </a:t>
            </a:r>
            <a:r>
              <a:rPr lang="en-US" sz="1600" dirty="0" err="1" smtClean="0">
                <a:solidFill>
                  <a:schemeClr val="bg1"/>
                </a:solidFill>
              </a:rPr>
              <a:t>Annu</a:t>
            </a:r>
            <a:r>
              <a:rPr lang="en-US" sz="1600" dirty="0" smtClean="0">
                <a:solidFill>
                  <a:schemeClr val="bg1"/>
                </a:solidFill>
              </a:rPr>
              <a:t> Rev Public Health, 2012, 33:137-56 (p. 148—Figure 1)</a:t>
            </a:r>
            <a:endParaRPr lang="en-US" sz="1600" dirty="0">
              <a:solidFill>
                <a:schemeClr val="bg1"/>
              </a:solidFill>
            </a:endParaRPr>
          </a:p>
        </p:txBody>
      </p:sp>
      <p:sp>
        <p:nvSpPr>
          <p:cNvPr id="7" name="TextBox 6"/>
          <p:cNvSpPr txBox="1"/>
          <p:nvPr/>
        </p:nvSpPr>
        <p:spPr>
          <a:xfrm>
            <a:off x="5829014" y="1153290"/>
            <a:ext cx="2514600" cy="954107"/>
          </a:xfrm>
          <a:prstGeom prst="rect">
            <a:avLst/>
          </a:prstGeom>
          <a:solidFill>
            <a:schemeClr val="accent1"/>
          </a:solidFill>
          <a:ln>
            <a:solidFill>
              <a:schemeClr val="accent1"/>
            </a:solidFill>
          </a:ln>
        </p:spPr>
        <p:txBody>
          <a:bodyPr wrap="square" rtlCol="0">
            <a:spAutoFit/>
          </a:bodyPr>
          <a:lstStyle/>
          <a:p>
            <a:r>
              <a:rPr lang="en-US" sz="1400" dirty="0" smtClean="0"/>
              <a:t>Biology: </a:t>
            </a:r>
          </a:p>
          <a:p>
            <a:r>
              <a:rPr lang="en-US" sz="1400" dirty="0" smtClean="0"/>
              <a:t>Reproductive factors 5%</a:t>
            </a:r>
          </a:p>
          <a:p>
            <a:r>
              <a:rPr lang="en-US" sz="1400" dirty="0" smtClean="0"/>
              <a:t>Viruses 8%</a:t>
            </a:r>
          </a:p>
          <a:p>
            <a:r>
              <a:rPr lang="en-US" sz="1400" dirty="0" smtClean="0"/>
              <a:t>Medication 5%</a:t>
            </a:r>
            <a:endParaRPr lang="en-US" sz="1400" dirty="0"/>
          </a:p>
        </p:txBody>
      </p:sp>
      <p:sp>
        <p:nvSpPr>
          <p:cNvPr id="8" name="TextBox 7"/>
          <p:cNvSpPr txBox="1"/>
          <p:nvPr/>
        </p:nvSpPr>
        <p:spPr>
          <a:xfrm>
            <a:off x="6377211" y="3581400"/>
            <a:ext cx="1905000" cy="1169551"/>
          </a:xfrm>
          <a:prstGeom prst="rect">
            <a:avLst/>
          </a:prstGeom>
          <a:solidFill>
            <a:schemeClr val="accent3"/>
          </a:solidFill>
          <a:ln>
            <a:solidFill>
              <a:schemeClr val="accent3"/>
            </a:solidFill>
          </a:ln>
        </p:spPr>
        <p:txBody>
          <a:bodyPr wrap="square" rtlCol="0">
            <a:spAutoFit/>
          </a:bodyPr>
          <a:lstStyle/>
          <a:p>
            <a:r>
              <a:rPr lang="en-US" sz="1400" dirty="0" smtClean="0"/>
              <a:t>Physical Environment: </a:t>
            </a:r>
          </a:p>
          <a:p>
            <a:r>
              <a:rPr lang="en-US" sz="1400" dirty="0" smtClean="0"/>
              <a:t>Sun/radiation 2%</a:t>
            </a:r>
          </a:p>
          <a:p>
            <a:r>
              <a:rPr lang="en-US" sz="1400" dirty="0" smtClean="0"/>
              <a:t>Obesity 20%</a:t>
            </a:r>
          </a:p>
          <a:p>
            <a:r>
              <a:rPr lang="en-US" sz="1400" dirty="0" smtClean="0"/>
              <a:t>Sedentary Lifestyle 5%</a:t>
            </a:r>
          </a:p>
          <a:p>
            <a:r>
              <a:rPr lang="en-US" sz="1400" dirty="0" smtClean="0"/>
              <a:t>Environment 4%</a:t>
            </a:r>
            <a:endParaRPr lang="en-US" sz="1400" dirty="0"/>
          </a:p>
        </p:txBody>
      </p:sp>
      <p:sp>
        <p:nvSpPr>
          <p:cNvPr id="9" name="TextBox 8"/>
          <p:cNvSpPr txBox="1"/>
          <p:nvPr/>
        </p:nvSpPr>
        <p:spPr>
          <a:xfrm>
            <a:off x="838200" y="3505200"/>
            <a:ext cx="1905000" cy="954107"/>
          </a:xfrm>
          <a:prstGeom prst="rect">
            <a:avLst/>
          </a:prstGeom>
          <a:solidFill>
            <a:schemeClr val="accent4"/>
          </a:solidFill>
          <a:ln>
            <a:solidFill>
              <a:schemeClr val="accent4"/>
            </a:solidFill>
          </a:ln>
        </p:spPr>
        <p:txBody>
          <a:bodyPr wrap="square" rtlCol="0">
            <a:spAutoFit/>
          </a:bodyPr>
          <a:lstStyle/>
          <a:p>
            <a:r>
              <a:rPr lang="en-US" sz="1400" dirty="0" smtClean="0"/>
              <a:t>Social (behavioral)</a:t>
            </a:r>
          </a:p>
          <a:p>
            <a:r>
              <a:rPr lang="en-US" sz="1400" dirty="0" smtClean="0"/>
              <a:t>Diet 5%</a:t>
            </a:r>
          </a:p>
          <a:p>
            <a:r>
              <a:rPr lang="en-US" sz="1400" dirty="0" smtClean="0"/>
              <a:t>Tobacco 30%</a:t>
            </a:r>
          </a:p>
          <a:p>
            <a:r>
              <a:rPr lang="en-US" sz="1400" dirty="0" smtClean="0"/>
              <a:t>Alcohol 4%</a:t>
            </a:r>
            <a:endParaRPr lang="en-US" sz="1400" dirty="0"/>
          </a:p>
        </p:txBody>
      </p:sp>
    </p:spTree>
    <p:extLst>
      <p:ext uri="{BB962C8B-B14F-4D97-AF65-F5344CB8AC3E}">
        <p14:creationId xmlns:p14="http://schemas.microsoft.com/office/powerpoint/2010/main" val="376168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15-yr gap in life expectancy</a:t>
            </a:r>
            <a:r>
              <a:rPr lang="en-US" sz="3600" dirty="0"/>
              <a:t> by zip </a:t>
            </a:r>
            <a:r>
              <a:rPr lang="en-US" sz="3600" dirty="0" smtClean="0"/>
              <a:t>codes</a:t>
            </a:r>
            <a:endParaRPr lang="en-US" sz="3600" dirty="0"/>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rotWithShape="1">
          <a:blip r:embed="rId2"/>
          <a:srcRect t="10894" r="50000" b="4681"/>
          <a:stretch/>
        </p:blipFill>
        <p:spPr>
          <a:xfrm>
            <a:off x="228600" y="1066800"/>
            <a:ext cx="8701548" cy="4495800"/>
          </a:xfrm>
          <a:prstGeom prst="rect">
            <a:avLst/>
          </a:prstGeom>
        </p:spPr>
      </p:pic>
      <p:sp>
        <p:nvSpPr>
          <p:cNvPr id="8" name="Rectangle 7"/>
          <p:cNvSpPr/>
          <p:nvPr/>
        </p:nvSpPr>
        <p:spPr>
          <a:xfrm>
            <a:off x="533400" y="5713576"/>
            <a:ext cx="7162800" cy="261610"/>
          </a:xfrm>
          <a:prstGeom prst="rect">
            <a:avLst/>
          </a:prstGeom>
        </p:spPr>
        <p:txBody>
          <a:bodyPr wrap="square">
            <a:spAutoFit/>
          </a:bodyPr>
          <a:lstStyle/>
          <a:p>
            <a:r>
              <a:rPr lang="en-US" sz="1100" dirty="0">
                <a:solidFill>
                  <a:schemeClr val="bg1"/>
                </a:solidFill>
                <a:hlinkClick r:id="rId3"/>
              </a:rPr>
              <a:t>https://measureofamerica.carto.com/viz/33128a2f-6252-438c-9407-65b37d4f7419/embed_map</a:t>
            </a:r>
            <a:endParaRPr lang="en-US" sz="1100" dirty="0">
              <a:solidFill>
                <a:schemeClr val="bg1"/>
              </a:solidFill>
            </a:endParaRPr>
          </a:p>
        </p:txBody>
      </p:sp>
    </p:spTree>
    <p:extLst>
      <p:ext uri="{BB962C8B-B14F-4D97-AF65-F5344CB8AC3E}">
        <p14:creationId xmlns:p14="http://schemas.microsoft.com/office/powerpoint/2010/main" val="2568284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a:spLocks noChangeArrowheads="1"/>
          </p:cNvSpPr>
          <p:nvPr/>
        </p:nvSpPr>
        <p:spPr bwMode="ltGray">
          <a:xfrm>
            <a:off x="671511" y="381000"/>
            <a:ext cx="7585075" cy="877163"/>
          </a:xfrm>
          <a:prstGeom prst="rect">
            <a:avLst/>
          </a:prstGeom>
          <a:noFill/>
          <a:ln w="9525">
            <a:noFill/>
            <a:miter lim="800000"/>
            <a:headEnd/>
            <a:tailEnd/>
          </a:ln>
          <a:effectLst/>
        </p:spPr>
        <p:txBody>
          <a:bodyPr wrap="square">
            <a:spAutoFit/>
          </a:bodyPr>
          <a:lstStyle/>
          <a:p>
            <a:pPr algn="ctr">
              <a:lnSpc>
                <a:spcPct val="85000"/>
              </a:lnSpc>
              <a:defRPr/>
            </a:pPr>
            <a:r>
              <a:rPr lang="en-US" sz="2900" dirty="0">
                <a:solidFill>
                  <a:schemeClr val="bg1"/>
                </a:solidFill>
                <a:latin typeface="Calibri" panose="020F0502020204030204" pitchFamily="34" charset="0"/>
              </a:rPr>
              <a:t>Improving health &amp; reducing disparities by addressing the role of social factors </a:t>
            </a:r>
          </a:p>
        </p:txBody>
      </p:sp>
      <p:sp>
        <p:nvSpPr>
          <p:cNvPr id="3" name="Block Arc 2"/>
          <p:cNvSpPr/>
          <p:nvPr/>
        </p:nvSpPr>
        <p:spPr>
          <a:xfrm>
            <a:off x="1125538" y="1722438"/>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black"/>
              </a:solidFill>
            </a:endParaRPr>
          </a:p>
        </p:txBody>
      </p:sp>
      <p:sp>
        <p:nvSpPr>
          <p:cNvPr id="4" name="Block Arc 3"/>
          <p:cNvSpPr/>
          <p:nvPr/>
        </p:nvSpPr>
        <p:spPr>
          <a:xfrm>
            <a:off x="2028825" y="2632075"/>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black"/>
              </a:solidFill>
            </a:endParaRPr>
          </a:p>
        </p:txBody>
      </p:sp>
      <p:grpSp>
        <p:nvGrpSpPr>
          <p:cNvPr id="5" name="Group 96"/>
          <p:cNvGrpSpPr>
            <a:grpSpLocks/>
          </p:cNvGrpSpPr>
          <p:nvPr/>
        </p:nvGrpSpPr>
        <p:grpSpPr bwMode="auto">
          <a:xfrm>
            <a:off x="2941638" y="3546475"/>
            <a:ext cx="3144837" cy="3305175"/>
            <a:chOff x="3017367" y="3759796"/>
            <a:chExt cx="3144656" cy="3304620"/>
          </a:xfrm>
        </p:grpSpPr>
        <p:sp>
          <p:nvSpPr>
            <p:cNvPr id="6" name="Chord 5"/>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white"/>
                </a:solidFill>
              </a:endParaRPr>
            </a:p>
          </p:txBody>
        </p:sp>
        <p:cxnSp>
          <p:nvCxnSpPr>
            <p:cNvPr id="7" name="Straight Connector 6"/>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8" name="Group 76"/>
          <p:cNvGrpSpPr>
            <a:grpSpLocks/>
          </p:cNvGrpSpPr>
          <p:nvPr/>
        </p:nvGrpSpPr>
        <p:grpSpPr bwMode="auto">
          <a:xfrm>
            <a:off x="1135063" y="5075238"/>
            <a:ext cx="6753225" cy="1327150"/>
            <a:chOff x="800100" y="2562225"/>
            <a:chExt cx="5486400" cy="707021"/>
          </a:xfrm>
        </p:grpSpPr>
        <p:sp>
          <p:nvSpPr>
            <p:cNvPr id="9" name="Rectangle 8"/>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solidFill>
                  <a:prstClr val="white"/>
                </a:solidFill>
              </a:endParaRPr>
            </a:p>
          </p:txBody>
        </p:sp>
        <p:cxnSp>
          <p:nvCxnSpPr>
            <p:cNvPr id="10" name="Straight Connector 9"/>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prstClr val="white"/>
                  </a:solidFill>
                </a:rPr>
                <a:t>HEALTH</a:t>
              </a:r>
            </a:p>
          </p:txBody>
        </p:sp>
      </p:grpSp>
      <p:sp>
        <p:nvSpPr>
          <p:cNvPr id="12" name="TextBox 24"/>
          <p:cNvSpPr txBox="1"/>
          <p:nvPr/>
        </p:nvSpPr>
        <p:spPr>
          <a:xfrm>
            <a:off x="3341688" y="4119563"/>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Behaviors</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25"/>
          <p:cNvSpPr txBox="1"/>
          <p:nvPr/>
        </p:nvSpPr>
        <p:spPr>
          <a:xfrm>
            <a:off x="4527550" y="4127500"/>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smtClean="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Medical Care</a:t>
            </a:r>
            <a:endParaRPr lang="en-US" sz="1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Box 26"/>
          <p:cNvSpPr txBox="1"/>
          <p:nvPr/>
        </p:nvSpPr>
        <p:spPr>
          <a:xfrm>
            <a:off x="3268663" y="2927350"/>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 Homes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Communities</a:t>
            </a:r>
            <a:endPar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27"/>
          <p:cNvSpPr txBox="1"/>
          <p:nvPr/>
        </p:nvSpPr>
        <p:spPr>
          <a:xfrm>
            <a:off x="3200400" y="1919288"/>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algn="ctr">
              <a:defRPr/>
            </a:pP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Opportunities </a:t>
            </a:r>
            <a:r>
              <a:rPr lang="en-US" sz="1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and </a:t>
            </a:r>
            <a:r>
              <a:rPr lang="en-US" sz="1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Resources</a:t>
            </a:r>
          </a:p>
        </p:txBody>
      </p:sp>
      <p:sp>
        <p:nvSpPr>
          <p:cNvPr id="16" name="Text Box 21"/>
          <p:cNvSpPr txBox="1">
            <a:spLocks noChangeArrowheads="1"/>
          </p:cNvSpPr>
          <p:nvPr/>
        </p:nvSpPr>
        <p:spPr bwMode="ltGray">
          <a:xfrm>
            <a:off x="2619741" y="6221160"/>
            <a:ext cx="461089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en-US" altLang="en-US" sz="1100" dirty="0">
                <a:solidFill>
                  <a:schemeClr val="bg2"/>
                </a:solidFill>
                <a:cs typeface="Arial" charset="0"/>
              </a:rPr>
              <a:t>Adapted from Braveman et al., for Robert Wood Johnson Foundation Commission to Build a Healthier America | www.commissiononhealth.org</a:t>
            </a:r>
          </a:p>
        </p:txBody>
      </p:sp>
      <p:sp>
        <p:nvSpPr>
          <p:cNvPr id="17" name="TextBox 16"/>
          <p:cNvSpPr txBox="1">
            <a:spLocks noChangeArrowheads="1"/>
          </p:cNvSpPr>
          <p:nvPr/>
        </p:nvSpPr>
        <p:spPr bwMode="auto">
          <a:xfrm>
            <a:off x="1117600" y="5075238"/>
            <a:ext cx="6786563" cy="3385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dirty="0" smtClean="0">
                <a:solidFill>
                  <a:schemeClr val="bg1"/>
                </a:solidFill>
                <a:cs typeface="Arial" charset="0"/>
              </a:rPr>
              <a:t>Interaction with genetic/other biological factors</a:t>
            </a:r>
            <a:endParaRPr lang="en-US" altLang="en-US" sz="1600" b="1" dirty="0">
              <a:solidFill>
                <a:schemeClr val="bg1"/>
              </a:solidFill>
              <a:cs typeface="Arial" charset="0"/>
            </a:endParaRPr>
          </a:p>
        </p:txBody>
      </p:sp>
      <p:sp>
        <p:nvSpPr>
          <p:cNvPr id="18" name="Rectangle 17"/>
          <p:cNvSpPr/>
          <p:nvPr/>
        </p:nvSpPr>
        <p:spPr>
          <a:xfrm>
            <a:off x="1676400" y="2590800"/>
            <a:ext cx="6019800" cy="106680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676400" y="1566069"/>
            <a:ext cx="6019800" cy="1235075"/>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42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animBg="1"/>
      <p:bldP spid="18" grpId="0" animBg="1"/>
      <p:bldP spid="18" grpId="1"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814" y="61233"/>
            <a:ext cx="3490762" cy="1200150"/>
          </a:xfrm>
        </p:spPr>
        <p:txBody>
          <a:bodyPr/>
          <a:lstStyle/>
          <a:p>
            <a:r>
              <a:rPr lang="en-US" sz="2600" b="1" dirty="0">
                <a:solidFill>
                  <a:srgbClr val="0070C0"/>
                </a:solidFill>
              </a:rPr>
              <a:t>Cells-to-Society model</a:t>
            </a:r>
          </a:p>
        </p:txBody>
      </p:sp>
      <p:sp>
        <p:nvSpPr>
          <p:cNvPr id="4" name="Text Placeholder 3"/>
          <p:cNvSpPr>
            <a:spLocks noGrp="1"/>
          </p:cNvSpPr>
          <p:nvPr>
            <p:ph type="body" sz="half" idx="2"/>
          </p:nvPr>
        </p:nvSpPr>
        <p:spPr>
          <a:xfrm>
            <a:off x="381000" y="1284720"/>
            <a:ext cx="3357873" cy="2858691"/>
          </a:xfrm>
        </p:spPr>
        <p:txBody>
          <a:bodyPr>
            <a:normAutofit/>
          </a:bodyPr>
          <a:lstStyle/>
          <a:p>
            <a:r>
              <a:rPr lang="en-US" sz="1800" dirty="0">
                <a:solidFill>
                  <a:schemeClr val="tx2"/>
                </a:solidFill>
              </a:rPr>
              <a:t>A framework for multilevel research </a:t>
            </a:r>
          </a:p>
          <a:p>
            <a:r>
              <a:rPr lang="en-US" sz="1800" dirty="0">
                <a:solidFill>
                  <a:schemeClr val="tx2"/>
                </a:solidFill>
              </a:rPr>
              <a:t>Centers for Population Health and Health Disparities, NIH</a:t>
            </a:r>
          </a:p>
          <a:p>
            <a:endParaRPr lang="en-US" sz="1400" dirty="0">
              <a:solidFill>
                <a:schemeClr val="tx2"/>
              </a:solidFill>
            </a:endParaRPr>
          </a:p>
        </p:txBody>
      </p:sp>
      <p:sp>
        <p:nvSpPr>
          <p:cNvPr id="8" name="TextBox 7"/>
          <p:cNvSpPr txBox="1"/>
          <p:nvPr/>
        </p:nvSpPr>
        <p:spPr>
          <a:xfrm>
            <a:off x="381000" y="5866817"/>
            <a:ext cx="2057230" cy="276999"/>
          </a:xfrm>
          <a:prstGeom prst="rect">
            <a:avLst/>
          </a:prstGeom>
          <a:noFill/>
        </p:spPr>
        <p:txBody>
          <a:bodyPr wrap="none" rtlCol="0">
            <a:spAutoFit/>
          </a:bodyPr>
          <a:lstStyle/>
          <a:p>
            <a:pPr fontAlgn="auto">
              <a:spcBef>
                <a:spcPts val="0"/>
              </a:spcBef>
              <a:spcAft>
                <a:spcPts val="0"/>
              </a:spcAft>
            </a:pPr>
            <a:r>
              <a:rPr lang="en-US" sz="1200" dirty="0" err="1">
                <a:solidFill>
                  <a:srgbClr val="052049"/>
                </a:solidFill>
                <a:latin typeface="Arial"/>
                <a:cs typeface="+mn-cs"/>
              </a:rPr>
              <a:t>Warnecke</a:t>
            </a:r>
            <a:r>
              <a:rPr lang="en-US" sz="1200" dirty="0">
                <a:solidFill>
                  <a:srgbClr val="052049"/>
                </a:solidFill>
                <a:latin typeface="Arial"/>
                <a:cs typeface="+mn-cs"/>
              </a:rPr>
              <a:t> et al. AJPH 2008</a:t>
            </a:r>
          </a:p>
        </p:txBody>
      </p:sp>
      <p:sp>
        <p:nvSpPr>
          <p:cNvPr id="6" name="TextBox 5"/>
          <p:cNvSpPr txBox="1"/>
          <p:nvPr/>
        </p:nvSpPr>
        <p:spPr>
          <a:xfrm>
            <a:off x="4437674" y="1595972"/>
            <a:ext cx="1943100" cy="484748"/>
          </a:xfrm>
          <a:prstGeom prst="rect">
            <a:avLst/>
          </a:prstGeom>
          <a:solidFill>
            <a:schemeClr val="accent4">
              <a:lumMod val="20000"/>
              <a:lumOff val="80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fontAlgn="auto">
              <a:spcBef>
                <a:spcPts val="0"/>
              </a:spcBef>
              <a:spcAft>
                <a:spcPts val="0"/>
              </a:spcAft>
            </a:pPr>
            <a:r>
              <a:rPr lang="en-US" sz="900" b="1" u="sng" dirty="0">
                <a:solidFill>
                  <a:prstClr val="black"/>
                </a:solidFill>
                <a:cs typeface="Arial" pitchFamily="34" charset="0"/>
              </a:rPr>
              <a:t>Institutional context</a:t>
            </a:r>
          </a:p>
          <a:p>
            <a:pPr fontAlgn="auto">
              <a:spcBef>
                <a:spcPts val="0"/>
              </a:spcBef>
              <a:spcAft>
                <a:spcPts val="0"/>
              </a:spcAft>
            </a:pPr>
            <a:r>
              <a:rPr lang="en-US" sz="825" dirty="0">
                <a:solidFill>
                  <a:prstClr val="black"/>
                </a:solidFill>
                <a:cs typeface="Arial" pitchFamily="34" charset="0"/>
              </a:rPr>
              <a:t>The health care system, economic system, media, political system</a:t>
            </a:r>
            <a:endParaRPr lang="en-US" sz="825" strike="sngStrike" dirty="0">
              <a:solidFill>
                <a:prstClr val="black"/>
              </a:solidFill>
              <a:cs typeface="Arial" pitchFamily="34" charset="0"/>
            </a:endParaRPr>
          </a:p>
        </p:txBody>
      </p:sp>
      <p:sp>
        <p:nvSpPr>
          <p:cNvPr id="7" name="TextBox 6"/>
          <p:cNvSpPr txBox="1"/>
          <p:nvPr/>
        </p:nvSpPr>
        <p:spPr>
          <a:xfrm>
            <a:off x="4436348" y="3814046"/>
            <a:ext cx="1943100" cy="484748"/>
          </a:xfrm>
          <a:prstGeom prst="rect">
            <a:avLst/>
          </a:prstGeom>
          <a:solidFill>
            <a:schemeClr val="accent4">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US" sz="900" b="1" u="sng" dirty="0">
                <a:solidFill>
                  <a:prstClr val="black"/>
                </a:solidFill>
                <a:cs typeface="Arial" pitchFamily="34" charset="0"/>
              </a:rPr>
              <a:t>Individual demographics</a:t>
            </a:r>
          </a:p>
          <a:p>
            <a:pPr fontAlgn="auto">
              <a:spcBef>
                <a:spcPts val="0"/>
              </a:spcBef>
              <a:spcAft>
                <a:spcPts val="0"/>
              </a:spcAft>
            </a:pPr>
            <a:r>
              <a:rPr lang="en-US" sz="825" dirty="0">
                <a:solidFill>
                  <a:prstClr val="black"/>
                </a:solidFill>
                <a:cs typeface="Arial" pitchFamily="34" charset="0"/>
              </a:rPr>
              <a:t>Age, race/ethnicity, SES, health insurance, education, acculturation</a:t>
            </a:r>
          </a:p>
        </p:txBody>
      </p:sp>
      <p:sp>
        <p:nvSpPr>
          <p:cNvPr id="9" name="TextBox 8"/>
          <p:cNvSpPr txBox="1"/>
          <p:nvPr/>
        </p:nvSpPr>
        <p:spPr>
          <a:xfrm>
            <a:off x="4431032" y="4336825"/>
            <a:ext cx="1943100" cy="357790"/>
          </a:xfrm>
          <a:prstGeom prst="rect">
            <a:avLst/>
          </a:prstGeom>
          <a:solidFill>
            <a:schemeClr val="accent4">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US" sz="900" b="1" u="sng" dirty="0">
                <a:solidFill>
                  <a:prstClr val="black"/>
                </a:solidFill>
                <a:cs typeface="Arial" pitchFamily="34" charset="0"/>
              </a:rPr>
              <a:t>Individual risk behaviors</a:t>
            </a:r>
          </a:p>
          <a:p>
            <a:pPr fontAlgn="auto">
              <a:spcBef>
                <a:spcPts val="0"/>
              </a:spcBef>
              <a:spcAft>
                <a:spcPts val="0"/>
              </a:spcAft>
            </a:pPr>
            <a:r>
              <a:rPr lang="en-US" sz="825" dirty="0">
                <a:solidFill>
                  <a:prstClr val="black"/>
                </a:solidFill>
                <a:cs typeface="Arial" pitchFamily="34" charset="0"/>
              </a:rPr>
              <a:t>Smoking, alcohol, diet, sleep</a:t>
            </a:r>
          </a:p>
        </p:txBody>
      </p:sp>
      <p:grpSp>
        <p:nvGrpSpPr>
          <p:cNvPr id="10" name="Group 9"/>
          <p:cNvGrpSpPr/>
          <p:nvPr/>
        </p:nvGrpSpPr>
        <p:grpSpPr>
          <a:xfrm>
            <a:off x="3933930" y="1200151"/>
            <a:ext cx="388118" cy="4516941"/>
            <a:chOff x="1752600" y="838200"/>
            <a:chExt cx="685800" cy="5105400"/>
          </a:xfrm>
          <a:solidFill>
            <a:schemeClr val="accent6">
              <a:lumMod val="40000"/>
              <a:lumOff val="60000"/>
            </a:schemeClr>
          </a:solidFill>
        </p:grpSpPr>
        <p:sp>
          <p:nvSpPr>
            <p:cNvPr id="33" name="Up-Down Arrow 32"/>
            <p:cNvSpPr/>
            <p:nvPr/>
          </p:nvSpPr>
          <p:spPr>
            <a:xfrm>
              <a:off x="1752600" y="838200"/>
              <a:ext cx="685800" cy="5105400"/>
            </a:xfrm>
            <a:prstGeom prst="upDownArrow">
              <a:avLst/>
            </a:prstGeom>
            <a:grpFill/>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endParaRPr lang="en-US" sz="1350">
                <a:solidFill>
                  <a:prstClr val="black"/>
                </a:solidFill>
              </a:endParaRPr>
            </a:p>
          </p:txBody>
        </p:sp>
        <p:sp>
          <p:nvSpPr>
            <p:cNvPr id="34" name="TextBox 33"/>
            <p:cNvSpPr txBox="1"/>
            <p:nvPr/>
          </p:nvSpPr>
          <p:spPr>
            <a:xfrm rot="16200000">
              <a:off x="1438203" y="3050415"/>
              <a:ext cx="1219731" cy="530241"/>
            </a:xfrm>
            <a:prstGeom prst="rect">
              <a:avLst/>
            </a:prstGeom>
            <a:noFill/>
          </p:spPr>
          <p:txBody>
            <a:bodyPr wrap="none" rtlCol="0">
              <a:spAutoFit/>
            </a:bodyPr>
            <a:lstStyle/>
            <a:p>
              <a:pPr fontAlgn="auto">
                <a:spcBef>
                  <a:spcPts val="0"/>
                </a:spcBef>
                <a:spcAft>
                  <a:spcPts val="0"/>
                </a:spcAft>
              </a:pPr>
              <a:r>
                <a:rPr lang="en-US" sz="1350" dirty="0">
                  <a:solidFill>
                    <a:prstClr val="black"/>
                  </a:solidFill>
                  <a:latin typeface="Arial"/>
                  <a:cs typeface="+mn-cs"/>
                </a:rPr>
                <a:t>Interactions</a:t>
              </a:r>
            </a:p>
          </p:txBody>
        </p:sp>
      </p:grpSp>
      <p:sp>
        <p:nvSpPr>
          <p:cNvPr id="11" name="Right Bracket 10"/>
          <p:cNvSpPr/>
          <p:nvPr/>
        </p:nvSpPr>
        <p:spPr>
          <a:xfrm>
            <a:off x="6379448" y="2311552"/>
            <a:ext cx="207748" cy="126336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350">
              <a:solidFill>
                <a:prstClr val="black"/>
              </a:solidFill>
            </a:endParaRPr>
          </a:p>
        </p:txBody>
      </p:sp>
      <p:sp>
        <p:nvSpPr>
          <p:cNvPr id="12" name="Right Bracket 11"/>
          <p:cNvSpPr/>
          <p:nvPr/>
        </p:nvSpPr>
        <p:spPr>
          <a:xfrm>
            <a:off x="6388199" y="4066794"/>
            <a:ext cx="177058" cy="48480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350">
              <a:solidFill>
                <a:prstClr val="black"/>
              </a:solidFill>
            </a:endParaRPr>
          </a:p>
        </p:txBody>
      </p:sp>
      <p:sp>
        <p:nvSpPr>
          <p:cNvPr id="13" name="TextBox 12"/>
          <p:cNvSpPr txBox="1"/>
          <p:nvPr/>
        </p:nvSpPr>
        <p:spPr>
          <a:xfrm>
            <a:off x="6694831" y="1410585"/>
            <a:ext cx="969550" cy="400110"/>
          </a:xfrm>
          <a:prstGeom prst="rect">
            <a:avLst/>
          </a:prstGeom>
          <a:noFill/>
        </p:spPr>
        <p:txBody>
          <a:bodyPr wrap="square" rtlCol="0">
            <a:spAutoFit/>
          </a:bodyPr>
          <a:lstStyle/>
          <a:p>
            <a:pPr fontAlgn="auto">
              <a:spcBef>
                <a:spcPts val="0"/>
              </a:spcBef>
              <a:spcAft>
                <a:spcPts val="0"/>
              </a:spcAft>
            </a:pPr>
            <a:r>
              <a:rPr lang="en-US" sz="1000" dirty="0">
                <a:solidFill>
                  <a:srgbClr val="052049"/>
                </a:solidFill>
                <a:latin typeface="Arial" pitchFamily="34" charset="0"/>
                <a:cs typeface="Arial" pitchFamily="34" charset="0"/>
              </a:rPr>
              <a:t>Fundamental causes</a:t>
            </a:r>
          </a:p>
        </p:txBody>
      </p:sp>
      <p:sp>
        <p:nvSpPr>
          <p:cNvPr id="14" name="TextBox 13"/>
          <p:cNvSpPr txBox="1"/>
          <p:nvPr/>
        </p:nvSpPr>
        <p:spPr>
          <a:xfrm>
            <a:off x="6694831" y="2687917"/>
            <a:ext cx="969550" cy="523220"/>
          </a:xfrm>
          <a:prstGeom prst="rect">
            <a:avLst/>
          </a:prstGeom>
          <a:noFill/>
        </p:spPr>
        <p:txBody>
          <a:bodyPr wrap="square" rtlCol="0">
            <a:spAutoFit/>
          </a:bodyPr>
          <a:lstStyle/>
          <a:p>
            <a:pPr fontAlgn="auto">
              <a:spcBef>
                <a:spcPts val="0"/>
              </a:spcBef>
              <a:spcAft>
                <a:spcPts val="0"/>
              </a:spcAft>
            </a:pPr>
            <a:r>
              <a:rPr lang="en-US" sz="1000" dirty="0">
                <a:solidFill>
                  <a:srgbClr val="052049"/>
                </a:solidFill>
                <a:latin typeface="Arial" pitchFamily="34" charset="0"/>
                <a:cs typeface="Arial" pitchFamily="34" charset="0"/>
              </a:rPr>
              <a:t>Social</a:t>
            </a:r>
            <a:r>
              <a:rPr lang="en-US" sz="900" dirty="0">
                <a:solidFill>
                  <a:srgbClr val="052049"/>
                </a:solidFill>
                <a:latin typeface="Arial" pitchFamily="34" charset="0"/>
                <a:cs typeface="Arial" pitchFamily="34" charset="0"/>
              </a:rPr>
              <a:t> &amp; physical context</a:t>
            </a:r>
          </a:p>
        </p:txBody>
      </p:sp>
      <p:sp>
        <p:nvSpPr>
          <p:cNvPr id="15" name="TextBox 14"/>
          <p:cNvSpPr txBox="1"/>
          <p:nvPr/>
        </p:nvSpPr>
        <p:spPr>
          <a:xfrm>
            <a:off x="6694831" y="4125799"/>
            <a:ext cx="969550" cy="384721"/>
          </a:xfrm>
          <a:prstGeom prst="rect">
            <a:avLst/>
          </a:prstGeom>
          <a:noFill/>
        </p:spPr>
        <p:txBody>
          <a:bodyPr wrap="square" rtlCol="0">
            <a:spAutoFit/>
          </a:bodyPr>
          <a:lstStyle/>
          <a:p>
            <a:pPr fontAlgn="auto">
              <a:spcBef>
                <a:spcPts val="0"/>
              </a:spcBef>
              <a:spcAft>
                <a:spcPts val="0"/>
              </a:spcAft>
            </a:pPr>
            <a:r>
              <a:rPr lang="en-US" sz="1000" dirty="0">
                <a:solidFill>
                  <a:srgbClr val="052049"/>
                </a:solidFill>
                <a:latin typeface="Arial" pitchFamily="34" charset="0"/>
                <a:cs typeface="Arial" pitchFamily="34" charset="0"/>
              </a:rPr>
              <a:t>Individual</a:t>
            </a:r>
            <a:r>
              <a:rPr lang="en-US" sz="900" dirty="0">
                <a:solidFill>
                  <a:srgbClr val="052049"/>
                </a:solidFill>
                <a:latin typeface="Arial" pitchFamily="34" charset="0"/>
                <a:cs typeface="Arial" pitchFamily="34" charset="0"/>
              </a:rPr>
              <a:t> factors</a:t>
            </a:r>
          </a:p>
        </p:txBody>
      </p:sp>
      <p:sp>
        <p:nvSpPr>
          <p:cNvPr id="16" name="TextBox 15"/>
          <p:cNvSpPr txBox="1"/>
          <p:nvPr/>
        </p:nvSpPr>
        <p:spPr>
          <a:xfrm>
            <a:off x="7923576" y="3221411"/>
            <a:ext cx="1143000" cy="38472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fontAlgn="auto">
              <a:spcBef>
                <a:spcPts val="0"/>
              </a:spcBef>
              <a:spcAft>
                <a:spcPts val="0"/>
              </a:spcAft>
            </a:pPr>
            <a:r>
              <a:rPr lang="en-US" sz="900" b="1" dirty="0">
                <a:solidFill>
                  <a:srgbClr val="052049"/>
                </a:solidFill>
                <a:cs typeface="Arial" pitchFamily="34" charset="0"/>
              </a:rPr>
              <a:t>Disparate </a:t>
            </a:r>
            <a:r>
              <a:rPr lang="en-US" sz="1000" b="1" dirty="0">
                <a:solidFill>
                  <a:srgbClr val="052049"/>
                </a:solidFill>
                <a:cs typeface="Arial" pitchFamily="34" charset="0"/>
              </a:rPr>
              <a:t>health</a:t>
            </a:r>
            <a:r>
              <a:rPr lang="en-US" sz="900" b="1" dirty="0">
                <a:solidFill>
                  <a:srgbClr val="052049"/>
                </a:solidFill>
                <a:cs typeface="Arial" pitchFamily="34" charset="0"/>
              </a:rPr>
              <a:t> outcomes</a:t>
            </a:r>
          </a:p>
        </p:txBody>
      </p:sp>
      <p:sp>
        <p:nvSpPr>
          <p:cNvPr id="17" name="TextBox 16"/>
          <p:cNvSpPr txBox="1"/>
          <p:nvPr/>
        </p:nvSpPr>
        <p:spPr>
          <a:xfrm>
            <a:off x="4436348" y="4732647"/>
            <a:ext cx="1943100" cy="484748"/>
          </a:xfrm>
          <a:prstGeom prst="rect">
            <a:avLst/>
          </a:prstGeom>
          <a:solidFill>
            <a:schemeClr val="accent4">
              <a:lumMod val="75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US" sz="900" b="1" u="sng" dirty="0">
                <a:solidFill>
                  <a:prstClr val="black"/>
                </a:solidFill>
                <a:cs typeface="Arial" pitchFamily="34" charset="0"/>
              </a:rPr>
              <a:t>Biological responses</a:t>
            </a:r>
          </a:p>
          <a:p>
            <a:pPr fontAlgn="auto">
              <a:spcBef>
                <a:spcPts val="0"/>
              </a:spcBef>
              <a:spcAft>
                <a:spcPts val="0"/>
              </a:spcAft>
            </a:pPr>
            <a:r>
              <a:rPr lang="en-US" sz="825" dirty="0">
                <a:solidFill>
                  <a:prstClr val="black"/>
                </a:solidFill>
                <a:cs typeface="Arial" pitchFamily="34" charset="0"/>
              </a:rPr>
              <a:t>Obesity, depression, stress, hypertension, chronic lung disease</a:t>
            </a:r>
          </a:p>
        </p:txBody>
      </p:sp>
      <p:sp>
        <p:nvSpPr>
          <p:cNvPr id="18" name="TextBox 17"/>
          <p:cNvSpPr txBox="1"/>
          <p:nvPr/>
        </p:nvSpPr>
        <p:spPr>
          <a:xfrm>
            <a:off x="4431032" y="1200150"/>
            <a:ext cx="1943100" cy="357790"/>
          </a:xfrm>
          <a:prstGeom prst="rect">
            <a:avLst/>
          </a:prstGeom>
          <a:solidFill>
            <a:schemeClr val="accent4">
              <a:lumMod val="20000"/>
              <a:lumOff val="80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fontAlgn="auto">
              <a:spcBef>
                <a:spcPts val="0"/>
              </a:spcBef>
              <a:spcAft>
                <a:spcPts val="0"/>
              </a:spcAft>
            </a:pPr>
            <a:r>
              <a:rPr lang="en-US" sz="900" b="1" u="sng" dirty="0">
                <a:solidFill>
                  <a:prstClr val="black"/>
                </a:solidFill>
                <a:cs typeface="Arial" pitchFamily="34" charset="0"/>
              </a:rPr>
              <a:t>Social conditions &amp; policies</a:t>
            </a:r>
            <a:endParaRPr lang="en-US" sz="900" b="1" u="sng" strike="sngStrike" dirty="0">
              <a:solidFill>
                <a:prstClr val="black"/>
              </a:solidFill>
              <a:cs typeface="Arial" pitchFamily="34" charset="0"/>
            </a:endParaRPr>
          </a:p>
          <a:p>
            <a:pPr fontAlgn="auto">
              <a:spcBef>
                <a:spcPts val="0"/>
              </a:spcBef>
              <a:spcAft>
                <a:spcPts val="0"/>
              </a:spcAft>
            </a:pPr>
            <a:r>
              <a:rPr lang="en-US" sz="825" dirty="0">
                <a:solidFill>
                  <a:prstClr val="black"/>
                </a:solidFill>
                <a:cs typeface="Arial" pitchFamily="34" charset="0"/>
              </a:rPr>
              <a:t>Poverty, norms, prejudice</a:t>
            </a:r>
            <a:endParaRPr lang="en-US" sz="825" strike="sngStrike" dirty="0">
              <a:solidFill>
                <a:prstClr val="black"/>
              </a:solidFill>
              <a:cs typeface="Arial" pitchFamily="34" charset="0"/>
            </a:endParaRPr>
          </a:p>
        </p:txBody>
      </p:sp>
      <p:sp>
        <p:nvSpPr>
          <p:cNvPr id="19" name="Right Bracket 18"/>
          <p:cNvSpPr/>
          <p:nvPr/>
        </p:nvSpPr>
        <p:spPr>
          <a:xfrm>
            <a:off x="6388199" y="1361164"/>
            <a:ext cx="178517" cy="465641"/>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350">
              <a:solidFill>
                <a:prstClr val="black"/>
              </a:solidFill>
            </a:endParaRPr>
          </a:p>
        </p:txBody>
      </p:sp>
      <p:sp>
        <p:nvSpPr>
          <p:cNvPr id="20" name="TextBox 19"/>
          <p:cNvSpPr txBox="1"/>
          <p:nvPr/>
        </p:nvSpPr>
        <p:spPr>
          <a:xfrm>
            <a:off x="4436348" y="5255426"/>
            <a:ext cx="1943100" cy="611706"/>
          </a:xfrm>
          <a:prstGeom prst="rect">
            <a:avLst/>
          </a:prstGeom>
          <a:solidFill>
            <a:schemeClr val="accent4">
              <a:lumMod val="75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US" sz="900" b="1" u="sng" dirty="0">
                <a:solidFill>
                  <a:prstClr val="black"/>
                </a:solidFill>
                <a:cs typeface="Arial" pitchFamily="34" charset="0"/>
              </a:rPr>
              <a:t>Biologic/Genetic pathways</a:t>
            </a:r>
          </a:p>
          <a:p>
            <a:pPr fontAlgn="auto">
              <a:spcBef>
                <a:spcPts val="0"/>
              </a:spcBef>
              <a:spcAft>
                <a:spcPts val="0"/>
              </a:spcAft>
            </a:pPr>
            <a:r>
              <a:rPr lang="en-US" sz="825" dirty="0">
                <a:solidFill>
                  <a:prstClr val="black"/>
                </a:solidFill>
                <a:cs typeface="Arial" pitchFamily="34" charset="0"/>
              </a:rPr>
              <a:t>Allostatic load, biologic processes, genetic ancestry, genetic mechanisms</a:t>
            </a:r>
          </a:p>
        </p:txBody>
      </p:sp>
      <p:sp>
        <p:nvSpPr>
          <p:cNvPr id="21" name="Right Bracket 20"/>
          <p:cNvSpPr/>
          <p:nvPr/>
        </p:nvSpPr>
        <p:spPr>
          <a:xfrm>
            <a:off x="6388199" y="5025334"/>
            <a:ext cx="169080" cy="49885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350">
              <a:solidFill>
                <a:prstClr val="black"/>
              </a:solidFill>
            </a:endParaRPr>
          </a:p>
        </p:txBody>
      </p:sp>
      <p:sp>
        <p:nvSpPr>
          <p:cNvPr id="22" name="TextBox 21"/>
          <p:cNvSpPr txBox="1"/>
          <p:nvPr/>
        </p:nvSpPr>
        <p:spPr>
          <a:xfrm>
            <a:off x="6694831" y="5160612"/>
            <a:ext cx="969550" cy="230832"/>
          </a:xfrm>
          <a:prstGeom prst="rect">
            <a:avLst/>
          </a:prstGeom>
          <a:noFill/>
        </p:spPr>
        <p:txBody>
          <a:bodyPr wrap="square" rtlCol="0">
            <a:spAutoFit/>
          </a:bodyPr>
          <a:lstStyle/>
          <a:p>
            <a:pPr fontAlgn="auto">
              <a:spcBef>
                <a:spcPts val="0"/>
              </a:spcBef>
              <a:spcAft>
                <a:spcPts val="0"/>
              </a:spcAft>
            </a:pPr>
            <a:r>
              <a:rPr lang="en-US" sz="900" dirty="0">
                <a:solidFill>
                  <a:srgbClr val="052049"/>
                </a:solidFill>
                <a:latin typeface="Arial" pitchFamily="34" charset="0"/>
                <a:cs typeface="Arial" pitchFamily="34" charset="0"/>
              </a:rPr>
              <a:t>Biologic factors</a:t>
            </a:r>
          </a:p>
        </p:txBody>
      </p:sp>
      <p:sp>
        <p:nvSpPr>
          <p:cNvPr id="23" name="TextBox 22"/>
          <p:cNvSpPr txBox="1"/>
          <p:nvPr/>
        </p:nvSpPr>
        <p:spPr>
          <a:xfrm>
            <a:off x="4436348" y="2118751"/>
            <a:ext cx="1943100" cy="484748"/>
          </a:xfrm>
          <a:prstGeom prst="rect">
            <a:avLst/>
          </a:prstGeom>
          <a:solidFill>
            <a:schemeClr val="accent4">
              <a:lumMod val="40000"/>
              <a:lumOff val="6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auto">
              <a:spcBef>
                <a:spcPts val="0"/>
              </a:spcBef>
              <a:spcAft>
                <a:spcPts val="0"/>
              </a:spcAft>
            </a:pPr>
            <a:r>
              <a:rPr lang="en-US" sz="900" b="1" u="sng" dirty="0">
                <a:solidFill>
                  <a:prstClr val="black"/>
                </a:solidFill>
                <a:cs typeface="Arial" pitchFamily="34" charset="0"/>
              </a:rPr>
              <a:t>Social context</a:t>
            </a:r>
          </a:p>
          <a:p>
            <a:pPr fontAlgn="auto">
              <a:spcBef>
                <a:spcPts val="0"/>
              </a:spcBef>
              <a:spcAft>
                <a:spcPts val="0"/>
              </a:spcAft>
            </a:pPr>
            <a:r>
              <a:rPr lang="en-US" sz="825" dirty="0">
                <a:solidFill>
                  <a:prstClr val="black"/>
                </a:solidFill>
                <a:cs typeface="Arial" pitchFamily="34" charset="0"/>
              </a:rPr>
              <a:t>Collective efficacy, social capital, racial/ethnic integration</a:t>
            </a:r>
          </a:p>
        </p:txBody>
      </p:sp>
      <p:sp>
        <p:nvSpPr>
          <p:cNvPr id="24" name="TextBox 23"/>
          <p:cNvSpPr txBox="1"/>
          <p:nvPr/>
        </p:nvSpPr>
        <p:spPr>
          <a:xfrm>
            <a:off x="4436348" y="2641530"/>
            <a:ext cx="1943100" cy="611706"/>
          </a:xfrm>
          <a:prstGeom prst="rect">
            <a:avLst/>
          </a:prstGeom>
          <a:solidFill>
            <a:schemeClr val="accent4">
              <a:lumMod val="40000"/>
              <a:lumOff val="6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auto">
              <a:spcBef>
                <a:spcPts val="0"/>
              </a:spcBef>
              <a:spcAft>
                <a:spcPts val="0"/>
              </a:spcAft>
            </a:pPr>
            <a:r>
              <a:rPr lang="en-US" sz="900" b="1" u="sng" dirty="0">
                <a:solidFill>
                  <a:prstClr val="black"/>
                </a:solidFill>
                <a:cs typeface="Arial" pitchFamily="34" charset="0"/>
              </a:rPr>
              <a:t>Social relationships</a:t>
            </a:r>
          </a:p>
          <a:p>
            <a:pPr fontAlgn="auto">
              <a:spcBef>
                <a:spcPts val="0"/>
              </a:spcBef>
              <a:spcAft>
                <a:spcPts val="0"/>
              </a:spcAft>
            </a:pPr>
            <a:r>
              <a:rPr lang="en-US" sz="825" dirty="0">
                <a:solidFill>
                  <a:prstClr val="black"/>
                </a:solidFill>
                <a:cs typeface="Arial" pitchFamily="34" charset="0"/>
              </a:rPr>
              <a:t>Social networks, social support, religious participation, civic engagement</a:t>
            </a:r>
          </a:p>
        </p:txBody>
      </p:sp>
      <p:sp>
        <p:nvSpPr>
          <p:cNvPr id="25" name="TextBox 24"/>
          <p:cNvSpPr txBox="1"/>
          <p:nvPr/>
        </p:nvSpPr>
        <p:spPr>
          <a:xfrm>
            <a:off x="4445099" y="3291267"/>
            <a:ext cx="1943100" cy="484748"/>
          </a:xfrm>
          <a:prstGeom prst="rect">
            <a:avLst/>
          </a:prstGeom>
          <a:solidFill>
            <a:schemeClr val="accent4">
              <a:lumMod val="40000"/>
              <a:lumOff val="6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auto">
              <a:spcBef>
                <a:spcPts val="0"/>
              </a:spcBef>
              <a:spcAft>
                <a:spcPts val="0"/>
              </a:spcAft>
            </a:pPr>
            <a:r>
              <a:rPr lang="en-US" sz="900" b="1" u="sng" dirty="0">
                <a:solidFill>
                  <a:prstClr val="black"/>
                </a:solidFill>
                <a:cs typeface="Arial" pitchFamily="34" charset="0"/>
              </a:rPr>
              <a:t>Physical context</a:t>
            </a:r>
          </a:p>
          <a:p>
            <a:pPr fontAlgn="auto">
              <a:spcBef>
                <a:spcPts val="0"/>
              </a:spcBef>
              <a:spcAft>
                <a:spcPts val="0"/>
              </a:spcAft>
            </a:pPr>
            <a:r>
              <a:rPr lang="en-US" sz="825" dirty="0">
                <a:solidFill>
                  <a:prstClr val="black"/>
                </a:solidFill>
                <a:cs typeface="Arial" pitchFamily="34" charset="0"/>
              </a:rPr>
              <a:t>Building quality, pollution, sidewalks, parks</a:t>
            </a:r>
          </a:p>
        </p:txBody>
      </p:sp>
      <p:sp>
        <p:nvSpPr>
          <p:cNvPr id="26" name="Right Bracket 25"/>
          <p:cNvSpPr/>
          <p:nvPr/>
        </p:nvSpPr>
        <p:spPr>
          <a:xfrm>
            <a:off x="7610548" y="1534858"/>
            <a:ext cx="161469" cy="373990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350">
              <a:solidFill>
                <a:prstClr val="black"/>
              </a:solidFill>
            </a:endParaRPr>
          </a:p>
        </p:txBody>
      </p:sp>
      <p:cxnSp>
        <p:nvCxnSpPr>
          <p:cNvPr id="27" name="Straight Connector 26"/>
          <p:cNvCxnSpPr/>
          <p:nvPr/>
        </p:nvCxnSpPr>
        <p:spPr>
          <a:xfrm>
            <a:off x="6694831" y="1593985"/>
            <a:ext cx="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9" idx="2"/>
            <a:endCxn id="13" idx="1"/>
          </p:cNvCxnSpPr>
          <p:nvPr/>
        </p:nvCxnSpPr>
        <p:spPr>
          <a:xfrm>
            <a:off x="6566715" y="1593984"/>
            <a:ext cx="128116" cy="16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2"/>
            <a:endCxn id="22" idx="1"/>
          </p:cNvCxnSpPr>
          <p:nvPr/>
        </p:nvCxnSpPr>
        <p:spPr>
          <a:xfrm>
            <a:off x="6557279" y="5274760"/>
            <a:ext cx="137552" cy="1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2" idx="2"/>
            <a:endCxn id="15" idx="1"/>
          </p:cNvCxnSpPr>
          <p:nvPr/>
        </p:nvCxnSpPr>
        <p:spPr>
          <a:xfrm>
            <a:off x="6565257" y="4309197"/>
            <a:ext cx="129574" cy="8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1" idx="2"/>
            <a:endCxn id="14" idx="1"/>
          </p:cNvCxnSpPr>
          <p:nvPr/>
        </p:nvCxnSpPr>
        <p:spPr>
          <a:xfrm>
            <a:off x="6587197" y="2943235"/>
            <a:ext cx="107635" cy="6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6" idx="2"/>
            <a:endCxn id="16" idx="1"/>
          </p:cNvCxnSpPr>
          <p:nvPr/>
        </p:nvCxnSpPr>
        <p:spPr>
          <a:xfrm>
            <a:off x="7772016" y="3404809"/>
            <a:ext cx="151560" cy="8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513376" y="4317435"/>
            <a:ext cx="5410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99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1" nodeType="clickEffect">
                                  <p:stCondLst>
                                    <p:cond delay="0"/>
                                  </p:stCondLst>
                                  <p:childTnLst>
                                    <p:set>
                                      <p:cBhvr rctx="PPT">
                                        <p:cTn id="10" dur="indefinite"/>
                                        <p:tgtEl>
                                          <p:spTgt spid="9">
                                            <p:txEl>
                                              <p:pRg st="0" end="0"/>
                                            </p:txEl>
                                          </p:spTgt>
                                        </p:tgtEl>
                                        <p:attrNameLst>
                                          <p:attrName>style.opacity</p:attrName>
                                        </p:attrNameLst>
                                      </p:cBhvr>
                                      <p:to>
                                        <p:strVal val="0.5"/>
                                      </p:to>
                                    </p:set>
                                    <p:animEffect filter="image" prLst="opacity: 0.5">
                                      <p:cBhvr rctx="IE">
                                        <p:cTn id="11" dur="indefinite"/>
                                        <p:tgtEl>
                                          <p:spTgt spid="9">
                                            <p:txEl>
                                              <p:pRg st="0" end="0"/>
                                            </p:txEl>
                                          </p:spTgt>
                                        </p:tgtEl>
                                      </p:cBhvr>
                                    </p:animEffect>
                                  </p:childTnLst>
                                </p:cTn>
                              </p:par>
                              <p:par>
                                <p:cTn id="12" presetID="9" presetClass="emph" presetSubtype="0" grpId="1" nodeType="withEffect">
                                  <p:stCondLst>
                                    <p:cond delay="0"/>
                                  </p:stCondLst>
                                  <p:childTnLst>
                                    <p:set>
                                      <p:cBhvr rctx="PPT">
                                        <p:cTn id="13" dur="indefinite"/>
                                        <p:tgtEl>
                                          <p:spTgt spid="9">
                                            <p:txEl>
                                              <p:pRg st="1" end="1"/>
                                            </p:txEl>
                                          </p:spTgt>
                                        </p:tgtEl>
                                        <p:attrNameLst>
                                          <p:attrName>style.opacity</p:attrName>
                                        </p:attrNameLst>
                                      </p:cBhvr>
                                      <p:to>
                                        <p:strVal val="0.5"/>
                                      </p:to>
                                    </p:set>
                                    <p:animEffect filter="image" prLst="opacity: 0.5">
                                      <p:cBhvr rctx="IE">
                                        <p:cTn id="14" dur="indefinite"/>
                                        <p:tgtEl>
                                          <p:spTgt spid="9">
                                            <p:txEl>
                                              <p:pRg st="1" end="1"/>
                                            </p:txEl>
                                          </p:spTgt>
                                        </p:tgtEl>
                                      </p:cBhvr>
                                    </p:animEffect>
                                  </p:childTnLst>
                                </p:cTn>
                              </p:par>
                              <p:par>
                                <p:cTn id="15" presetID="9" presetClass="emph" presetSubtype="0" grpId="1" nodeType="withEffect">
                                  <p:stCondLst>
                                    <p:cond delay="0"/>
                                  </p:stCondLst>
                                  <p:childTnLst>
                                    <p:set>
                                      <p:cBhvr rctx="PPT">
                                        <p:cTn id="16" dur="indefinite"/>
                                        <p:tgtEl>
                                          <p:spTgt spid="9">
                                            <p:bg/>
                                          </p:spTgt>
                                        </p:tgtEl>
                                        <p:attrNameLst>
                                          <p:attrName>style.opacity</p:attrName>
                                        </p:attrNameLst>
                                      </p:cBhvr>
                                      <p:to>
                                        <p:strVal val="0.5"/>
                                      </p:to>
                                    </p:set>
                                    <p:animEffect filter="image" prLst="opacity: 0.5">
                                      <p:cBhvr rctx="IE">
                                        <p:cTn id="17" dur="indefinite"/>
                                        <p:tgtEl>
                                          <p:spTgt spid="9">
                                            <p:bg/>
                                          </p:spTgt>
                                        </p:tgtEl>
                                      </p:cBhvr>
                                    </p:animEffect>
                                  </p:childTnLst>
                                </p:cTn>
                              </p:par>
                              <p:par>
                                <p:cTn id="18" presetID="9" presetClass="emph" presetSubtype="0" grpId="1" nodeType="withEffect">
                                  <p:stCondLst>
                                    <p:cond delay="0"/>
                                  </p:stCondLst>
                                  <p:childTnLst>
                                    <p:set>
                                      <p:cBhvr rctx="PPT">
                                        <p:cTn id="19" dur="indefinite"/>
                                        <p:tgtEl>
                                          <p:spTgt spid="17">
                                            <p:txEl>
                                              <p:pRg st="0" end="0"/>
                                            </p:txEl>
                                          </p:spTgt>
                                        </p:tgtEl>
                                        <p:attrNameLst>
                                          <p:attrName>style.opacity</p:attrName>
                                        </p:attrNameLst>
                                      </p:cBhvr>
                                      <p:to>
                                        <p:strVal val="0.5"/>
                                      </p:to>
                                    </p:set>
                                    <p:animEffect filter="image" prLst="opacity: 0.5">
                                      <p:cBhvr rctx="IE">
                                        <p:cTn id="20" dur="indefinite"/>
                                        <p:tgtEl>
                                          <p:spTgt spid="17">
                                            <p:txEl>
                                              <p:pRg st="0" end="0"/>
                                            </p:txEl>
                                          </p:spTgt>
                                        </p:tgtEl>
                                      </p:cBhvr>
                                    </p:animEffect>
                                  </p:childTnLst>
                                </p:cTn>
                              </p:par>
                              <p:par>
                                <p:cTn id="21" presetID="9" presetClass="emph" presetSubtype="0" grpId="1" nodeType="withEffect">
                                  <p:stCondLst>
                                    <p:cond delay="0"/>
                                  </p:stCondLst>
                                  <p:childTnLst>
                                    <p:set>
                                      <p:cBhvr rctx="PPT">
                                        <p:cTn id="22" dur="indefinite"/>
                                        <p:tgtEl>
                                          <p:spTgt spid="17">
                                            <p:txEl>
                                              <p:pRg st="1" end="1"/>
                                            </p:txEl>
                                          </p:spTgt>
                                        </p:tgtEl>
                                        <p:attrNameLst>
                                          <p:attrName>style.opacity</p:attrName>
                                        </p:attrNameLst>
                                      </p:cBhvr>
                                      <p:to>
                                        <p:strVal val="0.5"/>
                                      </p:to>
                                    </p:set>
                                    <p:animEffect filter="image" prLst="opacity: 0.5">
                                      <p:cBhvr rctx="IE">
                                        <p:cTn id="23" dur="indefinite"/>
                                        <p:tgtEl>
                                          <p:spTgt spid="17">
                                            <p:txEl>
                                              <p:pRg st="1" end="1"/>
                                            </p:txEl>
                                          </p:spTgt>
                                        </p:tgtEl>
                                      </p:cBhvr>
                                    </p:animEffect>
                                  </p:childTnLst>
                                </p:cTn>
                              </p:par>
                              <p:par>
                                <p:cTn id="24" presetID="9" presetClass="emph" presetSubtype="0" grpId="1" nodeType="withEffect">
                                  <p:stCondLst>
                                    <p:cond delay="0"/>
                                  </p:stCondLst>
                                  <p:childTnLst>
                                    <p:set>
                                      <p:cBhvr rctx="PPT">
                                        <p:cTn id="25" dur="indefinite"/>
                                        <p:tgtEl>
                                          <p:spTgt spid="17">
                                            <p:bg/>
                                          </p:spTgt>
                                        </p:tgtEl>
                                        <p:attrNameLst>
                                          <p:attrName>style.opacity</p:attrName>
                                        </p:attrNameLst>
                                      </p:cBhvr>
                                      <p:to>
                                        <p:strVal val="0.5"/>
                                      </p:to>
                                    </p:set>
                                    <p:animEffect filter="image" prLst="opacity: 0.5">
                                      <p:cBhvr rctx="IE">
                                        <p:cTn id="26" dur="indefinite"/>
                                        <p:tgtEl>
                                          <p:spTgt spid="17">
                                            <p:bg/>
                                          </p:spTgt>
                                        </p:tgtEl>
                                      </p:cBhvr>
                                    </p:animEffect>
                                  </p:childTnLst>
                                </p:cTn>
                              </p:par>
                              <p:par>
                                <p:cTn id="27" presetID="9" presetClass="emph" presetSubtype="0" grpId="1" nodeType="withEffect">
                                  <p:stCondLst>
                                    <p:cond delay="0"/>
                                  </p:stCondLst>
                                  <p:childTnLst>
                                    <p:set>
                                      <p:cBhvr rctx="PPT">
                                        <p:cTn id="28" dur="indefinite"/>
                                        <p:tgtEl>
                                          <p:spTgt spid="20">
                                            <p:txEl>
                                              <p:pRg st="0" end="0"/>
                                            </p:txEl>
                                          </p:spTgt>
                                        </p:tgtEl>
                                        <p:attrNameLst>
                                          <p:attrName>style.opacity</p:attrName>
                                        </p:attrNameLst>
                                      </p:cBhvr>
                                      <p:to>
                                        <p:strVal val="0.5"/>
                                      </p:to>
                                    </p:set>
                                    <p:animEffect filter="image" prLst="opacity: 0.5">
                                      <p:cBhvr rctx="IE">
                                        <p:cTn id="29" dur="indefinite"/>
                                        <p:tgtEl>
                                          <p:spTgt spid="20">
                                            <p:txEl>
                                              <p:pRg st="0" end="0"/>
                                            </p:txEl>
                                          </p:spTgt>
                                        </p:tgtEl>
                                      </p:cBhvr>
                                    </p:animEffect>
                                  </p:childTnLst>
                                </p:cTn>
                              </p:par>
                              <p:par>
                                <p:cTn id="30" presetID="9" presetClass="emph" presetSubtype="0" grpId="1" nodeType="withEffect">
                                  <p:stCondLst>
                                    <p:cond delay="0"/>
                                  </p:stCondLst>
                                  <p:childTnLst>
                                    <p:set>
                                      <p:cBhvr rctx="PPT">
                                        <p:cTn id="31" dur="indefinite"/>
                                        <p:tgtEl>
                                          <p:spTgt spid="20">
                                            <p:txEl>
                                              <p:pRg st="1" end="1"/>
                                            </p:txEl>
                                          </p:spTgt>
                                        </p:tgtEl>
                                        <p:attrNameLst>
                                          <p:attrName>style.opacity</p:attrName>
                                        </p:attrNameLst>
                                      </p:cBhvr>
                                      <p:to>
                                        <p:strVal val="0.5"/>
                                      </p:to>
                                    </p:set>
                                    <p:animEffect filter="image" prLst="opacity: 0.5">
                                      <p:cBhvr rctx="IE">
                                        <p:cTn id="32" dur="indefinite"/>
                                        <p:tgtEl>
                                          <p:spTgt spid="20">
                                            <p:txEl>
                                              <p:pRg st="1" end="1"/>
                                            </p:txEl>
                                          </p:spTgt>
                                        </p:tgtEl>
                                      </p:cBhvr>
                                    </p:animEffect>
                                  </p:childTnLst>
                                </p:cTn>
                              </p:par>
                              <p:par>
                                <p:cTn id="33" presetID="9" presetClass="emph" presetSubtype="0" grpId="1" nodeType="withEffect">
                                  <p:stCondLst>
                                    <p:cond delay="0"/>
                                  </p:stCondLst>
                                  <p:childTnLst>
                                    <p:set>
                                      <p:cBhvr rctx="PPT">
                                        <p:cTn id="34" dur="indefinite"/>
                                        <p:tgtEl>
                                          <p:spTgt spid="20">
                                            <p:bg/>
                                          </p:spTgt>
                                        </p:tgtEl>
                                        <p:attrNameLst>
                                          <p:attrName>style.opacity</p:attrName>
                                        </p:attrNameLst>
                                      </p:cBhvr>
                                      <p:to>
                                        <p:strVal val="0.5"/>
                                      </p:to>
                                    </p:set>
                                    <p:animEffect filter="image" prLst="opacity: 0.5">
                                      <p:cBhvr rctx="IE">
                                        <p:cTn id="35" dur="indefinite"/>
                                        <p:tgtEl>
                                          <p:spTgt spid="2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build="allAtOnce" animBg="1"/>
      <p:bldP spid="17" grpId="1" build="allAtOnce" animBg="1"/>
      <p:bldP spid="20" grpI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Race/Ethnicity + SES as Fundamental Causes: Framework for social disparities in health</a:t>
            </a:r>
            <a:endParaRPr lang="en-US" sz="3200" dirty="0"/>
          </a:p>
        </p:txBody>
      </p:sp>
      <p:pic>
        <p:nvPicPr>
          <p:cNvPr id="2" name="Content Placeholder 1"/>
          <p:cNvPicPr>
            <a:picLocks noGrp="1" noChangeAspect="1"/>
          </p:cNvPicPr>
          <p:nvPr>
            <p:ph idx="1"/>
          </p:nvPr>
        </p:nvPicPr>
        <p:blipFill>
          <a:blip r:embed="rId3"/>
          <a:stretch>
            <a:fillRect/>
          </a:stretch>
        </p:blipFill>
        <p:spPr>
          <a:xfrm>
            <a:off x="457200" y="2103729"/>
            <a:ext cx="8229600" cy="3518905"/>
          </a:xfrm>
          <a:prstGeom prst="rect">
            <a:avLst/>
          </a:prstGeom>
        </p:spPr>
      </p:pic>
      <p:sp>
        <p:nvSpPr>
          <p:cNvPr id="3" name="TextBox 2"/>
          <p:cNvSpPr txBox="1"/>
          <p:nvPr/>
        </p:nvSpPr>
        <p:spPr>
          <a:xfrm>
            <a:off x="533400" y="6308725"/>
            <a:ext cx="4711033" cy="369332"/>
          </a:xfrm>
          <a:prstGeom prst="rect">
            <a:avLst/>
          </a:prstGeom>
          <a:noFill/>
        </p:spPr>
        <p:txBody>
          <a:bodyPr wrap="none" rtlCol="0">
            <a:spAutoFit/>
          </a:bodyPr>
          <a:lstStyle/>
          <a:p>
            <a:r>
              <a:rPr lang="en-US" dirty="0" err="1" smtClean="0">
                <a:solidFill>
                  <a:schemeClr val="bg1"/>
                </a:solidFill>
              </a:rPr>
              <a:t>Diez</a:t>
            </a:r>
            <a:r>
              <a:rPr lang="en-US" dirty="0" smtClean="0">
                <a:solidFill>
                  <a:schemeClr val="bg1"/>
                </a:solidFill>
              </a:rPr>
              <a:t>  Roux, Annual Review of Public Health 2012</a:t>
            </a:r>
            <a:endParaRPr lang="en-US" dirty="0">
              <a:solidFill>
                <a:schemeClr val="bg1"/>
              </a:solidFill>
            </a:endParaRPr>
          </a:p>
        </p:txBody>
      </p:sp>
      <p:sp>
        <p:nvSpPr>
          <p:cNvPr id="5" name="TextBox 4"/>
          <p:cNvSpPr txBox="1"/>
          <p:nvPr/>
        </p:nvSpPr>
        <p:spPr>
          <a:xfrm>
            <a:off x="533400" y="2819400"/>
            <a:ext cx="1356333" cy="369332"/>
          </a:xfrm>
          <a:prstGeom prst="rect">
            <a:avLst/>
          </a:prstGeom>
          <a:noFill/>
        </p:spPr>
        <p:txBody>
          <a:bodyPr wrap="none" rtlCol="0">
            <a:spAutoFit/>
          </a:bodyPr>
          <a:lstStyle/>
          <a:p>
            <a:r>
              <a:rPr lang="en-US" dirty="0" smtClean="0">
                <a:solidFill>
                  <a:schemeClr val="accent2"/>
                </a:solidFill>
              </a:rPr>
              <a:t>Social Status</a:t>
            </a:r>
            <a:endParaRPr lang="en-US" dirty="0">
              <a:solidFill>
                <a:schemeClr val="accent2"/>
              </a:solidFill>
            </a:endParaRPr>
          </a:p>
        </p:txBody>
      </p:sp>
      <p:sp>
        <p:nvSpPr>
          <p:cNvPr id="6" name="TextBox 5"/>
          <p:cNvSpPr txBox="1"/>
          <p:nvPr/>
        </p:nvSpPr>
        <p:spPr>
          <a:xfrm>
            <a:off x="3048000" y="2209800"/>
            <a:ext cx="2020490" cy="369332"/>
          </a:xfrm>
          <a:prstGeom prst="rect">
            <a:avLst/>
          </a:prstGeom>
          <a:noFill/>
        </p:spPr>
        <p:txBody>
          <a:bodyPr wrap="none" rtlCol="0">
            <a:spAutoFit/>
          </a:bodyPr>
          <a:lstStyle/>
          <a:p>
            <a:r>
              <a:rPr lang="en-US" dirty="0" smtClean="0">
                <a:solidFill>
                  <a:schemeClr val="accent2"/>
                </a:solidFill>
              </a:rPr>
              <a:t>SDOH-Intermediate</a:t>
            </a:r>
            <a:endParaRPr lang="en-US" dirty="0">
              <a:solidFill>
                <a:schemeClr val="accent2"/>
              </a:solidFill>
            </a:endParaRPr>
          </a:p>
        </p:txBody>
      </p:sp>
    </p:spTree>
    <p:extLst>
      <p:ext uri="{BB962C8B-B14F-4D97-AF65-F5344CB8AC3E}">
        <p14:creationId xmlns:p14="http://schemas.microsoft.com/office/powerpoint/2010/main" val="943912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a:xfrm>
            <a:off x="533400" y="1981200"/>
            <a:ext cx="8229600" cy="4239646"/>
          </a:xfrm>
        </p:spPr>
        <p:txBody>
          <a:bodyPr/>
          <a:lstStyle/>
          <a:p>
            <a:r>
              <a:rPr lang="en-US" sz="2800" i="1" dirty="0"/>
              <a:t>unequal distribution </a:t>
            </a:r>
            <a:r>
              <a:rPr lang="en-US" sz="2800" dirty="0" smtClean="0"/>
              <a:t>of money</a:t>
            </a:r>
            <a:r>
              <a:rPr lang="en-US" sz="2800" dirty="0"/>
              <a:t>, power, and resources at </a:t>
            </a:r>
            <a:r>
              <a:rPr lang="en-US" sz="2800" dirty="0" smtClean="0"/>
              <a:t>global, national</a:t>
            </a:r>
            <a:r>
              <a:rPr lang="en-US" sz="2800" dirty="0"/>
              <a:t>, and local levels that results </a:t>
            </a:r>
            <a:r>
              <a:rPr lang="en-US" sz="2800" dirty="0" smtClean="0"/>
              <a:t>in health disparities</a:t>
            </a:r>
          </a:p>
          <a:p>
            <a:pPr lvl="1"/>
            <a:r>
              <a:rPr lang="en-US" sz="2400" dirty="0" smtClean="0"/>
              <a:t>human-made societal </a:t>
            </a:r>
            <a:r>
              <a:rPr lang="en-US" sz="2400" dirty="0"/>
              <a:t>systems of power </a:t>
            </a:r>
            <a:r>
              <a:rPr lang="en-US" sz="2400" dirty="0" smtClean="0"/>
              <a:t>and privilege (</a:t>
            </a:r>
            <a:r>
              <a:rPr lang="en-US" sz="2400" dirty="0"/>
              <a:t>not natural</a:t>
            </a:r>
            <a:r>
              <a:rPr lang="en-US" sz="2400" dirty="0" smtClean="0"/>
              <a:t>)</a:t>
            </a:r>
          </a:p>
          <a:p>
            <a:pPr lvl="1"/>
            <a:r>
              <a:rPr lang="en-US" sz="2400" dirty="0"/>
              <a:t>awareness </a:t>
            </a:r>
            <a:r>
              <a:rPr lang="en-US" sz="2400" dirty="0" smtClean="0"/>
              <a:t>alone is not sufficient; skills/actions </a:t>
            </a:r>
            <a:r>
              <a:rPr lang="en-US" sz="2400" dirty="0"/>
              <a:t>required to address them </a:t>
            </a:r>
            <a:endParaRPr lang="en-US" sz="2400" dirty="0" smtClean="0"/>
          </a:p>
          <a:p>
            <a:pPr lvl="1"/>
            <a:r>
              <a:rPr lang="en-US" sz="2400" dirty="0" smtClean="0"/>
              <a:t>beyond the individual </a:t>
            </a:r>
            <a:r>
              <a:rPr lang="en-US" sz="2400" dirty="0"/>
              <a:t>actions by health </a:t>
            </a:r>
            <a:r>
              <a:rPr lang="en-US" sz="2400" dirty="0" smtClean="0"/>
              <a:t>providers but will require systems-level </a:t>
            </a:r>
            <a:r>
              <a:rPr lang="en-US" sz="2400" dirty="0"/>
              <a:t>or </a:t>
            </a:r>
            <a:r>
              <a:rPr lang="en-US" sz="2400" dirty="0" smtClean="0"/>
              <a:t>societal change</a:t>
            </a:r>
          </a:p>
        </p:txBody>
      </p:sp>
      <p:pic>
        <p:nvPicPr>
          <p:cNvPr id="6" name="Picture 5"/>
          <p:cNvPicPr>
            <a:picLocks noChangeAspect="1"/>
          </p:cNvPicPr>
          <p:nvPr/>
        </p:nvPicPr>
        <p:blipFill>
          <a:blip r:embed="rId2"/>
          <a:stretch>
            <a:fillRect/>
          </a:stretch>
        </p:blipFill>
        <p:spPr>
          <a:xfrm>
            <a:off x="0" y="40198"/>
            <a:ext cx="9144000" cy="1611879"/>
          </a:xfrm>
          <a:prstGeom prst="rect">
            <a:avLst/>
          </a:prstGeom>
        </p:spPr>
      </p:pic>
      <p:pic>
        <p:nvPicPr>
          <p:cNvPr id="7" name="Picture 6"/>
          <p:cNvPicPr>
            <a:picLocks noChangeAspect="1"/>
          </p:cNvPicPr>
          <p:nvPr/>
        </p:nvPicPr>
        <p:blipFill>
          <a:blip r:embed="rId3"/>
          <a:stretch>
            <a:fillRect/>
          </a:stretch>
        </p:blipFill>
        <p:spPr>
          <a:xfrm>
            <a:off x="4874618" y="1158917"/>
            <a:ext cx="4265101" cy="457200"/>
          </a:xfrm>
          <a:prstGeom prst="rect">
            <a:avLst/>
          </a:prstGeom>
        </p:spPr>
      </p:pic>
    </p:spTree>
    <p:extLst>
      <p:ext uri="{BB962C8B-B14F-4D97-AF65-F5344CB8AC3E}">
        <p14:creationId xmlns:p14="http://schemas.microsoft.com/office/powerpoint/2010/main" val="3694702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Now what?</a:t>
            </a:r>
            <a:endParaRPr lang="en-US" dirty="0"/>
          </a:p>
        </p:txBody>
      </p:sp>
      <p:sp>
        <p:nvSpPr>
          <p:cNvPr id="3" name="Subtitle 2"/>
          <p:cNvSpPr>
            <a:spLocks noGrp="1"/>
          </p:cNvSpPr>
          <p:nvPr>
            <p:ph type="subTitle" idx="1"/>
          </p:nvPr>
        </p:nvSpPr>
        <p:spPr/>
        <p:txBody>
          <a:bodyPr/>
          <a:lstStyle/>
          <a:p>
            <a:r>
              <a:rPr lang="en-US" sz="3600" dirty="0" smtClean="0">
                <a:solidFill>
                  <a:srgbClr val="FFFF00"/>
                </a:solidFill>
              </a:rPr>
              <a:t>Application of </a:t>
            </a:r>
            <a:r>
              <a:rPr lang="en-US" sz="3600" dirty="0">
                <a:solidFill>
                  <a:srgbClr val="FFFF00"/>
                </a:solidFill>
              </a:rPr>
              <a:t>SDOH in </a:t>
            </a:r>
            <a:r>
              <a:rPr lang="en-US" sz="3600" dirty="0" smtClean="0">
                <a:solidFill>
                  <a:srgbClr val="FFFF00"/>
                </a:solidFill>
              </a:rPr>
              <a:t>research</a:t>
            </a:r>
          </a:p>
          <a:p>
            <a:r>
              <a:rPr lang="en-US" dirty="0" smtClean="0">
                <a:solidFill>
                  <a:srgbClr val="FFFF00"/>
                </a:solidFill>
              </a:rPr>
              <a:t>(</a:t>
            </a:r>
            <a:r>
              <a:rPr lang="en-US" dirty="0">
                <a:solidFill>
                  <a:srgbClr val="FFFF00"/>
                </a:solidFill>
              </a:rPr>
              <a:t>socioeconomic status, </a:t>
            </a:r>
            <a:r>
              <a:rPr lang="en-US" dirty="0" smtClean="0">
                <a:solidFill>
                  <a:srgbClr val="FFFF00"/>
                </a:solidFill>
              </a:rPr>
              <a:t>racism, neighborhood)</a:t>
            </a:r>
            <a:endParaRPr lang="en-US" dirty="0">
              <a:solidFill>
                <a:srgbClr val="FFFF00"/>
              </a:solidFill>
            </a:endParaRPr>
          </a:p>
        </p:txBody>
      </p:sp>
    </p:spTree>
    <p:extLst>
      <p:ext uri="{BB962C8B-B14F-4D97-AF65-F5344CB8AC3E}">
        <p14:creationId xmlns:p14="http://schemas.microsoft.com/office/powerpoint/2010/main" val="1810106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a:xfrm>
            <a:off x="685800" y="1371600"/>
            <a:ext cx="7772400" cy="1470025"/>
          </a:xfrm>
        </p:spPr>
        <p:txBody>
          <a:bodyPr/>
          <a:lstStyle/>
          <a:p>
            <a:r>
              <a:rPr lang="en-US" dirty="0" smtClean="0"/>
              <a:t>Multi-level Etiologies of Health Disparities:</a:t>
            </a:r>
            <a:br>
              <a:rPr lang="en-US" dirty="0" smtClean="0"/>
            </a:br>
            <a:r>
              <a:rPr lang="en-US" dirty="0" smtClean="0"/>
              <a:t>Pt 1. social determinants</a:t>
            </a:r>
            <a:endParaRPr lang="en-US" altLang="en-US" dirty="0" smtClean="0"/>
          </a:p>
        </p:txBody>
      </p:sp>
      <p:sp>
        <p:nvSpPr>
          <p:cNvPr id="24579" name="Subtitle 2"/>
          <p:cNvSpPr>
            <a:spLocks noGrp="1"/>
          </p:cNvSpPr>
          <p:nvPr>
            <p:ph type="subTitle" idx="1"/>
          </p:nvPr>
        </p:nvSpPr>
        <p:spPr>
          <a:xfrm>
            <a:off x="1371600" y="4953000"/>
            <a:ext cx="6400800" cy="1752600"/>
          </a:xfrm>
        </p:spPr>
        <p:txBody>
          <a:bodyPr/>
          <a:lstStyle/>
          <a:p>
            <a:r>
              <a:rPr lang="en-US" altLang="en-US" sz="2400" dirty="0" smtClean="0"/>
              <a:t>Salma Shariff-Marco, PhD, MPH</a:t>
            </a:r>
          </a:p>
          <a:p>
            <a:r>
              <a:rPr lang="en-US" altLang="en-US" sz="2400" dirty="0" smtClean="0"/>
              <a:t>Associate Professor</a:t>
            </a:r>
          </a:p>
          <a:p>
            <a:r>
              <a:rPr lang="en-US" altLang="en-US" sz="2400" dirty="0" smtClean="0"/>
              <a:t>Department of Epidemiology &amp; Biostatistics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Typical/Prior applications</a:t>
            </a:r>
            <a:endParaRPr lang="en-US" dirty="0"/>
          </a:p>
        </p:txBody>
      </p:sp>
      <p:sp>
        <p:nvSpPr>
          <p:cNvPr id="5" name="Content Placeholder 4"/>
          <p:cNvSpPr>
            <a:spLocks noGrp="1"/>
          </p:cNvSpPr>
          <p:nvPr>
            <p:ph idx="1"/>
          </p:nvPr>
        </p:nvSpPr>
        <p:spPr/>
        <p:txBody>
          <a:bodyPr/>
          <a:lstStyle/>
          <a:p>
            <a:r>
              <a:rPr lang="en-US" dirty="0" smtClean="0"/>
              <a:t>Surveillance (document social disparities)</a:t>
            </a:r>
          </a:p>
          <a:p>
            <a:r>
              <a:rPr lang="en-US" dirty="0" smtClean="0"/>
              <a:t>Included </a:t>
            </a:r>
            <a:r>
              <a:rPr lang="en-US" dirty="0" smtClean="0"/>
              <a:t>in model as covariate </a:t>
            </a:r>
            <a:endParaRPr lang="en-US" dirty="0" smtClean="0"/>
          </a:p>
          <a:p>
            <a:r>
              <a:rPr lang="en-US" dirty="0"/>
              <a:t>Ignore </a:t>
            </a:r>
            <a:r>
              <a:rPr lang="en-US" dirty="0" smtClean="0"/>
              <a:t>SDOH</a:t>
            </a:r>
            <a:endParaRPr lang="en-US" dirty="0" smtClean="0"/>
          </a:p>
          <a:p>
            <a:endParaRPr lang="en-US" dirty="0"/>
          </a:p>
          <a:p>
            <a:r>
              <a:rPr lang="en-US" dirty="0" smtClean="0"/>
              <a:t>Is this enough? </a:t>
            </a:r>
            <a:endParaRPr lang="en-US" dirty="0"/>
          </a:p>
          <a:p>
            <a:r>
              <a:rPr lang="en-US" dirty="0" smtClean="0"/>
              <a:t>Let’s explore frameworks for how to think about the role of SDOH in health</a:t>
            </a:r>
            <a:endParaRPr lang="en-US" dirty="0"/>
          </a:p>
        </p:txBody>
      </p:sp>
    </p:spTree>
    <p:extLst>
      <p:ext uri="{BB962C8B-B14F-4D97-AF65-F5344CB8AC3E}">
        <p14:creationId xmlns:p14="http://schemas.microsoft.com/office/powerpoint/2010/main" val="39602296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SDOH: Examples</a:t>
            </a:r>
            <a:endParaRPr lang="en-US" dirty="0"/>
          </a:p>
        </p:txBody>
      </p:sp>
      <p:sp>
        <p:nvSpPr>
          <p:cNvPr id="5" name="Content Placeholder 4"/>
          <p:cNvSpPr>
            <a:spLocks noGrp="1"/>
          </p:cNvSpPr>
          <p:nvPr>
            <p:ph idx="1"/>
          </p:nvPr>
        </p:nvSpPr>
        <p:spPr/>
        <p:txBody>
          <a:bodyPr/>
          <a:lstStyle/>
          <a:p>
            <a:r>
              <a:rPr lang="en-US" dirty="0" smtClean="0"/>
              <a:t>Race/Ethnicity </a:t>
            </a:r>
            <a:r>
              <a:rPr lang="en-US" dirty="0" smtClean="0">
                <a:sym typeface="Wingdings" panose="05000000000000000000" pitchFamily="2" charset="2"/>
              </a:rPr>
              <a:t> </a:t>
            </a:r>
            <a:r>
              <a:rPr lang="en-US" dirty="0" smtClean="0"/>
              <a:t>Racism</a:t>
            </a:r>
            <a:endParaRPr lang="en-US" dirty="0"/>
          </a:p>
          <a:p>
            <a:r>
              <a:rPr lang="en-US" dirty="0" smtClean="0"/>
              <a:t>SES</a:t>
            </a:r>
            <a:r>
              <a:rPr lang="en-US" dirty="0">
                <a:sym typeface="Wingdings" panose="05000000000000000000" pitchFamily="2" charset="2"/>
              </a:rPr>
              <a:t> </a:t>
            </a:r>
            <a:r>
              <a:rPr lang="en-US" dirty="0" smtClean="0">
                <a:sym typeface="Wingdings" panose="05000000000000000000" pitchFamily="2" charset="2"/>
              </a:rPr>
              <a:t> Classism</a:t>
            </a:r>
            <a:endParaRPr lang="en-US" dirty="0" smtClean="0"/>
          </a:p>
          <a:p>
            <a:r>
              <a:rPr lang="en-US" dirty="0" smtClean="0"/>
              <a:t>Neighborhood </a:t>
            </a:r>
            <a:r>
              <a:rPr lang="en-US" dirty="0" smtClean="0">
                <a:sym typeface="Wingdings" panose="05000000000000000000" pitchFamily="2" charset="2"/>
              </a:rPr>
              <a:t> differential exposure</a:t>
            </a:r>
            <a:endParaRPr lang="en-US" dirty="0"/>
          </a:p>
        </p:txBody>
      </p:sp>
    </p:spTree>
    <p:extLst>
      <p:ext uri="{BB962C8B-B14F-4D97-AF65-F5344CB8AC3E}">
        <p14:creationId xmlns:p14="http://schemas.microsoft.com/office/powerpoint/2010/main" val="1638313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99375"/>
            <a:ext cx="7200754" cy="769441"/>
          </a:xfrm>
          <a:prstGeom prst="rect">
            <a:avLst/>
          </a:prstGeom>
        </p:spPr>
        <p:txBody>
          <a:bodyPr wrap="none">
            <a:spAutoFit/>
          </a:bodyPr>
          <a:lstStyle/>
          <a:p>
            <a:r>
              <a:rPr lang="en-US" sz="4400" dirty="0" smtClean="0">
                <a:solidFill>
                  <a:schemeClr val="bg1"/>
                </a:solidFill>
              </a:rPr>
              <a:t>Socioeconomic position/status</a:t>
            </a:r>
          </a:p>
        </p:txBody>
      </p:sp>
      <p:sp>
        <p:nvSpPr>
          <p:cNvPr id="3" name="Rectangle 2"/>
          <p:cNvSpPr/>
          <p:nvPr/>
        </p:nvSpPr>
        <p:spPr>
          <a:xfrm>
            <a:off x="609600" y="1381669"/>
            <a:ext cx="7696200" cy="1384995"/>
          </a:xfrm>
          <a:prstGeom prst="rect">
            <a:avLst/>
          </a:prstGeom>
        </p:spPr>
        <p:txBody>
          <a:bodyPr wrap="square">
            <a:spAutoFit/>
          </a:bodyPr>
          <a:lstStyle/>
          <a:p>
            <a:r>
              <a:rPr lang="en-US" sz="2800" dirty="0" smtClean="0">
                <a:solidFill>
                  <a:schemeClr val="bg1"/>
                </a:solidFill>
              </a:rPr>
              <a:t>“… the social and economic factors that influence what positions individuals or groups hold within the structure of a society”</a:t>
            </a:r>
            <a:endParaRPr lang="en-US" sz="2800" dirty="0">
              <a:solidFill>
                <a:schemeClr val="bg1"/>
              </a:solidFill>
            </a:endParaRPr>
          </a:p>
        </p:txBody>
      </p:sp>
      <p:sp>
        <p:nvSpPr>
          <p:cNvPr id="4" name="TextBox 3"/>
          <p:cNvSpPr txBox="1"/>
          <p:nvPr/>
        </p:nvSpPr>
        <p:spPr>
          <a:xfrm>
            <a:off x="4343400" y="2678668"/>
            <a:ext cx="4114800" cy="400110"/>
          </a:xfrm>
          <a:prstGeom prst="rect">
            <a:avLst/>
          </a:prstGeom>
          <a:noFill/>
        </p:spPr>
        <p:txBody>
          <a:bodyPr wrap="square">
            <a:spAutoFit/>
          </a:bodyPr>
          <a:lstStyle/>
          <a:p>
            <a:pPr>
              <a:defRPr/>
            </a:pPr>
            <a:r>
              <a:rPr lang="en-US" sz="2000" dirty="0" err="1" smtClean="0">
                <a:solidFill>
                  <a:schemeClr val="bg2"/>
                </a:solidFill>
                <a:latin typeface="Calibri" pitchFamily="34" charset="0"/>
              </a:rPr>
              <a:t>Galobardes</a:t>
            </a:r>
            <a:r>
              <a:rPr lang="en-US" sz="2000" dirty="0" smtClean="0">
                <a:solidFill>
                  <a:schemeClr val="bg2"/>
                </a:solidFill>
                <a:latin typeface="Calibri" pitchFamily="34" charset="0"/>
              </a:rPr>
              <a:t> et al 2006</a:t>
            </a:r>
            <a:endParaRPr lang="en-US" sz="2000" dirty="0">
              <a:solidFill>
                <a:schemeClr val="bg2"/>
              </a:solidFill>
              <a:latin typeface="Calibri" pitchFamily="34" charset="0"/>
            </a:endParaRPr>
          </a:p>
        </p:txBody>
      </p:sp>
      <p:sp>
        <p:nvSpPr>
          <p:cNvPr id="6" name="TextBox 5"/>
          <p:cNvSpPr txBox="1"/>
          <p:nvPr/>
        </p:nvSpPr>
        <p:spPr>
          <a:xfrm>
            <a:off x="609600" y="3200400"/>
            <a:ext cx="7962900" cy="2923877"/>
          </a:xfrm>
          <a:prstGeom prst="rect">
            <a:avLst/>
          </a:prstGeom>
          <a:noFill/>
        </p:spPr>
        <p:txBody>
          <a:bodyPr wrap="square" rtlCol="0">
            <a:spAutoFit/>
          </a:bodyPr>
          <a:lstStyle/>
          <a:p>
            <a:r>
              <a:rPr lang="en-US" sz="2800" dirty="0" smtClean="0">
                <a:solidFill>
                  <a:schemeClr val="bg1"/>
                </a:solidFill>
              </a:rPr>
              <a:t>SES and health</a:t>
            </a:r>
          </a:p>
          <a:p>
            <a:pPr marL="285750" indent="-285750">
              <a:buFont typeface="Arial" panose="020B0604020202020204" pitchFamily="34" charset="0"/>
              <a:buChar char="•"/>
            </a:pPr>
            <a:r>
              <a:rPr lang="en-US" sz="2800" dirty="0" smtClean="0">
                <a:solidFill>
                  <a:schemeClr val="bg1"/>
                </a:solidFill>
              </a:rPr>
              <a:t>Multidimensional, multilevel construct</a:t>
            </a:r>
          </a:p>
          <a:p>
            <a:pPr marL="285750" indent="-285750">
              <a:buFont typeface="Arial" panose="020B0604020202020204" pitchFamily="34" charset="0"/>
              <a:buChar char="•"/>
            </a:pPr>
            <a:r>
              <a:rPr lang="en-US" sz="2800" dirty="0">
                <a:solidFill>
                  <a:schemeClr val="bg1"/>
                </a:solidFill>
              </a:rPr>
              <a:t>L</a:t>
            </a:r>
            <a:r>
              <a:rPr lang="en-US" sz="2800" dirty="0" smtClean="0">
                <a:solidFill>
                  <a:schemeClr val="bg1"/>
                </a:solidFill>
              </a:rPr>
              <a:t>ife course perspective</a:t>
            </a:r>
          </a:p>
          <a:p>
            <a:pPr marL="285750" indent="-285750">
              <a:buFont typeface="Arial" panose="020B0604020202020204" pitchFamily="34" charset="0"/>
              <a:buChar char="•"/>
            </a:pPr>
            <a:r>
              <a:rPr lang="en-US" sz="2800" dirty="0" smtClean="0">
                <a:solidFill>
                  <a:schemeClr val="bg1"/>
                </a:solidFill>
              </a:rPr>
              <a:t>Multiple causal pathways</a:t>
            </a:r>
          </a:p>
          <a:p>
            <a:pPr marL="914400" lvl="1" indent="-457200">
              <a:buFont typeface="Calibri" panose="020F0502020204030204" pitchFamily="34" charset="0"/>
              <a:buChar char="–"/>
            </a:pPr>
            <a:r>
              <a:rPr lang="en-US" sz="2400" dirty="0" smtClean="0">
                <a:solidFill>
                  <a:schemeClr val="bg1"/>
                </a:solidFill>
              </a:rPr>
              <a:t>Independent and joint associations across levels</a:t>
            </a:r>
          </a:p>
          <a:p>
            <a:pPr marL="914400" lvl="1" indent="-457200">
              <a:buFont typeface="Calibri" panose="020F0502020204030204" pitchFamily="34" charset="0"/>
              <a:buChar char="–"/>
            </a:pPr>
            <a:r>
              <a:rPr lang="en-US" sz="2400" dirty="0" smtClean="0">
                <a:solidFill>
                  <a:schemeClr val="bg1"/>
                </a:solidFill>
              </a:rPr>
              <a:t>Interacts with other social status measures (race/ethnicity)</a:t>
            </a:r>
            <a:endParaRPr lang="en-US" sz="2800" dirty="0">
              <a:solidFill>
                <a:schemeClr val="bg1"/>
              </a:solidFill>
            </a:endParaRPr>
          </a:p>
        </p:txBody>
      </p:sp>
    </p:spTree>
    <p:extLst>
      <p:ext uri="{BB962C8B-B14F-4D97-AF65-F5344CB8AC3E}">
        <p14:creationId xmlns:p14="http://schemas.microsoft.com/office/powerpoint/2010/main" val="19956122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dirty="0" smtClean="0">
                <a:solidFill>
                  <a:srgbClr val="FEFDFA"/>
                </a:solidFill>
              </a:rPr>
              <a:t>Measures of SES</a:t>
            </a:r>
          </a:p>
        </p:txBody>
      </p:sp>
      <p:sp>
        <p:nvSpPr>
          <p:cNvPr id="96259" name="Rectangle 3"/>
          <p:cNvSpPr>
            <a:spLocks noGrp="1" noChangeArrowheads="1"/>
          </p:cNvSpPr>
          <p:nvPr>
            <p:ph type="body" idx="1"/>
          </p:nvPr>
        </p:nvSpPr>
        <p:spPr>
          <a:xfrm>
            <a:off x="762000" y="1396268"/>
            <a:ext cx="7772400" cy="4800600"/>
          </a:xfrm>
        </p:spPr>
        <p:txBody>
          <a:bodyPr/>
          <a:lstStyle/>
          <a:p>
            <a:r>
              <a:rPr lang="en-US" altLang="en-US" sz="2800" dirty="0" smtClean="0">
                <a:latin typeface="+mj-lt"/>
              </a:rPr>
              <a:t>Education</a:t>
            </a:r>
          </a:p>
          <a:p>
            <a:pPr lvl="1"/>
            <a:r>
              <a:rPr lang="en-US" altLang="en-US" sz="2400" dirty="0" smtClean="0">
                <a:latin typeface="+mj-lt"/>
              </a:rPr>
              <a:t>years of formal education completed</a:t>
            </a:r>
          </a:p>
          <a:p>
            <a:pPr lvl="1"/>
            <a:r>
              <a:rPr lang="en-US" altLang="en-US" sz="2400" dirty="0" smtClean="0">
                <a:latin typeface="+mj-lt"/>
              </a:rPr>
              <a:t>ordinal categories</a:t>
            </a:r>
          </a:p>
          <a:p>
            <a:r>
              <a:rPr lang="en-US" altLang="en-US" sz="2800" dirty="0" smtClean="0">
                <a:latin typeface="+mj-lt"/>
              </a:rPr>
              <a:t>Income </a:t>
            </a:r>
          </a:p>
          <a:p>
            <a:pPr lvl="1"/>
            <a:r>
              <a:rPr lang="en-US" altLang="en-US" sz="2400" dirty="0" smtClean="0">
                <a:latin typeface="+mj-lt"/>
              </a:rPr>
              <a:t>annual household and factor number of dependents</a:t>
            </a:r>
          </a:p>
          <a:p>
            <a:r>
              <a:rPr lang="en-US" altLang="en-US" sz="2800" dirty="0" smtClean="0">
                <a:latin typeface="+mj-lt"/>
              </a:rPr>
              <a:t>Occupation</a:t>
            </a:r>
          </a:p>
          <a:p>
            <a:pPr lvl="1"/>
            <a:r>
              <a:rPr lang="en-US" altLang="en-US" sz="2400" dirty="0" smtClean="0">
                <a:latin typeface="+mj-lt"/>
              </a:rPr>
              <a:t>laborer, technical, professional, business</a:t>
            </a:r>
          </a:p>
          <a:p>
            <a:pPr lvl="1"/>
            <a:r>
              <a:rPr lang="en-US" altLang="en-US" sz="2400" dirty="0">
                <a:latin typeface="+mj-lt"/>
              </a:rPr>
              <a:t>m</a:t>
            </a:r>
            <a:r>
              <a:rPr lang="en-US" altLang="en-US" sz="2400" dirty="0" smtClean="0">
                <a:latin typeface="+mj-lt"/>
              </a:rPr>
              <a:t>anual/non-manual</a:t>
            </a:r>
          </a:p>
          <a:p>
            <a:r>
              <a:rPr lang="en-US" altLang="en-US" sz="2800" dirty="0" smtClean="0">
                <a:latin typeface="+mj-lt"/>
              </a:rPr>
              <a:t>Neighborhood SES</a:t>
            </a:r>
          </a:p>
          <a:p>
            <a:pPr lvl="1"/>
            <a:r>
              <a:rPr lang="en-US" altLang="en-US" sz="2400" dirty="0" smtClean="0">
                <a:latin typeface="+mj-lt"/>
              </a:rPr>
              <a:t>% poverty, composite indices</a:t>
            </a:r>
          </a:p>
        </p:txBody>
      </p:sp>
    </p:spTree>
    <p:extLst>
      <p:ext uri="{BB962C8B-B14F-4D97-AF65-F5344CB8AC3E}">
        <p14:creationId xmlns:p14="http://schemas.microsoft.com/office/powerpoint/2010/main" val="1838006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ltLang="en-US" dirty="0" smtClean="0">
                <a:solidFill>
                  <a:srgbClr val="FEFDFA"/>
                </a:solidFill>
                <a:latin typeface="+mn-lt"/>
              </a:rPr>
              <a:t>Additional SES Measures</a:t>
            </a:r>
          </a:p>
        </p:txBody>
      </p:sp>
      <p:sp>
        <p:nvSpPr>
          <p:cNvPr id="161795" name="Rectangle 3"/>
          <p:cNvSpPr>
            <a:spLocks noGrp="1" noChangeArrowheads="1"/>
          </p:cNvSpPr>
          <p:nvPr>
            <p:ph type="body" idx="1"/>
          </p:nvPr>
        </p:nvSpPr>
        <p:spPr>
          <a:xfrm>
            <a:off x="762000" y="1219200"/>
            <a:ext cx="7772400" cy="4572000"/>
          </a:xfrm>
        </p:spPr>
        <p:txBody>
          <a:bodyPr/>
          <a:lstStyle/>
          <a:p>
            <a:r>
              <a:rPr lang="en-US" altLang="en-US" dirty="0" smtClean="0">
                <a:latin typeface="+mj-lt"/>
              </a:rPr>
              <a:t>Wealth</a:t>
            </a:r>
          </a:p>
          <a:p>
            <a:pPr lvl="1"/>
            <a:r>
              <a:rPr lang="en-US" altLang="en-US" dirty="0" smtClean="0">
                <a:latin typeface="+mj-lt"/>
              </a:rPr>
              <a:t>Assets</a:t>
            </a:r>
          </a:p>
          <a:p>
            <a:pPr lvl="1"/>
            <a:r>
              <a:rPr lang="en-US" altLang="en-US" dirty="0" smtClean="0">
                <a:latin typeface="+mj-lt"/>
              </a:rPr>
              <a:t>Debt</a:t>
            </a:r>
          </a:p>
          <a:p>
            <a:pPr lvl="1"/>
            <a:r>
              <a:rPr lang="en-US" altLang="en-US" dirty="0" smtClean="0">
                <a:latin typeface="+mj-lt"/>
              </a:rPr>
              <a:t>Ownership (home, car)</a:t>
            </a:r>
          </a:p>
          <a:p>
            <a:r>
              <a:rPr lang="en-US" altLang="en-US" dirty="0" smtClean="0">
                <a:latin typeface="+mj-lt"/>
              </a:rPr>
              <a:t>Childhood SES</a:t>
            </a:r>
          </a:p>
          <a:p>
            <a:pPr lvl="1"/>
            <a:r>
              <a:rPr lang="en-US" altLang="en-US" dirty="0" smtClean="0">
                <a:latin typeface="+mj-lt"/>
              </a:rPr>
              <a:t>Parental occupation and education</a:t>
            </a:r>
          </a:p>
          <a:p>
            <a:pPr lvl="1"/>
            <a:r>
              <a:rPr lang="en-US" altLang="en-US" dirty="0" smtClean="0">
                <a:latin typeface="+mj-lt"/>
              </a:rPr>
              <a:t>Household income, wealth</a:t>
            </a:r>
          </a:p>
          <a:p>
            <a:r>
              <a:rPr lang="en-US" altLang="en-US" dirty="0" smtClean="0">
                <a:latin typeface="+mj-lt"/>
              </a:rPr>
              <a:t>Self-perceived </a:t>
            </a:r>
            <a:r>
              <a:rPr lang="ja-JP" altLang="en-US" dirty="0" smtClean="0">
                <a:latin typeface="+mj-lt"/>
              </a:rPr>
              <a:t>‘</a:t>
            </a:r>
            <a:r>
              <a:rPr lang="en-US" altLang="ja-JP" dirty="0" smtClean="0">
                <a:latin typeface="+mj-lt"/>
              </a:rPr>
              <a:t>standing</a:t>
            </a:r>
            <a:r>
              <a:rPr lang="ja-JP" altLang="en-US" dirty="0" smtClean="0">
                <a:latin typeface="+mj-lt"/>
              </a:rPr>
              <a:t>’</a:t>
            </a:r>
            <a:r>
              <a:rPr lang="en-US" altLang="ja-JP" dirty="0" smtClean="0">
                <a:latin typeface="+mj-lt"/>
              </a:rPr>
              <a:t> on a ladder ranging from 1 to 10</a:t>
            </a:r>
          </a:p>
        </p:txBody>
      </p:sp>
    </p:spTree>
    <p:extLst>
      <p:ext uri="{BB962C8B-B14F-4D97-AF65-F5344CB8AC3E}">
        <p14:creationId xmlns:p14="http://schemas.microsoft.com/office/powerpoint/2010/main" val="4273009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P graphic ch23531.f1.jpg"/>
          <p:cNvPicPr>
            <a:picLocks noChangeAspect="1"/>
          </p:cNvPicPr>
          <p:nvPr/>
        </p:nvPicPr>
        <p:blipFill>
          <a:blip r:embed="rId3" cstate="print"/>
          <a:stretch>
            <a:fillRect/>
          </a:stretch>
        </p:blipFill>
        <p:spPr>
          <a:xfrm>
            <a:off x="304800" y="838200"/>
            <a:ext cx="8573935" cy="4114800"/>
          </a:xfrm>
          <a:prstGeom prst="rect">
            <a:avLst/>
          </a:prstGeom>
        </p:spPr>
      </p:pic>
      <p:sp>
        <p:nvSpPr>
          <p:cNvPr id="4" name="TextBox 3"/>
          <p:cNvSpPr txBox="1"/>
          <p:nvPr/>
        </p:nvSpPr>
        <p:spPr>
          <a:xfrm>
            <a:off x="533400" y="5410200"/>
            <a:ext cx="4114800" cy="307777"/>
          </a:xfrm>
          <a:prstGeom prst="rect">
            <a:avLst/>
          </a:prstGeom>
          <a:noFill/>
        </p:spPr>
        <p:txBody>
          <a:bodyPr wrap="square">
            <a:spAutoFit/>
          </a:bodyPr>
          <a:lstStyle/>
          <a:p>
            <a:pPr>
              <a:defRPr/>
            </a:pPr>
            <a:r>
              <a:rPr lang="en-US" sz="1400" dirty="0" err="1" smtClean="0">
                <a:solidFill>
                  <a:schemeClr val="bg2"/>
                </a:solidFill>
                <a:latin typeface="Calibri" pitchFamily="34" charset="0"/>
              </a:rPr>
              <a:t>Galobardes</a:t>
            </a:r>
            <a:r>
              <a:rPr lang="en-US" sz="1400" dirty="0" smtClean="0">
                <a:solidFill>
                  <a:schemeClr val="bg2"/>
                </a:solidFill>
                <a:latin typeface="Calibri" pitchFamily="34" charset="0"/>
              </a:rPr>
              <a:t> et al 2006</a:t>
            </a:r>
            <a:endParaRPr lang="en-US" sz="1400" dirty="0">
              <a:solidFill>
                <a:schemeClr val="bg2"/>
              </a:solidFill>
              <a:latin typeface="Calibri" pitchFamily="34" charset="0"/>
            </a:endParaRPr>
          </a:p>
        </p:txBody>
      </p:sp>
      <p:sp>
        <p:nvSpPr>
          <p:cNvPr id="5" name="Rectangle 2"/>
          <p:cNvSpPr txBox="1">
            <a:spLocks noChangeArrowheads="1"/>
          </p:cNvSpPr>
          <p:nvPr/>
        </p:nvSpPr>
        <p:spPr bwMode="auto">
          <a:xfrm>
            <a:off x="476967" y="152400"/>
            <a:ext cx="8229600" cy="715962"/>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schemeClr val="bg1"/>
                </a:solidFill>
                <a:effectLst/>
                <a:uLnTx/>
                <a:uFillTx/>
                <a:latin typeface="+mj-lt"/>
                <a:ea typeface="+mj-ea"/>
                <a:cs typeface="+mj-cs"/>
              </a:rPr>
              <a:t>SES across the Life Course </a:t>
            </a:r>
          </a:p>
        </p:txBody>
      </p:sp>
    </p:spTree>
    <p:extLst>
      <p:ext uri="{BB962C8B-B14F-4D97-AF65-F5344CB8AC3E}">
        <p14:creationId xmlns:p14="http://schemas.microsoft.com/office/powerpoint/2010/main" val="107956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P graphic ch23531.f1.jpg"/>
          <p:cNvPicPr>
            <a:picLocks noChangeAspect="1"/>
          </p:cNvPicPr>
          <p:nvPr/>
        </p:nvPicPr>
        <p:blipFill>
          <a:blip r:embed="rId3" cstate="print"/>
          <a:stretch>
            <a:fillRect/>
          </a:stretch>
        </p:blipFill>
        <p:spPr>
          <a:xfrm>
            <a:off x="304800" y="838200"/>
            <a:ext cx="8573935" cy="4114800"/>
          </a:xfrm>
          <a:prstGeom prst="rect">
            <a:avLst/>
          </a:prstGeom>
        </p:spPr>
      </p:pic>
      <p:sp>
        <p:nvSpPr>
          <p:cNvPr id="4" name="TextBox 3"/>
          <p:cNvSpPr txBox="1"/>
          <p:nvPr/>
        </p:nvSpPr>
        <p:spPr>
          <a:xfrm>
            <a:off x="533400" y="5410200"/>
            <a:ext cx="4114800" cy="307777"/>
          </a:xfrm>
          <a:prstGeom prst="rect">
            <a:avLst/>
          </a:prstGeom>
          <a:noFill/>
        </p:spPr>
        <p:txBody>
          <a:bodyPr wrap="square">
            <a:spAutoFit/>
          </a:bodyPr>
          <a:lstStyle/>
          <a:p>
            <a:pPr>
              <a:defRPr/>
            </a:pPr>
            <a:r>
              <a:rPr lang="en-US" sz="1400" dirty="0" err="1" smtClean="0">
                <a:solidFill>
                  <a:schemeClr val="bg2"/>
                </a:solidFill>
                <a:latin typeface="Calibri" pitchFamily="34" charset="0"/>
              </a:rPr>
              <a:t>Galobardes</a:t>
            </a:r>
            <a:r>
              <a:rPr lang="en-US" sz="1400" dirty="0" smtClean="0">
                <a:solidFill>
                  <a:schemeClr val="bg2"/>
                </a:solidFill>
                <a:latin typeface="Calibri" pitchFamily="34" charset="0"/>
              </a:rPr>
              <a:t> et al 2006</a:t>
            </a:r>
            <a:endParaRPr lang="en-US" sz="1400" dirty="0">
              <a:solidFill>
                <a:schemeClr val="bg2"/>
              </a:solidFill>
              <a:latin typeface="Calibri" pitchFamily="34" charset="0"/>
            </a:endParaRPr>
          </a:p>
        </p:txBody>
      </p:sp>
      <p:sp>
        <p:nvSpPr>
          <p:cNvPr id="5" name="Rectangle 4"/>
          <p:cNvSpPr>
            <a:spLocks noChangeArrowheads="1"/>
          </p:cNvSpPr>
          <p:nvPr/>
        </p:nvSpPr>
        <p:spPr bwMode="auto">
          <a:xfrm>
            <a:off x="4562459" y="2590800"/>
            <a:ext cx="4210050" cy="3416320"/>
          </a:xfrm>
          <a:prstGeom prst="rect">
            <a:avLst/>
          </a:prstGeom>
          <a:solidFill>
            <a:schemeClr val="bg2">
              <a:lumMod val="90000"/>
            </a:schemeClr>
          </a:solidFill>
          <a:ln>
            <a:noFill/>
          </a:ln>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dirty="0" smtClean="0">
                <a:latin typeface="Times New Roman" pitchFamily="18" charset="0"/>
                <a:cs typeface="Times New Roman" pitchFamily="18" charset="0"/>
              </a:rPr>
              <a:t>Latency/critical period model: </a:t>
            </a:r>
            <a:endParaRPr lang="en-US" altLang="en-US" sz="2400" b="1" dirty="0">
              <a:latin typeface="Times New Roman" pitchFamily="18" charset="0"/>
              <a:cs typeface="Times New Roman" pitchFamily="18" charset="0"/>
            </a:endParaRPr>
          </a:p>
          <a:p>
            <a:pPr eaLnBrk="1" hangingPunct="1"/>
            <a:r>
              <a:rPr lang="en-US" altLang="en-US" sz="2400" dirty="0">
                <a:latin typeface="Times New Roman" pitchFamily="18" charset="0"/>
                <a:cs typeface="Times New Roman" pitchFamily="18" charset="0"/>
              </a:rPr>
              <a:t>Exposure during sensitive window puts one at risk for development of disease </a:t>
            </a:r>
            <a:r>
              <a:rPr lang="en-US" altLang="en-US" sz="2400" dirty="0" smtClean="0">
                <a:latin typeface="Times New Roman" pitchFamily="18" charset="0"/>
                <a:cs typeface="Times New Roman" pitchFamily="18" charset="0"/>
              </a:rPr>
              <a:t>later </a:t>
            </a:r>
            <a:r>
              <a:rPr lang="en-US" altLang="en-US" sz="2400" dirty="0">
                <a:latin typeface="Times New Roman" pitchFamily="18" charset="0"/>
                <a:cs typeface="Times New Roman" pitchFamily="18" charset="0"/>
              </a:rPr>
              <a:t>in life.  Exposures encountered  </a:t>
            </a:r>
            <a:r>
              <a:rPr lang="en-US" altLang="en-US" sz="2400" i="1" dirty="0">
                <a:latin typeface="Times New Roman" pitchFamily="18" charset="0"/>
                <a:cs typeface="Times New Roman" pitchFamily="18" charset="0"/>
              </a:rPr>
              <a:t>after</a:t>
            </a:r>
            <a:r>
              <a:rPr lang="en-US" altLang="en-US" sz="2400" dirty="0">
                <a:latin typeface="Times New Roman" pitchFamily="18" charset="0"/>
                <a:cs typeface="Times New Roman" pitchFamily="18" charset="0"/>
              </a:rPr>
              <a:t> the critical window closes do not influence risk.  Focus on early life experiences that do not have a cumulative effect.</a:t>
            </a:r>
            <a:r>
              <a:rPr lang="en-US" altLang="en-US" sz="2400" dirty="0">
                <a:latin typeface="Times New Roman" pitchFamily="18" charset="0"/>
              </a:rPr>
              <a:t> </a:t>
            </a:r>
          </a:p>
        </p:txBody>
      </p:sp>
      <p:sp>
        <p:nvSpPr>
          <p:cNvPr id="6" name="Right Arrow 5"/>
          <p:cNvSpPr/>
          <p:nvPr/>
        </p:nvSpPr>
        <p:spPr>
          <a:xfrm rot="16200000">
            <a:off x="609600" y="3581400"/>
            <a:ext cx="1066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txBox="1">
            <a:spLocks noChangeArrowheads="1"/>
          </p:cNvSpPr>
          <p:nvPr/>
        </p:nvSpPr>
        <p:spPr bwMode="auto">
          <a:xfrm>
            <a:off x="476967" y="152400"/>
            <a:ext cx="8229600" cy="715962"/>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schemeClr val="bg1"/>
                </a:solidFill>
                <a:effectLst/>
                <a:uLnTx/>
                <a:uFillTx/>
                <a:latin typeface="+mj-lt"/>
                <a:ea typeface="+mj-ea"/>
                <a:cs typeface="+mj-cs"/>
              </a:rPr>
              <a:t>SES across the Life Course </a:t>
            </a:r>
          </a:p>
        </p:txBody>
      </p:sp>
    </p:spTree>
    <p:extLst>
      <p:ext uri="{BB962C8B-B14F-4D97-AF65-F5344CB8AC3E}">
        <p14:creationId xmlns:p14="http://schemas.microsoft.com/office/powerpoint/2010/main" val="531610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P graphic ch23531.f1.jpg"/>
          <p:cNvPicPr>
            <a:picLocks noChangeAspect="1"/>
          </p:cNvPicPr>
          <p:nvPr/>
        </p:nvPicPr>
        <p:blipFill>
          <a:blip r:embed="rId3" cstate="print"/>
          <a:stretch>
            <a:fillRect/>
          </a:stretch>
        </p:blipFill>
        <p:spPr>
          <a:xfrm>
            <a:off x="304800" y="838200"/>
            <a:ext cx="8573935" cy="4114800"/>
          </a:xfrm>
          <a:prstGeom prst="rect">
            <a:avLst/>
          </a:prstGeom>
        </p:spPr>
      </p:pic>
      <p:sp>
        <p:nvSpPr>
          <p:cNvPr id="4" name="TextBox 3"/>
          <p:cNvSpPr txBox="1"/>
          <p:nvPr/>
        </p:nvSpPr>
        <p:spPr>
          <a:xfrm>
            <a:off x="533400" y="5410200"/>
            <a:ext cx="4114800" cy="307777"/>
          </a:xfrm>
          <a:prstGeom prst="rect">
            <a:avLst/>
          </a:prstGeom>
          <a:noFill/>
        </p:spPr>
        <p:txBody>
          <a:bodyPr wrap="square">
            <a:spAutoFit/>
          </a:bodyPr>
          <a:lstStyle/>
          <a:p>
            <a:pPr>
              <a:defRPr/>
            </a:pPr>
            <a:r>
              <a:rPr lang="en-US" sz="1400" dirty="0" err="1" smtClean="0">
                <a:solidFill>
                  <a:schemeClr val="bg2"/>
                </a:solidFill>
                <a:latin typeface="Calibri" pitchFamily="34" charset="0"/>
              </a:rPr>
              <a:t>Galobardes</a:t>
            </a:r>
            <a:r>
              <a:rPr lang="en-US" sz="1400" dirty="0" smtClean="0">
                <a:solidFill>
                  <a:schemeClr val="bg2"/>
                </a:solidFill>
                <a:latin typeface="Calibri" pitchFamily="34" charset="0"/>
              </a:rPr>
              <a:t> et al 2006</a:t>
            </a:r>
            <a:endParaRPr lang="en-US" sz="1400" dirty="0">
              <a:solidFill>
                <a:schemeClr val="bg2"/>
              </a:solidFill>
              <a:latin typeface="Calibri" pitchFamily="34" charset="0"/>
            </a:endParaRPr>
          </a:p>
        </p:txBody>
      </p:sp>
      <p:sp>
        <p:nvSpPr>
          <p:cNvPr id="5" name="Rectangle 2"/>
          <p:cNvSpPr txBox="1">
            <a:spLocks noChangeArrowheads="1"/>
          </p:cNvSpPr>
          <p:nvPr/>
        </p:nvSpPr>
        <p:spPr bwMode="auto">
          <a:xfrm>
            <a:off x="476967" y="152400"/>
            <a:ext cx="8229600" cy="715962"/>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schemeClr val="bg1"/>
                </a:solidFill>
                <a:effectLst/>
                <a:uLnTx/>
                <a:uFillTx/>
                <a:latin typeface="+mj-lt"/>
                <a:ea typeface="+mj-ea"/>
                <a:cs typeface="+mj-cs"/>
              </a:rPr>
              <a:t>SES across the Life Course </a:t>
            </a:r>
          </a:p>
        </p:txBody>
      </p:sp>
      <p:sp>
        <p:nvSpPr>
          <p:cNvPr id="6" name="Rectangle 5"/>
          <p:cNvSpPr>
            <a:spLocks noChangeArrowheads="1"/>
          </p:cNvSpPr>
          <p:nvPr/>
        </p:nvSpPr>
        <p:spPr bwMode="auto">
          <a:xfrm>
            <a:off x="4953000" y="3244840"/>
            <a:ext cx="4051300" cy="3416320"/>
          </a:xfrm>
          <a:prstGeom prst="rect">
            <a:avLst/>
          </a:prstGeom>
          <a:solidFill>
            <a:schemeClr val="bg2">
              <a:lumMod val="90000"/>
            </a:schemeClr>
          </a:solidFill>
          <a:ln>
            <a:noFill/>
          </a:ln>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dirty="0">
                <a:latin typeface="Times New Roman" pitchFamily="18" charset="0"/>
              </a:rPr>
              <a:t>Social trajectory model:</a:t>
            </a:r>
          </a:p>
          <a:p>
            <a:pPr eaLnBrk="1" hangingPunct="1"/>
            <a:r>
              <a:rPr lang="en-US" altLang="en-US" sz="2400" dirty="0">
                <a:latin typeface="Times New Roman" pitchFamily="18" charset="0"/>
              </a:rPr>
              <a:t>Social disadvantage increases risk of future disadvantage later in life.  The initial insult does not necessarily have a harmful effect on the outcome – but the first exposure leads to subsequent exposures that then directly cause the outcome.</a:t>
            </a:r>
          </a:p>
        </p:txBody>
      </p:sp>
      <p:sp>
        <p:nvSpPr>
          <p:cNvPr id="2" name="Right Arrow 1"/>
          <p:cNvSpPr/>
          <p:nvPr/>
        </p:nvSpPr>
        <p:spPr>
          <a:xfrm>
            <a:off x="838200" y="3581400"/>
            <a:ext cx="1524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889738" y="3581400"/>
            <a:ext cx="1524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773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1" y="481013"/>
            <a:ext cx="8305800" cy="960437"/>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Childhood SES is associated with adult health</a:t>
            </a:r>
          </a:p>
        </p:txBody>
      </p:sp>
      <p:sp>
        <p:nvSpPr>
          <p:cNvPr id="4" name="TextBox 3"/>
          <p:cNvSpPr txBox="1">
            <a:spLocks noChangeArrowheads="1"/>
          </p:cNvSpPr>
          <p:nvPr/>
        </p:nvSpPr>
        <p:spPr bwMode="auto">
          <a:xfrm>
            <a:off x="1676400" y="4021138"/>
            <a:ext cx="6619875" cy="1724025"/>
          </a:xfrm>
          <a:prstGeom prst="rect">
            <a:avLst/>
          </a:prstGeom>
          <a:noFill/>
          <a:ln w="9525">
            <a:noFill/>
            <a:miter lim="800000"/>
            <a:headEnd/>
            <a:tailEnd/>
          </a:ln>
        </p:spPr>
        <p:txBody>
          <a:bodyPr wrap="square">
            <a:spAutoFit/>
          </a:bodyPr>
          <a:lstStyle/>
          <a:p>
            <a:pPr marL="111125" indent="-111125">
              <a:buFont typeface="Arial" pitchFamily="34" charset="0"/>
              <a:buChar char="•"/>
              <a:defRPr/>
            </a:pPr>
            <a:r>
              <a:rPr lang="en-US" dirty="0">
                <a:solidFill>
                  <a:schemeClr val="bg1"/>
                </a:solidFill>
              </a:rPr>
              <a:t> Health and Retirement Survey:</a:t>
            </a:r>
          </a:p>
          <a:p>
            <a:pPr>
              <a:buFont typeface="Arial" pitchFamily="34" charset="0"/>
              <a:buChar char="•"/>
              <a:defRPr/>
            </a:pPr>
            <a:endParaRPr lang="en-US" dirty="0">
              <a:solidFill>
                <a:schemeClr val="bg1"/>
              </a:solidFill>
            </a:endParaRPr>
          </a:p>
          <a:p>
            <a:pPr>
              <a:defRPr/>
            </a:pPr>
            <a:r>
              <a:rPr lang="en-US" dirty="0">
                <a:solidFill>
                  <a:schemeClr val="bg1"/>
                </a:solidFill>
              </a:rPr>
              <a:t>Parental occupation is associated with cardiovascular disease in middle age, </a:t>
            </a:r>
            <a:r>
              <a:rPr lang="en-US" i="1" dirty="0">
                <a:solidFill>
                  <a:schemeClr val="bg1"/>
                </a:solidFill>
              </a:rPr>
              <a:t>after taking into consideration current SES</a:t>
            </a:r>
            <a:r>
              <a:rPr lang="en-US" dirty="0">
                <a:solidFill>
                  <a:schemeClr val="bg1"/>
                </a:solidFill>
              </a:rPr>
              <a:t> (highest year of schooling) </a:t>
            </a:r>
          </a:p>
          <a:p>
            <a:pPr>
              <a:defRPr/>
            </a:pPr>
            <a:r>
              <a:rPr lang="en-US" sz="1600" dirty="0">
                <a:solidFill>
                  <a:schemeClr val="bg1"/>
                </a:solidFill>
              </a:rPr>
              <a:t>[</a:t>
            </a:r>
            <a:r>
              <a:rPr lang="en-US" sz="1600" dirty="0" err="1">
                <a:solidFill>
                  <a:schemeClr val="bg1"/>
                </a:solidFill>
              </a:rPr>
              <a:t>Gliksman</a:t>
            </a:r>
            <a:r>
              <a:rPr lang="en-US" sz="1600" dirty="0">
                <a:solidFill>
                  <a:schemeClr val="bg1"/>
                </a:solidFill>
              </a:rPr>
              <a:t> et al. 1995]</a:t>
            </a:r>
          </a:p>
        </p:txBody>
      </p:sp>
      <p:sp>
        <p:nvSpPr>
          <p:cNvPr id="5" name="TextBox 3"/>
          <p:cNvSpPr txBox="1">
            <a:spLocks noChangeArrowheads="1"/>
          </p:cNvSpPr>
          <p:nvPr/>
        </p:nvSpPr>
        <p:spPr bwMode="auto">
          <a:xfrm>
            <a:off x="1600200" y="1585913"/>
            <a:ext cx="6715125" cy="1723549"/>
          </a:xfrm>
          <a:prstGeom prst="rect">
            <a:avLst/>
          </a:prstGeom>
          <a:noFill/>
          <a:ln w="9525">
            <a:noFill/>
            <a:miter lim="800000"/>
            <a:headEnd/>
            <a:tailEnd/>
          </a:ln>
        </p:spPr>
        <p:txBody>
          <a:bodyPr wrap="square">
            <a:spAutoFit/>
          </a:bodyPr>
          <a:lstStyle/>
          <a:p>
            <a:pPr marL="111125" indent="-111125">
              <a:buFont typeface="Arial" pitchFamily="34" charset="0"/>
              <a:buChar char="•"/>
              <a:defRPr/>
            </a:pPr>
            <a:r>
              <a:rPr lang="en-US" dirty="0">
                <a:solidFill>
                  <a:schemeClr val="bg1"/>
                </a:solidFill>
              </a:rPr>
              <a:t> Nurses Health Study:</a:t>
            </a:r>
          </a:p>
          <a:p>
            <a:pPr>
              <a:buFont typeface="Arial" pitchFamily="34" charset="0"/>
              <a:buChar char="•"/>
              <a:defRPr/>
            </a:pPr>
            <a:endParaRPr lang="en-US" dirty="0">
              <a:solidFill>
                <a:schemeClr val="bg1"/>
              </a:solidFill>
            </a:endParaRPr>
          </a:p>
          <a:p>
            <a:pPr>
              <a:defRPr/>
            </a:pPr>
            <a:r>
              <a:rPr lang="en-US" dirty="0">
                <a:solidFill>
                  <a:schemeClr val="bg1"/>
                </a:solidFill>
              </a:rPr>
              <a:t>Parental education is associated with the self-rated health of their adult children, </a:t>
            </a:r>
            <a:r>
              <a:rPr lang="en-US" i="1" dirty="0">
                <a:solidFill>
                  <a:schemeClr val="bg1"/>
                </a:solidFill>
              </a:rPr>
              <a:t>after taking into consideration current SES</a:t>
            </a:r>
            <a:r>
              <a:rPr lang="en-US" dirty="0">
                <a:solidFill>
                  <a:schemeClr val="bg1"/>
                </a:solidFill>
              </a:rPr>
              <a:t> (highest year of schooling, total household income, total net worth) </a:t>
            </a:r>
          </a:p>
          <a:p>
            <a:pPr>
              <a:defRPr/>
            </a:pPr>
            <a:r>
              <a:rPr lang="en-US" sz="1600" dirty="0">
                <a:solidFill>
                  <a:schemeClr val="bg1"/>
                </a:solidFill>
              </a:rPr>
              <a:t>[Moody-Ayers, et al. 2007]</a:t>
            </a:r>
          </a:p>
        </p:txBody>
      </p:sp>
    </p:spTree>
    <p:extLst>
      <p:ext uri="{BB962C8B-B14F-4D97-AF65-F5344CB8AC3E}">
        <p14:creationId xmlns:p14="http://schemas.microsoft.com/office/powerpoint/2010/main" val="32759679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SES-related Stressors</a:t>
            </a:r>
            <a:endParaRPr lang="en-US" dirty="0"/>
          </a:p>
        </p:txBody>
      </p:sp>
      <p:sp>
        <p:nvSpPr>
          <p:cNvPr id="5" name="Content Placeholder 4"/>
          <p:cNvSpPr>
            <a:spLocks noGrp="1"/>
          </p:cNvSpPr>
          <p:nvPr>
            <p:ph idx="1"/>
          </p:nvPr>
        </p:nvSpPr>
        <p:spPr/>
        <p:txBody>
          <a:bodyPr/>
          <a:lstStyle/>
          <a:p>
            <a:r>
              <a:rPr lang="en-US" dirty="0" smtClean="0"/>
              <a:t>Job insecurity</a:t>
            </a:r>
          </a:p>
          <a:p>
            <a:r>
              <a:rPr lang="en-US" dirty="0" smtClean="0"/>
              <a:t>Job strain (High demands / Low control)</a:t>
            </a:r>
          </a:p>
          <a:p>
            <a:endParaRPr lang="en-US" dirty="0" smtClean="0"/>
          </a:p>
          <a:p>
            <a:r>
              <a:rPr lang="en-US" dirty="0" smtClean="0"/>
              <a:t>Housing insecurity/homelessness</a:t>
            </a:r>
          </a:p>
          <a:p>
            <a:r>
              <a:rPr lang="en-US" dirty="0"/>
              <a:t>Food insecurity</a:t>
            </a:r>
          </a:p>
          <a:p>
            <a:r>
              <a:rPr lang="en-US" dirty="0" smtClean="0"/>
              <a:t>Adequate health care coverage</a:t>
            </a:r>
          </a:p>
          <a:p>
            <a:pPr lvl="1"/>
            <a:endParaRPr lang="en-US" dirty="0"/>
          </a:p>
        </p:txBody>
      </p:sp>
    </p:spTree>
    <p:extLst>
      <p:ext uri="{BB962C8B-B14F-4D97-AF65-F5344CB8AC3E}">
        <p14:creationId xmlns:p14="http://schemas.microsoft.com/office/powerpoint/2010/main" val="30121525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Overview/Objectives</a:t>
            </a:r>
            <a:endParaRPr lang="en-US" dirty="0"/>
          </a:p>
        </p:txBody>
      </p:sp>
      <p:sp>
        <p:nvSpPr>
          <p:cNvPr id="5" name="Content Placeholder 4"/>
          <p:cNvSpPr>
            <a:spLocks noGrp="1"/>
          </p:cNvSpPr>
          <p:nvPr>
            <p:ph idx="1"/>
          </p:nvPr>
        </p:nvSpPr>
        <p:spPr/>
        <p:txBody>
          <a:bodyPr/>
          <a:lstStyle/>
          <a:p>
            <a:r>
              <a:rPr lang="en-US" dirty="0" smtClean="0"/>
              <a:t>Social determinants of health (SDOH)</a:t>
            </a:r>
          </a:p>
          <a:p>
            <a:pPr lvl="1"/>
            <a:r>
              <a:rPr lang="en-US" dirty="0" smtClean="0"/>
              <a:t>What are they?</a:t>
            </a:r>
          </a:p>
          <a:p>
            <a:pPr lvl="1"/>
            <a:r>
              <a:rPr lang="en-US" dirty="0" smtClean="0"/>
              <a:t>Why are they important?</a:t>
            </a:r>
          </a:p>
          <a:p>
            <a:endParaRPr lang="en-US" dirty="0" smtClean="0"/>
          </a:p>
          <a:p>
            <a:r>
              <a:rPr lang="en-US" dirty="0" smtClean="0"/>
              <a:t>Application of SDOH in research</a:t>
            </a:r>
          </a:p>
          <a:p>
            <a:pPr lvl="1"/>
            <a:r>
              <a:rPr lang="en-US" dirty="0" smtClean="0"/>
              <a:t>Socioeconomic status</a:t>
            </a:r>
          </a:p>
          <a:p>
            <a:pPr lvl="1"/>
            <a:r>
              <a:rPr lang="en-US" dirty="0" smtClean="0"/>
              <a:t>Racism</a:t>
            </a:r>
          </a:p>
          <a:p>
            <a:pPr lvl="1"/>
            <a:r>
              <a:rPr lang="en-US" dirty="0" smtClean="0"/>
              <a:t>Place</a:t>
            </a:r>
          </a:p>
        </p:txBody>
      </p:sp>
    </p:spTree>
    <p:extLst>
      <p:ext uri="{BB962C8B-B14F-4D97-AF65-F5344CB8AC3E}">
        <p14:creationId xmlns:p14="http://schemas.microsoft.com/office/powerpoint/2010/main" val="25102536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l="18333" t="13333" r="27500" b="33333"/>
          <a:stretch>
            <a:fillRect/>
          </a:stretch>
        </p:blipFill>
        <p:spPr bwMode="auto">
          <a:xfrm>
            <a:off x="152400" y="304800"/>
            <a:ext cx="8763000" cy="5486400"/>
          </a:xfrm>
          <a:prstGeom prst="rect">
            <a:avLst/>
          </a:prstGeom>
          <a:noFill/>
          <a:ln w="9525">
            <a:noFill/>
            <a:miter lim="800000"/>
            <a:headEnd/>
            <a:tailEnd/>
          </a:ln>
        </p:spPr>
      </p:pic>
    </p:spTree>
    <p:extLst>
      <p:ext uri="{BB962C8B-B14F-4D97-AF65-F5344CB8AC3E}">
        <p14:creationId xmlns:p14="http://schemas.microsoft.com/office/powerpoint/2010/main" val="2581860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chemeClr val="bg1"/>
                </a:solidFill>
                <a:effectLst/>
                <a:uLnTx/>
                <a:uFillTx/>
                <a:latin typeface="+mj-lt"/>
                <a:ea typeface="+mj-ea"/>
                <a:cs typeface="+mj-cs"/>
              </a:rPr>
              <a:t>Braveman</a:t>
            </a:r>
            <a:r>
              <a:rPr kumimoji="0" lang="en-US" sz="3600" b="0" i="0" u="none" strike="noStrike" kern="1200" cap="none" spc="0" normalizeH="0" baseline="0" noProof="0" dirty="0" smtClean="0">
                <a:ln>
                  <a:noFill/>
                </a:ln>
                <a:solidFill>
                  <a:schemeClr val="bg1"/>
                </a:solidFill>
                <a:effectLst/>
                <a:uLnTx/>
                <a:uFillTx/>
                <a:latin typeface="+mj-lt"/>
                <a:ea typeface="+mj-ea"/>
                <a:cs typeface="+mj-cs"/>
              </a:rPr>
              <a:t> </a:t>
            </a:r>
            <a:r>
              <a:rPr kumimoji="0" lang="en-US" sz="3600" b="0" i="1" u="none" strike="noStrike" kern="1200" cap="none" spc="0" normalizeH="0" baseline="0" noProof="0" dirty="0" smtClean="0">
                <a:ln>
                  <a:noFill/>
                </a:ln>
                <a:solidFill>
                  <a:schemeClr val="bg1"/>
                </a:solidFill>
                <a:effectLst/>
                <a:uLnTx/>
                <a:uFillTx/>
                <a:latin typeface="+mj-lt"/>
                <a:ea typeface="+mj-ea"/>
                <a:cs typeface="+mj-cs"/>
              </a:rPr>
              <a:t>et al</a:t>
            </a:r>
            <a:r>
              <a:rPr kumimoji="0" lang="en-US" sz="3600" b="0" i="0" u="none" strike="noStrike" kern="1200" cap="none" spc="0" normalizeH="0" noProof="0" dirty="0" smtClean="0">
                <a:ln>
                  <a:noFill/>
                </a:ln>
                <a:solidFill>
                  <a:schemeClr val="bg1"/>
                </a:solidFill>
                <a:effectLst/>
                <a:uLnTx/>
                <a:uFillTx/>
                <a:latin typeface="+mj-lt"/>
                <a:ea typeface="+mj-ea"/>
                <a:cs typeface="+mj-cs"/>
              </a:rPr>
              <a:t> article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noProof="0" dirty="0" smtClean="0">
                <a:ln>
                  <a:noFill/>
                </a:ln>
                <a:solidFill>
                  <a:schemeClr val="bg1"/>
                </a:solidFill>
                <a:effectLst/>
                <a:uLnTx/>
                <a:uFillTx/>
                <a:latin typeface="+mj-lt"/>
                <a:ea typeface="+mj-ea"/>
                <a:cs typeface="+mj-cs"/>
              </a:rPr>
              <a:t>a few of the take home points</a:t>
            </a:r>
            <a:endParaRPr kumimoji="0" lang="en-US" sz="36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Rectangle 2"/>
          <p:cNvSpPr/>
          <p:nvPr/>
        </p:nvSpPr>
        <p:spPr>
          <a:xfrm>
            <a:off x="548640" y="1737360"/>
            <a:ext cx="8229600" cy="1077218"/>
          </a:xfrm>
          <a:prstGeom prst="rect">
            <a:avLst/>
          </a:prstGeom>
        </p:spPr>
        <p:txBody>
          <a:bodyPr wrap="square">
            <a:spAutoFit/>
          </a:bodyPr>
          <a:lstStyle/>
          <a:p>
            <a:pPr marL="234950" indent="-234950">
              <a:buFont typeface="Arial" pitchFamily="34" charset="0"/>
              <a:buChar char="•"/>
            </a:pPr>
            <a:r>
              <a:rPr lang="en-US" sz="3200" dirty="0" smtClean="0">
                <a:solidFill>
                  <a:schemeClr val="bg1"/>
                </a:solidFill>
              </a:rPr>
              <a:t>Education and income are not interchangeable – earnings can vary at similar </a:t>
            </a:r>
            <a:r>
              <a:rPr lang="en-US" sz="3200" dirty="0" err="1" smtClean="0">
                <a:solidFill>
                  <a:schemeClr val="bg1"/>
                </a:solidFill>
              </a:rPr>
              <a:t>educ</a:t>
            </a:r>
            <a:r>
              <a:rPr lang="en-US" sz="3200" dirty="0" smtClean="0">
                <a:solidFill>
                  <a:schemeClr val="bg1"/>
                </a:solidFill>
              </a:rPr>
              <a:t> levels.</a:t>
            </a:r>
          </a:p>
        </p:txBody>
      </p:sp>
      <p:sp>
        <p:nvSpPr>
          <p:cNvPr id="4" name="Rectangle 3"/>
          <p:cNvSpPr/>
          <p:nvPr/>
        </p:nvSpPr>
        <p:spPr>
          <a:xfrm>
            <a:off x="548640" y="2926080"/>
            <a:ext cx="8229600" cy="584775"/>
          </a:xfrm>
          <a:prstGeom prst="rect">
            <a:avLst/>
          </a:prstGeom>
        </p:spPr>
        <p:txBody>
          <a:bodyPr wrap="square">
            <a:spAutoFit/>
          </a:bodyPr>
          <a:lstStyle/>
          <a:p>
            <a:pPr marL="234950" indent="-234950">
              <a:buFont typeface="Arial" pitchFamily="34" charset="0"/>
              <a:buChar char="•"/>
            </a:pPr>
            <a:r>
              <a:rPr lang="en-US" sz="3200" dirty="0">
                <a:solidFill>
                  <a:schemeClr val="bg1"/>
                </a:solidFill>
              </a:rPr>
              <a:t>I</a:t>
            </a:r>
            <a:r>
              <a:rPr lang="en-US" sz="3200" dirty="0" smtClean="0">
                <a:solidFill>
                  <a:schemeClr val="bg1"/>
                </a:solidFill>
              </a:rPr>
              <a:t>ncome is not a proxy for wealth</a:t>
            </a:r>
          </a:p>
        </p:txBody>
      </p:sp>
      <p:sp>
        <p:nvSpPr>
          <p:cNvPr id="5" name="Rectangle 4"/>
          <p:cNvSpPr/>
          <p:nvPr/>
        </p:nvSpPr>
        <p:spPr>
          <a:xfrm>
            <a:off x="548640" y="3611940"/>
            <a:ext cx="8229600" cy="1569660"/>
          </a:xfrm>
          <a:prstGeom prst="rect">
            <a:avLst/>
          </a:prstGeom>
        </p:spPr>
        <p:txBody>
          <a:bodyPr wrap="square">
            <a:spAutoFit/>
          </a:bodyPr>
          <a:lstStyle/>
          <a:p>
            <a:pPr marL="234950" indent="-234950">
              <a:buFont typeface="Arial" pitchFamily="34" charset="0"/>
              <a:buChar char="•"/>
            </a:pPr>
            <a:r>
              <a:rPr lang="en-US" sz="3200" dirty="0" smtClean="0">
                <a:solidFill>
                  <a:schemeClr val="bg1"/>
                </a:solidFill>
              </a:rPr>
              <a:t>Importance </a:t>
            </a:r>
          </a:p>
          <a:p>
            <a:pPr marL="914400" lvl="1" indent="-457200">
              <a:buFont typeface="Wingdings" panose="05000000000000000000" pitchFamily="2" charset="2"/>
              <a:buChar char="§"/>
            </a:pPr>
            <a:r>
              <a:rPr lang="en-US" sz="3200" dirty="0" smtClean="0">
                <a:solidFill>
                  <a:schemeClr val="bg1"/>
                </a:solidFill>
              </a:rPr>
              <a:t>past socioeconomic experiences</a:t>
            </a:r>
          </a:p>
          <a:p>
            <a:pPr marL="914400" lvl="1" indent="-457200">
              <a:buFont typeface="Wingdings" panose="05000000000000000000" pitchFamily="2" charset="2"/>
              <a:buChar char="§"/>
            </a:pPr>
            <a:r>
              <a:rPr lang="en-US" sz="3200" dirty="0">
                <a:solidFill>
                  <a:schemeClr val="bg1"/>
                </a:solidFill>
              </a:rPr>
              <a:t>n</a:t>
            </a:r>
            <a:r>
              <a:rPr lang="en-US" sz="3200" dirty="0" smtClean="0">
                <a:solidFill>
                  <a:schemeClr val="bg1"/>
                </a:solidFill>
              </a:rPr>
              <a:t>eighborhood socioeconomic conditions</a:t>
            </a:r>
          </a:p>
        </p:txBody>
      </p:sp>
      <p:sp>
        <p:nvSpPr>
          <p:cNvPr id="6" name="Rectangle 5"/>
          <p:cNvSpPr/>
          <p:nvPr/>
        </p:nvSpPr>
        <p:spPr>
          <a:xfrm>
            <a:off x="560363" y="5282685"/>
            <a:ext cx="8229600" cy="584775"/>
          </a:xfrm>
          <a:prstGeom prst="rect">
            <a:avLst/>
          </a:prstGeom>
        </p:spPr>
        <p:txBody>
          <a:bodyPr wrap="square">
            <a:spAutoFit/>
          </a:bodyPr>
          <a:lstStyle/>
          <a:p>
            <a:r>
              <a:rPr lang="en-US" sz="3200" i="1" u="sng" dirty="0" smtClean="0">
                <a:solidFill>
                  <a:schemeClr val="bg1"/>
                </a:solidFill>
              </a:rPr>
              <a:t>Outcome and social-group specific approach</a:t>
            </a:r>
          </a:p>
        </p:txBody>
      </p:sp>
    </p:spTree>
    <p:extLst>
      <p:ext uri="{BB962C8B-B14F-4D97-AF65-F5344CB8AC3E}">
        <p14:creationId xmlns:p14="http://schemas.microsoft.com/office/powerpoint/2010/main" val="176250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cial_wealth_gap.png"/>
          <p:cNvPicPr>
            <a:picLocks noChangeAspect="1"/>
          </p:cNvPicPr>
          <p:nvPr/>
        </p:nvPicPr>
        <p:blipFill>
          <a:blip r:embed="rId3" cstate="print"/>
          <a:stretch>
            <a:fillRect/>
          </a:stretch>
        </p:blipFill>
        <p:spPr>
          <a:xfrm>
            <a:off x="1447800" y="838200"/>
            <a:ext cx="6352441" cy="4281670"/>
          </a:xfrm>
          <a:prstGeom prst="rect">
            <a:avLst/>
          </a:prstGeom>
        </p:spPr>
      </p:pic>
    </p:spTree>
    <p:extLst>
      <p:ext uri="{BB962C8B-B14F-4D97-AF65-F5344CB8AC3E}">
        <p14:creationId xmlns:p14="http://schemas.microsoft.com/office/powerpoint/2010/main" val="3612850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household-wealth.top.gif"/>
          <p:cNvPicPr>
            <a:picLocks noChangeAspect="1"/>
          </p:cNvPicPr>
          <p:nvPr/>
        </p:nvPicPr>
        <p:blipFill>
          <a:blip r:embed="rId3" cstate="print"/>
          <a:stretch>
            <a:fillRect/>
          </a:stretch>
        </p:blipFill>
        <p:spPr>
          <a:xfrm>
            <a:off x="838200" y="762000"/>
            <a:ext cx="7507310" cy="4488581"/>
          </a:xfrm>
          <a:prstGeom prst="rect">
            <a:avLst/>
          </a:prstGeom>
        </p:spPr>
      </p:pic>
      <p:sp>
        <p:nvSpPr>
          <p:cNvPr id="2" name="TextBox 1"/>
          <p:cNvSpPr txBox="1"/>
          <p:nvPr/>
        </p:nvSpPr>
        <p:spPr>
          <a:xfrm>
            <a:off x="2819400" y="1371600"/>
            <a:ext cx="654346" cy="369332"/>
          </a:xfrm>
          <a:prstGeom prst="rect">
            <a:avLst/>
          </a:prstGeom>
          <a:noFill/>
        </p:spPr>
        <p:txBody>
          <a:bodyPr wrap="none" rtlCol="0">
            <a:spAutoFit/>
          </a:bodyPr>
          <a:lstStyle/>
          <a:p>
            <a:r>
              <a:rPr lang="en-US" dirty="0" smtClean="0">
                <a:solidFill>
                  <a:srgbClr val="FF0000"/>
                </a:solidFill>
              </a:rPr>
              <a:t>-16%</a:t>
            </a:r>
            <a:endParaRPr lang="en-US" dirty="0">
              <a:solidFill>
                <a:srgbClr val="FF0000"/>
              </a:solidFill>
            </a:endParaRPr>
          </a:p>
        </p:txBody>
      </p:sp>
      <p:sp>
        <p:nvSpPr>
          <p:cNvPr id="4" name="TextBox 3"/>
          <p:cNvSpPr txBox="1"/>
          <p:nvPr/>
        </p:nvSpPr>
        <p:spPr>
          <a:xfrm>
            <a:off x="4953000" y="3733800"/>
            <a:ext cx="654346" cy="369332"/>
          </a:xfrm>
          <a:prstGeom prst="rect">
            <a:avLst/>
          </a:prstGeom>
          <a:noFill/>
        </p:spPr>
        <p:txBody>
          <a:bodyPr wrap="none" rtlCol="0">
            <a:spAutoFit/>
          </a:bodyPr>
          <a:lstStyle/>
          <a:p>
            <a:r>
              <a:rPr lang="en-US" dirty="0" smtClean="0">
                <a:solidFill>
                  <a:srgbClr val="FF0000"/>
                </a:solidFill>
              </a:rPr>
              <a:t>-66%</a:t>
            </a:r>
            <a:endParaRPr lang="en-US" dirty="0">
              <a:solidFill>
                <a:srgbClr val="FF0000"/>
              </a:solidFill>
            </a:endParaRPr>
          </a:p>
        </p:txBody>
      </p:sp>
      <p:sp>
        <p:nvSpPr>
          <p:cNvPr id="5" name="TextBox 4"/>
          <p:cNvSpPr txBox="1"/>
          <p:nvPr/>
        </p:nvSpPr>
        <p:spPr>
          <a:xfrm>
            <a:off x="7086600" y="3768635"/>
            <a:ext cx="654346" cy="369332"/>
          </a:xfrm>
          <a:prstGeom prst="rect">
            <a:avLst/>
          </a:prstGeom>
          <a:noFill/>
        </p:spPr>
        <p:txBody>
          <a:bodyPr wrap="none" rtlCol="0">
            <a:spAutoFit/>
          </a:bodyPr>
          <a:lstStyle/>
          <a:p>
            <a:r>
              <a:rPr lang="en-US" dirty="0" smtClean="0">
                <a:solidFill>
                  <a:srgbClr val="FF0000"/>
                </a:solidFill>
              </a:rPr>
              <a:t>-53%</a:t>
            </a:r>
            <a:endParaRPr lang="en-US" dirty="0">
              <a:solidFill>
                <a:srgbClr val="FF0000"/>
              </a:solidFill>
            </a:endParaRPr>
          </a:p>
        </p:txBody>
      </p:sp>
    </p:spTree>
    <p:extLst>
      <p:ext uri="{BB962C8B-B14F-4D97-AF65-F5344CB8AC3E}">
        <p14:creationId xmlns:p14="http://schemas.microsoft.com/office/powerpoint/2010/main" val="2329920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l="10833" t="13333" r="38333" b="26667"/>
          <a:stretch>
            <a:fillRect/>
          </a:stretch>
        </p:blipFill>
        <p:spPr bwMode="auto">
          <a:xfrm>
            <a:off x="77141" y="228600"/>
            <a:ext cx="9066859" cy="6019800"/>
          </a:xfrm>
          <a:prstGeom prst="rect">
            <a:avLst/>
          </a:prstGeom>
          <a:noFill/>
          <a:ln w="9525">
            <a:noFill/>
            <a:miter lim="800000"/>
            <a:headEnd/>
            <a:tailEnd/>
          </a:ln>
        </p:spPr>
      </p:pic>
    </p:spTree>
    <p:extLst>
      <p:ext uri="{BB962C8B-B14F-4D97-AF65-F5344CB8AC3E}">
        <p14:creationId xmlns:p14="http://schemas.microsoft.com/office/powerpoint/2010/main" val="1627294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9583" t="31111" r="37083" b="16296"/>
          <a:stretch>
            <a:fillRect/>
          </a:stretch>
        </p:blipFill>
        <p:spPr bwMode="auto">
          <a:xfrm>
            <a:off x="77273" y="457200"/>
            <a:ext cx="9066727" cy="5029200"/>
          </a:xfrm>
          <a:prstGeom prst="rect">
            <a:avLst/>
          </a:prstGeom>
          <a:noFill/>
          <a:ln w="9525">
            <a:noFill/>
            <a:miter lim="800000"/>
            <a:headEnd/>
            <a:tailEnd/>
          </a:ln>
        </p:spPr>
      </p:pic>
      <p:sp>
        <p:nvSpPr>
          <p:cNvPr id="3" name="Oval 2"/>
          <p:cNvSpPr/>
          <p:nvPr/>
        </p:nvSpPr>
        <p:spPr>
          <a:xfrm>
            <a:off x="7239000" y="2590800"/>
            <a:ext cx="1676400" cy="381000"/>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315200" y="2895600"/>
            <a:ext cx="1676400" cy="381000"/>
          </a:xfrm>
          <a:prstGeom prst="ellipse">
            <a:avLst/>
          </a:prstGeom>
          <a:noFill/>
          <a:ln w="349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239000" y="3429000"/>
            <a:ext cx="1676400" cy="457200"/>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54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p:cNvSpPr>
          <p:nvPr/>
        </p:nvSpPr>
        <p:spPr bwMode="auto">
          <a:xfrm>
            <a:off x="457200" y="2057400"/>
            <a:ext cx="8229600" cy="3254871"/>
          </a:xfrm>
          <a:prstGeom prst="rect">
            <a:avLst/>
          </a:prstGeom>
          <a:noFill/>
          <a:ln w="12700">
            <a:noFill/>
            <a:miter lim="800000"/>
            <a:headEnd/>
            <a:tailEnd/>
          </a:ln>
        </p:spPr>
        <p:txBody>
          <a:bodyPr lIns="0" tIns="0" rIns="0" bIns="0" anchor="t"/>
          <a:lstStyle/>
          <a:p>
            <a:pPr>
              <a:lnSpc>
                <a:spcPct val="150000"/>
              </a:lnSpc>
              <a:buFont typeface="Wingdings 2" pitchFamily="18" charset="2"/>
              <a:buNone/>
            </a:pPr>
            <a:r>
              <a:rPr lang="en-US" sz="2000" dirty="0">
                <a:solidFill>
                  <a:schemeClr val="bg1"/>
                </a:solidFill>
                <a:ea typeface="ヒラギノ角ゴ ProN W3" pitchFamily="1" charset="-128"/>
                <a:sym typeface="Whitney Medium" pitchFamily="1" charset="0"/>
              </a:rPr>
              <a:t>“Stars” = Standardizing survey questions for breast cancer research</a:t>
            </a:r>
          </a:p>
          <a:p>
            <a:pPr>
              <a:lnSpc>
                <a:spcPct val="150000"/>
              </a:lnSpc>
              <a:buFont typeface="Wingdings 2" pitchFamily="18" charset="2"/>
              <a:buNone/>
            </a:pPr>
            <a:r>
              <a:rPr lang="en-US" sz="2000" u="sng" dirty="0">
                <a:solidFill>
                  <a:schemeClr val="bg1"/>
                </a:solidFill>
                <a:ea typeface="ヒラギノ角ゴ ProN W3" pitchFamily="1" charset="-128"/>
                <a:sym typeface="Whitney Medium" pitchFamily="1" charset="0"/>
              </a:rPr>
              <a:t>Investigators</a:t>
            </a:r>
            <a:r>
              <a:rPr lang="en-US" sz="2000" dirty="0">
                <a:solidFill>
                  <a:schemeClr val="bg1"/>
                </a:solidFill>
                <a:ea typeface="ヒラギノ角ゴ ProN W3" pitchFamily="1" charset="-128"/>
                <a:sym typeface="Whitney Medium" pitchFamily="1" charset="0"/>
              </a:rPr>
              <a:t>: Scarlett Gomez, Nancy Krieger, scientific &amp; community advisory boards</a:t>
            </a:r>
          </a:p>
          <a:p>
            <a:pPr>
              <a:lnSpc>
                <a:spcPct val="150000"/>
              </a:lnSpc>
              <a:buFont typeface="Wingdings 2" pitchFamily="18" charset="2"/>
              <a:buNone/>
            </a:pPr>
            <a:r>
              <a:rPr lang="en-US" sz="2000" u="sng" dirty="0">
                <a:solidFill>
                  <a:schemeClr val="bg1"/>
                </a:solidFill>
                <a:ea typeface="ヒラギノ角ゴ ProN W3" pitchFamily="1" charset="-128"/>
                <a:sym typeface="Whitney Medium" pitchFamily="1" charset="0"/>
              </a:rPr>
              <a:t>Overall objective</a:t>
            </a:r>
            <a:r>
              <a:rPr lang="en-US" sz="2000" dirty="0">
                <a:solidFill>
                  <a:schemeClr val="bg1"/>
                </a:solidFill>
                <a:ea typeface="ヒラギノ角ゴ ProN W3" pitchFamily="1" charset="-128"/>
                <a:sym typeface="Whitney Medium" pitchFamily="1" charset="0"/>
              </a:rPr>
              <a:t>:</a:t>
            </a:r>
            <a:r>
              <a:rPr lang="en-US" sz="2000" b="1" dirty="0">
                <a:solidFill>
                  <a:schemeClr val="bg1"/>
                </a:solidFill>
              </a:rPr>
              <a:t> </a:t>
            </a:r>
            <a:r>
              <a:rPr lang="en-US" sz="2000" dirty="0">
                <a:solidFill>
                  <a:schemeClr val="bg1"/>
                </a:solidFill>
              </a:rPr>
              <a:t>To develop recommendations for researchers in gathering SDOH information</a:t>
            </a:r>
          </a:p>
          <a:p>
            <a:pPr lvl="1">
              <a:lnSpc>
                <a:spcPct val="150000"/>
              </a:lnSpc>
              <a:buFont typeface="Arial" charset="0"/>
              <a:buChar char="•"/>
            </a:pPr>
            <a:r>
              <a:rPr lang="en-US" sz="2000" dirty="0">
                <a:solidFill>
                  <a:schemeClr val="bg1"/>
                </a:solidFill>
              </a:rPr>
              <a:t> So that survey items are culturally and linguistically appropriate</a:t>
            </a:r>
          </a:p>
          <a:p>
            <a:pPr lvl="1">
              <a:lnSpc>
                <a:spcPct val="150000"/>
              </a:lnSpc>
              <a:buFont typeface="Arial" charset="0"/>
              <a:buChar char="•"/>
            </a:pPr>
            <a:r>
              <a:rPr lang="en-US" sz="2000" dirty="0">
                <a:solidFill>
                  <a:schemeClr val="bg1"/>
                </a:solidFill>
              </a:rPr>
              <a:t> To optimize ability to pool data across studies </a:t>
            </a:r>
            <a:endParaRPr lang="en-US" sz="2000" dirty="0">
              <a:solidFill>
                <a:schemeClr val="bg1"/>
              </a:solidFill>
              <a:ea typeface="ヒラギノ角ゴ ProN W3" pitchFamily="1" charset="-128"/>
              <a:sym typeface="Whitney Medium" pitchFamily="1" charset="0"/>
            </a:endParaRPr>
          </a:p>
          <a:p>
            <a:pPr>
              <a:lnSpc>
                <a:spcPct val="150000"/>
              </a:lnSpc>
              <a:buFont typeface="Wingdings 2" pitchFamily="18" charset="2"/>
              <a:buNone/>
            </a:pPr>
            <a:r>
              <a:rPr lang="en-US" sz="2000" dirty="0">
                <a:solidFill>
                  <a:schemeClr val="bg1"/>
                </a:solidFill>
                <a:ea typeface="ヒラギノ角ゴ ProN W3" pitchFamily="1" charset="-128"/>
                <a:sym typeface="Whitney Medium" pitchFamily="1" charset="0"/>
              </a:rPr>
              <a:t>Supported by the California Breast Cancer Research Program (CBCRP)</a:t>
            </a:r>
          </a:p>
          <a:p>
            <a:pPr>
              <a:lnSpc>
                <a:spcPct val="150000"/>
              </a:lnSpc>
              <a:buFont typeface="Wingdings 2" pitchFamily="18" charset="2"/>
              <a:buNone/>
            </a:pPr>
            <a:endParaRPr lang="en-US" sz="2000" dirty="0">
              <a:ea typeface="ヒラギノ角ゴ ProN W3" pitchFamily="1" charset="-128"/>
              <a:sym typeface="Whitney Medium" pitchFamily="1" charset="0"/>
            </a:endParaRPr>
          </a:p>
          <a:p>
            <a:pPr>
              <a:lnSpc>
                <a:spcPct val="150000"/>
              </a:lnSpc>
              <a:buClr>
                <a:srgbClr val="7030A0"/>
              </a:buClr>
            </a:pPr>
            <a:endParaRPr lang="en-US" sz="2000" dirty="0">
              <a:ea typeface="ヒラギノ角ゴ ProN W3" pitchFamily="1" charset="-128"/>
              <a:sym typeface="Whitney Medium" pitchFamily="1" charset="0"/>
            </a:endParaRPr>
          </a:p>
          <a:p>
            <a:pPr marL="150683" indent="-150683">
              <a:lnSpc>
                <a:spcPct val="150000"/>
              </a:lnSpc>
              <a:buClr>
                <a:srgbClr val="7030A0"/>
              </a:buClr>
            </a:pPr>
            <a:endParaRPr lang="en-US" sz="2000" dirty="0"/>
          </a:p>
          <a:p>
            <a:pPr marL="150683" indent="-150683">
              <a:lnSpc>
                <a:spcPct val="150000"/>
              </a:lnSpc>
              <a:buClr>
                <a:srgbClr val="7030A0"/>
              </a:buClr>
            </a:pPr>
            <a:endParaRPr lang="en-US" sz="2000" dirty="0"/>
          </a:p>
        </p:txBody>
      </p:sp>
      <p:sp>
        <p:nvSpPr>
          <p:cNvPr id="2" name="Title 1"/>
          <p:cNvSpPr>
            <a:spLocks noGrp="1"/>
          </p:cNvSpPr>
          <p:nvPr>
            <p:ph type="title"/>
          </p:nvPr>
        </p:nvSpPr>
        <p:spPr/>
        <p:txBody>
          <a:bodyPr/>
          <a:lstStyle/>
          <a:p>
            <a:r>
              <a:rPr lang="en-US" sz="4200" dirty="0" smtClean="0"/>
              <a:t>SDOH measures/tools: “STARS” study</a:t>
            </a:r>
            <a:br>
              <a:rPr lang="en-US" sz="4200" dirty="0" smtClean="0"/>
            </a:br>
            <a:r>
              <a:rPr lang="en-US" sz="3200" b="1" u="sng" dirty="0">
                <a:solidFill>
                  <a:srgbClr val="FFC000"/>
                </a:solidFill>
                <a:ea typeface="ヒラギノ角ゴ ProN W3" pitchFamily="1" charset="-128"/>
                <a:sym typeface="Whitney Medium" pitchFamily="1" charset="0"/>
              </a:rPr>
              <a:t>https://</a:t>
            </a:r>
            <a:r>
              <a:rPr lang="en-US" sz="3200" b="1" u="sng" dirty="0" smtClean="0">
                <a:solidFill>
                  <a:srgbClr val="FFC000"/>
                </a:solidFill>
                <a:ea typeface="ヒラギノ角ゴ ProN W3" pitchFamily="1" charset="-128"/>
                <a:sym typeface="Whitney Medium" pitchFamily="1" charset="0"/>
              </a:rPr>
              <a:t>cancerregistry.ucsf.edu/stars-study</a:t>
            </a:r>
            <a:endParaRPr lang="en-US" sz="3600" dirty="0"/>
          </a:p>
        </p:txBody>
      </p:sp>
    </p:spTree>
    <p:extLst>
      <p:ext uri="{BB962C8B-B14F-4D97-AF65-F5344CB8AC3E}">
        <p14:creationId xmlns:p14="http://schemas.microsoft.com/office/powerpoint/2010/main" val="79465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803922" y="1646065"/>
            <a:ext cx="2652117" cy="276999"/>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Multiple discipline literature review</a:t>
            </a:r>
          </a:p>
        </p:txBody>
      </p:sp>
      <p:sp>
        <p:nvSpPr>
          <p:cNvPr id="8" name="Text Box 4"/>
          <p:cNvSpPr txBox="1">
            <a:spLocks noChangeArrowheads="1"/>
          </p:cNvSpPr>
          <p:nvPr/>
        </p:nvSpPr>
        <p:spPr bwMode="auto">
          <a:xfrm>
            <a:off x="2428875" y="2047902"/>
            <a:ext cx="3429000" cy="276999"/>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Synthesis &amp; preliminary recommendations</a:t>
            </a:r>
          </a:p>
        </p:txBody>
      </p:sp>
      <p:sp>
        <p:nvSpPr>
          <p:cNvPr id="9" name="Text Box 5"/>
          <p:cNvSpPr txBox="1">
            <a:spLocks noChangeArrowheads="1"/>
          </p:cNvSpPr>
          <p:nvPr/>
        </p:nvSpPr>
        <p:spPr bwMode="auto">
          <a:xfrm>
            <a:off x="2469058" y="2449738"/>
            <a:ext cx="3308450" cy="276999"/>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Assemble initial set of survey items</a:t>
            </a:r>
          </a:p>
        </p:txBody>
      </p:sp>
      <p:sp>
        <p:nvSpPr>
          <p:cNvPr id="11" name="Text Box 6"/>
          <p:cNvSpPr txBox="1">
            <a:spLocks noChangeArrowheads="1"/>
          </p:cNvSpPr>
          <p:nvPr/>
        </p:nvSpPr>
        <p:spPr bwMode="auto">
          <a:xfrm>
            <a:off x="2661605" y="2870033"/>
            <a:ext cx="2914985" cy="276999"/>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Develop core set of survey items</a:t>
            </a:r>
          </a:p>
        </p:txBody>
      </p:sp>
      <p:sp>
        <p:nvSpPr>
          <p:cNvPr id="12" name="Line 7"/>
          <p:cNvSpPr>
            <a:spLocks noChangeShapeType="1"/>
          </p:cNvSpPr>
          <p:nvPr/>
        </p:nvSpPr>
        <p:spPr bwMode="auto">
          <a:xfrm>
            <a:off x="4049613" y="1929706"/>
            <a:ext cx="0" cy="80367"/>
          </a:xfrm>
          <a:prstGeom prst="line">
            <a:avLst/>
          </a:prstGeom>
          <a:noFill/>
          <a:ln w="9525">
            <a:solidFill>
              <a:schemeClr val="bg1"/>
            </a:solidFill>
            <a:round/>
            <a:headEnd/>
            <a:tailEnd type="triangle" w="med" len="med"/>
          </a:ln>
          <a:effectLst/>
        </p:spPr>
        <p:txBody>
          <a:bodyPr/>
          <a:lstStyle/>
          <a:p>
            <a:endParaRPr lang="en-US" sz="1200">
              <a:solidFill>
                <a:schemeClr val="bg1"/>
              </a:solidFill>
            </a:endParaRPr>
          </a:p>
        </p:txBody>
      </p:sp>
      <p:sp>
        <p:nvSpPr>
          <p:cNvPr id="13" name="Line 8"/>
          <p:cNvSpPr>
            <a:spLocks noChangeShapeType="1"/>
          </p:cNvSpPr>
          <p:nvPr/>
        </p:nvSpPr>
        <p:spPr bwMode="auto">
          <a:xfrm>
            <a:off x="4049613" y="2331542"/>
            <a:ext cx="0" cy="80367"/>
          </a:xfrm>
          <a:prstGeom prst="line">
            <a:avLst/>
          </a:prstGeom>
          <a:noFill/>
          <a:ln w="9525">
            <a:solidFill>
              <a:schemeClr val="bg1"/>
            </a:solidFill>
            <a:round/>
            <a:headEnd/>
            <a:tailEnd type="triangle" w="med" len="med"/>
          </a:ln>
          <a:effectLst/>
        </p:spPr>
        <p:txBody>
          <a:bodyPr/>
          <a:lstStyle/>
          <a:p>
            <a:endParaRPr lang="en-US" sz="1200">
              <a:solidFill>
                <a:schemeClr val="bg1"/>
              </a:solidFill>
            </a:endParaRPr>
          </a:p>
        </p:txBody>
      </p:sp>
      <p:sp>
        <p:nvSpPr>
          <p:cNvPr id="15" name="Text Box 10"/>
          <p:cNvSpPr txBox="1">
            <a:spLocks noChangeArrowheads="1"/>
          </p:cNvSpPr>
          <p:nvPr/>
        </p:nvSpPr>
        <p:spPr bwMode="auto">
          <a:xfrm>
            <a:off x="6179344" y="2159161"/>
            <a:ext cx="1647527" cy="461665"/>
          </a:xfrm>
          <a:prstGeom prst="rect">
            <a:avLst/>
          </a:prstGeom>
          <a:noFill/>
          <a:ln w="19050">
            <a:noFill/>
            <a:miter lim="800000"/>
            <a:headEnd/>
            <a:tailEnd/>
          </a:ln>
          <a:effectLst/>
        </p:spPr>
        <p:txBody>
          <a:bodyPr wrap="square">
            <a:spAutoFit/>
          </a:bodyPr>
          <a:lstStyle/>
          <a:p>
            <a:pPr algn="ctr"/>
            <a:r>
              <a:rPr lang="en-US" sz="1200" dirty="0">
                <a:solidFill>
                  <a:schemeClr val="bg1"/>
                </a:solidFill>
              </a:rPr>
              <a:t>Scientific advisory feedback</a:t>
            </a:r>
          </a:p>
        </p:txBody>
      </p:sp>
      <p:sp>
        <p:nvSpPr>
          <p:cNvPr id="16" name="Line 11"/>
          <p:cNvSpPr>
            <a:spLocks noChangeShapeType="1"/>
          </p:cNvSpPr>
          <p:nvPr/>
        </p:nvSpPr>
        <p:spPr bwMode="auto">
          <a:xfrm>
            <a:off x="4049613" y="2749483"/>
            <a:ext cx="0" cy="80367"/>
          </a:xfrm>
          <a:prstGeom prst="line">
            <a:avLst/>
          </a:prstGeom>
          <a:noFill/>
          <a:ln w="9525">
            <a:solidFill>
              <a:schemeClr val="bg1"/>
            </a:solidFill>
            <a:round/>
            <a:headEnd/>
            <a:tailEnd type="triangle" w="med" len="med"/>
          </a:ln>
          <a:effectLst/>
        </p:spPr>
        <p:txBody>
          <a:bodyPr/>
          <a:lstStyle/>
          <a:p>
            <a:endParaRPr lang="en-US" sz="1200">
              <a:solidFill>
                <a:schemeClr val="bg1"/>
              </a:solidFill>
            </a:endParaRPr>
          </a:p>
        </p:txBody>
      </p:sp>
      <p:sp>
        <p:nvSpPr>
          <p:cNvPr id="18" name="Text Box 13"/>
          <p:cNvSpPr txBox="1">
            <a:spLocks noChangeArrowheads="1"/>
          </p:cNvSpPr>
          <p:nvPr/>
        </p:nvSpPr>
        <p:spPr bwMode="auto">
          <a:xfrm>
            <a:off x="6219528" y="2601180"/>
            <a:ext cx="1567160" cy="461665"/>
          </a:xfrm>
          <a:prstGeom prst="rect">
            <a:avLst/>
          </a:prstGeom>
          <a:noFill/>
          <a:ln w="19050">
            <a:noFill/>
            <a:miter lim="800000"/>
            <a:headEnd/>
            <a:tailEnd/>
          </a:ln>
          <a:effectLst/>
        </p:spPr>
        <p:txBody>
          <a:bodyPr wrap="square">
            <a:spAutoFit/>
          </a:bodyPr>
          <a:lstStyle/>
          <a:p>
            <a:pPr algn="ctr"/>
            <a:r>
              <a:rPr lang="en-US" sz="1200" dirty="0">
                <a:solidFill>
                  <a:schemeClr val="bg1"/>
                </a:solidFill>
              </a:rPr>
              <a:t>Community</a:t>
            </a:r>
          </a:p>
          <a:p>
            <a:pPr algn="ctr"/>
            <a:r>
              <a:rPr lang="en-US" sz="1200" dirty="0">
                <a:solidFill>
                  <a:schemeClr val="bg1"/>
                </a:solidFill>
              </a:rPr>
              <a:t>advisory feedback</a:t>
            </a:r>
          </a:p>
        </p:txBody>
      </p:sp>
      <p:sp>
        <p:nvSpPr>
          <p:cNvPr id="19" name="Line 14"/>
          <p:cNvSpPr>
            <a:spLocks noChangeShapeType="1"/>
          </p:cNvSpPr>
          <p:nvPr/>
        </p:nvSpPr>
        <p:spPr bwMode="auto">
          <a:xfrm>
            <a:off x="4049613" y="3151319"/>
            <a:ext cx="0" cy="80367"/>
          </a:xfrm>
          <a:prstGeom prst="line">
            <a:avLst/>
          </a:prstGeom>
          <a:noFill/>
          <a:ln w="9525">
            <a:solidFill>
              <a:schemeClr val="bg1"/>
            </a:solidFill>
            <a:round/>
            <a:headEnd/>
            <a:tailEnd type="triangle" w="med" len="med"/>
          </a:ln>
          <a:effectLst/>
        </p:spPr>
        <p:txBody>
          <a:bodyPr/>
          <a:lstStyle/>
          <a:p>
            <a:endParaRPr lang="en-US" sz="1200">
              <a:solidFill>
                <a:schemeClr val="bg1"/>
              </a:solidFill>
            </a:endParaRPr>
          </a:p>
        </p:txBody>
      </p:sp>
      <p:sp>
        <p:nvSpPr>
          <p:cNvPr id="20" name="Text Box 15"/>
          <p:cNvSpPr txBox="1">
            <a:spLocks noChangeArrowheads="1"/>
          </p:cNvSpPr>
          <p:nvPr/>
        </p:nvSpPr>
        <p:spPr bwMode="auto">
          <a:xfrm>
            <a:off x="2911078" y="3269515"/>
            <a:ext cx="2384227" cy="276999"/>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Cognitive testing</a:t>
            </a:r>
          </a:p>
        </p:txBody>
      </p:sp>
      <p:sp>
        <p:nvSpPr>
          <p:cNvPr id="22" name="Text Box 17"/>
          <p:cNvSpPr txBox="1">
            <a:spLocks noChangeArrowheads="1"/>
          </p:cNvSpPr>
          <p:nvPr/>
        </p:nvSpPr>
        <p:spPr bwMode="auto">
          <a:xfrm>
            <a:off x="6259711" y="3101920"/>
            <a:ext cx="2190325" cy="276999"/>
          </a:xfrm>
          <a:prstGeom prst="rect">
            <a:avLst/>
          </a:prstGeom>
          <a:noFill/>
          <a:ln w="19050">
            <a:noFill/>
            <a:miter lim="800000"/>
            <a:headEnd/>
            <a:tailEnd/>
          </a:ln>
          <a:effectLst/>
        </p:spPr>
        <p:txBody>
          <a:bodyPr wrap="square">
            <a:spAutoFit/>
          </a:bodyPr>
          <a:lstStyle/>
          <a:p>
            <a:pPr algn="ctr"/>
            <a:r>
              <a:rPr lang="en-US" sz="1200" dirty="0">
                <a:solidFill>
                  <a:schemeClr val="bg1"/>
                </a:solidFill>
              </a:rPr>
              <a:t>Translations (5 languages)</a:t>
            </a:r>
          </a:p>
        </p:txBody>
      </p:sp>
      <p:sp>
        <p:nvSpPr>
          <p:cNvPr id="24" name="Text Box 19"/>
          <p:cNvSpPr txBox="1">
            <a:spLocks noChangeArrowheads="1"/>
          </p:cNvSpPr>
          <p:nvPr/>
        </p:nvSpPr>
        <p:spPr bwMode="auto">
          <a:xfrm>
            <a:off x="6380262" y="3418030"/>
            <a:ext cx="1446610" cy="276999"/>
          </a:xfrm>
          <a:prstGeom prst="rect">
            <a:avLst/>
          </a:prstGeom>
          <a:noFill/>
          <a:ln w="19050">
            <a:noFill/>
            <a:miter lim="800000"/>
            <a:headEnd/>
            <a:tailEnd/>
          </a:ln>
          <a:effectLst/>
        </p:spPr>
        <p:txBody>
          <a:bodyPr wrap="square">
            <a:spAutoFit/>
          </a:bodyPr>
          <a:lstStyle/>
          <a:p>
            <a:pPr algn="ctr"/>
            <a:r>
              <a:rPr lang="en-US" sz="1200" dirty="0">
                <a:solidFill>
                  <a:schemeClr val="bg1"/>
                </a:solidFill>
              </a:rPr>
              <a:t>Adjust questions</a:t>
            </a:r>
          </a:p>
        </p:txBody>
      </p:sp>
      <p:sp>
        <p:nvSpPr>
          <p:cNvPr id="25" name="Line 20"/>
          <p:cNvSpPr>
            <a:spLocks noChangeShapeType="1"/>
          </p:cNvSpPr>
          <p:nvPr/>
        </p:nvSpPr>
        <p:spPr bwMode="auto">
          <a:xfrm>
            <a:off x="4049613" y="3553154"/>
            <a:ext cx="0" cy="80367"/>
          </a:xfrm>
          <a:prstGeom prst="line">
            <a:avLst/>
          </a:prstGeom>
          <a:noFill/>
          <a:ln w="9525">
            <a:solidFill>
              <a:schemeClr val="bg1"/>
            </a:solidFill>
            <a:round/>
            <a:headEnd/>
            <a:tailEnd type="triangle" w="med" len="med"/>
          </a:ln>
          <a:effectLst/>
        </p:spPr>
        <p:txBody>
          <a:bodyPr/>
          <a:lstStyle/>
          <a:p>
            <a:endParaRPr lang="en-US" sz="1200">
              <a:solidFill>
                <a:schemeClr val="bg1"/>
              </a:solidFill>
            </a:endParaRPr>
          </a:p>
        </p:txBody>
      </p:sp>
      <p:sp>
        <p:nvSpPr>
          <p:cNvPr id="26" name="Text Box 21"/>
          <p:cNvSpPr txBox="1">
            <a:spLocks noChangeArrowheads="1"/>
          </p:cNvSpPr>
          <p:nvPr/>
        </p:nvSpPr>
        <p:spPr bwMode="auto">
          <a:xfrm>
            <a:off x="2469059" y="3673705"/>
            <a:ext cx="3348633" cy="276999"/>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Pilot testing (N=20, for each of 6 r/e groups)</a:t>
            </a:r>
          </a:p>
        </p:txBody>
      </p:sp>
      <p:sp>
        <p:nvSpPr>
          <p:cNvPr id="27" name="Line 22"/>
          <p:cNvSpPr>
            <a:spLocks noChangeShapeType="1"/>
          </p:cNvSpPr>
          <p:nvPr/>
        </p:nvSpPr>
        <p:spPr bwMode="auto">
          <a:xfrm flipH="1">
            <a:off x="3848695" y="3938885"/>
            <a:ext cx="120551" cy="80367"/>
          </a:xfrm>
          <a:prstGeom prst="line">
            <a:avLst/>
          </a:prstGeom>
          <a:noFill/>
          <a:ln w="9525">
            <a:solidFill>
              <a:schemeClr val="bg1"/>
            </a:solidFill>
            <a:round/>
            <a:headEnd/>
            <a:tailEnd type="triangle" w="med" len="med"/>
          </a:ln>
          <a:effectLst/>
        </p:spPr>
        <p:txBody>
          <a:bodyPr/>
          <a:lstStyle/>
          <a:p>
            <a:endParaRPr lang="en-US" sz="1200">
              <a:solidFill>
                <a:schemeClr val="bg1"/>
              </a:solidFill>
            </a:endParaRPr>
          </a:p>
        </p:txBody>
      </p:sp>
      <p:sp>
        <p:nvSpPr>
          <p:cNvPr id="28" name="Line 23"/>
          <p:cNvSpPr>
            <a:spLocks noChangeShapeType="1"/>
          </p:cNvSpPr>
          <p:nvPr/>
        </p:nvSpPr>
        <p:spPr bwMode="auto">
          <a:xfrm>
            <a:off x="4129981" y="3938885"/>
            <a:ext cx="120551" cy="80367"/>
          </a:xfrm>
          <a:prstGeom prst="line">
            <a:avLst/>
          </a:prstGeom>
          <a:noFill/>
          <a:ln w="9525">
            <a:solidFill>
              <a:schemeClr val="bg1"/>
            </a:solidFill>
            <a:round/>
            <a:headEnd/>
            <a:tailEnd type="triangle" w="med" len="med"/>
          </a:ln>
          <a:effectLst/>
        </p:spPr>
        <p:txBody>
          <a:bodyPr/>
          <a:lstStyle/>
          <a:p>
            <a:endParaRPr lang="en-US" sz="1200">
              <a:solidFill>
                <a:schemeClr val="bg1"/>
              </a:solidFill>
            </a:endParaRPr>
          </a:p>
        </p:txBody>
      </p:sp>
      <p:sp>
        <p:nvSpPr>
          <p:cNvPr id="29" name="Text Box 24"/>
          <p:cNvSpPr txBox="1">
            <a:spLocks noChangeArrowheads="1"/>
          </p:cNvSpPr>
          <p:nvPr/>
        </p:nvSpPr>
        <p:spPr bwMode="auto">
          <a:xfrm>
            <a:off x="2268141" y="4063234"/>
            <a:ext cx="1580555" cy="461665"/>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Telephone </a:t>
            </a:r>
          </a:p>
          <a:p>
            <a:pPr algn="ctr"/>
            <a:r>
              <a:rPr lang="en-US" sz="1200" dirty="0">
                <a:solidFill>
                  <a:schemeClr val="bg1"/>
                </a:solidFill>
              </a:rPr>
              <a:t>(N=10 per r/e)</a:t>
            </a:r>
          </a:p>
        </p:txBody>
      </p:sp>
      <p:sp>
        <p:nvSpPr>
          <p:cNvPr id="30" name="Text Box 25"/>
          <p:cNvSpPr txBox="1">
            <a:spLocks noChangeArrowheads="1"/>
          </p:cNvSpPr>
          <p:nvPr/>
        </p:nvSpPr>
        <p:spPr bwMode="auto">
          <a:xfrm>
            <a:off x="4263926" y="4063234"/>
            <a:ext cx="1955602" cy="461665"/>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Mailed self-administered (N=10 per r/e)</a:t>
            </a:r>
          </a:p>
        </p:txBody>
      </p:sp>
      <p:sp>
        <p:nvSpPr>
          <p:cNvPr id="32" name="Text Box 27"/>
          <p:cNvSpPr txBox="1">
            <a:spLocks noChangeArrowheads="1"/>
          </p:cNvSpPr>
          <p:nvPr/>
        </p:nvSpPr>
        <p:spPr bwMode="auto">
          <a:xfrm>
            <a:off x="6420446" y="4461273"/>
            <a:ext cx="1687711" cy="276999"/>
          </a:xfrm>
          <a:prstGeom prst="rect">
            <a:avLst/>
          </a:prstGeom>
          <a:noFill/>
          <a:ln w="19050">
            <a:noFill/>
            <a:miter lim="800000"/>
            <a:headEnd/>
            <a:tailEnd/>
          </a:ln>
          <a:effectLst/>
        </p:spPr>
        <p:txBody>
          <a:bodyPr wrap="square">
            <a:spAutoFit/>
          </a:bodyPr>
          <a:lstStyle/>
          <a:p>
            <a:pPr algn="ctr"/>
            <a:r>
              <a:rPr lang="en-US" sz="1200" dirty="0">
                <a:solidFill>
                  <a:schemeClr val="bg1"/>
                </a:solidFill>
              </a:rPr>
              <a:t>Test-retest reliability</a:t>
            </a:r>
          </a:p>
        </p:txBody>
      </p:sp>
      <p:sp>
        <p:nvSpPr>
          <p:cNvPr id="33" name="Text Box 28"/>
          <p:cNvSpPr txBox="1">
            <a:spLocks noChangeArrowheads="1"/>
          </p:cNvSpPr>
          <p:nvPr/>
        </p:nvSpPr>
        <p:spPr bwMode="auto">
          <a:xfrm>
            <a:off x="2268141" y="4662190"/>
            <a:ext cx="1580555" cy="461665"/>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Telephone </a:t>
            </a:r>
          </a:p>
          <a:p>
            <a:pPr algn="ctr"/>
            <a:r>
              <a:rPr lang="en-US" sz="1200" dirty="0">
                <a:solidFill>
                  <a:schemeClr val="bg1"/>
                </a:solidFill>
              </a:rPr>
              <a:t>(N=10 per r/e)</a:t>
            </a:r>
          </a:p>
        </p:txBody>
      </p:sp>
      <p:sp>
        <p:nvSpPr>
          <p:cNvPr id="34" name="Text Box 29"/>
          <p:cNvSpPr txBox="1">
            <a:spLocks noChangeArrowheads="1"/>
          </p:cNvSpPr>
          <p:nvPr/>
        </p:nvSpPr>
        <p:spPr bwMode="auto">
          <a:xfrm>
            <a:off x="4250531" y="4676034"/>
            <a:ext cx="1968996" cy="461665"/>
          </a:xfrm>
          <a:prstGeom prst="rect">
            <a:avLst/>
          </a:prstGeom>
          <a:noFill/>
          <a:ln w="19050">
            <a:solidFill>
              <a:schemeClr val="bg1"/>
            </a:solidFill>
            <a:miter lim="800000"/>
            <a:headEnd/>
            <a:tailEnd/>
          </a:ln>
          <a:effectLst/>
        </p:spPr>
        <p:txBody>
          <a:bodyPr wrap="square">
            <a:spAutoFit/>
          </a:bodyPr>
          <a:lstStyle/>
          <a:p>
            <a:pPr algn="ctr"/>
            <a:r>
              <a:rPr lang="en-US" sz="1200" dirty="0">
                <a:solidFill>
                  <a:schemeClr val="bg1"/>
                </a:solidFill>
              </a:rPr>
              <a:t>Mailed self-administered (N=10 per r/e)</a:t>
            </a:r>
          </a:p>
        </p:txBody>
      </p:sp>
      <p:sp>
        <p:nvSpPr>
          <p:cNvPr id="35" name="Line 30"/>
          <p:cNvSpPr>
            <a:spLocks noChangeShapeType="1"/>
          </p:cNvSpPr>
          <p:nvPr/>
        </p:nvSpPr>
        <p:spPr bwMode="auto">
          <a:xfrm>
            <a:off x="4049613" y="5104210"/>
            <a:ext cx="0" cy="120551"/>
          </a:xfrm>
          <a:prstGeom prst="line">
            <a:avLst/>
          </a:prstGeom>
          <a:noFill/>
          <a:ln w="9525">
            <a:solidFill>
              <a:schemeClr val="bg1"/>
            </a:solidFill>
            <a:round/>
            <a:headEnd/>
            <a:tailEnd type="triangle" w="med" len="med"/>
          </a:ln>
          <a:effectLst/>
        </p:spPr>
        <p:txBody>
          <a:bodyPr/>
          <a:lstStyle/>
          <a:p>
            <a:endParaRPr lang="en-US" sz="1200">
              <a:solidFill>
                <a:schemeClr val="bg1"/>
              </a:solidFill>
            </a:endParaRPr>
          </a:p>
        </p:txBody>
      </p:sp>
      <p:sp>
        <p:nvSpPr>
          <p:cNvPr id="36" name="Line 31"/>
          <p:cNvSpPr>
            <a:spLocks noChangeShapeType="1"/>
          </p:cNvSpPr>
          <p:nvPr/>
        </p:nvSpPr>
        <p:spPr bwMode="auto">
          <a:xfrm>
            <a:off x="5255121" y="4541639"/>
            <a:ext cx="0" cy="80367"/>
          </a:xfrm>
          <a:prstGeom prst="line">
            <a:avLst/>
          </a:prstGeom>
          <a:noFill/>
          <a:ln w="9525">
            <a:solidFill>
              <a:schemeClr val="bg1"/>
            </a:solidFill>
            <a:round/>
            <a:headEnd/>
            <a:tailEnd type="triangle" w="med" len="med"/>
          </a:ln>
          <a:effectLst/>
        </p:spPr>
        <p:txBody>
          <a:bodyPr/>
          <a:lstStyle/>
          <a:p>
            <a:endParaRPr lang="en-US" sz="1200">
              <a:solidFill>
                <a:schemeClr val="bg1"/>
              </a:solidFill>
            </a:endParaRPr>
          </a:p>
        </p:txBody>
      </p:sp>
      <p:sp>
        <p:nvSpPr>
          <p:cNvPr id="37" name="Line 32"/>
          <p:cNvSpPr>
            <a:spLocks noChangeShapeType="1"/>
          </p:cNvSpPr>
          <p:nvPr/>
        </p:nvSpPr>
        <p:spPr bwMode="auto">
          <a:xfrm>
            <a:off x="2964656" y="4541639"/>
            <a:ext cx="0" cy="80367"/>
          </a:xfrm>
          <a:prstGeom prst="line">
            <a:avLst/>
          </a:prstGeom>
          <a:noFill/>
          <a:ln w="19050">
            <a:solidFill>
              <a:schemeClr val="bg1"/>
            </a:solidFill>
            <a:round/>
            <a:headEnd/>
            <a:tailEnd type="triangle" w="med" len="med"/>
          </a:ln>
          <a:effectLst/>
        </p:spPr>
        <p:txBody>
          <a:bodyPr/>
          <a:lstStyle/>
          <a:p>
            <a:endParaRPr lang="en-US" sz="1200">
              <a:solidFill>
                <a:schemeClr val="bg1"/>
              </a:solidFill>
            </a:endParaRPr>
          </a:p>
        </p:txBody>
      </p:sp>
      <p:sp>
        <p:nvSpPr>
          <p:cNvPr id="38" name="Text Box 33"/>
          <p:cNvSpPr txBox="1">
            <a:spLocks noChangeArrowheads="1"/>
          </p:cNvSpPr>
          <p:nvPr/>
        </p:nvSpPr>
        <p:spPr bwMode="auto">
          <a:xfrm>
            <a:off x="3183993" y="5268742"/>
            <a:ext cx="1789844" cy="461665"/>
          </a:xfrm>
          <a:prstGeom prst="rect">
            <a:avLst/>
          </a:prstGeom>
          <a:noFill/>
          <a:ln w="25400">
            <a:solidFill>
              <a:schemeClr val="bg1"/>
            </a:solidFill>
            <a:miter lim="800000"/>
            <a:headEnd/>
            <a:tailEnd/>
          </a:ln>
          <a:effectLst/>
        </p:spPr>
        <p:txBody>
          <a:bodyPr wrap="square">
            <a:spAutoFit/>
          </a:bodyPr>
          <a:lstStyle/>
          <a:p>
            <a:pPr algn="ctr"/>
            <a:r>
              <a:rPr lang="en-US" sz="1200" b="1" dirty="0">
                <a:solidFill>
                  <a:schemeClr val="accent5"/>
                </a:solidFill>
              </a:rPr>
              <a:t>Final survey tools &amp; recommendations</a:t>
            </a:r>
          </a:p>
        </p:txBody>
      </p:sp>
      <p:sp>
        <p:nvSpPr>
          <p:cNvPr id="39" name="Text Box 34"/>
          <p:cNvSpPr txBox="1">
            <a:spLocks noChangeArrowheads="1"/>
          </p:cNvSpPr>
          <p:nvPr/>
        </p:nvSpPr>
        <p:spPr bwMode="auto">
          <a:xfrm>
            <a:off x="6420446" y="5052379"/>
            <a:ext cx="1486793" cy="646331"/>
          </a:xfrm>
          <a:prstGeom prst="rect">
            <a:avLst/>
          </a:prstGeom>
          <a:noFill/>
          <a:ln w="19050">
            <a:noFill/>
            <a:miter lim="800000"/>
            <a:headEnd/>
            <a:tailEnd/>
          </a:ln>
          <a:effectLst/>
        </p:spPr>
        <p:txBody>
          <a:bodyPr wrap="square">
            <a:spAutoFit/>
          </a:bodyPr>
          <a:lstStyle/>
          <a:p>
            <a:pPr algn="ctr"/>
            <a:r>
              <a:rPr lang="en-US" sz="1200" dirty="0">
                <a:solidFill>
                  <a:schemeClr val="bg1"/>
                </a:solidFill>
              </a:rPr>
              <a:t>Scientific &amp; Community advisory feedback</a:t>
            </a:r>
          </a:p>
        </p:txBody>
      </p:sp>
      <p:cxnSp>
        <p:nvCxnSpPr>
          <p:cNvPr id="42" name="Straight Arrow Connector 41"/>
          <p:cNvCxnSpPr/>
          <p:nvPr/>
        </p:nvCxnSpPr>
        <p:spPr bwMode="auto">
          <a:xfrm rot="10800000">
            <a:off x="6259711" y="4580985"/>
            <a:ext cx="321469" cy="838"/>
          </a:xfrm>
          <a:prstGeom prst="straightConnector1">
            <a:avLst/>
          </a:prstGeom>
          <a:blipFill dpi="0" rotWithShape="0">
            <a:blip r:embed="rId2" cstate="print"/>
            <a:srcRect/>
            <a:tile tx="0" ty="0" sx="100000" sy="100000" flip="none" algn="tl"/>
          </a:blipFill>
          <a:ln w="25400" cap="flat" cmpd="sng" algn="ctr">
            <a:solidFill>
              <a:schemeClr val="accent5"/>
            </a:solidFill>
            <a:prstDash val="solid"/>
            <a:round/>
            <a:headEnd type="none" w="med" len="med"/>
            <a:tailEnd type="arrow"/>
          </a:ln>
          <a:effectLst/>
        </p:spPr>
      </p:cxnSp>
      <p:cxnSp>
        <p:nvCxnSpPr>
          <p:cNvPr id="44" name="Straight Arrow Connector 43"/>
          <p:cNvCxnSpPr/>
          <p:nvPr/>
        </p:nvCxnSpPr>
        <p:spPr bwMode="auto">
          <a:xfrm rot="10800000">
            <a:off x="6139161" y="5264944"/>
            <a:ext cx="321469" cy="838"/>
          </a:xfrm>
          <a:prstGeom prst="straightConnector1">
            <a:avLst/>
          </a:prstGeom>
          <a:blipFill dpi="0" rotWithShape="0">
            <a:blip r:embed="rId2" cstate="print"/>
            <a:srcRect/>
            <a:tile tx="0" ty="0" sx="100000" sy="100000" flip="none" algn="tl"/>
          </a:blipFill>
          <a:ln w="25400" cap="flat" cmpd="sng" algn="ctr">
            <a:solidFill>
              <a:schemeClr val="accent5"/>
            </a:solidFill>
            <a:prstDash val="solid"/>
            <a:round/>
            <a:headEnd type="none" w="med" len="med"/>
            <a:tailEnd type="arrow"/>
          </a:ln>
          <a:effectLst/>
        </p:spPr>
      </p:cxnSp>
      <p:cxnSp>
        <p:nvCxnSpPr>
          <p:cNvPr id="46" name="Straight Arrow Connector 45"/>
          <p:cNvCxnSpPr/>
          <p:nvPr/>
        </p:nvCxnSpPr>
        <p:spPr bwMode="auto">
          <a:xfrm rot="10800000">
            <a:off x="5973069" y="3537049"/>
            <a:ext cx="401836" cy="838"/>
          </a:xfrm>
          <a:prstGeom prst="straightConnector1">
            <a:avLst/>
          </a:prstGeom>
          <a:blipFill dpi="0" rotWithShape="0">
            <a:blip r:embed="rId2" cstate="print"/>
            <a:srcRect/>
            <a:tile tx="0" ty="0" sx="100000" sy="100000" flip="none" algn="tl"/>
          </a:blipFill>
          <a:ln w="25400" cap="flat" cmpd="sng" algn="ctr">
            <a:solidFill>
              <a:schemeClr val="accent5"/>
            </a:solidFill>
            <a:prstDash val="solid"/>
            <a:round/>
            <a:headEnd type="none" w="med" len="med"/>
            <a:tailEnd type="arrow"/>
          </a:ln>
          <a:effectLst/>
        </p:spPr>
      </p:cxnSp>
      <p:cxnSp>
        <p:nvCxnSpPr>
          <p:cNvPr id="49" name="Straight Arrow Connector 48"/>
          <p:cNvCxnSpPr/>
          <p:nvPr/>
        </p:nvCxnSpPr>
        <p:spPr bwMode="auto">
          <a:xfrm rot="10800000">
            <a:off x="5965925" y="3228082"/>
            <a:ext cx="401836" cy="838"/>
          </a:xfrm>
          <a:prstGeom prst="straightConnector1">
            <a:avLst/>
          </a:prstGeom>
          <a:blipFill dpi="0" rotWithShape="0">
            <a:blip r:embed="rId2" cstate="print"/>
            <a:srcRect/>
            <a:tile tx="0" ty="0" sx="100000" sy="100000" flip="none" algn="tl"/>
          </a:blipFill>
          <a:ln w="25400" cap="flat" cmpd="sng" algn="ctr">
            <a:solidFill>
              <a:schemeClr val="accent5"/>
            </a:solidFill>
            <a:prstDash val="solid"/>
            <a:round/>
            <a:headEnd type="none" w="med" len="med"/>
            <a:tailEnd type="arrow"/>
          </a:ln>
          <a:effectLst/>
        </p:spPr>
      </p:cxnSp>
      <p:cxnSp>
        <p:nvCxnSpPr>
          <p:cNvPr id="51" name="Straight Arrow Connector 50"/>
          <p:cNvCxnSpPr/>
          <p:nvPr/>
        </p:nvCxnSpPr>
        <p:spPr bwMode="auto">
          <a:xfrm rot="10800000">
            <a:off x="5978426" y="2823567"/>
            <a:ext cx="361652" cy="838"/>
          </a:xfrm>
          <a:prstGeom prst="straightConnector1">
            <a:avLst/>
          </a:prstGeom>
          <a:blipFill dpi="0" rotWithShape="0">
            <a:blip r:embed="rId2" cstate="print"/>
            <a:srcRect/>
            <a:tile tx="0" ty="0" sx="100000" sy="100000" flip="none" algn="tl"/>
          </a:blipFill>
          <a:ln w="25400" cap="flat" cmpd="sng" algn="ctr">
            <a:solidFill>
              <a:schemeClr val="accent5"/>
            </a:solidFill>
            <a:prstDash val="solid"/>
            <a:round/>
            <a:headEnd type="none" w="med" len="med"/>
            <a:tailEnd type="arrow"/>
          </a:ln>
          <a:effectLst/>
        </p:spPr>
      </p:cxnSp>
      <p:cxnSp>
        <p:nvCxnSpPr>
          <p:cNvPr id="53" name="Straight Arrow Connector 52"/>
          <p:cNvCxnSpPr/>
          <p:nvPr/>
        </p:nvCxnSpPr>
        <p:spPr bwMode="auto">
          <a:xfrm rot="10800000">
            <a:off x="5978426" y="2371725"/>
            <a:ext cx="361652" cy="838"/>
          </a:xfrm>
          <a:prstGeom prst="straightConnector1">
            <a:avLst/>
          </a:prstGeom>
          <a:blipFill dpi="0" rotWithShape="0">
            <a:blip r:embed="rId2" cstate="print"/>
            <a:srcRect/>
            <a:tile tx="0" ty="0" sx="100000" sy="100000" flip="none" algn="tl"/>
          </a:blipFill>
          <a:ln w="25400" cap="flat" cmpd="sng" algn="ctr">
            <a:solidFill>
              <a:schemeClr val="accent5"/>
            </a:solidFill>
            <a:prstDash val="solid"/>
            <a:round/>
            <a:headEnd type="none" w="med" len="med"/>
            <a:tailEnd type="arrow"/>
          </a:ln>
          <a:effectLst/>
        </p:spPr>
      </p:cxnSp>
      <p:sp>
        <p:nvSpPr>
          <p:cNvPr id="2" name="Title 1"/>
          <p:cNvSpPr>
            <a:spLocks noGrp="1"/>
          </p:cNvSpPr>
          <p:nvPr>
            <p:ph type="title"/>
          </p:nvPr>
        </p:nvSpPr>
        <p:spPr>
          <a:xfrm>
            <a:off x="533400" y="262825"/>
            <a:ext cx="8229600" cy="1143000"/>
          </a:xfrm>
        </p:spPr>
        <p:txBody>
          <a:bodyPr/>
          <a:lstStyle/>
          <a:p>
            <a:r>
              <a:rPr lang="en-US" sz="4200" dirty="0" smtClean="0"/>
              <a:t>SDOH measures/tools: “STARS” study</a:t>
            </a:r>
            <a:endParaRPr lang="en-US" sz="4200" dirty="0"/>
          </a:p>
        </p:txBody>
      </p:sp>
      <p:sp>
        <p:nvSpPr>
          <p:cNvPr id="3" name="Rectangle 2"/>
          <p:cNvSpPr/>
          <p:nvPr/>
        </p:nvSpPr>
        <p:spPr>
          <a:xfrm>
            <a:off x="142874" y="6293388"/>
            <a:ext cx="7400925" cy="423449"/>
          </a:xfrm>
          <a:prstGeom prst="rect">
            <a:avLst/>
          </a:prstGeom>
        </p:spPr>
        <p:txBody>
          <a:bodyPr wrap="square">
            <a:spAutoFit/>
          </a:bodyPr>
          <a:lstStyle/>
          <a:p>
            <a:pPr>
              <a:lnSpc>
                <a:spcPct val="150000"/>
              </a:lnSpc>
              <a:buFont typeface="Wingdings 2" pitchFamily="18" charset="2"/>
              <a:buNone/>
            </a:pPr>
            <a:r>
              <a:rPr lang="en-US" sz="1600" b="1" dirty="0">
                <a:solidFill>
                  <a:schemeClr val="bg1"/>
                </a:solidFill>
                <a:ea typeface="ヒラギノ角ゴ ProN W3" pitchFamily="1" charset="-128"/>
                <a:sym typeface="Gill Sans" pitchFamily="1" charset="0"/>
              </a:rPr>
              <a:t>Available </a:t>
            </a:r>
            <a:r>
              <a:rPr lang="en-US" sz="1600" b="1" dirty="0" smtClean="0">
                <a:solidFill>
                  <a:schemeClr val="bg1"/>
                </a:solidFill>
                <a:ea typeface="ヒラギノ角ゴ ProN W3" pitchFamily="1" charset="-128"/>
                <a:sym typeface="Gill Sans" pitchFamily="1" charset="0"/>
              </a:rPr>
              <a:t>in 5 languages at</a:t>
            </a:r>
            <a:r>
              <a:rPr lang="en-US" sz="1600" b="1" dirty="0">
                <a:solidFill>
                  <a:schemeClr val="bg1"/>
                </a:solidFill>
                <a:ea typeface="ヒラギノ角ゴ ProN W3" pitchFamily="1" charset="-128"/>
                <a:sym typeface="Gill Sans" pitchFamily="1" charset="0"/>
              </a:rPr>
              <a:t>:</a:t>
            </a:r>
            <a:r>
              <a:rPr lang="en-US" sz="1600" b="1" dirty="0">
                <a:ea typeface="ヒラギノ角ゴ ProN W3" pitchFamily="1" charset="-128"/>
                <a:sym typeface="Gill Sans" pitchFamily="1" charset="0"/>
              </a:rPr>
              <a:t> </a:t>
            </a:r>
            <a:r>
              <a:rPr lang="en-US" sz="1600" u="sng" dirty="0">
                <a:solidFill>
                  <a:srgbClr val="FFC000"/>
                </a:solidFill>
                <a:ea typeface="ヒラギノ角ゴ ProN W3" pitchFamily="1" charset="-128"/>
                <a:sym typeface="Whitney Medium" pitchFamily="1" charset="0"/>
              </a:rPr>
              <a:t>https://cancerregistry.ucsf.edu/stars-study</a:t>
            </a:r>
          </a:p>
        </p:txBody>
      </p:sp>
    </p:spTree>
    <p:extLst>
      <p:ext uri="{BB962C8B-B14F-4D97-AF65-F5344CB8AC3E}">
        <p14:creationId xmlns:p14="http://schemas.microsoft.com/office/powerpoint/2010/main" val="4145084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p:cNvSpPr>
          <p:nvPr/>
        </p:nvSpPr>
        <p:spPr bwMode="auto">
          <a:xfrm>
            <a:off x="898073" y="1821656"/>
            <a:ext cx="7551963" cy="4064794"/>
          </a:xfrm>
          <a:prstGeom prst="rect">
            <a:avLst/>
          </a:prstGeom>
          <a:noFill/>
          <a:ln w="12700">
            <a:noFill/>
            <a:miter lim="800000"/>
            <a:headEnd/>
            <a:tailEnd/>
          </a:ln>
        </p:spPr>
        <p:txBody>
          <a:bodyPr lIns="0" tIns="0" rIns="0" bIns="0" anchor="t"/>
          <a:lstStyle/>
          <a:p>
            <a:pPr marL="123895" indent="-123895">
              <a:spcAft>
                <a:spcPts val="949"/>
              </a:spcAft>
              <a:buSzPct val="80000"/>
              <a:buFont typeface="Arial" pitchFamily="34" charset="0"/>
              <a:buChar char="•"/>
              <a:defRPr/>
            </a:pPr>
            <a:r>
              <a:rPr lang="en-US" sz="1898" dirty="0">
                <a:solidFill>
                  <a:schemeClr val="bg1"/>
                </a:solidFill>
                <a:latin typeface="+mj-lt"/>
                <a:ea typeface="ヒラギノ角ゴ ProN W3" pitchFamily="1" charset="-128"/>
                <a:sym typeface="Gill Sans" pitchFamily="1" charset="0"/>
              </a:rPr>
              <a:t>Race/ethnicity</a:t>
            </a:r>
          </a:p>
          <a:p>
            <a:pPr marL="123895" indent="-123895">
              <a:spcAft>
                <a:spcPts val="949"/>
              </a:spcAft>
              <a:buSzPct val="80000"/>
              <a:buFont typeface="Arial" pitchFamily="34" charset="0"/>
              <a:buChar char="•"/>
              <a:defRPr/>
            </a:pPr>
            <a:r>
              <a:rPr lang="en-US" sz="1898" dirty="0">
                <a:solidFill>
                  <a:schemeClr val="bg1"/>
                </a:solidFill>
                <a:latin typeface="+mj-lt"/>
                <a:ea typeface="ヒラギノ角ゴ ProN W3" pitchFamily="1" charset="-128"/>
                <a:sym typeface="Gill Sans" pitchFamily="1" charset="0"/>
              </a:rPr>
              <a:t>Birthplace, migration history</a:t>
            </a:r>
          </a:p>
          <a:p>
            <a:pPr marL="123895" indent="-123895">
              <a:spcAft>
                <a:spcPts val="949"/>
              </a:spcAft>
              <a:buSzPct val="80000"/>
              <a:buFont typeface="Arial" pitchFamily="34" charset="0"/>
              <a:buChar char="•"/>
              <a:defRPr/>
            </a:pPr>
            <a:r>
              <a:rPr lang="en-US" sz="1898" dirty="0">
                <a:solidFill>
                  <a:schemeClr val="bg1"/>
                </a:solidFill>
                <a:latin typeface="+mj-lt"/>
                <a:ea typeface="ヒラギノ角ゴ ProN W3" pitchFamily="1" charset="-128"/>
                <a:sym typeface="Gill Sans" pitchFamily="1" charset="0"/>
              </a:rPr>
              <a:t>Language</a:t>
            </a:r>
          </a:p>
          <a:p>
            <a:pPr marL="123895" indent="-123895">
              <a:spcAft>
                <a:spcPts val="949"/>
              </a:spcAft>
              <a:buSzPct val="80000"/>
              <a:buFont typeface="Arial" pitchFamily="34" charset="0"/>
              <a:buChar char="•"/>
              <a:defRPr/>
            </a:pPr>
            <a:r>
              <a:rPr lang="en-US" sz="1898" dirty="0">
                <a:solidFill>
                  <a:schemeClr val="bg1"/>
                </a:solidFill>
                <a:latin typeface="+mj-lt"/>
                <a:ea typeface="ヒラギノ角ゴ ProN W3" pitchFamily="1" charset="-128"/>
                <a:sym typeface="Gill Sans" pitchFamily="1" charset="0"/>
              </a:rPr>
              <a:t>Literacy, numeracy</a:t>
            </a:r>
          </a:p>
          <a:p>
            <a:pPr marL="123895" indent="-123895">
              <a:spcAft>
                <a:spcPts val="949"/>
              </a:spcAft>
              <a:buSzPct val="80000"/>
              <a:buFont typeface="Arial" pitchFamily="34" charset="0"/>
              <a:buChar char="•"/>
              <a:defRPr/>
            </a:pPr>
            <a:r>
              <a:rPr lang="en-US" sz="1898" dirty="0">
                <a:solidFill>
                  <a:schemeClr val="bg1"/>
                </a:solidFill>
                <a:latin typeface="+mj-lt"/>
                <a:ea typeface="ヒラギノ角ゴ ProN W3" pitchFamily="1" charset="-128"/>
                <a:sym typeface="Gill Sans" pitchFamily="1" charset="0"/>
              </a:rPr>
              <a:t>Community characteristics</a:t>
            </a:r>
          </a:p>
          <a:p>
            <a:pPr marL="123895" indent="-123895">
              <a:spcAft>
                <a:spcPts val="949"/>
              </a:spcAft>
              <a:buSzPct val="80000"/>
              <a:buFont typeface="Arial" pitchFamily="34" charset="0"/>
              <a:buChar char="•"/>
              <a:defRPr/>
            </a:pPr>
            <a:r>
              <a:rPr lang="en-US" sz="1898" dirty="0">
                <a:solidFill>
                  <a:schemeClr val="bg1"/>
                </a:solidFill>
                <a:latin typeface="+mj-lt"/>
                <a:ea typeface="ヒラギノ角ゴ ProN W3" pitchFamily="1" charset="-128"/>
                <a:sym typeface="Gill Sans" pitchFamily="1" charset="0"/>
              </a:rPr>
              <a:t>Disability status</a:t>
            </a:r>
          </a:p>
          <a:p>
            <a:pPr marL="123895" indent="-123895">
              <a:spcAft>
                <a:spcPts val="949"/>
              </a:spcAft>
              <a:buSzPct val="80000"/>
              <a:buFont typeface="Arial" pitchFamily="34" charset="0"/>
              <a:buChar char="•"/>
              <a:defRPr/>
            </a:pPr>
            <a:r>
              <a:rPr lang="en-US" sz="1898" dirty="0">
                <a:solidFill>
                  <a:schemeClr val="bg1"/>
                </a:solidFill>
                <a:latin typeface="+mj-lt"/>
                <a:ea typeface="ヒラギノ角ゴ ProN W3" pitchFamily="1" charset="-128"/>
                <a:sym typeface="Gill Sans" pitchFamily="1" charset="0"/>
              </a:rPr>
              <a:t>Socioeconomic status</a:t>
            </a:r>
          </a:p>
          <a:p>
            <a:pPr marL="123895" indent="-123895">
              <a:spcAft>
                <a:spcPts val="949"/>
              </a:spcAft>
              <a:buSzPct val="80000"/>
              <a:buFont typeface="Arial" pitchFamily="34" charset="0"/>
              <a:buChar char="•"/>
              <a:defRPr/>
            </a:pPr>
            <a:r>
              <a:rPr lang="en-US" sz="1898" dirty="0">
                <a:solidFill>
                  <a:schemeClr val="bg1"/>
                </a:solidFill>
                <a:latin typeface="+mj-lt"/>
                <a:ea typeface="ヒラギノ角ゴ ProN W3" pitchFamily="1" charset="-128"/>
                <a:sym typeface="Gill Sans" pitchFamily="1" charset="0"/>
              </a:rPr>
              <a:t>Gender identification, sexual orientation</a:t>
            </a:r>
          </a:p>
          <a:p>
            <a:pPr>
              <a:spcAft>
                <a:spcPts val="949"/>
              </a:spcAft>
              <a:buClr>
                <a:srgbClr val="4C4C4C"/>
              </a:buClr>
              <a:buSzPct val="100000"/>
              <a:buFont typeface="Gotham-Medium" pitchFamily="1" charset="0"/>
              <a:buChar char="•"/>
              <a:defRPr/>
            </a:pPr>
            <a:endParaRPr lang="en-US" sz="1898" dirty="0">
              <a:solidFill>
                <a:schemeClr val="bg1"/>
              </a:solidFill>
              <a:latin typeface="+mj-lt"/>
              <a:ea typeface="ヒラギノ角ゴ ProN W3" pitchFamily="1" charset="-128"/>
              <a:sym typeface="Whitney Medium" pitchFamily="1" charset="0"/>
            </a:endParaRPr>
          </a:p>
        </p:txBody>
      </p:sp>
      <p:sp>
        <p:nvSpPr>
          <p:cNvPr id="7" name="Title 1"/>
          <p:cNvSpPr>
            <a:spLocks noGrp="1"/>
          </p:cNvSpPr>
          <p:nvPr>
            <p:ph type="title"/>
          </p:nvPr>
        </p:nvSpPr>
        <p:spPr>
          <a:xfrm>
            <a:off x="628650" y="845344"/>
            <a:ext cx="7886700" cy="994172"/>
          </a:xfrm>
        </p:spPr>
        <p:txBody>
          <a:bodyPr>
            <a:normAutofit/>
          </a:bodyPr>
          <a:lstStyle/>
          <a:p>
            <a:r>
              <a:rPr lang="en-US" dirty="0" smtClean="0"/>
              <a:t>“STARS” SDOH measures included</a:t>
            </a:r>
            <a:endParaRPr lang="en-US" dirty="0"/>
          </a:p>
        </p:txBody>
      </p:sp>
    </p:spTree>
    <p:extLst>
      <p:ext uri="{BB962C8B-B14F-4D97-AF65-F5344CB8AC3E}">
        <p14:creationId xmlns:p14="http://schemas.microsoft.com/office/powerpoint/2010/main" val="224889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p:cNvSpPr>
          <p:nvPr/>
        </p:nvSpPr>
        <p:spPr bwMode="auto">
          <a:xfrm>
            <a:off x="730704" y="1451372"/>
            <a:ext cx="7551963" cy="4064794"/>
          </a:xfrm>
          <a:prstGeom prst="rect">
            <a:avLst/>
          </a:prstGeom>
          <a:noFill/>
          <a:ln w="12700">
            <a:noFill/>
            <a:miter lim="800000"/>
            <a:headEnd/>
            <a:tailEnd/>
          </a:ln>
        </p:spPr>
        <p:txBody>
          <a:bodyPr lIns="0" tIns="0" rIns="0" bIns="0" anchor="t"/>
          <a:lstStyle/>
          <a:p>
            <a:pPr>
              <a:spcAft>
                <a:spcPts val="949"/>
              </a:spcAft>
              <a:buSzPct val="80000"/>
              <a:defRPr/>
            </a:pPr>
            <a:r>
              <a:rPr lang="en-US" sz="2000" dirty="0">
                <a:solidFill>
                  <a:schemeClr val="bg1"/>
                </a:solidFill>
                <a:latin typeface="+mj-lt"/>
                <a:ea typeface="ヒラギノ角ゴ ProN W3" pitchFamily="1" charset="-128"/>
                <a:sym typeface="Gill Sans" pitchFamily="1" charset="0"/>
              </a:rPr>
              <a:t>Core items – to be used for all research</a:t>
            </a:r>
          </a:p>
          <a:p>
            <a:pPr>
              <a:spcAft>
                <a:spcPts val="949"/>
              </a:spcAft>
              <a:buSzPct val="80000"/>
              <a:defRPr/>
            </a:pPr>
            <a:r>
              <a:rPr lang="en-US" sz="2000" dirty="0">
                <a:solidFill>
                  <a:schemeClr val="accent5"/>
                </a:solidFill>
                <a:latin typeface="+mj-lt"/>
                <a:ea typeface="ヒラギノ角ゴ ProN W3" pitchFamily="1" charset="-128"/>
                <a:sym typeface="Gill Sans" pitchFamily="1" charset="0"/>
              </a:rPr>
              <a:t>Expanded items </a:t>
            </a:r>
            <a:r>
              <a:rPr lang="en-US" sz="2000" dirty="0">
                <a:solidFill>
                  <a:schemeClr val="bg1"/>
                </a:solidFill>
                <a:latin typeface="+mj-lt"/>
                <a:ea typeface="ヒラギノ角ゴ ProN W3" pitchFamily="1" charset="-128"/>
                <a:sym typeface="Gill Sans" pitchFamily="1" charset="0"/>
              </a:rPr>
              <a:t>– for more detailed and/or nuanced assessment</a:t>
            </a:r>
          </a:p>
          <a:p>
            <a:pPr lvl="0"/>
            <a:r>
              <a:rPr lang="en-US" sz="1600" dirty="0">
                <a:solidFill>
                  <a:schemeClr val="bg1"/>
                </a:solidFill>
                <a:latin typeface="Trebuchet MS" pitchFamily="34" charset="0"/>
              </a:rPr>
              <a:t>Race &amp; ethnicity</a:t>
            </a:r>
          </a:p>
          <a:p>
            <a:pPr lvl="1"/>
            <a:r>
              <a:rPr lang="en-US" sz="1600" dirty="0">
                <a:solidFill>
                  <a:schemeClr val="accent5"/>
                </a:solidFill>
                <a:latin typeface="Trebuchet MS" pitchFamily="34" charset="0"/>
              </a:rPr>
              <a:t>Detailed ancestry</a:t>
            </a:r>
          </a:p>
          <a:p>
            <a:pPr lvl="0"/>
            <a:r>
              <a:rPr lang="en-US" sz="1600" dirty="0">
                <a:solidFill>
                  <a:schemeClr val="bg1"/>
                </a:solidFill>
                <a:latin typeface="Trebuchet MS" pitchFamily="34" charset="0"/>
              </a:rPr>
              <a:t>SES – education, income, occupation, employment</a:t>
            </a:r>
          </a:p>
          <a:p>
            <a:pPr lvl="1"/>
            <a:r>
              <a:rPr lang="en-US" sz="1600" dirty="0">
                <a:solidFill>
                  <a:schemeClr val="accent5"/>
                </a:solidFill>
                <a:latin typeface="Trebuchet MS" pitchFamily="34" charset="0"/>
              </a:rPr>
              <a:t>Wealth, financial hardship, health insurance, neighborhood, residential history, social &amp; built environment</a:t>
            </a:r>
          </a:p>
          <a:p>
            <a:pPr lvl="0"/>
            <a:r>
              <a:rPr lang="en-US" sz="1600" dirty="0">
                <a:solidFill>
                  <a:schemeClr val="bg1"/>
                </a:solidFill>
                <a:latin typeface="Trebuchet MS" pitchFamily="34" charset="0"/>
              </a:rPr>
              <a:t>Immigration – nationality, immigrant status </a:t>
            </a:r>
          </a:p>
          <a:p>
            <a:pPr lvl="1"/>
            <a:r>
              <a:rPr lang="en-US" sz="1600" dirty="0">
                <a:solidFill>
                  <a:schemeClr val="accent5"/>
                </a:solidFill>
                <a:latin typeface="Trebuchet MS" pitchFamily="34" charset="0"/>
              </a:rPr>
              <a:t>Reasons for immigration, time lived in US, citizenship, generational level</a:t>
            </a:r>
          </a:p>
          <a:p>
            <a:pPr lvl="0"/>
            <a:r>
              <a:rPr lang="en-US" sz="1600" dirty="0">
                <a:solidFill>
                  <a:schemeClr val="bg1"/>
                </a:solidFill>
                <a:latin typeface="Trebuchet MS" pitchFamily="34" charset="0"/>
              </a:rPr>
              <a:t>Language</a:t>
            </a:r>
          </a:p>
          <a:p>
            <a:pPr lvl="1"/>
            <a:r>
              <a:rPr lang="en-US" sz="1600" dirty="0">
                <a:solidFill>
                  <a:schemeClr val="accent5"/>
                </a:solidFill>
                <a:latin typeface="Trebuchet MS" pitchFamily="34" charset="0"/>
              </a:rPr>
              <a:t>Interpreter needs, literacy, numeracy</a:t>
            </a:r>
            <a:r>
              <a:rPr lang="en-US" sz="1600" dirty="0">
                <a:solidFill>
                  <a:schemeClr val="bg1"/>
                </a:solidFill>
                <a:latin typeface="Trebuchet MS" pitchFamily="34" charset="0"/>
              </a:rPr>
              <a:t> </a:t>
            </a:r>
          </a:p>
          <a:p>
            <a:pPr lvl="0"/>
            <a:r>
              <a:rPr lang="en-US" sz="1600" dirty="0">
                <a:solidFill>
                  <a:schemeClr val="bg1"/>
                </a:solidFill>
                <a:latin typeface="Trebuchet MS" pitchFamily="34" charset="0"/>
              </a:rPr>
              <a:t>Disability Status – health status, activity-limited days, physical health, emotional health</a:t>
            </a:r>
          </a:p>
          <a:p>
            <a:pPr lvl="0"/>
            <a:r>
              <a:rPr lang="en-US" sz="1600" dirty="0">
                <a:solidFill>
                  <a:schemeClr val="bg1"/>
                </a:solidFill>
                <a:latin typeface="Trebuchet MS" pitchFamily="34" charset="0"/>
              </a:rPr>
              <a:t>Sexuality and gender</a:t>
            </a:r>
          </a:p>
          <a:p>
            <a:pPr lvl="1"/>
            <a:r>
              <a:rPr lang="en-US" sz="1600" dirty="0">
                <a:solidFill>
                  <a:schemeClr val="accent5"/>
                </a:solidFill>
                <a:latin typeface="Trebuchet MS" pitchFamily="34" charset="0"/>
              </a:rPr>
              <a:t>Biological sex at birth, marital status/co-habitation</a:t>
            </a:r>
          </a:p>
        </p:txBody>
      </p:sp>
      <p:sp>
        <p:nvSpPr>
          <p:cNvPr id="7" name="Title 1"/>
          <p:cNvSpPr>
            <a:spLocks noGrp="1"/>
          </p:cNvSpPr>
          <p:nvPr>
            <p:ph type="title"/>
          </p:nvPr>
        </p:nvSpPr>
        <p:spPr>
          <a:xfrm>
            <a:off x="563336" y="457200"/>
            <a:ext cx="7886700" cy="994172"/>
          </a:xfrm>
        </p:spPr>
        <p:txBody>
          <a:bodyPr>
            <a:normAutofit fontScale="90000"/>
          </a:bodyPr>
          <a:lstStyle/>
          <a:p>
            <a:r>
              <a:rPr lang="en-US" dirty="0" smtClean="0"/>
              <a:t>“STARS”: Core &amp; expanded questions</a:t>
            </a:r>
            <a:endParaRPr lang="en-US" dirty="0"/>
          </a:p>
        </p:txBody>
      </p:sp>
    </p:spTree>
    <p:extLst>
      <p:ext uri="{BB962C8B-B14F-4D97-AF65-F5344CB8AC3E}">
        <p14:creationId xmlns:p14="http://schemas.microsoft.com/office/powerpoint/2010/main" val="2628628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a:t>
            </a:r>
            <a:endParaRPr lang="en-US" dirty="0"/>
          </a:p>
        </p:txBody>
      </p:sp>
      <p:sp>
        <p:nvSpPr>
          <p:cNvPr id="3" name="Subtitle 2"/>
          <p:cNvSpPr>
            <a:spLocks noGrp="1"/>
          </p:cNvSpPr>
          <p:nvPr>
            <p:ph type="subTitle" idx="1"/>
          </p:nvPr>
        </p:nvSpPr>
        <p:spPr>
          <a:xfrm>
            <a:off x="685800" y="4038600"/>
            <a:ext cx="8001000" cy="1752600"/>
          </a:xfrm>
        </p:spPr>
        <p:txBody>
          <a:bodyPr/>
          <a:lstStyle/>
          <a:p>
            <a:r>
              <a:rPr lang="en-US" sz="3600" dirty="0" smtClean="0">
                <a:solidFill>
                  <a:srgbClr val="FFFF00"/>
                </a:solidFill>
              </a:rPr>
              <a:t>Define social determinants of health</a:t>
            </a:r>
            <a:endParaRPr lang="en-US" sz="3600" dirty="0">
              <a:solidFill>
                <a:srgbClr val="FFFF00"/>
              </a:solidFill>
            </a:endParaRPr>
          </a:p>
        </p:txBody>
      </p:sp>
    </p:spTree>
    <p:extLst>
      <p:ext uri="{BB962C8B-B14F-4D97-AF65-F5344CB8AC3E}">
        <p14:creationId xmlns:p14="http://schemas.microsoft.com/office/powerpoint/2010/main" val="5736736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776565"/>
            <a:ext cx="9144000" cy="6081435"/>
          </a:xfrm>
          <a:prstGeom prst="rect">
            <a:avLst/>
          </a:prstGeom>
        </p:spPr>
      </p:pic>
      <p:pic>
        <p:nvPicPr>
          <p:cNvPr id="5" name="Picture 4"/>
          <p:cNvPicPr>
            <a:picLocks noChangeAspect="1"/>
          </p:cNvPicPr>
          <p:nvPr/>
        </p:nvPicPr>
        <p:blipFill>
          <a:blip r:embed="rId3"/>
          <a:stretch>
            <a:fillRect/>
          </a:stretch>
        </p:blipFill>
        <p:spPr>
          <a:xfrm>
            <a:off x="457200" y="1823382"/>
            <a:ext cx="6600751" cy="3987800"/>
          </a:xfrm>
          <a:prstGeom prst="rect">
            <a:avLst/>
          </a:prstGeom>
        </p:spPr>
      </p:pic>
      <p:sp>
        <p:nvSpPr>
          <p:cNvPr id="6" name="TextBox 5"/>
          <p:cNvSpPr txBox="1"/>
          <p:nvPr/>
        </p:nvSpPr>
        <p:spPr>
          <a:xfrm>
            <a:off x="533400" y="142496"/>
            <a:ext cx="5029200" cy="584775"/>
          </a:xfrm>
          <a:prstGeom prst="rect">
            <a:avLst/>
          </a:prstGeom>
          <a:noFill/>
        </p:spPr>
        <p:txBody>
          <a:bodyPr wrap="square" rtlCol="0">
            <a:spAutoFit/>
          </a:bodyPr>
          <a:lstStyle/>
          <a:p>
            <a:r>
              <a:rPr lang="en-US" sz="3200" dirty="0" smtClean="0">
                <a:solidFill>
                  <a:schemeClr val="bg1"/>
                </a:solidFill>
                <a:latin typeface="+mj-lt"/>
              </a:rPr>
              <a:t>SES: Education</a:t>
            </a:r>
            <a:endParaRPr lang="en-US" sz="3200" dirty="0">
              <a:solidFill>
                <a:schemeClr val="bg1"/>
              </a:solidFill>
              <a:latin typeface="+mj-lt"/>
            </a:endParaRPr>
          </a:p>
        </p:txBody>
      </p:sp>
    </p:spTree>
    <p:extLst>
      <p:ext uri="{BB962C8B-B14F-4D97-AF65-F5344CB8AC3E}">
        <p14:creationId xmlns:p14="http://schemas.microsoft.com/office/powerpoint/2010/main" val="161618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990600"/>
            <a:ext cx="5757508" cy="5227989"/>
          </a:xfrm>
          <a:prstGeom prst="rect">
            <a:avLst/>
          </a:prstGeom>
        </p:spPr>
      </p:pic>
      <p:pic>
        <p:nvPicPr>
          <p:cNvPr id="5" name="Picture 4"/>
          <p:cNvPicPr>
            <a:picLocks noChangeAspect="1"/>
          </p:cNvPicPr>
          <p:nvPr/>
        </p:nvPicPr>
        <p:blipFill>
          <a:blip r:embed="rId3"/>
          <a:stretch>
            <a:fillRect/>
          </a:stretch>
        </p:blipFill>
        <p:spPr>
          <a:xfrm>
            <a:off x="2960498" y="3352800"/>
            <a:ext cx="6375617" cy="3448613"/>
          </a:xfrm>
          <a:prstGeom prst="rect">
            <a:avLst/>
          </a:prstGeom>
        </p:spPr>
      </p:pic>
      <p:pic>
        <p:nvPicPr>
          <p:cNvPr id="6" name="Picture 5"/>
          <p:cNvPicPr>
            <a:picLocks noChangeAspect="1"/>
          </p:cNvPicPr>
          <p:nvPr/>
        </p:nvPicPr>
        <p:blipFill>
          <a:blip r:embed="rId4"/>
          <a:stretch>
            <a:fillRect/>
          </a:stretch>
        </p:blipFill>
        <p:spPr>
          <a:xfrm>
            <a:off x="2798176" y="990601"/>
            <a:ext cx="6441882" cy="4648200"/>
          </a:xfrm>
          <a:prstGeom prst="rect">
            <a:avLst/>
          </a:prstGeom>
        </p:spPr>
      </p:pic>
      <p:sp>
        <p:nvSpPr>
          <p:cNvPr id="7" name="TextBox 6"/>
          <p:cNvSpPr txBox="1"/>
          <p:nvPr/>
        </p:nvSpPr>
        <p:spPr>
          <a:xfrm>
            <a:off x="533400" y="142496"/>
            <a:ext cx="5029200" cy="584775"/>
          </a:xfrm>
          <a:prstGeom prst="rect">
            <a:avLst/>
          </a:prstGeom>
          <a:noFill/>
        </p:spPr>
        <p:txBody>
          <a:bodyPr wrap="square" rtlCol="0">
            <a:spAutoFit/>
          </a:bodyPr>
          <a:lstStyle/>
          <a:p>
            <a:r>
              <a:rPr lang="en-US" sz="3200" dirty="0" smtClean="0">
                <a:solidFill>
                  <a:schemeClr val="bg1"/>
                </a:solidFill>
                <a:latin typeface="+mj-lt"/>
              </a:rPr>
              <a:t>SES: Wealth</a:t>
            </a:r>
            <a:endParaRPr lang="en-US" sz="3200" dirty="0">
              <a:solidFill>
                <a:schemeClr val="bg1"/>
              </a:solidFill>
              <a:latin typeface="+mj-lt"/>
            </a:endParaRPr>
          </a:p>
        </p:txBody>
      </p:sp>
    </p:spTree>
    <p:extLst>
      <p:ext uri="{BB962C8B-B14F-4D97-AF65-F5344CB8AC3E}">
        <p14:creationId xmlns:p14="http://schemas.microsoft.com/office/powerpoint/2010/main" val="267141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Measurement of SES</a:t>
            </a:r>
            <a:endParaRPr lang="en-US" dirty="0"/>
          </a:p>
        </p:txBody>
      </p:sp>
      <p:sp>
        <p:nvSpPr>
          <p:cNvPr id="5" name="Content Placeholder 4"/>
          <p:cNvSpPr>
            <a:spLocks noGrp="1"/>
          </p:cNvSpPr>
          <p:nvPr>
            <p:ph idx="1"/>
          </p:nvPr>
        </p:nvSpPr>
        <p:spPr>
          <a:xfrm>
            <a:off x="457200" y="1295400"/>
            <a:ext cx="8229600" cy="4525963"/>
          </a:xfrm>
        </p:spPr>
        <p:txBody>
          <a:bodyPr/>
          <a:lstStyle/>
          <a:p>
            <a:r>
              <a:rPr lang="en-US" dirty="0" smtClean="0"/>
              <a:t>Think about measures that have most relevance to your research question</a:t>
            </a:r>
          </a:p>
          <a:p>
            <a:pPr lvl="1"/>
            <a:r>
              <a:rPr lang="en-US" dirty="0" smtClean="0"/>
              <a:t>May need multiple measures</a:t>
            </a:r>
          </a:p>
          <a:p>
            <a:pPr lvl="1"/>
            <a:r>
              <a:rPr lang="en-US" dirty="0" smtClean="0"/>
              <a:t>Results may depend on what measures you use</a:t>
            </a:r>
          </a:p>
          <a:p>
            <a:r>
              <a:rPr lang="en-US" dirty="0" smtClean="0"/>
              <a:t>Use validated measures </a:t>
            </a:r>
          </a:p>
          <a:p>
            <a:r>
              <a:rPr lang="en-US" dirty="0" smtClean="0"/>
              <a:t>Consider life course perspective</a:t>
            </a:r>
          </a:p>
          <a:p>
            <a:r>
              <a:rPr lang="en-US" dirty="0" smtClean="0"/>
              <a:t>Consider other social status dimensions (e.g., race/ethnicity) as jointly impacting health</a:t>
            </a:r>
            <a:endParaRPr lang="en-US" dirty="0"/>
          </a:p>
        </p:txBody>
      </p:sp>
    </p:spTree>
    <p:extLst>
      <p:ext uri="{BB962C8B-B14F-4D97-AF65-F5344CB8AC3E}">
        <p14:creationId xmlns:p14="http://schemas.microsoft.com/office/powerpoint/2010/main" val="7891081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Intersectional Framework &amp; Approach</a:t>
            </a:r>
            <a:endParaRPr lang="en-US" sz="4000" dirty="0"/>
          </a:p>
        </p:txBody>
      </p:sp>
      <p:sp>
        <p:nvSpPr>
          <p:cNvPr id="3" name="Content Placeholder 2"/>
          <p:cNvSpPr>
            <a:spLocks noGrp="1"/>
          </p:cNvSpPr>
          <p:nvPr>
            <p:ph idx="1"/>
          </p:nvPr>
        </p:nvSpPr>
        <p:spPr>
          <a:xfrm>
            <a:off x="457200" y="1341437"/>
            <a:ext cx="8229600" cy="4525963"/>
          </a:xfrm>
        </p:spPr>
        <p:txBody>
          <a:bodyPr/>
          <a:lstStyle/>
          <a:p>
            <a:r>
              <a:rPr lang="en-US" dirty="0" smtClean="0"/>
              <a:t>Social identities and </a:t>
            </a:r>
            <a:r>
              <a:rPr lang="en-US" dirty="0"/>
              <a:t>categories should not be viewed as independent variables that </a:t>
            </a:r>
            <a:r>
              <a:rPr lang="en-US" dirty="0" smtClean="0"/>
              <a:t>capture </a:t>
            </a:r>
            <a:r>
              <a:rPr lang="en-US" dirty="0"/>
              <a:t>individual </a:t>
            </a:r>
            <a:r>
              <a:rPr lang="en-US" dirty="0" smtClean="0"/>
              <a:t>characteristics; </a:t>
            </a:r>
            <a:r>
              <a:rPr lang="en-US" dirty="0"/>
              <a:t>instead, they are markers of institutional </a:t>
            </a:r>
            <a:r>
              <a:rPr lang="en-US" dirty="0" smtClean="0"/>
              <a:t>processes</a:t>
            </a:r>
          </a:p>
          <a:p>
            <a:endParaRPr lang="en-US" dirty="0" smtClean="0">
              <a:solidFill>
                <a:srgbClr val="FFFF00"/>
              </a:solidFill>
            </a:endParaRPr>
          </a:p>
          <a:p>
            <a:r>
              <a:rPr lang="en-US" dirty="0"/>
              <a:t>Intersecting inequalities &amp; multiple vulnerabilities</a:t>
            </a:r>
          </a:p>
          <a:p>
            <a:pPr lvl="1"/>
            <a:r>
              <a:rPr lang="en-US" dirty="0"/>
              <a:t>Multiple dimensions of social status impact </a:t>
            </a:r>
            <a:r>
              <a:rPr lang="en-US" dirty="0" smtClean="0"/>
              <a:t>health</a:t>
            </a:r>
            <a:endParaRPr lang="en-US" dirty="0"/>
          </a:p>
        </p:txBody>
      </p:sp>
      <p:sp>
        <p:nvSpPr>
          <p:cNvPr id="4" name="TextBox 3"/>
          <p:cNvSpPr txBox="1"/>
          <p:nvPr/>
        </p:nvSpPr>
        <p:spPr>
          <a:xfrm>
            <a:off x="492369" y="6324600"/>
            <a:ext cx="4418069" cy="369332"/>
          </a:xfrm>
          <a:prstGeom prst="rect">
            <a:avLst/>
          </a:prstGeom>
          <a:noFill/>
        </p:spPr>
        <p:txBody>
          <a:bodyPr wrap="none" rtlCol="0">
            <a:spAutoFit/>
          </a:bodyPr>
          <a:lstStyle/>
          <a:p>
            <a:r>
              <a:rPr lang="en-US" dirty="0" smtClean="0">
                <a:solidFill>
                  <a:schemeClr val="accent1"/>
                </a:solidFill>
              </a:rPr>
              <a:t>Williams et al, Health Services Research 2012</a:t>
            </a:r>
            <a:endParaRPr lang="en-US" dirty="0">
              <a:solidFill>
                <a:schemeClr val="accent1"/>
              </a:solidFill>
            </a:endParaRPr>
          </a:p>
        </p:txBody>
      </p:sp>
    </p:spTree>
    <p:extLst>
      <p:ext uri="{BB962C8B-B14F-4D97-AF65-F5344CB8AC3E}">
        <p14:creationId xmlns:p14="http://schemas.microsoft.com/office/powerpoint/2010/main" val="4213639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000" t="21852" r="19167" b="20370"/>
          <a:stretch/>
        </p:blipFill>
        <p:spPr>
          <a:xfrm>
            <a:off x="152400" y="152400"/>
            <a:ext cx="7416800" cy="3962400"/>
          </a:xfrm>
          <a:prstGeom prst="rect">
            <a:avLst/>
          </a:prstGeom>
        </p:spPr>
      </p:pic>
      <p:sp>
        <p:nvSpPr>
          <p:cNvPr id="5" name="Rectangle 4"/>
          <p:cNvSpPr/>
          <p:nvPr/>
        </p:nvSpPr>
        <p:spPr>
          <a:xfrm>
            <a:off x="228600" y="6000750"/>
            <a:ext cx="8001000" cy="646331"/>
          </a:xfrm>
          <a:prstGeom prst="rect">
            <a:avLst/>
          </a:prstGeom>
        </p:spPr>
        <p:txBody>
          <a:bodyPr wrap="square">
            <a:spAutoFit/>
          </a:bodyPr>
          <a:lstStyle/>
          <a:p>
            <a:r>
              <a:rPr lang="en-US" dirty="0">
                <a:hlinkClick r:id="rId3"/>
              </a:rPr>
              <a:t>https://www.nytimes.com/interactive/2018/03/19/upshot/race-class-white-and-black-men.html</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838251042"/>
              </p:ext>
            </p:extLst>
          </p:nvPr>
        </p:nvGraphicFramePr>
        <p:xfrm>
          <a:off x="5334000" y="3506470"/>
          <a:ext cx="3733799" cy="2494280"/>
        </p:xfrm>
        <a:graphic>
          <a:graphicData uri="http://schemas.openxmlformats.org/drawingml/2006/table">
            <a:tbl>
              <a:tblPr firstRow="1" bandRow="1">
                <a:tableStyleId>{5C22544A-7EE6-4342-B048-85BDC9FD1C3A}</a:tableStyleId>
              </a:tblPr>
              <a:tblGrid>
                <a:gridCol w="2057400"/>
                <a:gridCol w="976312"/>
                <a:gridCol w="700087"/>
              </a:tblGrid>
              <a:tr h="370840">
                <a:tc>
                  <a:txBody>
                    <a:bodyPr/>
                    <a:lstStyle/>
                    <a:p>
                      <a:r>
                        <a:rPr lang="en-US" dirty="0" smtClean="0"/>
                        <a:t>Adult SES</a:t>
                      </a:r>
                      <a:endParaRPr lang="en-US" dirty="0"/>
                    </a:p>
                  </a:txBody>
                  <a:tcPr/>
                </a:tc>
                <a:tc>
                  <a:txBody>
                    <a:bodyPr/>
                    <a:lstStyle/>
                    <a:p>
                      <a:r>
                        <a:rPr lang="en-US" dirty="0" smtClean="0"/>
                        <a:t>White Men</a:t>
                      </a:r>
                      <a:endParaRPr lang="en-US" dirty="0"/>
                    </a:p>
                  </a:txBody>
                  <a:tcPr/>
                </a:tc>
                <a:tc>
                  <a:txBody>
                    <a:bodyPr/>
                    <a:lstStyle/>
                    <a:p>
                      <a:r>
                        <a:rPr lang="en-US" dirty="0" smtClean="0"/>
                        <a:t>Black Men</a:t>
                      </a:r>
                      <a:endParaRPr lang="en-US" dirty="0"/>
                    </a:p>
                  </a:txBody>
                  <a:tcPr/>
                </a:tc>
              </a:tr>
              <a:tr h="370840">
                <a:tc>
                  <a:txBody>
                    <a:bodyPr/>
                    <a:lstStyle/>
                    <a:p>
                      <a:r>
                        <a:rPr lang="en-US" dirty="0" smtClean="0"/>
                        <a:t>Rich</a:t>
                      </a:r>
                      <a:endParaRPr lang="en-US" dirty="0"/>
                    </a:p>
                  </a:txBody>
                  <a:tcPr/>
                </a:tc>
                <a:tc>
                  <a:txBody>
                    <a:bodyPr/>
                    <a:lstStyle/>
                    <a:p>
                      <a:r>
                        <a:rPr lang="en-US" dirty="0" smtClean="0"/>
                        <a:t>39%</a:t>
                      </a:r>
                      <a:endParaRPr lang="en-US" dirty="0"/>
                    </a:p>
                  </a:txBody>
                  <a:tcPr/>
                </a:tc>
                <a:tc>
                  <a:txBody>
                    <a:bodyPr/>
                    <a:lstStyle/>
                    <a:p>
                      <a:r>
                        <a:rPr lang="en-US" dirty="0" smtClean="0"/>
                        <a:t>17%</a:t>
                      </a:r>
                      <a:endParaRPr lang="en-US" dirty="0"/>
                    </a:p>
                  </a:txBody>
                  <a:tcPr/>
                </a:tc>
              </a:tr>
              <a:tr h="370840">
                <a:tc>
                  <a:txBody>
                    <a:bodyPr/>
                    <a:lstStyle/>
                    <a:p>
                      <a:r>
                        <a:rPr lang="en-US" dirty="0" smtClean="0"/>
                        <a:t>Upper middle-class</a:t>
                      </a:r>
                      <a:endParaRPr lang="en-US" dirty="0"/>
                    </a:p>
                  </a:txBody>
                  <a:tcPr/>
                </a:tc>
                <a:tc>
                  <a:txBody>
                    <a:bodyPr/>
                    <a:lstStyle/>
                    <a:p>
                      <a:r>
                        <a:rPr lang="en-US" dirty="0" smtClean="0"/>
                        <a:t>24%</a:t>
                      </a:r>
                      <a:endParaRPr lang="en-US" dirty="0"/>
                    </a:p>
                  </a:txBody>
                  <a:tcPr/>
                </a:tc>
                <a:tc>
                  <a:txBody>
                    <a:bodyPr/>
                    <a:lstStyle/>
                    <a:p>
                      <a:r>
                        <a:rPr lang="en-US" dirty="0" smtClean="0"/>
                        <a:t>19%</a:t>
                      </a:r>
                      <a:endParaRPr lang="en-US" dirty="0"/>
                    </a:p>
                  </a:txBody>
                  <a:tcPr/>
                </a:tc>
              </a:tr>
              <a:tr h="370840">
                <a:tc>
                  <a:txBody>
                    <a:bodyPr/>
                    <a:lstStyle/>
                    <a:p>
                      <a:r>
                        <a:rPr lang="en-US" dirty="0" smtClean="0"/>
                        <a:t>Middle-class</a:t>
                      </a:r>
                      <a:endParaRPr lang="en-US" dirty="0"/>
                    </a:p>
                  </a:txBody>
                  <a:tcPr/>
                </a:tc>
                <a:tc>
                  <a:txBody>
                    <a:bodyPr/>
                    <a:lstStyle/>
                    <a:p>
                      <a:r>
                        <a:rPr lang="en-US" dirty="0" smtClean="0"/>
                        <a:t>16%</a:t>
                      </a:r>
                      <a:endParaRPr lang="en-US" dirty="0"/>
                    </a:p>
                  </a:txBody>
                  <a:tcPr/>
                </a:tc>
                <a:tc>
                  <a:txBody>
                    <a:bodyPr/>
                    <a:lstStyle/>
                    <a:p>
                      <a:r>
                        <a:rPr lang="en-US" dirty="0" smtClean="0"/>
                        <a:t>22%</a:t>
                      </a:r>
                      <a:endParaRPr lang="en-US" dirty="0"/>
                    </a:p>
                  </a:txBody>
                  <a:tcPr/>
                </a:tc>
              </a:tr>
              <a:tr h="370840">
                <a:tc>
                  <a:txBody>
                    <a:bodyPr/>
                    <a:lstStyle/>
                    <a:p>
                      <a:r>
                        <a:rPr lang="en-US" dirty="0" smtClean="0"/>
                        <a:t>Lower middle-class</a:t>
                      </a:r>
                      <a:endParaRPr lang="en-US" dirty="0"/>
                    </a:p>
                  </a:txBody>
                  <a:tcPr/>
                </a:tc>
                <a:tc>
                  <a:txBody>
                    <a:bodyPr/>
                    <a:lstStyle/>
                    <a:p>
                      <a:r>
                        <a:rPr lang="en-US" dirty="0" smtClean="0"/>
                        <a:t>10%</a:t>
                      </a:r>
                      <a:endParaRPr lang="en-US" dirty="0"/>
                    </a:p>
                  </a:txBody>
                  <a:tcPr/>
                </a:tc>
                <a:tc>
                  <a:txBody>
                    <a:bodyPr/>
                    <a:lstStyle/>
                    <a:p>
                      <a:r>
                        <a:rPr lang="en-US" dirty="0" smtClean="0"/>
                        <a:t>20%</a:t>
                      </a:r>
                      <a:endParaRPr lang="en-US" dirty="0"/>
                    </a:p>
                  </a:txBody>
                  <a:tcPr/>
                </a:tc>
              </a:tr>
              <a:tr h="370840">
                <a:tc>
                  <a:txBody>
                    <a:bodyPr/>
                    <a:lstStyle/>
                    <a:p>
                      <a:r>
                        <a:rPr lang="en-US" dirty="0" smtClean="0"/>
                        <a:t>Poor</a:t>
                      </a:r>
                      <a:endParaRPr lang="en-US" dirty="0"/>
                    </a:p>
                  </a:txBody>
                  <a:tcPr/>
                </a:tc>
                <a:tc>
                  <a:txBody>
                    <a:bodyPr/>
                    <a:lstStyle/>
                    <a:p>
                      <a:r>
                        <a:rPr lang="en-US" dirty="0" smtClean="0"/>
                        <a:t>10%</a:t>
                      </a:r>
                      <a:endParaRPr lang="en-US" dirty="0"/>
                    </a:p>
                  </a:txBody>
                  <a:tcPr/>
                </a:tc>
                <a:tc>
                  <a:txBody>
                    <a:bodyPr/>
                    <a:lstStyle/>
                    <a:p>
                      <a:r>
                        <a:rPr lang="en-US" dirty="0" smtClean="0"/>
                        <a:t>21%</a:t>
                      </a:r>
                      <a:endParaRPr lang="en-US" dirty="0"/>
                    </a:p>
                  </a:txBody>
                  <a:tcPr/>
                </a:tc>
              </a:tr>
            </a:tbl>
          </a:graphicData>
        </a:graphic>
      </p:graphicFrame>
    </p:spTree>
    <p:extLst>
      <p:ext uri="{BB962C8B-B14F-4D97-AF65-F5344CB8AC3E}">
        <p14:creationId xmlns:p14="http://schemas.microsoft.com/office/powerpoint/2010/main" val="2677428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399" y="1350733"/>
            <a:ext cx="8077201" cy="4156534"/>
          </a:xfrm>
          <a:prstGeom prst="rect">
            <a:avLst/>
          </a:prstGeom>
        </p:spPr>
      </p:pic>
      <p:sp>
        <p:nvSpPr>
          <p:cNvPr id="3" name="TextBox 2"/>
          <p:cNvSpPr txBox="1"/>
          <p:nvPr/>
        </p:nvSpPr>
        <p:spPr>
          <a:xfrm>
            <a:off x="762000" y="2362200"/>
            <a:ext cx="1651414" cy="369332"/>
          </a:xfrm>
          <a:prstGeom prst="rect">
            <a:avLst/>
          </a:prstGeom>
          <a:noFill/>
        </p:spPr>
        <p:txBody>
          <a:bodyPr wrap="none" rtlCol="0">
            <a:spAutoFit/>
          </a:bodyPr>
          <a:lstStyle/>
          <a:p>
            <a:r>
              <a:rPr lang="en-US" dirty="0" smtClean="0"/>
              <a:t>Jan 2018 online</a:t>
            </a:r>
            <a:endParaRPr lang="en-US" dirty="0"/>
          </a:p>
        </p:txBody>
      </p:sp>
    </p:spTree>
    <p:extLst>
      <p:ext uri="{BB962C8B-B14F-4D97-AF65-F5344CB8AC3E}">
        <p14:creationId xmlns:p14="http://schemas.microsoft.com/office/powerpoint/2010/main" val="334949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Education by Race/Ethnicity, CBCSC</a:t>
            </a:r>
            <a:endParaRPr lang="en-US" dirty="0"/>
          </a:p>
        </p:txBody>
      </p:sp>
      <p:graphicFrame>
        <p:nvGraphicFramePr>
          <p:cNvPr id="10" name="Content Placeholder 9"/>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57200" y="6324600"/>
            <a:ext cx="5307094" cy="369332"/>
          </a:xfrm>
          <a:prstGeom prst="rect">
            <a:avLst/>
          </a:prstGeom>
          <a:noFill/>
        </p:spPr>
        <p:txBody>
          <a:bodyPr wrap="none" rtlCol="0">
            <a:spAutoFit/>
          </a:bodyPr>
          <a:lstStyle/>
          <a:p>
            <a:r>
              <a:rPr lang="en-US" dirty="0" smtClean="0"/>
              <a:t>Shariff-Marco et al, Journal of Community Health 2015</a:t>
            </a:r>
            <a:endParaRPr lang="en-US" dirty="0"/>
          </a:p>
        </p:txBody>
      </p:sp>
    </p:spTree>
    <p:extLst>
      <p:ext uri="{BB962C8B-B14F-4D97-AF65-F5344CB8AC3E}">
        <p14:creationId xmlns:p14="http://schemas.microsoft.com/office/powerpoint/2010/main" val="2663209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NSES by Race/Ethnicity, CBCSC</a:t>
            </a:r>
            <a:endParaRPr lang="en-US" dirty="0"/>
          </a:p>
        </p:txBody>
      </p:sp>
      <p:graphicFrame>
        <p:nvGraphicFramePr>
          <p:cNvPr id="8" name="Content Placeholder 7"/>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457200" y="6324600"/>
            <a:ext cx="5307094" cy="369332"/>
          </a:xfrm>
          <a:prstGeom prst="rect">
            <a:avLst/>
          </a:prstGeom>
          <a:noFill/>
        </p:spPr>
        <p:txBody>
          <a:bodyPr wrap="none" rtlCol="0">
            <a:spAutoFit/>
          </a:bodyPr>
          <a:lstStyle/>
          <a:p>
            <a:r>
              <a:rPr lang="en-US" dirty="0" smtClean="0"/>
              <a:t>Shariff-Marco et al, Journal of Community Health 2015</a:t>
            </a:r>
            <a:endParaRPr lang="en-US" dirty="0"/>
          </a:p>
        </p:txBody>
      </p:sp>
    </p:spTree>
    <p:extLst>
      <p:ext uri="{BB962C8B-B14F-4D97-AF65-F5344CB8AC3E}">
        <p14:creationId xmlns:p14="http://schemas.microsoft.com/office/powerpoint/2010/main" val="3430477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2800" dirty="0" smtClean="0"/>
              <a:t>Race/ethnicity/SES disparities in mortality after breast cancer in California</a:t>
            </a:r>
            <a:endParaRPr lang="en-US" sz="2800" dirty="0"/>
          </a:p>
        </p:txBody>
      </p:sp>
      <p:pic>
        <p:nvPicPr>
          <p:cNvPr id="4" name="Picture 3"/>
          <p:cNvPicPr>
            <a:picLocks noChangeAspect="1"/>
          </p:cNvPicPr>
          <p:nvPr/>
        </p:nvPicPr>
        <p:blipFill rotWithShape="1">
          <a:blip r:embed="rId3"/>
          <a:srcRect b="5090"/>
          <a:stretch/>
        </p:blipFill>
        <p:spPr>
          <a:xfrm>
            <a:off x="0" y="1295400"/>
            <a:ext cx="9144000" cy="4348002"/>
          </a:xfrm>
          <a:prstGeom prst="rect">
            <a:avLst/>
          </a:prstGeom>
        </p:spPr>
      </p:pic>
      <p:sp>
        <p:nvSpPr>
          <p:cNvPr id="5" name="TextBox 4"/>
          <p:cNvSpPr txBox="1"/>
          <p:nvPr/>
        </p:nvSpPr>
        <p:spPr>
          <a:xfrm>
            <a:off x="457200" y="6324600"/>
            <a:ext cx="5307094" cy="369332"/>
          </a:xfrm>
          <a:prstGeom prst="rect">
            <a:avLst/>
          </a:prstGeom>
          <a:noFill/>
        </p:spPr>
        <p:txBody>
          <a:bodyPr wrap="none" rtlCol="0">
            <a:spAutoFit/>
          </a:bodyPr>
          <a:lstStyle/>
          <a:p>
            <a:r>
              <a:rPr lang="en-US" dirty="0" smtClean="0">
                <a:solidFill>
                  <a:schemeClr val="accent1"/>
                </a:solidFill>
              </a:rPr>
              <a:t>Shariff-Marco et al, Journal of Community Health 2015</a:t>
            </a:r>
            <a:endParaRPr lang="en-US" dirty="0">
              <a:solidFill>
                <a:schemeClr val="accent1"/>
              </a:solidFill>
            </a:endParaRPr>
          </a:p>
        </p:txBody>
      </p:sp>
    </p:spTree>
    <p:extLst>
      <p:ext uri="{BB962C8B-B14F-4D97-AF65-F5344CB8AC3E}">
        <p14:creationId xmlns:p14="http://schemas.microsoft.com/office/powerpoint/2010/main" val="1163232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Racism, United Nations</a:t>
            </a:r>
            <a:endParaRPr lang="en-US" dirty="0"/>
          </a:p>
        </p:txBody>
      </p:sp>
      <p:sp>
        <p:nvSpPr>
          <p:cNvPr id="5" name="Content Placeholder 4"/>
          <p:cNvSpPr>
            <a:spLocks noGrp="1"/>
          </p:cNvSpPr>
          <p:nvPr>
            <p:ph idx="1"/>
          </p:nvPr>
        </p:nvSpPr>
        <p:spPr/>
        <p:txBody>
          <a:bodyPr/>
          <a:lstStyle/>
          <a:p>
            <a:pPr marL="0" indent="0">
              <a:buNone/>
            </a:pPr>
            <a:r>
              <a:rPr lang="en-US" dirty="0" smtClean="0"/>
              <a:t>“</a:t>
            </a:r>
            <a:r>
              <a:rPr lang="en-US" dirty="0"/>
              <a:t>any distinction, exclusion, </a:t>
            </a:r>
            <a:r>
              <a:rPr lang="en-US" dirty="0" smtClean="0"/>
              <a:t>restriction or </a:t>
            </a:r>
            <a:r>
              <a:rPr lang="en-US" dirty="0"/>
              <a:t>preference based on race, color, descent, or national or ethnic origin which has the </a:t>
            </a:r>
            <a:r>
              <a:rPr lang="en-US" dirty="0" smtClean="0"/>
              <a:t>purpose or </a:t>
            </a:r>
            <a:r>
              <a:rPr lang="en-US" dirty="0"/>
              <a:t>effect of nullifying or impairing the recognition, enjoyment or exercise, on an equal </a:t>
            </a:r>
            <a:r>
              <a:rPr lang="en-US" dirty="0" smtClean="0"/>
              <a:t>footing, of </a:t>
            </a:r>
            <a:r>
              <a:rPr lang="en-US" dirty="0"/>
              <a:t>human rights and fundamental freedoms in the political, economic, social, cultural or </a:t>
            </a:r>
            <a:r>
              <a:rPr lang="en-US" dirty="0" smtClean="0"/>
              <a:t>any other </a:t>
            </a:r>
            <a:r>
              <a:rPr lang="en-US" dirty="0"/>
              <a:t>field of public life.”</a:t>
            </a:r>
          </a:p>
        </p:txBody>
      </p:sp>
    </p:spTree>
    <p:extLst>
      <p:ext uri="{BB962C8B-B14F-4D97-AF65-F5344CB8AC3E}">
        <p14:creationId xmlns:p14="http://schemas.microsoft.com/office/powerpoint/2010/main" val="2639782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Social determinants of health (SDOH)</a:t>
            </a:r>
            <a:endParaRPr lang="en-US" sz="4000" dirty="0"/>
          </a:p>
        </p:txBody>
      </p:sp>
      <p:sp>
        <p:nvSpPr>
          <p:cNvPr id="5" name="Content Placeholder 4"/>
          <p:cNvSpPr>
            <a:spLocks noGrp="1"/>
          </p:cNvSpPr>
          <p:nvPr>
            <p:ph sz="half" idx="1"/>
          </p:nvPr>
        </p:nvSpPr>
        <p:spPr>
          <a:xfrm>
            <a:off x="685800" y="1600200"/>
            <a:ext cx="8001000" cy="4264820"/>
          </a:xfrm>
        </p:spPr>
        <p:txBody>
          <a:bodyPr/>
          <a:lstStyle/>
          <a:p>
            <a:r>
              <a:rPr lang="en-US" dirty="0" smtClean="0"/>
              <a:t>conditions in which people are born, grow, work, live, and age</a:t>
            </a:r>
          </a:p>
        </p:txBody>
      </p:sp>
      <p:graphicFrame>
        <p:nvGraphicFramePr>
          <p:cNvPr id="6" name="Diagram 5"/>
          <p:cNvGraphicFramePr/>
          <p:nvPr>
            <p:extLst>
              <p:ext uri="{D42A27DB-BD31-4B8C-83A1-F6EECF244321}">
                <p14:modId xmlns:p14="http://schemas.microsoft.com/office/powerpoint/2010/main" val="254808223"/>
              </p:ext>
            </p:extLst>
          </p:nvPr>
        </p:nvGraphicFramePr>
        <p:xfrm>
          <a:off x="2911439" y="217690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5197439" y="3581400"/>
            <a:ext cx="1524000" cy="1447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t>SDOH</a:t>
            </a:r>
            <a:endParaRPr lang="en-US" sz="1200" b="1" dirty="0"/>
          </a:p>
        </p:txBody>
      </p:sp>
      <p:sp>
        <p:nvSpPr>
          <p:cNvPr id="2" name="TextBox 1"/>
          <p:cNvSpPr txBox="1"/>
          <p:nvPr/>
        </p:nvSpPr>
        <p:spPr>
          <a:xfrm>
            <a:off x="685800" y="2819400"/>
            <a:ext cx="2895600" cy="2954655"/>
          </a:xfrm>
          <a:prstGeom prst="rect">
            <a:avLst/>
          </a:prstGeom>
          <a:noFill/>
        </p:spPr>
        <p:txBody>
          <a:bodyPr wrap="square" rtlCol="0">
            <a:spAutoFit/>
          </a:bodyPr>
          <a:lstStyle/>
          <a:p>
            <a:pPr marL="342900" lvl="0" indent="-342900" eaLnBrk="0" hangingPunct="0">
              <a:spcBef>
                <a:spcPct val="20000"/>
              </a:spcBef>
              <a:buFont typeface="Arial" charset="0"/>
              <a:buChar char="•"/>
            </a:pPr>
            <a:r>
              <a:rPr lang="en-US" sz="2800" dirty="0" smtClean="0">
                <a:solidFill>
                  <a:prstClr val="white"/>
                </a:solidFill>
                <a:latin typeface="Calibri"/>
                <a:cs typeface="+mn-cs"/>
              </a:rPr>
              <a:t>broader </a:t>
            </a:r>
            <a:r>
              <a:rPr lang="en-US" sz="2800" dirty="0">
                <a:solidFill>
                  <a:prstClr val="white"/>
                </a:solidFill>
                <a:latin typeface="Calibri"/>
                <a:cs typeface="+mn-cs"/>
              </a:rPr>
              <a:t>set of forces and systems that shape the conditions of daily </a:t>
            </a:r>
            <a:r>
              <a:rPr lang="en-US" sz="2800" dirty="0" smtClean="0">
                <a:solidFill>
                  <a:prstClr val="white"/>
                </a:solidFill>
                <a:latin typeface="Calibri"/>
                <a:cs typeface="+mn-cs"/>
              </a:rPr>
              <a:t>life</a:t>
            </a:r>
            <a:endParaRPr lang="en-US" sz="2800" dirty="0">
              <a:solidFill>
                <a:prstClr val="white"/>
              </a:solidFill>
              <a:latin typeface="Calibri"/>
              <a:cs typeface="+mn-cs"/>
            </a:endParaRPr>
          </a:p>
          <a:p>
            <a:endParaRPr lang="en-US" dirty="0"/>
          </a:p>
        </p:txBody>
      </p:sp>
    </p:spTree>
    <p:extLst>
      <p:ext uri="{BB962C8B-B14F-4D97-AF65-F5344CB8AC3E}">
        <p14:creationId xmlns:p14="http://schemas.microsoft.com/office/powerpoint/2010/main" val="9957993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Racism</a:t>
            </a:r>
            <a:endParaRPr lang="en-US" dirty="0"/>
          </a:p>
        </p:txBody>
      </p:sp>
      <p:sp>
        <p:nvSpPr>
          <p:cNvPr id="3" name="Content Placeholder 2"/>
          <p:cNvSpPr>
            <a:spLocks noGrp="1"/>
          </p:cNvSpPr>
          <p:nvPr>
            <p:ph idx="1"/>
          </p:nvPr>
        </p:nvSpPr>
        <p:spPr>
          <a:xfrm>
            <a:off x="533400" y="1295400"/>
            <a:ext cx="8229600" cy="4525963"/>
          </a:xfrm>
        </p:spPr>
        <p:txBody>
          <a:bodyPr/>
          <a:lstStyle/>
          <a:p>
            <a:r>
              <a:rPr lang="en-US" dirty="0" smtClean="0"/>
              <a:t>Racism</a:t>
            </a:r>
          </a:p>
          <a:p>
            <a:pPr lvl="1"/>
            <a:r>
              <a:rPr lang="en-US" dirty="0"/>
              <a:t>an organized system that categorizes population groups into ‘races</a:t>
            </a:r>
            <a:r>
              <a:rPr lang="en-US" dirty="0" smtClean="0"/>
              <a:t>’, and </a:t>
            </a:r>
            <a:r>
              <a:rPr lang="en-US" dirty="0"/>
              <a:t>uses this ranking to preferentially allocate societal goods and resources to groups </a:t>
            </a:r>
            <a:r>
              <a:rPr lang="en-US" dirty="0" smtClean="0"/>
              <a:t>regarded as </a:t>
            </a:r>
            <a:r>
              <a:rPr lang="en-US" dirty="0"/>
              <a:t>superior </a:t>
            </a:r>
            <a:r>
              <a:rPr lang="en-US" sz="2000" dirty="0"/>
              <a:t>(Bonilla-Silva 1996</a:t>
            </a:r>
            <a:r>
              <a:rPr lang="en-US" sz="2000" dirty="0" smtClean="0"/>
              <a:t>)</a:t>
            </a:r>
          </a:p>
          <a:p>
            <a:pPr lvl="1"/>
            <a:r>
              <a:rPr lang="en-US" dirty="0"/>
              <a:t>ideology of inferiority that ranks some racial groups as inherently or culturally superior </a:t>
            </a:r>
            <a:r>
              <a:rPr lang="en-US" dirty="0" smtClean="0"/>
              <a:t>to others </a:t>
            </a:r>
            <a:r>
              <a:rPr lang="en-US" dirty="0"/>
              <a:t>and supports the social norms and institutions that implement this ideology </a:t>
            </a:r>
            <a:r>
              <a:rPr lang="en-US" sz="2000" dirty="0"/>
              <a:t>(</a:t>
            </a:r>
            <a:r>
              <a:rPr lang="en-US" sz="2000" dirty="0" smtClean="0"/>
              <a:t>Jones 1997</a:t>
            </a:r>
            <a:r>
              <a:rPr lang="en-US" sz="2000" dirty="0"/>
              <a:t>)</a:t>
            </a:r>
            <a:endParaRPr lang="en-US" dirty="0"/>
          </a:p>
        </p:txBody>
      </p:sp>
      <p:sp>
        <p:nvSpPr>
          <p:cNvPr id="4" name="TextBox 3"/>
          <p:cNvSpPr txBox="1"/>
          <p:nvPr/>
        </p:nvSpPr>
        <p:spPr>
          <a:xfrm>
            <a:off x="685800" y="6324600"/>
            <a:ext cx="4422364" cy="369332"/>
          </a:xfrm>
          <a:prstGeom prst="rect">
            <a:avLst/>
          </a:prstGeom>
          <a:noFill/>
        </p:spPr>
        <p:txBody>
          <a:bodyPr wrap="none" rtlCol="0">
            <a:spAutoFit/>
          </a:bodyPr>
          <a:lstStyle/>
          <a:p>
            <a:r>
              <a:rPr lang="en-US" dirty="0" smtClean="0">
                <a:solidFill>
                  <a:schemeClr val="bg2">
                    <a:lumMod val="75000"/>
                  </a:schemeClr>
                </a:solidFill>
              </a:rPr>
              <a:t>Williams and Mohammed, J </a:t>
            </a:r>
            <a:r>
              <a:rPr lang="en-US" dirty="0" err="1" smtClean="0">
                <a:solidFill>
                  <a:schemeClr val="bg2">
                    <a:lumMod val="75000"/>
                  </a:schemeClr>
                </a:solidFill>
              </a:rPr>
              <a:t>Behav</a:t>
            </a:r>
            <a:r>
              <a:rPr lang="en-US" dirty="0" smtClean="0">
                <a:solidFill>
                  <a:schemeClr val="bg2">
                    <a:lumMod val="75000"/>
                  </a:schemeClr>
                </a:solidFill>
              </a:rPr>
              <a:t> Med 2009</a:t>
            </a:r>
            <a:endParaRPr lang="en-US" dirty="0">
              <a:solidFill>
                <a:schemeClr val="bg2">
                  <a:lumMod val="75000"/>
                </a:schemeClr>
              </a:solidFill>
            </a:endParaRPr>
          </a:p>
        </p:txBody>
      </p:sp>
    </p:spTree>
    <p:extLst>
      <p:ext uri="{BB962C8B-B14F-4D97-AF65-F5344CB8AC3E}">
        <p14:creationId xmlns:p14="http://schemas.microsoft.com/office/powerpoint/2010/main" val="8532556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Multilevel, multiple dimensions of racism</a:t>
            </a:r>
            <a:endParaRPr lang="en-US" sz="3600" dirty="0"/>
          </a:p>
        </p:txBody>
      </p:sp>
      <p:sp>
        <p:nvSpPr>
          <p:cNvPr id="3" name="Content Placeholder 2"/>
          <p:cNvSpPr>
            <a:spLocks noGrp="1"/>
          </p:cNvSpPr>
          <p:nvPr>
            <p:ph sz="half" idx="1"/>
          </p:nvPr>
        </p:nvSpPr>
        <p:spPr>
          <a:xfrm>
            <a:off x="533400" y="1384981"/>
            <a:ext cx="8077200" cy="4525963"/>
          </a:xfrm>
        </p:spPr>
        <p:txBody>
          <a:bodyPr/>
          <a:lstStyle/>
          <a:p>
            <a:r>
              <a:rPr lang="en-US" dirty="0" smtClean="0"/>
              <a:t>Institutionalized racism (e.g., residential segregation)</a:t>
            </a:r>
          </a:p>
          <a:p>
            <a:pPr lvl="1"/>
            <a:r>
              <a:rPr lang="en-US" dirty="0" smtClean="0"/>
              <a:t>differential access to  goods, services, opportunities and power</a:t>
            </a:r>
          </a:p>
          <a:p>
            <a:pPr lvl="1"/>
            <a:r>
              <a:rPr lang="en-US" dirty="0" smtClean="0"/>
              <a:t>structural, systemic (codified in customs, practices, laws)</a:t>
            </a:r>
          </a:p>
          <a:p>
            <a:r>
              <a:rPr lang="en-US" dirty="0" smtClean="0"/>
              <a:t>Personally mediated racism (e.g., prejudice and discrimination)</a:t>
            </a:r>
          </a:p>
          <a:p>
            <a:pPr lvl="1"/>
            <a:r>
              <a:rPr lang="en-US" dirty="0" smtClean="0"/>
              <a:t>differential assumptions about abilities, motives, and intentions of others by race/ethnicity</a:t>
            </a:r>
          </a:p>
          <a:p>
            <a:pPr lvl="1"/>
            <a:r>
              <a:rPr lang="en-US" dirty="0"/>
              <a:t>d</a:t>
            </a:r>
            <a:r>
              <a:rPr lang="en-US" dirty="0" smtClean="0"/>
              <a:t>ifferential actions towards others by race/ethnicity</a:t>
            </a:r>
            <a:endParaRPr lang="en-US" dirty="0"/>
          </a:p>
          <a:p>
            <a:endParaRPr lang="en-US" dirty="0"/>
          </a:p>
        </p:txBody>
      </p:sp>
      <p:sp>
        <p:nvSpPr>
          <p:cNvPr id="4" name="TextBox 3"/>
          <p:cNvSpPr txBox="1"/>
          <p:nvPr/>
        </p:nvSpPr>
        <p:spPr>
          <a:xfrm>
            <a:off x="838200" y="6400800"/>
            <a:ext cx="1792735" cy="369332"/>
          </a:xfrm>
          <a:prstGeom prst="rect">
            <a:avLst/>
          </a:prstGeom>
          <a:noFill/>
        </p:spPr>
        <p:txBody>
          <a:bodyPr wrap="none" rtlCol="0">
            <a:spAutoFit/>
          </a:bodyPr>
          <a:lstStyle/>
          <a:p>
            <a:r>
              <a:rPr lang="en-US" dirty="0" smtClean="0">
                <a:solidFill>
                  <a:schemeClr val="bg2">
                    <a:lumMod val="75000"/>
                  </a:schemeClr>
                </a:solidFill>
              </a:rPr>
              <a:t>Jones, APJH 2000</a:t>
            </a:r>
            <a:endParaRPr lang="en-US" dirty="0">
              <a:solidFill>
                <a:schemeClr val="bg2">
                  <a:lumMod val="75000"/>
                </a:schemeClr>
              </a:solidFill>
            </a:endParaRPr>
          </a:p>
        </p:txBody>
      </p:sp>
    </p:spTree>
    <p:extLst>
      <p:ext uri="{BB962C8B-B14F-4D97-AF65-F5344CB8AC3E}">
        <p14:creationId xmlns:p14="http://schemas.microsoft.com/office/powerpoint/2010/main" val="14021524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t>Multilevel, multiple dimensions of racism</a:t>
            </a:r>
          </a:p>
        </p:txBody>
      </p:sp>
      <p:sp>
        <p:nvSpPr>
          <p:cNvPr id="6" name="Content Placeholder 5"/>
          <p:cNvSpPr>
            <a:spLocks noGrp="1"/>
          </p:cNvSpPr>
          <p:nvPr>
            <p:ph idx="1"/>
          </p:nvPr>
        </p:nvSpPr>
        <p:spPr>
          <a:xfrm>
            <a:off x="457200" y="1424169"/>
            <a:ext cx="8229600" cy="4525963"/>
          </a:xfrm>
        </p:spPr>
        <p:txBody>
          <a:bodyPr/>
          <a:lstStyle/>
          <a:p>
            <a:r>
              <a:rPr lang="en-US" dirty="0"/>
              <a:t>Internalized racism</a:t>
            </a:r>
          </a:p>
          <a:p>
            <a:pPr lvl="1"/>
            <a:r>
              <a:rPr lang="en-US" dirty="0"/>
              <a:t>a</a:t>
            </a:r>
            <a:r>
              <a:rPr lang="en-US" dirty="0" smtClean="0"/>
              <a:t>cceptance by members of stigmatized race/ethnicity of negative messages about their own abilities and intrinsic worth</a:t>
            </a:r>
          </a:p>
        </p:txBody>
      </p:sp>
      <p:sp>
        <p:nvSpPr>
          <p:cNvPr id="7" name="TextBox 6"/>
          <p:cNvSpPr txBox="1"/>
          <p:nvPr/>
        </p:nvSpPr>
        <p:spPr>
          <a:xfrm>
            <a:off x="838200" y="6400800"/>
            <a:ext cx="1792735" cy="369332"/>
          </a:xfrm>
          <a:prstGeom prst="rect">
            <a:avLst/>
          </a:prstGeom>
          <a:noFill/>
        </p:spPr>
        <p:txBody>
          <a:bodyPr wrap="none" rtlCol="0">
            <a:spAutoFit/>
          </a:bodyPr>
          <a:lstStyle/>
          <a:p>
            <a:r>
              <a:rPr lang="en-US" dirty="0" smtClean="0">
                <a:solidFill>
                  <a:schemeClr val="bg2">
                    <a:lumMod val="75000"/>
                  </a:schemeClr>
                </a:solidFill>
              </a:rPr>
              <a:t>Jones, APJH 2000</a:t>
            </a:r>
            <a:endParaRPr lang="en-US" dirty="0">
              <a:solidFill>
                <a:schemeClr val="bg2">
                  <a:lumMod val="75000"/>
                </a:schemeClr>
              </a:solidFill>
            </a:endParaRPr>
          </a:p>
        </p:txBody>
      </p:sp>
    </p:spTree>
    <p:extLst>
      <p:ext uri="{BB962C8B-B14F-4D97-AF65-F5344CB8AC3E}">
        <p14:creationId xmlns:p14="http://schemas.microsoft.com/office/powerpoint/2010/main" val="15488379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Lessons from the Gardener’s Tale</a:t>
            </a:r>
            <a:endParaRPr lang="en-US" dirty="0"/>
          </a:p>
        </p:txBody>
      </p:sp>
      <p:sp>
        <p:nvSpPr>
          <p:cNvPr id="5" name="Content Placeholder 4"/>
          <p:cNvSpPr>
            <a:spLocks noGrp="1"/>
          </p:cNvSpPr>
          <p:nvPr>
            <p:ph idx="1"/>
          </p:nvPr>
        </p:nvSpPr>
        <p:spPr/>
        <p:txBody>
          <a:bodyPr/>
          <a:lstStyle/>
          <a:p>
            <a:r>
              <a:rPr lang="en-US" dirty="0" smtClean="0"/>
              <a:t>Interventions at 3-levels of racism</a:t>
            </a:r>
          </a:p>
          <a:p>
            <a:pPr lvl="1"/>
            <a:r>
              <a:rPr lang="en-US" dirty="0"/>
              <a:t>i</a:t>
            </a:r>
            <a:r>
              <a:rPr lang="en-US" dirty="0" smtClean="0"/>
              <a:t>nternalized: Pink is beautiful</a:t>
            </a:r>
          </a:p>
          <a:p>
            <a:pPr lvl="1"/>
            <a:r>
              <a:rPr lang="en-US" dirty="0"/>
              <a:t>p</a:t>
            </a:r>
            <a:r>
              <a:rPr lang="en-US" dirty="0" smtClean="0"/>
              <a:t>ersonally mediated: Change gardener’s attitudes/behavior towards pink flowers</a:t>
            </a:r>
          </a:p>
          <a:p>
            <a:pPr lvl="1"/>
            <a:r>
              <a:rPr lang="en-US" u="sng" dirty="0"/>
              <a:t>i</a:t>
            </a:r>
            <a:r>
              <a:rPr lang="en-US" u="sng" dirty="0" smtClean="0"/>
              <a:t>nstitutionalized</a:t>
            </a:r>
            <a:r>
              <a:rPr lang="en-US" dirty="0" smtClean="0"/>
              <a:t>: improve the conditions in which the pink flowers born, grow and live</a:t>
            </a:r>
          </a:p>
          <a:p>
            <a:pPr marL="457200" lvl="1" indent="0">
              <a:buNone/>
            </a:pPr>
            <a:endParaRPr lang="en-US" dirty="0"/>
          </a:p>
          <a:p>
            <a:pPr marL="457200" lvl="1" indent="0">
              <a:buNone/>
            </a:pPr>
            <a:r>
              <a:rPr lang="en-US" i="1" dirty="0" smtClean="0"/>
              <a:t>Addressing the SDOH/fundamental causes will yield the biggest impact</a:t>
            </a:r>
            <a:endParaRPr lang="en-US" i="1" dirty="0"/>
          </a:p>
        </p:txBody>
      </p:sp>
      <p:sp>
        <p:nvSpPr>
          <p:cNvPr id="6" name="TextBox 5"/>
          <p:cNvSpPr txBox="1"/>
          <p:nvPr/>
        </p:nvSpPr>
        <p:spPr>
          <a:xfrm>
            <a:off x="838200" y="6400800"/>
            <a:ext cx="1792735" cy="369332"/>
          </a:xfrm>
          <a:prstGeom prst="rect">
            <a:avLst/>
          </a:prstGeom>
          <a:noFill/>
        </p:spPr>
        <p:txBody>
          <a:bodyPr wrap="none" rtlCol="0">
            <a:spAutoFit/>
          </a:bodyPr>
          <a:lstStyle/>
          <a:p>
            <a:r>
              <a:rPr lang="en-US" dirty="0" smtClean="0">
                <a:solidFill>
                  <a:schemeClr val="bg2">
                    <a:lumMod val="75000"/>
                  </a:schemeClr>
                </a:solidFill>
              </a:rPr>
              <a:t>Jones, APJH 2000</a:t>
            </a:r>
            <a:endParaRPr lang="en-US" dirty="0">
              <a:solidFill>
                <a:schemeClr val="bg2">
                  <a:lumMod val="75000"/>
                </a:schemeClr>
              </a:solidFill>
            </a:endParaRPr>
          </a:p>
        </p:txBody>
      </p:sp>
    </p:spTree>
    <p:extLst>
      <p:ext uri="{BB962C8B-B14F-4D97-AF65-F5344CB8AC3E}">
        <p14:creationId xmlns:p14="http://schemas.microsoft.com/office/powerpoint/2010/main" val="37565939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Racism and Health</a:t>
            </a:r>
            <a:endParaRPr lang="en-US" dirty="0"/>
          </a:p>
        </p:txBody>
      </p:sp>
      <p:sp>
        <p:nvSpPr>
          <p:cNvPr id="5" name="Content Placeholder 4"/>
          <p:cNvSpPr>
            <a:spLocks noGrp="1"/>
          </p:cNvSpPr>
          <p:nvPr>
            <p:ph idx="1"/>
          </p:nvPr>
        </p:nvSpPr>
        <p:spPr>
          <a:xfrm>
            <a:off x="685800" y="1417638"/>
            <a:ext cx="8229600" cy="4525963"/>
          </a:xfrm>
        </p:spPr>
        <p:txBody>
          <a:bodyPr/>
          <a:lstStyle/>
          <a:p>
            <a:r>
              <a:rPr lang="en-US" sz="2800" dirty="0" smtClean="0"/>
              <a:t>Multiple pathways (direct)</a:t>
            </a:r>
          </a:p>
          <a:p>
            <a:pPr lvl="1"/>
            <a:r>
              <a:rPr lang="en-US" sz="2400" dirty="0" smtClean="0"/>
              <a:t>economic deprivation, </a:t>
            </a:r>
            <a:r>
              <a:rPr lang="en-US" sz="2400" dirty="0"/>
              <a:t>including poor </a:t>
            </a:r>
            <a:r>
              <a:rPr lang="en-US" sz="2400" dirty="0" smtClean="0"/>
              <a:t>housing and educational opportunities, </a:t>
            </a:r>
            <a:r>
              <a:rPr lang="en-US" sz="2400" dirty="0"/>
              <a:t>exposure to </a:t>
            </a:r>
            <a:r>
              <a:rPr lang="en-US" sz="2400" dirty="0" smtClean="0"/>
              <a:t>dangerous neighborhoods</a:t>
            </a:r>
            <a:r>
              <a:rPr lang="en-US" sz="2400" dirty="0"/>
              <a:t>, lack of access to healthy food, riskier work, and a lack </a:t>
            </a:r>
            <a:r>
              <a:rPr lang="en-US" sz="2400" dirty="0" smtClean="0"/>
              <a:t>of health insurance</a:t>
            </a:r>
          </a:p>
          <a:p>
            <a:pPr lvl="1"/>
            <a:r>
              <a:rPr lang="en-US" sz="2400" dirty="0"/>
              <a:t>e</a:t>
            </a:r>
            <a:r>
              <a:rPr lang="en-US" sz="2400" dirty="0" smtClean="0"/>
              <a:t>xcess exposure to toxins, hazards, pathogens</a:t>
            </a:r>
          </a:p>
          <a:p>
            <a:pPr lvl="1"/>
            <a:r>
              <a:rPr lang="en-US" sz="2400" dirty="0"/>
              <a:t>s</a:t>
            </a:r>
            <a:r>
              <a:rPr lang="en-US" sz="2400" dirty="0" smtClean="0"/>
              <a:t>ocial trauma</a:t>
            </a:r>
          </a:p>
          <a:p>
            <a:pPr lvl="1"/>
            <a:r>
              <a:rPr lang="en-US" sz="2400" dirty="0"/>
              <a:t>t</a:t>
            </a:r>
            <a:r>
              <a:rPr lang="en-US" sz="2400" dirty="0" smtClean="0"/>
              <a:t>argeted marketing of harmful commodities</a:t>
            </a:r>
          </a:p>
        </p:txBody>
      </p:sp>
      <p:sp>
        <p:nvSpPr>
          <p:cNvPr id="6" name="TextBox 5"/>
          <p:cNvSpPr txBox="1"/>
          <p:nvPr/>
        </p:nvSpPr>
        <p:spPr>
          <a:xfrm>
            <a:off x="838200" y="6019800"/>
            <a:ext cx="7010400" cy="646331"/>
          </a:xfrm>
          <a:prstGeom prst="rect">
            <a:avLst/>
          </a:prstGeom>
          <a:noFill/>
        </p:spPr>
        <p:txBody>
          <a:bodyPr wrap="square" rtlCol="0">
            <a:spAutoFit/>
          </a:bodyPr>
          <a:lstStyle/>
          <a:p>
            <a:r>
              <a:rPr lang="en-US" dirty="0" err="1" smtClean="0">
                <a:solidFill>
                  <a:schemeClr val="bg2">
                    <a:lumMod val="75000"/>
                  </a:schemeClr>
                </a:solidFill>
              </a:rPr>
              <a:t>Muennig</a:t>
            </a:r>
            <a:r>
              <a:rPr lang="en-US" dirty="0" smtClean="0">
                <a:solidFill>
                  <a:schemeClr val="bg2">
                    <a:lumMod val="75000"/>
                  </a:schemeClr>
                </a:solidFill>
              </a:rPr>
              <a:t> &amp; Murphy, Journal of Health, Politics, &amp; Law, 2011</a:t>
            </a:r>
          </a:p>
          <a:p>
            <a:r>
              <a:rPr lang="en-US" dirty="0" smtClean="0">
                <a:solidFill>
                  <a:schemeClr val="bg2">
                    <a:lumMod val="75000"/>
                  </a:schemeClr>
                </a:solidFill>
              </a:rPr>
              <a:t>Krieger, AJPH 2012</a:t>
            </a:r>
            <a:endParaRPr lang="en-US" dirty="0">
              <a:solidFill>
                <a:schemeClr val="bg2">
                  <a:lumMod val="75000"/>
                </a:schemeClr>
              </a:solidFill>
            </a:endParaRPr>
          </a:p>
        </p:txBody>
      </p:sp>
    </p:spTree>
    <p:extLst>
      <p:ext uri="{BB962C8B-B14F-4D97-AF65-F5344CB8AC3E}">
        <p14:creationId xmlns:p14="http://schemas.microsoft.com/office/powerpoint/2010/main" val="15344969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Racism and Health</a:t>
            </a:r>
          </a:p>
        </p:txBody>
      </p:sp>
      <p:sp>
        <p:nvSpPr>
          <p:cNvPr id="5" name="Content Placeholder 4"/>
          <p:cNvSpPr>
            <a:spLocks noGrp="1"/>
          </p:cNvSpPr>
          <p:nvPr>
            <p:ph idx="1"/>
          </p:nvPr>
        </p:nvSpPr>
        <p:spPr/>
        <p:txBody>
          <a:bodyPr/>
          <a:lstStyle/>
          <a:p>
            <a:r>
              <a:rPr lang="en-US" dirty="0" smtClean="0"/>
              <a:t>Multiple pathways (indirect)</a:t>
            </a:r>
          </a:p>
          <a:p>
            <a:pPr lvl="1"/>
            <a:r>
              <a:rPr lang="en-US" sz="2400" dirty="0"/>
              <a:t>effectively “stressing” the individual, leading to neuroendocrine disruptions that affect one’s physical and mental health (racism as a stressor)</a:t>
            </a:r>
          </a:p>
          <a:p>
            <a:pPr lvl="1"/>
            <a:r>
              <a:rPr lang="en-US" sz="2400" dirty="0"/>
              <a:t>health-harming responses (coping via alcohol, smoking, poor diet)</a:t>
            </a:r>
          </a:p>
          <a:p>
            <a:endParaRPr lang="en-US" dirty="0"/>
          </a:p>
        </p:txBody>
      </p:sp>
      <p:sp>
        <p:nvSpPr>
          <p:cNvPr id="7" name="TextBox 6"/>
          <p:cNvSpPr txBox="1"/>
          <p:nvPr/>
        </p:nvSpPr>
        <p:spPr>
          <a:xfrm>
            <a:off x="838200" y="5802997"/>
            <a:ext cx="5748369" cy="646331"/>
          </a:xfrm>
          <a:prstGeom prst="rect">
            <a:avLst/>
          </a:prstGeom>
          <a:noFill/>
        </p:spPr>
        <p:txBody>
          <a:bodyPr wrap="none" rtlCol="0">
            <a:spAutoFit/>
          </a:bodyPr>
          <a:lstStyle/>
          <a:p>
            <a:r>
              <a:rPr lang="en-US" dirty="0" err="1" smtClean="0">
                <a:solidFill>
                  <a:schemeClr val="bg2">
                    <a:lumMod val="75000"/>
                  </a:schemeClr>
                </a:solidFill>
              </a:rPr>
              <a:t>Muennig</a:t>
            </a:r>
            <a:r>
              <a:rPr lang="en-US" dirty="0" smtClean="0">
                <a:solidFill>
                  <a:schemeClr val="bg2">
                    <a:lumMod val="75000"/>
                  </a:schemeClr>
                </a:solidFill>
              </a:rPr>
              <a:t> &amp; Murphy, Journal of Health, Politics, &amp; Law, 2011</a:t>
            </a:r>
          </a:p>
          <a:p>
            <a:r>
              <a:rPr lang="en-US" dirty="0" smtClean="0">
                <a:solidFill>
                  <a:schemeClr val="bg2">
                    <a:lumMod val="75000"/>
                  </a:schemeClr>
                </a:solidFill>
              </a:rPr>
              <a:t>Krieger, AJPH 2012</a:t>
            </a:r>
            <a:endParaRPr lang="en-US" dirty="0">
              <a:solidFill>
                <a:schemeClr val="bg2">
                  <a:lumMod val="75000"/>
                </a:schemeClr>
              </a:solidFill>
            </a:endParaRPr>
          </a:p>
        </p:txBody>
      </p:sp>
    </p:spTree>
    <p:extLst>
      <p:ext uri="{BB962C8B-B14F-4D97-AF65-F5344CB8AC3E}">
        <p14:creationId xmlns:p14="http://schemas.microsoft.com/office/powerpoint/2010/main" val="212461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course perspective &amp; racism</a:t>
            </a:r>
            <a:endParaRPr lang="en-US" dirty="0"/>
          </a:p>
        </p:txBody>
      </p:sp>
      <p:pic>
        <p:nvPicPr>
          <p:cNvPr id="4" name="Content Placeholder 3"/>
          <p:cNvPicPr>
            <a:picLocks noGrp="1" noChangeAspect="1"/>
          </p:cNvPicPr>
          <p:nvPr>
            <p:ph idx="1"/>
          </p:nvPr>
        </p:nvPicPr>
        <p:blipFill>
          <a:blip r:embed="rId2"/>
          <a:stretch>
            <a:fillRect/>
          </a:stretch>
        </p:blipFill>
        <p:spPr>
          <a:xfrm>
            <a:off x="838200" y="1295400"/>
            <a:ext cx="8035483" cy="4525963"/>
          </a:xfrm>
          <a:prstGeom prst="rect">
            <a:avLst/>
          </a:prstGeom>
        </p:spPr>
      </p:pic>
      <p:sp>
        <p:nvSpPr>
          <p:cNvPr id="5" name="TextBox 4"/>
          <p:cNvSpPr txBox="1"/>
          <p:nvPr/>
        </p:nvSpPr>
        <p:spPr>
          <a:xfrm>
            <a:off x="826477" y="6324600"/>
            <a:ext cx="2125647" cy="369332"/>
          </a:xfrm>
          <a:prstGeom prst="rect">
            <a:avLst/>
          </a:prstGeom>
          <a:noFill/>
        </p:spPr>
        <p:txBody>
          <a:bodyPr wrap="none" rtlCol="0">
            <a:spAutoFit/>
          </a:bodyPr>
          <a:lstStyle/>
          <a:p>
            <a:r>
              <a:rPr lang="en-US" dirty="0" smtClean="0">
                <a:solidFill>
                  <a:schemeClr val="bg2">
                    <a:lumMod val="75000"/>
                  </a:schemeClr>
                </a:solidFill>
              </a:rPr>
              <a:t>Gee et al, AJPH 2012</a:t>
            </a:r>
            <a:endParaRPr lang="en-US" dirty="0">
              <a:solidFill>
                <a:schemeClr val="bg2">
                  <a:lumMod val="75000"/>
                </a:schemeClr>
              </a:solidFill>
            </a:endParaRPr>
          </a:p>
        </p:txBody>
      </p:sp>
    </p:spTree>
    <p:extLst>
      <p:ext uri="{BB962C8B-B14F-4D97-AF65-F5344CB8AC3E}">
        <p14:creationId xmlns:p14="http://schemas.microsoft.com/office/powerpoint/2010/main" val="26283396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dis 2013.jpg"/>
          <p:cNvPicPr>
            <a:picLocks noChangeAspect="1"/>
          </p:cNvPicPr>
          <p:nvPr/>
        </p:nvPicPr>
        <p:blipFill>
          <a:blip r:embed="rId2" cstate="print"/>
          <a:stretch>
            <a:fillRect/>
          </a:stretch>
        </p:blipFill>
        <p:spPr>
          <a:xfrm>
            <a:off x="609600" y="186408"/>
            <a:ext cx="7543800" cy="5901315"/>
          </a:xfrm>
          <a:prstGeom prst="rect">
            <a:avLst/>
          </a:prstGeom>
        </p:spPr>
      </p:pic>
    </p:spTree>
    <p:extLst>
      <p:ext uri="{BB962C8B-B14F-4D97-AF65-F5344CB8AC3E}">
        <p14:creationId xmlns:p14="http://schemas.microsoft.com/office/powerpoint/2010/main" val="29805542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65386"/>
            <a:ext cx="9144000" cy="3527227"/>
          </a:xfrm>
          <a:prstGeom prst="rect">
            <a:avLst/>
          </a:prstGeom>
        </p:spPr>
      </p:pic>
      <p:sp>
        <p:nvSpPr>
          <p:cNvPr id="2" name="TextBox 1"/>
          <p:cNvSpPr txBox="1"/>
          <p:nvPr/>
        </p:nvSpPr>
        <p:spPr>
          <a:xfrm>
            <a:off x="419100" y="381000"/>
            <a:ext cx="8305800" cy="646331"/>
          </a:xfrm>
          <a:prstGeom prst="rect">
            <a:avLst/>
          </a:prstGeom>
          <a:noFill/>
        </p:spPr>
        <p:txBody>
          <a:bodyPr wrap="square" rtlCol="0">
            <a:spAutoFit/>
          </a:bodyPr>
          <a:lstStyle/>
          <a:p>
            <a:r>
              <a:rPr lang="en-US" sz="3600" dirty="0" smtClean="0">
                <a:solidFill>
                  <a:schemeClr val="bg1"/>
                </a:solidFill>
              </a:rPr>
              <a:t>Residential segregation in the US</a:t>
            </a:r>
            <a:endParaRPr lang="en-US" sz="3600" dirty="0">
              <a:solidFill>
                <a:schemeClr val="bg1"/>
              </a:solidFill>
            </a:endParaRPr>
          </a:p>
        </p:txBody>
      </p:sp>
    </p:spTree>
    <p:extLst>
      <p:ext uri="{BB962C8B-B14F-4D97-AF65-F5344CB8AC3E}">
        <p14:creationId xmlns:p14="http://schemas.microsoft.com/office/powerpoint/2010/main" val="27606391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1" y="228600"/>
            <a:ext cx="4419600" cy="3653175"/>
          </a:xfrm>
          <a:prstGeom prst="rect">
            <a:avLst/>
          </a:prstGeom>
        </p:spPr>
      </p:pic>
      <p:pic>
        <p:nvPicPr>
          <p:cNvPr id="3" name="Picture 2"/>
          <p:cNvPicPr>
            <a:picLocks noChangeAspect="1"/>
          </p:cNvPicPr>
          <p:nvPr/>
        </p:nvPicPr>
        <p:blipFill>
          <a:blip r:embed="rId4"/>
          <a:stretch>
            <a:fillRect/>
          </a:stretch>
        </p:blipFill>
        <p:spPr>
          <a:xfrm>
            <a:off x="2109724" y="1752600"/>
            <a:ext cx="7034276" cy="4789169"/>
          </a:xfrm>
          <a:prstGeom prst="rect">
            <a:avLst/>
          </a:prstGeom>
        </p:spPr>
      </p:pic>
    </p:spTree>
    <p:extLst>
      <p:ext uri="{BB962C8B-B14F-4D97-AF65-F5344CB8AC3E}">
        <p14:creationId xmlns:p14="http://schemas.microsoft.com/office/powerpoint/2010/main" val="45632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2127"/>
          <a:stretch/>
        </p:blipFill>
        <p:spPr>
          <a:xfrm>
            <a:off x="640539" y="1928812"/>
            <a:ext cx="8197453" cy="4787722"/>
          </a:xfrm>
          <a:prstGeom prst="rect">
            <a:avLst/>
          </a:prstGeom>
        </p:spPr>
      </p:pic>
      <p:sp>
        <p:nvSpPr>
          <p:cNvPr id="7" name="TextBox 6"/>
          <p:cNvSpPr txBox="1"/>
          <p:nvPr/>
        </p:nvSpPr>
        <p:spPr>
          <a:xfrm>
            <a:off x="814408" y="1227233"/>
            <a:ext cx="8197453" cy="351956"/>
          </a:xfrm>
          <a:prstGeom prst="rect">
            <a:avLst/>
          </a:prstGeom>
          <a:noFill/>
        </p:spPr>
        <p:txBody>
          <a:bodyPr wrap="square" rtlCol="0">
            <a:spAutoFit/>
          </a:bodyPr>
          <a:lstStyle/>
          <a:p>
            <a:r>
              <a:rPr lang="en-US" sz="1687" i="1" dirty="0">
                <a:solidFill>
                  <a:prstClr val="black"/>
                </a:solidFill>
                <a:latin typeface="Calibri Light" panose="020F0302020204030204"/>
                <a:ea typeface="ヒラギノ角ゴ ProN W3" charset="-128"/>
                <a:sym typeface="Gill Sans" charset="0"/>
              </a:rPr>
              <a:t>Beyond Health Care: The Role of Social Determinants in Promoting Health and Health Equity</a:t>
            </a:r>
          </a:p>
        </p:txBody>
      </p:sp>
      <p:sp>
        <p:nvSpPr>
          <p:cNvPr id="8" name="Rectangle 7"/>
          <p:cNvSpPr/>
          <p:nvPr/>
        </p:nvSpPr>
        <p:spPr>
          <a:xfrm>
            <a:off x="640539" y="6294086"/>
            <a:ext cx="7483078" cy="438582"/>
          </a:xfrm>
          <a:prstGeom prst="rect">
            <a:avLst/>
          </a:prstGeom>
        </p:spPr>
        <p:txBody>
          <a:bodyPr wrap="square">
            <a:spAutoFit/>
          </a:bodyPr>
          <a:lstStyle/>
          <a:p>
            <a:pPr algn="ctr"/>
            <a:r>
              <a:rPr lang="en-US" sz="1125" dirty="0">
                <a:solidFill>
                  <a:srgbClr val="000000"/>
                </a:solidFill>
                <a:latin typeface="Gill Sans" charset="0"/>
                <a:ea typeface="ヒラギノ角ゴ ProN W3" charset="-128"/>
                <a:sym typeface="Gill Sans" charset="0"/>
              </a:rPr>
              <a:t>http://www.kff.org/disparities-policy/issue-brief/beyond-health-care-the-role-of-social-determinants-in-promoting-health-and-health-equity/</a:t>
            </a:r>
          </a:p>
        </p:txBody>
      </p:sp>
      <p:sp>
        <p:nvSpPr>
          <p:cNvPr id="2" name="Title 1"/>
          <p:cNvSpPr>
            <a:spLocks noGrp="1"/>
          </p:cNvSpPr>
          <p:nvPr>
            <p:ph type="title"/>
          </p:nvPr>
        </p:nvSpPr>
        <p:spPr>
          <a:xfrm>
            <a:off x="822960" y="286604"/>
            <a:ext cx="7543800" cy="940629"/>
          </a:xfrm>
        </p:spPr>
        <p:txBody>
          <a:bodyPr/>
          <a:lstStyle/>
          <a:p>
            <a:r>
              <a:rPr lang="en-US" sz="3094" b="1" dirty="0"/>
              <a:t>Social Determinants of Health </a:t>
            </a:r>
          </a:p>
        </p:txBody>
      </p:sp>
    </p:spTree>
    <p:extLst>
      <p:ext uri="{BB962C8B-B14F-4D97-AF65-F5344CB8AC3E}">
        <p14:creationId xmlns:p14="http://schemas.microsoft.com/office/powerpoint/2010/main" val="2525656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5303" y="152400"/>
            <a:ext cx="2906165" cy="6858000"/>
          </a:xfrm>
          <a:prstGeom prst="rect">
            <a:avLst/>
          </a:prstGeom>
        </p:spPr>
      </p:pic>
      <p:pic>
        <p:nvPicPr>
          <p:cNvPr id="3" name="Picture 2"/>
          <p:cNvPicPr>
            <a:picLocks noChangeAspect="1"/>
          </p:cNvPicPr>
          <p:nvPr/>
        </p:nvPicPr>
        <p:blipFill>
          <a:blip r:embed="rId4"/>
          <a:stretch>
            <a:fillRect/>
          </a:stretch>
        </p:blipFill>
        <p:spPr>
          <a:xfrm>
            <a:off x="3328975" y="152400"/>
            <a:ext cx="2759017" cy="6858000"/>
          </a:xfrm>
          <a:prstGeom prst="rect">
            <a:avLst/>
          </a:prstGeom>
        </p:spPr>
      </p:pic>
      <p:pic>
        <p:nvPicPr>
          <p:cNvPr id="4" name="Picture 3"/>
          <p:cNvPicPr>
            <a:picLocks noChangeAspect="1"/>
          </p:cNvPicPr>
          <p:nvPr/>
        </p:nvPicPr>
        <p:blipFill>
          <a:blip r:embed="rId5"/>
          <a:stretch>
            <a:fillRect/>
          </a:stretch>
        </p:blipFill>
        <p:spPr>
          <a:xfrm>
            <a:off x="6235499" y="154858"/>
            <a:ext cx="2864254" cy="6858000"/>
          </a:xfrm>
          <a:prstGeom prst="rect">
            <a:avLst/>
          </a:prstGeom>
        </p:spPr>
      </p:pic>
      <p:sp>
        <p:nvSpPr>
          <p:cNvPr id="5" name="Rectangle 4"/>
          <p:cNvSpPr/>
          <p:nvPr/>
        </p:nvSpPr>
        <p:spPr>
          <a:xfrm>
            <a:off x="6638926" y="3429000"/>
            <a:ext cx="2057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Minority members are more vs. less densely packed  </a:t>
            </a:r>
            <a:endParaRPr lang="en-US" dirty="0"/>
          </a:p>
        </p:txBody>
      </p:sp>
      <p:sp>
        <p:nvSpPr>
          <p:cNvPr id="6" name="Rectangle 5"/>
          <p:cNvSpPr/>
          <p:nvPr/>
        </p:nvSpPr>
        <p:spPr>
          <a:xfrm>
            <a:off x="699685" y="3429000"/>
            <a:ext cx="2057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Homogenous neighborhoods vs. even distribution of minority members</a:t>
            </a:r>
            <a:endParaRPr lang="en-US" dirty="0"/>
          </a:p>
        </p:txBody>
      </p:sp>
      <p:sp>
        <p:nvSpPr>
          <p:cNvPr id="7" name="Rectangle 6"/>
          <p:cNvSpPr/>
          <p:nvPr/>
        </p:nvSpPr>
        <p:spPr>
          <a:xfrm>
            <a:off x="3679784" y="3421626"/>
            <a:ext cx="2057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 vs. high exposure to majority members</a:t>
            </a:r>
            <a:endParaRPr lang="en-US" dirty="0"/>
          </a:p>
        </p:txBody>
      </p:sp>
    </p:spTree>
    <p:extLst>
      <p:ext uri="{BB962C8B-B14F-4D97-AF65-F5344CB8AC3E}">
        <p14:creationId xmlns:p14="http://schemas.microsoft.com/office/powerpoint/2010/main" val="403533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371600"/>
            <a:ext cx="7391400" cy="2308324"/>
          </a:xfrm>
          <a:prstGeom prst="rect">
            <a:avLst/>
          </a:prstGeom>
        </p:spPr>
        <p:txBody>
          <a:bodyPr wrap="square">
            <a:spAutoFit/>
          </a:bodyPr>
          <a:lstStyle/>
          <a:p>
            <a:pPr marL="234950" indent="-234950">
              <a:buFont typeface="Arial" pitchFamily="34" charset="0"/>
              <a:buChar char="•"/>
            </a:pPr>
            <a:r>
              <a:rPr lang="en-US" sz="2400" dirty="0" smtClean="0">
                <a:solidFill>
                  <a:srgbClr val="FFFFFF"/>
                </a:solidFill>
              </a:rPr>
              <a:t>Segregation </a:t>
            </a:r>
            <a:r>
              <a:rPr lang="en-US" sz="2400" dirty="0">
                <a:solidFill>
                  <a:srgbClr val="FFFFFF"/>
                </a:solidFill>
              </a:rPr>
              <a:t>h</a:t>
            </a:r>
            <a:r>
              <a:rPr lang="en-US" sz="2400" dirty="0" smtClean="0">
                <a:solidFill>
                  <a:srgbClr val="FFFFFF"/>
                </a:solidFill>
              </a:rPr>
              <a:t>ighest for African Americans</a:t>
            </a:r>
            <a:endParaRPr lang="en-US" sz="2400" dirty="0">
              <a:solidFill>
                <a:srgbClr val="FFFFFF"/>
              </a:solidFill>
            </a:endParaRPr>
          </a:p>
          <a:p>
            <a:pPr marL="234950" indent="-234950">
              <a:buFont typeface="Arial" pitchFamily="34" charset="0"/>
              <a:buChar char="•"/>
            </a:pPr>
            <a:r>
              <a:rPr lang="en-US" sz="2400" dirty="0" smtClean="0">
                <a:solidFill>
                  <a:srgbClr val="FFFFFF"/>
                </a:solidFill>
              </a:rPr>
              <a:t>Characterized by </a:t>
            </a:r>
            <a:r>
              <a:rPr lang="en-US" sz="2400" dirty="0">
                <a:solidFill>
                  <a:srgbClr val="FFFFFF"/>
                </a:solidFill>
              </a:rPr>
              <a:t>n</a:t>
            </a:r>
            <a:r>
              <a:rPr lang="en-US" sz="2400" dirty="0" smtClean="0">
                <a:solidFill>
                  <a:srgbClr val="FFFFFF"/>
                </a:solidFill>
              </a:rPr>
              <a:t>ot only by racial segregation, but also socioeconomic segregation</a:t>
            </a:r>
            <a:endParaRPr lang="en-US" sz="2400" dirty="0">
              <a:solidFill>
                <a:srgbClr val="FFFFFF"/>
              </a:solidFill>
            </a:endParaRPr>
          </a:p>
          <a:p>
            <a:pPr marL="234950" indent="-234950">
              <a:buFont typeface="Arial" pitchFamily="34" charset="0"/>
              <a:buChar char="•"/>
            </a:pPr>
            <a:r>
              <a:rPr lang="en-US" sz="2400" dirty="0" smtClean="0">
                <a:solidFill>
                  <a:srgbClr val="FFFFFF"/>
                </a:solidFill>
              </a:rPr>
              <a:t>Socioeconomic segregation does not account for racial/ethnic segregation</a:t>
            </a:r>
            <a:endParaRPr lang="en-US" sz="2400" dirty="0">
              <a:solidFill>
                <a:srgbClr val="FFFFFF"/>
              </a:solidFill>
            </a:endParaRPr>
          </a:p>
          <a:p>
            <a:pPr marL="234950" indent="-234950">
              <a:buFont typeface="Arial" pitchFamily="34" charset="0"/>
              <a:buChar char="•"/>
            </a:pPr>
            <a:r>
              <a:rPr lang="en-US" sz="2400" dirty="0" smtClean="0">
                <a:solidFill>
                  <a:srgbClr val="FFFFFF"/>
                </a:solidFill>
              </a:rPr>
              <a:t>Related to discrimination </a:t>
            </a:r>
            <a:r>
              <a:rPr lang="en-US" sz="2400" dirty="0">
                <a:solidFill>
                  <a:srgbClr val="FFFFFF"/>
                </a:solidFill>
              </a:rPr>
              <a:t>i</a:t>
            </a:r>
            <a:r>
              <a:rPr lang="en-US" sz="2400" dirty="0" smtClean="0">
                <a:solidFill>
                  <a:srgbClr val="FFFFFF"/>
                </a:solidFill>
              </a:rPr>
              <a:t>n housing/ mortgage markets</a:t>
            </a:r>
            <a:endParaRPr lang="en-US" sz="2400" dirty="0"/>
          </a:p>
        </p:txBody>
      </p:sp>
      <p:sp>
        <p:nvSpPr>
          <p:cNvPr id="3" name="Title 3"/>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err="1" smtClean="0">
                <a:solidFill>
                  <a:schemeClr val="bg1"/>
                </a:solidFill>
              </a:rPr>
              <a:t>Hypersegregation</a:t>
            </a:r>
            <a:endParaRPr lang="en-US" dirty="0">
              <a:solidFill>
                <a:schemeClr val="bg1"/>
              </a:solidFill>
            </a:endParaRPr>
          </a:p>
        </p:txBody>
      </p:sp>
    </p:spTree>
    <p:extLst>
      <p:ext uri="{BB962C8B-B14F-4D97-AF65-F5344CB8AC3E}">
        <p14:creationId xmlns:p14="http://schemas.microsoft.com/office/powerpoint/2010/main" val="3049181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segregation and health</a:t>
            </a:r>
            <a:endParaRPr lang="en-US" dirty="0"/>
          </a:p>
        </p:txBody>
      </p:sp>
      <p:pic>
        <p:nvPicPr>
          <p:cNvPr id="4" name="Content Placeholder 3"/>
          <p:cNvPicPr>
            <a:picLocks noGrp="1" noChangeAspect="1"/>
          </p:cNvPicPr>
          <p:nvPr>
            <p:ph idx="1"/>
          </p:nvPr>
        </p:nvPicPr>
        <p:blipFill>
          <a:blip r:embed="rId3"/>
          <a:stretch>
            <a:fillRect/>
          </a:stretch>
        </p:blipFill>
        <p:spPr>
          <a:xfrm>
            <a:off x="762000" y="1143000"/>
            <a:ext cx="6554740" cy="5258267"/>
          </a:xfrm>
          <a:prstGeom prst="rect">
            <a:avLst/>
          </a:prstGeom>
        </p:spPr>
      </p:pic>
      <p:pic>
        <p:nvPicPr>
          <p:cNvPr id="5" name="Picture 4"/>
          <p:cNvPicPr>
            <a:picLocks noChangeAspect="1"/>
          </p:cNvPicPr>
          <p:nvPr/>
        </p:nvPicPr>
        <p:blipFill>
          <a:blip r:embed="rId4"/>
          <a:stretch>
            <a:fillRect/>
          </a:stretch>
        </p:blipFill>
        <p:spPr>
          <a:xfrm>
            <a:off x="2806477" y="4038600"/>
            <a:ext cx="5880323" cy="1676400"/>
          </a:xfrm>
          <a:prstGeom prst="rect">
            <a:avLst/>
          </a:prstGeom>
        </p:spPr>
      </p:pic>
    </p:spTree>
    <p:extLst>
      <p:ext uri="{BB962C8B-B14F-4D97-AF65-F5344CB8AC3E}">
        <p14:creationId xmlns:p14="http://schemas.microsoft.com/office/powerpoint/2010/main" val="14505606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598372" y="228600"/>
            <a:ext cx="7859828" cy="6413585"/>
          </a:xfrm>
          <a:prstGeom prst="rect">
            <a:avLst/>
          </a:prstGeom>
        </p:spPr>
      </p:pic>
      <p:sp>
        <p:nvSpPr>
          <p:cNvPr id="5" name="TextBox 4"/>
          <p:cNvSpPr txBox="1"/>
          <p:nvPr/>
        </p:nvSpPr>
        <p:spPr>
          <a:xfrm>
            <a:off x="710128" y="1456724"/>
            <a:ext cx="766557" cy="369332"/>
          </a:xfrm>
          <a:prstGeom prst="rect">
            <a:avLst/>
          </a:prstGeom>
          <a:noFill/>
        </p:spPr>
        <p:txBody>
          <a:bodyPr wrap="none" rtlCol="0">
            <a:spAutoFit/>
          </a:bodyPr>
          <a:lstStyle/>
          <a:p>
            <a:r>
              <a:rPr lang="en-US" dirty="0" smtClean="0">
                <a:solidFill>
                  <a:schemeClr val="accent5"/>
                </a:solidFill>
              </a:rPr>
              <a:t>Urban</a:t>
            </a:r>
            <a:endParaRPr lang="en-US" dirty="0">
              <a:solidFill>
                <a:schemeClr val="accent5"/>
              </a:solidFill>
            </a:endParaRPr>
          </a:p>
        </p:txBody>
      </p:sp>
      <p:sp>
        <p:nvSpPr>
          <p:cNvPr id="6" name="TextBox 5"/>
          <p:cNvSpPr txBox="1"/>
          <p:nvPr/>
        </p:nvSpPr>
        <p:spPr>
          <a:xfrm>
            <a:off x="762000" y="4419600"/>
            <a:ext cx="670440" cy="369332"/>
          </a:xfrm>
          <a:prstGeom prst="rect">
            <a:avLst/>
          </a:prstGeom>
          <a:noFill/>
        </p:spPr>
        <p:txBody>
          <a:bodyPr wrap="none" rtlCol="0">
            <a:spAutoFit/>
          </a:bodyPr>
          <a:lstStyle/>
          <a:p>
            <a:r>
              <a:rPr lang="en-US" dirty="0" smtClean="0">
                <a:solidFill>
                  <a:schemeClr val="accent5"/>
                </a:solidFill>
              </a:rPr>
              <a:t>Rural</a:t>
            </a:r>
            <a:endParaRPr lang="en-US" dirty="0">
              <a:solidFill>
                <a:schemeClr val="accent5"/>
              </a:solidFill>
            </a:endParaRPr>
          </a:p>
        </p:txBody>
      </p:sp>
      <p:cxnSp>
        <p:nvCxnSpPr>
          <p:cNvPr id="8" name="Straight Connector 7"/>
          <p:cNvCxnSpPr/>
          <p:nvPr/>
        </p:nvCxnSpPr>
        <p:spPr>
          <a:xfrm flipV="1">
            <a:off x="2971800" y="914400"/>
            <a:ext cx="1066800" cy="685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267200" y="911942"/>
            <a:ext cx="1066800" cy="685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38800" y="1143000"/>
            <a:ext cx="4860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72200" y="838200"/>
            <a:ext cx="4860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006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04431" y="0"/>
            <a:ext cx="7735138" cy="6858000"/>
          </a:xfrm>
          <a:prstGeom prst="rect">
            <a:avLst/>
          </a:prstGeom>
        </p:spPr>
      </p:pic>
    </p:spTree>
    <p:extLst>
      <p:ext uri="{BB962C8B-B14F-4D97-AF65-F5344CB8AC3E}">
        <p14:creationId xmlns:p14="http://schemas.microsoft.com/office/powerpoint/2010/main" val="17532089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t="2222"/>
          <a:stretch/>
        </p:blipFill>
        <p:spPr>
          <a:xfrm>
            <a:off x="1742742" y="118153"/>
            <a:ext cx="5658516" cy="6705600"/>
          </a:xfrm>
          <a:prstGeom prst="rect">
            <a:avLst/>
          </a:prstGeom>
        </p:spPr>
      </p:pic>
      <p:sp>
        <p:nvSpPr>
          <p:cNvPr id="5" name="TextBox 4"/>
          <p:cNvSpPr txBox="1"/>
          <p:nvPr/>
        </p:nvSpPr>
        <p:spPr>
          <a:xfrm>
            <a:off x="5300829" y="2169209"/>
            <a:ext cx="1752600" cy="338554"/>
          </a:xfrm>
          <a:prstGeom prst="rect">
            <a:avLst/>
          </a:prstGeom>
          <a:noFill/>
        </p:spPr>
        <p:txBody>
          <a:bodyPr wrap="square" rtlCol="0">
            <a:spAutoFit/>
          </a:bodyPr>
          <a:lstStyle/>
          <a:p>
            <a:r>
              <a:rPr lang="en-US" sz="1600" dirty="0" smtClean="0"/>
              <a:t>Blacks vs. Whites</a:t>
            </a:r>
            <a:endParaRPr lang="en-US" sz="1600" dirty="0"/>
          </a:p>
        </p:txBody>
      </p:sp>
      <p:sp>
        <p:nvSpPr>
          <p:cNvPr id="6" name="TextBox 5"/>
          <p:cNvSpPr txBox="1"/>
          <p:nvPr/>
        </p:nvSpPr>
        <p:spPr>
          <a:xfrm>
            <a:off x="5181599" y="5791200"/>
            <a:ext cx="1871829" cy="338554"/>
          </a:xfrm>
          <a:prstGeom prst="rect">
            <a:avLst/>
          </a:prstGeom>
          <a:noFill/>
        </p:spPr>
        <p:txBody>
          <a:bodyPr wrap="square" rtlCol="0">
            <a:spAutoFit/>
          </a:bodyPr>
          <a:lstStyle/>
          <a:p>
            <a:r>
              <a:rPr lang="en-US" sz="1600" dirty="0" smtClean="0"/>
              <a:t>Hispanics vs. Whites</a:t>
            </a:r>
            <a:endParaRPr lang="en-US" sz="1600" dirty="0"/>
          </a:p>
        </p:txBody>
      </p:sp>
    </p:spTree>
    <p:extLst>
      <p:ext uri="{BB962C8B-B14F-4D97-AF65-F5344CB8AC3E}">
        <p14:creationId xmlns:p14="http://schemas.microsoft.com/office/powerpoint/2010/main" val="720092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15891" y="78367"/>
            <a:ext cx="8229600" cy="5733381"/>
          </a:xfrm>
          <a:prstGeom prst="rect">
            <a:avLst/>
          </a:prstGeom>
        </p:spPr>
      </p:pic>
      <p:pic>
        <p:nvPicPr>
          <p:cNvPr id="5" name="Picture 4"/>
          <p:cNvPicPr>
            <a:picLocks noChangeAspect="1"/>
          </p:cNvPicPr>
          <p:nvPr/>
        </p:nvPicPr>
        <p:blipFill>
          <a:blip r:embed="rId4"/>
          <a:stretch>
            <a:fillRect/>
          </a:stretch>
        </p:blipFill>
        <p:spPr>
          <a:xfrm>
            <a:off x="1444342" y="4876800"/>
            <a:ext cx="7605203" cy="1910576"/>
          </a:xfrm>
          <a:prstGeom prst="rect">
            <a:avLst/>
          </a:prstGeom>
        </p:spPr>
      </p:pic>
      <p:sp>
        <p:nvSpPr>
          <p:cNvPr id="6" name="Oval 5"/>
          <p:cNvSpPr/>
          <p:nvPr/>
        </p:nvSpPr>
        <p:spPr>
          <a:xfrm>
            <a:off x="4601966" y="4914900"/>
            <a:ext cx="16002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449345" y="6116548"/>
            <a:ext cx="16002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643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Segregation &amp; Cancer</a:t>
            </a:r>
            <a:endParaRPr lang="en-US" dirty="0"/>
          </a:p>
        </p:txBody>
      </p:sp>
      <p:sp>
        <p:nvSpPr>
          <p:cNvPr id="3" name="Content Placeholder 2"/>
          <p:cNvSpPr>
            <a:spLocks noGrp="1"/>
          </p:cNvSpPr>
          <p:nvPr>
            <p:ph idx="1"/>
          </p:nvPr>
        </p:nvSpPr>
        <p:spPr/>
        <p:txBody>
          <a:bodyPr/>
          <a:lstStyle/>
          <a:p>
            <a:r>
              <a:rPr lang="en-US" dirty="0" smtClean="0"/>
              <a:t>17 studies of segregation and cancer outcome</a:t>
            </a:r>
          </a:p>
          <a:p>
            <a:r>
              <a:rPr lang="en-US" dirty="0" smtClean="0"/>
              <a:t>70% of studies showed associations between segregation and adverse cancer outcomes (late stage diagnosis, higher mortality, lower survival, higher risks)</a:t>
            </a:r>
          </a:p>
          <a:p>
            <a:pPr lvl="1"/>
            <a:r>
              <a:rPr lang="en-US" dirty="0"/>
              <a:t>w</a:t>
            </a:r>
            <a:r>
              <a:rPr lang="en-US" dirty="0" smtClean="0"/>
              <a:t>hile many used validated measures (isolation index, dissimilarity index), several did use less validated measures (% African American)</a:t>
            </a:r>
          </a:p>
          <a:p>
            <a:pPr lvl="1"/>
            <a:r>
              <a:rPr lang="en-US" dirty="0"/>
              <a:t>d</a:t>
            </a:r>
            <a:r>
              <a:rPr lang="en-US" dirty="0" smtClean="0"/>
              <a:t>id not test mediators</a:t>
            </a:r>
            <a:endParaRPr lang="en-US" dirty="0"/>
          </a:p>
        </p:txBody>
      </p:sp>
      <p:sp>
        <p:nvSpPr>
          <p:cNvPr id="4" name="TextBox 3"/>
          <p:cNvSpPr txBox="1"/>
          <p:nvPr/>
        </p:nvSpPr>
        <p:spPr>
          <a:xfrm>
            <a:off x="304800" y="6308725"/>
            <a:ext cx="7367273" cy="461665"/>
          </a:xfrm>
          <a:prstGeom prst="rect">
            <a:avLst/>
          </a:prstGeom>
          <a:noFill/>
        </p:spPr>
        <p:txBody>
          <a:bodyPr wrap="none" rtlCol="0">
            <a:spAutoFit/>
          </a:bodyPr>
          <a:lstStyle/>
          <a:p>
            <a:r>
              <a:rPr lang="en-US" sz="2400" dirty="0" err="1" smtClean="0">
                <a:solidFill>
                  <a:schemeClr val="bg2">
                    <a:lumMod val="75000"/>
                  </a:schemeClr>
                </a:solidFill>
              </a:rPr>
              <a:t>Landrine</a:t>
            </a:r>
            <a:r>
              <a:rPr lang="en-US" sz="2400" dirty="0" smtClean="0">
                <a:solidFill>
                  <a:schemeClr val="bg2">
                    <a:lumMod val="75000"/>
                  </a:schemeClr>
                </a:solidFill>
              </a:rPr>
              <a:t> et al, J Racial and Ethnic Health Disparities, 2017</a:t>
            </a:r>
            <a:endParaRPr lang="en-US" sz="2400" dirty="0">
              <a:solidFill>
                <a:schemeClr val="bg2">
                  <a:lumMod val="75000"/>
                </a:schemeClr>
              </a:solidFill>
            </a:endParaRPr>
          </a:p>
        </p:txBody>
      </p:sp>
    </p:spTree>
    <p:extLst>
      <p:ext uri="{BB962C8B-B14F-4D97-AF65-F5344CB8AC3E}">
        <p14:creationId xmlns:p14="http://schemas.microsoft.com/office/powerpoint/2010/main" val="297796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l="15833" t="21482" r="17083" b="17778"/>
          <a:stretch>
            <a:fillRect/>
          </a:stretch>
        </p:blipFill>
        <p:spPr bwMode="auto">
          <a:xfrm>
            <a:off x="381000" y="533400"/>
            <a:ext cx="8305800" cy="4876800"/>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l="7499" t="70371" r="57917" b="16296"/>
          <a:stretch>
            <a:fillRect/>
          </a:stretch>
        </p:blipFill>
        <p:spPr bwMode="auto">
          <a:xfrm>
            <a:off x="609600" y="5614012"/>
            <a:ext cx="4800600" cy="809740"/>
          </a:xfrm>
          <a:prstGeom prst="rect">
            <a:avLst/>
          </a:prstGeom>
          <a:noFill/>
          <a:ln w="9525">
            <a:noFill/>
            <a:miter lim="800000"/>
            <a:headEnd/>
            <a:tailEnd/>
          </a:ln>
        </p:spPr>
      </p:pic>
    </p:spTree>
    <p:extLst>
      <p:ext uri="{BB962C8B-B14F-4D97-AF65-F5344CB8AC3E}">
        <p14:creationId xmlns:p14="http://schemas.microsoft.com/office/powerpoint/2010/main" val="42794129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52400" y="274638"/>
            <a:ext cx="88392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b="1" dirty="0" smtClean="0">
                <a:solidFill>
                  <a:schemeClr val="bg1"/>
                </a:solidFill>
              </a:rPr>
              <a:t>Discrimination and Medication Adherence</a:t>
            </a:r>
            <a:endParaRPr lang="en-US" sz="3600" b="1" dirty="0">
              <a:solidFill>
                <a:schemeClr val="bg1"/>
              </a:solidFill>
            </a:endParaRPr>
          </a:p>
        </p:txBody>
      </p:sp>
      <p:sp>
        <p:nvSpPr>
          <p:cNvPr id="3" name="Content Placeholder 4"/>
          <p:cNvSpPr txBox="1">
            <a:spLocks/>
          </p:cNvSpPr>
          <p:nvPr/>
        </p:nvSpPr>
        <p:spPr>
          <a:xfrm>
            <a:off x="457200" y="10668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bg1"/>
                </a:solidFill>
              </a:rPr>
              <a:t>Perceived racial discrimination measured among patients enrolled in a 30-site cluster-randomized controlled trial </a:t>
            </a:r>
          </a:p>
          <a:p>
            <a:r>
              <a:rPr lang="en-US" sz="2800" dirty="0" smtClean="0">
                <a:solidFill>
                  <a:schemeClr val="bg1"/>
                </a:solidFill>
              </a:rPr>
              <a:t>A mediational method was used to estimate the indirect association between perceived discrimination and medication adherence through stress and depression</a:t>
            </a:r>
          </a:p>
          <a:p>
            <a:r>
              <a:rPr lang="en-US" sz="2800" dirty="0" smtClean="0">
                <a:solidFill>
                  <a:schemeClr val="bg1"/>
                </a:solidFill>
              </a:rPr>
              <a:t>Perceived discrimination was associated with poor medication adherence, and was mediated by stress and depression</a:t>
            </a:r>
            <a:endParaRPr lang="en-US" sz="2800" dirty="0">
              <a:solidFill>
                <a:schemeClr val="bg1"/>
              </a:solidFill>
            </a:endParaRPr>
          </a:p>
        </p:txBody>
      </p:sp>
    </p:spTree>
    <p:extLst>
      <p:ext uri="{BB962C8B-B14F-4D97-AF65-F5344CB8AC3E}">
        <p14:creationId xmlns:p14="http://schemas.microsoft.com/office/powerpoint/2010/main" val="2552452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61700"/>
            <a:ext cx="9144000" cy="5605700"/>
          </a:xfrm>
          <a:prstGeom prst="rect">
            <a:avLst/>
          </a:prstGeom>
        </p:spPr>
      </p:pic>
      <p:sp>
        <p:nvSpPr>
          <p:cNvPr id="5" name="Rectangle 4"/>
          <p:cNvSpPr/>
          <p:nvPr/>
        </p:nvSpPr>
        <p:spPr>
          <a:xfrm>
            <a:off x="381000" y="5878557"/>
            <a:ext cx="8382000" cy="461665"/>
          </a:xfrm>
          <a:prstGeom prst="rect">
            <a:avLst/>
          </a:prstGeom>
        </p:spPr>
        <p:txBody>
          <a:bodyPr wrap="square">
            <a:spAutoFit/>
          </a:bodyPr>
          <a:lstStyle/>
          <a:p>
            <a:r>
              <a:rPr lang="en-US" sz="1200" dirty="0"/>
              <a:t>Solar O, Irwin A. A conceptual framework for action on the social determinants of health. Social Determinants of Health </a:t>
            </a:r>
            <a:r>
              <a:rPr lang="en-US" sz="1200" dirty="0" smtClean="0"/>
              <a:t>Discussion Paper </a:t>
            </a:r>
            <a:r>
              <a:rPr lang="en-US" sz="1200" dirty="0"/>
              <a:t>2 (Policy and Practice). Geneva, World Health Organization, 2010.</a:t>
            </a:r>
            <a:endParaRPr lang="en-US" sz="1200" dirty="0">
              <a:solidFill>
                <a:schemeClr val="bg1"/>
              </a:solidFill>
            </a:endParaRPr>
          </a:p>
        </p:txBody>
      </p:sp>
    </p:spTree>
    <p:extLst>
      <p:ext uri="{BB962C8B-B14F-4D97-AF65-F5344CB8AC3E}">
        <p14:creationId xmlns:p14="http://schemas.microsoft.com/office/powerpoint/2010/main" val="7438210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Discrimination Measure</a:t>
            </a:r>
            <a:endParaRPr lang="en-US" dirty="0"/>
          </a:p>
        </p:txBody>
      </p:sp>
      <p:sp>
        <p:nvSpPr>
          <p:cNvPr id="3" name="Content Placeholder 2"/>
          <p:cNvSpPr>
            <a:spLocks noGrp="1"/>
          </p:cNvSpPr>
          <p:nvPr>
            <p:ph idx="1"/>
          </p:nvPr>
        </p:nvSpPr>
        <p:spPr>
          <a:xfrm>
            <a:off x="457200" y="1265237"/>
            <a:ext cx="8229600" cy="4525963"/>
          </a:xfrm>
        </p:spPr>
        <p:txBody>
          <a:bodyPr/>
          <a:lstStyle/>
          <a:p>
            <a:r>
              <a:rPr lang="en-US" dirty="0" smtClean="0"/>
              <a:t>Schedule </a:t>
            </a:r>
            <a:r>
              <a:rPr lang="en-US" dirty="0"/>
              <a:t>of Racist Events (SRE) </a:t>
            </a:r>
            <a:r>
              <a:rPr lang="en-US" dirty="0" smtClean="0"/>
              <a:t>-18 items</a:t>
            </a:r>
          </a:p>
          <a:p>
            <a:pPr lvl="1"/>
            <a:r>
              <a:rPr lang="en-US" dirty="0" smtClean="0"/>
              <a:t>domains </a:t>
            </a:r>
            <a:r>
              <a:rPr lang="en-US" dirty="0"/>
              <a:t>including service settings, schools, the workplace, and public </a:t>
            </a:r>
            <a:r>
              <a:rPr lang="en-US" dirty="0" smtClean="0"/>
              <a:t>places</a:t>
            </a:r>
          </a:p>
          <a:p>
            <a:pPr lvl="1"/>
            <a:r>
              <a:rPr lang="en-US" dirty="0"/>
              <a:t>f</a:t>
            </a:r>
            <a:r>
              <a:rPr lang="en-US" dirty="0" smtClean="0"/>
              <a:t>requency in the past year, over the lifetime</a:t>
            </a:r>
          </a:p>
          <a:p>
            <a:pPr lvl="1"/>
            <a:r>
              <a:rPr lang="en-US" dirty="0" smtClean="0"/>
              <a:t>appraisal of experiences as stressful</a:t>
            </a:r>
          </a:p>
          <a:p>
            <a:endParaRPr lang="en-US" dirty="0" smtClean="0"/>
          </a:p>
          <a:p>
            <a:r>
              <a:rPr lang="en-US" dirty="0" smtClean="0"/>
              <a:t>Experiences of Discrimination (Krieger et al)</a:t>
            </a:r>
          </a:p>
          <a:p>
            <a:r>
              <a:rPr lang="en-US" dirty="0" smtClean="0"/>
              <a:t>Everyday Discrimination Scale; Major Experiences of Discrimination (Williams et al)</a:t>
            </a:r>
          </a:p>
          <a:p>
            <a:endParaRPr lang="en-US" dirty="0"/>
          </a:p>
        </p:txBody>
      </p:sp>
    </p:spTree>
    <p:extLst>
      <p:ext uri="{BB962C8B-B14F-4D97-AF65-F5344CB8AC3E}">
        <p14:creationId xmlns:p14="http://schemas.microsoft.com/office/powerpoint/2010/main" val="1418558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l="31250" t="15555" r="31667" b="37778"/>
          <a:stretch>
            <a:fillRect/>
          </a:stretch>
        </p:blipFill>
        <p:spPr bwMode="auto">
          <a:xfrm>
            <a:off x="990600" y="1219200"/>
            <a:ext cx="7696200" cy="4953000"/>
          </a:xfrm>
          <a:prstGeom prst="rect">
            <a:avLst/>
          </a:prstGeom>
          <a:noFill/>
          <a:ln w="9525">
            <a:noFill/>
            <a:miter lim="800000"/>
            <a:headEnd/>
            <a:tailEnd/>
          </a:ln>
        </p:spPr>
      </p:pic>
      <p:sp>
        <p:nvSpPr>
          <p:cNvPr id="3" name="Title 3"/>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chemeClr val="bg1"/>
                </a:solidFill>
              </a:rPr>
              <a:t>Internalized Racism</a:t>
            </a:r>
            <a:endParaRPr lang="en-US" dirty="0">
              <a:solidFill>
                <a:schemeClr val="bg1"/>
              </a:solidFill>
            </a:endParaRPr>
          </a:p>
        </p:txBody>
      </p:sp>
    </p:spTree>
    <p:extLst>
      <p:ext uri="{BB962C8B-B14F-4D97-AF65-F5344CB8AC3E}">
        <p14:creationId xmlns:p14="http://schemas.microsoft.com/office/powerpoint/2010/main" val="36308851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chemeClr val="bg1"/>
                </a:solidFill>
              </a:rPr>
              <a:t>Internalized Racism</a:t>
            </a:r>
            <a:endParaRPr lang="en-US" dirty="0">
              <a:solidFill>
                <a:schemeClr val="bg1"/>
              </a:solidFill>
            </a:endParaRPr>
          </a:p>
        </p:txBody>
      </p:sp>
      <p:sp>
        <p:nvSpPr>
          <p:cNvPr id="20" name="Content Placeholder 4"/>
          <p:cNvSpPr txBox="1">
            <a:spLocks/>
          </p:cNvSpPr>
          <p:nvPr/>
        </p:nvSpPr>
        <p:spPr>
          <a:xfrm>
            <a:off x="457200" y="1600201"/>
            <a:ext cx="8229600" cy="37338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Implicit association test used to measure implicit (unconscious) racial bias</a:t>
            </a:r>
          </a:p>
          <a:p>
            <a:pPr lvl="1"/>
            <a:r>
              <a:rPr lang="en-US" dirty="0">
                <a:hlinkClick r:id="rId2"/>
              </a:rPr>
              <a:t>https://implicit.harvard.edu/implicit/iatdetails.html</a:t>
            </a:r>
            <a:endParaRPr lang="en-US" dirty="0" smtClean="0">
              <a:solidFill>
                <a:schemeClr val="bg1"/>
              </a:solidFill>
            </a:endParaRPr>
          </a:p>
          <a:p>
            <a:r>
              <a:rPr lang="en-US" dirty="0" smtClean="0">
                <a:solidFill>
                  <a:schemeClr val="bg1"/>
                </a:solidFill>
              </a:rPr>
              <a:t>Among black men with anti-black bias, experiences of discrimination associated with hypertension</a:t>
            </a:r>
          </a:p>
          <a:p>
            <a:pPr lvl="1"/>
            <a:r>
              <a:rPr lang="en-US" dirty="0" smtClean="0">
                <a:solidFill>
                  <a:schemeClr val="bg1"/>
                </a:solidFill>
              </a:rPr>
              <a:t>Those with a pro-black bias had lower </a:t>
            </a:r>
            <a:r>
              <a:rPr lang="en-US" dirty="0" err="1" smtClean="0">
                <a:solidFill>
                  <a:schemeClr val="bg1"/>
                </a:solidFill>
              </a:rPr>
              <a:t>dx</a:t>
            </a:r>
            <a:r>
              <a:rPr lang="en-US" dirty="0" smtClean="0">
                <a:solidFill>
                  <a:schemeClr val="bg1"/>
                </a:solidFill>
              </a:rPr>
              <a:t> of hypertension</a:t>
            </a:r>
          </a:p>
        </p:txBody>
      </p:sp>
    </p:spTree>
    <p:extLst>
      <p:ext uri="{BB962C8B-B14F-4D97-AF65-F5344CB8AC3E}">
        <p14:creationId xmlns:p14="http://schemas.microsoft.com/office/powerpoint/2010/main" val="6000590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Additional dimensions of racism</a:t>
            </a:r>
            <a:endParaRPr lang="en-US" dirty="0"/>
          </a:p>
        </p:txBody>
      </p:sp>
      <p:sp>
        <p:nvSpPr>
          <p:cNvPr id="9" name="Content Placeholder 8"/>
          <p:cNvSpPr>
            <a:spLocks noGrp="1"/>
          </p:cNvSpPr>
          <p:nvPr>
            <p:ph idx="1"/>
          </p:nvPr>
        </p:nvSpPr>
        <p:spPr/>
        <p:txBody>
          <a:bodyPr/>
          <a:lstStyle/>
          <a:p>
            <a:r>
              <a:rPr lang="en-US" dirty="0" smtClean="0"/>
              <a:t>Intergenerational impacts</a:t>
            </a:r>
          </a:p>
          <a:p>
            <a:pPr lvl="1"/>
            <a:r>
              <a:rPr lang="en-US" dirty="0" smtClean="0"/>
              <a:t>Historical trauma</a:t>
            </a:r>
          </a:p>
          <a:p>
            <a:pPr lvl="1"/>
            <a:r>
              <a:rPr lang="en-US" dirty="0" smtClean="0"/>
              <a:t>Wealth and inheritance</a:t>
            </a:r>
          </a:p>
          <a:p>
            <a:endParaRPr lang="en-US" dirty="0"/>
          </a:p>
          <a:p>
            <a:r>
              <a:rPr lang="en-US" dirty="0" smtClean="0"/>
              <a:t>Discrimination in health care (medical discrimination)</a:t>
            </a:r>
          </a:p>
          <a:p>
            <a:pPr lvl="1"/>
            <a:r>
              <a:rPr lang="en-US" dirty="0" smtClean="0"/>
              <a:t>Institutional policies, practices</a:t>
            </a:r>
          </a:p>
          <a:p>
            <a:pPr lvl="1"/>
            <a:r>
              <a:rPr lang="en-US" dirty="0" smtClean="0"/>
              <a:t>Interpersonal interactions (providers/staff)</a:t>
            </a:r>
            <a:endParaRPr lang="en-US" dirty="0"/>
          </a:p>
        </p:txBody>
      </p:sp>
    </p:spTree>
    <p:extLst>
      <p:ext uri="{BB962C8B-B14F-4D97-AF65-F5344CB8AC3E}">
        <p14:creationId xmlns:p14="http://schemas.microsoft.com/office/powerpoint/2010/main" val="32868158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33391"/>
            <a:ext cx="5639088" cy="6858000"/>
          </a:xfrm>
          <a:prstGeom prst="rect">
            <a:avLst/>
          </a:prstGeom>
        </p:spPr>
      </p:pic>
    </p:spTree>
    <p:extLst>
      <p:ext uri="{BB962C8B-B14F-4D97-AF65-F5344CB8AC3E}">
        <p14:creationId xmlns:p14="http://schemas.microsoft.com/office/powerpoint/2010/main" val="31517120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Other measures/domains of structural racism</a:t>
            </a:r>
            <a:endParaRPr lang="en-US" sz="4200" dirty="0"/>
          </a:p>
        </p:txBody>
      </p:sp>
      <p:sp>
        <p:nvSpPr>
          <p:cNvPr id="3" name="Content Placeholder 2"/>
          <p:cNvSpPr>
            <a:spLocks noGrp="1"/>
          </p:cNvSpPr>
          <p:nvPr>
            <p:ph idx="1"/>
          </p:nvPr>
        </p:nvSpPr>
        <p:spPr/>
        <p:txBody>
          <a:bodyPr/>
          <a:lstStyle/>
          <a:p>
            <a:r>
              <a:rPr lang="en-US" dirty="0" smtClean="0"/>
              <a:t>Housing</a:t>
            </a:r>
          </a:p>
          <a:p>
            <a:pPr lvl="1"/>
            <a:r>
              <a:rPr lang="en-US" dirty="0" smtClean="0"/>
              <a:t>Redlining</a:t>
            </a:r>
          </a:p>
          <a:p>
            <a:pPr lvl="1"/>
            <a:r>
              <a:rPr lang="en-US" dirty="0" smtClean="0"/>
              <a:t>Bias in mortgage lending</a:t>
            </a:r>
          </a:p>
          <a:p>
            <a:r>
              <a:rPr lang="en-US" dirty="0" smtClean="0"/>
              <a:t>Education</a:t>
            </a:r>
          </a:p>
          <a:p>
            <a:r>
              <a:rPr lang="en-US" dirty="0" smtClean="0"/>
              <a:t>Employment</a:t>
            </a:r>
          </a:p>
          <a:p>
            <a:r>
              <a:rPr lang="en-US" dirty="0" smtClean="0"/>
              <a:t>Judicial System</a:t>
            </a:r>
            <a:endParaRPr lang="en-US" dirty="0"/>
          </a:p>
        </p:txBody>
      </p:sp>
      <p:sp>
        <p:nvSpPr>
          <p:cNvPr id="4" name="TextBox 3"/>
          <p:cNvSpPr txBox="1"/>
          <p:nvPr/>
        </p:nvSpPr>
        <p:spPr>
          <a:xfrm>
            <a:off x="609600" y="6248400"/>
            <a:ext cx="4290085" cy="369332"/>
          </a:xfrm>
          <a:prstGeom prst="rect">
            <a:avLst/>
          </a:prstGeom>
          <a:noFill/>
        </p:spPr>
        <p:txBody>
          <a:bodyPr wrap="none" rtlCol="0">
            <a:spAutoFit/>
          </a:bodyPr>
          <a:lstStyle/>
          <a:p>
            <a:r>
              <a:rPr lang="en-US" dirty="0" err="1" smtClean="0">
                <a:solidFill>
                  <a:schemeClr val="accent1"/>
                </a:solidFill>
              </a:rPr>
              <a:t>Beyers</a:t>
            </a:r>
            <a:r>
              <a:rPr lang="en-US" dirty="0" smtClean="0">
                <a:solidFill>
                  <a:schemeClr val="accent1"/>
                </a:solidFill>
              </a:rPr>
              <a:t> et al, Health </a:t>
            </a:r>
            <a:r>
              <a:rPr lang="en-US" dirty="0">
                <a:solidFill>
                  <a:schemeClr val="accent1"/>
                </a:solidFill>
              </a:rPr>
              <a:t>&amp;</a:t>
            </a:r>
            <a:r>
              <a:rPr lang="en-US" dirty="0" smtClean="0">
                <a:solidFill>
                  <a:schemeClr val="accent1"/>
                </a:solidFill>
              </a:rPr>
              <a:t>Place 40 (2016) 34–43</a:t>
            </a:r>
            <a:endParaRPr lang="en-US" dirty="0">
              <a:solidFill>
                <a:schemeClr val="accent1"/>
              </a:solidFill>
            </a:endParaRPr>
          </a:p>
        </p:txBody>
      </p:sp>
    </p:spTree>
    <p:extLst>
      <p:ext uri="{BB962C8B-B14F-4D97-AF65-F5344CB8AC3E}">
        <p14:creationId xmlns:p14="http://schemas.microsoft.com/office/powerpoint/2010/main" val="1123352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Considerations for research on racism</a:t>
            </a:r>
            <a:endParaRPr lang="en-US" sz="4000" dirty="0"/>
          </a:p>
        </p:txBody>
      </p:sp>
      <p:sp>
        <p:nvSpPr>
          <p:cNvPr id="5" name="Content Placeholder 4"/>
          <p:cNvSpPr>
            <a:spLocks noGrp="1"/>
          </p:cNvSpPr>
          <p:nvPr>
            <p:ph idx="1"/>
          </p:nvPr>
        </p:nvSpPr>
        <p:spPr/>
        <p:txBody>
          <a:bodyPr/>
          <a:lstStyle/>
          <a:p>
            <a:r>
              <a:rPr lang="en-US" dirty="0" smtClean="0"/>
              <a:t>In the US, fundamental cause underlying racial/ethnic disparities in health</a:t>
            </a:r>
          </a:p>
          <a:p>
            <a:r>
              <a:rPr lang="en-US" dirty="0" smtClean="0"/>
              <a:t>Relevant measures</a:t>
            </a:r>
          </a:p>
          <a:p>
            <a:pPr lvl="1"/>
            <a:r>
              <a:rPr lang="en-US" dirty="0"/>
              <a:t>levels/dimensions</a:t>
            </a:r>
          </a:p>
          <a:p>
            <a:pPr lvl="1"/>
            <a:r>
              <a:rPr lang="en-US" dirty="0" smtClean="0"/>
              <a:t>exposure period</a:t>
            </a:r>
          </a:p>
          <a:p>
            <a:r>
              <a:rPr lang="en-US" dirty="0" smtClean="0"/>
              <a:t>Validated instruments for study population</a:t>
            </a:r>
          </a:p>
          <a:p>
            <a:pPr lvl="1"/>
            <a:r>
              <a:rPr lang="en-US" dirty="0" smtClean="0"/>
              <a:t>measurement approach</a:t>
            </a:r>
          </a:p>
          <a:p>
            <a:pPr lvl="1"/>
            <a:r>
              <a:rPr lang="en-US" dirty="0" smtClean="0"/>
              <a:t>immigration</a:t>
            </a:r>
            <a:endParaRPr lang="en-US" dirty="0"/>
          </a:p>
        </p:txBody>
      </p:sp>
    </p:spTree>
    <p:extLst>
      <p:ext uri="{BB962C8B-B14F-4D97-AF65-F5344CB8AC3E}">
        <p14:creationId xmlns:p14="http://schemas.microsoft.com/office/powerpoint/2010/main" val="25814747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Racism, not race/ethnicity</a:t>
            </a:r>
            <a:endParaRPr lang="en-US" dirty="0"/>
          </a:p>
        </p:txBody>
      </p:sp>
      <p:sp>
        <p:nvSpPr>
          <p:cNvPr id="5" name="Content Placeholder 4"/>
          <p:cNvSpPr>
            <a:spLocks noGrp="1"/>
          </p:cNvSpPr>
          <p:nvPr>
            <p:ph idx="1"/>
          </p:nvPr>
        </p:nvSpPr>
        <p:spPr/>
        <p:txBody>
          <a:bodyPr/>
          <a:lstStyle/>
          <a:p>
            <a:r>
              <a:rPr lang="en-US" dirty="0" smtClean="0"/>
              <a:t>Race/ethnicity</a:t>
            </a:r>
          </a:p>
          <a:p>
            <a:pPr lvl="1"/>
            <a:r>
              <a:rPr lang="en-US" dirty="0" smtClean="0"/>
              <a:t>social construct</a:t>
            </a:r>
          </a:p>
          <a:p>
            <a:pPr lvl="1"/>
            <a:r>
              <a:rPr lang="en-US" dirty="0" smtClean="0"/>
              <a:t>social status</a:t>
            </a:r>
          </a:p>
          <a:p>
            <a:pPr lvl="2"/>
            <a:r>
              <a:rPr lang="en-US" dirty="0" smtClean="0"/>
              <a:t>Relative ranking</a:t>
            </a:r>
          </a:p>
          <a:p>
            <a:pPr lvl="2"/>
            <a:r>
              <a:rPr lang="en-US" dirty="0" smtClean="0"/>
              <a:t>Ownership/control over resources </a:t>
            </a:r>
          </a:p>
          <a:p>
            <a:r>
              <a:rPr lang="en-US" dirty="0" smtClean="0"/>
              <a:t>Proxy for racism as data not always available</a:t>
            </a:r>
          </a:p>
          <a:p>
            <a:pPr lvl="1"/>
            <a:r>
              <a:rPr lang="en-US" dirty="0" smtClean="0"/>
              <a:t>conceptual framework</a:t>
            </a:r>
          </a:p>
          <a:p>
            <a:pPr lvl="1"/>
            <a:r>
              <a:rPr lang="en-US" dirty="0" smtClean="0"/>
              <a:t>Interpretation of results</a:t>
            </a:r>
          </a:p>
        </p:txBody>
      </p:sp>
    </p:spTree>
    <p:extLst>
      <p:ext uri="{BB962C8B-B14F-4D97-AF65-F5344CB8AC3E}">
        <p14:creationId xmlns:p14="http://schemas.microsoft.com/office/powerpoint/2010/main" val="33653731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381000" y="228600"/>
            <a:ext cx="4823984" cy="5385664"/>
          </a:xfrm>
          <a:prstGeom prst="rect">
            <a:avLst/>
          </a:prstGeom>
        </p:spPr>
      </p:pic>
      <p:pic>
        <p:nvPicPr>
          <p:cNvPr id="5" name="Picture 4"/>
          <p:cNvPicPr>
            <a:picLocks noChangeAspect="1"/>
          </p:cNvPicPr>
          <p:nvPr/>
        </p:nvPicPr>
        <p:blipFill>
          <a:blip r:embed="rId4"/>
          <a:stretch>
            <a:fillRect/>
          </a:stretch>
        </p:blipFill>
        <p:spPr>
          <a:xfrm>
            <a:off x="2403014" y="1661652"/>
            <a:ext cx="6740986" cy="5181600"/>
          </a:xfrm>
          <a:prstGeom prst="rect">
            <a:avLst/>
          </a:prstGeom>
        </p:spPr>
      </p:pic>
      <p:pic>
        <p:nvPicPr>
          <p:cNvPr id="6" name="Picture 5"/>
          <p:cNvPicPr>
            <a:picLocks noChangeAspect="1"/>
          </p:cNvPicPr>
          <p:nvPr/>
        </p:nvPicPr>
        <p:blipFill>
          <a:blip r:embed="rId5"/>
          <a:stretch>
            <a:fillRect/>
          </a:stretch>
        </p:blipFill>
        <p:spPr>
          <a:xfrm>
            <a:off x="276607" y="1143000"/>
            <a:ext cx="5242183" cy="5638800"/>
          </a:xfrm>
          <a:prstGeom prst="rect">
            <a:avLst/>
          </a:prstGeom>
        </p:spPr>
      </p:pic>
    </p:spTree>
    <p:extLst>
      <p:ext uri="{BB962C8B-B14F-4D97-AF65-F5344CB8AC3E}">
        <p14:creationId xmlns:p14="http://schemas.microsoft.com/office/powerpoint/2010/main" val="80310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Neighborhood</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Slide Number Placeholder 1"/>
          <p:cNvSpPr>
            <a:spLocks noGrp="1"/>
          </p:cNvSpPr>
          <p:nvPr>
            <p:ph type="sldNum" sz="quarter" idx="10"/>
          </p:nvPr>
        </p:nvSpPr>
        <p:spPr>
          <a:xfrm>
            <a:off x="8458200" y="6613525"/>
            <a:ext cx="517525" cy="244475"/>
          </a:xfrm>
          <a:noFill/>
        </p:spPr>
        <p:txBody>
          <a:bodyPr/>
          <a:lstStyle/>
          <a:p>
            <a:fld id="{5CE8A031-C5C1-47B0-AAC1-E87D9C3161FC}" type="slidenum">
              <a:rPr lang="en-US" smtClean="0">
                <a:latin typeface="Arial" pitchFamily="34" charset="0"/>
              </a:rPr>
              <a:pPr/>
              <a:t>79</a:t>
            </a:fld>
            <a:endParaRPr lang="en-US" smtClean="0">
              <a:latin typeface="Arial" pitchFamily="34" charset="0"/>
            </a:endParaRPr>
          </a:p>
        </p:txBody>
      </p:sp>
      <p:sp>
        <p:nvSpPr>
          <p:cNvPr id="4" name="Slide Number Placeholder 1"/>
          <p:cNvSpPr txBox="1">
            <a:spLocks/>
          </p:cNvSpPr>
          <p:nvPr/>
        </p:nvSpPr>
        <p:spPr bwMode="auto">
          <a:xfrm>
            <a:off x="8458200" y="6613525"/>
            <a:ext cx="517525" cy="244475"/>
          </a:xfrm>
          <a:prstGeom prst="rect">
            <a:avLst/>
          </a:prstGeom>
          <a:noFill/>
          <a:ln w="9525" algn="ctr">
            <a:noFill/>
            <a:miter lim="800000"/>
            <a:headEnd/>
            <a:tailEnd/>
          </a:ln>
        </p:spPr>
        <p:txBody>
          <a:bodyPr>
            <a:spAutoFit/>
          </a:bodyPr>
          <a:lstStyle/>
          <a:p>
            <a:pPr algn="r">
              <a:spcBef>
                <a:spcPct val="50000"/>
              </a:spcBef>
            </a:pPr>
            <a:fld id="{A54530E0-F71A-44CF-8D63-590163F09101}" type="slidenum">
              <a:rPr lang="en-US" sz="1000">
                <a:solidFill>
                  <a:srgbClr val="0D6072"/>
                </a:solidFill>
              </a:rPr>
              <a:pPr algn="r">
                <a:spcBef>
                  <a:spcPct val="50000"/>
                </a:spcBef>
              </a:pPr>
              <a:t>79</a:t>
            </a:fld>
            <a:endParaRPr lang="en-US" sz="1000">
              <a:solidFill>
                <a:srgbClr val="0D6072"/>
              </a:solidFill>
            </a:endParaRPr>
          </a:p>
        </p:txBody>
      </p:sp>
      <p:sp>
        <p:nvSpPr>
          <p:cNvPr id="5" name="TextBox 4"/>
          <p:cNvSpPr txBox="1">
            <a:spLocks noChangeArrowheads="1"/>
          </p:cNvSpPr>
          <p:nvPr/>
        </p:nvSpPr>
        <p:spPr bwMode="auto">
          <a:xfrm>
            <a:off x="1371600" y="925513"/>
            <a:ext cx="7102475" cy="461665"/>
          </a:xfrm>
          <a:prstGeom prst="rect">
            <a:avLst/>
          </a:prstGeom>
          <a:noFill/>
          <a:ln w="9525">
            <a:noFill/>
            <a:miter lim="800000"/>
            <a:headEnd/>
            <a:tailEnd/>
          </a:ln>
        </p:spPr>
        <p:txBody>
          <a:bodyPr wrap="square">
            <a:spAutoFit/>
          </a:bodyPr>
          <a:lstStyle/>
          <a:p>
            <a:pPr algn="ctr"/>
            <a:r>
              <a:rPr lang="en-US" sz="2400" dirty="0" err="1">
                <a:solidFill>
                  <a:schemeClr val="bg1"/>
                </a:solidFill>
              </a:rPr>
              <a:t>Pubmed</a:t>
            </a:r>
            <a:r>
              <a:rPr lang="en-US" sz="2400" dirty="0">
                <a:solidFill>
                  <a:schemeClr val="bg1"/>
                </a:solidFill>
              </a:rPr>
              <a:t> Articles “Neighborhood” in title: </a:t>
            </a:r>
            <a:r>
              <a:rPr lang="en-US" sz="2400" dirty="0" smtClean="0">
                <a:solidFill>
                  <a:schemeClr val="bg1"/>
                </a:solidFill>
              </a:rPr>
              <a:t>1970 </a:t>
            </a:r>
            <a:r>
              <a:rPr lang="en-US" sz="2400" dirty="0">
                <a:solidFill>
                  <a:schemeClr val="bg1"/>
                </a:solidFill>
              </a:rPr>
              <a:t>- 2012</a:t>
            </a:r>
          </a:p>
        </p:txBody>
      </p:sp>
      <p:graphicFrame>
        <p:nvGraphicFramePr>
          <p:cNvPr id="8" name="Chart 7"/>
          <p:cNvGraphicFramePr/>
          <p:nvPr/>
        </p:nvGraphicFramePr>
        <p:xfrm>
          <a:off x="1371600" y="1828800"/>
          <a:ext cx="6858000" cy="373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6833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876091" y="2669740"/>
            <a:ext cx="1727589" cy="400110"/>
          </a:xfrm>
          <a:prstGeom prst="rect">
            <a:avLst/>
          </a:prstGeom>
          <a:noFill/>
        </p:spPr>
        <p:txBody>
          <a:bodyPr wrap="none" rtlCol="0">
            <a:spAutoFit/>
          </a:bodyPr>
          <a:lstStyle/>
          <a:p>
            <a:r>
              <a:rPr lang="en-US" sz="2000" dirty="0" smtClean="0">
                <a:solidFill>
                  <a:schemeClr val="accent2">
                    <a:lumMod val="75000"/>
                  </a:schemeClr>
                </a:solidFill>
              </a:rPr>
              <a:t>Social contexts</a:t>
            </a:r>
            <a:endParaRPr lang="en-US" sz="2000" dirty="0">
              <a:solidFill>
                <a:schemeClr val="accent2">
                  <a:lumMod val="75000"/>
                </a:schemeClr>
              </a:solidFill>
            </a:endParaRPr>
          </a:p>
        </p:txBody>
      </p:sp>
      <p:cxnSp>
        <p:nvCxnSpPr>
          <p:cNvPr id="6" name="Straight Arrow Connector 5"/>
          <p:cNvCxnSpPr/>
          <p:nvPr/>
        </p:nvCxnSpPr>
        <p:spPr>
          <a:xfrm>
            <a:off x="2581026" y="2906524"/>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373772" y="2706469"/>
            <a:ext cx="2163797" cy="400110"/>
          </a:xfrm>
          <a:prstGeom prst="rect">
            <a:avLst/>
          </a:prstGeom>
          <a:noFill/>
        </p:spPr>
        <p:txBody>
          <a:bodyPr wrap="none" rtlCol="0">
            <a:spAutoFit/>
          </a:bodyPr>
          <a:lstStyle/>
          <a:p>
            <a:r>
              <a:rPr lang="en-US" sz="2000" dirty="0" smtClean="0">
                <a:solidFill>
                  <a:schemeClr val="accent3"/>
                </a:solidFill>
              </a:rPr>
              <a:t>Social stratification</a:t>
            </a:r>
            <a:endParaRPr lang="en-US" sz="2000" dirty="0">
              <a:solidFill>
                <a:schemeClr val="accent3"/>
              </a:solidFill>
            </a:endParaRPr>
          </a:p>
        </p:txBody>
      </p:sp>
      <p:cxnSp>
        <p:nvCxnSpPr>
          <p:cNvPr id="8" name="Straight Arrow Connector 7"/>
          <p:cNvCxnSpPr/>
          <p:nvPr/>
        </p:nvCxnSpPr>
        <p:spPr>
          <a:xfrm>
            <a:off x="4428361" y="4154269"/>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95226" y="3849469"/>
            <a:ext cx="2805255" cy="646331"/>
          </a:xfrm>
          <a:prstGeom prst="rect">
            <a:avLst/>
          </a:prstGeom>
          <a:noFill/>
        </p:spPr>
        <p:txBody>
          <a:bodyPr wrap="none" rtlCol="0">
            <a:spAutoFit/>
          </a:bodyPr>
          <a:lstStyle/>
          <a:p>
            <a:r>
              <a:rPr lang="en-US" dirty="0" smtClean="0">
                <a:solidFill>
                  <a:schemeClr val="accent2">
                    <a:lumMod val="75000"/>
                  </a:schemeClr>
                </a:solidFill>
              </a:rPr>
              <a:t>Differential exposure: </a:t>
            </a:r>
          </a:p>
          <a:p>
            <a:r>
              <a:rPr lang="en-US" dirty="0" smtClean="0">
                <a:solidFill>
                  <a:schemeClr val="accent2">
                    <a:lumMod val="75000"/>
                  </a:schemeClr>
                </a:solidFill>
              </a:rPr>
              <a:t>health-damaging conditions</a:t>
            </a:r>
            <a:endParaRPr lang="en-US" dirty="0">
              <a:solidFill>
                <a:schemeClr val="accent2">
                  <a:lumMod val="75000"/>
                </a:schemeClr>
              </a:solidFill>
            </a:endParaRPr>
          </a:p>
        </p:txBody>
      </p:sp>
      <p:sp>
        <p:nvSpPr>
          <p:cNvPr id="10" name="TextBox 9"/>
          <p:cNvSpPr txBox="1"/>
          <p:nvPr/>
        </p:nvSpPr>
        <p:spPr>
          <a:xfrm>
            <a:off x="5332321" y="3849469"/>
            <a:ext cx="2668679" cy="646331"/>
          </a:xfrm>
          <a:prstGeom prst="rect">
            <a:avLst/>
          </a:prstGeom>
          <a:noFill/>
        </p:spPr>
        <p:txBody>
          <a:bodyPr wrap="none" rtlCol="0">
            <a:spAutoFit/>
          </a:bodyPr>
          <a:lstStyle/>
          <a:p>
            <a:r>
              <a:rPr lang="en-US" dirty="0" smtClean="0">
                <a:solidFill>
                  <a:schemeClr val="accent2">
                    <a:lumMod val="75000"/>
                  </a:schemeClr>
                </a:solidFill>
              </a:rPr>
              <a:t>Differential consequences </a:t>
            </a:r>
          </a:p>
          <a:p>
            <a:r>
              <a:rPr lang="en-US" dirty="0" smtClean="0">
                <a:solidFill>
                  <a:schemeClr val="accent2">
                    <a:lumMod val="75000"/>
                  </a:schemeClr>
                </a:solidFill>
              </a:rPr>
              <a:t>of ill-health</a:t>
            </a:r>
            <a:endParaRPr lang="en-US" dirty="0">
              <a:solidFill>
                <a:schemeClr val="accent2">
                  <a:lumMod val="75000"/>
                </a:schemeClr>
              </a:solidFill>
            </a:endParaRPr>
          </a:p>
        </p:txBody>
      </p:sp>
      <p:cxnSp>
        <p:nvCxnSpPr>
          <p:cNvPr id="11" name="Straight Arrow Connector 10"/>
          <p:cNvCxnSpPr>
            <a:endCxn id="9" idx="0"/>
          </p:cNvCxnSpPr>
          <p:nvPr/>
        </p:nvCxnSpPr>
        <p:spPr>
          <a:xfrm flipH="1">
            <a:off x="3297854" y="3142217"/>
            <a:ext cx="959572" cy="707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333625" y="3142217"/>
            <a:ext cx="19422" cy="935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09826" y="3142217"/>
            <a:ext cx="2667462" cy="646331"/>
          </a:xfrm>
          <a:prstGeom prst="rect">
            <a:avLst/>
          </a:prstGeom>
          <a:noFill/>
        </p:spPr>
        <p:txBody>
          <a:bodyPr wrap="none" rtlCol="0">
            <a:spAutoFit/>
          </a:bodyPr>
          <a:lstStyle/>
          <a:p>
            <a:r>
              <a:rPr lang="en-US" dirty="0" smtClean="0">
                <a:solidFill>
                  <a:schemeClr val="accent2">
                    <a:lumMod val="75000"/>
                  </a:schemeClr>
                </a:solidFill>
              </a:rPr>
              <a:t>Differential vulnerabilities:</a:t>
            </a:r>
          </a:p>
          <a:p>
            <a:r>
              <a:rPr lang="en-US" dirty="0" smtClean="0">
                <a:solidFill>
                  <a:schemeClr val="accent2">
                    <a:lumMod val="75000"/>
                  </a:schemeClr>
                </a:solidFill>
              </a:rPr>
              <a:t>Conditions, resources</a:t>
            </a:r>
            <a:endParaRPr lang="en-US" dirty="0">
              <a:solidFill>
                <a:schemeClr val="accent2">
                  <a:lumMod val="75000"/>
                </a:schemeClr>
              </a:solidFill>
            </a:endParaRPr>
          </a:p>
        </p:txBody>
      </p:sp>
    </p:spTree>
    <p:extLst>
      <p:ext uri="{BB962C8B-B14F-4D97-AF65-F5344CB8AC3E}">
        <p14:creationId xmlns:p14="http://schemas.microsoft.com/office/powerpoint/2010/main" val="3513754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Place and health</a:t>
            </a:r>
            <a:endParaRPr lang="en-US" dirty="0"/>
          </a:p>
        </p:txBody>
      </p:sp>
      <p:sp>
        <p:nvSpPr>
          <p:cNvPr id="8" name="Content Placeholder 7"/>
          <p:cNvSpPr>
            <a:spLocks noGrp="1"/>
          </p:cNvSpPr>
          <p:nvPr>
            <p:ph idx="1"/>
          </p:nvPr>
        </p:nvSpPr>
        <p:spPr/>
        <p:txBody>
          <a:bodyPr/>
          <a:lstStyle/>
          <a:p>
            <a:pPr lvl="0"/>
            <a:r>
              <a:rPr lang="en-US" dirty="0" smtClean="0">
                <a:sym typeface="Trebuchet MS" charset="0"/>
              </a:rPr>
              <a:t>Where you live, work and play impacts your health</a:t>
            </a:r>
          </a:p>
          <a:p>
            <a:pPr lvl="1"/>
            <a:r>
              <a:rPr lang="en-US" dirty="0" smtClean="0">
                <a:sym typeface="Trebuchet MS" charset="0"/>
              </a:rPr>
              <a:t>Environmental exposures</a:t>
            </a:r>
          </a:p>
          <a:p>
            <a:pPr lvl="1"/>
            <a:r>
              <a:rPr lang="en-US" dirty="0" smtClean="0">
                <a:sym typeface="Trebuchet MS" charset="0"/>
              </a:rPr>
              <a:t>Material deprivation</a:t>
            </a:r>
          </a:p>
          <a:p>
            <a:pPr lvl="1"/>
            <a:r>
              <a:rPr lang="en-US" dirty="0" smtClean="0">
                <a:sym typeface="Trebuchet MS" charset="0"/>
              </a:rPr>
              <a:t>Psychosocial mechanisms (stress, social support)</a:t>
            </a:r>
          </a:p>
          <a:p>
            <a:pPr lvl="1"/>
            <a:r>
              <a:rPr lang="en-US" dirty="0" smtClean="0">
                <a:sym typeface="Trebuchet MS" charset="0"/>
              </a:rPr>
              <a:t>Lifestyle behaviors (physical activity, diet, smoking &amp; alcohol use)</a:t>
            </a:r>
            <a:endParaRPr lang="en-US" dirty="0" smtClean="0"/>
          </a:p>
          <a:p>
            <a:pPr marL="0" indent="0">
              <a:buNone/>
            </a:pPr>
            <a:endParaRPr lang="en-US" dirty="0"/>
          </a:p>
        </p:txBody>
      </p:sp>
    </p:spTree>
    <p:extLst>
      <p:ext uri="{BB962C8B-B14F-4D97-AF65-F5344CB8AC3E}">
        <p14:creationId xmlns:p14="http://schemas.microsoft.com/office/powerpoint/2010/main" val="8406771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383867" y="1491656"/>
          <a:ext cx="8581539" cy="5052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8" name="Picture 10" descr="Image result for neighborhood images"/>
          <p:cNvPicPr>
            <a:picLocks noChangeAspect="1" noChangeArrowheads="1"/>
          </p:cNvPicPr>
          <p:nvPr/>
        </p:nvPicPr>
        <p:blipFill rotWithShape="1">
          <a:blip r:embed="rId8">
            <a:extLst>
              <a:ext uri="{28A0092B-C50C-407E-A947-70E740481C1C}">
                <a14:useLocalDpi xmlns:a14="http://schemas.microsoft.com/office/drawing/2010/main" val="0"/>
              </a:ext>
            </a:extLst>
          </a:blip>
          <a:srcRect l="35792"/>
          <a:stretch/>
        </p:blipFill>
        <p:spPr bwMode="auto">
          <a:xfrm>
            <a:off x="1464785" y="1992785"/>
            <a:ext cx="2352504" cy="16157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eighborhood imag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3176" y="3749966"/>
            <a:ext cx="2538094" cy="150710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902737" y="-4181"/>
            <a:ext cx="7543800" cy="1450757"/>
          </a:xfrm>
        </p:spPr>
        <p:txBody>
          <a:bodyPr>
            <a:normAutofit/>
          </a:bodyPr>
          <a:lstStyle/>
          <a:p>
            <a:pPr algn="ctr"/>
            <a:r>
              <a:rPr lang="en-US" sz="3797" b="1" dirty="0" smtClean="0"/>
              <a:t>Social </a:t>
            </a:r>
            <a:r>
              <a:rPr lang="en-US" sz="3797" b="1" dirty="0"/>
              <a:t>Environment Attributes</a:t>
            </a:r>
          </a:p>
        </p:txBody>
      </p:sp>
      <p:pic>
        <p:nvPicPr>
          <p:cNvPr id="2050" name="Picture 2" descr="Image result for neighborhood imag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3961" y="5268310"/>
            <a:ext cx="2124871" cy="15936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neighborhood imag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30010" y="1933956"/>
            <a:ext cx="1474188" cy="192891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lated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03854" y="5178950"/>
            <a:ext cx="1878189" cy="143876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neighborhood images povert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9354" y="1640851"/>
            <a:ext cx="2271786" cy="14713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neighborhood images gentrificati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44675" y="3649879"/>
            <a:ext cx="1607189" cy="16071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032479" y="2014066"/>
            <a:ext cx="665567"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Crime</a:t>
            </a:r>
          </a:p>
        </p:txBody>
      </p:sp>
      <p:sp>
        <p:nvSpPr>
          <p:cNvPr id="14" name="TextBox 13"/>
          <p:cNvSpPr txBox="1"/>
          <p:nvPr/>
        </p:nvSpPr>
        <p:spPr>
          <a:xfrm>
            <a:off x="4971000" y="5280343"/>
            <a:ext cx="1378904"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Ethnic Enclave</a:t>
            </a:r>
          </a:p>
        </p:txBody>
      </p:sp>
      <p:sp>
        <p:nvSpPr>
          <p:cNvPr id="15" name="TextBox 14"/>
          <p:cNvSpPr txBox="1"/>
          <p:nvPr/>
        </p:nvSpPr>
        <p:spPr>
          <a:xfrm>
            <a:off x="5716687" y="4600133"/>
            <a:ext cx="1297151" cy="525016"/>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Gentrification/</a:t>
            </a:r>
          </a:p>
          <a:p>
            <a:pPr algn="ctr"/>
            <a:r>
              <a:rPr lang="en-US" sz="1406" dirty="0">
                <a:solidFill>
                  <a:srgbClr val="000000"/>
                </a:solidFill>
                <a:latin typeface="Gill Sans" charset="0"/>
                <a:ea typeface="ヒラギノ角ゴ ProN W3" charset="-128"/>
                <a:sym typeface="Gill Sans" charset="0"/>
              </a:rPr>
              <a:t>Displacement</a:t>
            </a:r>
          </a:p>
        </p:txBody>
      </p:sp>
      <p:sp>
        <p:nvSpPr>
          <p:cNvPr id="16" name="TextBox 15"/>
          <p:cNvSpPr txBox="1"/>
          <p:nvPr/>
        </p:nvSpPr>
        <p:spPr>
          <a:xfrm>
            <a:off x="3429271" y="6494220"/>
            <a:ext cx="1160895"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Segregation</a:t>
            </a:r>
          </a:p>
        </p:txBody>
      </p:sp>
      <p:sp>
        <p:nvSpPr>
          <p:cNvPr id="17" name="TextBox 16"/>
          <p:cNvSpPr txBox="1"/>
          <p:nvPr/>
        </p:nvSpPr>
        <p:spPr>
          <a:xfrm>
            <a:off x="1056754" y="3769159"/>
            <a:ext cx="1792233" cy="525016"/>
          </a:xfrm>
          <a:prstGeom prst="rect">
            <a:avLst/>
          </a:prstGeom>
          <a:solidFill>
            <a:schemeClr val="bg1"/>
          </a:solidFill>
        </p:spPr>
        <p:txBody>
          <a:bodyPr wrap="square" rtlCol="0">
            <a:spAutoFit/>
          </a:bodyPr>
          <a:lstStyle/>
          <a:p>
            <a:pPr algn="ctr"/>
            <a:r>
              <a:rPr lang="en-US" sz="1406" dirty="0">
                <a:solidFill>
                  <a:srgbClr val="000000"/>
                </a:solidFill>
                <a:latin typeface="Gill Sans" charset="0"/>
                <a:ea typeface="ヒラギノ角ゴ ProN W3" charset="-128"/>
                <a:sym typeface="Gill Sans" charset="0"/>
              </a:rPr>
              <a:t>Racial/Ethnic Composition</a:t>
            </a:r>
          </a:p>
        </p:txBody>
      </p:sp>
      <p:sp>
        <p:nvSpPr>
          <p:cNvPr id="19" name="TextBox 18"/>
          <p:cNvSpPr txBox="1"/>
          <p:nvPr/>
        </p:nvSpPr>
        <p:spPr>
          <a:xfrm>
            <a:off x="3645714" y="1500188"/>
            <a:ext cx="1972015"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Socioeconomic Status</a:t>
            </a:r>
          </a:p>
        </p:txBody>
      </p:sp>
      <p:sp>
        <p:nvSpPr>
          <p:cNvPr id="20" name="TextBox 19"/>
          <p:cNvSpPr txBox="1"/>
          <p:nvPr/>
        </p:nvSpPr>
        <p:spPr>
          <a:xfrm>
            <a:off x="1464947" y="3094403"/>
            <a:ext cx="1491114" cy="525016"/>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Social Capital/</a:t>
            </a:r>
          </a:p>
          <a:p>
            <a:pPr algn="ctr"/>
            <a:r>
              <a:rPr lang="en-US" sz="1406" dirty="0">
                <a:solidFill>
                  <a:srgbClr val="000000"/>
                </a:solidFill>
                <a:latin typeface="Gill Sans" charset="0"/>
                <a:ea typeface="ヒラギノ角ゴ ProN W3" charset="-128"/>
                <a:sym typeface="Gill Sans" charset="0"/>
              </a:rPr>
              <a:t>Social Cohesion</a:t>
            </a:r>
          </a:p>
        </p:txBody>
      </p:sp>
      <p:sp>
        <p:nvSpPr>
          <p:cNvPr id="2" name="Rectangle 1"/>
          <p:cNvSpPr/>
          <p:nvPr/>
        </p:nvSpPr>
        <p:spPr>
          <a:xfrm>
            <a:off x="902737" y="1640851"/>
            <a:ext cx="2416617" cy="140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3">
              <a:solidFill>
                <a:prstClr val="white"/>
              </a:solidFill>
              <a:sym typeface="Gill Sans" charset="0"/>
            </a:endParaRPr>
          </a:p>
        </p:txBody>
      </p:sp>
      <p:sp>
        <p:nvSpPr>
          <p:cNvPr id="21" name="Rectangle 20"/>
          <p:cNvSpPr/>
          <p:nvPr/>
        </p:nvSpPr>
        <p:spPr>
          <a:xfrm>
            <a:off x="5589984" y="1660922"/>
            <a:ext cx="2856552" cy="129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3">
              <a:solidFill>
                <a:prstClr val="white"/>
              </a:solidFill>
              <a:sym typeface="Gill Sans" charset="0"/>
            </a:endParaRPr>
          </a:p>
        </p:txBody>
      </p:sp>
    </p:spTree>
    <p:extLst>
      <p:ext uri="{BB962C8B-B14F-4D97-AF65-F5344CB8AC3E}">
        <p14:creationId xmlns:p14="http://schemas.microsoft.com/office/powerpoint/2010/main" val="30192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266" y="266577"/>
            <a:ext cx="7543800" cy="731380"/>
          </a:xfrm>
        </p:spPr>
        <p:txBody>
          <a:bodyPr>
            <a:normAutofit/>
          </a:bodyPr>
          <a:lstStyle/>
          <a:p>
            <a:pPr algn="ctr"/>
            <a:r>
              <a:rPr lang="en-US" sz="3797" b="1" dirty="0" smtClean="0"/>
              <a:t>Built </a:t>
            </a:r>
            <a:r>
              <a:rPr lang="en-US" sz="3797" b="1" dirty="0"/>
              <a:t>Environment Attributes</a:t>
            </a:r>
          </a:p>
        </p:txBody>
      </p:sp>
      <p:graphicFrame>
        <p:nvGraphicFramePr>
          <p:cNvPr id="4" name="Content Placeholder 3"/>
          <p:cNvGraphicFramePr>
            <a:graphicFrameLocks noGrp="1"/>
          </p:cNvGraphicFramePr>
          <p:nvPr>
            <p:ph idx="1"/>
            <p:extLst/>
          </p:nvPr>
        </p:nvGraphicFramePr>
        <p:xfrm>
          <a:off x="570626" y="1285875"/>
          <a:ext cx="7759541" cy="4875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neighborhood imag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4382" y="1604516"/>
            <a:ext cx="1993106" cy="1494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eighborhood imag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7385" y="3122522"/>
            <a:ext cx="1993106" cy="13263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eighborhood imag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7461" y="4498029"/>
            <a:ext cx="1993106" cy="13190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eighborhood imag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57875" y="3172520"/>
            <a:ext cx="1993106" cy="12523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eighborhood imag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78904" y="1082279"/>
            <a:ext cx="1993106" cy="13287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neighborhood images traffi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63426" y="1821657"/>
            <a:ext cx="2363590" cy="1181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4"/>
          <a:stretch>
            <a:fillRect/>
          </a:stretch>
        </p:blipFill>
        <p:spPr>
          <a:xfrm>
            <a:off x="1847491" y="4498029"/>
            <a:ext cx="1993106" cy="1116139"/>
          </a:xfrm>
          <a:prstGeom prst="rect">
            <a:avLst/>
          </a:prstGeom>
        </p:spPr>
      </p:pic>
      <p:sp>
        <p:nvSpPr>
          <p:cNvPr id="3" name="TextBox 2"/>
          <p:cNvSpPr txBox="1"/>
          <p:nvPr/>
        </p:nvSpPr>
        <p:spPr>
          <a:xfrm>
            <a:off x="3579118" y="1050695"/>
            <a:ext cx="1691490"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Population Density</a:t>
            </a:r>
          </a:p>
        </p:txBody>
      </p:sp>
      <p:sp>
        <p:nvSpPr>
          <p:cNvPr id="14" name="TextBox 13"/>
          <p:cNvSpPr txBox="1"/>
          <p:nvPr/>
        </p:nvSpPr>
        <p:spPr>
          <a:xfrm>
            <a:off x="5069502" y="1644940"/>
            <a:ext cx="2089034"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Housing Characteristics</a:t>
            </a:r>
          </a:p>
        </p:txBody>
      </p:sp>
      <p:sp>
        <p:nvSpPr>
          <p:cNvPr id="15" name="TextBox 14"/>
          <p:cNvSpPr txBox="1"/>
          <p:nvPr/>
        </p:nvSpPr>
        <p:spPr>
          <a:xfrm>
            <a:off x="5918179" y="3193863"/>
            <a:ext cx="1830950"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Commuting Patterns</a:t>
            </a:r>
          </a:p>
        </p:txBody>
      </p:sp>
      <p:sp>
        <p:nvSpPr>
          <p:cNvPr id="16" name="TextBox 15"/>
          <p:cNvSpPr txBox="1"/>
          <p:nvPr/>
        </p:nvSpPr>
        <p:spPr>
          <a:xfrm>
            <a:off x="5248748" y="4519371"/>
            <a:ext cx="1758816"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Parks/Green Space</a:t>
            </a:r>
          </a:p>
        </p:txBody>
      </p:sp>
      <p:sp>
        <p:nvSpPr>
          <p:cNvPr id="18" name="TextBox 17"/>
          <p:cNvSpPr txBox="1"/>
          <p:nvPr/>
        </p:nvSpPr>
        <p:spPr>
          <a:xfrm>
            <a:off x="2012729" y="4506210"/>
            <a:ext cx="1662635"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Food Environment</a:t>
            </a:r>
          </a:p>
        </p:txBody>
      </p:sp>
      <p:sp>
        <p:nvSpPr>
          <p:cNvPr id="19" name="TextBox 18"/>
          <p:cNvSpPr txBox="1"/>
          <p:nvPr/>
        </p:nvSpPr>
        <p:spPr>
          <a:xfrm>
            <a:off x="1494990" y="3107531"/>
            <a:ext cx="1697901"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Street Connectivity</a:t>
            </a:r>
          </a:p>
        </p:txBody>
      </p:sp>
      <p:sp>
        <p:nvSpPr>
          <p:cNvPr id="20" name="TextBox 19"/>
          <p:cNvSpPr txBox="1"/>
          <p:nvPr/>
        </p:nvSpPr>
        <p:spPr>
          <a:xfrm>
            <a:off x="2161481" y="1821656"/>
            <a:ext cx="1325684"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Traffic Density</a:t>
            </a:r>
          </a:p>
        </p:txBody>
      </p:sp>
      <p:pic>
        <p:nvPicPr>
          <p:cNvPr id="7" name="Picture 6"/>
          <p:cNvPicPr>
            <a:picLocks noChangeAspect="1"/>
          </p:cNvPicPr>
          <p:nvPr/>
        </p:nvPicPr>
        <p:blipFill rotWithShape="1">
          <a:blip r:embed="rId15"/>
          <a:srcRect b="7626"/>
          <a:stretch/>
        </p:blipFill>
        <p:spPr>
          <a:xfrm>
            <a:off x="3607593" y="5256326"/>
            <a:ext cx="1891161" cy="1280206"/>
          </a:xfrm>
          <a:prstGeom prst="rect">
            <a:avLst/>
          </a:prstGeom>
        </p:spPr>
      </p:pic>
      <p:sp>
        <p:nvSpPr>
          <p:cNvPr id="17" name="TextBox 16"/>
          <p:cNvSpPr txBox="1"/>
          <p:nvPr/>
        </p:nvSpPr>
        <p:spPr>
          <a:xfrm>
            <a:off x="3575154" y="4998728"/>
            <a:ext cx="1951175" cy="308674"/>
          </a:xfrm>
          <a:prstGeom prst="rect">
            <a:avLst/>
          </a:prstGeom>
          <a:solidFill>
            <a:schemeClr val="bg1"/>
          </a:solidFill>
        </p:spPr>
        <p:txBody>
          <a:bodyPr wrap="none" rtlCol="0">
            <a:spAutoFit/>
          </a:bodyPr>
          <a:lstStyle/>
          <a:p>
            <a:pPr algn="ctr"/>
            <a:r>
              <a:rPr lang="en-US" sz="1406" dirty="0">
                <a:solidFill>
                  <a:srgbClr val="000000"/>
                </a:solidFill>
                <a:latin typeface="Gill Sans" charset="0"/>
                <a:ea typeface="ヒラギノ角ゴ ProN W3" charset="-128"/>
                <a:sym typeface="Gill Sans" charset="0"/>
              </a:rPr>
              <a:t>Recreational Facilities</a:t>
            </a:r>
          </a:p>
        </p:txBody>
      </p:sp>
      <p:sp>
        <p:nvSpPr>
          <p:cNvPr id="21" name="Rectangle 20"/>
          <p:cNvSpPr/>
          <p:nvPr/>
        </p:nvSpPr>
        <p:spPr>
          <a:xfrm>
            <a:off x="902737" y="1640851"/>
            <a:ext cx="2416617" cy="140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3">
              <a:solidFill>
                <a:prstClr val="white"/>
              </a:solidFill>
              <a:sym typeface="Gill Sans" charset="0"/>
            </a:endParaRPr>
          </a:p>
        </p:txBody>
      </p:sp>
      <p:sp>
        <p:nvSpPr>
          <p:cNvPr id="22" name="Rectangle 21"/>
          <p:cNvSpPr/>
          <p:nvPr/>
        </p:nvSpPr>
        <p:spPr>
          <a:xfrm>
            <a:off x="7090172" y="1640851"/>
            <a:ext cx="1783998" cy="140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53">
              <a:solidFill>
                <a:prstClr val="white"/>
              </a:solidFill>
              <a:sym typeface="Gill Sans" charset="0"/>
            </a:endParaRPr>
          </a:p>
        </p:txBody>
      </p:sp>
    </p:spTree>
    <p:extLst>
      <p:ext uri="{BB962C8B-B14F-4D97-AF65-F5344CB8AC3E}">
        <p14:creationId xmlns:p14="http://schemas.microsoft.com/office/powerpoint/2010/main" val="3750587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Additional neighborhood environments</a:t>
            </a:r>
            <a:endParaRPr lang="en-US" sz="3600" dirty="0"/>
          </a:p>
        </p:txBody>
      </p:sp>
      <p:sp>
        <p:nvSpPr>
          <p:cNvPr id="5" name="Content Placeholder 4"/>
          <p:cNvSpPr>
            <a:spLocks noGrp="1"/>
          </p:cNvSpPr>
          <p:nvPr>
            <p:ph sz="half" idx="1"/>
          </p:nvPr>
        </p:nvSpPr>
        <p:spPr/>
        <p:txBody>
          <a:bodyPr/>
          <a:lstStyle/>
          <a:p>
            <a:r>
              <a:rPr lang="en-US" dirty="0" smtClean="0"/>
              <a:t>Physical environment</a:t>
            </a:r>
          </a:p>
          <a:p>
            <a:pPr lvl="1"/>
            <a:r>
              <a:rPr lang="en-US" dirty="0" smtClean="0"/>
              <a:t>Air pollution</a:t>
            </a:r>
          </a:p>
          <a:p>
            <a:pPr lvl="1"/>
            <a:r>
              <a:rPr lang="en-US" dirty="0" smtClean="0"/>
              <a:t>Noise pollution</a:t>
            </a:r>
          </a:p>
          <a:p>
            <a:pPr lvl="1"/>
            <a:r>
              <a:rPr lang="en-US" dirty="0" smtClean="0"/>
              <a:t>Light pollution</a:t>
            </a:r>
          </a:p>
          <a:p>
            <a:pPr lvl="1"/>
            <a:r>
              <a:rPr lang="en-US" dirty="0" smtClean="0"/>
              <a:t>Toxic waste sites</a:t>
            </a:r>
            <a:endParaRPr lang="en-US" dirty="0"/>
          </a:p>
        </p:txBody>
      </p:sp>
      <p:sp>
        <p:nvSpPr>
          <p:cNvPr id="6" name="Content Placeholder 5"/>
          <p:cNvSpPr>
            <a:spLocks noGrp="1"/>
          </p:cNvSpPr>
          <p:nvPr>
            <p:ph sz="half" idx="2"/>
          </p:nvPr>
        </p:nvSpPr>
        <p:spPr/>
        <p:txBody>
          <a:bodyPr/>
          <a:lstStyle/>
          <a:p>
            <a:r>
              <a:rPr lang="en-US" dirty="0" smtClean="0"/>
              <a:t>Healthcare Context</a:t>
            </a:r>
          </a:p>
          <a:p>
            <a:pPr lvl="1"/>
            <a:r>
              <a:rPr lang="en-US" dirty="0" smtClean="0"/>
              <a:t>Resources: density of providers, facilities</a:t>
            </a:r>
          </a:p>
          <a:p>
            <a:pPr lvl="1"/>
            <a:r>
              <a:rPr lang="en-US" dirty="0" smtClean="0"/>
              <a:t>% insured/uninsured</a:t>
            </a:r>
          </a:p>
          <a:p>
            <a:pPr lvl="1"/>
            <a:r>
              <a:rPr lang="en-US" dirty="0" smtClean="0"/>
              <a:t>Distance to facilities</a:t>
            </a:r>
          </a:p>
        </p:txBody>
      </p:sp>
    </p:spTree>
    <p:extLst>
      <p:ext uri="{BB962C8B-B14F-4D97-AF65-F5344CB8AC3E}">
        <p14:creationId xmlns:p14="http://schemas.microsoft.com/office/powerpoint/2010/main" val="9191944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6800" y="152400"/>
            <a:ext cx="7507003" cy="6019800"/>
          </a:xfrm>
          <a:prstGeom prst="rect">
            <a:avLst/>
          </a:prstGeom>
        </p:spPr>
      </p:pic>
      <p:sp>
        <p:nvSpPr>
          <p:cNvPr id="5" name="TextBox 4"/>
          <p:cNvSpPr txBox="1"/>
          <p:nvPr/>
        </p:nvSpPr>
        <p:spPr>
          <a:xfrm>
            <a:off x="304800" y="6248400"/>
            <a:ext cx="7543800" cy="307777"/>
          </a:xfrm>
          <a:prstGeom prst="rect">
            <a:avLst/>
          </a:prstGeom>
          <a:noFill/>
        </p:spPr>
        <p:txBody>
          <a:bodyPr wrap="square" rtlCol="0">
            <a:spAutoFit/>
          </a:bodyPr>
          <a:lstStyle/>
          <a:p>
            <a:r>
              <a:rPr lang="en-US" sz="1400" b="1" dirty="0" smtClean="0"/>
              <a:t>Gomez, Shariff-Marco, et al. </a:t>
            </a:r>
            <a:r>
              <a:rPr lang="en-US" sz="1400" b="1" i="1" dirty="0" smtClean="0"/>
              <a:t>Cancer</a:t>
            </a:r>
            <a:r>
              <a:rPr lang="en-US" sz="1400" b="1" dirty="0" smtClean="0"/>
              <a:t> 2015.</a:t>
            </a:r>
            <a:endParaRPr lang="en-US" sz="1400" b="1" dirty="0"/>
          </a:p>
        </p:txBody>
      </p:sp>
    </p:spTree>
    <p:extLst>
      <p:ext uri="{BB962C8B-B14F-4D97-AF65-F5344CB8AC3E}">
        <p14:creationId xmlns:p14="http://schemas.microsoft.com/office/powerpoint/2010/main" val="14399303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t>
            </a:r>
            <a:endParaRPr lang="en-US" dirty="0">
              <a:solidFill>
                <a:srgbClr val="FFFF00"/>
              </a:solidFill>
            </a:endParaRPr>
          </a:p>
        </p:txBody>
      </p:sp>
      <p:sp>
        <p:nvSpPr>
          <p:cNvPr id="5" name="Content Placeholder 4"/>
          <p:cNvSpPr>
            <a:spLocks noGrp="1"/>
          </p:cNvSpPr>
          <p:nvPr>
            <p:ph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0" y="465453"/>
            <a:ext cx="9144000" cy="5927093"/>
          </a:xfrm>
          <a:prstGeom prst="rect">
            <a:avLst/>
          </a:prstGeom>
        </p:spPr>
      </p:pic>
      <p:sp>
        <p:nvSpPr>
          <p:cNvPr id="3" name="TextBox 2"/>
          <p:cNvSpPr txBox="1"/>
          <p:nvPr/>
        </p:nvSpPr>
        <p:spPr>
          <a:xfrm>
            <a:off x="685800" y="6488668"/>
            <a:ext cx="3379258" cy="369332"/>
          </a:xfrm>
          <a:prstGeom prst="rect">
            <a:avLst/>
          </a:prstGeom>
          <a:noFill/>
        </p:spPr>
        <p:txBody>
          <a:bodyPr wrap="none" rtlCol="0">
            <a:spAutoFit/>
          </a:bodyPr>
          <a:lstStyle/>
          <a:p>
            <a:r>
              <a:rPr lang="en-US" dirty="0" err="1" smtClean="0"/>
              <a:t>Diez</a:t>
            </a:r>
            <a:r>
              <a:rPr lang="en-US" dirty="0" smtClean="0"/>
              <a:t> Roux et al, Global Heart 2016</a:t>
            </a:r>
            <a:endParaRPr lang="en-US" dirty="0"/>
          </a:p>
        </p:txBody>
      </p:sp>
    </p:spTree>
    <p:extLst>
      <p:ext uri="{BB962C8B-B14F-4D97-AF65-F5344CB8AC3E}">
        <p14:creationId xmlns:p14="http://schemas.microsoft.com/office/powerpoint/2010/main" val="13189634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9" y="973484"/>
            <a:ext cx="9139502" cy="4911031"/>
          </a:xfrm>
          <a:prstGeom prst="rect">
            <a:avLst/>
          </a:prstGeom>
        </p:spPr>
      </p:pic>
      <p:sp>
        <p:nvSpPr>
          <p:cNvPr id="3" name="TextBox 2"/>
          <p:cNvSpPr txBox="1"/>
          <p:nvPr/>
        </p:nvSpPr>
        <p:spPr>
          <a:xfrm>
            <a:off x="609600" y="6400800"/>
            <a:ext cx="4397486" cy="369332"/>
          </a:xfrm>
          <a:prstGeom prst="rect">
            <a:avLst/>
          </a:prstGeom>
          <a:noFill/>
        </p:spPr>
        <p:txBody>
          <a:bodyPr wrap="none" rtlCol="0">
            <a:spAutoFit/>
          </a:bodyPr>
          <a:lstStyle/>
          <a:p>
            <a:r>
              <a:rPr lang="en-US" dirty="0" err="1" smtClean="0"/>
              <a:t>Arcaya</a:t>
            </a:r>
            <a:r>
              <a:rPr lang="en-US" dirty="0" smtClean="0"/>
              <a:t> et al, Social Science &amp; Medicine 2016</a:t>
            </a:r>
            <a:endParaRPr lang="en-US" dirty="0"/>
          </a:p>
        </p:txBody>
      </p:sp>
    </p:spTree>
    <p:extLst>
      <p:ext uri="{BB962C8B-B14F-4D97-AF65-F5344CB8AC3E}">
        <p14:creationId xmlns:p14="http://schemas.microsoft.com/office/powerpoint/2010/main" val="35776638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9" y="618164"/>
            <a:ext cx="9139502" cy="5621671"/>
          </a:xfrm>
          <a:prstGeom prst="rect">
            <a:avLst/>
          </a:prstGeom>
        </p:spPr>
      </p:pic>
      <p:sp>
        <p:nvSpPr>
          <p:cNvPr id="3" name="TextBox 2"/>
          <p:cNvSpPr txBox="1"/>
          <p:nvPr/>
        </p:nvSpPr>
        <p:spPr>
          <a:xfrm>
            <a:off x="609600" y="6400800"/>
            <a:ext cx="4397486" cy="369332"/>
          </a:xfrm>
          <a:prstGeom prst="rect">
            <a:avLst/>
          </a:prstGeom>
          <a:noFill/>
        </p:spPr>
        <p:txBody>
          <a:bodyPr wrap="none" rtlCol="0">
            <a:spAutoFit/>
          </a:bodyPr>
          <a:lstStyle/>
          <a:p>
            <a:r>
              <a:rPr lang="en-US" dirty="0" err="1" smtClean="0"/>
              <a:t>Arcaya</a:t>
            </a:r>
            <a:r>
              <a:rPr lang="en-US" dirty="0" smtClean="0"/>
              <a:t> et al, Social Science &amp; Medicine 2016</a:t>
            </a:r>
            <a:endParaRPr lang="en-US" dirty="0"/>
          </a:p>
        </p:txBody>
      </p:sp>
    </p:spTree>
    <p:extLst>
      <p:ext uri="{BB962C8B-B14F-4D97-AF65-F5344CB8AC3E}">
        <p14:creationId xmlns:p14="http://schemas.microsoft.com/office/powerpoint/2010/main" val="25760366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458200" y="6613525"/>
            <a:ext cx="517525" cy="244475"/>
          </a:xfrm>
          <a:noFill/>
        </p:spPr>
        <p:txBody>
          <a:bodyPr/>
          <a:lstStyle/>
          <a:p>
            <a:fld id="{3F89A514-64E8-45F8-A284-E04540629107}" type="slidenum">
              <a:rPr lang="en-US" smtClean="0">
                <a:latin typeface="Arial" pitchFamily="34" charset="0"/>
              </a:rPr>
              <a:pPr/>
              <a:t>88</a:t>
            </a:fld>
            <a:endParaRPr lang="en-US" smtClean="0">
              <a:latin typeface="Arial" pitchFamily="34" charset="0"/>
            </a:endParaRPr>
          </a:p>
        </p:txBody>
      </p:sp>
      <p:pic>
        <p:nvPicPr>
          <p:cNvPr id="3" name="Picture 2"/>
          <p:cNvPicPr>
            <a:picLocks noChangeAspect="1" noChangeArrowheads="1"/>
          </p:cNvPicPr>
          <p:nvPr/>
        </p:nvPicPr>
        <p:blipFill>
          <a:blip r:embed="rId3" cstate="print"/>
          <a:srcRect t="27689" r="26221" b="13989"/>
          <a:stretch>
            <a:fillRect/>
          </a:stretch>
        </p:blipFill>
        <p:spPr bwMode="auto">
          <a:xfrm>
            <a:off x="533400" y="685800"/>
            <a:ext cx="8389937" cy="5305425"/>
          </a:xfrm>
          <a:prstGeom prst="rect">
            <a:avLst/>
          </a:prstGeom>
          <a:noFill/>
          <a:ln w="9525">
            <a:noFill/>
            <a:miter lim="800000"/>
            <a:headEnd/>
            <a:tailEnd/>
          </a:ln>
        </p:spPr>
      </p:pic>
      <p:sp>
        <p:nvSpPr>
          <p:cNvPr id="4" name="Rectangle 3"/>
          <p:cNvSpPr>
            <a:spLocks noChangeArrowheads="1"/>
          </p:cNvSpPr>
          <p:nvPr/>
        </p:nvSpPr>
        <p:spPr bwMode="auto">
          <a:xfrm>
            <a:off x="1463040" y="4572000"/>
            <a:ext cx="6208713" cy="190500"/>
          </a:xfrm>
          <a:prstGeom prst="rect">
            <a:avLst/>
          </a:prstGeom>
          <a:solidFill>
            <a:srgbClr val="FFFF00">
              <a:alpha val="18823"/>
            </a:srgbClr>
          </a:solidFill>
          <a:ln w="9525" algn="ctr">
            <a:noFill/>
            <a:round/>
            <a:headEnd/>
            <a:tailEnd/>
          </a:ln>
        </p:spPr>
        <p:txBody>
          <a:bodyPr/>
          <a:lstStyle/>
          <a:p>
            <a:endParaRPr lang="en-US"/>
          </a:p>
        </p:txBody>
      </p:sp>
      <p:sp>
        <p:nvSpPr>
          <p:cNvPr id="5" name="Rectangle 4"/>
          <p:cNvSpPr>
            <a:spLocks noChangeArrowheads="1"/>
          </p:cNvSpPr>
          <p:nvPr/>
        </p:nvSpPr>
        <p:spPr bwMode="auto">
          <a:xfrm>
            <a:off x="1737360" y="5303520"/>
            <a:ext cx="6346825" cy="180975"/>
          </a:xfrm>
          <a:prstGeom prst="rect">
            <a:avLst/>
          </a:prstGeom>
          <a:solidFill>
            <a:srgbClr val="FFFF00">
              <a:alpha val="21176"/>
            </a:srgbClr>
          </a:solidFill>
          <a:ln w="9525" algn="ctr">
            <a:noFill/>
            <a:round/>
            <a:headEnd/>
            <a:tailEnd/>
          </a:ln>
        </p:spPr>
        <p:txBody>
          <a:bodyPr/>
          <a:lstStyle/>
          <a:p>
            <a:endParaRPr lang="en-US"/>
          </a:p>
        </p:txBody>
      </p:sp>
      <p:sp>
        <p:nvSpPr>
          <p:cNvPr id="6" name="Rectangle 5"/>
          <p:cNvSpPr>
            <a:spLocks noChangeArrowheads="1"/>
          </p:cNvSpPr>
          <p:nvPr/>
        </p:nvSpPr>
        <p:spPr bwMode="auto">
          <a:xfrm>
            <a:off x="640080" y="5486400"/>
            <a:ext cx="5667375" cy="171450"/>
          </a:xfrm>
          <a:prstGeom prst="rect">
            <a:avLst/>
          </a:prstGeom>
          <a:solidFill>
            <a:srgbClr val="FFFF00">
              <a:alpha val="21176"/>
            </a:srgbClr>
          </a:solidFill>
          <a:ln w="9525" algn="ctr">
            <a:noFill/>
            <a:round/>
            <a:headEnd/>
            <a:tailEnd/>
          </a:ln>
        </p:spPr>
        <p:txBody>
          <a:bodyPr/>
          <a:lstStyle/>
          <a:p>
            <a:endParaRPr lang="en-US"/>
          </a:p>
        </p:txBody>
      </p:sp>
    </p:spTree>
    <p:extLst>
      <p:ext uri="{BB962C8B-B14F-4D97-AF65-F5344CB8AC3E}">
        <p14:creationId xmlns:p14="http://schemas.microsoft.com/office/powerpoint/2010/main" val="198036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94456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Moving to Opportunity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TextBox 2"/>
          <p:cNvSpPr txBox="1"/>
          <p:nvPr/>
        </p:nvSpPr>
        <p:spPr>
          <a:xfrm>
            <a:off x="762000" y="1676400"/>
            <a:ext cx="7848600" cy="318548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rPr>
              <a:t>1994 – 4600 families with children living in public housing – RCT to move to lower poverty neighborhoods</a:t>
            </a:r>
          </a:p>
          <a:p>
            <a:pPr marL="742950" lvl="1" indent="-285750">
              <a:buFont typeface="Arial" panose="020B0604020202020204" pitchFamily="34" charset="0"/>
              <a:buChar char="•"/>
            </a:pPr>
            <a:r>
              <a:rPr lang="en-US" sz="2800" dirty="0" smtClean="0">
                <a:solidFill>
                  <a:schemeClr val="bg1"/>
                </a:solidFill>
              </a:rPr>
              <a:t>Vouchers (&lt;10% poverty)</a:t>
            </a:r>
          </a:p>
          <a:p>
            <a:pPr marL="742950" lvl="1" indent="-285750">
              <a:buFont typeface="Arial" panose="020B0604020202020204" pitchFamily="34" charset="0"/>
              <a:buChar char="•"/>
            </a:pPr>
            <a:r>
              <a:rPr lang="en-US" sz="2800" dirty="0" smtClean="0">
                <a:solidFill>
                  <a:schemeClr val="bg1"/>
                </a:solidFill>
              </a:rPr>
              <a:t>Section 8</a:t>
            </a:r>
          </a:p>
          <a:p>
            <a:pPr marL="742950" lvl="1" indent="-285750">
              <a:spcAft>
                <a:spcPts val="600"/>
              </a:spcAft>
              <a:buFont typeface="Arial" panose="020B0604020202020204" pitchFamily="34" charset="0"/>
              <a:buChar char="•"/>
            </a:pPr>
            <a:r>
              <a:rPr lang="en-US" sz="2800" dirty="0" smtClean="0">
                <a:solidFill>
                  <a:schemeClr val="bg1"/>
                </a:solidFill>
              </a:rPr>
              <a:t>control</a:t>
            </a:r>
          </a:p>
          <a:p>
            <a:pPr marL="285750" indent="-285750">
              <a:buFont typeface="Arial" panose="020B0604020202020204" pitchFamily="34" charset="0"/>
              <a:buChar char="•"/>
            </a:pPr>
            <a:r>
              <a:rPr lang="en-US" sz="2800" dirty="0" smtClean="0">
                <a:solidFill>
                  <a:schemeClr val="bg1"/>
                </a:solidFill>
              </a:rPr>
              <a:t>2008-2010 – evaluation studies</a:t>
            </a:r>
            <a:endParaRPr lang="en-US" sz="2800" dirty="0">
              <a:solidFill>
                <a:schemeClr val="bg1"/>
              </a:solidFill>
            </a:endParaRPr>
          </a:p>
        </p:txBody>
      </p:sp>
      <p:sp>
        <p:nvSpPr>
          <p:cNvPr id="4" name="Rectangle 3"/>
          <p:cNvSpPr/>
          <p:nvPr/>
        </p:nvSpPr>
        <p:spPr>
          <a:xfrm>
            <a:off x="914400" y="6324600"/>
            <a:ext cx="3305457" cy="369332"/>
          </a:xfrm>
          <a:prstGeom prst="rect">
            <a:avLst/>
          </a:prstGeom>
        </p:spPr>
        <p:txBody>
          <a:bodyPr wrap="none">
            <a:spAutoFit/>
          </a:bodyPr>
          <a:lstStyle/>
          <a:p>
            <a:r>
              <a:rPr lang="en-US" b="1" dirty="0">
                <a:solidFill>
                  <a:srgbClr val="000000"/>
                </a:solidFill>
                <a:latin typeface="Times New Roman" panose="02020603050405020304" pitchFamily="18" charset="0"/>
              </a:rPr>
              <a:t>http://www.nber.org/mtopublic/</a:t>
            </a:r>
            <a:endParaRPr lang="en-US" dirty="0"/>
          </a:p>
        </p:txBody>
      </p:sp>
    </p:spTree>
    <p:extLst>
      <p:ext uri="{BB962C8B-B14F-4D97-AF65-F5344CB8AC3E}">
        <p14:creationId xmlns:p14="http://schemas.microsoft.com/office/powerpoint/2010/main" val="4188892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3009927" cy="769441"/>
          </a:xfrm>
          <a:prstGeom prst="rect">
            <a:avLst/>
          </a:prstGeom>
        </p:spPr>
        <p:txBody>
          <a:bodyPr wrap="none">
            <a:spAutoFit/>
          </a:bodyPr>
          <a:lstStyle/>
          <a:p>
            <a:r>
              <a:rPr lang="en-US" sz="4400" dirty="0" smtClean="0">
                <a:solidFill>
                  <a:prstClr val="white"/>
                </a:solidFill>
              </a:rPr>
              <a:t>Social status</a:t>
            </a:r>
          </a:p>
        </p:txBody>
      </p:sp>
      <p:sp>
        <p:nvSpPr>
          <p:cNvPr id="3" name="Rectangle 2"/>
          <p:cNvSpPr/>
          <p:nvPr/>
        </p:nvSpPr>
        <p:spPr>
          <a:xfrm>
            <a:off x="914400" y="1643390"/>
            <a:ext cx="7391400" cy="1200329"/>
          </a:xfrm>
          <a:prstGeom prst="rect">
            <a:avLst/>
          </a:prstGeom>
        </p:spPr>
        <p:txBody>
          <a:bodyPr wrap="square">
            <a:spAutoFit/>
          </a:bodyPr>
          <a:lstStyle/>
          <a:p>
            <a:r>
              <a:rPr lang="en-US" sz="2400" dirty="0" smtClean="0">
                <a:solidFill>
                  <a:prstClr val="white"/>
                </a:solidFill>
              </a:rPr>
              <a:t>“the relative rank that an individual holds, with attendant rights, duties, and lifestyle, in a social hierarchy based upon honor or prestige.” </a:t>
            </a:r>
            <a:endParaRPr lang="en-US" sz="2400" dirty="0">
              <a:solidFill>
                <a:prstClr val="white"/>
              </a:solidFill>
            </a:endParaRPr>
          </a:p>
        </p:txBody>
      </p:sp>
      <p:sp>
        <p:nvSpPr>
          <p:cNvPr id="4" name="Text Box 21"/>
          <p:cNvSpPr txBox="1">
            <a:spLocks noChangeArrowheads="1"/>
          </p:cNvSpPr>
          <p:nvPr/>
        </p:nvSpPr>
        <p:spPr bwMode="ltGray">
          <a:xfrm>
            <a:off x="914400" y="3014990"/>
            <a:ext cx="7162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en-US" altLang="en-US" sz="1100" dirty="0" smtClean="0">
                <a:solidFill>
                  <a:srgbClr val="C6E7FC"/>
                </a:solidFill>
              </a:rPr>
              <a:t>www.brittannica.com</a:t>
            </a:r>
            <a:endParaRPr kumimoji="1" lang="en-US" altLang="en-US" sz="1100" dirty="0">
              <a:solidFill>
                <a:srgbClr val="C6E7FC"/>
              </a:solidFill>
            </a:endParaRPr>
          </a:p>
        </p:txBody>
      </p:sp>
      <p:sp>
        <p:nvSpPr>
          <p:cNvPr id="5" name="Rectangle 4"/>
          <p:cNvSpPr/>
          <p:nvPr/>
        </p:nvSpPr>
        <p:spPr>
          <a:xfrm>
            <a:off x="990600" y="3472190"/>
            <a:ext cx="7391400" cy="830997"/>
          </a:xfrm>
          <a:prstGeom prst="rect">
            <a:avLst/>
          </a:prstGeom>
        </p:spPr>
        <p:txBody>
          <a:bodyPr wrap="square">
            <a:spAutoFit/>
          </a:bodyPr>
          <a:lstStyle/>
          <a:p>
            <a:r>
              <a:rPr lang="en-US" sz="2400" dirty="0" smtClean="0">
                <a:solidFill>
                  <a:prstClr val="white"/>
                </a:solidFill>
              </a:rPr>
              <a:t>“relations of ownership or control over productive resources (i.e. physical, financial and organizational).” </a:t>
            </a:r>
            <a:endParaRPr lang="en-US" sz="2400" dirty="0">
              <a:solidFill>
                <a:prstClr val="white"/>
              </a:solidFill>
            </a:endParaRPr>
          </a:p>
        </p:txBody>
      </p:sp>
      <p:sp>
        <p:nvSpPr>
          <p:cNvPr id="6" name="Text Box 21"/>
          <p:cNvSpPr txBox="1">
            <a:spLocks noChangeArrowheads="1"/>
          </p:cNvSpPr>
          <p:nvPr/>
        </p:nvSpPr>
        <p:spPr bwMode="ltGray">
          <a:xfrm>
            <a:off x="990600" y="4538990"/>
            <a:ext cx="7162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kumimoji="1" lang="en-US" altLang="en-US" sz="1100" dirty="0" smtClean="0">
                <a:solidFill>
                  <a:srgbClr val="C6E7FC"/>
                </a:solidFill>
              </a:rPr>
              <a:t>WHO  Social Determinants of Health</a:t>
            </a:r>
            <a:endParaRPr kumimoji="1" lang="en-US" altLang="en-US" sz="1100" dirty="0">
              <a:solidFill>
                <a:srgbClr val="C6E7FC"/>
              </a:solidFill>
            </a:endParaRPr>
          </a:p>
        </p:txBody>
      </p:sp>
    </p:spTree>
    <p:extLst>
      <p:ext uri="{BB962C8B-B14F-4D97-AF65-F5344CB8AC3E}">
        <p14:creationId xmlns:p14="http://schemas.microsoft.com/office/powerpoint/2010/main" val="3561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443841"/>
            <a:ext cx="7467600" cy="4616648"/>
          </a:xfrm>
          <a:prstGeom prst="rect">
            <a:avLst/>
          </a:prstGeom>
        </p:spPr>
        <p:txBody>
          <a:bodyPr wrap="square">
            <a:spAutoFit/>
          </a:bodyPr>
          <a:lstStyle/>
          <a:p>
            <a:pPr marL="457200" indent="-457200">
              <a:spcAft>
                <a:spcPts val="600"/>
              </a:spcAft>
              <a:buFont typeface="Arial" pitchFamily="34" charset="0"/>
              <a:buChar char="•"/>
            </a:pPr>
            <a:r>
              <a:rPr lang="en-US" sz="2400" dirty="0" smtClean="0">
                <a:solidFill>
                  <a:schemeClr val="bg1"/>
                </a:solidFill>
              </a:rPr>
              <a:t> adults offered housing vouchers </a:t>
            </a:r>
          </a:p>
          <a:p>
            <a:pPr marL="914400" lvl="1" indent="-457200">
              <a:spcAft>
                <a:spcPts val="600"/>
              </a:spcAft>
              <a:buFont typeface="Calibri" panose="020F0502020204030204" pitchFamily="34" charset="0"/>
              <a:buChar char="–"/>
            </a:pPr>
            <a:r>
              <a:rPr lang="en-US" sz="2400" dirty="0" smtClean="0">
                <a:solidFill>
                  <a:schemeClr val="bg1"/>
                </a:solidFill>
              </a:rPr>
              <a:t>a lower prevalence of severe obesity and diabetes compared to controls </a:t>
            </a:r>
          </a:p>
          <a:p>
            <a:pPr marL="914400" lvl="1" indent="-457200">
              <a:spcAft>
                <a:spcPts val="600"/>
              </a:spcAft>
              <a:buFont typeface="Calibri" panose="020F0502020204030204" pitchFamily="34" charset="0"/>
              <a:buChar char="–"/>
            </a:pPr>
            <a:r>
              <a:rPr lang="en-US" sz="2400" dirty="0" smtClean="0">
                <a:solidFill>
                  <a:schemeClr val="bg1"/>
                </a:solidFill>
              </a:rPr>
              <a:t>fewer physical limitations</a:t>
            </a:r>
          </a:p>
          <a:p>
            <a:pPr marL="914400" lvl="1" indent="-457200">
              <a:spcAft>
                <a:spcPts val="600"/>
              </a:spcAft>
              <a:buFont typeface="Calibri" panose="020F0502020204030204" pitchFamily="34" charset="0"/>
              <a:buChar char="–"/>
            </a:pPr>
            <a:r>
              <a:rPr lang="en-US" sz="2400" dirty="0">
                <a:solidFill>
                  <a:schemeClr val="bg1"/>
                </a:solidFill>
              </a:rPr>
              <a:t>improved mental health in areas such as depression and psychological </a:t>
            </a:r>
            <a:r>
              <a:rPr lang="en-US" sz="2400" dirty="0" smtClean="0">
                <a:solidFill>
                  <a:schemeClr val="bg1"/>
                </a:solidFill>
              </a:rPr>
              <a:t>distress</a:t>
            </a:r>
          </a:p>
          <a:p>
            <a:pPr marL="457200" indent="-457200">
              <a:spcAft>
                <a:spcPts val="600"/>
              </a:spcAft>
              <a:buFont typeface="Arial" pitchFamily="34" charset="0"/>
              <a:buChar char="•"/>
            </a:pPr>
            <a:r>
              <a:rPr lang="en-US" sz="2400" dirty="0" smtClean="0">
                <a:solidFill>
                  <a:schemeClr val="bg1"/>
                </a:solidFill>
              </a:rPr>
              <a:t>self-reported health status and rates of hypertension and health-related risk behaviors are similar across groups</a:t>
            </a:r>
          </a:p>
          <a:p>
            <a:pPr marL="457200" indent="-457200">
              <a:spcAft>
                <a:spcPts val="600"/>
              </a:spcAft>
              <a:buFont typeface="Arial" pitchFamily="34" charset="0"/>
              <a:buChar char="•"/>
            </a:pPr>
            <a:r>
              <a:rPr lang="en-US" sz="2400" dirty="0">
                <a:solidFill>
                  <a:schemeClr val="bg1"/>
                </a:solidFill>
              </a:rPr>
              <a:t>l</a:t>
            </a:r>
            <a:r>
              <a:rPr lang="en-US" sz="2400" dirty="0" smtClean="0">
                <a:solidFill>
                  <a:schemeClr val="bg1"/>
                </a:solidFill>
              </a:rPr>
              <a:t>ittle or no effect on economic self-sufficiency</a:t>
            </a:r>
          </a:p>
          <a:p>
            <a:pPr>
              <a:spcAft>
                <a:spcPts val="600"/>
              </a:spcAft>
            </a:pPr>
            <a:endParaRPr lang="en-US" sz="2400" dirty="0" smtClean="0">
              <a:solidFill>
                <a:schemeClr val="bg1"/>
              </a:solidFill>
            </a:endParaRPr>
          </a:p>
        </p:txBody>
      </p:sp>
      <p:sp>
        <p:nvSpPr>
          <p:cNvPr id="4" name="Title 1"/>
          <p:cNvSpPr txBox="1">
            <a:spLocks/>
          </p:cNvSpPr>
          <p:nvPr/>
        </p:nvSpPr>
        <p:spPr>
          <a:xfrm>
            <a:off x="609600" y="427038"/>
            <a:ext cx="8229600" cy="94456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Moving to Opportunity</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6373908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to Opportunity: Update</a:t>
            </a:r>
            <a:endParaRPr lang="en-US" dirty="0"/>
          </a:p>
        </p:txBody>
      </p:sp>
      <p:sp>
        <p:nvSpPr>
          <p:cNvPr id="3" name="Content Placeholder 2"/>
          <p:cNvSpPr>
            <a:spLocks noGrp="1"/>
          </p:cNvSpPr>
          <p:nvPr>
            <p:ph idx="1"/>
          </p:nvPr>
        </p:nvSpPr>
        <p:spPr/>
        <p:txBody>
          <a:bodyPr/>
          <a:lstStyle/>
          <a:p>
            <a:r>
              <a:rPr lang="en-US" dirty="0" smtClean="0"/>
              <a:t>With additional years of follow-up, most recent results suggest there are additional benefits for children (&lt;13 years at time of move) of these families who have now grown up with increases in:</a:t>
            </a:r>
          </a:p>
          <a:p>
            <a:pPr lvl="1"/>
            <a:r>
              <a:rPr lang="en-US" dirty="0" smtClean="0"/>
              <a:t>Income </a:t>
            </a:r>
          </a:p>
          <a:p>
            <a:pPr lvl="1"/>
            <a:r>
              <a:rPr lang="en-US" dirty="0" smtClean="0"/>
              <a:t>College attendance rates and quality</a:t>
            </a:r>
          </a:p>
          <a:p>
            <a:pPr lvl="1"/>
            <a:r>
              <a:rPr lang="en-US" dirty="0" smtClean="0"/>
              <a:t>Marriage rates</a:t>
            </a:r>
          </a:p>
          <a:p>
            <a:pPr lvl="1"/>
            <a:endParaRPr lang="en-US" dirty="0"/>
          </a:p>
        </p:txBody>
      </p:sp>
    </p:spTree>
    <p:extLst>
      <p:ext uri="{BB962C8B-B14F-4D97-AF65-F5344CB8AC3E}">
        <p14:creationId xmlns:p14="http://schemas.microsoft.com/office/powerpoint/2010/main" val="24988566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a:xfrm>
            <a:off x="457200" y="1981200"/>
            <a:ext cx="8229600" cy="4144963"/>
          </a:xfrm>
        </p:spPr>
        <p:txBody>
          <a:bodyPr/>
          <a:lstStyle/>
          <a:p>
            <a:r>
              <a:rPr lang="en-US" dirty="0" smtClean="0"/>
              <a:t>Residential neighborhood = risk factor</a:t>
            </a:r>
          </a:p>
          <a:p>
            <a:r>
              <a:rPr lang="en-US" dirty="0" smtClean="0"/>
              <a:t>What can providers do?</a:t>
            </a:r>
          </a:p>
          <a:p>
            <a:pPr lvl="1"/>
            <a:r>
              <a:rPr lang="en-US" dirty="0" smtClean="0"/>
              <a:t>Patient navigation</a:t>
            </a:r>
          </a:p>
          <a:p>
            <a:endParaRPr lang="en-US" dirty="0" smtClean="0"/>
          </a:p>
          <a:p>
            <a:r>
              <a:rPr lang="en-US" dirty="0" smtClean="0"/>
              <a:t>SDOH and electronic health records</a:t>
            </a:r>
          </a:p>
          <a:p>
            <a:pPr lvl="1"/>
            <a:r>
              <a:rPr lang="en-US" dirty="0" smtClean="0"/>
              <a:t>Natural language processing</a:t>
            </a:r>
          </a:p>
          <a:p>
            <a:pPr lvl="1"/>
            <a:r>
              <a:rPr lang="en-US" dirty="0" smtClean="0"/>
              <a:t>Appending/linking data across multiple sources</a:t>
            </a:r>
            <a:endParaRPr lang="en-US" dirty="0"/>
          </a:p>
        </p:txBody>
      </p:sp>
      <p:pic>
        <p:nvPicPr>
          <p:cNvPr id="4" name="Picture 3"/>
          <p:cNvPicPr>
            <a:picLocks noChangeAspect="1"/>
          </p:cNvPicPr>
          <p:nvPr/>
        </p:nvPicPr>
        <p:blipFill rotWithShape="1">
          <a:blip r:embed="rId2"/>
          <a:srcRect l="23334" t="11480" r="23333" b="66297"/>
          <a:stretch/>
        </p:blipFill>
        <p:spPr>
          <a:xfrm>
            <a:off x="304800" y="381000"/>
            <a:ext cx="6827520" cy="1600200"/>
          </a:xfrm>
          <a:prstGeom prst="rect">
            <a:avLst/>
          </a:prstGeom>
        </p:spPr>
      </p:pic>
      <p:sp>
        <p:nvSpPr>
          <p:cNvPr id="5" name="TextBox 4"/>
          <p:cNvSpPr txBox="1"/>
          <p:nvPr/>
        </p:nvSpPr>
        <p:spPr>
          <a:xfrm>
            <a:off x="5638800" y="806852"/>
            <a:ext cx="1146468" cy="369332"/>
          </a:xfrm>
          <a:prstGeom prst="rect">
            <a:avLst/>
          </a:prstGeom>
          <a:noFill/>
        </p:spPr>
        <p:txBody>
          <a:bodyPr wrap="none" rtlCol="0">
            <a:spAutoFit/>
          </a:bodyPr>
          <a:lstStyle/>
          <a:p>
            <a:r>
              <a:rPr lang="en-US" dirty="0" smtClean="0">
                <a:solidFill>
                  <a:schemeClr val="bg1"/>
                </a:solidFill>
              </a:rPr>
              <a:t>April 2016</a:t>
            </a:r>
            <a:endParaRPr lang="en-US" dirty="0">
              <a:solidFill>
                <a:schemeClr val="bg1"/>
              </a:solidFill>
            </a:endParaRPr>
          </a:p>
        </p:txBody>
      </p:sp>
    </p:spTree>
    <p:extLst>
      <p:ext uri="{BB962C8B-B14F-4D97-AF65-F5344CB8AC3E}">
        <p14:creationId xmlns:p14="http://schemas.microsoft.com/office/powerpoint/2010/main" val="39742028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674" y="152400"/>
            <a:ext cx="8586651" cy="1143000"/>
          </a:xfrm>
        </p:spPr>
        <p:txBody>
          <a:bodyPr/>
          <a:lstStyle/>
          <a:p>
            <a:r>
              <a:rPr lang="en-US" sz="2800" dirty="0"/>
              <a:t>Recommendations </a:t>
            </a:r>
            <a:r>
              <a:rPr lang="en-US" sz="2800" dirty="0" smtClean="0"/>
              <a:t>for research on neighborhood + health</a:t>
            </a:r>
            <a:endParaRPr lang="en-US" sz="2800" dirty="0"/>
          </a:p>
        </p:txBody>
      </p:sp>
      <p:sp>
        <p:nvSpPr>
          <p:cNvPr id="5" name="Content Placeholder 4"/>
          <p:cNvSpPr>
            <a:spLocks noGrp="1"/>
          </p:cNvSpPr>
          <p:nvPr>
            <p:ph idx="1"/>
          </p:nvPr>
        </p:nvSpPr>
        <p:spPr>
          <a:xfrm>
            <a:off x="457200" y="1066800"/>
            <a:ext cx="8229600" cy="5059363"/>
          </a:xfrm>
        </p:spPr>
        <p:txBody>
          <a:bodyPr/>
          <a:lstStyle/>
          <a:p>
            <a:r>
              <a:rPr lang="en-US" sz="2400" dirty="0"/>
              <a:t>Consider the complex and dynamic relationships  </a:t>
            </a:r>
          </a:p>
          <a:p>
            <a:r>
              <a:rPr lang="en-US" sz="2400" dirty="0" smtClean="0"/>
              <a:t>A </a:t>
            </a:r>
            <a:r>
              <a:rPr lang="en-US" sz="2400" dirty="0"/>
              <a:t>life-course perspective</a:t>
            </a:r>
          </a:p>
          <a:p>
            <a:pPr lvl="1"/>
            <a:r>
              <a:rPr lang="en-US" sz="2000" dirty="0"/>
              <a:t>capture neighborhood environment factors during relevant time periods and account for changes in neighborhood characteristics</a:t>
            </a:r>
          </a:p>
          <a:p>
            <a:r>
              <a:rPr lang="en-US" sz="2400" dirty="0"/>
              <a:t>Consider neighborhood environments at work</a:t>
            </a:r>
          </a:p>
          <a:p>
            <a:r>
              <a:rPr lang="en-US" sz="2400" dirty="0" smtClean="0"/>
              <a:t>Integration </a:t>
            </a:r>
            <a:r>
              <a:rPr lang="en-US" sz="2400" dirty="0"/>
              <a:t>of secondary (objective) and self-report (perception) </a:t>
            </a:r>
            <a:r>
              <a:rPr lang="en-US" sz="2400" dirty="0" smtClean="0"/>
              <a:t>data</a:t>
            </a:r>
          </a:p>
          <a:p>
            <a:r>
              <a:rPr lang="en-US" sz="2400" dirty="0" smtClean="0"/>
              <a:t>Engage communities in solutions/interventions</a:t>
            </a:r>
            <a:endParaRPr lang="en-US" sz="2400" dirty="0"/>
          </a:p>
          <a:p>
            <a:r>
              <a:rPr lang="en-US" sz="2400" dirty="0" smtClean="0"/>
              <a:t>Develop </a:t>
            </a:r>
            <a:r>
              <a:rPr lang="en-US" sz="2400" dirty="0"/>
              <a:t>analytical approaches and tools</a:t>
            </a:r>
          </a:p>
          <a:p>
            <a:r>
              <a:rPr lang="en-US" sz="2400" dirty="0"/>
              <a:t>Causal inference</a:t>
            </a:r>
          </a:p>
          <a:p>
            <a:pPr lvl="1"/>
            <a:r>
              <a:rPr lang="en-US" sz="2000" dirty="0"/>
              <a:t>apply (develop) causal inference methods to allow for calculation of less biased estimates of associations between neighborhood environments and cancer </a:t>
            </a:r>
            <a:r>
              <a:rPr lang="en-US" sz="2000" dirty="0" smtClean="0"/>
              <a:t>outcomes</a:t>
            </a:r>
          </a:p>
          <a:p>
            <a:endParaRPr lang="en-US" sz="2400" dirty="0"/>
          </a:p>
        </p:txBody>
      </p:sp>
    </p:spTree>
    <p:extLst>
      <p:ext uri="{BB962C8B-B14F-4D97-AF65-F5344CB8AC3E}">
        <p14:creationId xmlns:p14="http://schemas.microsoft.com/office/powerpoint/2010/main" val="1671019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 for SDOH measures</a:t>
            </a:r>
            <a:endParaRPr lang="en-US" dirty="0"/>
          </a:p>
        </p:txBody>
      </p:sp>
      <p:sp>
        <p:nvSpPr>
          <p:cNvPr id="5" name="Content Placeholder 4"/>
          <p:cNvSpPr>
            <a:spLocks noGrp="1"/>
          </p:cNvSpPr>
          <p:nvPr>
            <p:ph idx="1"/>
          </p:nvPr>
        </p:nvSpPr>
        <p:spPr/>
        <p:txBody>
          <a:bodyPr/>
          <a:lstStyle/>
          <a:p>
            <a:r>
              <a:rPr lang="en-US" sz="2400" dirty="0" smtClean="0"/>
              <a:t>Stars Study (English, Spanish, Chinese, Tagalog, Vietnamese) </a:t>
            </a:r>
            <a:r>
              <a:rPr lang="en-US" sz="2400" dirty="0">
                <a:hlinkClick r:id="rId2"/>
              </a:rPr>
              <a:t>https://</a:t>
            </a:r>
            <a:r>
              <a:rPr lang="en-US" sz="2400" dirty="0" smtClean="0">
                <a:hlinkClick r:id="rId2"/>
              </a:rPr>
              <a:t>cancerregistry.ucsf.edu/stars-study</a:t>
            </a:r>
            <a:endParaRPr lang="en-US" sz="2400" dirty="0" smtClean="0"/>
          </a:p>
          <a:p>
            <a:r>
              <a:rPr lang="en-US" sz="2400" dirty="0" smtClean="0"/>
              <a:t>California Neighborhoods Data System</a:t>
            </a:r>
          </a:p>
          <a:p>
            <a:r>
              <a:rPr lang="en-US" sz="2400" dirty="0" smtClean="0"/>
              <a:t>Health Equity Hub </a:t>
            </a:r>
          </a:p>
          <a:p>
            <a:r>
              <a:rPr lang="en-US" sz="2400" dirty="0" err="1"/>
              <a:t>PhenX</a:t>
            </a:r>
            <a:r>
              <a:rPr lang="en-US" sz="2400" dirty="0"/>
              <a:t> Toolkit: </a:t>
            </a:r>
            <a:r>
              <a:rPr lang="en-US" sz="2400" dirty="0">
                <a:hlinkClick r:id="rId3"/>
              </a:rPr>
              <a:t>https://www.phenxtoolkit.org</a:t>
            </a:r>
            <a:r>
              <a:rPr lang="en-US" sz="2400" dirty="0" smtClean="0">
                <a:hlinkClick r:id="rId3"/>
              </a:rPr>
              <a:t>/</a:t>
            </a:r>
            <a:endParaRPr lang="en-US" sz="2400" dirty="0" smtClean="0"/>
          </a:p>
          <a:p>
            <a:r>
              <a:rPr lang="en-US" sz="2400" dirty="0" smtClean="0"/>
              <a:t>California Health Interview Survey</a:t>
            </a:r>
          </a:p>
          <a:p>
            <a:pPr lvl="1"/>
            <a:r>
              <a:rPr lang="en-US" sz="2000" dirty="0" smtClean="0"/>
              <a:t>Adult, Adolescent, Child questionnaires (English, Spanish, Chinese, Korean, Vietnamese, Tagalog) </a:t>
            </a:r>
            <a:r>
              <a:rPr lang="en-US" sz="2000" dirty="0">
                <a:hlinkClick r:id="rId4"/>
              </a:rPr>
              <a:t>https://healthpolicy.ucla.edu/chis/Pages/default.aspx</a:t>
            </a:r>
            <a:endParaRPr lang="en-US" sz="2000" dirty="0" smtClean="0"/>
          </a:p>
          <a:p>
            <a:pPr lvl="1"/>
            <a:r>
              <a:rPr lang="en-US" sz="2000" dirty="0" smtClean="0"/>
              <a:t>Discrimination Module </a:t>
            </a:r>
            <a:r>
              <a:rPr lang="en-US" sz="2000" dirty="0" smtClean="0">
                <a:hlinkClick r:id="rId5"/>
              </a:rPr>
              <a:t>https</a:t>
            </a:r>
            <a:r>
              <a:rPr lang="en-US" sz="2000" dirty="0">
                <a:hlinkClick r:id="rId5"/>
              </a:rPr>
              <a:t>://healthpolicy.ucla.edu/chis/data/Pages/DM.aspx</a:t>
            </a:r>
            <a:endParaRPr lang="en-US" sz="2000" dirty="0"/>
          </a:p>
          <a:p>
            <a:pPr marL="0" indent="0">
              <a:buNone/>
            </a:pPr>
            <a:endParaRPr lang="en-US" sz="2400" dirty="0"/>
          </a:p>
        </p:txBody>
      </p:sp>
    </p:spTree>
    <p:extLst>
      <p:ext uri="{BB962C8B-B14F-4D97-AF65-F5344CB8AC3E}">
        <p14:creationId xmlns:p14="http://schemas.microsoft.com/office/powerpoint/2010/main" val="16102127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4"/>
          <p:cNvSpPr>
            <a:spLocks noChangeArrowheads="1"/>
          </p:cNvSpPr>
          <p:nvPr/>
        </p:nvSpPr>
        <p:spPr bwMode="ltGray">
          <a:xfrm>
            <a:off x="671511" y="381000"/>
            <a:ext cx="7585075" cy="62017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itchFamily="34" charset="0"/>
                <a:ea typeface="+mn-ea"/>
                <a:cs typeface="Arial" charset="0"/>
              </a:rPr>
              <a:t>Map </a:t>
            </a:r>
            <a:r>
              <a:rPr kumimoji="0" lang="en-US" sz="4000" b="1" i="0" u="none" strike="noStrike" kern="1200" cap="none" spc="0" normalizeH="0" baseline="0" noProof="0" smtClean="0">
                <a:ln>
                  <a:noFill/>
                </a:ln>
                <a:solidFill>
                  <a:prstClr val="white"/>
                </a:solidFill>
                <a:effectLst/>
                <a:uLnTx/>
                <a:uFillTx/>
                <a:latin typeface="Calibri" pitchFamily="34" charset="0"/>
                <a:ea typeface="+mn-ea"/>
                <a:cs typeface="Arial" charset="0"/>
              </a:rPr>
              <a:t>of First Four </a:t>
            </a:r>
            <a:r>
              <a:rPr kumimoji="0" lang="en-US" sz="4000" b="1" i="0" u="none" strike="noStrike" kern="1200" cap="none" spc="0" normalizeH="0" baseline="0" noProof="0" dirty="0" smtClean="0">
                <a:ln>
                  <a:noFill/>
                </a:ln>
                <a:solidFill>
                  <a:prstClr val="white"/>
                </a:solidFill>
                <a:effectLst/>
                <a:uLnTx/>
                <a:uFillTx/>
                <a:latin typeface="Calibri" pitchFamily="34" charset="0"/>
                <a:ea typeface="+mn-ea"/>
                <a:cs typeface="Arial" charset="0"/>
              </a:rPr>
              <a:t>Weeks</a:t>
            </a:r>
            <a:endParaRPr kumimoji="0" lang="en-US" sz="4000" b="1" i="0" u="none" strike="noStrike" kern="1200" cap="none" spc="0" normalizeH="0" baseline="0" noProof="0" dirty="0">
              <a:ln>
                <a:noFill/>
              </a:ln>
              <a:solidFill>
                <a:prstClr val="white"/>
              </a:solidFill>
              <a:effectLst/>
              <a:uLnTx/>
              <a:uFillTx/>
              <a:latin typeface="Calibri" pitchFamily="34" charset="0"/>
              <a:ea typeface="+mn-ea"/>
              <a:cs typeface="Arial" charset="0"/>
            </a:endParaRPr>
          </a:p>
        </p:txBody>
      </p:sp>
      <p:sp>
        <p:nvSpPr>
          <p:cNvPr id="27" name="Block Arc 26"/>
          <p:cNvSpPr/>
          <p:nvPr/>
        </p:nvSpPr>
        <p:spPr>
          <a:xfrm>
            <a:off x="1125538" y="1722438"/>
            <a:ext cx="6742112" cy="6675437"/>
          </a:xfrm>
          <a:prstGeom prst="blockArc">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28" name="Block Arc 27"/>
          <p:cNvSpPr/>
          <p:nvPr/>
        </p:nvSpPr>
        <p:spPr>
          <a:xfrm>
            <a:off x="2028825" y="2632075"/>
            <a:ext cx="4911725" cy="5151438"/>
          </a:xfrm>
          <a:prstGeom prst="blockArc">
            <a:avLst/>
          </a:prstGeom>
          <a:solidFill>
            <a:srgbClr val="3399FF"/>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roup 96"/>
          <p:cNvGrpSpPr>
            <a:grpSpLocks/>
          </p:cNvGrpSpPr>
          <p:nvPr/>
        </p:nvGrpSpPr>
        <p:grpSpPr bwMode="auto">
          <a:xfrm>
            <a:off x="2941638" y="3546475"/>
            <a:ext cx="3144837" cy="3305175"/>
            <a:chOff x="3017367" y="3759796"/>
            <a:chExt cx="3144656" cy="3304620"/>
          </a:xfrm>
        </p:grpSpPr>
        <p:sp>
          <p:nvSpPr>
            <p:cNvPr id="30" name="Chord 29"/>
            <p:cNvSpPr/>
            <p:nvPr/>
          </p:nvSpPr>
          <p:spPr>
            <a:xfrm rot="6741582">
              <a:off x="2937385" y="3839778"/>
              <a:ext cx="3304620" cy="3144656"/>
            </a:xfrm>
            <a:prstGeom prst="chord">
              <a:avLst>
                <a:gd name="adj1" fmla="val 3303767"/>
                <a:gd name="adj2" fmla="val 15611572"/>
              </a:avLst>
            </a:prstGeom>
            <a:solidFill>
              <a:srgbClr val="0000CC"/>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31" name="Straight Connector 30"/>
            <p:cNvCxnSpPr/>
            <p:nvPr/>
          </p:nvCxnSpPr>
          <p:spPr>
            <a:xfrm rot="5400000" flipH="1" flipV="1">
              <a:off x="3853216" y="4524049"/>
              <a:ext cx="1431685" cy="476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32" name="Group 76"/>
          <p:cNvGrpSpPr>
            <a:grpSpLocks/>
          </p:cNvGrpSpPr>
          <p:nvPr/>
        </p:nvGrpSpPr>
        <p:grpSpPr bwMode="auto">
          <a:xfrm>
            <a:off x="1135063" y="5075238"/>
            <a:ext cx="6753225" cy="1327150"/>
            <a:chOff x="800100" y="2562225"/>
            <a:chExt cx="5486400" cy="707021"/>
          </a:xfrm>
        </p:grpSpPr>
        <p:sp>
          <p:nvSpPr>
            <p:cNvPr id="33" name="Rectangle 32"/>
            <p:cNvSpPr/>
            <p:nvPr/>
          </p:nvSpPr>
          <p:spPr>
            <a:xfrm>
              <a:off x="800100" y="2562225"/>
              <a:ext cx="5486400" cy="514197"/>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34" name="Straight Connector 33"/>
            <p:cNvCxnSpPr/>
            <p:nvPr/>
          </p:nvCxnSpPr>
          <p:spPr>
            <a:xfrm>
              <a:off x="800100" y="2562225"/>
              <a:ext cx="547737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5" name="TextBox 23"/>
            <p:cNvSpPr txBox="1"/>
            <p:nvPr/>
          </p:nvSpPr>
          <p:spPr>
            <a:xfrm>
              <a:off x="2747553" y="2764352"/>
              <a:ext cx="1590204" cy="504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HEALTH</a:t>
              </a:r>
            </a:p>
          </p:txBody>
        </p:sp>
      </p:grpSp>
      <p:sp>
        <p:nvSpPr>
          <p:cNvPr id="36" name="TextBox 24"/>
          <p:cNvSpPr txBox="1"/>
          <p:nvPr/>
        </p:nvSpPr>
        <p:spPr>
          <a:xfrm>
            <a:off x="3341688" y="4119563"/>
            <a:ext cx="1122362" cy="811212"/>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Behaviors</a:t>
            </a:r>
            <a:endParaRPr kumimoji="0" lang="en-US" sz="1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TextBox 25"/>
          <p:cNvSpPr txBox="1"/>
          <p:nvPr/>
        </p:nvSpPr>
        <p:spPr>
          <a:xfrm>
            <a:off x="4527550" y="4127500"/>
            <a:ext cx="1230313" cy="811213"/>
          </a:xfrm>
          <a:prstGeom prst="rect">
            <a:avLst/>
          </a:prstGeom>
          <a:noFill/>
        </p:spPr>
        <p:style>
          <a:lnRef idx="0">
            <a:scrgbClr r="0" g="0" b="0"/>
          </a:lnRef>
          <a:fillRef idx="0">
            <a:scrgbClr r="0" g="0" b="0"/>
          </a:fillRef>
          <a:effectRef idx="0">
            <a:scrgbClr r="0" g="0" b="0"/>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Medical Care</a:t>
            </a:r>
            <a:endParaRPr kumimoji="0" lang="en-US" sz="1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8" name="TextBox 26"/>
          <p:cNvSpPr txBox="1"/>
          <p:nvPr/>
        </p:nvSpPr>
        <p:spPr>
          <a:xfrm>
            <a:off x="3268663" y="2927350"/>
            <a:ext cx="2536825" cy="6127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Living &amp; Working Conditions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in Homes </a:t>
            </a:r>
            <a:r>
              <a:rPr kumimoji="0" lang="en-US" sz="1400" b="1" i="0" u="none" strike="noStrike" kern="1200" cap="none" spc="0" normalizeH="0" baseline="0" noProof="0" dirty="0" smtClean="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and Communities</a:t>
            </a:r>
            <a:endParaRPr kumimoji="0" lang="en-US" sz="1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9" name="TextBox 27"/>
          <p:cNvSpPr txBox="1"/>
          <p:nvPr/>
        </p:nvSpPr>
        <p:spPr>
          <a:xfrm>
            <a:off x="3200400" y="1919288"/>
            <a:ext cx="2573338" cy="65087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Economic &amp; Social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Opportunities </a:t>
            </a:r>
            <a:r>
              <a:rPr kumimoji="0" lang="en-US" sz="1400" b="1" i="0" u="none" strike="noStrike" kern="1200" cap="none" spc="0" normalizeH="0" baseline="0" noProof="0" dirty="0" smtClean="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and </a:t>
            </a:r>
            <a:r>
              <a:rPr kumimoji="0" lang="en-US" sz="1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Resources</a:t>
            </a:r>
          </a:p>
        </p:txBody>
      </p:sp>
      <p:sp>
        <p:nvSpPr>
          <p:cNvPr id="41" name="Text Box 21"/>
          <p:cNvSpPr txBox="1">
            <a:spLocks noChangeArrowheads="1"/>
          </p:cNvSpPr>
          <p:nvPr/>
        </p:nvSpPr>
        <p:spPr bwMode="ltGray">
          <a:xfrm>
            <a:off x="4561227" y="6242704"/>
            <a:ext cx="461089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en-US" sz="1100" b="0" i="0" u="none" strike="noStrike" kern="1200" cap="none" spc="0" normalizeH="0" baseline="0" noProof="0" dirty="0">
                <a:ln>
                  <a:noFill/>
                </a:ln>
                <a:solidFill>
                  <a:prstClr val="black"/>
                </a:solidFill>
                <a:effectLst/>
                <a:uLnTx/>
                <a:uFillTx/>
                <a:latin typeface="Arial" charset="0"/>
                <a:ea typeface="+mn-ea"/>
                <a:cs typeface="Arial" charset="0"/>
              </a:rPr>
              <a:t>Adapted from Braveman et al., for </a:t>
            </a:r>
            <a:r>
              <a:rPr kumimoji="1" lang="en-US" altLang="en-US" sz="1100" b="0" i="0" u="none" strike="noStrike" kern="1200" cap="none" spc="0" normalizeH="0" baseline="0" noProof="0" dirty="0" smtClean="0">
                <a:ln>
                  <a:noFill/>
                </a:ln>
                <a:solidFill>
                  <a:prstClr val="black"/>
                </a:solidFill>
                <a:effectLst/>
                <a:uLnTx/>
                <a:uFillTx/>
                <a:latin typeface="Arial" charset="0"/>
                <a:ea typeface="+mn-ea"/>
                <a:cs typeface="Arial" charset="0"/>
              </a:rPr>
              <a:t>RWJ Foundation</a:t>
            </a: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en-US" altLang="en-US" sz="1100" b="0"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1" lang="en-US" altLang="en-US" sz="1100" b="0" i="0" u="none" strike="noStrike" kern="1200" cap="none" spc="0" normalizeH="0" baseline="0" noProof="0" dirty="0">
                <a:ln>
                  <a:noFill/>
                </a:ln>
                <a:solidFill>
                  <a:prstClr val="black"/>
                </a:solidFill>
                <a:effectLst/>
                <a:uLnTx/>
                <a:uFillTx/>
                <a:latin typeface="Arial" charset="0"/>
                <a:ea typeface="+mn-ea"/>
                <a:cs typeface="Arial" charset="0"/>
              </a:rPr>
              <a:t>Commission to Build a Healthier America | www.commissiononhealth.org</a:t>
            </a:r>
          </a:p>
        </p:txBody>
      </p:sp>
      <p:sp>
        <p:nvSpPr>
          <p:cNvPr id="42" name="TextBox 41"/>
          <p:cNvSpPr txBox="1">
            <a:spLocks noChangeArrowheads="1"/>
          </p:cNvSpPr>
          <p:nvPr/>
        </p:nvSpPr>
        <p:spPr bwMode="auto">
          <a:xfrm>
            <a:off x="1117600" y="5075238"/>
            <a:ext cx="6786563" cy="3385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prstClr val="white"/>
                </a:solidFill>
                <a:effectLst/>
                <a:uLnTx/>
                <a:uFillTx/>
                <a:latin typeface="Arial" charset="0"/>
                <a:ea typeface="+mn-ea"/>
                <a:cs typeface="Arial" charset="0"/>
              </a:rPr>
              <a:t>Interaction with genetic/other biological factors</a:t>
            </a:r>
            <a:endParaRPr kumimoji="0" lang="en-US" altLang="en-US" sz="16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2" name="TextBox 1"/>
          <p:cNvSpPr txBox="1"/>
          <p:nvPr/>
        </p:nvSpPr>
        <p:spPr>
          <a:xfrm>
            <a:off x="1059584" y="1400145"/>
            <a:ext cx="1371600" cy="400110"/>
          </a:xfrm>
          <a:prstGeom prst="rect">
            <a:avLst/>
          </a:prstGeom>
          <a:noFill/>
          <a:ln>
            <a:solidFill>
              <a:schemeClr val="accent1">
                <a:shade val="50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itchFamily="34" charset="0"/>
                <a:ea typeface="+mn-ea"/>
                <a:cs typeface="Arial" charset="0"/>
              </a:rPr>
              <a:t>Week 2</a:t>
            </a:r>
            <a:endParaRPr kumimoji="0" lang="en-US" sz="2000" b="1" i="0" u="none" strike="noStrike" kern="1200" cap="none" spc="0" normalizeH="0" baseline="0" noProof="0" dirty="0">
              <a:ln>
                <a:noFill/>
              </a:ln>
              <a:solidFill>
                <a:prstClr val="white"/>
              </a:solidFill>
              <a:effectLst/>
              <a:uLnTx/>
              <a:uFillTx/>
              <a:latin typeface="Calibri" pitchFamily="34" charset="0"/>
              <a:ea typeface="+mn-ea"/>
              <a:cs typeface="Arial" charset="0"/>
            </a:endParaRPr>
          </a:p>
        </p:txBody>
      </p:sp>
      <p:cxnSp>
        <p:nvCxnSpPr>
          <p:cNvPr id="4" name="Straight Arrow Connector 3"/>
          <p:cNvCxnSpPr/>
          <p:nvPr/>
        </p:nvCxnSpPr>
        <p:spPr>
          <a:xfrm>
            <a:off x="2209800" y="1800255"/>
            <a:ext cx="533400" cy="333345"/>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 idx="2"/>
          </p:cNvCxnSpPr>
          <p:nvPr/>
        </p:nvCxnSpPr>
        <p:spPr>
          <a:xfrm>
            <a:off x="1745384" y="1800255"/>
            <a:ext cx="1596304" cy="1127095"/>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570786" y="3033682"/>
            <a:ext cx="1371600" cy="400110"/>
          </a:xfrm>
          <a:prstGeom prst="rect">
            <a:avLst/>
          </a:prstGeom>
          <a:noFill/>
          <a:ln>
            <a:solidFill>
              <a:schemeClr val="accent1">
                <a:shade val="50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itchFamily="34" charset="0"/>
                <a:ea typeface="+mn-ea"/>
                <a:cs typeface="Arial" charset="0"/>
              </a:rPr>
              <a:t>Week 4</a:t>
            </a:r>
            <a:endParaRPr kumimoji="0" lang="en-US" sz="2000" b="1" i="0" u="none" strike="noStrike" kern="1200" cap="none" spc="0" normalizeH="0" baseline="0" noProof="0" dirty="0">
              <a:ln>
                <a:noFill/>
              </a:ln>
              <a:solidFill>
                <a:prstClr val="white"/>
              </a:solidFill>
              <a:effectLst/>
              <a:uLnTx/>
              <a:uFillTx/>
              <a:latin typeface="Calibri" pitchFamily="34" charset="0"/>
              <a:ea typeface="+mn-ea"/>
              <a:cs typeface="Arial" charset="0"/>
            </a:endParaRPr>
          </a:p>
        </p:txBody>
      </p:sp>
      <p:cxnSp>
        <p:nvCxnSpPr>
          <p:cNvPr id="11" name="Straight Arrow Connector 10"/>
          <p:cNvCxnSpPr/>
          <p:nvPr/>
        </p:nvCxnSpPr>
        <p:spPr>
          <a:xfrm flipH="1">
            <a:off x="7143125" y="3597275"/>
            <a:ext cx="1113462" cy="1462881"/>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180874" y="1566817"/>
            <a:ext cx="1371600" cy="400110"/>
          </a:xfrm>
          <a:prstGeom prst="rect">
            <a:avLst/>
          </a:prstGeom>
          <a:noFill/>
          <a:ln>
            <a:solidFill>
              <a:schemeClr val="accent1">
                <a:shade val="50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itchFamily="34" charset="0"/>
                <a:ea typeface="+mn-ea"/>
                <a:cs typeface="Arial" charset="0"/>
              </a:rPr>
              <a:t>Week 5</a:t>
            </a:r>
            <a:endParaRPr kumimoji="0" lang="en-US" sz="2000" b="1" i="0" u="none" strike="noStrike" kern="1200" cap="none" spc="0" normalizeH="0" baseline="0" noProof="0" dirty="0">
              <a:ln>
                <a:noFill/>
              </a:ln>
              <a:solidFill>
                <a:prstClr val="white"/>
              </a:solidFill>
              <a:effectLst/>
              <a:uLnTx/>
              <a:uFillTx/>
              <a:latin typeface="Calibri" pitchFamily="34" charset="0"/>
              <a:ea typeface="+mn-ea"/>
              <a:cs typeface="Arial" charset="0"/>
            </a:endParaRPr>
          </a:p>
        </p:txBody>
      </p:sp>
      <p:cxnSp>
        <p:nvCxnSpPr>
          <p:cNvPr id="17" name="Straight Arrow Connector 16"/>
          <p:cNvCxnSpPr/>
          <p:nvPr/>
        </p:nvCxnSpPr>
        <p:spPr>
          <a:xfrm flipH="1">
            <a:off x="5334000" y="1966927"/>
            <a:ext cx="1262929" cy="1630348"/>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28600" y="2727295"/>
            <a:ext cx="1371600" cy="400110"/>
          </a:xfrm>
          <a:prstGeom prst="rect">
            <a:avLst/>
          </a:prstGeom>
          <a:noFill/>
          <a:ln>
            <a:solidFill>
              <a:schemeClr val="accent1">
                <a:shade val="50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itchFamily="34" charset="0"/>
                <a:ea typeface="+mn-ea"/>
                <a:cs typeface="Arial" charset="0"/>
              </a:rPr>
              <a:t>Week 3</a:t>
            </a:r>
            <a:endParaRPr kumimoji="0" lang="en-US" sz="2000" b="1" i="0" u="none" strike="noStrike" kern="1200" cap="none" spc="0" normalizeH="0" baseline="0" noProof="0" dirty="0">
              <a:ln>
                <a:noFill/>
              </a:ln>
              <a:solidFill>
                <a:prstClr val="white"/>
              </a:solidFill>
              <a:effectLst/>
              <a:uLnTx/>
              <a:uFillTx/>
              <a:latin typeface="Calibri" pitchFamily="34" charset="0"/>
              <a:ea typeface="+mn-ea"/>
              <a:cs typeface="Arial" charset="0"/>
            </a:endParaRPr>
          </a:p>
        </p:txBody>
      </p:sp>
      <p:cxnSp>
        <p:nvCxnSpPr>
          <p:cNvPr id="19" name="Straight Arrow Connector 18"/>
          <p:cNvCxnSpPr/>
          <p:nvPr/>
        </p:nvCxnSpPr>
        <p:spPr>
          <a:xfrm>
            <a:off x="1371600" y="3233737"/>
            <a:ext cx="1970088" cy="885826"/>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8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0" grpId="0" animBg="1"/>
      <p:bldP spid="4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 Comments?</a:t>
            </a:r>
            <a:endParaRPr lang="en-US" dirty="0"/>
          </a:p>
        </p:txBody>
      </p:sp>
      <p:sp>
        <p:nvSpPr>
          <p:cNvPr id="2" name="Content Placeholder 1"/>
          <p:cNvSpPr>
            <a:spLocks noGrp="1"/>
          </p:cNvSpPr>
          <p:nvPr>
            <p:ph idx="1"/>
          </p:nvPr>
        </p:nvSpPr>
        <p:spPr/>
        <p:txBody>
          <a:bodyPr/>
          <a:lstStyle/>
          <a:p>
            <a:pPr marL="0" indent="0">
              <a:buNone/>
            </a:pPr>
            <a:endParaRPr lang="en-US" sz="2400" dirty="0" smtClean="0"/>
          </a:p>
          <a:p>
            <a:pPr marL="0" indent="0">
              <a:buNone/>
            </a:pPr>
            <a:endParaRPr lang="en-US" sz="2400" dirty="0"/>
          </a:p>
          <a:p>
            <a:pPr marL="0" indent="0">
              <a:buNone/>
            </a:pPr>
            <a:r>
              <a:rPr lang="en-US" sz="2400" dirty="0" smtClean="0"/>
              <a:t>Salma Shariff-Marco, PhD, MPH</a:t>
            </a:r>
          </a:p>
          <a:p>
            <a:pPr marL="0" indent="0">
              <a:buNone/>
            </a:pPr>
            <a:r>
              <a:rPr lang="en-US" sz="2400" dirty="0"/>
              <a:t>Associate Professor</a:t>
            </a:r>
          </a:p>
          <a:p>
            <a:pPr marL="0" indent="0">
              <a:buNone/>
            </a:pPr>
            <a:r>
              <a:rPr lang="en-US" sz="2400" dirty="0"/>
              <a:t>Department of Epidemiology and Biostatistics</a:t>
            </a:r>
          </a:p>
          <a:p>
            <a:pPr marL="0" indent="0">
              <a:buNone/>
            </a:pPr>
            <a:r>
              <a:rPr lang="en-US" sz="2400" dirty="0"/>
              <a:t>Helen Diller Family Comprehensive Cancer Center</a:t>
            </a:r>
          </a:p>
          <a:p>
            <a:pPr marL="0" indent="0">
              <a:buNone/>
            </a:pPr>
            <a:r>
              <a:rPr lang="en-US" sz="2400" dirty="0"/>
              <a:t>Greater Bay Area Cancer Registry (GBACR</a:t>
            </a:r>
            <a:r>
              <a:rPr lang="en-US" sz="2400" dirty="0" smtClean="0"/>
              <a:t>),   </a:t>
            </a:r>
            <a:r>
              <a:rPr lang="en-US" sz="2400" dirty="0">
                <a:hlinkClick r:id="rId3"/>
              </a:rPr>
              <a:t>https://</a:t>
            </a:r>
            <a:r>
              <a:rPr lang="en-US" sz="2400" dirty="0" smtClean="0">
                <a:hlinkClick r:id="rId3"/>
              </a:rPr>
              <a:t>cancerregistry.ucsf.edu</a:t>
            </a:r>
            <a:endParaRPr lang="en-US" sz="2400" dirty="0" smtClean="0"/>
          </a:p>
          <a:p>
            <a:pPr marL="0" indent="0">
              <a:buNone/>
            </a:pPr>
            <a:r>
              <a:rPr lang="en-US" sz="2400" dirty="0" smtClean="0"/>
              <a:t>DREAM Lab, </a:t>
            </a:r>
            <a:r>
              <a:rPr lang="en-US" sz="2400" dirty="0">
                <a:hlinkClick r:id="rId4"/>
              </a:rPr>
              <a:t>https://dreamlab.ucsf.edu/</a:t>
            </a:r>
            <a:endParaRPr lang="en-US" sz="2400" dirty="0"/>
          </a:p>
          <a:p>
            <a:pPr marL="0" indent="0">
              <a:buNone/>
            </a:pPr>
            <a:r>
              <a:rPr lang="en-US" sz="2400" dirty="0" smtClean="0">
                <a:hlinkClick r:id="rId5"/>
              </a:rPr>
              <a:t>sshariff@psg.ucsf.edu</a:t>
            </a:r>
            <a:endParaRPr lang="en-US" sz="2400" dirty="0" smtClean="0"/>
          </a:p>
          <a:p>
            <a:pPr marL="0" indent="0">
              <a:buNone/>
            </a:pPr>
            <a:endParaRPr lang="en-US" sz="2400" dirty="0" smtClean="0"/>
          </a:p>
        </p:txBody>
      </p:sp>
    </p:spTree>
    <p:extLst>
      <p:ext uri="{BB962C8B-B14F-4D97-AF65-F5344CB8AC3E}">
        <p14:creationId xmlns:p14="http://schemas.microsoft.com/office/powerpoint/2010/main" val="250417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FCM Template 10 border with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FCM Template border no shading">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2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5.xml><?xml version="1.0" encoding="utf-8"?>
<a:theme xmlns:a="http://schemas.openxmlformats.org/drawingml/2006/main" name="UCSF Classic">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noAutofit/>
      </a:bodyPr>
      <a:lstStyle>
        <a:defPPr marL="342900" indent="-342900">
          <a:buClr>
            <a:schemeClr val="accent1"/>
          </a:buClr>
          <a:buSzPct val="80000"/>
          <a:buFont typeface="Wingdings" charset="2"/>
          <a:buChar char="§"/>
          <a:defRPr sz="2000" dirty="0" smtClean="0">
            <a:solidFill>
              <a:schemeClr val="tx1"/>
            </a:solidFill>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FCM Template 2013</Template>
  <TotalTime>88638</TotalTime>
  <Words>4051</Words>
  <Application>Microsoft Office PowerPoint</Application>
  <PresentationFormat>On-screen Show (4:3)</PresentationFormat>
  <Paragraphs>693</Paragraphs>
  <Slides>96</Slides>
  <Notes>38</Notes>
  <HiddenSlides>6</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96</vt:i4>
      </vt:variant>
    </vt:vector>
  </HeadingPairs>
  <TitlesOfParts>
    <vt:vector size="118" baseType="lpstr">
      <vt:lpstr>Arial Unicode MS</vt:lpstr>
      <vt:lpstr>ＭＳ Ｐゴシック</vt:lpstr>
      <vt:lpstr>ＭＳ Ｐゴシック</vt:lpstr>
      <vt:lpstr>.AppleSystemUIFont</vt:lpstr>
      <vt:lpstr>Arial</vt:lpstr>
      <vt:lpstr>Calibri</vt:lpstr>
      <vt:lpstr>Calibri Light</vt:lpstr>
      <vt:lpstr>Garamond</vt:lpstr>
      <vt:lpstr>Gill Sans</vt:lpstr>
      <vt:lpstr>Gotham-Medium</vt:lpstr>
      <vt:lpstr>Helvetica Neue Light</vt:lpstr>
      <vt:lpstr>Times New Roman</vt:lpstr>
      <vt:lpstr>Trebuchet MS</vt:lpstr>
      <vt:lpstr>Whitney Medium</vt:lpstr>
      <vt:lpstr>Wingdings</vt:lpstr>
      <vt:lpstr>Wingdings 2</vt:lpstr>
      <vt:lpstr>ヒラギノ角ゴ ProN W3</vt:lpstr>
      <vt:lpstr>1_FCM Template 10 border with shading</vt:lpstr>
      <vt:lpstr>2_FCM Template border no shading</vt:lpstr>
      <vt:lpstr>Retrospect</vt:lpstr>
      <vt:lpstr>2_Retrospect</vt:lpstr>
      <vt:lpstr>UCSF Classic</vt:lpstr>
      <vt:lpstr>PowerPoint Presentation</vt:lpstr>
      <vt:lpstr>Multi-level Etiologies of Health Disparities: Pt 1. social determinants</vt:lpstr>
      <vt:lpstr>Overview/Objectives</vt:lpstr>
      <vt:lpstr>What?</vt:lpstr>
      <vt:lpstr>Social determinants of health (SDOH)</vt:lpstr>
      <vt:lpstr>Social Determinants of Health </vt:lpstr>
      <vt:lpstr>PowerPoint Presentation</vt:lpstr>
      <vt:lpstr>PowerPoint Presentation</vt:lpstr>
      <vt:lpstr>PowerPoint Presentation</vt:lpstr>
      <vt:lpstr>Dimensions of social status</vt:lpstr>
      <vt:lpstr>So what?</vt:lpstr>
      <vt:lpstr>PowerPoint Presentation</vt:lpstr>
      <vt:lpstr>PowerPoint Presentation</vt:lpstr>
      <vt:lpstr>15-yr gap in life expectancy by zip codes</vt:lpstr>
      <vt:lpstr>PowerPoint Presentation</vt:lpstr>
      <vt:lpstr>Cells-to-Society model</vt:lpstr>
      <vt:lpstr>Race/Ethnicity + SES as Fundamental Causes: Framework for social disparities in health</vt:lpstr>
      <vt:lpstr>PowerPoint Presentation</vt:lpstr>
      <vt:lpstr>Now what?</vt:lpstr>
      <vt:lpstr>Typical/Prior applications</vt:lpstr>
      <vt:lpstr>SDOH: Examples</vt:lpstr>
      <vt:lpstr>PowerPoint Presentation</vt:lpstr>
      <vt:lpstr>Measures of SES</vt:lpstr>
      <vt:lpstr>Additional SES Measures</vt:lpstr>
      <vt:lpstr>PowerPoint Presentation</vt:lpstr>
      <vt:lpstr>PowerPoint Presentation</vt:lpstr>
      <vt:lpstr>PowerPoint Presentation</vt:lpstr>
      <vt:lpstr>PowerPoint Presentation</vt:lpstr>
      <vt:lpstr>SES-related Stressors</vt:lpstr>
      <vt:lpstr>PowerPoint Presentation</vt:lpstr>
      <vt:lpstr>PowerPoint Presentation</vt:lpstr>
      <vt:lpstr>PowerPoint Presentation</vt:lpstr>
      <vt:lpstr>PowerPoint Presentation</vt:lpstr>
      <vt:lpstr>PowerPoint Presentation</vt:lpstr>
      <vt:lpstr>PowerPoint Presentation</vt:lpstr>
      <vt:lpstr>SDOH measures/tools: “STARS” study https://cancerregistry.ucsf.edu/stars-study</vt:lpstr>
      <vt:lpstr>SDOH measures/tools: “STARS” study</vt:lpstr>
      <vt:lpstr>“STARS” SDOH measures included</vt:lpstr>
      <vt:lpstr>“STARS”: Core &amp; expanded questions</vt:lpstr>
      <vt:lpstr>PowerPoint Presentation</vt:lpstr>
      <vt:lpstr>PowerPoint Presentation</vt:lpstr>
      <vt:lpstr>Measurement of SES</vt:lpstr>
      <vt:lpstr>Intersectional Framework &amp; Approach</vt:lpstr>
      <vt:lpstr>PowerPoint Presentation</vt:lpstr>
      <vt:lpstr>PowerPoint Presentation</vt:lpstr>
      <vt:lpstr>Education by Race/Ethnicity, CBCSC</vt:lpstr>
      <vt:lpstr>NSES by Race/Ethnicity, CBCSC</vt:lpstr>
      <vt:lpstr>Race/ethnicity/SES disparities in mortality after breast cancer in California</vt:lpstr>
      <vt:lpstr>Racism, United Nations</vt:lpstr>
      <vt:lpstr>Racism</vt:lpstr>
      <vt:lpstr>Multilevel, multiple dimensions of racism</vt:lpstr>
      <vt:lpstr>Multilevel, multiple dimensions of racism</vt:lpstr>
      <vt:lpstr>Lessons from the Gardener’s Tale</vt:lpstr>
      <vt:lpstr>Racism and Health</vt:lpstr>
      <vt:lpstr>Racism and Health</vt:lpstr>
      <vt:lpstr>Life course perspective &amp; racism</vt:lpstr>
      <vt:lpstr>PowerPoint Presentation</vt:lpstr>
      <vt:lpstr>PowerPoint Presentation</vt:lpstr>
      <vt:lpstr>PowerPoint Presentation</vt:lpstr>
      <vt:lpstr>PowerPoint Presentation</vt:lpstr>
      <vt:lpstr>PowerPoint Presentation</vt:lpstr>
      <vt:lpstr>Examples: segregation and health</vt:lpstr>
      <vt:lpstr>PowerPoint Presentation</vt:lpstr>
      <vt:lpstr>PowerPoint Presentation</vt:lpstr>
      <vt:lpstr>PowerPoint Presentation</vt:lpstr>
      <vt:lpstr>PowerPoint Presentation</vt:lpstr>
      <vt:lpstr>Residential Segregation &amp; Cancer</vt:lpstr>
      <vt:lpstr>PowerPoint Presentation</vt:lpstr>
      <vt:lpstr>PowerPoint Presentation</vt:lpstr>
      <vt:lpstr>Discrimination Measure</vt:lpstr>
      <vt:lpstr>PowerPoint Presentation</vt:lpstr>
      <vt:lpstr>PowerPoint Presentation</vt:lpstr>
      <vt:lpstr>Additional dimensions of racism</vt:lpstr>
      <vt:lpstr>PowerPoint Presentation</vt:lpstr>
      <vt:lpstr>Other measures/domains of structural racism</vt:lpstr>
      <vt:lpstr>Considerations for research on racism</vt:lpstr>
      <vt:lpstr>Racism, not race/ethnicity</vt:lpstr>
      <vt:lpstr>PowerPoint Presentation</vt:lpstr>
      <vt:lpstr>PowerPoint Presentation</vt:lpstr>
      <vt:lpstr>Place and health</vt:lpstr>
      <vt:lpstr>Social Environment Attributes</vt:lpstr>
      <vt:lpstr>Built Environment Attributes</vt:lpstr>
      <vt:lpstr>Additional neighborhood environments</vt:lpstr>
      <vt:lpstr>PowerPoint Presentation</vt:lpstr>
      <vt:lpstr> </vt:lpstr>
      <vt:lpstr>PowerPoint Presentation</vt:lpstr>
      <vt:lpstr>PowerPoint Presentation</vt:lpstr>
      <vt:lpstr>PowerPoint Presentation</vt:lpstr>
      <vt:lpstr>PowerPoint Presentation</vt:lpstr>
      <vt:lpstr>PowerPoint Presentation</vt:lpstr>
      <vt:lpstr>Moving to Opportunity: Update</vt:lpstr>
      <vt:lpstr>PowerPoint Presentation</vt:lpstr>
      <vt:lpstr>Recommendations for research on neighborhood + health</vt:lpstr>
      <vt:lpstr>Resources for SDOH measures</vt:lpstr>
      <vt:lpstr>PowerPoint Presentation</vt:lpstr>
      <vt:lpstr>Questions?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Shariff-Marco, Salma</cp:lastModifiedBy>
  <cp:revision>770</cp:revision>
  <cp:lastPrinted>2019-01-15T00:47:45Z</cp:lastPrinted>
  <dcterms:created xsi:type="dcterms:W3CDTF">2013-11-18T23:48:20Z</dcterms:created>
  <dcterms:modified xsi:type="dcterms:W3CDTF">2020-01-14T18:17:48Z</dcterms:modified>
</cp:coreProperties>
</file>