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4550" r:id="rId2"/>
  </p:sldMasterIdLst>
  <p:notesMasterIdLst>
    <p:notesMasterId r:id="rId44"/>
  </p:notesMasterIdLst>
  <p:sldIdLst>
    <p:sldId id="257" r:id="rId3"/>
    <p:sldId id="283" r:id="rId4"/>
    <p:sldId id="549" r:id="rId5"/>
    <p:sldId id="332" r:id="rId6"/>
    <p:sldId id="433" r:id="rId7"/>
    <p:sldId id="550" r:id="rId8"/>
    <p:sldId id="561" r:id="rId9"/>
    <p:sldId id="565" r:id="rId10"/>
    <p:sldId id="563" r:id="rId11"/>
    <p:sldId id="562" r:id="rId12"/>
    <p:sldId id="360" r:id="rId13"/>
    <p:sldId id="556" r:id="rId14"/>
    <p:sldId id="545" r:id="rId15"/>
    <p:sldId id="372" r:id="rId16"/>
    <p:sldId id="391" r:id="rId17"/>
    <p:sldId id="376" r:id="rId18"/>
    <p:sldId id="397" r:id="rId19"/>
    <p:sldId id="551" r:id="rId20"/>
    <p:sldId id="552" r:id="rId21"/>
    <p:sldId id="553" r:id="rId22"/>
    <p:sldId id="554" r:id="rId23"/>
    <p:sldId id="357" r:id="rId24"/>
    <p:sldId id="381" r:id="rId25"/>
    <p:sldId id="384" r:id="rId26"/>
    <p:sldId id="385" r:id="rId27"/>
    <p:sldId id="386" r:id="rId28"/>
    <p:sldId id="387" r:id="rId29"/>
    <p:sldId id="388" r:id="rId30"/>
    <p:sldId id="389" r:id="rId31"/>
    <p:sldId id="359" r:id="rId32"/>
    <p:sldId id="422" r:id="rId33"/>
    <p:sldId id="423" r:id="rId34"/>
    <p:sldId id="371" r:id="rId35"/>
    <p:sldId id="426" r:id="rId36"/>
    <p:sldId id="425" r:id="rId37"/>
    <p:sldId id="560" r:id="rId38"/>
    <p:sldId id="557" r:id="rId39"/>
    <p:sldId id="558" r:id="rId40"/>
    <p:sldId id="523" r:id="rId41"/>
    <p:sldId id="546" r:id="rId42"/>
    <p:sldId id="555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7" autoAdjust="0"/>
    <p:restoredTop sz="92145" autoAdjust="0"/>
  </p:normalViewPr>
  <p:slideViewPr>
    <p:cSldViewPr snapToGrid="0" snapToObjects="1">
      <p:cViewPr varScale="1">
        <p:scale>
          <a:sx n="105" d="100"/>
          <a:sy n="105" d="100"/>
        </p:scale>
        <p:origin x="13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-605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C5A4F-567A-B04C-A8E4-9B4BA21D8B87}" type="datetimeFigureOut">
              <a:rPr lang="en-US" smtClean="0"/>
              <a:t>4/13/22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0955E-2D55-5645-9F86-E2666830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5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1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BB38C-5AE7-1F48-9309-399DA3C5231D}" type="slidenum">
              <a:rPr lang="en-AU"/>
              <a:pPr/>
              <a:t>2</a:t>
            </a:fld>
            <a:endParaRPr lang="en-AU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000" dirty="0"/>
              <a:t>In terms of the process:</a:t>
            </a:r>
          </a:p>
          <a:p>
            <a:endParaRPr lang="en-NZ" sz="1000" dirty="0"/>
          </a:p>
          <a:p>
            <a:r>
              <a:rPr lang="en-NZ" sz="1000" dirty="0"/>
              <a:t>Yellow – steps that are somewhat</a:t>
            </a:r>
            <a:r>
              <a:rPr lang="en-NZ" sz="1000" baseline="0" dirty="0"/>
              <a:t> different</a:t>
            </a:r>
          </a:p>
          <a:p>
            <a:r>
              <a:rPr lang="en-NZ" sz="1000" baseline="0" dirty="0"/>
              <a:t>Red – varies ALOT</a:t>
            </a:r>
            <a:endParaRPr lang="en-NZ" sz="1000" dirty="0"/>
          </a:p>
        </p:txBody>
      </p:sp>
    </p:spTree>
    <p:extLst>
      <p:ext uri="{BB962C8B-B14F-4D97-AF65-F5344CB8AC3E}">
        <p14:creationId xmlns:p14="http://schemas.microsoft.com/office/powerpoint/2010/main" val="801542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Visuals are always helpful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20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Capture themes and concepts. You should come up with ways to summarize data so you can do things like dividing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0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1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711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61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00E2A3B-AC10-674A-9B18-099A891350C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752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0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0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8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0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7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7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7822-12B3-AD4C-8C29-1F632553333B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0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7822-12B3-AD4C-8C29-1F632553333B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  <p:sldLayoutId id="21474845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247" y="656574"/>
            <a:ext cx="8878753" cy="2586539"/>
          </a:xfrm>
        </p:spPr>
        <p:txBody>
          <a:bodyPr>
            <a:normAutofit/>
          </a:bodyPr>
          <a:lstStyle/>
          <a:p>
            <a:r>
              <a:rPr lang="en-US" dirty="0"/>
              <a:t>Systematic Reviews </a:t>
            </a:r>
            <a:br>
              <a:rPr lang="en-US" dirty="0"/>
            </a:br>
            <a:r>
              <a:rPr lang="en-US" dirty="0"/>
              <a:t>(EPI 214)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223" y="4316304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Module 3 – A: Data Synthesis Approaches</a:t>
            </a:r>
          </a:p>
          <a:p>
            <a:r>
              <a:rPr lang="en-US" dirty="0"/>
              <a:t>Mohsen Malekinejad, MD, </a:t>
            </a:r>
            <a:r>
              <a:rPr lang="en-US" dirty="0" err="1"/>
              <a:t>DrPH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91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109034D-9969-224D-91AE-0E55A7685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314"/>
            <a:ext cx="9144000" cy="443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3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1-05 at 1.40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8810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10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4578-4C09-4143-8DD5-9623A195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8A79FA-E2DA-4741-8DA9-6EC7509B4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466" y="1028700"/>
            <a:ext cx="8527068" cy="5144984"/>
          </a:xfrm>
        </p:spPr>
      </p:pic>
    </p:spTree>
    <p:extLst>
      <p:ext uri="{BB962C8B-B14F-4D97-AF65-F5344CB8AC3E}">
        <p14:creationId xmlns:p14="http://schemas.microsoft.com/office/powerpoint/2010/main" val="157632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0B01-002C-334D-B584-38BCBF07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107"/>
            <a:ext cx="8229600" cy="116305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SR e.g., for intervention effect</a:t>
            </a:r>
            <a:br>
              <a:rPr lang="en-US" sz="3200" dirty="0"/>
            </a:br>
            <a:r>
              <a:rPr lang="en-US" sz="3200" dirty="0"/>
              <a:t>Lucia </a:t>
            </a:r>
            <a:r>
              <a:rPr lang="en-US" sz="3200" dirty="0" err="1"/>
              <a:t>Abascal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ACE66-1713-D64E-9AD9-BC3768075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3947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83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69"/>
            <a:ext cx="8229600" cy="1312331"/>
          </a:xfrm>
        </p:spPr>
        <p:txBody>
          <a:bodyPr>
            <a:normAutofit/>
          </a:bodyPr>
          <a:lstStyle/>
          <a:p>
            <a:r>
              <a:rPr lang="en-US" sz="4000" dirty="0"/>
              <a:t>How about other SR Types?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143"/>
            <a:ext cx="8521700" cy="551179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Disease risk factor(s) (principles very similar to SR of interventions)</a:t>
            </a:r>
          </a:p>
          <a:p>
            <a:r>
              <a:rPr lang="en-US" sz="2000" dirty="0"/>
              <a:t>Prevalence, incidence,  or burden of disease</a:t>
            </a:r>
          </a:p>
          <a:p>
            <a:r>
              <a:rPr lang="en-US" sz="2000" dirty="0"/>
              <a:t>Rate of disease progression </a:t>
            </a:r>
          </a:p>
          <a:p>
            <a:r>
              <a:rPr lang="en-US" sz="2000" dirty="0"/>
              <a:t>Program performance</a:t>
            </a:r>
          </a:p>
          <a:p>
            <a:r>
              <a:rPr lang="en-US" sz="2000" dirty="0"/>
              <a:t> Implementation characteristics of studies </a:t>
            </a:r>
          </a:p>
          <a:p>
            <a:r>
              <a:rPr lang="en-US" sz="2000" dirty="0"/>
              <a:t>Methodology</a:t>
            </a:r>
          </a:p>
          <a:p>
            <a:r>
              <a:rPr lang="en-US" sz="2000" dirty="0"/>
              <a:t>Diagnostic test accuracy </a:t>
            </a:r>
          </a:p>
          <a:p>
            <a:r>
              <a:rPr lang="en-US" sz="2000" dirty="0"/>
              <a:t>Qualitative studies</a:t>
            </a:r>
          </a:p>
          <a:p>
            <a:r>
              <a:rPr lang="en-US" sz="2000" dirty="0"/>
              <a:t>…. </a:t>
            </a:r>
          </a:p>
        </p:txBody>
      </p:sp>
    </p:spTree>
    <p:extLst>
      <p:ext uri="{BB962C8B-B14F-4D97-AF65-F5344CB8AC3E}">
        <p14:creationId xmlns:p14="http://schemas.microsoft.com/office/powerpoint/2010/main" val="2772506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1-03 at 4.37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0"/>
            <a:ext cx="9144000" cy="443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93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669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PICO Example – TB Test &amp; Treat Program Performance in the 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81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Objective: “systematically review the scientific literature to assess the performance of community-based programs to identify, test for LTBI, and link to treatment foreign-born populations in the US. Our primary focus is strategies to reach populations in the US without documented legal status” </a:t>
            </a:r>
          </a:p>
        </p:txBody>
      </p:sp>
    </p:spTree>
    <p:extLst>
      <p:ext uri="{BB962C8B-B14F-4D97-AF65-F5344CB8AC3E}">
        <p14:creationId xmlns:p14="http://schemas.microsoft.com/office/powerpoint/2010/main" val="3247215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TB Test &amp; Treat  SR -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4324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Number of </a:t>
            </a:r>
          </a:p>
          <a:p>
            <a:pPr lvl="1"/>
            <a:r>
              <a:rPr lang="en-US" sz="1800" dirty="0"/>
              <a:t>individuals who were reached</a:t>
            </a:r>
          </a:p>
          <a:p>
            <a:pPr lvl="1"/>
            <a:r>
              <a:rPr lang="en-US" sz="1800" dirty="0"/>
              <a:t>subjects reached and became eligible </a:t>
            </a:r>
          </a:p>
          <a:p>
            <a:pPr lvl="1"/>
            <a:r>
              <a:rPr lang="en-US" sz="1800" dirty="0"/>
              <a:t>eligible subjects consented for testing</a:t>
            </a:r>
          </a:p>
          <a:p>
            <a:pPr lvl="1"/>
            <a:r>
              <a:rPr lang="en-US" sz="1800" dirty="0"/>
              <a:t>eligible subjects who were tested</a:t>
            </a:r>
          </a:p>
          <a:p>
            <a:pPr lvl="1"/>
            <a:r>
              <a:rPr lang="en-US" sz="1800" dirty="0"/>
              <a:t>eligible whose test was read</a:t>
            </a:r>
          </a:p>
          <a:p>
            <a:pPr lvl="1"/>
            <a:r>
              <a:rPr lang="en-US" sz="1800" dirty="0"/>
              <a:t>eligible subjects who tested positive</a:t>
            </a:r>
          </a:p>
          <a:p>
            <a:pPr lvl="1"/>
            <a:r>
              <a:rPr lang="en-US" sz="1800" dirty="0"/>
              <a:t>eligible subjects who agreed to start treatment</a:t>
            </a:r>
          </a:p>
          <a:p>
            <a:pPr lvl="1"/>
            <a:r>
              <a:rPr lang="en-US" sz="1800" dirty="0"/>
              <a:t>eligible subjects who started treatment</a:t>
            </a:r>
          </a:p>
          <a:p>
            <a:r>
              <a:rPr lang="en-US" sz="2400" dirty="0"/>
              <a:t>Any reported cost associated with steps above</a:t>
            </a:r>
          </a:p>
          <a:p>
            <a:r>
              <a:rPr lang="en-US" sz="2400" dirty="0"/>
              <a:t>Any reported time interval (duration) associated with above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6846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F9DBC-479E-2648-991C-C1892677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E11A91-71AD-2F44-8002-8D2A54AD8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431" y="457200"/>
            <a:ext cx="8980569" cy="5774377"/>
          </a:xfrm>
        </p:spPr>
      </p:pic>
    </p:spTree>
    <p:extLst>
      <p:ext uri="{BB962C8B-B14F-4D97-AF65-F5344CB8AC3E}">
        <p14:creationId xmlns:p14="http://schemas.microsoft.com/office/powerpoint/2010/main" val="3163350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BA755-EE93-E04E-93CA-8D3A0FE8A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E79554-8BEA-F44E-8F3A-DA10061D0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35" y="457200"/>
            <a:ext cx="9105065" cy="6044540"/>
          </a:xfrm>
        </p:spPr>
      </p:pic>
    </p:spTree>
    <p:extLst>
      <p:ext uri="{BB962C8B-B14F-4D97-AF65-F5344CB8AC3E}">
        <p14:creationId xmlns:p14="http://schemas.microsoft.com/office/powerpoint/2010/main" val="1466256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Main steps for Conducting</a:t>
            </a:r>
            <a:r>
              <a:rPr lang="en-AU" sz="4000" baseline="0" dirty="0"/>
              <a:t> </a:t>
            </a:r>
            <a:r>
              <a:rPr lang="en-AU" sz="4000" dirty="0"/>
              <a:t>SR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010" y="1417638"/>
            <a:ext cx="8476793" cy="5087767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lnSpc>
                <a:spcPct val="90000"/>
              </a:lnSpc>
              <a:buFont typeface="Wingdings" charset="0"/>
              <a:buNone/>
              <a:tabLst>
                <a:tab pos="457200" algn="l"/>
                <a:tab pos="804863" algn="l"/>
              </a:tabLst>
            </a:pPr>
            <a:r>
              <a:rPr lang="en-AU" sz="2800" dirty="0"/>
              <a:t>Structured and transparent </a:t>
            </a:r>
          </a:p>
          <a:p>
            <a:pPr marL="533400" indent="-533400">
              <a:lnSpc>
                <a:spcPct val="90000"/>
              </a:lnSpc>
              <a:buFont typeface="Wingdings" charset="0"/>
              <a:buNone/>
              <a:tabLst>
                <a:tab pos="457200" algn="l"/>
                <a:tab pos="804863" algn="l"/>
              </a:tabLst>
            </a:pPr>
            <a:r>
              <a:rPr lang="en-AU" sz="2800" dirty="0"/>
              <a:t>process involving:</a:t>
            </a:r>
          </a:p>
          <a:p>
            <a:pPr marL="533400" indent="-533400">
              <a:lnSpc>
                <a:spcPct val="90000"/>
              </a:lnSpc>
              <a:buFont typeface="Wingdings" charset="0"/>
              <a:buNone/>
              <a:tabLst>
                <a:tab pos="457200" algn="l"/>
                <a:tab pos="804863" algn="l"/>
              </a:tabLst>
            </a:pPr>
            <a:endParaRPr lang="en-AU" sz="1400" dirty="0"/>
          </a:p>
          <a:p>
            <a:pPr marL="1009650" lvl="1" indent="-465138">
              <a:lnSpc>
                <a:spcPct val="10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Formulate research question &amp; PICO</a:t>
            </a:r>
          </a:p>
          <a:p>
            <a:pPr marL="1009650" lvl="1" indent="-465138">
              <a:lnSpc>
                <a:spcPct val="10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Plan the review (via a protocol)</a:t>
            </a:r>
          </a:p>
          <a:p>
            <a:pPr marL="1009650" lvl="1" indent="-465138">
              <a:lnSpc>
                <a:spcPct val="10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Comprehensive search</a:t>
            </a:r>
          </a:p>
          <a:p>
            <a:pPr marL="1009650" lvl="1" indent="-465138">
              <a:lnSpc>
                <a:spcPct val="10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Selection of studies </a:t>
            </a:r>
          </a:p>
          <a:p>
            <a:pPr marL="1009650" lvl="1" indent="-465138">
              <a:lnSpc>
                <a:spcPct val="10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Data extraction </a:t>
            </a:r>
          </a:p>
          <a:p>
            <a:pPr marL="1009650" lvl="1" indent="-465138">
              <a:lnSpc>
                <a:spcPct val="10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Standardization of data</a:t>
            </a:r>
          </a:p>
          <a:p>
            <a:pPr marL="1009650" lvl="1" indent="-465138">
              <a:lnSpc>
                <a:spcPct val="10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>
                <a:highlight>
                  <a:srgbClr val="FF0000"/>
                </a:highlight>
              </a:rPr>
              <a:t>Assess risk of bias**</a:t>
            </a:r>
          </a:p>
          <a:p>
            <a:pPr marL="1009650" lvl="1" indent="-465138">
              <a:lnSpc>
                <a:spcPct val="10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>
                <a:solidFill>
                  <a:srgbClr val="FFFF00"/>
                </a:solidFill>
              </a:rPr>
              <a:t>Data synthesis (may include meta-analysis)</a:t>
            </a:r>
          </a:p>
          <a:p>
            <a:pPr marL="1009650" lvl="1" indent="-465138">
              <a:lnSpc>
                <a:spcPct val="10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Interpretation of results</a:t>
            </a:r>
          </a:p>
          <a:p>
            <a:pPr marL="1009650" lvl="1" indent="-465138">
              <a:lnSpc>
                <a:spcPct val="100000"/>
              </a:lnSpc>
              <a:buClr>
                <a:schemeClr val="tx1"/>
              </a:buClr>
              <a:buFont typeface="Wingdings" charset="0"/>
              <a:buAutoNum type="arabicPeriod"/>
              <a:tabLst>
                <a:tab pos="457200" algn="l"/>
                <a:tab pos="804863" algn="l"/>
              </a:tabLst>
            </a:pPr>
            <a:r>
              <a:rPr lang="en-AU" sz="2400" dirty="0"/>
              <a:t>Reporting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130" b="-4148"/>
          <a:stretch/>
        </p:blipFill>
        <p:spPr>
          <a:xfrm>
            <a:off x="6547580" y="1567645"/>
            <a:ext cx="2596420" cy="44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1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4087-714F-2B4B-9A06-FED16720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A1231C9-90A0-7045-86FA-7CDB198C1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72" y="875805"/>
            <a:ext cx="9036728" cy="5168735"/>
          </a:xfrm>
        </p:spPr>
      </p:pic>
    </p:spTree>
    <p:extLst>
      <p:ext uri="{BB962C8B-B14F-4D97-AF65-F5344CB8AC3E}">
        <p14:creationId xmlns:p14="http://schemas.microsoft.com/office/powerpoint/2010/main" val="1999065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97742-9BFF-5641-8114-3B6DAF509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DDBA2A-080B-094D-BE7C-0CF8D91A1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640" y="127660"/>
            <a:ext cx="8648466" cy="5798127"/>
          </a:xfrm>
        </p:spPr>
      </p:pic>
    </p:spTree>
    <p:extLst>
      <p:ext uri="{BB962C8B-B14F-4D97-AF65-F5344CB8AC3E}">
        <p14:creationId xmlns:p14="http://schemas.microsoft.com/office/powerpoint/2010/main" val="1178429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6-01-05 at 1.24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12" y="270933"/>
            <a:ext cx="7808776" cy="64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40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4"/>
          <p:cNvSpPr>
            <a:spLocks noGrp="1"/>
          </p:cNvSpPr>
          <p:nvPr>
            <p:ph type="title"/>
          </p:nvPr>
        </p:nvSpPr>
        <p:spPr>
          <a:xfrm>
            <a:off x="533400" y="364067"/>
            <a:ext cx="79248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Objective</a:t>
            </a:r>
          </a:p>
        </p:txBody>
      </p:sp>
      <p:sp>
        <p:nvSpPr>
          <p:cNvPr id="36866" name="Content Placeholder 5"/>
          <p:cNvSpPr>
            <a:spLocks noGrp="1"/>
          </p:cNvSpPr>
          <p:nvPr>
            <p:ph idx="1"/>
          </p:nvPr>
        </p:nvSpPr>
        <p:spPr>
          <a:xfrm>
            <a:off x="685800" y="1549400"/>
            <a:ext cx="8001000" cy="3632200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To provide an accurate estimate of the prevalence of HCV infection (and its co-infections with HIV &amp; HBV) among drug users in Iran</a:t>
            </a:r>
          </a:p>
          <a:p>
            <a:pPr marL="0" indent="0"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</a:p>
          <a:p>
            <a:pPr marL="0" indent="0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5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-84668" y="152400"/>
            <a:ext cx="9313333" cy="9144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Eligibility Criteria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>
                <a:latin typeface="Arial" charset="0"/>
                <a:ea typeface="ＭＳ Ｐゴシック" charset="0"/>
                <a:cs typeface="ＭＳ Ｐゴシック" charset="0"/>
              </a:rPr>
              <a:t>Target population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drug using individuals NOT in correctional or inpatient healthcare facility during or immediately before time of survey.</a:t>
            </a:r>
            <a:endParaRPr lang="en-US" u="sng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u="sng" dirty="0">
                <a:latin typeface="Arial" charset="0"/>
                <a:ea typeface="ＭＳ Ｐゴシック" charset="0"/>
                <a:cs typeface="ＭＳ Ｐゴシック" charset="0"/>
              </a:rPr>
              <a:t> Document type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primary prevalence and/or incidence biological data with sufficient methodological info (excluded self-report, modeling, media type)</a:t>
            </a:r>
          </a:p>
          <a:p>
            <a:r>
              <a:rPr lang="en-US" u="sng" dirty="0">
                <a:latin typeface="Arial" charset="0"/>
                <a:ea typeface="ＭＳ Ｐゴシック" charset="0"/>
                <a:cs typeface="ＭＳ Ｐゴシック" charset="0"/>
              </a:rPr>
              <a:t>Disease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HCV infection &amp; co-infections with HBV/HIV </a:t>
            </a:r>
          </a:p>
          <a:p>
            <a:r>
              <a:rPr lang="en-US" u="sng" dirty="0">
                <a:latin typeface="Arial" charset="0"/>
                <a:ea typeface="ＭＳ Ｐゴシック" charset="0"/>
                <a:cs typeface="ＭＳ Ｐゴシック" charset="0"/>
              </a:rPr>
              <a:t>Study design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all quantitative </a:t>
            </a:r>
          </a:p>
          <a:p>
            <a:r>
              <a:rPr lang="en-US" u="sng" dirty="0">
                <a:latin typeface="Arial" charset="0"/>
                <a:ea typeface="ＭＳ Ｐゴシック" charset="0"/>
                <a:cs typeface="ＭＳ Ｐゴシック" charset="0"/>
              </a:rPr>
              <a:t>Geographic setting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Iran (all provinces)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>
                <a:latin typeface="Arial" charset="0"/>
                <a:ea typeface="ＭＳ Ｐゴシック" charset="0"/>
                <a:cs typeface="ＭＳ Ｐゴシック" charset="0"/>
              </a:rPr>
              <a:t>Date &amp; language: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 restrictions</a:t>
            </a:r>
          </a:p>
          <a:p>
            <a:pPr>
              <a:buFont typeface="Wingdings" charset="0"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** Included short-term mandatory drug rehabilitation detention centers</a:t>
            </a:r>
          </a:p>
          <a:p>
            <a:pPr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43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144000" cy="1524000"/>
          </a:xfrm>
        </p:spPr>
        <p:txBody>
          <a:bodyPr>
            <a:normAutofit fontScale="90000"/>
          </a:bodyPr>
          <a:lstStyle/>
          <a:p>
            <a:r>
              <a:rPr lang="en-US" sz="3400" dirty="0">
                <a:latin typeface="Arial" charset="0"/>
                <a:ea typeface="ＭＳ Ｐゴシック" charset="0"/>
                <a:cs typeface="ＭＳ Ｐゴシック" charset="0"/>
              </a:rPr>
              <a:t>Results: Characteristics of 32 Included </a:t>
            </a:r>
            <a:r>
              <a:rPr lang="en-US" sz="3400" u="sng" dirty="0">
                <a:latin typeface="Arial" charset="0"/>
                <a:ea typeface="ＭＳ Ｐゴシック" charset="0"/>
                <a:cs typeface="ＭＳ Ｐゴシック" charset="0"/>
              </a:rPr>
              <a:t>Citations</a:t>
            </a:r>
            <a:r>
              <a:rPr lang="en-US" sz="3400" dirty="0">
                <a:latin typeface="Arial" charset="0"/>
                <a:ea typeface="ＭＳ Ｐゴシック" charset="0"/>
                <a:cs typeface="ＭＳ Ｐゴシック" charset="0"/>
              </a:rPr>
              <a:t> (from total of 4730) </a:t>
            </a:r>
            <a:br>
              <a:rPr lang="en-US" sz="3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400" dirty="0">
                <a:latin typeface="Arial" charset="0"/>
                <a:ea typeface="ＭＳ Ｐゴシック" charset="0"/>
                <a:cs typeface="ＭＳ Ｐゴシック" charset="0"/>
              </a:rPr>
              <a:t>Pub Year: 2001 - 2012</a:t>
            </a:r>
          </a:p>
        </p:txBody>
      </p:sp>
      <p:graphicFrame>
        <p:nvGraphicFramePr>
          <p:cNvPr id="39938" name="Content Placeholder 4"/>
          <p:cNvGraphicFramePr>
            <a:graphicFrameLocks noGrp="1"/>
          </p:cNvGraphicFramePr>
          <p:nvPr>
            <p:ph idx="1"/>
          </p:nvPr>
        </p:nvGraphicFramePr>
        <p:xfrm>
          <a:off x="101600" y="1727200"/>
          <a:ext cx="8940800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hart" r:id="rId3" imgW="8935997" imgH="4547240" progId="Excel.Chart.8">
                  <p:embed/>
                </p:oleObj>
              </mc:Choice>
              <mc:Fallback>
                <p:oleObj name="Chart" r:id="rId3" imgW="8935997" imgH="4547240" progId="Excel.Chart.8">
                  <p:embed/>
                  <p:pic>
                    <p:nvPicPr>
                      <p:cNvPr id="39938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1727200"/>
                        <a:ext cx="8940800" cy="454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2133600" y="29718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English</a:t>
            </a:r>
          </a:p>
        </p:txBody>
      </p:sp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5638800" y="20574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Peer-reviewed</a:t>
            </a:r>
          </a:p>
        </p:txBody>
      </p: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7086600" y="5116513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Technical Report</a:t>
            </a:r>
          </a:p>
        </p:txBody>
      </p:sp>
    </p:spTree>
    <p:extLst>
      <p:ext uri="{BB962C8B-B14F-4D97-AF65-F5344CB8AC3E}">
        <p14:creationId xmlns:p14="http://schemas.microsoft.com/office/powerpoint/2010/main" val="233377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39700" y="228600"/>
            <a:ext cx="8991600" cy="1295400"/>
          </a:xfrm>
        </p:spPr>
        <p:txBody>
          <a:bodyPr/>
          <a:lstStyle/>
          <a:p>
            <a:r>
              <a:rPr lang="en-US" sz="3400" dirty="0">
                <a:latin typeface="Arial" charset="0"/>
                <a:ea typeface="ＭＳ Ｐゴシック" charset="0"/>
                <a:cs typeface="ＭＳ Ｐゴシック" charset="0"/>
              </a:rPr>
              <a:t>Results: Characteristics of Included Unique Studies (N = 24)</a:t>
            </a:r>
          </a:p>
        </p:txBody>
      </p:sp>
      <p:graphicFrame>
        <p:nvGraphicFramePr>
          <p:cNvPr id="40962" name="Content Placeholder 4"/>
          <p:cNvGraphicFramePr>
            <a:graphicFrameLocks noGrp="1"/>
          </p:cNvGraphicFramePr>
          <p:nvPr>
            <p:ph idx="1"/>
          </p:nvPr>
        </p:nvGraphicFramePr>
        <p:xfrm>
          <a:off x="-127000" y="1778000"/>
          <a:ext cx="9321800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hart" r:id="rId3" imgW="9320014" imgH="4443617" progId="Excel.Chart.8">
                  <p:embed/>
                </p:oleObj>
              </mc:Choice>
              <mc:Fallback>
                <p:oleObj name="Chart" r:id="rId3" imgW="9320014" imgH="4443617" progId="Excel.Chart.8">
                  <p:embed/>
                  <p:pic>
                    <p:nvPicPr>
                      <p:cNvPr id="40962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0" y="1778000"/>
                        <a:ext cx="9321800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TextBox 5"/>
          <p:cNvSpPr txBox="1">
            <a:spLocks noChangeArrowheads="1"/>
          </p:cNvSpPr>
          <p:nvPr/>
        </p:nvSpPr>
        <p:spPr bwMode="auto">
          <a:xfrm rot="5400000">
            <a:off x="478632" y="2993231"/>
            <a:ext cx="1600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Drug tx center</a:t>
            </a:r>
          </a:p>
        </p:txBody>
      </p:sp>
      <p:sp>
        <p:nvSpPr>
          <p:cNvPr id="40964" name="TextBox 6"/>
          <p:cNvSpPr txBox="1">
            <a:spLocks noChangeArrowheads="1"/>
          </p:cNvSpPr>
          <p:nvPr/>
        </p:nvSpPr>
        <p:spPr bwMode="auto">
          <a:xfrm>
            <a:off x="4191000" y="3276600"/>
            <a:ext cx="121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Not Tehran</a:t>
            </a:r>
          </a:p>
        </p:txBody>
      </p:sp>
      <p:sp>
        <p:nvSpPr>
          <p:cNvPr id="40965" name="TextBox 11"/>
          <p:cNvSpPr txBox="1">
            <a:spLocks noChangeArrowheads="1"/>
          </p:cNvSpPr>
          <p:nvPr/>
        </p:nvSpPr>
        <p:spPr bwMode="auto">
          <a:xfrm>
            <a:off x="3581400" y="2362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Tehran</a:t>
            </a:r>
          </a:p>
        </p:txBody>
      </p:sp>
      <p:sp>
        <p:nvSpPr>
          <p:cNvPr id="40966" name="TextBox 12"/>
          <p:cNvSpPr txBox="1">
            <a:spLocks noChangeArrowheads="1"/>
          </p:cNvSpPr>
          <p:nvPr/>
        </p:nvSpPr>
        <p:spPr bwMode="auto">
          <a:xfrm rot="5400000">
            <a:off x="1399381" y="3842544"/>
            <a:ext cx="5572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Mix</a:t>
            </a:r>
          </a:p>
        </p:txBody>
      </p:sp>
      <p:sp>
        <p:nvSpPr>
          <p:cNvPr id="40967" name="TextBox 13"/>
          <p:cNvSpPr txBox="1">
            <a:spLocks noChangeArrowheads="1"/>
          </p:cNvSpPr>
          <p:nvPr/>
        </p:nvSpPr>
        <p:spPr bwMode="auto">
          <a:xfrm rot="5400000">
            <a:off x="1182688" y="3602037"/>
            <a:ext cx="1600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Health facilities</a:t>
            </a:r>
          </a:p>
        </p:txBody>
      </p:sp>
      <p:sp>
        <p:nvSpPr>
          <p:cNvPr id="40968" name="TextBox 14"/>
          <p:cNvSpPr txBox="1">
            <a:spLocks noChangeArrowheads="1"/>
          </p:cNvSpPr>
          <p:nvPr/>
        </p:nvSpPr>
        <p:spPr bwMode="auto">
          <a:xfrm rot="5400000">
            <a:off x="2081213" y="4105275"/>
            <a:ext cx="625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DIC</a:t>
            </a:r>
          </a:p>
        </p:txBody>
      </p:sp>
      <p:sp>
        <p:nvSpPr>
          <p:cNvPr id="40969" name="TextBox 15"/>
          <p:cNvSpPr txBox="1">
            <a:spLocks noChangeArrowheads="1"/>
          </p:cNvSpPr>
          <p:nvPr/>
        </p:nvSpPr>
        <p:spPr bwMode="auto">
          <a:xfrm rot="5400000">
            <a:off x="2133600" y="4191000"/>
            <a:ext cx="1252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Community</a:t>
            </a:r>
          </a:p>
        </p:txBody>
      </p:sp>
      <p:sp>
        <p:nvSpPr>
          <p:cNvPr id="40970" name="TextBox 16"/>
          <p:cNvSpPr txBox="1">
            <a:spLocks noChangeArrowheads="1"/>
          </p:cNvSpPr>
          <p:nvPr/>
        </p:nvSpPr>
        <p:spPr bwMode="auto">
          <a:xfrm rot="5400000">
            <a:off x="2688432" y="4364831"/>
            <a:ext cx="838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Other</a:t>
            </a:r>
          </a:p>
        </p:txBody>
      </p:sp>
      <p:sp>
        <p:nvSpPr>
          <p:cNvPr id="40971" name="TextBox 19"/>
          <p:cNvSpPr txBox="1">
            <a:spLocks noChangeArrowheads="1"/>
          </p:cNvSpPr>
          <p:nvPr/>
        </p:nvSpPr>
        <p:spPr bwMode="auto">
          <a:xfrm>
            <a:off x="5867400" y="2709863"/>
            <a:ext cx="1600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Ever injector</a:t>
            </a:r>
          </a:p>
        </p:txBody>
      </p:sp>
      <p:sp>
        <p:nvSpPr>
          <p:cNvPr id="40972" name="TextBox 20"/>
          <p:cNvSpPr txBox="1">
            <a:spLocks noChangeArrowheads="1"/>
          </p:cNvSpPr>
          <p:nvPr/>
        </p:nvSpPr>
        <p:spPr bwMode="auto">
          <a:xfrm>
            <a:off x="6934200" y="2971800"/>
            <a:ext cx="160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Recent injector</a:t>
            </a:r>
          </a:p>
        </p:txBody>
      </p:sp>
      <p:sp>
        <p:nvSpPr>
          <p:cNvPr id="40973" name="TextBox 21"/>
          <p:cNvSpPr txBox="1">
            <a:spLocks noChangeArrowheads="1"/>
          </p:cNvSpPr>
          <p:nvPr/>
        </p:nvSpPr>
        <p:spPr bwMode="auto">
          <a:xfrm>
            <a:off x="7391400" y="40386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Mix</a:t>
            </a:r>
          </a:p>
        </p:txBody>
      </p:sp>
      <p:sp>
        <p:nvSpPr>
          <p:cNvPr id="40974" name="TextBox 22"/>
          <p:cNvSpPr txBox="1">
            <a:spLocks noChangeArrowheads="1"/>
          </p:cNvSpPr>
          <p:nvPr/>
        </p:nvSpPr>
        <p:spPr bwMode="auto">
          <a:xfrm>
            <a:off x="7772400" y="4572000"/>
            <a:ext cx="160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Never injector</a:t>
            </a:r>
          </a:p>
        </p:txBody>
      </p:sp>
      <p:sp>
        <p:nvSpPr>
          <p:cNvPr id="40975" name="TextBox 2"/>
          <p:cNvSpPr txBox="1">
            <a:spLocks noChangeArrowheads="1"/>
          </p:cNvSpPr>
          <p:nvPr/>
        </p:nvSpPr>
        <p:spPr bwMode="auto">
          <a:xfrm>
            <a:off x="304800" y="6059488"/>
            <a:ext cx="853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Sampling Method: 22 (92%) Convenient</a:t>
            </a:r>
          </a:p>
        </p:txBody>
      </p:sp>
    </p:spTree>
    <p:extLst>
      <p:ext uri="{BB962C8B-B14F-4D97-AF65-F5344CB8AC3E}">
        <p14:creationId xmlns:p14="http://schemas.microsoft.com/office/powerpoint/2010/main" val="1155333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77800" y="304800"/>
            <a:ext cx="87884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Results: Quality of Studies (N = 18)</a:t>
            </a:r>
          </a:p>
        </p:txBody>
      </p:sp>
      <p:graphicFrame>
        <p:nvGraphicFramePr>
          <p:cNvPr id="41986" name="Content Placeholder 3"/>
          <p:cNvGraphicFramePr>
            <a:graphicFrameLocks noGrp="1"/>
          </p:cNvGraphicFramePr>
          <p:nvPr>
            <p:ph idx="1"/>
          </p:nvPr>
        </p:nvGraphicFramePr>
        <p:xfrm>
          <a:off x="406400" y="1854200"/>
          <a:ext cx="85598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hart" r:id="rId4" imgW="8558077" imgH="4900779" progId="Excel.Chart.8">
                  <p:embed/>
                </p:oleObj>
              </mc:Choice>
              <mc:Fallback>
                <p:oleObj name="Chart" r:id="rId4" imgW="8558077" imgH="4900779" progId="Excel.Chart.8">
                  <p:embed/>
                  <p:pic>
                    <p:nvPicPr>
                      <p:cNvPr id="41986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854200"/>
                        <a:ext cx="8559800" cy="490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1189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017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Results: Pooled HCV prevalence   among PWID in Iran (all studies)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t="4123" r="2650" b="3093"/>
          <a:stretch/>
        </p:blipFill>
        <p:spPr>
          <a:xfrm>
            <a:off x="304800" y="1181100"/>
            <a:ext cx="7975600" cy="56769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3594100" y="1181100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45% ( 37 – 54)</a:t>
            </a:r>
          </a:p>
        </p:txBody>
      </p:sp>
    </p:spTree>
    <p:extLst>
      <p:ext uri="{BB962C8B-B14F-4D97-AF65-F5344CB8AC3E}">
        <p14:creationId xmlns:p14="http://schemas.microsoft.com/office/powerpoint/2010/main" val="3803736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1143000"/>
          </a:xfrm>
        </p:spPr>
        <p:txBody>
          <a:bodyPr/>
          <a:lstStyle/>
          <a:p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Results: Pooled HCV prevalence among PWNID (All studies)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t="4910" b="9875"/>
          <a:stretch>
            <a:fillRect/>
          </a:stretch>
        </p:blipFill>
        <p:spPr bwMode="auto">
          <a:xfrm>
            <a:off x="152400" y="1143000"/>
            <a:ext cx="9067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3810000" y="1676400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8% ( 4 – 13)</a:t>
            </a:r>
          </a:p>
        </p:txBody>
      </p:sp>
    </p:spTree>
    <p:extLst>
      <p:ext uri="{BB962C8B-B14F-4D97-AF65-F5344CB8AC3E}">
        <p14:creationId xmlns:p14="http://schemas.microsoft.com/office/powerpoint/2010/main" val="280127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07384-740E-104B-B0C4-208E1A64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02F21-2F16-584B-A409-BB3C97C3A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“Synthesis is a process of bringing together data from a set of included studies with the aim of drawing conclusions about a body of evidence.”</a:t>
            </a:r>
          </a:p>
        </p:txBody>
      </p:sp>
    </p:spTree>
    <p:extLst>
      <p:ext uri="{BB962C8B-B14F-4D97-AF65-F5344CB8AC3E}">
        <p14:creationId xmlns:p14="http://schemas.microsoft.com/office/powerpoint/2010/main" val="164872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pic>
        <p:nvPicPr>
          <p:cNvPr id="5" name="Picture 4" descr="Screen Shot 2016-01-05 at 1.26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55" y="0"/>
            <a:ext cx="7072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95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2-02 at 9.48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66" y="173194"/>
            <a:ext cx="5041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84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2-02 at 9.48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05" y="211682"/>
            <a:ext cx="70739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62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6-01-05 at 1.48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594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54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02 at 9.55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817"/>
            <a:ext cx="9144000" cy="49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41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2-02 at 9.55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4392"/>
            <a:ext cx="9144000" cy="211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85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19EC6F-B410-E14E-AD9C-8A265FB91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43" y="11875"/>
            <a:ext cx="8768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00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36E9E1-E948-C244-AC10-10856A60B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325"/>
            <a:ext cx="9144000" cy="63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79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872C1F-46CF-524F-9D35-D706FF44F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3795"/>
            <a:ext cx="9144000" cy="32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55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8D8391-367C-F840-B8CD-96CF3C318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761"/>
            <a:ext cx="9144000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BABA98F-8A0D-3240-968F-121B75F9B9F3}"/>
              </a:ext>
            </a:extLst>
          </p:cNvPr>
          <p:cNvSpPr txBox="1">
            <a:spLocks/>
          </p:cNvSpPr>
          <p:nvPr/>
        </p:nvSpPr>
        <p:spPr>
          <a:xfrm>
            <a:off x="457200" y="195584"/>
            <a:ext cx="8229600" cy="116305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rgbClr val="FFFF00"/>
                </a:solidFill>
              </a:rPr>
              <a:t>SR e.g., for intervention effect: review of reviews </a:t>
            </a:r>
            <a:br>
              <a:rPr lang="en-US" sz="3200" dirty="0"/>
            </a:br>
            <a:r>
              <a:rPr lang="en-US" sz="3200" dirty="0" err="1"/>
              <a:t>Kezia</a:t>
            </a:r>
            <a:r>
              <a:rPr lang="en-US" sz="3200" dirty="0"/>
              <a:t> </a:t>
            </a:r>
            <a:r>
              <a:rPr lang="en-US" sz="3200" dirty="0" err="1"/>
              <a:t>Mustak</a:t>
            </a:r>
            <a:r>
              <a:rPr lang="en-US" sz="3200" dirty="0"/>
              <a:t> capstone 2018</a:t>
            </a:r>
          </a:p>
        </p:txBody>
      </p:sp>
    </p:spTree>
    <p:extLst>
      <p:ext uri="{BB962C8B-B14F-4D97-AF65-F5344CB8AC3E}">
        <p14:creationId xmlns:p14="http://schemas.microsoft.com/office/powerpoint/2010/main" val="961676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319"/>
            <a:ext cx="9144000" cy="1390207"/>
          </a:xfrm>
        </p:spPr>
        <p:txBody>
          <a:bodyPr>
            <a:noAutofit/>
          </a:bodyPr>
          <a:lstStyle/>
          <a:p>
            <a:r>
              <a:rPr lang="en-US" sz="4200" dirty="0"/>
              <a:t>Systematic review: </a:t>
            </a:r>
            <a:br>
              <a:rPr lang="en-US" sz="4200" dirty="0"/>
            </a:br>
            <a:r>
              <a:rPr lang="en-US" sz="4200" dirty="0"/>
              <a:t>Data Synthesis Approach?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r>
              <a:rPr lang="en-US" dirty="0"/>
              <a:t>Depends on:</a:t>
            </a:r>
          </a:p>
          <a:p>
            <a:pPr lvl="1"/>
            <a:r>
              <a:rPr lang="en-US" dirty="0"/>
              <a:t>objective of systematic review</a:t>
            </a:r>
          </a:p>
          <a:p>
            <a:pPr lvl="1"/>
            <a:r>
              <a:rPr lang="en-US" dirty="0"/>
              <a:t>type of included studies and data</a:t>
            </a:r>
          </a:p>
          <a:p>
            <a:pPr lvl="1"/>
            <a:r>
              <a:rPr lang="en-US" dirty="0"/>
              <a:t>quality of available data</a:t>
            </a:r>
          </a:p>
          <a:p>
            <a:pPr lvl="1"/>
            <a:r>
              <a:rPr lang="en-US" dirty="0"/>
              <a:t>quantity of available data</a:t>
            </a:r>
          </a:p>
        </p:txBody>
      </p:sp>
    </p:spTree>
    <p:extLst>
      <p:ext uri="{BB962C8B-B14F-4D97-AF65-F5344CB8AC3E}">
        <p14:creationId xmlns:p14="http://schemas.microsoft.com/office/powerpoint/2010/main" val="21543140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6E5642-F7D7-6441-908E-CECEDFECF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28B907A-8833-734D-8075-4F336BA56782}"/>
              </a:ext>
            </a:extLst>
          </p:cNvPr>
          <p:cNvSpPr txBox="1">
            <a:spLocks/>
          </p:cNvSpPr>
          <p:nvPr/>
        </p:nvSpPr>
        <p:spPr>
          <a:xfrm>
            <a:off x="0" y="551449"/>
            <a:ext cx="9144000" cy="116305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rgbClr val="FFFF00"/>
                </a:solidFill>
              </a:rPr>
              <a:t>SR e.g., for association between risk factors &amp; health outcome</a:t>
            </a:r>
            <a:br>
              <a:rPr lang="en-US" sz="3200" dirty="0"/>
            </a:br>
            <a:r>
              <a:rPr lang="en-US" sz="3200" dirty="0"/>
              <a:t>Vahid </a:t>
            </a:r>
            <a:r>
              <a:rPr lang="en-US" sz="3200" dirty="0" err="1"/>
              <a:t>Namdari-zandi</a:t>
            </a:r>
            <a:r>
              <a:rPr lang="en-US" sz="3200" dirty="0"/>
              <a:t> capstone 2018</a:t>
            </a:r>
          </a:p>
        </p:txBody>
      </p:sp>
    </p:spTree>
    <p:extLst>
      <p:ext uri="{BB962C8B-B14F-4D97-AF65-F5344CB8AC3E}">
        <p14:creationId xmlns:p14="http://schemas.microsoft.com/office/powerpoint/2010/main" val="13804524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70950D-63EB-3546-ADA5-2957C33C4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640" y="708067"/>
            <a:ext cx="7124717" cy="625783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6158111-E4AD-1E46-9AA9-D668C16A5C06}"/>
              </a:ext>
            </a:extLst>
          </p:cNvPr>
          <p:cNvSpPr txBox="1">
            <a:spLocks/>
          </p:cNvSpPr>
          <p:nvPr/>
        </p:nvSpPr>
        <p:spPr>
          <a:xfrm>
            <a:off x="457199" y="1365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Data Synthesis Methods: Intervention Effect</a:t>
            </a:r>
          </a:p>
        </p:txBody>
      </p:sp>
    </p:spTree>
    <p:extLst>
      <p:ext uri="{BB962C8B-B14F-4D97-AF65-F5344CB8AC3E}">
        <p14:creationId xmlns:p14="http://schemas.microsoft.com/office/powerpoint/2010/main" val="159494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1-17 at 6.3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9" y="1381935"/>
            <a:ext cx="7792451" cy="54760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71A12C-61CB-EF49-9D7F-3F60F45D1775}"/>
              </a:ext>
            </a:extLst>
          </p:cNvPr>
          <p:cNvSpPr txBox="1"/>
          <p:nvPr/>
        </p:nvSpPr>
        <p:spPr>
          <a:xfrm>
            <a:off x="697964" y="1967864"/>
            <a:ext cx="1292772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392EB-F18F-AF43-85AA-68696520CE97}"/>
              </a:ext>
            </a:extLst>
          </p:cNvPr>
          <p:cNvSpPr txBox="1"/>
          <p:nvPr/>
        </p:nvSpPr>
        <p:spPr>
          <a:xfrm>
            <a:off x="697964" y="3581692"/>
            <a:ext cx="1292772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8529B-9919-DC45-8B7B-D335C61396B7}"/>
              </a:ext>
            </a:extLst>
          </p:cNvPr>
          <p:cNvSpPr txBox="1"/>
          <p:nvPr/>
        </p:nvSpPr>
        <p:spPr>
          <a:xfrm>
            <a:off x="697964" y="5456945"/>
            <a:ext cx="1545020" cy="49924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Screen Shot 2016-02-03 at 11.01.25 PM.png">
            <a:extLst>
              <a:ext uri="{FF2B5EF4-FFF2-40B4-BE49-F238E27FC236}">
                <a16:creationId xmlns:a16="http://schemas.microsoft.com/office/drawing/2014/main" id="{491C34BD-7AFC-CA4F-B0FE-2D417267D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36" y="0"/>
            <a:ext cx="5407572" cy="13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3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FCB2-B5A3-F040-88C6-4FDD90AE9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6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Data Synthesis Steps: Intervention Effect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041ABE-A3DF-4742-B9A8-F889425CD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236" y="807522"/>
            <a:ext cx="6549525" cy="5836722"/>
          </a:xfrm>
        </p:spPr>
      </p:pic>
    </p:spTree>
    <p:extLst>
      <p:ext uri="{BB962C8B-B14F-4D97-AF65-F5344CB8AC3E}">
        <p14:creationId xmlns:p14="http://schemas.microsoft.com/office/powerpoint/2010/main" val="15414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9402640-3F19-0842-8337-F5823EB88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0" y="191779"/>
            <a:ext cx="6363222" cy="2333457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C8FD707-CC2C-A746-87A8-E7B88893B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744" y="1678488"/>
            <a:ext cx="5035366" cy="50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7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7FF0E11-8548-294A-90A1-17CE0B71A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52" y="918585"/>
            <a:ext cx="8520496" cy="502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4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335D4F4-A708-0F42-8C03-E9B1DF4E7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8851"/>
            <a:ext cx="9144000" cy="484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702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3238</TotalTime>
  <Words>639</Words>
  <Application>Microsoft Macintosh PowerPoint</Application>
  <PresentationFormat>On-screen Show (4:3)</PresentationFormat>
  <Paragraphs>102</Paragraphs>
  <Slides>41</Slides>
  <Notes>4</Notes>
  <HiddenSlides>17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Corbel</vt:lpstr>
      <vt:lpstr>Wingdings</vt:lpstr>
      <vt:lpstr>Custom Design</vt:lpstr>
      <vt:lpstr>Twilight</vt:lpstr>
      <vt:lpstr>Chart</vt:lpstr>
      <vt:lpstr>Systematic Reviews  (EPI 214)</vt:lpstr>
      <vt:lpstr>Main steps for Conducting SR</vt:lpstr>
      <vt:lpstr>Data Synthesis</vt:lpstr>
      <vt:lpstr>Systematic review:  Data Synthesis Approach?</vt:lpstr>
      <vt:lpstr>PowerPoint Presentation</vt:lpstr>
      <vt:lpstr>Data Synthesis Steps: Intervention Effect</vt:lpstr>
      <vt:lpstr>PowerPoint Presentation</vt:lpstr>
      <vt:lpstr>PowerPoint Presentation</vt:lpstr>
      <vt:lpstr>PowerPoint Presentation</vt:lpstr>
      <vt:lpstr>PowerPoint Presentation</vt:lpstr>
      <vt:lpstr>Example 3</vt:lpstr>
      <vt:lpstr>PowerPoint Presentation</vt:lpstr>
      <vt:lpstr>SR e.g., for intervention effect Lucia Abascal</vt:lpstr>
      <vt:lpstr>How about other SR Types?</vt:lpstr>
      <vt:lpstr>PowerPoint Presentation</vt:lpstr>
      <vt:lpstr>PICO Example – TB Test &amp; Treat Program Performance in the US </vt:lpstr>
      <vt:lpstr>TB Test &amp; Treat  SR - Outcome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</vt:lpstr>
      <vt:lpstr>Eligibility Criteria</vt:lpstr>
      <vt:lpstr>Results: Characteristics of 32 Included Citations (from total of 4730)  Pub Year: 2001 - 2012</vt:lpstr>
      <vt:lpstr>Results: Characteristics of Included Unique Studies (N = 24)</vt:lpstr>
      <vt:lpstr>Results: Quality of Studies (N = 18)</vt:lpstr>
      <vt:lpstr>Results: Pooled HCV prevalence   among PWID in Iran (all studies)</vt:lpstr>
      <vt:lpstr>Results: Pooled HCV prevalence among PWNID (All studies)</vt:lpstr>
      <vt:lpstr>Example 2</vt:lpstr>
      <vt:lpstr>PowerPoint Presentation</vt:lpstr>
      <vt:lpstr>PowerPoint Presentation</vt:lpstr>
      <vt:lpstr>Example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 Malekinejad</dc:creator>
  <cp:lastModifiedBy>Malekinejad, Mohsen</cp:lastModifiedBy>
  <cp:revision>720</cp:revision>
  <dcterms:created xsi:type="dcterms:W3CDTF">2016-01-04T14:56:55Z</dcterms:created>
  <dcterms:modified xsi:type="dcterms:W3CDTF">2022-04-13T15:51:36Z</dcterms:modified>
</cp:coreProperties>
</file>