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tags/tag1.xml" ContentType="application/vnd.openxmlformats-officedocument.presentationml.tags+xml"/>
  <Override PartName="/ppt/notesSlides/notesSlide1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1" r:id="rId1"/>
  </p:sldMasterIdLst>
  <p:notesMasterIdLst>
    <p:notesMasterId r:id="rId167"/>
  </p:notesMasterIdLst>
  <p:handoutMasterIdLst>
    <p:handoutMasterId r:id="rId168"/>
  </p:handoutMasterIdLst>
  <p:sldIdLst>
    <p:sldId id="275" r:id="rId2"/>
    <p:sldId id="347" r:id="rId3"/>
    <p:sldId id="682" r:id="rId4"/>
    <p:sldId id="277" r:id="rId5"/>
    <p:sldId id="278" r:id="rId6"/>
    <p:sldId id="426" r:id="rId7"/>
    <p:sldId id="379" r:id="rId8"/>
    <p:sldId id="510" r:id="rId9"/>
    <p:sldId id="511" r:id="rId10"/>
    <p:sldId id="473" r:id="rId11"/>
    <p:sldId id="512" r:id="rId12"/>
    <p:sldId id="670" r:id="rId13"/>
    <p:sldId id="281" r:id="rId14"/>
    <p:sldId id="474" r:id="rId15"/>
    <p:sldId id="308" r:id="rId16"/>
    <p:sldId id="283" r:id="rId17"/>
    <p:sldId id="284" r:id="rId18"/>
    <p:sldId id="286" r:id="rId19"/>
    <p:sldId id="402" r:id="rId20"/>
    <p:sldId id="403" r:id="rId21"/>
    <p:sldId id="404" r:id="rId22"/>
    <p:sldId id="428" r:id="rId23"/>
    <p:sldId id="498" r:id="rId24"/>
    <p:sldId id="407" r:id="rId25"/>
    <p:sldId id="409" r:id="rId26"/>
    <p:sldId id="289" r:id="rId27"/>
    <p:sldId id="304" r:id="rId28"/>
    <p:sldId id="290" r:id="rId29"/>
    <p:sldId id="291" r:id="rId30"/>
    <p:sldId id="647" r:id="rId31"/>
    <p:sldId id="294" r:id="rId32"/>
    <p:sldId id="410" r:id="rId33"/>
    <p:sldId id="411" r:id="rId34"/>
    <p:sldId id="672" r:id="rId35"/>
    <p:sldId id="673" r:id="rId36"/>
    <p:sldId id="677" r:id="rId37"/>
    <p:sldId id="678" r:id="rId38"/>
    <p:sldId id="679" r:id="rId39"/>
    <p:sldId id="681" r:id="rId40"/>
    <p:sldId id="680" r:id="rId41"/>
    <p:sldId id="450" r:id="rId42"/>
    <p:sldId id="646" r:id="rId43"/>
    <p:sldId id="554" r:id="rId44"/>
    <p:sldId id="556" r:id="rId45"/>
    <p:sldId id="560" r:id="rId46"/>
    <p:sldId id="561" r:id="rId47"/>
    <p:sldId id="563" r:id="rId48"/>
    <p:sldId id="564" r:id="rId49"/>
    <p:sldId id="565" r:id="rId50"/>
    <p:sldId id="566" r:id="rId51"/>
    <p:sldId id="567" r:id="rId52"/>
    <p:sldId id="568" r:id="rId53"/>
    <p:sldId id="569" r:id="rId54"/>
    <p:sldId id="570" r:id="rId55"/>
    <p:sldId id="571" r:id="rId56"/>
    <p:sldId id="572" r:id="rId57"/>
    <p:sldId id="575" r:id="rId58"/>
    <p:sldId id="576" r:id="rId59"/>
    <p:sldId id="577" r:id="rId60"/>
    <p:sldId id="588" r:id="rId61"/>
    <p:sldId id="671" r:id="rId62"/>
    <p:sldId id="591" r:id="rId63"/>
    <p:sldId id="592" r:id="rId64"/>
    <p:sldId id="593" r:id="rId65"/>
    <p:sldId id="594" r:id="rId66"/>
    <p:sldId id="595" r:id="rId67"/>
    <p:sldId id="597" r:id="rId68"/>
    <p:sldId id="598" r:id="rId69"/>
    <p:sldId id="599" r:id="rId70"/>
    <p:sldId id="600" r:id="rId71"/>
    <p:sldId id="601" r:id="rId72"/>
    <p:sldId id="602" r:id="rId73"/>
    <p:sldId id="603" r:id="rId74"/>
    <p:sldId id="604" r:id="rId75"/>
    <p:sldId id="605" r:id="rId76"/>
    <p:sldId id="606" r:id="rId77"/>
    <p:sldId id="607" r:id="rId78"/>
    <p:sldId id="641" r:id="rId79"/>
    <p:sldId id="639" r:id="rId80"/>
    <p:sldId id="642" r:id="rId81"/>
    <p:sldId id="645" r:id="rId82"/>
    <p:sldId id="644" r:id="rId83"/>
    <p:sldId id="622" r:id="rId84"/>
    <p:sldId id="669" r:id="rId85"/>
    <p:sldId id="632" r:id="rId86"/>
    <p:sldId id="633" r:id="rId87"/>
    <p:sldId id="634" r:id="rId88"/>
    <p:sldId id="635" r:id="rId89"/>
    <p:sldId id="636" r:id="rId90"/>
    <p:sldId id="637" r:id="rId91"/>
    <p:sldId id="638" r:id="rId92"/>
    <p:sldId id="608" r:id="rId93"/>
    <p:sldId id="609" r:id="rId94"/>
    <p:sldId id="610" r:id="rId95"/>
    <p:sldId id="611" r:id="rId96"/>
    <p:sldId id="618" r:id="rId97"/>
    <p:sldId id="619" r:id="rId98"/>
    <p:sldId id="620" r:id="rId99"/>
    <p:sldId id="621" r:id="rId100"/>
    <p:sldId id="648" r:id="rId101"/>
    <p:sldId id="649" r:id="rId102"/>
    <p:sldId id="650" r:id="rId103"/>
    <p:sldId id="651" r:id="rId104"/>
    <p:sldId id="652" r:id="rId105"/>
    <p:sldId id="653" r:id="rId106"/>
    <p:sldId id="654" r:id="rId107"/>
    <p:sldId id="655" r:id="rId108"/>
    <p:sldId id="656" r:id="rId109"/>
    <p:sldId id="657" r:id="rId110"/>
    <p:sldId id="658" r:id="rId111"/>
    <p:sldId id="659" r:id="rId112"/>
    <p:sldId id="660" r:id="rId113"/>
    <p:sldId id="661" r:id="rId114"/>
    <p:sldId id="662" r:id="rId115"/>
    <p:sldId id="663" r:id="rId116"/>
    <p:sldId id="664" r:id="rId117"/>
    <p:sldId id="665" r:id="rId118"/>
    <p:sldId id="666" r:id="rId119"/>
    <p:sldId id="552" r:id="rId120"/>
    <p:sldId id="499" r:id="rId121"/>
    <p:sldId id="500" r:id="rId122"/>
    <p:sldId id="501" r:id="rId123"/>
    <p:sldId id="522" r:id="rId124"/>
    <p:sldId id="523" r:id="rId125"/>
    <p:sldId id="524" r:id="rId126"/>
    <p:sldId id="525" r:id="rId127"/>
    <p:sldId id="526" r:id="rId128"/>
    <p:sldId id="527" r:id="rId129"/>
    <p:sldId id="528" r:id="rId130"/>
    <p:sldId id="529" r:id="rId131"/>
    <p:sldId id="530" r:id="rId132"/>
    <p:sldId id="531" r:id="rId133"/>
    <p:sldId id="532" r:id="rId134"/>
    <p:sldId id="533" r:id="rId135"/>
    <p:sldId id="534" r:id="rId136"/>
    <p:sldId id="535" r:id="rId137"/>
    <p:sldId id="536" r:id="rId138"/>
    <p:sldId id="537" r:id="rId139"/>
    <p:sldId id="538" r:id="rId140"/>
    <p:sldId id="539" r:id="rId141"/>
    <p:sldId id="540" r:id="rId142"/>
    <p:sldId id="541" r:id="rId143"/>
    <p:sldId id="542" r:id="rId144"/>
    <p:sldId id="543" r:id="rId145"/>
    <p:sldId id="544" r:id="rId146"/>
    <p:sldId id="545" r:id="rId147"/>
    <p:sldId id="546" r:id="rId148"/>
    <p:sldId id="547" r:id="rId149"/>
    <p:sldId id="548" r:id="rId150"/>
    <p:sldId id="549" r:id="rId151"/>
    <p:sldId id="550" r:id="rId152"/>
    <p:sldId id="551" r:id="rId153"/>
    <p:sldId id="623" r:id="rId154"/>
    <p:sldId id="624" r:id="rId155"/>
    <p:sldId id="625" r:id="rId156"/>
    <p:sldId id="626" r:id="rId157"/>
    <p:sldId id="627" r:id="rId158"/>
    <p:sldId id="628" r:id="rId159"/>
    <p:sldId id="629" r:id="rId160"/>
    <p:sldId id="573" r:id="rId161"/>
    <p:sldId id="574" r:id="rId162"/>
    <p:sldId id="630" r:id="rId163"/>
    <p:sldId id="667" r:id="rId164"/>
    <p:sldId id="668" r:id="rId165"/>
    <p:sldId id="631" r:id="rId166"/>
  </p:sldIdLst>
  <p:sldSz cx="9144000" cy="6858000" type="letter"/>
  <p:notesSz cx="69977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356"/>
    <p:restoredTop sz="81232"/>
  </p:normalViewPr>
  <p:slideViewPr>
    <p:cSldViewPr>
      <p:cViewPr varScale="1">
        <p:scale>
          <a:sx n="97" d="100"/>
          <a:sy n="97" d="100"/>
        </p:scale>
        <p:origin x="1248" y="19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_rels/viewProps.xml.rels><?xml version="1.0" encoding="UTF-8" standalone="yes"?>
<Relationships xmlns="http://schemas.openxmlformats.org/package/2006/relationships"><Relationship Id="rId1" Type="http://schemas.openxmlformats.org/officeDocument/2006/relationships/slide" Target="slides/slide10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EF57CE37-7737-5A4E-AB26-9CC88BC3A3CE}"/>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38915" name="Rectangle 3">
            <a:extLst>
              <a:ext uri="{FF2B5EF4-FFF2-40B4-BE49-F238E27FC236}">
                <a16:creationId xmlns:a16="http://schemas.microsoft.com/office/drawing/2014/main" id="{003C5392-E4BA-9D47-A5B7-C7B19EB8B605}"/>
              </a:ext>
            </a:extLst>
          </p:cNvPr>
          <p:cNvSpPr>
            <a:spLocks noGrp="1" noChangeArrowheads="1"/>
          </p:cNvSpPr>
          <p:nvPr>
            <p:ph type="dt" sz="quarter"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sz="1200">
                <a:latin typeface="Times New Roman" pitchFamily="1" charset="0"/>
                <a:ea typeface="+mn-ea"/>
                <a:cs typeface="+mn-cs"/>
              </a:defRPr>
            </a:lvl1pPr>
          </a:lstStyle>
          <a:p>
            <a:pPr>
              <a:defRPr/>
            </a:pPr>
            <a:endParaRPr lang="en-US"/>
          </a:p>
        </p:txBody>
      </p:sp>
      <p:sp>
        <p:nvSpPr>
          <p:cNvPr id="38916" name="Rectangle 4">
            <a:extLst>
              <a:ext uri="{FF2B5EF4-FFF2-40B4-BE49-F238E27FC236}">
                <a16:creationId xmlns:a16="http://schemas.microsoft.com/office/drawing/2014/main" id="{7D69FD1F-5157-4F46-B676-67672394680C}"/>
              </a:ext>
            </a:extLst>
          </p:cNvPr>
          <p:cNvSpPr>
            <a:spLocks noGrp="1" noChangeArrowheads="1"/>
          </p:cNvSpPr>
          <p:nvPr>
            <p:ph type="ftr" sz="quarter" idx="2"/>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38917" name="Rectangle 5">
            <a:extLst>
              <a:ext uri="{FF2B5EF4-FFF2-40B4-BE49-F238E27FC236}">
                <a16:creationId xmlns:a16="http://schemas.microsoft.com/office/drawing/2014/main" id="{D4389B6F-C895-9341-A47A-7C0B62D5420F}"/>
              </a:ext>
            </a:extLst>
          </p:cNvPr>
          <p:cNvSpPr>
            <a:spLocks noGrp="1" noChangeArrowheads="1"/>
          </p:cNvSpPr>
          <p:nvPr>
            <p:ph type="sldNum" sz="quarter" idx="3"/>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sz="1200">
                <a:latin typeface="Times New Roman" charset="0"/>
                <a:ea typeface="ＭＳ Ｐゴシック" charset="-128"/>
              </a:defRPr>
            </a:lvl1pPr>
          </a:lstStyle>
          <a:p>
            <a:pPr>
              <a:defRPr/>
            </a:pPr>
            <a:fld id="{39E8DDE2-F3E5-BD47-B38D-C28280E7E431}"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2D7B06D-C40D-5D4A-9E09-097DAF5DFBF9}"/>
              </a:ext>
            </a:extLst>
          </p:cNvPr>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19459" name="Rectangle 3">
            <a:extLst>
              <a:ext uri="{FF2B5EF4-FFF2-40B4-BE49-F238E27FC236}">
                <a16:creationId xmlns:a16="http://schemas.microsoft.com/office/drawing/2014/main" id="{0B0308F5-46C0-8F41-AFA1-88B896099C37}"/>
              </a:ext>
            </a:extLst>
          </p:cNvPr>
          <p:cNvSpPr>
            <a:spLocks noGrp="1" noChangeArrowheads="1"/>
          </p:cNvSpPr>
          <p:nvPr>
            <p:ph type="dt" idx="1"/>
          </p:nvPr>
        </p:nvSpPr>
        <p:spPr bwMode="auto">
          <a:xfrm>
            <a:off x="3965575" y="0"/>
            <a:ext cx="3032125" cy="463550"/>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defTabSz="930275" eaLnBrk="0" hangingPunct="0">
              <a:defRPr sz="1200">
                <a:latin typeface="Times New Roman" pitchFamily="1" charset="0"/>
                <a:ea typeface="+mn-ea"/>
                <a:cs typeface="+mn-cs"/>
              </a:defRPr>
            </a:lvl1pPr>
          </a:lstStyle>
          <a:p>
            <a:pPr>
              <a:defRPr/>
            </a:pPr>
            <a:endParaRPr lang="en-US"/>
          </a:p>
        </p:txBody>
      </p:sp>
      <p:sp>
        <p:nvSpPr>
          <p:cNvPr id="14340" name="Rectangle 4">
            <a:extLst>
              <a:ext uri="{FF2B5EF4-FFF2-40B4-BE49-F238E27FC236}">
                <a16:creationId xmlns:a16="http://schemas.microsoft.com/office/drawing/2014/main" id="{72E6672C-735E-9147-821C-E948A577BCD0}"/>
              </a:ext>
            </a:extLst>
          </p:cNvPr>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7AF7D0FA-1B24-CF45-9551-3EDC7B9C9FD2}"/>
              </a:ext>
            </a:extLst>
          </p:cNvPr>
          <p:cNvSpPr>
            <a:spLocks noGrp="1" noChangeArrowheads="1"/>
          </p:cNvSpPr>
          <p:nvPr>
            <p:ph type="body" sz="quarter" idx="3"/>
          </p:nvPr>
        </p:nvSpPr>
        <p:spPr bwMode="auto">
          <a:xfrm>
            <a:off x="933450" y="4410075"/>
            <a:ext cx="5130800" cy="4176713"/>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D8F4D31F-4523-6341-BF78-78E6C2D14A11}"/>
              </a:ext>
            </a:extLst>
          </p:cNvPr>
          <p:cNvSpPr>
            <a:spLocks noGrp="1" noChangeArrowheads="1"/>
          </p:cNvSpPr>
          <p:nvPr>
            <p:ph type="ftr" sz="quarter" idx="4"/>
          </p:nvPr>
        </p:nvSpPr>
        <p:spPr bwMode="auto">
          <a:xfrm>
            <a:off x="0"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defTabSz="930275" eaLnBrk="0" hangingPunct="0">
              <a:defRPr sz="1200">
                <a:latin typeface="Times New Roman" pitchFamily="1" charset="0"/>
                <a:ea typeface="+mn-ea"/>
                <a:cs typeface="+mn-cs"/>
              </a:defRPr>
            </a:lvl1pPr>
          </a:lstStyle>
          <a:p>
            <a:pPr>
              <a:defRPr/>
            </a:pPr>
            <a:endParaRPr lang="en-US"/>
          </a:p>
        </p:txBody>
      </p:sp>
      <p:sp>
        <p:nvSpPr>
          <p:cNvPr id="19463" name="Rectangle 7">
            <a:extLst>
              <a:ext uri="{FF2B5EF4-FFF2-40B4-BE49-F238E27FC236}">
                <a16:creationId xmlns:a16="http://schemas.microsoft.com/office/drawing/2014/main" id="{3DD5E9EE-27A7-944F-8459-99C5EE1D3BF4}"/>
              </a:ext>
            </a:extLst>
          </p:cNvPr>
          <p:cNvSpPr>
            <a:spLocks noGrp="1" noChangeArrowheads="1"/>
          </p:cNvSpPr>
          <p:nvPr>
            <p:ph type="sldNum" sz="quarter" idx="5"/>
          </p:nvPr>
        </p:nvSpPr>
        <p:spPr bwMode="auto">
          <a:xfrm>
            <a:off x="3965575" y="8820150"/>
            <a:ext cx="3032125" cy="463550"/>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defTabSz="930275" eaLnBrk="0" hangingPunct="0">
              <a:defRPr sz="1200">
                <a:latin typeface="Times New Roman" charset="0"/>
                <a:ea typeface="ＭＳ Ｐゴシック" charset="-128"/>
              </a:defRPr>
            </a:lvl1pPr>
          </a:lstStyle>
          <a:p>
            <a:pPr>
              <a:defRPr/>
            </a:pPr>
            <a:fld id="{37876502-612B-0441-B524-AA127D808B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E3032384-8FE7-6341-AAE5-349E362C2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FF524B-CF7E-1D43-8063-454545489F2B}" type="slidenum">
              <a:rPr lang="en-US" altLang="en-US" smtClean="0"/>
              <a:pPr>
                <a:spcBef>
                  <a:spcPct val="0"/>
                </a:spcBef>
              </a:pPr>
              <a:t>1</a:t>
            </a:fld>
            <a:endParaRPr lang="en-US" altLang="en-US"/>
          </a:p>
        </p:txBody>
      </p:sp>
      <p:sp>
        <p:nvSpPr>
          <p:cNvPr id="17410" name="Rectangle 2">
            <a:extLst>
              <a:ext uri="{FF2B5EF4-FFF2-40B4-BE49-F238E27FC236}">
                <a16:creationId xmlns:a16="http://schemas.microsoft.com/office/drawing/2014/main" id="{9C23D3EE-8A46-8E48-B232-13E254C16CE9}"/>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3D2A64C2-2C40-3245-B83A-4B8BE0197B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224168D-6193-174F-85AF-6C4E008DA42F}"/>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4575BB9A-432D-2B4B-BD59-34D5E90B42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aseline="30000">
                <a:latin typeface="Times New Roman" panose="02020603050405020304" pitchFamily="18" charset="0"/>
                <a:ea typeface="ＭＳ Ｐゴシック" panose="020B0600070205080204" pitchFamily="34" charset="-128"/>
              </a:rPr>
              <a:t>Zhang J, Yancey MK, Klebanoff MA, Schwarz J, Schweitzer D. Does epidural analgesia prolong labor and increase risk of cesarean delivery? A natural experiment. </a:t>
            </a:r>
            <a:r>
              <a:rPr lang="en-US" altLang="en-US" i="1" baseline="30000">
                <a:latin typeface="Times New Roman" panose="02020603050405020304" pitchFamily="18" charset="0"/>
                <a:ea typeface="ＭＳ Ｐゴシック" panose="020B0600070205080204" pitchFamily="34" charset="-128"/>
              </a:rPr>
              <a:t>Am J Obstet Gynecol</a:t>
            </a:r>
            <a:r>
              <a:rPr lang="en-US" altLang="en-US" baseline="30000">
                <a:latin typeface="Times New Roman" panose="02020603050405020304" pitchFamily="18" charset="0"/>
                <a:ea typeface="ＭＳ Ｐゴシック" panose="020B0600070205080204" pitchFamily="34" charset="-128"/>
              </a:rPr>
              <a:t> 2001;185(1):7-7.</a:t>
            </a:r>
          </a:p>
        </p:txBody>
      </p:sp>
      <p:sp>
        <p:nvSpPr>
          <p:cNvPr id="35843" name="Slide Number Placeholder 3">
            <a:extLst>
              <a:ext uri="{FF2B5EF4-FFF2-40B4-BE49-F238E27FC236}">
                <a16:creationId xmlns:a16="http://schemas.microsoft.com/office/drawing/2014/main" id="{9312C9A1-A30B-6A4A-86E0-8FC42967E2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B13E45F-C5CA-704F-9712-1A46D0BCB8F7}" type="slidenum">
              <a:rPr lang="en-US" altLang="en-US" smtClean="0"/>
              <a:pPr>
                <a:spcBef>
                  <a:spcPct val="0"/>
                </a:spcBef>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100</a:t>
            </a:fld>
            <a:endParaRPr lang="en-US" altLang="en-US"/>
          </a:p>
        </p:txBody>
      </p:sp>
    </p:spTree>
    <p:extLst>
      <p:ext uri="{BB962C8B-B14F-4D97-AF65-F5344CB8AC3E}">
        <p14:creationId xmlns:p14="http://schemas.microsoft.com/office/powerpoint/2010/main" val="28603992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a:extLst>
              <a:ext uri="{FF2B5EF4-FFF2-40B4-BE49-F238E27FC236}">
                <a16:creationId xmlns:a16="http://schemas.microsoft.com/office/drawing/2014/main" id="{2C15FCD4-EAEA-EA43-B1D8-6A0AA95CFABE}"/>
              </a:ext>
            </a:extLst>
          </p:cNvPr>
          <p:cNvSpPr>
            <a:spLocks noGrp="1" noRot="1" noChangeAspect="1" noChangeArrowheads="1" noTextEdit="1"/>
          </p:cNvSpPr>
          <p:nvPr>
            <p:ph type="sldImg"/>
          </p:nvPr>
        </p:nvSpPr>
        <p:spPr>
          <a:ln/>
        </p:spPr>
      </p:sp>
      <p:sp>
        <p:nvSpPr>
          <p:cNvPr id="207874" name="Notes Placeholder 2">
            <a:extLst>
              <a:ext uri="{FF2B5EF4-FFF2-40B4-BE49-F238E27FC236}">
                <a16:creationId xmlns:a16="http://schemas.microsoft.com/office/drawing/2014/main" id="{318CD830-CCF6-D64F-8C2E-1AE6B77A386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07875" name="Slide Number Placeholder 3">
            <a:extLst>
              <a:ext uri="{FF2B5EF4-FFF2-40B4-BE49-F238E27FC236}">
                <a16:creationId xmlns:a16="http://schemas.microsoft.com/office/drawing/2014/main" id="{73AFF703-1953-4448-9340-374C11F490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936A7CC-41D3-EB47-89E3-4A13FEF876B4}" type="slidenum">
              <a:rPr lang="en-US" altLang="en-US" smtClean="0"/>
              <a:pPr>
                <a:spcBef>
                  <a:spcPct val="0"/>
                </a:spcBef>
              </a:pPr>
              <a:t>101</a:t>
            </a:fld>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a:extLst>
              <a:ext uri="{FF2B5EF4-FFF2-40B4-BE49-F238E27FC236}">
                <a16:creationId xmlns:a16="http://schemas.microsoft.com/office/drawing/2014/main" id="{8840E669-0E59-2747-B174-E239B1AA9B2D}"/>
              </a:ext>
            </a:extLst>
          </p:cNvPr>
          <p:cNvSpPr>
            <a:spLocks noGrp="1" noRot="1" noChangeAspect="1" noChangeArrowheads="1" noTextEdit="1"/>
          </p:cNvSpPr>
          <p:nvPr>
            <p:ph type="sldImg"/>
          </p:nvPr>
        </p:nvSpPr>
        <p:spPr>
          <a:ln/>
        </p:spPr>
      </p:sp>
      <p:sp>
        <p:nvSpPr>
          <p:cNvPr id="209922" name="Notes Placeholder 2">
            <a:extLst>
              <a:ext uri="{FF2B5EF4-FFF2-40B4-BE49-F238E27FC236}">
                <a16:creationId xmlns:a16="http://schemas.microsoft.com/office/drawing/2014/main" id="{A03A1AFC-D95E-BE46-82B1-F7DC323B7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09923" name="Slide Number Placeholder 3">
            <a:extLst>
              <a:ext uri="{FF2B5EF4-FFF2-40B4-BE49-F238E27FC236}">
                <a16:creationId xmlns:a16="http://schemas.microsoft.com/office/drawing/2014/main" id="{72B2A9CB-DABF-F74A-93A3-41579E0D44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89F0E1-E026-5F4C-AF23-84588D10E9CB}" type="slidenum">
              <a:rPr lang="en-US" altLang="en-US" smtClean="0"/>
              <a:pPr>
                <a:spcBef>
                  <a:spcPct val="0"/>
                </a:spcBef>
              </a:pPr>
              <a:t>102</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488F9BD7-A65E-FC4B-A553-FB771ED30D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EC420A-F097-FD4B-92A2-55BC1AEF0319}" type="slidenum">
              <a:rPr lang="en-US" altLang="en-US" smtClean="0"/>
              <a:pPr>
                <a:spcBef>
                  <a:spcPct val="0"/>
                </a:spcBef>
              </a:pPr>
              <a:t>103</a:t>
            </a:fld>
            <a:endParaRPr lang="en-US" altLang="en-US"/>
          </a:p>
        </p:txBody>
      </p:sp>
      <p:sp>
        <p:nvSpPr>
          <p:cNvPr id="211970" name="Rectangle 2">
            <a:extLst>
              <a:ext uri="{FF2B5EF4-FFF2-40B4-BE49-F238E27FC236}">
                <a16:creationId xmlns:a16="http://schemas.microsoft.com/office/drawing/2014/main" id="{9CC41DE9-84A8-BA4B-A246-DB24A8FB06BE}"/>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A5BB452E-CDB7-B34E-A997-2224DD3ACE05}"/>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This is the AVERAGE CAUSAL EFFECT, which is identifiable only if the effect is uniform, the effect of BF is the same in all subgroups, no interaction.  As per end of Eric’s last lecture,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Linear structural equation modeling traditionally assumed treatment homogeneity </a:t>
            </a:r>
          </a:p>
          <a:p>
            <a:r>
              <a:rPr lang="en-US" altLang="en-US">
                <a:latin typeface="Times New Roman" panose="02020603050405020304" pitchFamily="18" charset="0"/>
                <a:ea typeface="ＭＳ Ｐゴシック" panose="020B0600070205080204" pitchFamily="34" charset="-128"/>
              </a:rPr>
              <a:t>• effect of exposure uniform across target population • Under homogeneity, IV analysis estimates ACE </a:t>
            </a:r>
          </a:p>
          <a:p>
            <a:r>
              <a:rPr lang="en-US" altLang="en-US">
                <a:latin typeface="Times New Roman" panose="02020603050405020304" pitchFamily="18" charset="0"/>
                <a:ea typeface="ＭＳ Ｐゴシック" panose="020B0600070205080204" pitchFamily="34" charset="-128"/>
              </a:rPr>
              <a:t>• implicitly posits ability to change exposure or treatment across the population </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104</a:t>
            </a:fld>
            <a:endParaRPr lang="en-US" altLang="en-US"/>
          </a:p>
        </p:txBody>
      </p:sp>
    </p:spTree>
    <p:extLst>
      <p:ext uri="{BB962C8B-B14F-4D97-AF65-F5344CB8AC3E}">
        <p14:creationId xmlns:p14="http://schemas.microsoft.com/office/powerpoint/2010/main" val="28810298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105</a:t>
            </a:fld>
            <a:endParaRPr lang="en-US" altLang="en-US"/>
          </a:p>
        </p:txBody>
      </p:sp>
    </p:spTree>
    <p:extLst>
      <p:ext uri="{BB962C8B-B14F-4D97-AF65-F5344CB8AC3E}">
        <p14:creationId xmlns:p14="http://schemas.microsoft.com/office/powerpoint/2010/main" val="208766733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106</a:t>
            </a:fld>
            <a:endParaRPr lang="en-US" altLang="en-US"/>
          </a:p>
        </p:txBody>
      </p:sp>
    </p:spTree>
    <p:extLst>
      <p:ext uri="{BB962C8B-B14F-4D97-AF65-F5344CB8AC3E}">
        <p14:creationId xmlns:p14="http://schemas.microsoft.com/office/powerpoint/2010/main" val="29914077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a:extLst>
              <a:ext uri="{FF2B5EF4-FFF2-40B4-BE49-F238E27FC236}">
                <a16:creationId xmlns:a16="http://schemas.microsoft.com/office/drawing/2014/main" id="{869922E8-D8F5-5844-9CA8-2D11CEA91288}"/>
              </a:ext>
            </a:extLst>
          </p:cNvPr>
          <p:cNvSpPr>
            <a:spLocks noGrp="1" noRot="1" noChangeAspect="1" noChangeArrowheads="1" noTextEdit="1"/>
          </p:cNvSpPr>
          <p:nvPr>
            <p:ph type="sldImg"/>
          </p:nvPr>
        </p:nvSpPr>
        <p:spPr>
          <a:ln/>
        </p:spPr>
      </p:sp>
      <p:sp>
        <p:nvSpPr>
          <p:cNvPr id="217090" name="Notes Placeholder 2">
            <a:extLst>
              <a:ext uri="{FF2B5EF4-FFF2-40B4-BE49-F238E27FC236}">
                <a16:creationId xmlns:a16="http://schemas.microsoft.com/office/drawing/2014/main" id="{1A30EEC7-0B09-7B45-ADBA-125E2F846C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
        <p:nvSpPr>
          <p:cNvPr id="217091" name="Slide Number Placeholder 3">
            <a:extLst>
              <a:ext uri="{FF2B5EF4-FFF2-40B4-BE49-F238E27FC236}">
                <a16:creationId xmlns:a16="http://schemas.microsoft.com/office/drawing/2014/main" id="{9D633832-BD67-9B48-8F16-85069E07EF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3C41CB3-3FB6-CC49-9989-EF1D9CCDAFC4}" type="slidenum">
              <a:rPr lang="en-US" altLang="en-US" smtClean="0"/>
              <a:pPr>
                <a:spcBef>
                  <a:spcPct val="0"/>
                </a:spcBef>
              </a:pPr>
              <a:t>107</a:t>
            </a:fld>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108</a:t>
            </a:fld>
            <a:endParaRPr lang="en-US" altLang="en-US"/>
          </a:p>
        </p:txBody>
      </p:sp>
    </p:spTree>
    <p:extLst>
      <p:ext uri="{BB962C8B-B14F-4D97-AF65-F5344CB8AC3E}">
        <p14:creationId xmlns:p14="http://schemas.microsoft.com/office/powerpoint/2010/main" val="23177422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109</a:t>
            </a:fld>
            <a:endParaRPr lang="en-US" altLang="en-US"/>
          </a:p>
        </p:txBody>
      </p:sp>
    </p:spTree>
    <p:extLst>
      <p:ext uri="{BB962C8B-B14F-4D97-AF65-F5344CB8AC3E}">
        <p14:creationId xmlns:p14="http://schemas.microsoft.com/office/powerpoint/2010/main" val="2464440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B32979B4-730B-4A49-AA3E-9F54AFF6E30C}"/>
              </a:ext>
            </a:extLst>
          </p:cNvPr>
          <p:cNvSpPr>
            <a:spLocks noGrp="1" noRot="1" noChangeAspect="1" noChangeArrowheads="1" noTextEdit="1"/>
          </p:cNvSpPr>
          <p:nvPr>
            <p:ph type="sldImg"/>
          </p:nvPr>
        </p:nvSpPr>
        <p:spPr>
          <a:ln/>
        </p:spPr>
      </p:sp>
      <p:sp>
        <p:nvSpPr>
          <p:cNvPr id="37890" name="Notes Placeholder 2">
            <a:extLst>
              <a:ext uri="{FF2B5EF4-FFF2-40B4-BE49-F238E27FC236}">
                <a16:creationId xmlns:a16="http://schemas.microsoft.com/office/drawing/2014/main" id="{5737F9A1-1A41-EF4B-9D8E-50DD51B8C0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Zhang J, Yancey MK, </a:t>
            </a:r>
            <a:r>
              <a:rPr lang="en-US" altLang="en-US" dirty="0" err="1">
                <a:latin typeface="Times New Roman" panose="02020603050405020304" pitchFamily="18" charset="0"/>
                <a:ea typeface="ＭＳ Ｐゴシック" panose="020B0600070205080204" pitchFamily="34" charset="-128"/>
              </a:rPr>
              <a:t>Klebanoff</a:t>
            </a:r>
            <a:r>
              <a:rPr lang="en-US" altLang="en-US" dirty="0">
                <a:latin typeface="Times New Roman" panose="02020603050405020304" pitchFamily="18" charset="0"/>
                <a:ea typeface="ＭＳ Ｐゴシック" panose="020B0600070205080204" pitchFamily="34" charset="-128"/>
              </a:rPr>
              <a:t> MA, Schwarz J, Schweitzer D. Does epidural analgesia prolong labor and increase risk of cesarean delivery? A natural experiment. </a:t>
            </a:r>
            <a:r>
              <a:rPr lang="en-US" altLang="en-US" i="1" dirty="0">
                <a:latin typeface="Times New Roman" panose="02020603050405020304" pitchFamily="18" charset="0"/>
                <a:ea typeface="ＭＳ Ｐゴシック" panose="020B0600070205080204" pitchFamily="34" charset="-128"/>
              </a:rPr>
              <a:t>Am J </a:t>
            </a:r>
            <a:r>
              <a:rPr lang="en-US" altLang="en-US" i="1" dirty="0" err="1">
                <a:latin typeface="Times New Roman" panose="02020603050405020304" pitchFamily="18" charset="0"/>
                <a:ea typeface="ＭＳ Ｐゴシック" panose="020B0600070205080204" pitchFamily="34" charset="-128"/>
              </a:rPr>
              <a:t>Obstet</a:t>
            </a:r>
            <a:r>
              <a:rPr lang="en-US" altLang="en-US" i="1" dirty="0">
                <a:latin typeface="Times New Roman" panose="02020603050405020304" pitchFamily="18" charset="0"/>
                <a:ea typeface="ＭＳ Ｐゴシック" panose="020B0600070205080204" pitchFamily="34" charset="-128"/>
              </a:rPr>
              <a:t> </a:t>
            </a:r>
            <a:r>
              <a:rPr lang="en-US" altLang="en-US" i="1" dirty="0" err="1">
                <a:latin typeface="Times New Roman" panose="02020603050405020304" pitchFamily="18" charset="0"/>
                <a:ea typeface="ＭＳ Ｐゴシック" panose="020B0600070205080204" pitchFamily="34" charset="-128"/>
              </a:rPr>
              <a:t>Gynecol</a:t>
            </a:r>
            <a:r>
              <a:rPr lang="en-US" altLang="en-US" dirty="0">
                <a:latin typeface="Times New Roman" panose="02020603050405020304" pitchFamily="18" charset="0"/>
                <a:ea typeface="ＭＳ Ｐゴシック" panose="020B0600070205080204" pitchFamily="34" charset="-128"/>
              </a:rPr>
              <a:t> 2001;185(1):7-7. </a:t>
            </a:r>
          </a:p>
        </p:txBody>
      </p:sp>
      <p:sp>
        <p:nvSpPr>
          <p:cNvPr id="37891" name="Slide Number Placeholder 3">
            <a:extLst>
              <a:ext uri="{FF2B5EF4-FFF2-40B4-BE49-F238E27FC236}">
                <a16:creationId xmlns:a16="http://schemas.microsoft.com/office/drawing/2014/main" id="{311F38CF-26CA-A549-A15B-F3EC41D79B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06B454-58A9-8149-9446-E3E13678E433}" type="slidenum">
              <a:rPr lang="en-US" altLang="en-US" smtClean="0"/>
              <a:pPr>
                <a:spcBef>
                  <a:spcPct val="0"/>
                </a:spcBef>
              </a:pPr>
              <a:t>11</a:t>
            </a:fld>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a:extLst>
              <a:ext uri="{FF2B5EF4-FFF2-40B4-BE49-F238E27FC236}">
                <a16:creationId xmlns:a16="http://schemas.microsoft.com/office/drawing/2014/main" id="{7A962019-99EC-3E49-AE3F-4A35381B7E0A}"/>
              </a:ext>
            </a:extLst>
          </p:cNvPr>
          <p:cNvSpPr>
            <a:spLocks noGrp="1" noRot="1" noChangeAspect="1" noChangeArrowheads="1" noTextEdit="1"/>
          </p:cNvSpPr>
          <p:nvPr>
            <p:ph type="sldImg"/>
          </p:nvPr>
        </p:nvSpPr>
        <p:spPr>
          <a:ln/>
        </p:spPr>
      </p:sp>
      <p:sp>
        <p:nvSpPr>
          <p:cNvPr id="221186" name="Notes Placeholder 2">
            <a:extLst>
              <a:ext uri="{FF2B5EF4-FFF2-40B4-BE49-F238E27FC236}">
                <a16:creationId xmlns:a16="http://schemas.microsoft.com/office/drawing/2014/main" id="{882D86EC-F4DA-EF4C-9BBD-80F9AB54D0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Ri and Rc are observed rates.  A, B and C are eczema rates in those who always BF, BF in resp to intervention and never BF.</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Add brackets to indicate p2 is asubset of p1</a:t>
            </a:r>
          </a:p>
        </p:txBody>
      </p:sp>
      <p:sp>
        <p:nvSpPr>
          <p:cNvPr id="221187" name="Slide Number Placeholder 3">
            <a:extLst>
              <a:ext uri="{FF2B5EF4-FFF2-40B4-BE49-F238E27FC236}">
                <a16:creationId xmlns:a16="http://schemas.microsoft.com/office/drawing/2014/main" id="{CA170C0D-C1DA-EF4E-99B8-C814B48FE2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80408C1-BF83-3A48-B6A1-E5453B6ED941}" type="slidenum">
              <a:rPr lang="en-US" altLang="en-US" smtClean="0"/>
              <a:pPr>
                <a:spcBef>
                  <a:spcPct val="0"/>
                </a:spcBef>
              </a:pPr>
              <a:t>110</a:t>
            </a:fld>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111</a:t>
            </a:fld>
            <a:endParaRPr lang="en-US" altLang="en-US"/>
          </a:p>
        </p:txBody>
      </p:sp>
    </p:spTree>
    <p:extLst>
      <p:ext uri="{BB962C8B-B14F-4D97-AF65-F5344CB8AC3E}">
        <p14:creationId xmlns:p14="http://schemas.microsoft.com/office/powerpoint/2010/main" val="83847336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112</a:t>
            </a:fld>
            <a:endParaRPr lang="en-US" altLang="en-US"/>
          </a:p>
        </p:txBody>
      </p:sp>
    </p:spTree>
    <p:extLst>
      <p:ext uri="{BB962C8B-B14F-4D97-AF65-F5344CB8AC3E}">
        <p14:creationId xmlns:p14="http://schemas.microsoft.com/office/powerpoint/2010/main" val="39822933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a:extLst>
              <a:ext uri="{FF2B5EF4-FFF2-40B4-BE49-F238E27FC236}">
                <a16:creationId xmlns:a16="http://schemas.microsoft.com/office/drawing/2014/main" id="{3850D211-F854-9943-842D-D5365CBD634F}"/>
              </a:ext>
            </a:extLst>
          </p:cNvPr>
          <p:cNvSpPr>
            <a:spLocks noGrp="1" noRot="1" noChangeAspect="1" noChangeArrowheads="1" noTextEdit="1"/>
          </p:cNvSpPr>
          <p:nvPr>
            <p:ph type="sldImg"/>
          </p:nvPr>
        </p:nvSpPr>
        <p:spPr>
          <a:ln/>
        </p:spPr>
      </p:sp>
      <p:sp>
        <p:nvSpPr>
          <p:cNvPr id="225282" name="Notes Placeholder 2">
            <a:extLst>
              <a:ext uri="{FF2B5EF4-FFF2-40B4-BE49-F238E27FC236}">
                <a16:creationId xmlns:a16="http://schemas.microsoft.com/office/drawing/2014/main" id="{5F2D8590-A32F-1843-A058-F950F2458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Note if there are defiers, then the rather than estimating the proportion of compliers, P2-P1 estimates the proportion of compliers minus the proportion of defiers.  As long as the proportion of defiers is low, compared with compliers, it’s not a big problem.</a:t>
            </a:r>
          </a:p>
        </p:txBody>
      </p:sp>
      <p:sp>
        <p:nvSpPr>
          <p:cNvPr id="225283" name="Slide Number Placeholder 3">
            <a:extLst>
              <a:ext uri="{FF2B5EF4-FFF2-40B4-BE49-F238E27FC236}">
                <a16:creationId xmlns:a16="http://schemas.microsoft.com/office/drawing/2014/main" id="{2EC0403B-081C-A04B-B9E1-205ABC483D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F681A1F-3A4F-194D-BDDC-78BC647EFE17}" type="slidenum">
              <a:rPr lang="en-US" altLang="en-US" smtClean="0"/>
              <a:pPr>
                <a:spcBef>
                  <a:spcPct val="0"/>
                </a:spcBef>
              </a:pPr>
              <a:t>113</a:t>
            </a:fld>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114</a:t>
            </a:fld>
            <a:endParaRPr lang="en-US" altLang="en-US"/>
          </a:p>
        </p:txBody>
      </p:sp>
    </p:spTree>
    <p:extLst>
      <p:ext uri="{BB962C8B-B14F-4D97-AF65-F5344CB8AC3E}">
        <p14:creationId xmlns:p14="http://schemas.microsoft.com/office/powerpoint/2010/main" val="42847601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a:extLst>
              <a:ext uri="{FF2B5EF4-FFF2-40B4-BE49-F238E27FC236}">
                <a16:creationId xmlns:a16="http://schemas.microsoft.com/office/drawing/2014/main" id="{1B56AFF3-0BF9-8444-9A3F-4B3B3AF17125}"/>
              </a:ext>
            </a:extLst>
          </p:cNvPr>
          <p:cNvSpPr>
            <a:spLocks noGrp="1" noRot="1" noChangeAspect="1" noChangeArrowheads="1" noTextEdit="1"/>
          </p:cNvSpPr>
          <p:nvPr>
            <p:ph type="sldImg"/>
          </p:nvPr>
        </p:nvSpPr>
        <p:spPr>
          <a:ln/>
        </p:spPr>
      </p:sp>
      <p:sp>
        <p:nvSpPr>
          <p:cNvPr id="228354" name="Notes Placeholder 2">
            <a:extLst>
              <a:ext uri="{FF2B5EF4-FFF2-40B4-BE49-F238E27FC236}">
                <a16:creationId xmlns:a16="http://schemas.microsoft.com/office/drawing/2014/main" id="{81E23661-F1D8-E248-AEC0-673F4F82491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28355" name="Slide Number Placeholder 3">
            <a:extLst>
              <a:ext uri="{FF2B5EF4-FFF2-40B4-BE49-F238E27FC236}">
                <a16:creationId xmlns:a16="http://schemas.microsoft.com/office/drawing/2014/main" id="{07985BE7-665C-6740-80D2-563BA2B725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0ABEE1C-BD64-6A44-B251-BC5DA57B592F}" type="slidenum">
              <a:rPr lang="en-US" altLang="en-US" smtClean="0"/>
              <a:pPr>
                <a:spcBef>
                  <a:spcPct val="0"/>
                </a:spcBef>
              </a:pPr>
              <a:t>115</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a:extLst>
              <a:ext uri="{FF2B5EF4-FFF2-40B4-BE49-F238E27FC236}">
                <a16:creationId xmlns:a16="http://schemas.microsoft.com/office/drawing/2014/main" id="{365E9F48-0974-5D4E-B178-7A09D190291C}"/>
              </a:ext>
            </a:extLst>
          </p:cNvPr>
          <p:cNvSpPr>
            <a:spLocks noGrp="1" noRot="1" noChangeAspect="1" noChangeArrowheads="1" noTextEdit="1"/>
          </p:cNvSpPr>
          <p:nvPr>
            <p:ph type="sldImg"/>
          </p:nvPr>
        </p:nvSpPr>
        <p:spPr>
          <a:ln/>
        </p:spPr>
      </p:sp>
      <p:sp>
        <p:nvSpPr>
          <p:cNvPr id="230402" name="Notes Placeholder 2">
            <a:extLst>
              <a:ext uri="{FF2B5EF4-FFF2-40B4-BE49-F238E27FC236}">
                <a16:creationId xmlns:a16="http://schemas.microsoft.com/office/drawing/2014/main" id="{32A7EF67-08E9-914C-B262-B0FD565854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30403" name="Slide Number Placeholder 3">
            <a:extLst>
              <a:ext uri="{FF2B5EF4-FFF2-40B4-BE49-F238E27FC236}">
                <a16:creationId xmlns:a16="http://schemas.microsoft.com/office/drawing/2014/main" id="{4156E7C0-2E71-274D-BB91-B41585076A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FB3EBBA-6E52-A244-83B6-03A64789FBF9}" type="slidenum">
              <a:rPr lang="en-US" altLang="en-US" smtClean="0"/>
              <a:pPr>
                <a:spcBef>
                  <a:spcPct val="0"/>
                </a:spcBef>
              </a:pPr>
              <a:t>116</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a:extLst>
              <a:ext uri="{FF2B5EF4-FFF2-40B4-BE49-F238E27FC236}">
                <a16:creationId xmlns:a16="http://schemas.microsoft.com/office/drawing/2014/main" id="{210E2CD5-C4B2-8646-9DF0-0CAD5C9F6AB8}"/>
              </a:ext>
            </a:extLst>
          </p:cNvPr>
          <p:cNvSpPr>
            <a:spLocks noGrp="1" noRot="1" noChangeAspect="1" noChangeArrowheads="1" noTextEdit="1"/>
          </p:cNvSpPr>
          <p:nvPr>
            <p:ph type="sldImg"/>
          </p:nvPr>
        </p:nvSpPr>
        <p:spPr>
          <a:ln/>
        </p:spPr>
      </p:sp>
      <p:sp>
        <p:nvSpPr>
          <p:cNvPr id="232450" name="Notes Placeholder 2">
            <a:extLst>
              <a:ext uri="{FF2B5EF4-FFF2-40B4-BE49-F238E27FC236}">
                <a16:creationId xmlns:a16="http://schemas.microsoft.com/office/drawing/2014/main" id="{CEB06030-A29A-0849-BD6A-C73BF549A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32451" name="Slide Number Placeholder 3">
            <a:extLst>
              <a:ext uri="{FF2B5EF4-FFF2-40B4-BE49-F238E27FC236}">
                <a16:creationId xmlns:a16="http://schemas.microsoft.com/office/drawing/2014/main" id="{8F2BF7EE-8173-9944-8F03-14C38F3DDB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126C60B-7C7E-1741-BD9C-AD6804DDE288}" type="slidenum">
              <a:rPr lang="en-US" altLang="en-US" sz="1200" smtClean="0"/>
              <a:pPr/>
              <a:t>117</a:t>
            </a:fld>
            <a:endParaRPr lang="en-US" altLang="en-US" sz="12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Notes Placeholder">
            <a:extLst>
              <a:ext uri="{FF2B5EF4-FFF2-40B4-BE49-F238E27FC236}">
                <a16:creationId xmlns:a16="http://schemas.microsoft.com/office/drawing/2014/main" id="{E16B473A-CD66-7549-870D-DB4179FB30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119</a:t>
            </a:fld>
            <a:endParaRPr lang="en-US" altLang="en-US"/>
          </a:p>
        </p:txBody>
      </p:sp>
    </p:spTree>
    <p:extLst>
      <p:ext uri="{BB962C8B-B14F-4D97-AF65-F5344CB8AC3E}">
        <p14:creationId xmlns:p14="http://schemas.microsoft.com/office/powerpoint/2010/main" val="2316139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10D74976-A634-2549-BDBB-D9EB4F17F6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E28FE1-2D5E-1F42-AFE3-2A16A9A24BFE}" type="slidenum">
              <a:rPr lang="en-US" altLang="en-US" smtClean="0"/>
              <a:pPr>
                <a:spcBef>
                  <a:spcPct val="0"/>
                </a:spcBef>
              </a:pPr>
              <a:t>12</a:t>
            </a:fld>
            <a:endParaRPr lang="en-US" altLang="en-US"/>
          </a:p>
        </p:txBody>
      </p:sp>
      <p:sp>
        <p:nvSpPr>
          <p:cNvPr id="47106" name="Rectangle 2">
            <a:extLst>
              <a:ext uri="{FF2B5EF4-FFF2-40B4-BE49-F238E27FC236}">
                <a16:creationId xmlns:a16="http://schemas.microsoft.com/office/drawing/2014/main" id="{DDC6175E-804B-F444-BAE5-D02590449EE9}"/>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FBF42117-09D3-634E-9411-1E4E3EB1A7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Feel free to skip this section if you have heard it before.</a:t>
            </a:r>
          </a:p>
        </p:txBody>
      </p:sp>
    </p:spTree>
    <p:extLst>
      <p:ext uri="{BB962C8B-B14F-4D97-AF65-F5344CB8AC3E}">
        <p14:creationId xmlns:p14="http://schemas.microsoft.com/office/powerpoint/2010/main" val="206327766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F92FDBF3-BC9E-5A46-AF9E-0A0B2D2488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B32AAA8-1EA2-1F4C-A0E0-1702E9C2657F}" type="slidenum">
              <a:rPr lang="en-US" altLang="en-US" smtClean="0"/>
              <a:pPr>
                <a:spcBef>
                  <a:spcPct val="0"/>
                </a:spcBef>
              </a:pPr>
              <a:t>120</a:t>
            </a:fld>
            <a:endParaRPr lang="en-US" altLang="en-US"/>
          </a:p>
        </p:txBody>
      </p:sp>
      <p:sp>
        <p:nvSpPr>
          <p:cNvPr id="237570" name="Rectangle 2">
            <a:extLst>
              <a:ext uri="{FF2B5EF4-FFF2-40B4-BE49-F238E27FC236}">
                <a16:creationId xmlns:a16="http://schemas.microsoft.com/office/drawing/2014/main" id="{FED8586F-6F9E-AB45-BD7A-D1001A25F297}"/>
              </a:ext>
            </a:extLst>
          </p:cNvPr>
          <p:cNvSpPr>
            <a:spLocks noGrp="1" noRot="1" noChangeAspect="1" noChangeArrowheads="1" noTextEdit="1"/>
          </p:cNvSpPr>
          <p:nvPr>
            <p:ph type="sldImg"/>
          </p:nvPr>
        </p:nvSpPr>
        <p:spPr>
          <a:ln/>
        </p:spPr>
      </p:sp>
      <p:sp>
        <p:nvSpPr>
          <p:cNvPr id="237571" name="Rectangle 3">
            <a:extLst>
              <a:ext uri="{FF2B5EF4-FFF2-40B4-BE49-F238E27FC236}">
                <a16:creationId xmlns:a16="http://schemas.microsoft.com/office/drawing/2014/main" id="{3C38CCC0-C9F3-F84B-B6AC-347ABD56A9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a:extLst>
              <a:ext uri="{FF2B5EF4-FFF2-40B4-BE49-F238E27FC236}">
                <a16:creationId xmlns:a16="http://schemas.microsoft.com/office/drawing/2014/main" id="{A795E984-D4C1-2C4F-B02C-99FD69A82C0B}"/>
              </a:ext>
            </a:extLst>
          </p:cNvPr>
          <p:cNvSpPr>
            <a:spLocks noGrp="1" noRot="1" noChangeAspect="1" noChangeArrowheads="1" noTextEdit="1"/>
          </p:cNvSpPr>
          <p:nvPr>
            <p:ph type="sldImg"/>
          </p:nvPr>
        </p:nvSpPr>
        <p:spPr>
          <a:ln/>
        </p:spPr>
      </p:sp>
      <p:sp>
        <p:nvSpPr>
          <p:cNvPr id="239618" name="Notes Placeholder 2">
            <a:extLst>
              <a:ext uri="{FF2B5EF4-FFF2-40B4-BE49-F238E27FC236}">
                <a16:creationId xmlns:a16="http://schemas.microsoft.com/office/drawing/2014/main" id="{D32F76F6-885D-474C-A2A8-0391CAF44F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Figure 1. Unadjusted quarterly rates of community-acquired pneumonia, osteoarthritis, chest pain, and urinary tract infection medical</a:t>
            </a:r>
          </a:p>
          <a:p>
            <a:r>
              <a:rPr lang="en-US" altLang="en-US">
                <a:latin typeface="Times New Roman" panose="02020603050405020304" pitchFamily="18" charset="0"/>
                <a:ea typeface="ＭＳ Ｐゴシック" panose="020B0600070205080204" pitchFamily="34" charset="-128"/>
              </a:rPr>
              <a:t>claims among users and nonusers of proton pump inhibitors. Unadjusted quarterly rates of each condition were calculated for those never</a:t>
            </a:r>
          </a:p>
          <a:p>
            <a:r>
              <a:rPr lang="en-US" altLang="en-US">
                <a:latin typeface="Times New Roman" panose="02020603050405020304" pitchFamily="18" charset="0"/>
                <a:ea typeface="ＭＳ Ｐゴシック" panose="020B0600070205080204" pitchFamily="34" charset="-128"/>
              </a:rPr>
              <a:t>filling a prescription for a PPI (termed nonusers of PPIs), users (defined as persons who filled at least one prescription for a PPI) during</a:t>
            </a:r>
          </a:p>
          <a:p>
            <a:r>
              <a:rPr lang="en-US" altLang="en-US">
                <a:latin typeface="Times New Roman" panose="02020603050405020304" pitchFamily="18" charset="0"/>
                <a:ea typeface="ＭＳ Ｐゴシック" panose="020B0600070205080204" pitchFamily="34" charset="-128"/>
              </a:rPr>
              <a:t>quarters in which a prescription was not filled, and users during quarters in which a prescription was filled. Rates were determined from</a:t>
            </a:r>
          </a:p>
          <a:p>
            <a:r>
              <a:rPr lang="en-US" altLang="en-US">
                <a:latin typeface="Times New Roman" panose="02020603050405020304" pitchFamily="18" charset="0"/>
                <a:ea typeface="ＭＳ Ｐゴシック" panose="020B0600070205080204" pitchFamily="34" charset="-128"/>
              </a:rPr>
              <a:t>ICD-9 codes in administrative data and are displayed at the quarterly level per 10,000 persons. 95 % confidence intervals reported in graph.</a:t>
            </a:r>
          </a:p>
        </p:txBody>
      </p:sp>
      <p:sp>
        <p:nvSpPr>
          <p:cNvPr id="239619" name="Slide Number Placeholder 3">
            <a:extLst>
              <a:ext uri="{FF2B5EF4-FFF2-40B4-BE49-F238E27FC236}">
                <a16:creationId xmlns:a16="http://schemas.microsoft.com/office/drawing/2014/main" id="{10B226E1-B2EF-454F-99DC-6AAAC92BAC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3AF9F65-D73A-9645-BB02-124DF983240F}" type="slidenum">
              <a:rPr lang="en-US" altLang="en-US" smtClean="0"/>
              <a:pPr>
                <a:spcBef>
                  <a:spcPct val="0"/>
                </a:spcBef>
              </a:pPr>
              <a:t>121</a:t>
            </a:fld>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a:extLst>
              <a:ext uri="{FF2B5EF4-FFF2-40B4-BE49-F238E27FC236}">
                <a16:creationId xmlns:a16="http://schemas.microsoft.com/office/drawing/2014/main" id="{2C928698-457A-1643-8E9F-5AA2827BB416}"/>
              </a:ext>
            </a:extLst>
          </p:cNvPr>
          <p:cNvSpPr>
            <a:spLocks noGrp="1" noRot="1" noChangeAspect="1" noChangeArrowheads="1" noTextEdit="1"/>
          </p:cNvSpPr>
          <p:nvPr>
            <p:ph type="sldImg"/>
          </p:nvPr>
        </p:nvSpPr>
        <p:spPr>
          <a:ln/>
        </p:spPr>
      </p:sp>
      <p:sp>
        <p:nvSpPr>
          <p:cNvPr id="241666" name="Notes Placeholder 2">
            <a:extLst>
              <a:ext uri="{FF2B5EF4-FFF2-40B4-BE49-F238E27FC236}">
                <a16:creationId xmlns:a16="http://schemas.microsoft.com/office/drawing/2014/main" id="{71774A18-779B-504E-BCA1-68D307D34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Figure 2. Adjusted quarterly rates of community-acquired pneumonia, osteoarthritis, chest pain, and urinary tract infection medical claims</a:t>
            </a:r>
          </a:p>
          <a:p>
            <a:r>
              <a:rPr lang="en-US" altLang="en-US">
                <a:latin typeface="Times New Roman" panose="02020603050405020304" pitchFamily="18" charset="0"/>
                <a:ea typeface="ＭＳ Ｐゴシック" panose="020B0600070205080204" pitchFamily="34" charset="-128"/>
              </a:rPr>
              <a:t>among users and nonusers of proton pump inhibitors. Adjusted estimates are from a multivariate linear probability model with individual</a:t>
            </a:r>
          </a:p>
          <a:p>
            <a:r>
              <a:rPr lang="en-US" altLang="en-US">
                <a:latin typeface="Times New Roman" panose="02020603050405020304" pitchFamily="18" charset="0"/>
                <a:ea typeface="ＭＳ Ｐゴシック" panose="020B0600070205080204" pitchFamily="34" charset="-128"/>
              </a:rPr>
              <a:t>fixed effects, quarterly indicators for various comorbidities, and demographic characteristics such as age, marital status, income, and</a:t>
            </a:r>
          </a:p>
          <a:p>
            <a:r>
              <a:rPr lang="en-US" altLang="en-US">
                <a:latin typeface="Times New Roman" panose="02020603050405020304" pitchFamily="18" charset="0"/>
                <a:ea typeface="ＭＳ Ｐゴシック" panose="020B0600070205080204" pitchFamily="34" charset="-128"/>
              </a:rPr>
              <a:t>geographic location. Rates are displayed at the quarterly level and are per 10,000 persons. 95 % confidence intervals reported in graph.  </a:t>
            </a:r>
          </a:p>
        </p:txBody>
      </p:sp>
      <p:sp>
        <p:nvSpPr>
          <p:cNvPr id="241667" name="Slide Number Placeholder 3">
            <a:extLst>
              <a:ext uri="{FF2B5EF4-FFF2-40B4-BE49-F238E27FC236}">
                <a16:creationId xmlns:a16="http://schemas.microsoft.com/office/drawing/2014/main" id="{F9799423-CAD6-A349-8E46-13E4BBC9D8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756440-B542-C946-874F-CC235DC4E0D6}" type="slidenum">
              <a:rPr lang="en-US" altLang="en-US" smtClean="0"/>
              <a:pPr>
                <a:spcBef>
                  <a:spcPct val="0"/>
                </a:spcBef>
              </a:pPr>
              <a:t>122</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a:extLst>
              <a:ext uri="{FF2B5EF4-FFF2-40B4-BE49-F238E27FC236}">
                <a16:creationId xmlns:a16="http://schemas.microsoft.com/office/drawing/2014/main" id="{8EC4CE41-E4A3-BE4D-8A51-F87ED5618BCC}"/>
              </a:ext>
            </a:extLst>
          </p:cNvPr>
          <p:cNvSpPr>
            <a:spLocks noGrp="1" noRot="1" noChangeAspect="1" noChangeArrowheads="1" noTextEdit="1"/>
          </p:cNvSpPr>
          <p:nvPr>
            <p:ph type="sldImg"/>
          </p:nvPr>
        </p:nvSpPr>
        <p:spPr>
          <a:ln/>
        </p:spPr>
      </p:sp>
      <p:sp>
        <p:nvSpPr>
          <p:cNvPr id="243714" name="Notes Placeholder 2">
            <a:extLst>
              <a:ext uri="{FF2B5EF4-FFF2-40B4-BE49-F238E27FC236}">
                <a16:creationId xmlns:a16="http://schemas.microsoft.com/office/drawing/2014/main" id="{DA1692A2-56E8-9445-8EC4-4C593B888A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43715" name="Slide Number Placeholder 3">
            <a:extLst>
              <a:ext uri="{FF2B5EF4-FFF2-40B4-BE49-F238E27FC236}">
                <a16:creationId xmlns:a16="http://schemas.microsoft.com/office/drawing/2014/main" id="{5D09AEC9-C1BE-1E4A-BAF5-0D1A057C9D6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9AC7525-9306-A546-B514-B1950891C01B}" type="slidenum">
              <a:rPr lang="en-US" altLang="en-US" smtClean="0"/>
              <a:pPr>
                <a:spcBef>
                  <a:spcPct val="0"/>
                </a:spcBef>
              </a:pPr>
              <a:t>123</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Slide Image Placeholder 1">
            <a:extLst>
              <a:ext uri="{FF2B5EF4-FFF2-40B4-BE49-F238E27FC236}">
                <a16:creationId xmlns:a16="http://schemas.microsoft.com/office/drawing/2014/main" id="{5A6C27E7-AC15-0842-AF16-1F6512591301}"/>
              </a:ext>
            </a:extLst>
          </p:cNvPr>
          <p:cNvSpPr>
            <a:spLocks noGrp="1" noRot="1" noChangeAspect="1" noChangeArrowheads="1" noTextEdit="1"/>
          </p:cNvSpPr>
          <p:nvPr>
            <p:ph type="sldImg"/>
          </p:nvPr>
        </p:nvSpPr>
        <p:spPr>
          <a:ln/>
        </p:spPr>
      </p:sp>
      <p:sp>
        <p:nvSpPr>
          <p:cNvPr id="245762" name="Notes Placeholder 2">
            <a:extLst>
              <a:ext uri="{FF2B5EF4-FFF2-40B4-BE49-F238E27FC236}">
                <a16:creationId xmlns:a16="http://schemas.microsoft.com/office/drawing/2014/main" id="{6F317E1B-B68D-2C4E-B63C-E660AF77E3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Recall from lecture on Ch 6 t here is some evidence of overdiagnosis of kidney cancer.  So we might want to do a less radical operation, since some (maybe half?) of these cancers are probably pseudodisease.</a:t>
            </a:r>
          </a:p>
        </p:txBody>
      </p:sp>
      <p:sp>
        <p:nvSpPr>
          <p:cNvPr id="245763" name="Slide Number Placeholder 3">
            <a:extLst>
              <a:ext uri="{FF2B5EF4-FFF2-40B4-BE49-F238E27FC236}">
                <a16:creationId xmlns:a16="http://schemas.microsoft.com/office/drawing/2014/main" id="{3E4661C1-2827-D441-8C61-3AA9B8B0A13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CB5C294-A7CF-B747-9F0A-585416242AD7}" type="slidenum">
              <a:rPr lang="en-US" altLang="en-US" smtClean="0"/>
              <a:pPr>
                <a:spcBef>
                  <a:spcPct val="0"/>
                </a:spcBef>
              </a:pPr>
              <a:t>124</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a:extLst>
              <a:ext uri="{FF2B5EF4-FFF2-40B4-BE49-F238E27FC236}">
                <a16:creationId xmlns:a16="http://schemas.microsoft.com/office/drawing/2014/main" id="{641FF221-DBCB-094A-BA90-61317C4BCC9B}"/>
              </a:ext>
            </a:extLst>
          </p:cNvPr>
          <p:cNvSpPr>
            <a:spLocks noGrp="1" noRot="1" noChangeAspect="1" noChangeArrowheads="1" noTextEdit="1"/>
          </p:cNvSpPr>
          <p:nvPr>
            <p:ph type="sldImg"/>
          </p:nvPr>
        </p:nvSpPr>
        <p:spPr>
          <a:ln/>
        </p:spPr>
      </p:sp>
      <p:sp>
        <p:nvSpPr>
          <p:cNvPr id="247810" name="Notes Placeholder 2">
            <a:extLst>
              <a:ext uri="{FF2B5EF4-FFF2-40B4-BE49-F238E27FC236}">
                <a16:creationId xmlns:a16="http://schemas.microsoft.com/office/drawing/2014/main" id="{18C2F351-347F-B64D-B35B-2C30C03402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47811" name="Slide Number Placeholder 3">
            <a:extLst>
              <a:ext uri="{FF2B5EF4-FFF2-40B4-BE49-F238E27FC236}">
                <a16:creationId xmlns:a16="http://schemas.microsoft.com/office/drawing/2014/main" id="{24B9C451-DD2D-7D42-8E5F-51E4B71A06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022F62F-B542-9C46-ACF7-89F2149D1F67}" type="slidenum">
              <a:rPr lang="en-US" altLang="en-US" smtClean="0"/>
              <a:pPr>
                <a:spcBef>
                  <a:spcPct val="0"/>
                </a:spcBef>
              </a:pPr>
              <a:t>125</a:t>
            </a:fld>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a:extLst>
              <a:ext uri="{FF2B5EF4-FFF2-40B4-BE49-F238E27FC236}">
                <a16:creationId xmlns:a16="http://schemas.microsoft.com/office/drawing/2014/main" id="{73DDF89C-241B-244B-8837-73652F556C88}"/>
              </a:ext>
            </a:extLst>
          </p:cNvPr>
          <p:cNvSpPr>
            <a:spLocks noGrp="1" noRot="1" noChangeAspect="1" noChangeArrowheads="1" noTextEdit="1"/>
          </p:cNvSpPr>
          <p:nvPr>
            <p:ph type="sldImg"/>
          </p:nvPr>
        </p:nvSpPr>
        <p:spPr>
          <a:ln/>
        </p:spPr>
      </p:sp>
      <p:sp>
        <p:nvSpPr>
          <p:cNvPr id="249858" name="Notes Placeholder 2">
            <a:extLst>
              <a:ext uri="{FF2B5EF4-FFF2-40B4-BE49-F238E27FC236}">
                <a16:creationId xmlns:a16="http://schemas.microsoft.com/office/drawing/2014/main" id="{32492279-4D93-A044-B5A0-4B6ECE0E85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49859" name="Slide Number Placeholder 3">
            <a:extLst>
              <a:ext uri="{FF2B5EF4-FFF2-40B4-BE49-F238E27FC236}">
                <a16:creationId xmlns:a16="http://schemas.microsoft.com/office/drawing/2014/main" id="{A269C203-3C8D-8F49-890F-3868550DD9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EA72121-3F66-DC41-AA2B-639FAEE9E9B3}" type="slidenum">
              <a:rPr lang="en-US" altLang="en-US" smtClean="0"/>
              <a:pPr>
                <a:spcBef>
                  <a:spcPct val="0"/>
                </a:spcBef>
              </a:pPr>
              <a:t>126</a:t>
            </a:fld>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a:extLst>
              <a:ext uri="{FF2B5EF4-FFF2-40B4-BE49-F238E27FC236}">
                <a16:creationId xmlns:a16="http://schemas.microsoft.com/office/drawing/2014/main" id="{B234A0F8-9B69-024F-8806-E7D6A80401EE}"/>
              </a:ext>
            </a:extLst>
          </p:cNvPr>
          <p:cNvSpPr>
            <a:spLocks noGrp="1" noRot="1" noChangeAspect="1" noChangeArrowheads="1" noTextEdit="1"/>
          </p:cNvSpPr>
          <p:nvPr>
            <p:ph type="sldImg"/>
          </p:nvPr>
        </p:nvSpPr>
        <p:spPr>
          <a:ln/>
        </p:spPr>
      </p:sp>
      <p:sp>
        <p:nvSpPr>
          <p:cNvPr id="251906" name="Notes Placeholder 2">
            <a:extLst>
              <a:ext uri="{FF2B5EF4-FFF2-40B4-BE49-F238E27FC236}">
                <a16:creationId xmlns:a16="http://schemas.microsoft.com/office/drawing/2014/main" id="{2EEB0228-FAD8-6043-BB28-53830495D4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51907" name="Slide Number Placeholder 3">
            <a:extLst>
              <a:ext uri="{FF2B5EF4-FFF2-40B4-BE49-F238E27FC236}">
                <a16:creationId xmlns:a16="http://schemas.microsoft.com/office/drawing/2014/main" id="{B6849E10-E2D1-984A-91F6-4DDCEA5D59D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58DDD7-CC6B-D549-A9D4-FFFF5C18ED01}" type="slidenum">
              <a:rPr lang="en-US" altLang="en-US" smtClean="0"/>
              <a:pPr>
                <a:spcBef>
                  <a:spcPct val="0"/>
                </a:spcBef>
              </a:pPr>
              <a:t>127</a:t>
            </a:fld>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BB7BC8E9-04A1-754A-801A-33C9752324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A41E53-32C9-0642-ADFB-E6CDAC3C7800}" type="slidenum">
              <a:rPr lang="en-US" altLang="en-US" smtClean="0"/>
              <a:pPr>
                <a:spcBef>
                  <a:spcPct val="0"/>
                </a:spcBef>
              </a:pPr>
              <a:t>128</a:t>
            </a:fld>
            <a:endParaRPr lang="en-US" altLang="en-US"/>
          </a:p>
        </p:txBody>
      </p:sp>
      <p:sp>
        <p:nvSpPr>
          <p:cNvPr id="253954" name="Rectangle 2">
            <a:extLst>
              <a:ext uri="{FF2B5EF4-FFF2-40B4-BE49-F238E27FC236}">
                <a16:creationId xmlns:a16="http://schemas.microsoft.com/office/drawing/2014/main" id="{798422DE-9A98-3B4D-AF9B-4B49132385C5}"/>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39D87E8B-8F68-3E49-B858-20BCA1198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2FB9BE3B-CFB1-C14D-87AB-32A017A2AC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69D8088-B295-244F-80C3-539EA87444F6}" type="slidenum">
              <a:rPr lang="en-US" altLang="en-US" smtClean="0"/>
              <a:pPr>
                <a:spcBef>
                  <a:spcPct val="0"/>
                </a:spcBef>
              </a:pPr>
              <a:t>129</a:t>
            </a:fld>
            <a:endParaRPr lang="en-US" altLang="en-US"/>
          </a:p>
        </p:txBody>
      </p:sp>
      <p:sp>
        <p:nvSpPr>
          <p:cNvPr id="256002" name="Rectangle 2">
            <a:extLst>
              <a:ext uri="{FF2B5EF4-FFF2-40B4-BE49-F238E27FC236}">
                <a16:creationId xmlns:a16="http://schemas.microsoft.com/office/drawing/2014/main" id="{9243A220-80EA-684F-9E80-E1DBCF138962}"/>
              </a:ext>
            </a:extLst>
          </p:cNvPr>
          <p:cNvSpPr>
            <a:spLocks noGrp="1" noRot="1" noChangeAspect="1" noChangeArrowheads="1" noTextEdit="1"/>
          </p:cNvSpPr>
          <p:nvPr>
            <p:ph type="sldImg"/>
          </p:nvPr>
        </p:nvSpPr>
        <p:spPr>
          <a:ln/>
        </p:spPr>
      </p:sp>
      <p:sp>
        <p:nvSpPr>
          <p:cNvPr id="256003" name="Rectangle 3">
            <a:extLst>
              <a:ext uri="{FF2B5EF4-FFF2-40B4-BE49-F238E27FC236}">
                <a16:creationId xmlns:a16="http://schemas.microsoft.com/office/drawing/2014/main" id="{BD658831-7A06-F246-A63D-83F2B50E8E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4DA3CE32-B502-0C40-A1C3-B3EB6C1C72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8695D83-3537-9B4C-B96F-647DCADDB2E5}" type="slidenum">
              <a:rPr lang="en-US" altLang="en-US" smtClean="0"/>
              <a:pPr>
                <a:spcBef>
                  <a:spcPct val="0"/>
                </a:spcBef>
              </a:pPr>
              <a:t>13</a:t>
            </a:fld>
            <a:endParaRPr lang="en-US" altLang="en-US"/>
          </a:p>
        </p:txBody>
      </p:sp>
      <p:sp>
        <p:nvSpPr>
          <p:cNvPr id="41986" name="Rectangle 2">
            <a:extLst>
              <a:ext uri="{FF2B5EF4-FFF2-40B4-BE49-F238E27FC236}">
                <a16:creationId xmlns:a16="http://schemas.microsoft.com/office/drawing/2014/main" id="{13DBE2ED-BCCD-7B42-8D4B-357A23EDE84E}"/>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EBCC5C3-4851-7D4E-8336-1A0BE5CDE8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4A49D909-0E05-1D4E-A6BC-D28D8E488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5FF15D-5A4E-1840-AB09-12A73CA2CEB2}" type="slidenum">
              <a:rPr lang="en-US" altLang="en-US" smtClean="0"/>
              <a:pPr>
                <a:spcBef>
                  <a:spcPct val="0"/>
                </a:spcBef>
              </a:pPr>
              <a:t>130</a:t>
            </a:fld>
            <a:endParaRPr lang="en-US" altLang="en-US"/>
          </a:p>
        </p:txBody>
      </p:sp>
      <p:sp>
        <p:nvSpPr>
          <p:cNvPr id="258050" name="Rectangle 2">
            <a:extLst>
              <a:ext uri="{FF2B5EF4-FFF2-40B4-BE49-F238E27FC236}">
                <a16:creationId xmlns:a16="http://schemas.microsoft.com/office/drawing/2014/main" id="{1320D37E-8071-9A40-B809-4DB212843AD7}"/>
              </a:ext>
            </a:extLst>
          </p:cNvPr>
          <p:cNvSpPr>
            <a:spLocks noGrp="1" noRot="1" noChangeAspect="1" noChangeArrowheads="1" noTextEdit="1"/>
          </p:cNvSpPr>
          <p:nvPr>
            <p:ph type="sldImg"/>
          </p:nvPr>
        </p:nvSpPr>
        <p:spPr>
          <a:xfrm>
            <a:off x="1179513" y="695325"/>
            <a:ext cx="4641850" cy="3481388"/>
          </a:xfrm>
          <a:solidFill>
            <a:srgbClr val="FFFFFF"/>
          </a:solidFill>
          <a:ln/>
        </p:spPr>
      </p:sp>
      <p:sp>
        <p:nvSpPr>
          <p:cNvPr id="258051" name="Rectangle 3">
            <a:extLst>
              <a:ext uri="{FF2B5EF4-FFF2-40B4-BE49-F238E27FC236}">
                <a16:creationId xmlns:a16="http://schemas.microsoft.com/office/drawing/2014/main" id="{C33922E4-26E7-C744-9918-46D98F399AF4}"/>
              </a:ext>
            </a:extLst>
          </p:cNvPr>
          <p:cNvSpPr>
            <a:spLocks noGrp="1" noChangeArrowheads="1"/>
          </p:cNvSpPr>
          <p:nvPr>
            <p:ph type="body" idx="1"/>
          </p:nvPr>
        </p:nvSpPr>
        <p:spPr>
          <a:xfrm>
            <a:off x="228600" y="4410075"/>
            <a:ext cx="6540500" cy="41783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lIns="91236" tIns="45617" rIns="91236" bIns="45617"/>
          <a:lstStyle/>
          <a:p>
            <a:r>
              <a:rPr lang="en-US" altLang="en-US">
                <a:latin typeface="Times New Roman" panose="02020603050405020304" pitchFamily="18" charset="0"/>
                <a:ea typeface="ＭＳ Ｐゴシック" panose="020B0600070205080204" pitchFamily="34" charset="-128"/>
              </a:rPr>
              <a:t>Situation A: nothing to compare – you</a:t>
            </a:r>
            <a:r>
              <a:rPr lang="ja-JP" altLang="en-US">
                <a:latin typeface="Times New Roman" panose="02020603050405020304" pitchFamily="18" charset="0"/>
                <a:ea typeface="ＭＳ Ｐゴシック" panose="020B0600070205080204" pitchFamily="34" charset="-128"/>
              </a:rPr>
              <a:t>’</a:t>
            </a:r>
            <a:r>
              <a:rPr lang="en-US" altLang="ja-JP">
                <a:latin typeface="Times New Roman" panose="02020603050405020304" pitchFamily="18" charset="0"/>
                <a:ea typeface="ＭＳ Ｐゴシック" panose="020B0600070205080204" pitchFamily="34" charset="-128"/>
              </a:rPr>
              <a:t>re done</a:t>
            </a:r>
          </a:p>
          <a:p>
            <a:r>
              <a:rPr lang="en-US" altLang="en-US">
                <a:latin typeface="Times New Roman" panose="02020603050405020304" pitchFamily="18" charset="0"/>
                <a:ea typeface="ＭＳ Ｐゴシック" panose="020B0600070205080204" pitchFamily="34" charset="-128"/>
              </a:rPr>
              <a:t>Situation B: no need for propensity score – direct matching will do little – no selection bias</a:t>
            </a:r>
          </a:p>
          <a:p>
            <a:r>
              <a:rPr lang="en-US" altLang="en-US">
                <a:latin typeface="Times New Roman" panose="02020603050405020304" pitchFamily="18" charset="0"/>
                <a:ea typeface="ＭＳ Ｐゴシック" panose="020B0600070205080204" pitchFamily="34" charset="-128"/>
              </a:rPr>
              <a:t>Situation C: near-optimal situation for PS – overlap in covariates allows matching to substantially improve selection bias problem</a:t>
            </a:r>
          </a:p>
          <a:p>
            <a:r>
              <a:rPr lang="en-US" altLang="en-US">
                <a:latin typeface="Times New Roman" panose="02020603050405020304" pitchFamily="18" charset="0"/>
                <a:ea typeface="ＭＳ Ｐゴシック" panose="020B0600070205080204" pitchFamily="34" charset="-128"/>
              </a:rPr>
              <a:t>Slide Courtesy of Thomas Love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 good instrumental variable should not be included in the propensity score, otherwise you get Panel A.</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47429E9C-61AC-B24B-908C-129715DCB7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C136C04-536B-FD41-935C-7A361EE3D064}" type="slidenum">
              <a:rPr lang="en-US" altLang="en-US" smtClean="0"/>
              <a:pPr>
                <a:spcBef>
                  <a:spcPct val="0"/>
                </a:spcBef>
              </a:pPr>
              <a:t>131</a:t>
            </a:fld>
            <a:endParaRPr lang="en-US" altLang="en-US"/>
          </a:p>
        </p:txBody>
      </p:sp>
      <p:sp>
        <p:nvSpPr>
          <p:cNvPr id="260098" name="Rectangle 2">
            <a:extLst>
              <a:ext uri="{FF2B5EF4-FFF2-40B4-BE49-F238E27FC236}">
                <a16:creationId xmlns:a16="http://schemas.microsoft.com/office/drawing/2014/main" id="{71887609-C5EC-C244-8774-B8BE0418B996}"/>
              </a:ext>
            </a:extLst>
          </p:cNvPr>
          <p:cNvSpPr>
            <a:spLocks noGrp="1" noRot="1" noChangeAspect="1" noChangeArrowheads="1" noTextEdit="1"/>
          </p:cNvSpPr>
          <p:nvPr>
            <p:ph type="sldImg"/>
          </p:nvPr>
        </p:nvSpPr>
        <p:spPr>
          <a:ln/>
        </p:spPr>
      </p:sp>
      <p:sp>
        <p:nvSpPr>
          <p:cNvPr id="260099" name="Rectangle 3">
            <a:extLst>
              <a:ext uri="{FF2B5EF4-FFF2-40B4-BE49-F238E27FC236}">
                <a16:creationId xmlns:a16="http://schemas.microsoft.com/office/drawing/2014/main" id="{501AD1FA-4E04-654A-BFDA-060F1B003E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a:extLst>
              <a:ext uri="{FF2B5EF4-FFF2-40B4-BE49-F238E27FC236}">
                <a16:creationId xmlns:a16="http://schemas.microsoft.com/office/drawing/2014/main" id="{91C4E71E-FDE4-0B42-A39B-705C1DA93B93}"/>
              </a:ext>
            </a:extLst>
          </p:cNvPr>
          <p:cNvSpPr>
            <a:spLocks noGrp="1" noRot="1" noChangeAspect="1" noChangeArrowheads="1" noTextEdit="1"/>
          </p:cNvSpPr>
          <p:nvPr>
            <p:ph type="sldImg"/>
          </p:nvPr>
        </p:nvSpPr>
        <p:spPr>
          <a:ln/>
        </p:spPr>
      </p:sp>
      <p:sp>
        <p:nvSpPr>
          <p:cNvPr id="262146" name="Notes Placeholder 2">
            <a:extLst>
              <a:ext uri="{FF2B5EF4-FFF2-40B4-BE49-F238E27FC236}">
                <a16:creationId xmlns:a16="http://schemas.microsoft.com/office/drawing/2014/main" id="{35FCAA28-3F9B-6A41-88FE-5AA575174E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62147" name="Slide Number Placeholder 3">
            <a:extLst>
              <a:ext uri="{FF2B5EF4-FFF2-40B4-BE49-F238E27FC236}">
                <a16:creationId xmlns:a16="http://schemas.microsoft.com/office/drawing/2014/main" id="{8FA75DA2-7A45-7B4D-A31E-3BFBCA009C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489DDE-C68E-1447-8C09-A7E67E0F6B42}" type="slidenum">
              <a:rPr lang="en-US" altLang="en-US" smtClean="0"/>
              <a:pPr>
                <a:spcBef>
                  <a:spcPct val="0"/>
                </a:spcBef>
              </a:pPr>
              <a:t>132</a:t>
            </a:fld>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Slide Image Placeholder 1">
            <a:extLst>
              <a:ext uri="{FF2B5EF4-FFF2-40B4-BE49-F238E27FC236}">
                <a16:creationId xmlns:a16="http://schemas.microsoft.com/office/drawing/2014/main" id="{32C7A422-BD78-964A-85E4-239D9AB79488}"/>
              </a:ext>
            </a:extLst>
          </p:cNvPr>
          <p:cNvSpPr>
            <a:spLocks noGrp="1" noRot="1" noChangeAspect="1" noChangeArrowheads="1" noTextEdit="1"/>
          </p:cNvSpPr>
          <p:nvPr>
            <p:ph type="sldImg"/>
          </p:nvPr>
        </p:nvSpPr>
        <p:spPr>
          <a:ln/>
        </p:spPr>
      </p:sp>
      <p:sp>
        <p:nvSpPr>
          <p:cNvPr id="264194" name="Notes Placeholder 2">
            <a:extLst>
              <a:ext uri="{FF2B5EF4-FFF2-40B4-BE49-F238E27FC236}">
                <a16:creationId xmlns:a16="http://schemas.microsoft.com/office/drawing/2014/main" id="{6DA614D9-1F80-E744-B92B-2E335B7023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64195" name="Slide Number Placeholder 3">
            <a:extLst>
              <a:ext uri="{FF2B5EF4-FFF2-40B4-BE49-F238E27FC236}">
                <a16:creationId xmlns:a16="http://schemas.microsoft.com/office/drawing/2014/main" id="{28FE87D3-250B-654A-9637-0A3E628C47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984D257-1214-EE44-8BE2-92F50FA3B95C}" type="slidenum">
              <a:rPr lang="en-US" altLang="en-US" smtClean="0"/>
              <a:pPr>
                <a:spcBef>
                  <a:spcPct val="0"/>
                </a:spcBef>
              </a:pPr>
              <a:t>133</a:t>
            </a:fld>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a:extLst>
              <a:ext uri="{FF2B5EF4-FFF2-40B4-BE49-F238E27FC236}">
                <a16:creationId xmlns:a16="http://schemas.microsoft.com/office/drawing/2014/main" id="{DDC19A34-2455-0342-B6D1-35EBA9D11C86}"/>
              </a:ext>
            </a:extLst>
          </p:cNvPr>
          <p:cNvSpPr>
            <a:spLocks noGrp="1" noRot="1" noChangeAspect="1" noChangeArrowheads="1" noTextEdit="1"/>
          </p:cNvSpPr>
          <p:nvPr>
            <p:ph type="sldImg"/>
          </p:nvPr>
        </p:nvSpPr>
        <p:spPr>
          <a:ln/>
        </p:spPr>
      </p:sp>
      <p:sp>
        <p:nvSpPr>
          <p:cNvPr id="266242" name="Notes Placeholder 2">
            <a:extLst>
              <a:ext uri="{FF2B5EF4-FFF2-40B4-BE49-F238E27FC236}">
                <a16:creationId xmlns:a16="http://schemas.microsoft.com/office/drawing/2014/main" id="{1C50C217-DFD4-564E-93D4-1C3D75A090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Stata code for graph:</a:t>
            </a:r>
          </a:p>
          <a:p>
            <a:r>
              <a:rPr lang="en-US" altLang="en-US">
                <a:latin typeface="Times New Roman" panose="02020603050405020304" pitchFamily="18" charset="0"/>
                <a:ea typeface="ＭＳ Ｐゴシック" panose="020B0600070205080204" pitchFamily="34" charset="-128"/>
              </a:rPr>
              <a:t>capture drop surv_pt surv_nopt cumcases*</a:t>
            </a:r>
          </a:p>
          <a:p>
            <a:r>
              <a:rPr lang="en-US" altLang="en-US">
                <a:latin typeface="Times New Roman" panose="02020603050405020304" pitchFamily="18" charset="0"/>
                <a:ea typeface="ＭＳ Ｐゴシック" panose="020B0600070205080204" pitchFamily="34" charset="-128"/>
              </a:rPr>
              <a:t>stset cancer_risk_time, failure(anyleuk_ge1orTR)</a:t>
            </a:r>
          </a:p>
          <a:p>
            <a:r>
              <a:rPr lang="en-US" altLang="en-US">
                <a:latin typeface="Times New Roman" panose="02020603050405020304" pitchFamily="18" charset="0"/>
                <a:ea typeface="ＭＳ Ｐゴシック" panose="020B0600070205080204" pitchFamily="34" charset="-128"/>
              </a:rPr>
              <a:t>sts gen surv_pt=s if pt_any==1</a:t>
            </a:r>
          </a:p>
          <a:p>
            <a:r>
              <a:rPr lang="en-US" altLang="en-US">
                <a:latin typeface="Times New Roman" panose="02020603050405020304" pitchFamily="18" charset="0"/>
                <a:ea typeface="ＭＳ Ｐゴシック" panose="020B0600070205080204" pitchFamily="34" charset="-128"/>
              </a:rPr>
              <a:t>sts gen surv_nopt=s if pt_any==0</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gen cumcases_pt=(1-surv_pt)*100000</a:t>
            </a:r>
          </a:p>
          <a:p>
            <a:r>
              <a:rPr lang="en-US" altLang="en-US">
                <a:latin typeface="Times New Roman" panose="02020603050405020304" pitchFamily="18" charset="0"/>
                <a:ea typeface="ＭＳ Ｐゴシック" panose="020B0600070205080204" pitchFamily="34" charset="-128"/>
              </a:rPr>
              <a:t>gen cumcases_nopt=(1-surv_nopt)*100000</a:t>
            </a:r>
          </a:p>
          <a:p>
            <a:r>
              <a:rPr lang="en-US" altLang="en-US">
                <a:latin typeface="Times New Roman" panose="02020603050405020304" pitchFamily="18" charset="0"/>
                <a:ea typeface="ＭＳ Ｐゴシック" panose="020B0600070205080204" pitchFamily="34" charset="-128"/>
              </a:rPr>
              <a:t>twoway (line cumcases_pt _t, sort connect(stairstep))  ///</a:t>
            </a:r>
          </a:p>
          <a:p>
            <a:r>
              <a:rPr lang="en-US" altLang="en-US">
                <a:latin typeface="Times New Roman" panose="02020603050405020304" pitchFamily="18" charset="0"/>
                <a:ea typeface="ＭＳ Ｐゴシック" panose="020B0600070205080204" pitchFamily="34" charset="-128"/>
              </a:rPr>
              <a:t>(line cumcases_nopt _t, sort connect(stairstep)), ///</a:t>
            </a:r>
          </a:p>
          <a:p>
            <a:r>
              <a:rPr lang="en-US" altLang="en-US">
                <a:latin typeface="Times New Roman" panose="02020603050405020304" pitchFamily="18" charset="0"/>
                <a:ea typeface="ＭＳ Ｐゴシック" panose="020B0600070205080204" pitchFamily="34" charset="-128"/>
              </a:rPr>
              <a:t>ytitle("Cumulative risk per 100,000") xtitle(Years of Follow-up) xlabel(0(3)18)  ///</a:t>
            </a:r>
          </a:p>
          <a:p>
            <a:r>
              <a:rPr lang="en-US" altLang="en-US">
                <a:latin typeface="Times New Roman" panose="02020603050405020304" pitchFamily="18" charset="0"/>
                <a:ea typeface="ＭＳ Ｐゴシック" panose="020B0600070205080204" pitchFamily="34" charset="-128"/>
              </a:rPr>
              <a:t>title("Figure 2B: Any Leukemia") leg(off) ///</a:t>
            </a:r>
          </a:p>
          <a:p>
            <a:r>
              <a:rPr lang="en-US" altLang="en-US">
                <a:latin typeface="Times New Roman" panose="02020603050405020304" pitchFamily="18" charset="0"/>
                <a:ea typeface="ＭＳ Ｐゴシック" panose="020B0600070205080204" pitchFamily="34" charset="-128"/>
              </a:rPr>
              <a:t>	name(CumAnyLeuk_PT, replace)</a:t>
            </a:r>
          </a:p>
          <a:p>
            <a:r>
              <a:rPr lang="en-US" altLang="en-US">
                <a:latin typeface="Times New Roman" panose="02020603050405020304" pitchFamily="18" charset="0"/>
                <a:ea typeface="ＭＳ Ｐゴシック" panose="020B0600070205080204" pitchFamily="34" charset="-128"/>
              </a:rPr>
              <a:t>	graph export Anyleuk_survival_nolegend.tif, as(tif) wid(800) replace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*Thanks to Chuck McCulloch for code	</a:t>
            </a:r>
          </a:p>
        </p:txBody>
      </p:sp>
      <p:sp>
        <p:nvSpPr>
          <p:cNvPr id="266243" name="Slide Number Placeholder 3">
            <a:extLst>
              <a:ext uri="{FF2B5EF4-FFF2-40B4-BE49-F238E27FC236}">
                <a16:creationId xmlns:a16="http://schemas.microsoft.com/office/drawing/2014/main" id="{6E94AE65-72D6-6344-8449-A0E3081C6A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10AD747-53EE-0448-8BC9-37496F6DA38A}" type="slidenum">
              <a:rPr lang="en-US" altLang="en-US" smtClean="0"/>
              <a:pPr>
                <a:spcBef>
                  <a:spcPct val="0"/>
                </a:spcBef>
              </a:pPr>
              <a:t>134</a:t>
            </a:fld>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a:extLst>
              <a:ext uri="{FF2B5EF4-FFF2-40B4-BE49-F238E27FC236}">
                <a16:creationId xmlns:a16="http://schemas.microsoft.com/office/drawing/2014/main" id="{08BF94AD-BAA5-3E4C-AD90-08F8B1AC44AE}"/>
              </a:ext>
            </a:extLst>
          </p:cNvPr>
          <p:cNvSpPr>
            <a:spLocks noGrp="1" noRot="1" noChangeAspect="1" noChangeArrowheads="1" noTextEdit="1"/>
          </p:cNvSpPr>
          <p:nvPr>
            <p:ph type="sldImg"/>
          </p:nvPr>
        </p:nvSpPr>
        <p:spPr>
          <a:ln/>
        </p:spPr>
      </p:sp>
      <p:sp>
        <p:nvSpPr>
          <p:cNvPr id="268290" name="Notes Placeholder 2">
            <a:extLst>
              <a:ext uri="{FF2B5EF4-FFF2-40B4-BE49-F238E27FC236}">
                <a16:creationId xmlns:a16="http://schemas.microsoft.com/office/drawing/2014/main" id="{8525ADD4-EBE6-074D-8D9C-CBB64B05ED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8/18</a:t>
            </a:r>
          </a:p>
        </p:txBody>
      </p:sp>
      <p:sp>
        <p:nvSpPr>
          <p:cNvPr id="268291" name="Slide Number Placeholder 3">
            <a:extLst>
              <a:ext uri="{FF2B5EF4-FFF2-40B4-BE49-F238E27FC236}">
                <a16:creationId xmlns:a16="http://schemas.microsoft.com/office/drawing/2014/main" id="{8C0D4416-5C60-F446-AAFA-0D3BE9CBAD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61817A-1EDA-3C4B-97E5-E5EEC34F273B}" type="slidenum">
              <a:rPr lang="en-US" altLang="en-US" smtClean="0"/>
              <a:pPr>
                <a:spcBef>
                  <a:spcPct val="0"/>
                </a:spcBef>
              </a:pPr>
              <a:t>135</a:t>
            </a:fld>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a:extLst>
              <a:ext uri="{FF2B5EF4-FFF2-40B4-BE49-F238E27FC236}">
                <a16:creationId xmlns:a16="http://schemas.microsoft.com/office/drawing/2014/main" id="{467ED5DD-A08E-6E44-9B1B-F0EE412F5885}"/>
              </a:ext>
            </a:extLst>
          </p:cNvPr>
          <p:cNvSpPr>
            <a:spLocks noGrp="1" noRot="1" noChangeAspect="1" noChangeArrowheads="1" noTextEdit="1"/>
          </p:cNvSpPr>
          <p:nvPr>
            <p:ph type="sldImg"/>
          </p:nvPr>
        </p:nvSpPr>
        <p:spPr>
          <a:ln/>
        </p:spPr>
      </p:sp>
      <p:sp>
        <p:nvSpPr>
          <p:cNvPr id="270338" name="Notes Placeholder 2">
            <a:extLst>
              <a:ext uri="{FF2B5EF4-FFF2-40B4-BE49-F238E27FC236}">
                <a16:creationId xmlns:a16="http://schemas.microsoft.com/office/drawing/2014/main" id="{C3642B7A-A5F5-634A-A6C3-9997F8CE5B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0339" name="Slide Number Placeholder 3">
            <a:extLst>
              <a:ext uri="{FF2B5EF4-FFF2-40B4-BE49-F238E27FC236}">
                <a16:creationId xmlns:a16="http://schemas.microsoft.com/office/drawing/2014/main" id="{D96B6FDC-FEBD-9649-BF35-73502DB18F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DE814E5-C8E1-8E46-AA12-E84B95840A70}" type="slidenum">
              <a:rPr lang="en-US" altLang="en-US" smtClean="0"/>
              <a:pPr>
                <a:spcBef>
                  <a:spcPct val="0"/>
                </a:spcBef>
              </a:pPr>
              <a:t>136</a:t>
            </a:fld>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Slide Image Placeholder 1">
            <a:extLst>
              <a:ext uri="{FF2B5EF4-FFF2-40B4-BE49-F238E27FC236}">
                <a16:creationId xmlns:a16="http://schemas.microsoft.com/office/drawing/2014/main" id="{59A374F9-EC03-5F4B-BE55-7B0F3CEF2F96}"/>
              </a:ext>
            </a:extLst>
          </p:cNvPr>
          <p:cNvSpPr>
            <a:spLocks noGrp="1" noRot="1" noChangeAspect="1" noChangeArrowheads="1" noTextEdit="1"/>
          </p:cNvSpPr>
          <p:nvPr>
            <p:ph type="sldImg"/>
          </p:nvPr>
        </p:nvSpPr>
        <p:spPr>
          <a:ln/>
        </p:spPr>
      </p:sp>
      <p:sp>
        <p:nvSpPr>
          <p:cNvPr id="272386" name="Notes Placeholder 2">
            <a:extLst>
              <a:ext uri="{FF2B5EF4-FFF2-40B4-BE49-F238E27FC236}">
                <a16:creationId xmlns:a16="http://schemas.microsoft.com/office/drawing/2014/main" id="{DDE94D98-0D51-1C4C-AFA6-BA0F9F3D2B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2387" name="Slide Number Placeholder 3">
            <a:extLst>
              <a:ext uri="{FF2B5EF4-FFF2-40B4-BE49-F238E27FC236}">
                <a16:creationId xmlns:a16="http://schemas.microsoft.com/office/drawing/2014/main" id="{A96E072E-645F-3C49-957E-02699E4FFD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AEB087-53FF-2047-9392-407243C1A760}" type="slidenum">
              <a:rPr lang="en-US" altLang="en-US" smtClean="0"/>
              <a:pPr>
                <a:spcBef>
                  <a:spcPct val="0"/>
                </a:spcBef>
              </a:pPr>
              <a:t>137</a:t>
            </a:fld>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a:extLst>
              <a:ext uri="{FF2B5EF4-FFF2-40B4-BE49-F238E27FC236}">
                <a16:creationId xmlns:a16="http://schemas.microsoft.com/office/drawing/2014/main" id="{EF277B39-ED4C-7F45-A953-CA0B3759A40D}"/>
              </a:ext>
            </a:extLst>
          </p:cNvPr>
          <p:cNvSpPr>
            <a:spLocks noGrp="1" noRot="1" noChangeAspect="1" noChangeArrowheads="1" noTextEdit="1"/>
          </p:cNvSpPr>
          <p:nvPr>
            <p:ph type="sldImg"/>
          </p:nvPr>
        </p:nvSpPr>
        <p:spPr>
          <a:ln/>
        </p:spPr>
      </p:sp>
      <p:sp>
        <p:nvSpPr>
          <p:cNvPr id="274434" name="Notes Placeholder 2">
            <a:extLst>
              <a:ext uri="{FF2B5EF4-FFF2-40B4-BE49-F238E27FC236}">
                <a16:creationId xmlns:a16="http://schemas.microsoft.com/office/drawing/2014/main" id="{A14E919B-7F24-934C-ACF7-B70EE69DAA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74435" name="Slide Number Placeholder 3">
            <a:extLst>
              <a:ext uri="{FF2B5EF4-FFF2-40B4-BE49-F238E27FC236}">
                <a16:creationId xmlns:a16="http://schemas.microsoft.com/office/drawing/2014/main" id="{889D1C3D-85CA-254F-9148-A3B6DEE1F5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D1A6C8C-513C-3441-9E2D-94AAFD083545}" type="slidenum">
              <a:rPr lang="en-US" altLang="en-US" smtClean="0"/>
              <a:pPr>
                <a:spcBef>
                  <a:spcPct val="0"/>
                </a:spcBef>
              </a:pPr>
              <a:t>138</a:t>
            </a:fld>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Slide Image Placeholder 1">
            <a:extLst>
              <a:ext uri="{FF2B5EF4-FFF2-40B4-BE49-F238E27FC236}">
                <a16:creationId xmlns:a16="http://schemas.microsoft.com/office/drawing/2014/main" id="{8D249B28-A432-FD47-873A-0548D98B86DA}"/>
              </a:ext>
            </a:extLst>
          </p:cNvPr>
          <p:cNvSpPr>
            <a:spLocks noGrp="1" noRot="1" noChangeAspect="1" noChangeArrowheads="1" noTextEdit="1"/>
          </p:cNvSpPr>
          <p:nvPr>
            <p:ph type="sldImg"/>
          </p:nvPr>
        </p:nvSpPr>
        <p:spPr>
          <a:ln/>
        </p:spPr>
      </p:sp>
      <p:sp>
        <p:nvSpPr>
          <p:cNvPr id="276482" name="Notes Placeholder 2">
            <a:extLst>
              <a:ext uri="{FF2B5EF4-FFF2-40B4-BE49-F238E27FC236}">
                <a16:creationId xmlns:a16="http://schemas.microsoft.com/office/drawing/2014/main" id="{F02060E1-4C34-FE48-9B3D-5F8052C5EF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In the LIGHT study we are using propensity adjustment to screen for adverse effects of phototherapy.  These are our very first results showing effects of propensity adjustment.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0B00B1E2-A7D1-3644-A49F-7BE527A5343D}"/>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29E90611-EBF4-354F-8879-4352FBF746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44035" name="Slide Number Placeholder 3">
            <a:extLst>
              <a:ext uri="{FF2B5EF4-FFF2-40B4-BE49-F238E27FC236}">
                <a16:creationId xmlns:a16="http://schemas.microsoft.com/office/drawing/2014/main" id="{B3797123-AF15-E74A-A483-C5329EF274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02542F9-BDD1-6643-A9FE-15068E9D6A8B}" type="slidenum">
              <a:rPr lang="en-US" altLang="en-US" smtClean="0"/>
              <a:pPr>
                <a:spcBef>
                  <a:spcPct val="0"/>
                </a:spcBef>
              </a:pPr>
              <a:t>14</a:t>
            </a:fld>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a:extLst>
              <a:ext uri="{FF2B5EF4-FFF2-40B4-BE49-F238E27FC236}">
                <a16:creationId xmlns:a16="http://schemas.microsoft.com/office/drawing/2014/main" id="{DF0D6E83-B9D1-1A47-9BD9-F8DE888B6A7D}"/>
              </a:ext>
            </a:extLst>
          </p:cNvPr>
          <p:cNvSpPr>
            <a:spLocks noGrp="1" noRot="1" noChangeAspect="1" noChangeArrowheads="1" noTextEdit="1"/>
          </p:cNvSpPr>
          <p:nvPr>
            <p:ph type="sldImg"/>
          </p:nvPr>
        </p:nvSpPr>
        <p:spPr>
          <a:ln/>
        </p:spPr>
      </p:sp>
      <p:sp>
        <p:nvSpPr>
          <p:cNvPr id="278530" name="Notes Placeholder 2">
            <a:extLst>
              <a:ext uri="{FF2B5EF4-FFF2-40B4-BE49-F238E27FC236}">
                <a16:creationId xmlns:a16="http://schemas.microsoft.com/office/drawing/2014/main" id="{21BA63A7-B107-324D-8F7A-20B06A6C32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Nationwide study from Denmark; N for this study  19,925 pts who filled a prescription for ASA within 30 days of d/c.</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Adverse CV events:  recurrent MI, stroke or CV death.  Figure is mislabeled – this is not just survival.</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Excluded pts on clopidogrel.  ASA 75 mg daily. </a:t>
            </a:r>
          </a:p>
          <a:p>
            <a:r>
              <a:rPr lang="en-US" altLang="en-US">
                <a:latin typeface="Times New Roman" panose="02020603050405020304" pitchFamily="18" charset="0"/>
                <a:ea typeface="ＭＳ Ｐゴシック" panose="020B0600070205080204" pitchFamily="34" charset="-128"/>
              </a:rPr>
              <a:t>  We quantified a propensity score for the likelihood of receiving proton pump inhibitors within the first year from discharge by multivariate logistic regression analysis conditional on baseline covariates (see table 1) </a:t>
            </a:r>
          </a:p>
          <a:p>
            <a:endParaRPr lang="en-US" altLang="en-US">
              <a:latin typeface="Times New Roman" panose="02020603050405020304" pitchFamily="18" charset="0"/>
              <a:ea typeface="ＭＳ Ｐゴシック" panose="020B0600070205080204" pitchFamily="34" charset="-128"/>
            </a:endParaRPr>
          </a:p>
        </p:txBody>
      </p:sp>
      <p:sp>
        <p:nvSpPr>
          <p:cNvPr id="278531" name="Slide Number Placeholder 3">
            <a:extLst>
              <a:ext uri="{FF2B5EF4-FFF2-40B4-BE49-F238E27FC236}">
                <a16:creationId xmlns:a16="http://schemas.microsoft.com/office/drawing/2014/main" id="{B2E1126B-5455-AE4E-B0EA-93EC3140AF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7580052-FA14-F340-9B9D-5F85D4D4017B}" type="slidenum">
              <a:rPr lang="en-US" altLang="en-US" smtClean="0"/>
              <a:pPr>
                <a:spcBef>
                  <a:spcPct val="0"/>
                </a:spcBef>
              </a:pPr>
              <a:t>140</a:t>
            </a:fld>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Slide Image Placeholder 1">
            <a:extLst>
              <a:ext uri="{FF2B5EF4-FFF2-40B4-BE49-F238E27FC236}">
                <a16:creationId xmlns:a16="http://schemas.microsoft.com/office/drawing/2014/main" id="{CA498ACC-A9AF-B342-AD54-04D8B07238BB}"/>
              </a:ext>
            </a:extLst>
          </p:cNvPr>
          <p:cNvSpPr>
            <a:spLocks noGrp="1" noRot="1" noChangeAspect="1" noChangeArrowheads="1" noTextEdit="1"/>
          </p:cNvSpPr>
          <p:nvPr>
            <p:ph type="sldImg"/>
          </p:nvPr>
        </p:nvSpPr>
        <p:spPr>
          <a:ln/>
        </p:spPr>
      </p:sp>
      <p:sp>
        <p:nvSpPr>
          <p:cNvPr id="280578" name="Notes Placeholder 2">
            <a:extLst>
              <a:ext uri="{FF2B5EF4-FFF2-40B4-BE49-F238E27FC236}">
                <a16:creationId xmlns:a16="http://schemas.microsoft.com/office/drawing/2014/main" id="{18589199-B663-434A-9B31-5E826772C0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0579" name="Slide Number Placeholder 3">
            <a:extLst>
              <a:ext uri="{FF2B5EF4-FFF2-40B4-BE49-F238E27FC236}">
                <a16:creationId xmlns:a16="http://schemas.microsoft.com/office/drawing/2014/main" id="{59D3AC2A-87FB-404F-BC74-C7ED7760D6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0BC3CD-9E3F-CB43-96DE-08AE0B812053}" type="slidenum">
              <a:rPr lang="en-US" altLang="en-US" smtClean="0"/>
              <a:pPr>
                <a:spcBef>
                  <a:spcPct val="0"/>
                </a:spcBef>
              </a:pPr>
              <a:t>141</a:t>
            </a:fld>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592584A8-AABC-8F41-B2CB-9F4123BE3E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418E50-8417-7D4A-AE02-76C9C85D9265}" type="slidenum">
              <a:rPr lang="en-US" altLang="en-US" smtClean="0"/>
              <a:pPr>
                <a:spcBef>
                  <a:spcPct val="0"/>
                </a:spcBef>
              </a:pPr>
              <a:t>142</a:t>
            </a:fld>
            <a:endParaRPr lang="en-US" altLang="en-US"/>
          </a:p>
        </p:txBody>
      </p:sp>
      <p:sp>
        <p:nvSpPr>
          <p:cNvPr id="282626" name="Rectangle 2">
            <a:extLst>
              <a:ext uri="{FF2B5EF4-FFF2-40B4-BE49-F238E27FC236}">
                <a16:creationId xmlns:a16="http://schemas.microsoft.com/office/drawing/2014/main" id="{F57D4F9D-78F8-2545-A103-9BA5764DF5E4}"/>
              </a:ext>
            </a:extLst>
          </p:cNvPr>
          <p:cNvSpPr>
            <a:spLocks noGrp="1" noRot="1" noChangeAspect="1" noChangeArrowheads="1" noTextEdit="1"/>
          </p:cNvSpPr>
          <p:nvPr>
            <p:ph type="sldImg"/>
          </p:nvPr>
        </p:nvSpPr>
        <p:spPr>
          <a:ln/>
        </p:spPr>
      </p:sp>
      <p:sp>
        <p:nvSpPr>
          <p:cNvPr id="282627" name="Rectangle 3">
            <a:extLst>
              <a:ext uri="{FF2B5EF4-FFF2-40B4-BE49-F238E27FC236}">
                <a16:creationId xmlns:a16="http://schemas.microsoft.com/office/drawing/2014/main" id="{38A593FC-6DCB-4D42-8D83-B08C52E415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a:extLst>
              <a:ext uri="{FF2B5EF4-FFF2-40B4-BE49-F238E27FC236}">
                <a16:creationId xmlns:a16="http://schemas.microsoft.com/office/drawing/2014/main" id="{38352FBA-A57F-8D46-AE69-AE940DF7F2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CAB81E-601A-A74D-BBF2-BE7BA420B3F1}" type="slidenum">
              <a:rPr lang="en-US" altLang="en-US" smtClean="0"/>
              <a:pPr>
                <a:spcBef>
                  <a:spcPct val="0"/>
                </a:spcBef>
              </a:pPr>
              <a:t>143</a:t>
            </a:fld>
            <a:endParaRPr lang="en-US" altLang="en-US"/>
          </a:p>
        </p:txBody>
      </p:sp>
      <p:sp>
        <p:nvSpPr>
          <p:cNvPr id="284674" name="Rectangle 2">
            <a:extLst>
              <a:ext uri="{FF2B5EF4-FFF2-40B4-BE49-F238E27FC236}">
                <a16:creationId xmlns:a16="http://schemas.microsoft.com/office/drawing/2014/main" id="{F35355C0-0E00-194D-9D70-8065E50BE8E9}"/>
              </a:ext>
            </a:extLst>
          </p:cNvPr>
          <p:cNvSpPr>
            <a:spLocks noGrp="1" noRot="1" noChangeAspect="1" noChangeArrowheads="1" noTextEdit="1"/>
          </p:cNvSpPr>
          <p:nvPr>
            <p:ph type="sldImg"/>
          </p:nvPr>
        </p:nvSpPr>
        <p:spPr>
          <a:ln/>
        </p:spPr>
      </p:sp>
      <p:sp>
        <p:nvSpPr>
          <p:cNvPr id="284675" name="Rectangle 3">
            <a:extLst>
              <a:ext uri="{FF2B5EF4-FFF2-40B4-BE49-F238E27FC236}">
                <a16:creationId xmlns:a16="http://schemas.microsoft.com/office/drawing/2014/main" id="{78F59DC5-ABDE-224D-86A0-B27B42A209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a:extLst>
              <a:ext uri="{FF2B5EF4-FFF2-40B4-BE49-F238E27FC236}">
                <a16:creationId xmlns:a16="http://schemas.microsoft.com/office/drawing/2014/main" id="{DB9DBB88-83C8-6142-A0CB-C645BF9BC5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49E0F11-CA51-E04D-8CCB-4B41AD971802}" type="slidenum">
              <a:rPr lang="en-US" altLang="en-US" smtClean="0"/>
              <a:pPr>
                <a:spcBef>
                  <a:spcPct val="0"/>
                </a:spcBef>
              </a:pPr>
              <a:t>144</a:t>
            </a:fld>
            <a:endParaRPr lang="en-US" altLang="en-US"/>
          </a:p>
        </p:txBody>
      </p:sp>
      <p:sp>
        <p:nvSpPr>
          <p:cNvPr id="286722" name="Rectangle 2">
            <a:extLst>
              <a:ext uri="{FF2B5EF4-FFF2-40B4-BE49-F238E27FC236}">
                <a16:creationId xmlns:a16="http://schemas.microsoft.com/office/drawing/2014/main" id="{DBF898F5-2858-8A49-9BFB-A2E880B70058}"/>
              </a:ext>
            </a:extLst>
          </p:cNvPr>
          <p:cNvSpPr>
            <a:spLocks noGrp="1" noRot="1" noChangeAspect="1" noChangeArrowheads="1" noTextEdit="1"/>
          </p:cNvSpPr>
          <p:nvPr>
            <p:ph type="sldImg"/>
          </p:nvPr>
        </p:nvSpPr>
        <p:spPr>
          <a:ln/>
        </p:spPr>
      </p:sp>
      <p:sp>
        <p:nvSpPr>
          <p:cNvPr id="286723" name="Rectangle 3">
            <a:extLst>
              <a:ext uri="{FF2B5EF4-FFF2-40B4-BE49-F238E27FC236}">
                <a16:creationId xmlns:a16="http://schemas.microsoft.com/office/drawing/2014/main" id="{9B94B343-11F2-684D-BBD5-3C3A9163B8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a:extLst>
              <a:ext uri="{FF2B5EF4-FFF2-40B4-BE49-F238E27FC236}">
                <a16:creationId xmlns:a16="http://schemas.microsoft.com/office/drawing/2014/main" id="{26EE9E1E-FCE0-8A42-BC3C-27F98F68FCE4}"/>
              </a:ext>
            </a:extLst>
          </p:cNvPr>
          <p:cNvSpPr>
            <a:spLocks noGrp="1" noRot="1" noChangeAspect="1" noChangeArrowheads="1" noTextEdit="1"/>
          </p:cNvSpPr>
          <p:nvPr>
            <p:ph type="sldImg"/>
          </p:nvPr>
        </p:nvSpPr>
        <p:spPr>
          <a:ln/>
        </p:spPr>
      </p:sp>
      <p:sp>
        <p:nvSpPr>
          <p:cNvPr id="288770" name="Notes Placeholder 2">
            <a:extLst>
              <a:ext uri="{FF2B5EF4-FFF2-40B4-BE49-F238E27FC236}">
                <a16:creationId xmlns:a16="http://schemas.microsoft.com/office/drawing/2014/main" id="{0FC3C8F0-1514-CE42-A6C2-48CEC96BA2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88771" name="Slide Number Placeholder 3">
            <a:extLst>
              <a:ext uri="{FF2B5EF4-FFF2-40B4-BE49-F238E27FC236}">
                <a16:creationId xmlns:a16="http://schemas.microsoft.com/office/drawing/2014/main" id="{B2BF9C7A-EF7D-0940-8CE6-1F6EA4615C9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5977328-0122-7447-9F9F-EBE5C06CC064}" type="slidenum">
              <a:rPr lang="en-US" altLang="en-US" smtClean="0"/>
              <a:pPr>
                <a:spcBef>
                  <a:spcPct val="0"/>
                </a:spcBef>
              </a:pPr>
              <a:t>145</a:t>
            </a:fld>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a:extLst>
              <a:ext uri="{FF2B5EF4-FFF2-40B4-BE49-F238E27FC236}">
                <a16:creationId xmlns:a16="http://schemas.microsoft.com/office/drawing/2014/main" id="{80AD6778-617C-5F46-AE5E-99C8CBCD37B4}"/>
              </a:ext>
            </a:extLst>
          </p:cNvPr>
          <p:cNvSpPr>
            <a:spLocks noGrp="1" noRot="1" noChangeAspect="1" noChangeArrowheads="1" noTextEdit="1"/>
          </p:cNvSpPr>
          <p:nvPr>
            <p:ph type="sldImg"/>
          </p:nvPr>
        </p:nvSpPr>
        <p:spPr>
          <a:ln/>
        </p:spPr>
      </p:sp>
      <p:sp>
        <p:nvSpPr>
          <p:cNvPr id="290818" name="Notes Placeholder 2">
            <a:extLst>
              <a:ext uri="{FF2B5EF4-FFF2-40B4-BE49-F238E27FC236}">
                <a16:creationId xmlns:a16="http://schemas.microsoft.com/office/drawing/2014/main" id="{90D3BE2B-909F-CC48-9079-3A490CB94B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Jena AB, et al. JAMA Intern Med. 2015;175(2):237-244.</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No effect in non-teaching hospitals</a:t>
            </a:r>
          </a:p>
          <a:p>
            <a:endParaRPr lang="en-US" altLang="en-US">
              <a:latin typeface="Times New Roman" panose="02020603050405020304" pitchFamily="18" charset="0"/>
              <a:ea typeface="ＭＳ Ｐゴシック" panose="020B0600070205080204" pitchFamily="34" charset="-128"/>
            </a:endParaRPr>
          </a:p>
        </p:txBody>
      </p:sp>
      <p:sp>
        <p:nvSpPr>
          <p:cNvPr id="290819" name="Slide Number Placeholder 3">
            <a:extLst>
              <a:ext uri="{FF2B5EF4-FFF2-40B4-BE49-F238E27FC236}">
                <a16:creationId xmlns:a16="http://schemas.microsoft.com/office/drawing/2014/main" id="{5F5EE1FF-48AB-F345-AA97-3C8988D6C1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76C362D-C2DE-3D46-8DD3-52FDD88F6306}" type="slidenum">
              <a:rPr lang="en-US" altLang="en-US" smtClean="0"/>
              <a:pPr>
                <a:spcBef>
                  <a:spcPct val="0"/>
                </a:spcBef>
              </a:pPr>
              <a:t>146</a:t>
            </a:fld>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a:extLst>
              <a:ext uri="{FF2B5EF4-FFF2-40B4-BE49-F238E27FC236}">
                <a16:creationId xmlns:a16="http://schemas.microsoft.com/office/drawing/2014/main" id="{ED838F36-3598-EC4E-ACD4-0E93667DE5DD}"/>
              </a:ext>
            </a:extLst>
          </p:cNvPr>
          <p:cNvSpPr>
            <a:spLocks noGrp="1" noRot="1" noChangeAspect="1" noChangeArrowheads="1" noTextEdit="1"/>
          </p:cNvSpPr>
          <p:nvPr>
            <p:ph type="sldImg"/>
          </p:nvPr>
        </p:nvSpPr>
        <p:spPr>
          <a:ln/>
        </p:spPr>
      </p:sp>
      <p:sp>
        <p:nvSpPr>
          <p:cNvPr id="292866" name="Notes Placeholder 2">
            <a:extLst>
              <a:ext uri="{FF2B5EF4-FFF2-40B4-BE49-F238E27FC236}">
                <a16:creationId xmlns:a16="http://schemas.microsoft.com/office/drawing/2014/main" id="{01BD5D09-3991-7F41-B3C1-4856310561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2867" name="Slide Number Placeholder 3">
            <a:extLst>
              <a:ext uri="{FF2B5EF4-FFF2-40B4-BE49-F238E27FC236}">
                <a16:creationId xmlns:a16="http://schemas.microsoft.com/office/drawing/2014/main" id="{7250BD0A-BDD0-0A4D-AAAE-FFBA4ACB13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0AD5DB3-F0AF-BC43-9DF6-A5C326147AD7}" type="slidenum">
              <a:rPr lang="en-US" altLang="en-US" smtClean="0"/>
              <a:pPr>
                <a:spcBef>
                  <a:spcPct val="0"/>
                </a:spcBef>
              </a:pPr>
              <a:t>147</a:t>
            </a:fld>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a:extLst>
              <a:ext uri="{FF2B5EF4-FFF2-40B4-BE49-F238E27FC236}">
                <a16:creationId xmlns:a16="http://schemas.microsoft.com/office/drawing/2014/main" id="{A6D23534-D739-2246-8569-4CA4062E7C4C}"/>
              </a:ext>
            </a:extLst>
          </p:cNvPr>
          <p:cNvSpPr>
            <a:spLocks noGrp="1" noRot="1" noChangeAspect="1" noChangeArrowheads="1" noTextEdit="1"/>
          </p:cNvSpPr>
          <p:nvPr>
            <p:ph type="sldImg"/>
          </p:nvPr>
        </p:nvSpPr>
        <p:spPr>
          <a:ln/>
        </p:spPr>
      </p:sp>
      <p:sp>
        <p:nvSpPr>
          <p:cNvPr id="294914" name="Notes Placeholder 2">
            <a:extLst>
              <a:ext uri="{FF2B5EF4-FFF2-40B4-BE49-F238E27FC236}">
                <a16:creationId xmlns:a16="http://schemas.microsoft.com/office/drawing/2014/main" id="{0E9E2521-46B6-A148-8C85-39E07C16B8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4915" name="Slide Number Placeholder 3">
            <a:extLst>
              <a:ext uri="{FF2B5EF4-FFF2-40B4-BE49-F238E27FC236}">
                <a16:creationId xmlns:a16="http://schemas.microsoft.com/office/drawing/2014/main" id="{517DDFFC-C4D9-4F47-9FEA-2369DAF38D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7E4BAF7-A506-9449-82E0-098E1D4038C1}" type="slidenum">
              <a:rPr lang="en-US" altLang="en-US" smtClean="0"/>
              <a:pPr>
                <a:spcBef>
                  <a:spcPct val="0"/>
                </a:spcBef>
              </a:pPr>
              <a:t>148</a:t>
            </a:fld>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a:extLst>
              <a:ext uri="{FF2B5EF4-FFF2-40B4-BE49-F238E27FC236}">
                <a16:creationId xmlns:a16="http://schemas.microsoft.com/office/drawing/2014/main" id="{5C5522AE-493F-884C-893B-EA5F07FB163F}"/>
              </a:ext>
            </a:extLst>
          </p:cNvPr>
          <p:cNvSpPr>
            <a:spLocks noGrp="1" noRot="1" noChangeAspect="1" noChangeArrowheads="1" noTextEdit="1"/>
          </p:cNvSpPr>
          <p:nvPr>
            <p:ph type="sldImg"/>
          </p:nvPr>
        </p:nvSpPr>
        <p:spPr>
          <a:ln/>
        </p:spPr>
      </p:sp>
      <p:sp>
        <p:nvSpPr>
          <p:cNvPr id="296962" name="Notes Placeholder 2">
            <a:extLst>
              <a:ext uri="{FF2B5EF4-FFF2-40B4-BE49-F238E27FC236}">
                <a16:creationId xmlns:a16="http://schemas.microsoft.com/office/drawing/2014/main" id="{15FDA4D2-273C-0C42-AF4A-55C1714196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296963" name="Slide Number Placeholder 3">
            <a:extLst>
              <a:ext uri="{FF2B5EF4-FFF2-40B4-BE49-F238E27FC236}">
                <a16:creationId xmlns:a16="http://schemas.microsoft.com/office/drawing/2014/main" id="{D8C93DD4-47DC-1C46-A7F1-547C4A2D8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B2E1240-891A-5E41-88D3-BF8DCA8B33DC}" type="slidenum">
              <a:rPr lang="en-US" altLang="en-US" smtClean="0"/>
              <a:pPr>
                <a:spcBef>
                  <a:spcPct val="0"/>
                </a:spcBef>
              </a:pPr>
              <a:t>149</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8FEAEE3A-653B-5445-B15D-2FECB76280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16EC1EC-3877-4B43-A649-44B61F2E3A69}" type="slidenum">
              <a:rPr lang="en-US" altLang="en-US" smtClean="0"/>
              <a:pPr>
                <a:spcBef>
                  <a:spcPct val="0"/>
                </a:spcBef>
              </a:pPr>
              <a:t>15</a:t>
            </a:fld>
            <a:endParaRPr lang="en-US" altLang="en-US"/>
          </a:p>
        </p:txBody>
      </p:sp>
      <p:sp>
        <p:nvSpPr>
          <p:cNvPr id="46082" name="Rectangle 2">
            <a:extLst>
              <a:ext uri="{FF2B5EF4-FFF2-40B4-BE49-F238E27FC236}">
                <a16:creationId xmlns:a16="http://schemas.microsoft.com/office/drawing/2014/main" id="{011570E5-D35A-0D40-8041-C9C21AF00E2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32ACACCE-2CC0-3048-A5E9-B41A42C20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a:extLst>
              <a:ext uri="{FF2B5EF4-FFF2-40B4-BE49-F238E27FC236}">
                <a16:creationId xmlns:a16="http://schemas.microsoft.com/office/drawing/2014/main" id="{C3214B01-3C16-A440-9EE0-E5E7FEEC08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8977DD8-A973-0A48-BD32-7E0F0B2A2198}" type="slidenum">
              <a:rPr lang="en-US" altLang="en-US" smtClean="0"/>
              <a:pPr>
                <a:spcBef>
                  <a:spcPct val="0"/>
                </a:spcBef>
              </a:pPr>
              <a:t>150</a:t>
            </a:fld>
            <a:endParaRPr lang="en-US" altLang="en-US"/>
          </a:p>
        </p:txBody>
      </p:sp>
      <p:sp>
        <p:nvSpPr>
          <p:cNvPr id="299010" name="Rectangle 2">
            <a:extLst>
              <a:ext uri="{FF2B5EF4-FFF2-40B4-BE49-F238E27FC236}">
                <a16:creationId xmlns:a16="http://schemas.microsoft.com/office/drawing/2014/main" id="{22BD71EA-E47B-0849-AB99-4C2DF46AA1DC}"/>
              </a:ext>
            </a:extLst>
          </p:cNvPr>
          <p:cNvSpPr>
            <a:spLocks noGrp="1" noRot="1" noChangeAspect="1" noChangeArrowheads="1" noTextEdit="1"/>
          </p:cNvSpPr>
          <p:nvPr>
            <p:ph type="sldImg"/>
          </p:nvPr>
        </p:nvSpPr>
        <p:spPr>
          <a:ln/>
        </p:spPr>
      </p:sp>
      <p:sp>
        <p:nvSpPr>
          <p:cNvPr id="299011" name="Rectangle 3">
            <a:extLst>
              <a:ext uri="{FF2B5EF4-FFF2-40B4-BE49-F238E27FC236}">
                <a16:creationId xmlns:a16="http://schemas.microsoft.com/office/drawing/2014/main" id="{8B9F6570-E933-6D4C-BBD2-EBCEF2C44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a:extLst>
              <a:ext uri="{FF2B5EF4-FFF2-40B4-BE49-F238E27FC236}">
                <a16:creationId xmlns:a16="http://schemas.microsoft.com/office/drawing/2014/main" id="{D3474E73-8EFA-8A44-848D-9A4928B1C7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CF155DC-D91B-914E-8069-AFC737804BBB}" type="slidenum">
              <a:rPr lang="en-US" altLang="en-US" smtClean="0"/>
              <a:pPr>
                <a:spcBef>
                  <a:spcPct val="0"/>
                </a:spcBef>
              </a:pPr>
              <a:t>151</a:t>
            </a:fld>
            <a:endParaRPr lang="en-US" altLang="en-US"/>
          </a:p>
        </p:txBody>
      </p:sp>
      <p:sp>
        <p:nvSpPr>
          <p:cNvPr id="301058" name="Rectangle 2">
            <a:extLst>
              <a:ext uri="{FF2B5EF4-FFF2-40B4-BE49-F238E27FC236}">
                <a16:creationId xmlns:a16="http://schemas.microsoft.com/office/drawing/2014/main" id="{FDDE2239-116F-A446-A329-D3E2ABC3EA9A}"/>
              </a:ext>
            </a:extLst>
          </p:cNvPr>
          <p:cNvSpPr>
            <a:spLocks noGrp="1" noRot="1" noChangeAspect="1" noChangeArrowheads="1" noTextEdit="1"/>
          </p:cNvSpPr>
          <p:nvPr>
            <p:ph type="sldImg"/>
          </p:nvPr>
        </p:nvSpPr>
        <p:spPr>
          <a:ln/>
        </p:spPr>
      </p:sp>
      <p:sp>
        <p:nvSpPr>
          <p:cNvPr id="301059" name="Rectangle 3">
            <a:extLst>
              <a:ext uri="{FF2B5EF4-FFF2-40B4-BE49-F238E27FC236}">
                <a16:creationId xmlns:a16="http://schemas.microsoft.com/office/drawing/2014/main" id="{F6EDB84D-BB5F-8D46-A170-88CF83391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a:extLst>
              <a:ext uri="{FF2B5EF4-FFF2-40B4-BE49-F238E27FC236}">
                <a16:creationId xmlns:a16="http://schemas.microsoft.com/office/drawing/2014/main" id="{C5B12BD6-F3B0-6D48-AFEF-93691CB5A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87ADC4F-64C1-E943-A4F5-77C3118CDF15}" type="slidenum">
              <a:rPr lang="en-US" altLang="en-US" smtClean="0"/>
              <a:pPr>
                <a:spcBef>
                  <a:spcPct val="0"/>
                </a:spcBef>
              </a:pPr>
              <a:t>152</a:t>
            </a:fld>
            <a:endParaRPr lang="en-US" altLang="en-US"/>
          </a:p>
        </p:txBody>
      </p:sp>
      <p:sp>
        <p:nvSpPr>
          <p:cNvPr id="303106" name="Rectangle 2">
            <a:extLst>
              <a:ext uri="{FF2B5EF4-FFF2-40B4-BE49-F238E27FC236}">
                <a16:creationId xmlns:a16="http://schemas.microsoft.com/office/drawing/2014/main" id="{49CF2747-F12B-EF40-8F17-90BB1838EB1C}"/>
              </a:ext>
            </a:extLst>
          </p:cNvPr>
          <p:cNvSpPr>
            <a:spLocks noGrp="1" noRot="1" noChangeAspect="1" noChangeArrowheads="1" noTextEdit="1"/>
          </p:cNvSpPr>
          <p:nvPr>
            <p:ph type="sldImg"/>
          </p:nvPr>
        </p:nvSpPr>
        <p:spPr>
          <a:ln/>
        </p:spPr>
      </p:sp>
      <p:sp>
        <p:nvSpPr>
          <p:cNvPr id="303107" name="Rectangle 3">
            <a:extLst>
              <a:ext uri="{FF2B5EF4-FFF2-40B4-BE49-F238E27FC236}">
                <a16:creationId xmlns:a16="http://schemas.microsoft.com/office/drawing/2014/main" id="{8BC3490C-38C7-1440-BA2C-DEF04128FF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a:extLst>
              <a:ext uri="{FF2B5EF4-FFF2-40B4-BE49-F238E27FC236}">
                <a16:creationId xmlns:a16="http://schemas.microsoft.com/office/drawing/2014/main" id="{CAB43C02-F1CA-F844-8EBB-D0FD176AD72B}"/>
              </a:ext>
            </a:extLst>
          </p:cNvPr>
          <p:cNvSpPr>
            <a:spLocks noGrp="1" noRot="1" noChangeAspect="1" noChangeArrowheads="1" noTextEdit="1"/>
          </p:cNvSpPr>
          <p:nvPr>
            <p:ph type="sldImg"/>
          </p:nvPr>
        </p:nvSpPr>
        <p:spPr>
          <a:ln/>
        </p:spPr>
      </p:sp>
      <p:sp>
        <p:nvSpPr>
          <p:cNvPr id="305154" name="Notes Placeholder 2">
            <a:extLst>
              <a:ext uri="{FF2B5EF4-FFF2-40B4-BE49-F238E27FC236}">
                <a16:creationId xmlns:a16="http://schemas.microsoft.com/office/drawing/2014/main" id="{774B3F59-C27F-1A42-8F90-842CF58FC3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5155" name="Slide Number Placeholder 3">
            <a:extLst>
              <a:ext uri="{FF2B5EF4-FFF2-40B4-BE49-F238E27FC236}">
                <a16:creationId xmlns:a16="http://schemas.microsoft.com/office/drawing/2014/main" id="{71676F43-D720-D04F-8B94-A61B761DEA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3A264D2-95AF-774C-B3C6-004C7FB13BE8}" type="slidenum">
              <a:rPr lang="en-US" altLang="en-US" smtClean="0"/>
              <a:pPr eaLnBrk="1" hangingPunct="1">
                <a:spcBef>
                  <a:spcPct val="0"/>
                </a:spcBef>
              </a:pPr>
              <a:t>153</a:t>
            </a:fld>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a:extLst>
              <a:ext uri="{FF2B5EF4-FFF2-40B4-BE49-F238E27FC236}">
                <a16:creationId xmlns:a16="http://schemas.microsoft.com/office/drawing/2014/main" id="{121DFA77-8AD8-6A4E-9865-ACDE6D9E4174}"/>
              </a:ext>
            </a:extLst>
          </p:cNvPr>
          <p:cNvSpPr>
            <a:spLocks noGrp="1" noRot="1" noChangeAspect="1" noChangeArrowheads="1" noTextEdit="1"/>
          </p:cNvSpPr>
          <p:nvPr>
            <p:ph type="sldImg"/>
          </p:nvPr>
        </p:nvSpPr>
        <p:spPr>
          <a:ln/>
        </p:spPr>
      </p:sp>
      <p:sp>
        <p:nvSpPr>
          <p:cNvPr id="307202" name="Notes Placeholder 2">
            <a:extLst>
              <a:ext uri="{FF2B5EF4-FFF2-40B4-BE49-F238E27FC236}">
                <a16:creationId xmlns:a16="http://schemas.microsoft.com/office/drawing/2014/main" id="{085461DC-A324-C249-AD0C-2E0D3D927D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7203" name="Slide Number Placeholder 3">
            <a:extLst>
              <a:ext uri="{FF2B5EF4-FFF2-40B4-BE49-F238E27FC236}">
                <a16:creationId xmlns:a16="http://schemas.microsoft.com/office/drawing/2014/main" id="{43A8190C-3FAE-B840-9498-6B846A9093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ADB69BD-225E-254B-9C83-AFDEAB92BAE7}" type="slidenum">
              <a:rPr lang="en-US" altLang="en-US" smtClean="0"/>
              <a:pPr eaLnBrk="1" hangingPunct="1">
                <a:spcBef>
                  <a:spcPct val="0"/>
                </a:spcBef>
              </a:pPr>
              <a:t>154</a:t>
            </a:fld>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a:extLst>
              <a:ext uri="{FF2B5EF4-FFF2-40B4-BE49-F238E27FC236}">
                <a16:creationId xmlns:a16="http://schemas.microsoft.com/office/drawing/2014/main" id="{9F6592AC-292B-7D46-BB3D-56395CBBE9CE}"/>
              </a:ext>
            </a:extLst>
          </p:cNvPr>
          <p:cNvSpPr>
            <a:spLocks noGrp="1" noRot="1" noChangeAspect="1" noChangeArrowheads="1" noTextEdit="1"/>
          </p:cNvSpPr>
          <p:nvPr>
            <p:ph type="sldImg"/>
          </p:nvPr>
        </p:nvSpPr>
        <p:spPr>
          <a:ln/>
        </p:spPr>
      </p:sp>
      <p:sp>
        <p:nvSpPr>
          <p:cNvPr id="309250" name="Notes Placeholder 2">
            <a:extLst>
              <a:ext uri="{FF2B5EF4-FFF2-40B4-BE49-F238E27FC236}">
                <a16:creationId xmlns:a16="http://schemas.microsoft.com/office/drawing/2014/main" id="{0432FCB5-6F75-D74A-B4D2-6DA931972B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09251" name="Slide Number Placeholder 3">
            <a:extLst>
              <a:ext uri="{FF2B5EF4-FFF2-40B4-BE49-F238E27FC236}">
                <a16:creationId xmlns:a16="http://schemas.microsoft.com/office/drawing/2014/main" id="{4BF80034-48AF-D245-A95E-F93CF21F83E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B433781-5395-CB44-8788-E49C5DD1E594}" type="slidenum">
              <a:rPr lang="en-US" altLang="en-US" smtClean="0"/>
              <a:pPr>
                <a:spcBef>
                  <a:spcPct val="0"/>
                </a:spcBef>
              </a:pPr>
              <a:t>155</a:t>
            </a:fld>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a:extLst>
              <a:ext uri="{FF2B5EF4-FFF2-40B4-BE49-F238E27FC236}">
                <a16:creationId xmlns:a16="http://schemas.microsoft.com/office/drawing/2014/main" id="{EB8F039B-EA67-2744-BD56-AAC390363B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A418724-501F-3B4D-8CA7-AC5C6E979600}" type="slidenum">
              <a:rPr lang="en-US" altLang="en-US" smtClean="0"/>
              <a:pPr eaLnBrk="1" hangingPunct="1">
                <a:spcBef>
                  <a:spcPct val="0"/>
                </a:spcBef>
              </a:pPr>
              <a:t>156</a:t>
            </a:fld>
            <a:endParaRPr lang="en-US" altLang="en-US"/>
          </a:p>
        </p:txBody>
      </p:sp>
      <p:sp>
        <p:nvSpPr>
          <p:cNvPr id="311298" name="Rectangle 2">
            <a:extLst>
              <a:ext uri="{FF2B5EF4-FFF2-40B4-BE49-F238E27FC236}">
                <a16:creationId xmlns:a16="http://schemas.microsoft.com/office/drawing/2014/main" id="{9574D5AB-E111-B44E-A43E-57901965BD94}"/>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05DDC08-067F-C645-BF5C-D8BA491AFC77}"/>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A0BDC042-FA89-0A4F-A301-3943F18B75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8E74AD5-D879-0447-A3B5-8003635369D7}" type="slidenum">
              <a:rPr lang="en-US" altLang="en-US" smtClean="0"/>
              <a:pPr eaLnBrk="1" hangingPunct="1">
                <a:spcBef>
                  <a:spcPct val="0"/>
                </a:spcBef>
              </a:pPr>
              <a:t>157</a:t>
            </a:fld>
            <a:endParaRPr lang="en-US" altLang="en-US"/>
          </a:p>
        </p:txBody>
      </p:sp>
      <p:sp>
        <p:nvSpPr>
          <p:cNvPr id="313346" name="Rectangle 2">
            <a:extLst>
              <a:ext uri="{FF2B5EF4-FFF2-40B4-BE49-F238E27FC236}">
                <a16:creationId xmlns:a16="http://schemas.microsoft.com/office/drawing/2014/main" id="{7128AF5D-530C-6C4A-93A2-A7A316526E9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382464D0-C5A6-B74E-A3BD-48128A4AAA57}"/>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DA82236C-9302-4642-BB59-C53C05113A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7CA7CBE-98D6-FD47-B28E-59BB545EB88D}" type="slidenum">
              <a:rPr lang="en-US" altLang="en-US" smtClean="0"/>
              <a:pPr eaLnBrk="1" hangingPunct="1">
                <a:spcBef>
                  <a:spcPct val="0"/>
                </a:spcBef>
              </a:pPr>
              <a:t>158</a:t>
            </a:fld>
            <a:endParaRPr lang="en-US" altLang="en-US"/>
          </a:p>
        </p:txBody>
      </p:sp>
      <p:sp>
        <p:nvSpPr>
          <p:cNvPr id="315394" name="Rectangle 2">
            <a:extLst>
              <a:ext uri="{FF2B5EF4-FFF2-40B4-BE49-F238E27FC236}">
                <a16:creationId xmlns:a16="http://schemas.microsoft.com/office/drawing/2014/main" id="{84F3BA61-9ADA-024E-905C-47F7183E2504}"/>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02350290-9F2E-5B4F-A8D0-80583CFAFFC2}"/>
              </a:ext>
            </a:extLst>
          </p:cNvPr>
          <p:cNvSpPr>
            <a:spLocks noGrp="1" noChangeArrowheads="1"/>
          </p:cNvSpPr>
          <p:nvPr>
            <p:ph type="body" idx="1"/>
          </p:nvPr>
        </p:nvSpPr>
        <p:spPr/>
        <p:txBody>
          <a:bodyPr/>
          <a:lstStyle/>
          <a:p>
            <a:pPr eaLnBrk="1" hangingPunct="1">
              <a:defRPr/>
            </a:pPr>
            <a:r>
              <a:rPr lang="en-US" dirty="0">
                <a:cs typeface="+mn-cs"/>
              </a:rPr>
              <a:t>B. 1.5%.  Exact answer = 0.149, but </a:t>
            </a:r>
            <a:r>
              <a:rPr lang="en-US" dirty="0" err="1">
                <a:cs typeface="+mn-cs"/>
              </a:rPr>
              <a:t>stata</a:t>
            </a:r>
            <a:r>
              <a:rPr lang="en-US" dirty="0">
                <a:cs typeface="+mn-cs"/>
              </a:rPr>
              <a:t> gives you the upper limit of the 1-sided 97.5% CI </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Slide Image Placeholder 1">
            <a:extLst>
              <a:ext uri="{FF2B5EF4-FFF2-40B4-BE49-F238E27FC236}">
                <a16:creationId xmlns:a16="http://schemas.microsoft.com/office/drawing/2014/main" id="{A6534AA7-6F28-4242-9BDE-4CCEEACBCEF0}"/>
              </a:ext>
            </a:extLst>
          </p:cNvPr>
          <p:cNvSpPr>
            <a:spLocks noGrp="1" noRot="1" noChangeAspect="1" noChangeArrowheads="1" noTextEdit="1"/>
          </p:cNvSpPr>
          <p:nvPr>
            <p:ph type="sldImg"/>
          </p:nvPr>
        </p:nvSpPr>
        <p:spPr>
          <a:ln/>
        </p:spPr>
      </p:sp>
      <p:sp>
        <p:nvSpPr>
          <p:cNvPr id="317442" name="Notes Placeholder 2">
            <a:extLst>
              <a:ext uri="{FF2B5EF4-FFF2-40B4-BE49-F238E27FC236}">
                <a16:creationId xmlns:a16="http://schemas.microsoft.com/office/drawing/2014/main" id="{6384172D-902B-9448-B368-4774EF1109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We observe no serious adverse events among 200 subjects treated with crabistatin. What is the upper limit of the 95% CI for 0/200?</a:t>
            </a:r>
          </a:p>
          <a:p>
            <a:r>
              <a:rPr lang="en-US" altLang="en-US">
                <a:latin typeface="Times New Roman" panose="02020603050405020304" pitchFamily="18" charset="0"/>
                <a:ea typeface="ＭＳ Ｐゴシック" panose="020B0600070205080204" pitchFamily="34" charset="-128"/>
              </a:rPr>
              <a:t>https://www.polleverywhere.com/multiple_choice_polls/sDJgrX3imclKnFd</a:t>
            </a:r>
          </a:p>
        </p:txBody>
      </p:sp>
      <p:sp>
        <p:nvSpPr>
          <p:cNvPr id="317443" name="Slide Number Placeholder 3">
            <a:extLst>
              <a:ext uri="{FF2B5EF4-FFF2-40B4-BE49-F238E27FC236}">
                <a16:creationId xmlns:a16="http://schemas.microsoft.com/office/drawing/2014/main" id="{94E2D09C-E0A4-3B44-AAD9-297F5719E2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091DFF1-358D-6B41-A081-F410773F97DF}" type="slidenum">
              <a:rPr lang="en-US" altLang="en-US" smtClean="0"/>
              <a:pPr eaLnBrk="1" hangingPunct="1">
                <a:spcBef>
                  <a:spcPct val="0"/>
                </a:spcBef>
              </a:pPr>
              <a:t>159</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B7D31B19-C6CE-BC48-AA88-09C46D44D9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A019E52-6E86-2048-9ACD-EBE3866467D8}" type="slidenum">
              <a:rPr lang="en-US" altLang="en-US" smtClean="0"/>
              <a:pPr>
                <a:spcBef>
                  <a:spcPct val="0"/>
                </a:spcBef>
              </a:pPr>
              <a:t>16</a:t>
            </a:fld>
            <a:endParaRPr lang="en-US" altLang="en-US"/>
          </a:p>
        </p:txBody>
      </p:sp>
      <p:sp>
        <p:nvSpPr>
          <p:cNvPr id="48130" name="Rectangle 2">
            <a:extLst>
              <a:ext uri="{FF2B5EF4-FFF2-40B4-BE49-F238E27FC236}">
                <a16:creationId xmlns:a16="http://schemas.microsoft.com/office/drawing/2014/main" id="{F039431B-9227-5747-B4B8-A27AC8FE7C1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36C417FA-591D-DD40-9657-F406976559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Photo from: http://</a:t>
            </a:r>
            <a:r>
              <a:rPr lang="en-US" altLang="en-US" dirty="0" err="1">
                <a:latin typeface="Times New Roman" panose="02020603050405020304" pitchFamily="18" charset="0"/>
                <a:ea typeface="ＭＳ Ｐゴシック" panose="020B0600070205080204" pitchFamily="34" charset="-128"/>
              </a:rPr>
              <a:t>www.wsj.com</a:t>
            </a:r>
            <a:r>
              <a:rPr lang="en-US" altLang="en-US" dirty="0">
                <a:latin typeface="Times New Roman" panose="02020603050405020304" pitchFamily="18" charset="0"/>
                <a:ea typeface="ＭＳ Ｐゴシック" panose="020B0600070205080204" pitchFamily="34" charset="-128"/>
              </a:rPr>
              <a:t>/articles/SB122047565663596423</a:t>
            </a:r>
          </a:p>
          <a:p>
            <a:r>
              <a:rPr lang="en-US" altLang="en-US" dirty="0">
                <a:latin typeface="Times New Roman" panose="02020603050405020304" pitchFamily="18" charset="0"/>
                <a:ea typeface="ＭＳ Ｐゴシック" panose="020B0600070205080204" pitchFamily="34" charset="-128"/>
              </a:rPr>
              <a:t>Curtis W. </a:t>
            </a:r>
            <a:r>
              <a:rPr lang="en-US" altLang="en-US" dirty="0" err="1">
                <a:latin typeface="Times New Roman" panose="02020603050405020304" pitchFamily="18" charset="0"/>
                <a:ea typeface="ＭＳ Ｐゴシック" panose="020B0600070205080204" pitchFamily="34" charset="-128"/>
              </a:rPr>
              <a:t>Tarr</a:t>
            </a:r>
            <a:r>
              <a:rPr lang="en-US" altLang="en-US" dirty="0">
                <a:latin typeface="Times New Roman" panose="02020603050405020304" pitchFamily="18" charset="0"/>
                <a:ea typeface="ＭＳ Ｐゴシック" panose="020B0600070205080204" pitchFamily="34" charset="-128"/>
              </a:rPr>
              <a:t> spins the lottery drum during his term as Selective Service director, between 1970 and 1972.</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FD17E21B-C482-BD4A-9515-6CA5094C8B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B0E6503-824A-5141-A745-821EC70AA9B4}" type="slidenum">
              <a:rPr lang="en-US" altLang="en-US" smtClean="0"/>
              <a:pPr eaLnBrk="1" hangingPunct="1">
                <a:spcBef>
                  <a:spcPct val="0"/>
                </a:spcBef>
              </a:pPr>
              <a:t>160</a:t>
            </a:fld>
            <a:endParaRPr lang="en-US" altLang="en-US"/>
          </a:p>
        </p:txBody>
      </p:sp>
      <p:sp>
        <p:nvSpPr>
          <p:cNvPr id="115714" name="Rectangle 2">
            <a:extLst>
              <a:ext uri="{FF2B5EF4-FFF2-40B4-BE49-F238E27FC236}">
                <a16:creationId xmlns:a16="http://schemas.microsoft.com/office/drawing/2014/main" id="{D06779C6-1EA4-5640-8627-D8DF115C2C36}"/>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9838F14A-0CCA-5A40-A17C-882CB63C75AF}"/>
              </a:ext>
            </a:extLst>
          </p:cNvPr>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379879222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D691B430-413A-E041-8219-292E4AC929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2B64DA3-B74C-C248-9BA1-B5AB7EB9478C}" type="slidenum">
              <a:rPr lang="en-US" altLang="en-US" smtClean="0"/>
              <a:pPr eaLnBrk="1" hangingPunct="1">
                <a:spcBef>
                  <a:spcPct val="0"/>
                </a:spcBef>
              </a:pPr>
              <a:t>161</a:t>
            </a:fld>
            <a:endParaRPr lang="en-US" altLang="en-US"/>
          </a:p>
        </p:txBody>
      </p:sp>
      <p:sp>
        <p:nvSpPr>
          <p:cNvPr id="117762" name="Rectangle 2">
            <a:extLst>
              <a:ext uri="{FF2B5EF4-FFF2-40B4-BE49-F238E27FC236}">
                <a16:creationId xmlns:a16="http://schemas.microsoft.com/office/drawing/2014/main" id="{95B7E8D8-79E9-834A-9746-521CCC516311}"/>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8818AD12-28EA-8A47-A5B2-CEC133EBFE63}"/>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28741608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a:extLst>
              <a:ext uri="{FF2B5EF4-FFF2-40B4-BE49-F238E27FC236}">
                <a16:creationId xmlns:a16="http://schemas.microsoft.com/office/drawing/2014/main" id="{AF4BFA8E-DDB3-3349-AB5C-4248172DB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3AB8A71-76B3-5A4A-B65E-8160AF28DD34}" type="slidenum">
              <a:rPr lang="en-US" altLang="en-US" smtClean="0"/>
              <a:pPr eaLnBrk="1" hangingPunct="1">
                <a:spcBef>
                  <a:spcPct val="0"/>
                </a:spcBef>
              </a:pPr>
              <a:t>162</a:t>
            </a:fld>
            <a:endParaRPr lang="en-US" altLang="en-US"/>
          </a:p>
        </p:txBody>
      </p:sp>
      <p:sp>
        <p:nvSpPr>
          <p:cNvPr id="319490" name="Rectangle 2">
            <a:extLst>
              <a:ext uri="{FF2B5EF4-FFF2-40B4-BE49-F238E27FC236}">
                <a16:creationId xmlns:a16="http://schemas.microsoft.com/office/drawing/2014/main" id="{25B47FC2-EF08-CA47-B7D9-9623BBAEE9D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8B9D5DAA-466A-7942-8398-AFDE67F3EB62}"/>
              </a:ext>
            </a:extLst>
          </p:cNvPr>
          <p:cNvSpPr>
            <a:spLocks noGrp="1" noChangeArrowheads="1"/>
          </p:cNvSpPr>
          <p:nvPr>
            <p:ph type="body" idx="1"/>
          </p:nvPr>
        </p:nvSpPr>
        <p:spPr/>
        <p:txBody>
          <a:bodyPr/>
          <a:lstStyle/>
          <a:p>
            <a:pPr eaLnBrk="1" hangingPunct="1">
              <a:defRPr/>
            </a:pPr>
            <a:r>
              <a:rPr lang="en-US" dirty="0">
                <a:cs typeface="+mn-cs"/>
              </a:rPr>
              <a:t>TP= 49/50, so FN 1/50 so upper limit 5/50 so lower limit of sensitivity = 45/50=90%.  Exact answer is 89.4%.</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a:extLst>
              <a:ext uri="{FF2B5EF4-FFF2-40B4-BE49-F238E27FC236}">
                <a16:creationId xmlns:a16="http://schemas.microsoft.com/office/drawing/2014/main" id="{0BADAC4C-4315-3B45-8284-8F6146318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58754CB-7CF9-8A44-BCD7-7185C7E32706}" type="slidenum">
              <a:rPr lang="en-US" altLang="en-US" smtClean="0"/>
              <a:pPr eaLnBrk="1" hangingPunct="1">
                <a:spcBef>
                  <a:spcPct val="0"/>
                </a:spcBef>
              </a:pPr>
              <a:t>163</a:t>
            </a:fld>
            <a:endParaRPr lang="en-US" altLang="en-US"/>
          </a:p>
        </p:txBody>
      </p:sp>
      <p:sp>
        <p:nvSpPr>
          <p:cNvPr id="321538" name="Rectangle 2">
            <a:extLst>
              <a:ext uri="{FF2B5EF4-FFF2-40B4-BE49-F238E27FC236}">
                <a16:creationId xmlns:a16="http://schemas.microsoft.com/office/drawing/2014/main" id="{8F810679-42B7-1648-8642-308CBAEAFFA1}"/>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5EDF22AF-5D7D-3947-A923-4AF89B576F12}"/>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a:extLst>
              <a:ext uri="{FF2B5EF4-FFF2-40B4-BE49-F238E27FC236}">
                <a16:creationId xmlns:a16="http://schemas.microsoft.com/office/drawing/2014/main" id="{1A735B00-2405-0644-BDE7-E903CDD36EDA}"/>
              </a:ext>
            </a:extLst>
          </p:cNvPr>
          <p:cNvSpPr>
            <a:spLocks noGrp="1" noRot="1" noChangeAspect="1" noChangeArrowheads="1" noTextEdit="1"/>
          </p:cNvSpPr>
          <p:nvPr>
            <p:ph type="sldImg"/>
          </p:nvPr>
        </p:nvSpPr>
        <p:spPr>
          <a:ln/>
        </p:spPr>
      </p:sp>
      <p:sp>
        <p:nvSpPr>
          <p:cNvPr id="323586" name="Notes Placeholder 2">
            <a:extLst>
              <a:ext uri="{FF2B5EF4-FFF2-40B4-BE49-F238E27FC236}">
                <a16:creationId xmlns:a16="http://schemas.microsoft.com/office/drawing/2014/main" id="{F0D31A9A-7793-0B4A-9B75-21B88A67A1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Potraits, top to bottom:  Fisher, Neyman, Pearson</a:t>
            </a:r>
          </a:p>
        </p:txBody>
      </p:sp>
      <p:sp>
        <p:nvSpPr>
          <p:cNvPr id="323587" name="Slide Number Placeholder 3">
            <a:extLst>
              <a:ext uri="{FF2B5EF4-FFF2-40B4-BE49-F238E27FC236}">
                <a16:creationId xmlns:a16="http://schemas.microsoft.com/office/drawing/2014/main" id="{03256A7B-528C-D14F-9372-1619B300D2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6550CD23-0DA1-0B44-88EF-F2DF94D01C82}" type="slidenum">
              <a:rPr lang="en-US" altLang="en-US" smtClean="0"/>
              <a:pPr eaLnBrk="1" hangingPunct="1">
                <a:spcBef>
                  <a:spcPct val="0"/>
                </a:spcBef>
              </a:pPr>
              <a:t>164</a:t>
            </a:fld>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a:extLst>
              <a:ext uri="{FF2B5EF4-FFF2-40B4-BE49-F238E27FC236}">
                <a16:creationId xmlns:a16="http://schemas.microsoft.com/office/drawing/2014/main" id="{2500548D-F941-7743-AB0C-38B437FC5843}"/>
              </a:ext>
            </a:extLst>
          </p:cNvPr>
          <p:cNvSpPr>
            <a:spLocks noGrp="1" noRot="1" noChangeAspect="1" noChangeArrowheads="1" noTextEdit="1"/>
          </p:cNvSpPr>
          <p:nvPr>
            <p:ph type="sldImg"/>
          </p:nvPr>
        </p:nvSpPr>
        <p:spPr>
          <a:ln/>
        </p:spPr>
      </p:sp>
      <p:sp>
        <p:nvSpPr>
          <p:cNvPr id="325634" name="Notes Placeholder 2">
            <a:extLst>
              <a:ext uri="{FF2B5EF4-FFF2-40B4-BE49-F238E27FC236}">
                <a16:creationId xmlns:a16="http://schemas.microsoft.com/office/drawing/2014/main" id="{37CA5DCF-A445-D140-BE64-FA4F37BA09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A diagnostic test has 98% sensitivity in a study that includes 50 patient. What is the approximate LOWER limit of the 95% CI for sensitivity? (Type answer as a % or "can't tell.")
https://</a:t>
            </a:r>
            <a:r>
              <a:rPr lang="en-US" altLang="en-US" dirty="0" err="1">
                <a:latin typeface="Times New Roman" panose="02020603050405020304" pitchFamily="18" charset="0"/>
                <a:ea typeface="ＭＳ Ｐゴシック" panose="020B0600070205080204" pitchFamily="34" charset="-128"/>
              </a:rPr>
              <a:t>www.polleverywhere.com</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free_text_polls</a:t>
            </a:r>
            <a:r>
              <a:rPr lang="en-US" altLang="en-US" dirty="0">
                <a:latin typeface="Times New Roman" panose="02020603050405020304" pitchFamily="18" charset="0"/>
                <a:ea typeface="ＭＳ Ｐゴシック" panose="020B0600070205080204" pitchFamily="34" charset="-128"/>
              </a:rPr>
              <a:t>/gfSb1CmQfh94JOH</a:t>
            </a:r>
          </a:p>
        </p:txBody>
      </p:sp>
      <p:sp>
        <p:nvSpPr>
          <p:cNvPr id="325635" name="Slide Number Placeholder 3">
            <a:extLst>
              <a:ext uri="{FF2B5EF4-FFF2-40B4-BE49-F238E27FC236}">
                <a16:creationId xmlns:a16="http://schemas.microsoft.com/office/drawing/2014/main" id="{70ABD9BE-3C00-2441-9171-AB05DC9349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4F476D5-E2A2-4545-9008-3D4198EA589D}" type="slidenum">
              <a:rPr lang="en-US" altLang="en-US" smtClean="0"/>
              <a:pPr eaLnBrk="1" hangingPunct="1">
                <a:spcBef>
                  <a:spcPct val="0"/>
                </a:spcBef>
              </a:pPr>
              <a:t>165</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FAACD98E-E627-0E43-92C1-63AACCFD82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ADCD91A-51CE-D24A-A399-61E45C842723}" type="slidenum">
              <a:rPr lang="en-US" altLang="en-US" smtClean="0"/>
              <a:pPr>
                <a:spcBef>
                  <a:spcPct val="0"/>
                </a:spcBef>
              </a:pPr>
              <a:t>17</a:t>
            </a:fld>
            <a:endParaRPr lang="en-US" altLang="en-US"/>
          </a:p>
        </p:txBody>
      </p:sp>
      <p:sp>
        <p:nvSpPr>
          <p:cNvPr id="50178" name="Rectangle 2">
            <a:extLst>
              <a:ext uri="{FF2B5EF4-FFF2-40B4-BE49-F238E27FC236}">
                <a16:creationId xmlns:a16="http://schemas.microsoft.com/office/drawing/2014/main" id="{840E8010-EB4F-D240-B8EF-EC46FBCA6D5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975F62B4-2C6F-954F-A1B8-DB8773F122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D45AD97A-CE62-B845-84C7-475CCF4AEA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1119B70-CE8D-1642-BC0B-E295094A5DDB}" type="slidenum">
              <a:rPr lang="en-US" altLang="en-US" smtClean="0"/>
              <a:pPr>
                <a:spcBef>
                  <a:spcPct val="0"/>
                </a:spcBef>
              </a:pPr>
              <a:t>18</a:t>
            </a:fld>
            <a:endParaRPr lang="en-US" altLang="en-US"/>
          </a:p>
        </p:txBody>
      </p:sp>
      <p:sp>
        <p:nvSpPr>
          <p:cNvPr id="52226" name="Rectangle 2">
            <a:extLst>
              <a:ext uri="{FF2B5EF4-FFF2-40B4-BE49-F238E27FC236}">
                <a16:creationId xmlns:a16="http://schemas.microsoft.com/office/drawing/2014/main" id="{491572B8-ABE7-2848-ADD3-C31CDA972907}"/>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57DB571C-1E83-854D-8D87-4ACC81683B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63073152-8E4E-7943-90D3-335D5C20A2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5E1B5A6-F6E8-084A-9C0B-33E4F492F419}" type="slidenum">
              <a:rPr lang="en-US" altLang="en-US" smtClean="0"/>
              <a:pPr>
                <a:spcBef>
                  <a:spcPct val="0"/>
                </a:spcBef>
              </a:pPr>
              <a:t>19</a:t>
            </a:fld>
            <a:endParaRPr lang="en-US" altLang="en-US"/>
          </a:p>
        </p:txBody>
      </p:sp>
      <p:sp>
        <p:nvSpPr>
          <p:cNvPr id="54274" name="Rectangle 2">
            <a:extLst>
              <a:ext uri="{FF2B5EF4-FFF2-40B4-BE49-F238E27FC236}">
                <a16:creationId xmlns:a16="http://schemas.microsoft.com/office/drawing/2014/main" id="{DE380789-B5CB-2348-9C22-96AB10183F01}"/>
              </a:ext>
            </a:extLst>
          </p:cNvPr>
          <p:cNvSpPr>
            <a:spLocks noGrp="1" noRot="1" noChangeAspect="1" noChangeArrowheads="1" noTextEdit="1"/>
          </p:cNvSpPr>
          <p:nvPr>
            <p:ph type="sldImg"/>
          </p:nvPr>
        </p:nvSpPr>
        <p:spPr>
          <a:solidFill>
            <a:srgbClr val="FFFFFF"/>
          </a:solidFill>
          <a:ln/>
        </p:spPr>
      </p:sp>
      <p:sp>
        <p:nvSpPr>
          <p:cNvPr id="54275" name="Rectangle 3">
            <a:extLst>
              <a:ext uri="{FF2B5EF4-FFF2-40B4-BE49-F238E27FC236}">
                <a16:creationId xmlns:a16="http://schemas.microsoft.com/office/drawing/2014/main" id="{9C9D7617-D1D7-334F-BC1C-8E56EEC29923}"/>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B3984F9D-9AD2-C44D-8FDE-4FB65DC370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4184BDC-B6F2-ED48-8D29-537C41092D39}" type="slidenum">
              <a:rPr lang="en-US" altLang="en-US" smtClean="0"/>
              <a:pPr>
                <a:spcBef>
                  <a:spcPct val="0"/>
                </a:spcBef>
              </a:pPr>
              <a:t>2</a:t>
            </a:fld>
            <a:endParaRPr lang="en-US" altLang="en-US"/>
          </a:p>
        </p:txBody>
      </p:sp>
      <p:sp>
        <p:nvSpPr>
          <p:cNvPr id="19458" name="Rectangle 2">
            <a:extLst>
              <a:ext uri="{FF2B5EF4-FFF2-40B4-BE49-F238E27FC236}">
                <a16:creationId xmlns:a16="http://schemas.microsoft.com/office/drawing/2014/main" id="{4F809DF9-1315-F844-A8C1-44D0F341D7A9}"/>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64564F80-B8DC-9E4F-ADE8-4A52309215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E46BCB4A-ED2A-CC40-95B6-2D7A9D599F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4F0E5B8-4A2F-9F47-AB9F-10398675F00B}" type="slidenum">
              <a:rPr lang="en-US" altLang="en-US" smtClean="0"/>
              <a:pPr>
                <a:spcBef>
                  <a:spcPct val="0"/>
                </a:spcBef>
              </a:pPr>
              <a:t>20</a:t>
            </a:fld>
            <a:endParaRPr lang="en-US" altLang="en-US"/>
          </a:p>
        </p:txBody>
      </p:sp>
      <p:sp>
        <p:nvSpPr>
          <p:cNvPr id="56322" name="Rectangle 2">
            <a:extLst>
              <a:ext uri="{FF2B5EF4-FFF2-40B4-BE49-F238E27FC236}">
                <a16:creationId xmlns:a16="http://schemas.microsoft.com/office/drawing/2014/main" id="{AEDDF5E0-2721-5748-9793-320F7E8E18D7}"/>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928307A4-8263-4944-A22D-F32369172D91}"/>
              </a:ext>
            </a:extLst>
          </p:cNvPr>
          <p:cNvSpPr>
            <a:spLocks noGrp="1" noChangeArrowheads="1"/>
          </p:cNvSpPr>
          <p:nvPr>
            <p:ph type="body" idx="1"/>
          </p:nvPr>
        </p:nvSpPr>
        <p:spPr>
          <a:solidFill>
            <a:srgbClr val="FFFFFF"/>
          </a:solidFill>
          <a:ln>
            <a:solidFill>
              <a:srgbClr val="000000"/>
            </a:solidFill>
          </a:ln>
        </p:spPr>
        <p:txBody>
          <a:bodyPr/>
          <a:lstStyle/>
          <a:p>
            <a:pPr marL="228600" indent="-228600"/>
            <a:r>
              <a:rPr lang="en-US" altLang="en-US">
                <a:latin typeface="Times New Roman" panose="02020603050405020304" pitchFamily="18" charset="0"/>
                <a:ea typeface="ＭＳ Ｐゴシック" panose="020B0600070205080204" pitchFamily="34" charset="-128"/>
              </a:rPr>
              <a:t>A maternity facility can be designated 'baby-friendly' when it does not accept free or low-cost breastmilk substitutes, feeding bottles or teats, and has implemented 10 specific steps to support successful breastfeeding:</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Have a written breastfeeding policy that is routinely communicated to all health care staff.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Train all health care staff in skills necessary to implement this policy.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Inform all pregnant women about the benefits and management of breastfeeding.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Help mothers initiate breastfeeding within one half-hour of birth.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Show mothers how to breastfeed and maintain lactation, even if they should be separated from their infants.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Give newborn infants no food or drink other than breastmilk, unless medically indicated.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Practice rooming in - that is, allow mothers and infants to remain together 24 hours a day.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Encourage breastfeeding on demand.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Give no artificial teats or pacifiers (also called dummies or soothers) to breastfeeding infants. </a:t>
            </a:r>
          </a:p>
          <a:p>
            <a:pPr marL="228600" indent="-228600">
              <a:buFontTx/>
              <a:buAutoNum type="arabicPeriod"/>
            </a:pPr>
            <a:r>
              <a:rPr lang="en-US" altLang="en-US">
                <a:latin typeface="Times New Roman" panose="02020603050405020304" pitchFamily="18" charset="0"/>
                <a:ea typeface="ＭＳ Ｐゴシック" panose="020B0600070205080204" pitchFamily="34" charset="-128"/>
              </a:rPr>
              <a:t> Foster the establishment of breastfeeding support groups and refer mothers to them on discharge from the hospital or clinic.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43ED3B41-3733-B441-A447-8BFAA12EB8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3732783-2ECC-434B-9EFF-13B0AAE6158C}" type="slidenum">
              <a:rPr lang="en-US" altLang="en-US" smtClean="0"/>
              <a:pPr>
                <a:spcBef>
                  <a:spcPct val="0"/>
                </a:spcBef>
              </a:pPr>
              <a:t>21</a:t>
            </a:fld>
            <a:endParaRPr lang="en-US" altLang="en-US"/>
          </a:p>
        </p:txBody>
      </p:sp>
      <p:sp>
        <p:nvSpPr>
          <p:cNvPr id="58370" name="Rectangle 2">
            <a:extLst>
              <a:ext uri="{FF2B5EF4-FFF2-40B4-BE49-F238E27FC236}">
                <a16:creationId xmlns:a16="http://schemas.microsoft.com/office/drawing/2014/main" id="{C0982A8F-4EC0-6E40-A328-D70FB7A46BC2}"/>
              </a:ext>
            </a:extLst>
          </p:cNvPr>
          <p:cNvSpPr>
            <a:spLocks noGrp="1" noRot="1" noChangeAspect="1" noChangeArrowheads="1" noTextEdit="1"/>
          </p:cNvSpPr>
          <p:nvPr>
            <p:ph type="sldImg"/>
          </p:nvPr>
        </p:nvSpPr>
        <p:spPr>
          <a:solidFill>
            <a:srgbClr val="FFFFFF"/>
          </a:solidFill>
          <a:ln/>
        </p:spPr>
      </p:sp>
      <p:sp>
        <p:nvSpPr>
          <p:cNvPr id="58371" name="Rectangle 3">
            <a:extLst>
              <a:ext uri="{FF2B5EF4-FFF2-40B4-BE49-F238E27FC236}">
                <a16:creationId xmlns:a16="http://schemas.microsoft.com/office/drawing/2014/main" id="{FD100B2C-7998-F545-98A2-EBD096C0D7F2}"/>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9362F682-8B55-1247-9880-B7E3CC4FE3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AA2058D-E093-824F-9986-8241DD5FB02E}" type="slidenum">
              <a:rPr lang="en-US" altLang="en-US" smtClean="0"/>
              <a:pPr>
                <a:spcBef>
                  <a:spcPct val="0"/>
                </a:spcBef>
              </a:pPr>
              <a:t>22</a:t>
            </a:fld>
            <a:endParaRPr lang="en-US" altLang="en-US"/>
          </a:p>
        </p:txBody>
      </p:sp>
      <p:sp>
        <p:nvSpPr>
          <p:cNvPr id="60418" name="Rectangle 2">
            <a:extLst>
              <a:ext uri="{FF2B5EF4-FFF2-40B4-BE49-F238E27FC236}">
                <a16:creationId xmlns:a16="http://schemas.microsoft.com/office/drawing/2014/main" id="{E6F30F40-4941-0E48-BDAF-32B830AE3AB2}"/>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7A03B4AB-D2A8-BF48-A5EA-AE54F5932B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420F3FA9-B510-A74A-B96C-D04898229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BD08C62-03AC-044E-A6AC-0F62F3F1F042}" type="slidenum">
              <a:rPr lang="en-US" altLang="en-US" smtClean="0"/>
              <a:pPr>
                <a:spcBef>
                  <a:spcPct val="0"/>
                </a:spcBef>
              </a:pPr>
              <a:t>23</a:t>
            </a:fld>
            <a:endParaRPr lang="en-US" altLang="en-US"/>
          </a:p>
        </p:txBody>
      </p:sp>
      <p:sp>
        <p:nvSpPr>
          <p:cNvPr id="62466" name="Rectangle 2">
            <a:extLst>
              <a:ext uri="{FF2B5EF4-FFF2-40B4-BE49-F238E27FC236}">
                <a16:creationId xmlns:a16="http://schemas.microsoft.com/office/drawing/2014/main" id="{4D269D33-6B85-1344-88AC-D819670D554E}"/>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DD549AE2-0FDF-D44D-87DA-77E397DAF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46F1DCB-846D-9548-AED0-7EBF042651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DF9A5C-47D7-C947-9824-740DC421849D}" type="slidenum">
              <a:rPr lang="en-US" altLang="en-US" smtClean="0"/>
              <a:pPr>
                <a:spcBef>
                  <a:spcPct val="0"/>
                </a:spcBef>
              </a:pPr>
              <a:t>24</a:t>
            </a:fld>
            <a:endParaRPr lang="en-US" altLang="en-US"/>
          </a:p>
        </p:txBody>
      </p:sp>
      <p:sp>
        <p:nvSpPr>
          <p:cNvPr id="64514" name="Rectangle 2">
            <a:extLst>
              <a:ext uri="{FF2B5EF4-FFF2-40B4-BE49-F238E27FC236}">
                <a16:creationId xmlns:a16="http://schemas.microsoft.com/office/drawing/2014/main" id="{4CCAC612-CECE-9140-9231-B37C18A91BBA}"/>
              </a:ext>
            </a:extLst>
          </p:cNvPr>
          <p:cNvSpPr>
            <a:spLocks noGrp="1" noRot="1" noChangeAspect="1" noChangeArrowheads="1" noTextEdit="1"/>
          </p:cNvSpPr>
          <p:nvPr>
            <p:ph type="sldImg"/>
          </p:nvPr>
        </p:nvSpPr>
        <p:spPr>
          <a:solidFill>
            <a:srgbClr val="FFFFFF"/>
          </a:solidFill>
          <a:ln/>
        </p:spPr>
      </p:sp>
      <p:sp>
        <p:nvSpPr>
          <p:cNvPr id="64515" name="Rectangle 3">
            <a:extLst>
              <a:ext uri="{FF2B5EF4-FFF2-40B4-BE49-F238E27FC236}">
                <a16:creationId xmlns:a16="http://schemas.microsoft.com/office/drawing/2014/main" id="{19793D2B-C038-6B48-BF34-0AF50B0A09AB}"/>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Times New Roman" panose="02020603050405020304" pitchFamily="18" charset="0"/>
                <a:ea typeface="ＭＳ Ｐゴシック" panose="020B0600070205080204" pitchFamily="34" charset="-128"/>
              </a:rPr>
              <a:t>This is the simple derivation, assuming “treatment homogeneity”</a:t>
            </a:r>
          </a:p>
          <a:p>
            <a:r>
              <a:rPr lang="en-US" altLang="en-US" dirty="0">
                <a:latin typeface="Times New Roman" panose="02020603050405020304" pitchFamily="18" charset="0"/>
                <a:ea typeface="ＭＳ Ｐゴシック" panose="020B0600070205080204" pitchFamily="34" charset="-128"/>
              </a:rPr>
              <a:t>We assume that the observed rate of eczema is a weighted average of the rates in those who do (A) and do not (B) exclusively breast feed.</a:t>
            </a:r>
          </a:p>
          <a:p>
            <a:r>
              <a:rPr lang="en-US" altLang="en-US" dirty="0">
                <a:latin typeface="Times New Roman" panose="02020603050405020304" pitchFamily="18" charset="0"/>
                <a:ea typeface="ＭＳ Ｐゴシック" panose="020B0600070205080204" pitchFamily="34" charset="-128"/>
              </a:rPr>
              <a:t>Then if p1 and p2 are proportions exclusively breastfed in the intervention and control groups, the observed rates of eczema in the two groups,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and </a:t>
            </a:r>
            <a:r>
              <a:rPr lang="en-US" altLang="en-US" dirty="0" err="1">
                <a:latin typeface="Times New Roman" panose="02020603050405020304" pitchFamily="18" charset="0"/>
                <a:ea typeface="ＭＳ Ｐゴシック" panose="020B0600070205080204" pitchFamily="34" charset="-128"/>
              </a:rPr>
              <a:t>R</a:t>
            </a:r>
            <a:r>
              <a:rPr lang="en-US" altLang="en-US" baseline="-25000" dirty="0" err="1">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would be:</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a:t>
            </a:r>
          </a:p>
          <a:p>
            <a:endParaRPr lang="en-US" altLang="en-US" dirty="0">
              <a:latin typeface="Times New Roman" panose="02020603050405020304" pitchFamily="18" charset="0"/>
              <a:ea typeface="ＭＳ Ｐゴシック" panose="020B0600070205080204" pitchFamily="34" charset="-128"/>
            </a:endParaRPr>
          </a:p>
          <a:p>
            <a:pPr>
              <a:lnSpc>
                <a:spcPct val="90000"/>
              </a:lnSpc>
            </a:pPr>
            <a:r>
              <a:rPr lang="en-US" altLang="en-US" dirty="0">
                <a:latin typeface="Times New Roman" panose="02020603050405020304" pitchFamily="18" charset="0"/>
                <a:ea typeface="ＭＳ Ｐゴシック" panose="020B0600070205080204" pitchFamily="34" charset="-128"/>
              </a:rPr>
              <a:t>So we observe Ri and </a:t>
            </a:r>
            <a:r>
              <a:rPr lang="en-US" altLang="en-US" dirty="0" err="1">
                <a:latin typeface="Times New Roman" panose="02020603050405020304" pitchFamily="18" charset="0"/>
                <a:ea typeface="ＭＳ Ｐゴシック" panose="020B0600070205080204" pitchFamily="34" charset="-128"/>
              </a:rPr>
              <a:t>Rc</a:t>
            </a:r>
            <a:r>
              <a:rPr lang="en-US" altLang="en-US" dirty="0">
                <a:latin typeface="Times New Roman" panose="02020603050405020304" pitchFamily="18" charset="0"/>
                <a:ea typeface="ＭＳ Ｐゴシック" panose="020B0600070205080204" pitchFamily="34" charset="-128"/>
              </a:rPr>
              <a:t> and we want to find A and B, To obtain the risk difference, we first subtract the two equations: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 + (1-p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A + B-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B-B+p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(B-A)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(A-B)</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R</a:t>
            </a:r>
            <a:r>
              <a:rPr lang="en-US" altLang="en-US" baseline="-25000" dirty="0">
                <a:latin typeface="Times New Roman" panose="02020603050405020304" pitchFamily="18" charset="0"/>
                <a:ea typeface="ＭＳ Ｐゴシック" panose="020B0600070205080204" pitchFamily="34" charset="-128"/>
              </a:rPr>
              <a:t>C</a:t>
            </a:r>
            <a:r>
              <a:rPr lang="en-US" altLang="en-US" dirty="0">
                <a:latin typeface="Times New Roman" panose="02020603050405020304" pitchFamily="18" charset="0"/>
                <a:ea typeface="ＭＳ Ｐゴシック" panose="020B0600070205080204" pitchFamily="34" charset="-128"/>
              </a:rPr>
              <a:t> -R</a:t>
            </a:r>
            <a:r>
              <a:rPr lang="en-US" altLang="en-US" baseline="-25000" dirty="0">
                <a:latin typeface="Times New Roman" panose="02020603050405020304" pitchFamily="18" charset="0"/>
                <a:ea typeface="ＭＳ Ｐゴシック" panose="020B0600070205080204" pitchFamily="34" charset="-128"/>
              </a:rPr>
              <a:t>I</a:t>
            </a:r>
            <a:r>
              <a:rPr lang="en-US" altLang="en-US" dirty="0">
                <a:latin typeface="Times New Roman" panose="02020603050405020304" pitchFamily="18" charset="0"/>
                <a:ea typeface="ＭＳ Ｐゴシック" panose="020B0600070205080204" pitchFamily="34" charset="-128"/>
              </a:rPr>
              <a:t> = p</a:t>
            </a:r>
            <a:r>
              <a:rPr lang="en-US" altLang="en-US" baseline="-25000" dirty="0">
                <a:latin typeface="Times New Roman" panose="02020603050405020304" pitchFamily="18" charset="0"/>
                <a:ea typeface="ＭＳ Ｐゴシック" panose="020B0600070205080204" pitchFamily="34" charset="-128"/>
              </a:rPr>
              <a:t>1</a:t>
            </a:r>
            <a:r>
              <a:rPr lang="en-US" altLang="en-US" dirty="0">
                <a:latin typeface="Times New Roman" panose="02020603050405020304" pitchFamily="18" charset="0"/>
                <a:ea typeface="ＭＳ Ｐゴシック" panose="020B0600070205080204" pitchFamily="34" charset="-128"/>
              </a:rPr>
              <a:t>(B-A) -p</a:t>
            </a:r>
            <a:r>
              <a:rPr lang="en-US" altLang="en-US" baseline="-25000" dirty="0">
                <a:latin typeface="Times New Roman" panose="02020603050405020304" pitchFamily="18" charset="0"/>
                <a:ea typeface="ＭＳ Ｐゴシック" panose="020B0600070205080204" pitchFamily="34" charset="-128"/>
              </a:rPr>
              <a:t>2</a:t>
            </a:r>
            <a:r>
              <a:rPr lang="en-US" altLang="en-US" dirty="0">
                <a:latin typeface="Times New Roman" panose="02020603050405020304" pitchFamily="18" charset="0"/>
                <a:ea typeface="ＭＳ Ｐゴシック" panose="020B0600070205080204" pitchFamily="34" charset="-128"/>
              </a:rPr>
              <a:t>(B-A)</a:t>
            </a:r>
            <a:br>
              <a:rPr lang="en-US" altLang="en-US" dirty="0">
                <a:latin typeface="Times New Roman" panose="02020603050405020304" pitchFamily="18" charset="0"/>
                <a:ea typeface="ＭＳ Ｐゴシック" panose="020B0600070205080204" pitchFamily="34" charset="-128"/>
              </a:rPr>
            </a:br>
            <a:r>
              <a:rPr lang="en-US" altLang="en-US" b="1" dirty="0">
                <a:latin typeface="Times New Roman" panose="02020603050405020304" pitchFamily="18" charset="0"/>
                <a:ea typeface="ＭＳ Ｐゴシック" panose="020B0600070205080204" pitchFamily="34" charset="-128"/>
              </a:rPr>
              <a:t>B-A = (R</a:t>
            </a:r>
            <a:r>
              <a:rPr lang="en-US" altLang="en-US" b="1" baseline="-25000" dirty="0">
                <a:latin typeface="Times New Roman" panose="02020603050405020304" pitchFamily="18" charset="0"/>
                <a:ea typeface="ＭＳ Ｐゴシック" panose="020B0600070205080204" pitchFamily="34" charset="-128"/>
              </a:rPr>
              <a:t>C</a:t>
            </a:r>
            <a:r>
              <a:rPr lang="en-US" altLang="en-US" b="1" dirty="0">
                <a:latin typeface="Times New Roman" panose="02020603050405020304" pitchFamily="18" charset="0"/>
                <a:ea typeface="ＭＳ Ｐゴシック" panose="020B0600070205080204" pitchFamily="34" charset="-128"/>
              </a:rPr>
              <a:t>-</a:t>
            </a:r>
            <a:r>
              <a:rPr lang="en-US" altLang="en-US" b="1" baseline="-25000" dirty="0">
                <a:latin typeface="Times New Roman" panose="02020603050405020304" pitchFamily="18" charset="0"/>
                <a:ea typeface="ＭＳ Ｐゴシック" panose="020B0600070205080204" pitchFamily="34" charset="-128"/>
              </a:rPr>
              <a:t> </a:t>
            </a:r>
            <a:r>
              <a:rPr lang="en-US" altLang="en-US" b="1" dirty="0">
                <a:latin typeface="Times New Roman" panose="02020603050405020304" pitchFamily="18" charset="0"/>
                <a:ea typeface="ＭＳ Ｐゴシック" panose="020B0600070205080204" pitchFamily="34" charset="-128"/>
              </a:rPr>
              <a:t>R</a:t>
            </a:r>
            <a:r>
              <a:rPr lang="en-US" altLang="en-US" b="1" baseline="-25000" dirty="0">
                <a:latin typeface="Times New Roman" panose="02020603050405020304" pitchFamily="18" charset="0"/>
                <a:ea typeface="ＭＳ Ｐゴシック" panose="020B0600070205080204" pitchFamily="34" charset="-128"/>
              </a:rPr>
              <a:t>I</a:t>
            </a:r>
            <a:r>
              <a:rPr lang="en-US" altLang="en-US" b="1" dirty="0">
                <a:latin typeface="Times New Roman" panose="02020603050405020304" pitchFamily="18" charset="0"/>
                <a:ea typeface="ＭＳ Ｐゴシック" panose="020B0600070205080204" pitchFamily="34" charset="-128"/>
              </a:rPr>
              <a:t>)/(p</a:t>
            </a:r>
            <a:r>
              <a:rPr lang="en-US" altLang="en-US" b="1" baseline="-25000" dirty="0">
                <a:latin typeface="Times New Roman" panose="02020603050405020304" pitchFamily="18" charset="0"/>
                <a:ea typeface="ＭＳ Ｐゴシック" panose="020B0600070205080204" pitchFamily="34" charset="-128"/>
              </a:rPr>
              <a:t>1</a:t>
            </a:r>
            <a:r>
              <a:rPr lang="en-US" altLang="en-US" b="1" dirty="0">
                <a:latin typeface="Times New Roman" panose="02020603050405020304" pitchFamily="18" charset="0"/>
                <a:ea typeface="ＭＳ Ｐゴシック" panose="020B0600070205080204" pitchFamily="34" charset="-128"/>
              </a:rPr>
              <a:t>-p</a:t>
            </a:r>
            <a:r>
              <a:rPr lang="en-US" altLang="en-US" b="1" baseline="-25000" dirty="0">
                <a:latin typeface="Times New Roman" panose="02020603050405020304" pitchFamily="18" charset="0"/>
                <a:ea typeface="ＭＳ Ｐゴシック" panose="020B0600070205080204" pitchFamily="34" charset="-128"/>
              </a:rPr>
              <a:t>2</a:t>
            </a:r>
            <a:r>
              <a:rPr lang="en-US" altLang="en-US" b="1" dirty="0">
                <a:latin typeface="Times New Roman" panose="02020603050405020304" pitchFamily="18" charset="0"/>
                <a:ea typeface="ＭＳ Ｐゴシック" panose="020B0600070205080204" pitchFamily="34" charset="-128"/>
              </a:rPr>
              <a:t>)</a:t>
            </a:r>
          </a:p>
          <a:p>
            <a:pPr>
              <a:lnSpc>
                <a:spcPct val="90000"/>
              </a:lnSpc>
            </a:pPr>
            <a:r>
              <a:rPr lang="en-US" altLang="en-US" dirty="0">
                <a:latin typeface="Times New Roman" panose="02020603050405020304" pitchFamily="18" charset="0"/>
                <a:ea typeface="ＭＳ Ｐゴシック" panose="020B0600070205080204" pitchFamily="34" charset="-128"/>
              </a:rPr>
              <a:t>So</a:t>
            </a:r>
            <a:r>
              <a:rPr lang="en-US" altLang="en-US" dirty="0">
                <a:solidFill>
                  <a:srgbClr val="FF0000"/>
                </a:solidFill>
                <a:latin typeface="Times New Roman" panose="02020603050405020304" pitchFamily="18" charset="0"/>
                <a:ea typeface="ＭＳ Ｐゴシック" panose="020B0600070205080204" pitchFamily="34" charset="-128"/>
              </a:rPr>
              <a:t> absolute risk reduction </a:t>
            </a:r>
            <a:r>
              <a:rPr lang="en-US" altLang="en-US" dirty="0">
                <a:latin typeface="Times New Roman" panose="02020603050405020304" pitchFamily="18" charset="0"/>
                <a:ea typeface="ＭＳ Ｐゴシック" panose="020B0600070205080204" pitchFamily="34" charset="-128"/>
              </a:rPr>
              <a:t>for the risk of eczema for exclusive BF is: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(6.3%-3.3%)/(40%-5%)=  8.6%.</a:t>
            </a:r>
          </a:p>
          <a:p>
            <a:pPr>
              <a:lnSpc>
                <a:spcPct val="90000"/>
              </a:lnSpc>
            </a:pPr>
            <a:r>
              <a:rPr lang="en-US" altLang="en-US" dirty="0">
                <a:latin typeface="Times New Roman" panose="02020603050405020304" pitchFamily="18" charset="0"/>
                <a:ea typeface="ＭＳ Ｐゴシック" panose="020B0600070205080204" pitchFamily="34" charset="-128"/>
              </a:rPr>
              <a:t>(Note that if we kept both numerator and denominator as treatment – control we would just have a risk difference rather than a risk reduction and the risk difference A– B would be negative.)</a:t>
            </a:r>
          </a:p>
          <a:p>
            <a:pPr>
              <a:lnSpc>
                <a:spcPct val="90000"/>
              </a:lnSpc>
            </a:pPr>
            <a:endParaRPr lang="en-US" altLang="en-US" dirty="0">
              <a:latin typeface="Times New Roman" panose="02020603050405020304" pitchFamily="18" charset="0"/>
              <a:ea typeface="ＭＳ Ｐゴシック" panose="020B0600070205080204" pitchFamily="34" charset="-128"/>
            </a:endParaRPr>
          </a:p>
          <a:p>
            <a:pPr>
              <a:lnSpc>
                <a:spcPct val="90000"/>
              </a:lnSpc>
            </a:pPr>
            <a:r>
              <a:rPr lang="en-US" altLang="en-US" dirty="0">
                <a:latin typeface="Times New Roman" panose="02020603050405020304" pitchFamily="18" charset="0"/>
                <a:ea typeface="ＭＳ Ｐゴシック" panose="020B0600070205080204" pitchFamily="34" charset="-128"/>
              </a:rPr>
              <a:t>Note a rigorous derivation is more complicated; all we can really measure is the effect of the intervention in those who breastfeed in response to it.  Additional slides on the ‘Local Average Treatment Effect” from </a:t>
            </a:r>
            <a:r>
              <a:rPr lang="en-US" altLang="en-US" dirty="0" err="1">
                <a:latin typeface="Times New Roman" panose="02020603050405020304" pitchFamily="18" charset="0"/>
                <a:ea typeface="ＭＳ Ｐゴシック" panose="020B0600070205080204" pitchFamily="34" charset="-128"/>
              </a:rPr>
              <a:t>Biostat</a:t>
            </a:r>
            <a:r>
              <a:rPr lang="en-US" altLang="en-US" dirty="0">
                <a:latin typeface="Times New Roman" panose="02020603050405020304" pitchFamily="18" charset="0"/>
                <a:ea typeface="ＭＳ Ｐゴシック" panose="020B0600070205080204" pitchFamily="34" charset="-128"/>
              </a:rPr>
              <a:t> 215 are pasted later in this presentation.</a:t>
            </a:r>
          </a:p>
          <a:p>
            <a:pPr>
              <a:lnSpc>
                <a:spcPct val="90000"/>
              </a:lnSpc>
            </a:pPr>
            <a:endParaRPr lang="en-US" altLang="en-US" dirty="0">
              <a:latin typeface="Times New Roman" panose="02020603050405020304" pitchFamily="18" charset="0"/>
              <a:ea typeface="ＭＳ Ｐゴシック" panose="020B0600070205080204" pitchFamily="34" charset="-128"/>
            </a:endParaRPr>
          </a:p>
          <a:p>
            <a:pPr>
              <a:lnSpc>
                <a:spcPct val="90000"/>
              </a:lnSpc>
            </a:pPr>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A86ADB83-00D5-DC45-8D83-3241C685E0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2316989-D774-3A44-BAE8-EFBE0CEE9207}" type="slidenum">
              <a:rPr lang="en-US" altLang="en-US" smtClean="0"/>
              <a:pPr>
                <a:spcBef>
                  <a:spcPct val="0"/>
                </a:spcBef>
              </a:pPr>
              <a:t>25</a:t>
            </a:fld>
            <a:endParaRPr lang="en-US" altLang="en-US"/>
          </a:p>
        </p:txBody>
      </p:sp>
      <p:sp>
        <p:nvSpPr>
          <p:cNvPr id="66562" name="Rectangle 2">
            <a:extLst>
              <a:ext uri="{FF2B5EF4-FFF2-40B4-BE49-F238E27FC236}">
                <a16:creationId xmlns:a16="http://schemas.microsoft.com/office/drawing/2014/main" id="{41933BB2-790C-2D48-BAF6-D9A49C46A35A}"/>
              </a:ext>
            </a:extLst>
          </p:cNvPr>
          <p:cNvSpPr>
            <a:spLocks noGrp="1" noRot="1" noChangeAspect="1" noChangeArrowheads="1" noTextEdit="1"/>
          </p:cNvSpPr>
          <p:nvPr>
            <p:ph type="sldImg"/>
          </p:nvPr>
        </p:nvSpPr>
        <p:spPr>
          <a:solidFill>
            <a:srgbClr val="FFFFFF"/>
          </a:solidFill>
          <a:ln/>
        </p:spPr>
      </p:sp>
      <p:sp>
        <p:nvSpPr>
          <p:cNvPr id="66563" name="Rectangle 3">
            <a:extLst>
              <a:ext uri="{FF2B5EF4-FFF2-40B4-BE49-F238E27FC236}">
                <a16:creationId xmlns:a16="http://schemas.microsoft.com/office/drawing/2014/main" id="{EF2D140E-1B07-A44D-9464-83DD3123AF49}"/>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EED8B6A4-71B1-F942-8649-784D80B6F7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A7F2F0A-C743-C442-9505-43A73160CCC3}" type="slidenum">
              <a:rPr lang="en-US" altLang="en-US" smtClean="0"/>
              <a:pPr>
                <a:spcBef>
                  <a:spcPct val="0"/>
                </a:spcBef>
              </a:pPr>
              <a:t>26</a:t>
            </a:fld>
            <a:endParaRPr lang="en-US" altLang="en-US"/>
          </a:p>
        </p:txBody>
      </p:sp>
      <p:sp>
        <p:nvSpPr>
          <p:cNvPr id="68610" name="Rectangle 2">
            <a:extLst>
              <a:ext uri="{FF2B5EF4-FFF2-40B4-BE49-F238E27FC236}">
                <a16:creationId xmlns:a16="http://schemas.microsoft.com/office/drawing/2014/main" id="{8B6BAA4E-0D28-B84C-946A-5559A0A4C94F}"/>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0E64F920-7A15-A049-8CCF-0BCF4C369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887910E6-1BED-EC43-947A-BD238F676B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4CABE93-AE1B-6649-99E8-1774CAA49D75}" type="slidenum">
              <a:rPr lang="en-US" altLang="en-US" smtClean="0"/>
              <a:pPr>
                <a:spcBef>
                  <a:spcPct val="0"/>
                </a:spcBef>
              </a:pPr>
              <a:t>27</a:t>
            </a:fld>
            <a:endParaRPr lang="en-US" altLang="en-US"/>
          </a:p>
        </p:txBody>
      </p:sp>
      <p:sp>
        <p:nvSpPr>
          <p:cNvPr id="70658" name="Rectangle 2">
            <a:extLst>
              <a:ext uri="{FF2B5EF4-FFF2-40B4-BE49-F238E27FC236}">
                <a16:creationId xmlns:a16="http://schemas.microsoft.com/office/drawing/2014/main" id="{34B8FED4-8F6E-2142-AB65-6840F74AC4CB}"/>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B2B3058F-D845-6F4E-BDFE-7A8DF1B102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Wolfe et al: Additional income appears to lead to decreases in smoking, heavy drinking, obesity, hypertension, diabetes, and days of anxiety.</a:t>
            </a:r>
          </a:p>
          <a:p>
            <a:r>
              <a:rPr lang="en-US" altLang="en-US" dirty="0">
                <a:latin typeface="Times New Roman" panose="02020603050405020304" pitchFamily="18" charset="0"/>
                <a:ea typeface="ＭＳ Ｐゴシック" panose="020B0600070205080204" pitchFamily="34" charset="-128"/>
              </a:rPr>
              <a:t>The legalization of American Indian casino gaming in the late 1980s allows examination of the relationship between income and health in a quasi-experimental way. Revenue from gaming accrues to individual tribes and has been used both to supplement tribe members’ income and to finance tribal infrastructure. We assembled annual data from 1988-2003 on tribal gaming, health care access (from the Area Resource File), and individual health and socioeconomic characteristics data (from the Behavioral Risk Factors Surveillance System). We use this information within a structural, difference-in-differences framework to study the effect of casino gaming on tribal members’ income, health status, access to health care, and health-related behaviors. Our difference-in-differences framework relies on before-after comparisons among American Indians whose tribe has at some time operated a casino and with-without comparisons between American Indians whose tribe has and those whose tribe has not initiated gaming. Our results provide identified estimates of the positive effect of gaming on American Indian income and on several indicators of American Indian health, health-related behaviors, and access to health care.</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B366FE31-0002-AE47-86D8-B11AA567F2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69D3179-462E-2D4F-856E-3AAD52E3AE2A}" type="slidenum">
              <a:rPr lang="en-US" altLang="en-US" smtClean="0"/>
              <a:pPr>
                <a:spcBef>
                  <a:spcPct val="0"/>
                </a:spcBef>
              </a:pPr>
              <a:t>28</a:t>
            </a:fld>
            <a:endParaRPr lang="en-US" altLang="en-US"/>
          </a:p>
        </p:txBody>
      </p:sp>
      <p:sp>
        <p:nvSpPr>
          <p:cNvPr id="72706" name="Rectangle 2">
            <a:extLst>
              <a:ext uri="{FF2B5EF4-FFF2-40B4-BE49-F238E27FC236}">
                <a16:creationId xmlns:a16="http://schemas.microsoft.com/office/drawing/2014/main" id="{2D996D63-6476-4F47-8164-155B59046FFB}"/>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99C9707-FB2D-6E42-9EDB-35B10472F2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5498300-6952-1243-ABD0-67D773E57B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638A4D5-E3AE-0E4E-84D7-91CDD1924660}" type="slidenum">
              <a:rPr lang="en-US" altLang="en-US" smtClean="0"/>
              <a:pPr>
                <a:spcBef>
                  <a:spcPct val="0"/>
                </a:spcBef>
              </a:pPr>
              <a:t>29</a:t>
            </a:fld>
            <a:endParaRPr lang="en-US" altLang="en-US"/>
          </a:p>
        </p:txBody>
      </p:sp>
      <p:sp>
        <p:nvSpPr>
          <p:cNvPr id="74754" name="Rectangle 2">
            <a:extLst>
              <a:ext uri="{FF2B5EF4-FFF2-40B4-BE49-F238E27FC236}">
                <a16:creationId xmlns:a16="http://schemas.microsoft.com/office/drawing/2014/main" id="{4010AF95-DBEF-3A46-BC34-ED8A6839758E}"/>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242FA60-13F4-9C46-B3FD-B32695682C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Question for Selby et al was whether changes in ED utilization following change in co-pay were causal.  Causal inference strengthened by the gradient observed.</a:t>
            </a: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456A17B-FE68-BA40-A329-58355113CF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6DDD675-E598-304B-9570-A43848330B8C}" type="slidenum">
              <a:rPr lang="en-US" altLang="en-US" smtClean="0"/>
              <a:pPr>
                <a:spcBef>
                  <a:spcPct val="0"/>
                </a:spcBef>
              </a:pPr>
              <a:t>3</a:t>
            </a:fld>
            <a:endParaRPr lang="en-US" altLang="en-US"/>
          </a:p>
        </p:txBody>
      </p:sp>
      <p:sp>
        <p:nvSpPr>
          <p:cNvPr id="21506" name="Rectangle 2">
            <a:extLst>
              <a:ext uri="{FF2B5EF4-FFF2-40B4-BE49-F238E27FC236}">
                <a16:creationId xmlns:a16="http://schemas.microsoft.com/office/drawing/2014/main" id="{1E80CE7C-C57E-5C4A-9136-E62B627F0B87}"/>
              </a:ext>
            </a:extLst>
          </p:cNvPr>
          <p:cNvSpPr>
            <a:spLocks noGrp="1" noRot="1" noChangeAspect="1" noChangeArrowheads="1" noTextEdit="1"/>
          </p:cNvSpPr>
          <p:nvPr>
            <p:ph type="sldImg"/>
          </p:nvPr>
        </p:nvSpPr>
        <p:spPr>
          <a:xfrm>
            <a:off x="1177925" y="696913"/>
            <a:ext cx="4641850" cy="3481387"/>
          </a:xfrm>
          <a:ln/>
        </p:spPr>
      </p:sp>
      <p:sp>
        <p:nvSpPr>
          <p:cNvPr id="21507" name="Rectangle 3">
            <a:extLst>
              <a:ext uri="{FF2B5EF4-FFF2-40B4-BE49-F238E27FC236}">
                <a16:creationId xmlns:a16="http://schemas.microsoft.com/office/drawing/2014/main" id="{683AFB8C-F632-DD40-AC8D-C18E4C167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B8176306-CBBF-B745-870B-E2CCB7773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56DA085-D1BA-F04A-81DE-B270474E7520}" type="slidenum">
              <a:rPr lang="en-US" altLang="en-US" smtClean="0"/>
              <a:pPr>
                <a:spcBef>
                  <a:spcPct val="0"/>
                </a:spcBef>
              </a:pPr>
              <a:t>30</a:t>
            </a:fld>
            <a:endParaRPr lang="en-US" altLang="en-US"/>
          </a:p>
        </p:txBody>
      </p:sp>
      <p:sp>
        <p:nvSpPr>
          <p:cNvPr id="76802" name="Rectangle 2">
            <a:extLst>
              <a:ext uri="{FF2B5EF4-FFF2-40B4-BE49-F238E27FC236}">
                <a16:creationId xmlns:a16="http://schemas.microsoft.com/office/drawing/2014/main" id="{DCE9F7DD-1174-3E44-AE29-FC940B54D03A}"/>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AF968A4E-C2D3-F64F-AAFC-1B35FEDD71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EAD612E7-760A-4E4C-8E56-F6B9FDE648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CC98A23-3930-3C4A-83BA-06FEF56519C8}" type="slidenum">
              <a:rPr lang="en-US" altLang="en-US" smtClean="0"/>
              <a:pPr>
                <a:spcBef>
                  <a:spcPct val="0"/>
                </a:spcBef>
              </a:pPr>
              <a:t>31</a:t>
            </a:fld>
            <a:endParaRPr lang="en-US" altLang="en-US"/>
          </a:p>
        </p:txBody>
      </p:sp>
      <p:sp>
        <p:nvSpPr>
          <p:cNvPr id="78850" name="Rectangle 2">
            <a:extLst>
              <a:ext uri="{FF2B5EF4-FFF2-40B4-BE49-F238E27FC236}">
                <a16:creationId xmlns:a16="http://schemas.microsoft.com/office/drawing/2014/main" id="{4D5C17B7-EDD6-B045-B814-1BDC34349540}"/>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5DB2D45C-199D-FE49-9E56-5F8DE0B189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7752EA4-39B5-2C47-A597-79F5DA8236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4BEFD9B-DA30-0545-82E4-DE4A78C83E6F}" type="slidenum">
              <a:rPr lang="en-US" altLang="en-US" smtClean="0"/>
              <a:pPr>
                <a:spcBef>
                  <a:spcPct val="0"/>
                </a:spcBef>
              </a:pPr>
              <a:t>32</a:t>
            </a:fld>
            <a:endParaRPr lang="en-US" altLang="en-US"/>
          </a:p>
        </p:txBody>
      </p:sp>
      <p:sp>
        <p:nvSpPr>
          <p:cNvPr id="80898" name="Rectangle 2">
            <a:extLst>
              <a:ext uri="{FF2B5EF4-FFF2-40B4-BE49-F238E27FC236}">
                <a16:creationId xmlns:a16="http://schemas.microsoft.com/office/drawing/2014/main" id="{AF9E4FCD-2FFD-A340-B0EB-C1C7134FF385}"/>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8A3E265-23CE-F24C-A0B6-F565DB4BA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Am J Psychiatry. 2011 Oct;168(10):1050-6. </a:t>
            </a:r>
            <a:r>
              <a:rPr lang="en-US" altLang="en-US" dirty="0" err="1">
                <a:latin typeface="Times New Roman" panose="02020603050405020304" pitchFamily="18" charset="0"/>
                <a:ea typeface="ＭＳ Ｐゴシック" panose="020B0600070205080204" pitchFamily="34" charset="-128"/>
              </a:rPr>
              <a:t>doi</a:t>
            </a:r>
            <a:r>
              <a:rPr lang="en-US" altLang="en-US" dirty="0">
                <a:latin typeface="Times New Roman" panose="02020603050405020304" pitchFamily="18" charset="0"/>
                <a:ea typeface="ＭＳ Ｐゴシック" panose="020B0600070205080204" pitchFamily="34" charset="-128"/>
              </a:rPr>
              <a:t>: 10.1176/appi.ajp.2011.11010163. </a:t>
            </a:r>
            <a:r>
              <a:rPr lang="en-US" altLang="en-US" dirty="0" err="1">
                <a:latin typeface="Times New Roman" panose="02020603050405020304" pitchFamily="18" charset="0"/>
                <a:ea typeface="ＭＳ Ｐゴシック" panose="020B0600070205080204" pitchFamily="34" charset="-128"/>
              </a:rPr>
              <a:t>Epub</a:t>
            </a:r>
            <a:r>
              <a:rPr lang="en-US" altLang="en-US" dirty="0">
                <a:latin typeface="Times New Roman" panose="02020603050405020304" pitchFamily="18" charset="0"/>
                <a:ea typeface="ＭＳ Ｐゴシック" panose="020B0600070205080204" pitchFamily="34" charset="-128"/>
              </a:rPr>
              <a:t> 2011 Jul 18.</a:t>
            </a:r>
          </a:p>
          <a:p>
            <a:r>
              <a:rPr lang="en-US" altLang="en-US" dirty="0">
                <a:latin typeface="Times New Roman" panose="02020603050405020304" pitchFamily="18" charset="0"/>
                <a:ea typeface="ＭＳ Ｐゴシック" panose="020B0600070205080204" pitchFamily="34" charset="-128"/>
              </a:rPr>
              <a:t>Treatment of suicide attempters with bipolar disorder: a randomized clinical trial comparing lithium and valproate in the prevention of suicidal behavior.</a:t>
            </a:r>
          </a:p>
          <a:p>
            <a:r>
              <a:rPr lang="en-US" altLang="en-US" dirty="0">
                <a:latin typeface="Times New Roman" panose="02020603050405020304" pitchFamily="18" charset="0"/>
                <a:ea typeface="ＭＳ Ｐゴシック" panose="020B0600070205080204" pitchFamily="34" charset="-128"/>
              </a:rPr>
              <a:t>Oquendo MA1, </a:t>
            </a:r>
            <a:r>
              <a:rPr lang="en-US" altLang="en-US" dirty="0" err="1">
                <a:latin typeface="Times New Roman" panose="02020603050405020304" pitchFamily="18" charset="0"/>
                <a:ea typeface="ＭＳ Ｐゴシック" panose="020B0600070205080204" pitchFamily="34" charset="-128"/>
              </a:rPr>
              <a:t>Galfalvy</a:t>
            </a:r>
            <a:r>
              <a:rPr lang="en-US" altLang="en-US" dirty="0">
                <a:latin typeface="Times New Roman" panose="02020603050405020304" pitchFamily="18" charset="0"/>
                <a:ea typeface="ＭＳ Ｐゴシック" panose="020B0600070205080204" pitchFamily="34" charset="-128"/>
              </a:rPr>
              <a:t> HC, Currier D, </a:t>
            </a:r>
            <a:r>
              <a:rPr lang="en-US" altLang="en-US" dirty="0" err="1">
                <a:latin typeface="Times New Roman" panose="02020603050405020304" pitchFamily="18" charset="0"/>
                <a:ea typeface="ＭＳ Ｐゴシック" panose="020B0600070205080204" pitchFamily="34" charset="-128"/>
              </a:rPr>
              <a:t>Grunebaum</a:t>
            </a:r>
            <a:r>
              <a:rPr lang="en-US" altLang="en-US" dirty="0">
                <a:latin typeface="Times New Roman" panose="02020603050405020304" pitchFamily="18" charset="0"/>
                <a:ea typeface="ＭＳ Ｐゴシック" panose="020B0600070205080204" pitchFamily="34" charset="-128"/>
              </a:rPr>
              <a:t> MF, Sher L, Sullivan GM, Burke AK, </a:t>
            </a:r>
            <a:r>
              <a:rPr lang="en-US" altLang="en-US" dirty="0" err="1">
                <a:latin typeface="Times New Roman" panose="02020603050405020304" pitchFamily="18" charset="0"/>
                <a:ea typeface="ＭＳ Ｐゴシック" panose="020B0600070205080204" pitchFamily="34" charset="-128"/>
              </a:rPr>
              <a:t>Harkavy</a:t>
            </a:r>
            <a:r>
              <a:rPr lang="en-US" altLang="en-US" dirty="0">
                <a:latin typeface="Times New Roman" panose="02020603050405020304" pitchFamily="18" charset="0"/>
                <a:ea typeface="ＭＳ Ｐゴシック" panose="020B0600070205080204" pitchFamily="34" charset="-128"/>
              </a:rPr>
              <a:t>-Friedman J, Sublette ME, </a:t>
            </a:r>
            <a:r>
              <a:rPr lang="en-US" altLang="en-US" dirty="0" err="1">
                <a:latin typeface="Times New Roman" panose="02020603050405020304" pitchFamily="18" charset="0"/>
                <a:ea typeface="ＭＳ Ｐゴシック" panose="020B0600070205080204" pitchFamily="34" charset="-128"/>
              </a:rPr>
              <a:t>Parsey</a:t>
            </a:r>
            <a:r>
              <a:rPr lang="en-US" altLang="en-US" dirty="0">
                <a:latin typeface="Times New Roman" panose="02020603050405020304" pitchFamily="18" charset="0"/>
                <a:ea typeface="ＭＳ Ｐゴシック" panose="020B0600070205080204" pitchFamily="34" charset="-128"/>
              </a:rPr>
              <a:t> RV, Mann JJ.</a:t>
            </a:r>
          </a:p>
          <a:p>
            <a:r>
              <a:rPr lang="en-US" altLang="en-US" dirty="0">
                <a:latin typeface="Times New Roman" panose="02020603050405020304" pitchFamily="18" charset="0"/>
                <a:ea typeface="ＭＳ Ｐゴシック" panose="020B0600070205080204" pitchFamily="34" charset="-128"/>
              </a:rPr>
              <a:t>Erratum in</a:t>
            </a:r>
          </a:p>
          <a:p>
            <a:r>
              <a:rPr lang="en-US" altLang="en-US" dirty="0">
                <a:latin typeface="Times New Roman" panose="02020603050405020304" pitchFamily="18" charset="0"/>
                <a:ea typeface="ＭＳ Ｐゴシック" panose="020B0600070205080204" pitchFamily="34" charset="-128"/>
              </a:rPr>
              <a:t>Am J Psychiatry. 2012 Feb;169(2):223.</a:t>
            </a:r>
          </a:p>
          <a:p>
            <a:r>
              <a:rPr lang="en-US" altLang="en-US" dirty="0">
                <a:latin typeface="Times New Roman" panose="02020603050405020304" pitchFamily="18" charset="0"/>
                <a:ea typeface="ＭＳ Ｐゴシック" panose="020B0600070205080204" pitchFamily="34" charset="-128"/>
              </a:rPr>
              <a:t>Abstract: Example of an underpowered study</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OBJECTIVE:</a:t>
            </a:r>
          </a:p>
          <a:p>
            <a:r>
              <a:rPr lang="en-US" altLang="en-US" dirty="0">
                <a:latin typeface="Times New Roman" panose="02020603050405020304" pitchFamily="18" charset="0"/>
                <a:ea typeface="ＭＳ Ｐゴシック" panose="020B0600070205080204" pitchFamily="34" charset="-128"/>
              </a:rPr>
              <a:t>Bipolar disorder is associated with high risk for suicidal acts. Observational studies suggest a protective effect of lithium against suicidal behavior. However, testing this effect in randomized clinical trials is logistically and ethically challenging. The authors tested the hypothesis that lithium offers bipolar patients with a history of suicide attempt greater protection against suicidal behavior compared to valproate.</a:t>
            </a:r>
          </a:p>
          <a:p>
            <a:r>
              <a:rPr lang="en-US" altLang="en-US" dirty="0">
                <a:latin typeface="Times New Roman" panose="02020603050405020304" pitchFamily="18" charset="0"/>
                <a:ea typeface="ＭＳ Ｐゴシック" panose="020B0600070205080204" pitchFamily="34" charset="-128"/>
              </a:rPr>
              <a:t>METHOD:</a:t>
            </a:r>
          </a:p>
          <a:p>
            <a:r>
              <a:rPr lang="en-US" altLang="en-US" dirty="0">
                <a:latin typeface="Times New Roman" panose="02020603050405020304" pitchFamily="18" charset="0"/>
                <a:ea typeface="ＭＳ Ｐゴシック" panose="020B0600070205080204" pitchFamily="34" charset="-128"/>
              </a:rPr>
              <a:t>Patients with bipolar disorder and past suicide attempts (N=98) were randomly assigned to treatment with lithium or valproate, plus adjunctive medications as indicated, in a double-blind 2.5-year trial. An intent-to-treat analysis was performed using the log-rank test for survival data. Two models were fitted: time to suicide attempt and time to suicide event (attempt or hospitalization or change in medication in response to suicide plans).</a:t>
            </a:r>
          </a:p>
          <a:p>
            <a:r>
              <a:rPr lang="en-US" altLang="en-US" dirty="0">
                <a:latin typeface="Times New Roman" panose="02020603050405020304" pitchFamily="18" charset="0"/>
                <a:ea typeface="ＭＳ Ｐゴシック" panose="020B0600070205080204" pitchFamily="34" charset="-128"/>
              </a:rPr>
              <a:t>RESULTS:</a:t>
            </a:r>
          </a:p>
          <a:p>
            <a:r>
              <a:rPr lang="en-US" altLang="en-US" dirty="0">
                <a:latin typeface="Times New Roman" panose="02020603050405020304" pitchFamily="18" charset="0"/>
                <a:ea typeface="ＭＳ Ｐゴシック" panose="020B0600070205080204" pitchFamily="34" charset="-128"/>
              </a:rPr>
              <a:t>There were 45 suicide events in 35 participants, including 18 suicide attempts made by 14 participants, six from the lithium group and eight from the valproate group. There were no suicides. Intent-to-treat analysis using the log-rank test showed no differences between treatment groups in time to suicide attempt or to suicide event. Post hoc power calculations revealed that the modest sample size, reflective of challenges in recruitment, only permits detection of a relative risk of 5 or greater.</a:t>
            </a:r>
          </a:p>
          <a:p>
            <a:r>
              <a:rPr lang="en-US" altLang="en-US" dirty="0">
                <a:latin typeface="Times New Roman" panose="02020603050405020304" pitchFamily="18" charset="0"/>
                <a:ea typeface="ＭＳ Ｐゴシック" panose="020B0600070205080204" pitchFamily="34" charset="-128"/>
              </a:rPr>
              <a:t>CONCLUSIONS:</a:t>
            </a:r>
          </a:p>
          <a:p>
            <a:r>
              <a:rPr lang="en-US" altLang="en-US" dirty="0">
                <a:latin typeface="Times New Roman" panose="02020603050405020304" pitchFamily="18" charset="0"/>
                <a:ea typeface="ＭＳ Ｐゴシック" panose="020B0600070205080204" pitchFamily="34" charset="-128"/>
              </a:rPr>
              <a:t>Despite the high frequency of suicide events during the study, this randomized controlled trial detected no difference between lithium and valproate in time to suicide attempt or suicide event in a sample of suicide attempters with bipolar disorder. However, smaller clinically significant differences between the two drugs were not ruled out.</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595F3F1D-BF24-904E-8129-4E46AB237D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1A3B9A8D-5312-2B44-A0E2-B76706A5391C}" type="slidenum">
              <a:rPr lang="en-US" altLang="en-US" smtClean="0"/>
              <a:pPr>
                <a:spcBef>
                  <a:spcPct val="0"/>
                </a:spcBef>
              </a:pPr>
              <a:t>33</a:t>
            </a:fld>
            <a:endParaRPr lang="en-US" altLang="en-US"/>
          </a:p>
        </p:txBody>
      </p:sp>
      <p:sp>
        <p:nvSpPr>
          <p:cNvPr id="82946" name="Rectangle 2">
            <a:extLst>
              <a:ext uri="{FF2B5EF4-FFF2-40B4-BE49-F238E27FC236}">
                <a16:creationId xmlns:a16="http://schemas.microsoft.com/office/drawing/2014/main" id="{4A866901-4D5C-AA4F-9777-07CD72A864A8}"/>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5476CF7-6A63-D143-B6E3-882646F0B2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Potential instrumental variables analysis – look at suicide attempts by YEAR, both overall and in treatment groups separately.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34</a:t>
            </a:fld>
            <a:endParaRPr lang="en-US" altLang="en-US"/>
          </a:p>
        </p:txBody>
      </p:sp>
    </p:spTree>
    <p:extLst>
      <p:ext uri="{BB962C8B-B14F-4D97-AF65-F5344CB8AC3E}">
        <p14:creationId xmlns:p14="http://schemas.microsoft.com/office/powerpoint/2010/main" val="298698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35</a:t>
            </a:fld>
            <a:endParaRPr lang="en-US" altLang="en-US"/>
          </a:p>
        </p:txBody>
      </p:sp>
    </p:spTree>
    <p:extLst>
      <p:ext uri="{BB962C8B-B14F-4D97-AF65-F5344CB8AC3E}">
        <p14:creationId xmlns:p14="http://schemas.microsoft.com/office/powerpoint/2010/main" val="2483580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36</a:t>
            </a:fld>
            <a:endParaRPr lang="en-US" altLang="en-US"/>
          </a:p>
        </p:txBody>
      </p:sp>
    </p:spTree>
    <p:extLst>
      <p:ext uri="{BB962C8B-B14F-4D97-AF65-F5344CB8AC3E}">
        <p14:creationId xmlns:p14="http://schemas.microsoft.com/office/powerpoint/2010/main" val="254194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37</a:t>
            </a:fld>
            <a:endParaRPr lang="en-US" altLang="en-US"/>
          </a:p>
        </p:txBody>
      </p:sp>
    </p:spTree>
    <p:extLst>
      <p:ext uri="{BB962C8B-B14F-4D97-AF65-F5344CB8AC3E}">
        <p14:creationId xmlns:p14="http://schemas.microsoft.com/office/powerpoint/2010/main" val="3002050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38</a:t>
            </a:fld>
            <a:endParaRPr lang="en-US" altLang="en-US"/>
          </a:p>
        </p:txBody>
      </p:sp>
    </p:spTree>
    <p:extLst>
      <p:ext uri="{BB962C8B-B14F-4D97-AF65-F5344CB8AC3E}">
        <p14:creationId xmlns:p14="http://schemas.microsoft.com/office/powerpoint/2010/main" val="695166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39</a:t>
            </a:fld>
            <a:endParaRPr lang="en-US" altLang="en-US"/>
          </a:p>
        </p:txBody>
      </p:sp>
    </p:spTree>
    <p:extLst>
      <p:ext uri="{BB962C8B-B14F-4D97-AF65-F5344CB8AC3E}">
        <p14:creationId xmlns:p14="http://schemas.microsoft.com/office/powerpoint/2010/main" val="3633944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9272B373-0CCF-5B4D-9782-7398ACAB1F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930F9F-0E63-AA41-9AD6-6CF51FABE5CB}" type="slidenum">
              <a:rPr lang="en-US" altLang="en-US" smtClean="0"/>
              <a:pPr>
                <a:spcBef>
                  <a:spcPct val="0"/>
                </a:spcBef>
              </a:pPr>
              <a:t>4</a:t>
            </a:fld>
            <a:endParaRPr lang="en-US" altLang="en-US"/>
          </a:p>
        </p:txBody>
      </p:sp>
      <p:sp>
        <p:nvSpPr>
          <p:cNvPr id="23554" name="Rectangle 2">
            <a:extLst>
              <a:ext uri="{FF2B5EF4-FFF2-40B4-BE49-F238E27FC236}">
                <a16:creationId xmlns:a16="http://schemas.microsoft.com/office/drawing/2014/main" id="{9FC9A4B1-6AF5-5C49-AD6D-557611ACB90F}"/>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C45AF2AD-5997-EA42-BDD0-7367B931B6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40</a:t>
            </a:fld>
            <a:endParaRPr lang="en-US" altLang="en-US"/>
          </a:p>
        </p:txBody>
      </p:sp>
    </p:spTree>
    <p:extLst>
      <p:ext uri="{BB962C8B-B14F-4D97-AF65-F5344CB8AC3E}">
        <p14:creationId xmlns:p14="http://schemas.microsoft.com/office/powerpoint/2010/main" val="3709745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15127C29-9071-2F4C-9095-BDA1D006AD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C9B0CE7-63A8-8B4C-B69F-D148ED7EE443}" type="slidenum">
              <a:rPr lang="en-US" altLang="en-US" smtClean="0"/>
              <a:pPr>
                <a:spcBef>
                  <a:spcPct val="0"/>
                </a:spcBef>
              </a:pPr>
              <a:t>41</a:t>
            </a:fld>
            <a:endParaRPr lang="en-US" altLang="en-US"/>
          </a:p>
        </p:txBody>
      </p:sp>
      <p:sp>
        <p:nvSpPr>
          <p:cNvPr id="84994" name="Rectangle 2">
            <a:extLst>
              <a:ext uri="{FF2B5EF4-FFF2-40B4-BE49-F238E27FC236}">
                <a16:creationId xmlns:a16="http://schemas.microsoft.com/office/drawing/2014/main" id="{97AF259F-B44F-0846-9074-672A8E714FAF}"/>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81C1B197-87AD-5942-BD30-306CBF17E6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a:extLst>
              <a:ext uri="{FF2B5EF4-FFF2-40B4-BE49-F238E27FC236}">
                <a16:creationId xmlns:a16="http://schemas.microsoft.com/office/drawing/2014/main" id="{B39424ED-5679-EE45-B46C-1190E13FB0A9}"/>
              </a:ext>
            </a:extLst>
          </p:cNvPr>
          <p:cNvSpPr>
            <a:spLocks noGrp="1" noRot="1" noChangeAspect="1" noChangeArrowheads="1" noTextEdit="1"/>
          </p:cNvSpPr>
          <p:nvPr>
            <p:ph type="sldImg"/>
          </p:nvPr>
        </p:nvSpPr>
        <p:spPr>
          <a:ln/>
        </p:spPr>
      </p:sp>
      <p:sp>
        <p:nvSpPr>
          <p:cNvPr id="125954" name="Notes Placeholder 2">
            <a:extLst>
              <a:ext uri="{FF2B5EF4-FFF2-40B4-BE49-F238E27FC236}">
                <a16:creationId xmlns:a16="http://schemas.microsoft.com/office/drawing/2014/main" id="{34C7A1BE-32C4-7B4C-A11E-6E6236E5A1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25955" name="Slide Number Placeholder 3">
            <a:extLst>
              <a:ext uri="{FF2B5EF4-FFF2-40B4-BE49-F238E27FC236}">
                <a16:creationId xmlns:a16="http://schemas.microsoft.com/office/drawing/2014/main" id="{5D8CB803-A060-3947-8769-C7441A80E0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D78D5BA-C24E-194F-B975-CA3B3D98E06B}" type="slidenum">
              <a:rPr lang="en-US" altLang="en-US" smtClean="0"/>
              <a:pPr eaLnBrk="1" hangingPunct="1">
                <a:spcBef>
                  <a:spcPct val="0"/>
                </a:spcBef>
              </a:pPr>
              <a:t>42</a:t>
            </a:fld>
            <a:endParaRPr lang="en-US" altLang="en-US"/>
          </a:p>
        </p:txBody>
      </p:sp>
    </p:spTree>
    <p:extLst>
      <p:ext uri="{BB962C8B-B14F-4D97-AF65-F5344CB8AC3E}">
        <p14:creationId xmlns:p14="http://schemas.microsoft.com/office/powerpoint/2010/main" val="1263989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62823FD3-9DD8-6C41-A2F1-781863D898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CE10CDE-7626-ED4C-B83D-A35E2F4EA1CA}" type="slidenum">
              <a:rPr lang="en-US" altLang="en-US" smtClean="0"/>
              <a:pPr eaLnBrk="1" hangingPunct="1">
                <a:spcBef>
                  <a:spcPct val="0"/>
                </a:spcBef>
              </a:pPr>
              <a:t>43</a:t>
            </a:fld>
            <a:endParaRPr lang="en-US" altLang="en-US"/>
          </a:p>
        </p:txBody>
      </p:sp>
      <p:sp>
        <p:nvSpPr>
          <p:cNvPr id="87042" name="Rectangle 2">
            <a:extLst>
              <a:ext uri="{FF2B5EF4-FFF2-40B4-BE49-F238E27FC236}">
                <a16:creationId xmlns:a16="http://schemas.microsoft.com/office/drawing/2014/main" id="{C764B97D-6959-4641-BDC5-BB1EF820FF46}"/>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1A6A1D3-2A19-7D42-8A2D-8F1DEB0B0F8A}"/>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86F1B005-9F29-6C4F-925E-84B5BF9B7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A7BC594-8E21-7849-8362-26752CB059D3}" type="slidenum">
              <a:rPr lang="en-US" altLang="en-US" smtClean="0"/>
              <a:pPr eaLnBrk="1" hangingPunct="1">
                <a:spcBef>
                  <a:spcPct val="0"/>
                </a:spcBef>
              </a:pPr>
              <a:t>44</a:t>
            </a:fld>
            <a:endParaRPr lang="en-US" altLang="en-US"/>
          </a:p>
        </p:txBody>
      </p:sp>
      <p:sp>
        <p:nvSpPr>
          <p:cNvPr id="89090" name="Rectangle 2">
            <a:extLst>
              <a:ext uri="{FF2B5EF4-FFF2-40B4-BE49-F238E27FC236}">
                <a16:creationId xmlns:a16="http://schemas.microsoft.com/office/drawing/2014/main" id="{56A70A62-09F9-D14F-A506-2454CF4AFFAE}"/>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BC4156D6-9148-604A-964A-813B5A1E76C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4D77A8DF-1A5B-604E-B455-4FD24443DDA4}"/>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C0BB03E-D622-684A-A070-ADC3E362D728}"/>
              </a:ext>
            </a:extLst>
          </p:cNvPr>
          <p:cNvSpPr>
            <a:spLocks noGrp="1"/>
          </p:cNvSpPr>
          <p:nvPr>
            <p:ph type="body" idx="1"/>
          </p:nvPr>
        </p:nvSpPr>
        <p:spPr/>
        <p:txBody>
          <a:bodyPr/>
          <a:lstStyle/>
          <a:p>
            <a:pPr eaLnBrk="1" hangingPunct="1">
              <a:defRPr/>
            </a:pPr>
            <a:endParaRPr lang="en-US" dirty="0">
              <a:cs typeface="+mn-cs"/>
            </a:endParaRPr>
          </a:p>
        </p:txBody>
      </p:sp>
      <p:sp>
        <p:nvSpPr>
          <p:cNvPr id="91139" name="Slide Number Placeholder 3">
            <a:extLst>
              <a:ext uri="{FF2B5EF4-FFF2-40B4-BE49-F238E27FC236}">
                <a16:creationId xmlns:a16="http://schemas.microsoft.com/office/drawing/2014/main" id="{65BFBA52-6FA7-6C4E-89DB-E51E1729EB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CD00FA9-AC88-6248-A875-D847B293EFC0}" type="slidenum">
              <a:rPr lang="en-US" altLang="en-US" smtClean="0"/>
              <a:pPr eaLnBrk="1" hangingPunct="1">
                <a:spcBef>
                  <a:spcPct val="0"/>
                </a:spcBef>
              </a:pPr>
              <a:t>45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97576D5A-0424-F643-BE1F-CA66FBFD204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914A6AE-E7BA-C846-9CB6-4DE6FD035A5F}"/>
              </a:ext>
            </a:extLst>
          </p:cNvPr>
          <p:cNvSpPr>
            <a:spLocks noGrp="1"/>
          </p:cNvSpPr>
          <p:nvPr>
            <p:ph type="body" idx="1"/>
          </p:nvPr>
        </p:nvSpPr>
        <p:spPr/>
        <p:txBody>
          <a:bodyPr/>
          <a:lstStyle/>
          <a:p>
            <a:pPr eaLnBrk="1" hangingPunct="1">
              <a:defRPr/>
            </a:pPr>
            <a:endParaRPr lang="en-US" dirty="0">
              <a:cs typeface="+mn-cs"/>
            </a:endParaRPr>
          </a:p>
        </p:txBody>
      </p:sp>
      <p:sp>
        <p:nvSpPr>
          <p:cNvPr id="93187" name="Slide Number Placeholder 3">
            <a:extLst>
              <a:ext uri="{FF2B5EF4-FFF2-40B4-BE49-F238E27FC236}">
                <a16:creationId xmlns:a16="http://schemas.microsoft.com/office/drawing/2014/main" id="{13499FFD-7C67-4D40-86D8-4C909DDCD8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FAD0D16-C363-774D-8B73-A2626162BDA9}" type="slidenum">
              <a:rPr lang="en-US" altLang="en-US" smtClean="0"/>
              <a:pPr eaLnBrk="1" hangingPunct="1">
                <a:spcBef>
                  <a:spcPct val="0"/>
                </a:spcBef>
              </a:pPr>
              <a:t>46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B5B62EA6-DFC5-6240-998D-9C3E0C1798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6C645CC-0E8A-DE4C-B244-D1F1A665C7F8}" type="slidenum">
              <a:rPr lang="en-US" altLang="en-US" smtClean="0"/>
              <a:pPr eaLnBrk="1" hangingPunct="1">
                <a:spcBef>
                  <a:spcPct val="0"/>
                </a:spcBef>
              </a:pPr>
              <a:t>47</a:t>
            </a:fld>
            <a:endParaRPr lang="en-US" altLang="en-US"/>
          </a:p>
        </p:txBody>
      </p:sp>
      <p:sp>
        <p:nvSpPr>
          <p:cNvPr id="95234" name="Rectangle 2">
            <a:extLst>
              <a:ext uri="{FF2B5EF4-FFF2-40B4-BE49-F238E27FC236}">
                <a16:creationId xmlns:a16="http://schemas.microsoft.com/office/drawing/2014/main" id="{5FC40FC4-5B1E-C047-AAA2-A85DE0461600}"/>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0546A22-952B-B042-A4DD-2D6951EDE68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0C77A0EB-EB00-8C4F-83E7-1CD275EF8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E0C0DF3-EF8B-0B4D-B823-C20D5BF53658}" type="slidenum">
              <a:rPr lang="en-US" altLang="en-US" smtClean="0"/>
              <a:pPr eaLnBrk="1" hangingPunct="1">
                <a:spcBef>
                  <a:spcPct val="0"/>
                </a:spcBef>
              </a:pPr>
              <a:t>48</a:t>
            </a:fld>
            <a:endParaRPr lang="en-US" altLang="en-US"/>
          </a:p>
        </p:txBody>
      </p:sp>
      <p:sp>
        <p:nvSpPr>
          <p:cNvPr id="97282" name="Rectangle 2">
            <a:extLst>
              <a:ext uri="{FF2B5EF4-FFF2-40B4-BE49-F238E27FC236}">
                <a16:creationId xmlns:a16="http://schemas.microsoft.com/office/drawing/2014/main" id="{BF23189A-2DEE-A141-A477-9DC9CEA3A2B7}"/>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279A5E7C-FD86-A644-BB68-53385C0A009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14817BBD-D768-B042-937C-459EC99E8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51228AF-9994-494C-B2DF-66D9C21D4A08}" type="slidenum">
              <a:rPr lang="en-US" altLang="en-US" smtClean="0"/>
              <a:pPr eaLnBrk="1" hangingPunct="1">
                <a:spcBef>
                  <a:spcPct val="0"/>
                </a:spcBef>
              </a:pPr>
              <a:t>49</a:t>
            </a:fld>
            <a:endParaRPr lang="en-US" altLang="en-US"/>
          </a:p>
        </p:txBody>
      </p:sp>
      <p:sp>
        <p:nvSpPr>
          <p:cNvPr id="99330" name="Rectangle 2">
            <a:extLst>
              <a:ext uri="{FF2B5EF4-FFF2-40B4-BE49-F238E27FC236}">
                <a16:creationId xmlns:a16="http://schemas.microsoft.com/office/drawing/2014/main" id="{15B6052D-26EA-B84D-BE4A-3A12D040D2A1}"/>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69A28AC6-AAC3-1243-9063-64A58199D75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D81765DF-7349-6A4A-A5F5-2E2862680F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E87C71A-BAED-8443-BB6F-9EA4538F1CB4}" type="slidenum">
              <a:rPr lang="en-US" altLang="en-US" smtClean="0"/>
              <a:pPr>
                <a:spcBef>
                  <a:spcPct val="0"/>
                </a:spcBef>
              </a:pPr>
              <a:t>5</a:t>
            </a:fld>
            <a:endParaRPr lang="en-US" altLang="en-US"/>
          </a:p>
        </p:txBody>
      </p:sp>
      <p:sp>
        <p:nvSpPr>
          <p:cNvPr id="25602" name="Rectangle 2">
            <a:extLst>
              <a:ext uri="{FF2B5EF4-FFF2-40B4-BE49-F238E27FC236}">
                <a16:creationId xmlns:a16="http://schemas.microsoft.com/office/drawing/2014/main" id="{F460A047-FEF8-5142-B763-0A8C873AFA4D}"/>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2B1E3831-EB20-3B4E-9064-0CCCC0B1F6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9ACAD450-7981-2941-A88A-23CC4F4C9DE3}"/>
              </a:ext>
            </a:extLst>
          </p:cNvPr>
          <p:cNvSpPr>
            <a:spLocks noGrp="1" noRot="1" noChangeAspect="1" noChangeArrowheads="1" noTextEdit="1"/>
          </p:cNvSpPr>
          <p:nvPr>
            <p:ph type="sldImg"/>
          </p:nvPr>
        </p:nvSpPr>
        <p:spPr>
          <a:ln/>
        </p:spPr>
      </p:sp>
      <p:sp>
        <p:nvSpPr>
          <p:cNvPr id="101378" name="Notes Placeholder 2">
            <a:extLst>
              <a:ext uri="{FF2B5EF4-FFF2-40B4-BE49-F238E27FC236}">
                <a16:creationId xmlns:a16="http://schemas.microsoft.com/office/drawing/2014/main" id="{4B852F2B-5C0D-F241-B80F-999D45856C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If the P-value is 0.05, there is a 95% probability that…</a:t>
            </a:r>
          </a:p>
          <a:p>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www.polleverywhere.com</a:t>
            </a:r>
            <a:r>
              <a:rPr lang="en-US" altLang="en-US" dirty="0">
                <a:latin typeface="Times New Roman" panose="02020603050405020304" pitchFamily="18" charset="0"/>
                <a:ea typeface="ＭＳ Ｐゴシック" panose="020B0600070205080204" pitchFamily="34" charset="-128"/>
              </a:rPr>
              <a:t>/</a:t>
            </a:r>
            <a:r>
              <a:rPr lang="en-US" altLang="en-US" dirty="0" err="1">
                <a:latin typeface="Times New Roman" panose="02020603050405020304" pitchFamily="18" charset="0"/>
                <a:ea typeface="ＭＳ Ｐゴシック" panose="020B0600070205080204" pitchFamily="34" charset="-128"/>
              </a:rPr>
              <a:t>multiple_choice_polls</a:t>
            </a:r>
            <a:r>
              <a:rPr lang="en-US" altLang="en-US" dirty="0">
                <a:latin typeface="Times New Roman" panose="02020603050405020304" pitchFamily="18" charset="0"/>
                <a:ea typeface="ＭＳ Ｐゴシック" panose="020B0600070205080204" pitchFamily="34" charset="-128"/>
              </a:rPr>
              <a:t>/qfYDacR9yNW5tGe</a:t>
            </a:r>
          </a:p>
        </p:txBody>
      </p:sp>
      <p:sp>
        <p:nvSpPr>
          <p:cNvPr id="101379" name="Slide Number Placeholder 3">
            <a:extLst>
              <a:ext uri="{FF2B5EF4-FFF2-40B4-BE49-F238E27FC236}">
                <a16:creationId xmlns:a16="http://schemas.microsoft.com/office/drawing/2014/main" id="{6F9A0049-7822-994C-A416-A40894DD5A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E3FA4A0-0313-F947-914B-7C79AE775DAA}" type="slidenum">
              <a:rPr lang="en-US" altLang="en-US" smtClean="0"/>
              <a:pPr eaLnBrk="1" hangingPunct="1">
                <a:spcBef>
                  <a:spcPct val="0"/>
                </a:spcBef>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C15E73D3-D76C-9248-8151-9EE16CF089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00F9CFC-2DD5-F34F-BFBF-8408B72B1F41}" type="slidenum">
              <a:rPr lang="en-US" altLang="en-US" smtClean="0"/>
              <a:pPr eaLnBrk="1" hangingPunct="1">
                <a:spcBef>
                  <a:spcPct val="0"/>
                </a:spcBef>
              </a:pPr>
              <a:t>51</a:t>
            </a:fld>
            <a:endParaRPr lang="en-US" altLang="en-US"/>
          </a:p>
        </p:txBody>
      </p:sp>
      <p:sp>
        <p:nvSpPr>
          <p:cNvPr id="103426" name="Rectangle 2">
            <a:extLst>
              <a:ext uri="{FF2B5EF4-FFF2-40B4-BE49-F238E27FC236}">
                <a16:creationId xmlns:a16="http://schemas.microsoft.com/office/drawing/2014/main" id="{2F67CFD6-9438-B947-82BF-52E7AF115F4C}"/>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C797A3E8-E197-8C44-8566-DF6ECC0033AA}"/>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a:extLst>
              <a:ext uri="{FF2B5EF4-FFF2-40B4-BE49-F238E27FC236}">
                <a16:creationId xmlns:a16="http://schemas.microsoft.com/office/drawing/2014/main" id="{B227AC09-D1A7-A548-AF16-B7E18DE5511E}"/>
              </a:ext>
            </a:extLst>
          </p:cNvPr>
          <p:cNvSpPr>
            <a:spLocks noGrp="1" noRot="1" noChangeAspect="1" noChangeArrowheads="1" noTextEdit="1"/>
          </p:cNvSpPr>
          <p:nvPr>
            <p:ph type="sldImg"/>
          </p:nvPr>
        </p:nvSpPr>
        <p:spPr>
          <a:ln/>
        </p:spPr>
      </p:sp>
      <p:sp>
        <p:nvSpPr>
          <p:cNvPr id="105474" name="Notes Placeholder 2">
            <a:extLst>
              <a:ext uri="{FF2B5EF4-FFF2-40B4-BE49-F238E27FC236}">
                <a16:creationId xmlns:a16="http://schemas.microsoft.com/office/drawing/2014/main" id="{D40C97C0-9EA6-E245-967E-BE66D8F778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05475" name="Slide Number Placeholder 3">
            <a:extLst>
              <a:ext uri="{FF2B5EF4-FFF2-40B4-BE49-F238E27FC236}">
                <a16:creationId xmlns:a16="http://schemas.microsoft.com/office/drawing/2014/main" id="{0C12AFFA-A874-5945-8D61-B9A1BC3BDA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737D980-5E61-E14D-8AB8-8C6323BB6BC4}" type="slidenum">
              <a:rPr lang="en-US" altLang="en-US" smtClean="0"/>
              <a:pPr eaLnBrk="1" hangingPunct="1">
                <a:spcBef>
                  <a:spcPct val="0"/>
                </a:spcBef>
              </a:pPr>
              <a:t>52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a:extLst>
              <a:ext uri="{FF2B5EF4-FFF2-40B4-BE49-F238E27FC236}">
                <a16:creationId xmlns:a16="http://schemas.microsoft.com/office/drawing/2014/main" id="{09C0E8EB-0A7E-1543-96B1-DB37408D1D23}"/>
              </a:ext>
            </a:extLst>
          </p:cNvPr>
          <p:cNvSpPr>
            <a:spLocks noGrp="1" noRot="1" noChangeAspect="1" noChangeArrowheads="1" noTextEdit="1"/>
          </p:cNvSpPr>
          <p:nvPr>
            <p:ph type="sldImg"/>
          </p:nvPr>
        </p:nvSpPr>
        <p:spPr>
          <a:ln/>
        </p:spPr>
      </p:sp>
      <p:sp>
        <p:nvSpPr>
          <p:cNvPr id="107522" name="Notes Placeholder 2">
            <a:extLst>
              <a:ext uri="{FF2B5EF4-FFF2-40B4-BE49-F238E27FC236}">
                <a16:creationId xmlns:a16="http://schemas.microsoft.com/office/drawing/2014/main" id="{AF0D03A0-05A2-1644-8167-2BDB5A83C0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
        <p:nvSpPr>
          <p:cNvPr id="107523" name="Slide Number Placeholder 3">
            <a:extLst>
              <a:ext uri="{FF2B5EF4-FFF2-40B4-BE49-F238E27FC236}">
                <a16:creationId xmlns:a16="http://schemas.microsoft.com/office/drawing/2014/main" id="{626536EC-6F21-8F4B-9FF3-51367226C9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2D5814E-C2D5-1B49-A8A6-28846337722F}" type="slidenum">
              <a:rPr lang="en-US" altLang="en-US" smtClean="0">
                <a:latin typeface="Arial" panose="020B0604020202020204" pitchFamily="34" charset="0"/>
              </a:rPr>
              <a:pPr>
                <a:spcBef>
                  <a:spcPct val="0"/>
                </a:spcBef>
              </a:pPr>
              <a:t>53</a:t>
            </a:fld>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a:extLst>
              <a:ext uri="{FF2B5EF4-FFF2-40B4-BE49-F238E27FC236}">
                <a16:creationId xmlns:a16="http://schemas.microsoft.com/office/drawing/2014/main" id="{15F2F1F2-FB50-7C4C-A1BB-BCF372E20AA5}"/>
              </a:ext>
            </a:extLst>
          </p:cNvPr>
          <p:cNvSpPr>
            <a:spLocks noGrp="1" noRot="1" noChangeAspect="1" noChangeArrowheads="1" noTextEdit="1"/>
          </p:cNvSpPr>
          <p:nvPr>
            <p:ph type="sldImg"/>
          </p:nvPr>
        </p:nvSpPr>
        <p:spPr>
          <a:ln/>
        </p:spPr>
      </p:sp>
      <p:sp>
        <p:nvSpPr>
          <p:cNvPr id="109570" name="Notes Placeholder 2">
            <a:extLst>
              <a:ext uri="{FF2B5EF4-FFF2-40B4-BE49-F238E27FC236}">
                <a16:creationId xmlns:a16="http://schemas.microsoft.com/office/drawing/2014/main" id="{2A1FD000-02CA-2F41-AEB2-5FB6E78072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109571" name="Slide Number Placeholder 3">
            <a:extLst>
              <a:ext uri="{FF2B5EF4-FFF2-40B4-BE49-F238E27FC236}">
                <a16:creationId xmlns:a16="http://schemas.microsoft.com/office/drawing/2014/main" id="{2BC90457-B0D0-8E41-BBE9-B40CADB45C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44FCBDB-A466-2048-98BE-60FDAE48A42D}" type="slidenum">
              <a:rPr lang="en-US" altLang="en-US" smtClean="0">
                <a:latin typeface="Arial" panose="020B0604020202020204" pitchFamily="34" charset="0"/>
              </a:rPr>
              <a:pPr>
                <a:spcBef>
                  <a:spcPct val="0"/>
                </a:spcBef>
              </a:pPr>
              <a:t>54</a:t>
            </a:fld>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a:extLst>
              <a:ext uri="{FF2B5EF4-FFF2-40B4-BE49-F238E27FC236}">
                <a16:creationId xmlns:a16="http://schemas.microsoft.com/office/drawing/2014/main" id="{D840B02B-6239-FD46-B2FA-88864F5EA89B}"/>
              </a:ext>
            </a:extLst>
          </p:cNvPr>
          <p:cNvSpPr>
            <a:spLocks noGrp="1" noRot="1" noChangeAspect="1" noChangeArrowheads="1" noTextEdit="1"/>
          </p:cNvSpPr>
          <p:nvPr>
            <p:ph type="sldImg"/>
          </p:nvPr>
        </p:nvSpPr>
        <p:spPr>
          <a:ln/>
        </p:spPr>
      </p:sp>
      <p:sp>
        <p:nvSpPr>
          <p:cNvPr id="111618" name="Notes Placeholder 2">
            <a:extLst>
              <a:ext uri="{FF2B5EF4-FFF2-40B4-BE49-F238E27FC236}">
                <a16:creationId xmlns:a16="http://schemas.microsoft.com/office/drawing/2014/main" id="{3038E4C9-1FF9-BF4A-837A-801CDB4860A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111619" name="Slide Number Placeholder 3">
            <a:extLst>
              <a:ext uri="{FF2B5EF4-FFF2-40B4-BE49-F238E27FC236}">
                <a16:creationId xmlns:a16="http://schemas.microsoft.com/office/drawing/2014/main" id="{7601C972-2F33-C448-92E1-1C8854FD57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E54D870-453E-2743-A4AB-401B208F8CB5}" type="slidenum">
              <a:rPr lang="en-US" altLang="en-US" smtClean="0">
                <a:latin typeface="Arial" panose="020B0604020202020204" pitchFamily="34" charset="0"/>
              </a:rPr>
              <a:pPr>
                <a:spcBef>
                  <a:spcPct val="0"/>
                </a:spcBef>
              </a:pPr>
              <a:t>55</a:t>
            </a:fld>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a:extLst>
              <a:ext uri="{FF2B5EF4-FFF2-40B4-BE49-F238E27FC236}">
                <a16:creationId xmlns:a16="http://schemas.microsoft.com/office/drawing/2014/main" id="{6285A00A-7516-0142-AD33-8EF166B2E30F}"/>
              </a:ext>
            </a:extLst>
          </p:cNvPr>
          <p:cNvSpPr>
            <a:spLocks noGrp="1" noRot="1" noChangeAspect="1" noChangeArrowheads="1" noTextEdit="1"/>
          </p:cNvSpPr>
          <p:nvPr>
            <p:ph type="sldImg"/>
          </p:nvPr>
        </p:nvSpPr>
        <p:spPr>
          <a:ln/>
        </p:spPr>
      </p:sp>
      <p:sp>
        <p:nvSpPr>
          <p:cNvPr id="113666" name="Notes Placeholder 2">
            <a:extLst>
              <a:ext uri="{FF2B5EF4-FFF2-40B4-BE49-F238E27FC236}">
                <a16:creationId xmlns:a16="http://schemas.microsoft.com/office/drawing/2014/main" id="{7676EF7E-CE7F-C944-A6DE-29E19A8F1A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Deductive reasoning: start with hypothesis  (H0), predict data.  Inductive: start with data, develop hypothesis.</a:t>
            </a:r>
          </a:p>
        </p:txBody>
      </p:sp>
      <p:sp>
        <p:nvSpPr>
          <p:cNvPr id="113667" name="Slide Number Placeholder 3">
            <a:extLst>
              <a:ext uri="{FF2B5EF4-FFF2-40B4-BE49-F238E27FC236}">
                <a16:creationId xmlns:a16="http://schemas.microsoft.com/office/drawing/2014/main" id="{9FC7C8CF-4004-D548-A68F-0A1A531A90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1940C55-33F2-B042-AC37-1CCD5AAB1BFD}" type="slidenum">
              <a:rPr lang="en-US" altLang="en-US" smtClean="0">
                <a:latin typeface="Arial" panose="020B0604020202020204" pitchFamily="34" charset="0"/>
              </a:rPr>
              <a:pPr>
                <a:spcBef>
                  <a:spcPct val="0"/>
                </a:spcBef>
              </a:pPr>
              <a:t>56</a:t>
            </a:fld>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a:extLst>
              <a:ext uri="{FF2B5EF4-FFF2-40B4-BE49-F238E27FC236}">
                <a16:creationId xmlns:a16="http://schemas.microsoft.com/office/drawing/2014/main" id="{76126760-A35C-9C4B-BF06-0C1E4ADAE70A}"/>
              </a:ext>
            </a:extLst>
          </p:cNvPr>
          <p:cNvSpPr>
            <a:spLocks noGrp="1" noRot="1" noChangeAspect="1" noChangeArrowheads="1" noTextEdit="1"/>
          </p:cNvSpPr>
          <p:nvPr>
            <p:ph type="sldImg"/>
          </p:nvPr>
        </p:nvSpPr>
        <p:spPr>
          <a:ln/>
        </p:spPr>
      </p:sp>
      <p:sp>
        <p:nvSpPr>
          <p:cNvPr id="119810" name="Notes Placeholder 2">
            <a:extLst>
              <a:ext uri="{FF2B5EF4-FFF2-40B4-BE49-F238E27FC236}">
                <a16:creationId xmlns:a16="http://schemas.microsoft.com/office/drawing/2014/main" id="{519B2C25-5DD5-B849-8DE1-235DAD5C64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19811" name="Slide Number Placeholder 3">
            <a:extLst>
              <a:ext uri="{FF2B5EF4-FFF2-40B4-BE49-F238E27FC236}">
                <a16:creationId xmlns:a16="http://schemas.microsoft.com/office/drawing/2014/main" id="{5F96B5ED-33C5-C243-971E-3C8E70F528C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B8015ACE-5CEE-9A4E-AE89-470227A94FD6}" type="slidenum">
              <a:rPr lang="en-US" altLang="en-US" smtClean="0"/>
              <a:pPr eaLnBrk="1" hangingPunct="1">
                <a:spcBef>
                  <a:spcPct val="0"/>
                </a:spcBef>
              </a:pPr>
              <a:t>57</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4C9BE502-F411-354A-977C-D400A064AD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61837799-52CD-ED40-B1AD-DD3F4B0C28EA}" type="slidenum">
              <a:rPr lang="en-US" altLang="en-US" smtClean="0"/>
              <a:pPr eaLnBrk="1" hangingPunct="1">
                <a:spcBef>
                  <a:spcPct val="0"/>
                </a:spcBef>
              </a:pPr>
              <a:t>58</a:t>
            </a:fld>
            <a:endParaRPr lang="en-US" altLang="en-US"/>
          </a:p>
        </p:txBody>
      </p:sp>
      <p:sp>
        <p:nvSpPr>
          <p:cNvPr id="121858" name="Rectangle 2">
            <a:extLst>
              <a:ext uri="{FF2B5EF4-FFF2-40B4-BE49-F238E27FC236}">
                <a16:creationId xmlns:a16="http://schemas.microsoft.com/office/drawing/2014/main" id="{47A1AABC-FC7A-8A47-A5AF-F92289B35738}"/>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AAC2677B-2382-F940-A73C-0F8964842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Maybe a deeper exposition here of the epistemic nature of P-values, since subjective judgments come into play deciding which null hypothesis to test. – which things to group together in a single family.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9669E991-FD6D-2942-88A5-630DFE471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C777FFE-4D08-0D4A-8289-FAB6C0B14A81}" type="slidenum">
              <a:rPr lang="en-US" altLang="en-US" smtClean="0"/>
              <a:pPr eaLnBrk="1" hangingPunct="1">
                <a:spcBef>
                  <a:spcPct val="0"/>
                </a:spcBef>
              </a:pPr>
              <a:t>59</a:t>
            </a:fld>
            <a:endParaRPr lang="en-US" altLang="en-US"/>
          </a:p>
        </p:txBody>
      </p:sp>
      <p:sp>
        <p:nvSpPr>
          <p:cNvPr id="123906" name="Rectangle 2">
            <a:extLst>
              <a:ext uri="{FF2B5EF4-FFF2-40B4-BE49-F238E27FC236}">
                <a16:creationId xmlns:a16="http://schemas.microsoft.com/office/drawing/2014/main" id="{5850662C-B801-4342-958F-00FE8CBD13A8}"/>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EE452D61-5FA3-7B41-A816-7223F9C3FD58}"/>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16258B5-E741-834B-A975-69DDD290CC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13F3CC-AB8F-F345-BB59-0DAFFA9F35C7}" type="slidenum">
              <a:rPr lang="en-US" altLang="en-US" smtClean="0"/>
              <a:pPr>
                <a:spcBef>
                  <a:spcPct val="0"/>
                </a:spcBef>
              </a:pPr>
              <a:t>6</a:t>
            </a:fld>
            <a:endParaRPr lang="en-US" altLang="en-US"/>
          </a:p>
        </p:txBody>
      </p:sp>
      <p:sp>
        <p:nvSpPr>
          <p:cNvPr id="27650" name="Rectangle 2">
            <a:extLst>
              <a:ext uri="{FF2B5EF4-FFF2-40B4-BE49-F238E27FC236}">
                <a16:creationId xmlns:a16="http://schemas.microsoft.com/office/drawing/2014/main" id="{11E7267F-4FC4-6D4B-8EEA-91C20DD7D440}"/>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E37AEF14-2F58-4546-80EA-4186EFF1D5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a:extLst>
              <a:ext uri="{FF2B5EF4-FFF2-40B4-BE49-F238E27FC236}">
                <a16:creationId xmlns:a16="http://schemas.microsoft.com/office/drawing/2014/main" id="{7BC43E97-F85F-9847-B4AF-DB7DBDAA02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243ADC9-F7E1-1B41-95F1-81A7D28428E6}" type="slidenum">
              <a:rPr lang="en-US" altLang="en-US" smtClean="0"/>
              <a:pPr eaLnBrk="1" hangingPunct="1">
                <a:spcBef>
                  <a:spcPct val="0"/>
                </a:spcBef>
              </a:pPr>
              <a:t>60</a:t>
            </a:fld>
            <a:endParaRPr lang="en-US" altLang="en-US"/>
          </a:p>
        </p:txBody>
      </p:sp>
      <p:sp>
        <p:nvSpPr>
          <p:cNvPr id="128002" name="Rectangle 2">
            <a:extLst>
              <a:ext uri="{FF2B5EF4-FFF2-40B4-BE49-F238E27FC236}">
                <a16:creationId xmlns:a16="http://schemas.microsoft.com/office/drawing/2014/main" id="{8107D493-6195-C24A-ADFF-344C7DF8B487}"/>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99B8CAB7-8F8E-5B4B-A88E-F2B832791A34}"/>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meaning of a 95% CI is:</a:t>
            </a:r>
          </a:p>
          <a:p>
            <a:r>
              <a:rPr lang="en-US"/>
              <a:t>https://www.polleverywhere.com/multiple_choice_polls/WRrloeK17V9xk4S</a:t>
            </a:r>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61</a:t>
            </a:fld>
            <a:endParaRPr lang="en-US" altLang="en-US"/>
          </a:p>
        </p:txBody>
      </p:sp>
    </p:spTree>
    <p:extLst>
      <p:ext uri="{BB962C8B-B14F-4D97-AF65-F5344CB8AC3E}">
        <p14:creationId xmlns:p14="http://schemas.microsoft.com/office/powerpoint/2010/main" val="1255602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a:extLst>
              <a:ext uri="{FF2B5EF4-FFF2-40B4-BE49-F238E27FC236}">
                <a16:creationId xmlns:a16="http://schemas.microsoft.com/office/drawing/2014/main" id="{BDB77992-115C-C542-B5B7-9BC664A16B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55D882F-C0EE-0641-859D-287D34B5E880}" type="slidenum">
              <a:rPr lang="en-US" altLang="en-US" smtClean="0"/>
              <a:pPr eaLnBrk="1" hangingPunct="1">
                <a:spcBef>
                  <a:spcPct val="0"/>
                </a:spcBef>
              </a:pPr>
              <a:t>62</a:t>
            </a:fld>
            <a:endParaRPr lang="en-US" altLang="en-US"/>
          </a:p>
        </p:txBody>
      </p:sp>
      <p:sp>
        <p:nvSpPr>
          <p:cNvPr id="134146" name="Rectangle 2">
            <a:extLst>
              <a:ext uri="{FF2B5EF4-FFF2-40B4-BE49-F238E27FC236}">
                <a16:creationId xmlns:a16="http://schemas.microsoft.com/office/drawing/2014/main" id="{E4C2B1F6-88A5-CE43-81E1-A6A77584F66E}"/>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6A0D3E5E-B0B7-C849-A4CE-992AE11D604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CBBDD274-C5FA-1943-BE59-192F3527FD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50B73A6-B0F9-5343-8D8F-8CFC39A39087}" type="slidenum">
              <a:rPr lang="en-US" altLang="en-US" smtClean="0"/>
              <a:pPr eaLnBrk="1" hangingPunct="1">
                <a:spcBef>
                  <a:spcPct val="0"/>
                </a:spcBef>
              </a:pPr>
              <a:t>63</a:t>
            </a:fld>
            <a:endParaRPr lang="en-US" altLang="en-US"/>
          </a:p>
        </p:txBody>
      </p:sp>
      <p:sp>
        <p:nvSpPr>
          <p:cNvPr id="136194" name="Rectangle 2">
            <a:extLst>
              <a:ext uri="{FF2B5EF4-FFF2-40B4-BE49-F238E27FC236}">
                <a16:creationId xmlns:a16="http://schemas.microsoft.com/office/drawing/2014/main" id="{99E00A51-6D36-544D-9301-DBB347486F24}"/>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EDD2C114-560C-E74F-A94F-DCEBF268DBF6}"/>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BB837B2E-9617-284E-9D03-6ABC43A902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F27DFAA-2FE2-4246-B3FC-02174D95B20A}" type="slidenum">
              <a:rPr lang="en-US" altLang="en-US" smtClean="0"/>
              <a:pPr eaLnBrk="1" hangingPunct="1">
                <a:spcBef>
                  <a:spcPct val="0"/>
                </a:spcBef>
              </a:pPr>
              <a:t>64</a:t>
            </a:fld>
            <a:endParaRPr lang="en-US" altLang="en-US"/>
          </a:p>
        </p:txBody>
      </p:sp>
      <p:sp>
        <p:nvSpPr>
          <p:cNvPr id="138242" name="Rectangle 2">
            <a:extLst>
              <a:ext uri="{FF2B5EF4-FFF2-40B4-BE49-F238E27FC236}">
                <a16:creationId xmlns:a16="http://schemas.microsoft.com/office/drawing/2014/main" id="{FCF5F65E-B505-C34F-AE24-AFD869CF50D8}"/>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0680FDA-534C-A84F-A83C-D18F736E38A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A35BBF00-04F5-6B45-9B77-6056B8163C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BB7F637-06C7-A84D-9EE6-71FEF6922B98}" type="slidenum">
              <a:rPr lang="en-US" altLang="en-US" smtClean="0"/>
              <a:pPr eaLnBrk="1" hangingPunct="1">
                <a:spcBef>
                  <a:spcPct val="0"/>
                </a:spcBef>
              </a:pPr>
              <a:t>65</a:t>
            </a:fld>
            <a:endParaRPr lang="en-US" altLang="en-US"/>
          </a:p>
        </p:txBody>
      </p:sp>
      <p:sp>
        <p:nvSpPr>
          <p:cNvPr id="140290" name="Rectangle 2">
            <a:extLst>
              <a:ext uri="{FF2B5EF4-FFF2-40B4-BE49-F238E27FC236}">
                <a16:creationId xmlns:a16="http://schemas.microsoft.com/office/drawing/2014/main" id="{BA9F9401-2063-F848-9ABE-22B7285C9398}"/>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20ED73A5-A098-9A4A-B0D1-1D149FA43291}"/>
              </a:ext>
            </a:extLst>
          </p:cNvPr>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99CE7550-8C6E-8648-989E-ECEFFECC9277}"/>
              </a:ext>
            </a:extLst>
          </p:cNvPr>
          <p:cNvSpPr>
            <a:spLocks noGrp="1" noRot="1" noChangeAspect="1" noChangeArrowheads="1" noTextEdit="1"/>
          </p:cNvSpPr>
          <p:nvPr>
            <p:ph type="sldImg"/>
          </p:nvPr>
        </p:nvSpPr>
        <p:spPr>
          <a:ln/>
        </p:spPr>
      </p:sp>
      <p:sp>
        <p:nvSpPr>
          <p:cNvPr id="142338" name="Notes Placeholder 2">
            <a:extLst>
              <a:ext uri="{FF2B5EF4-FFF2-40B4-BE49-F238E27FC236}">
                <a16:creationId xmlns:a16="http://schemas.microsoft.com/office/drawing/2014/main" id="{BC9B2BD4-57B5-C745-889F-AB41C6CEE8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56C2C6F5-FAAE-734B-A89B-925C7FE833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3EA804C-C6EF-8149-9B1F-EB810967C9B6}" type="slidenum">
              <a:rPr lang="en-US" altLang="en-US" smtClean="0"/>
              <a:pPr eaLnBrk="1" hangingPunct="1">
                <a:spcBef>
                  <a:spcPct val="0"/>
                </a:spcBef>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0F1654AA-0A16-DC43-B7A6-D5D53E53BF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E353EB1-7511-2345-9519-53928FC571D4}" type="slidenum">
              <a:rPr lang="en-US" altLang="en-US" smtClean="0"/>
              <a:pPr eaLnBrk="1" hangingPunct="1">
                <a:spcBef>
                  <a:spcPct val="0"/>
                </a:spcBef>
              </a:pPr>
              <a:t>67</a:t>
            </a:fld>
            <a:endParaRPr lang="en-US" altLang="en-US"/>
          </a:p>
        </p:txBody>
      </p:sp>
      <p:sp>
        <p:nvSpPr>
          <p:cNvPr id="144386" name="Rectangle 2">
            <a:extLst>
              <a:ext uri="{FF2B5EF4-FFF2-40B4-BE49-F238E27FC236}">
                <a16:creationId xmlns:a16="http://schemas.microsoft.com/office/drawing/2014/main" id="{05ABA097-C592-7A41-8DE7-0BA5AF3E575F}"/>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82EDFD1-D913-F349-A095-870F4F2A40E2}"/>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a:extLst>
              <a:ext uri="{FF2B5EF4-FFF2-40B4-BE49-F238E27FC236}">
                <a16:creationId xmlns:a16="http://schemas.microsoft.com/office/drawing/2014/main" id="{F820A64E-AEDA-5442-9053-47A8FC25BB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69B41B0-4875-C744-AECD-DF442EF18E6F}" type="slidenum">
              <a:rPr lang="en-US" altLang="en-US" smtClean="0"/>
              <a:pPr eaLnBrk="1" hangingPunct="1">
                <a:spcBef>
                  <a:spcPct val="0"/>
                </a:spcBef>
              </a:pPr>
              <a:t>68</a:t>
            </a:fld>
            <a:endParaRPr lang="en-US" altLang="en-US"/>
          </a:p>
        </p:txBody>
      </p:sp>
      <p:sp>
        <p:nvSpPr>
          <p:cNvPr id="146434" name="Rectangle 2">
            <a:extLst>
              <a:ext uri="{FF2B5EF4-FFF2-40B4-BE49-F238E27FC236}">
                <a16:creationId xmlns:a16="http://schemas.microsoft.com/office/drawing/2014/main" id="{BE60B214-71E0-FC46-9834-EBB024169D47}"/>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00E4A3B9-09D7-EB4E-B77A-31FFC5EED02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8D28438F-795D-8349-8C08-CB1C1D8F0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FB4D737-7416-FD40-99C0-4BC4DF119DF2}" type="slidenum">
              <a:rPr lang="en-US" altLang="en-US" smtClean="0"/>
              <a:pPr eaLnBrk="1" hangingPunct="1">
                <a:spcBef>
                  <a:spcPct val="0"/>
                </a:spcBef>
              </a:pPr>
              <a:t>69</a:t>
            </a:fld>
            <a:endParaRPr lang="en-US" altLang="en-US"/>
          </a:p>
        </p:txBody>
      </p:sp>
      <p:sp>
        <p:nvSpPr>
          <p:cNvPr id="148482" name="Rectangle 2">
            <a:extLst>
              <a:ext uri="{FF2B5EF4-FFF2-40B4-BE49-F238E27FC236}">
                <a16:creationId xmlns:a16="http://schemas.microsoft.com/office/drawing/2014/main" id="{3475AC6C-B9F5-9849-BEDB-1C7787E814C2}"/>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3F063D06-095A-6C41-AA31-CF6E1A072574}"/>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27442E0D-C04A-7343-8A6B-56B23359F9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80FFF47-435C-F142-85CD-DACE8FAD001A}" type="slidenum">
              <a:rPr lang="en-US" altLang="en-US" smtClean="0"/>
              <a:pPr>
                <a:spcBef>
                  <a:spcPct val="0"/>
                </a:spcBef>
              </a:pPr>
              <a:t>7</a:t>
            </a:fld>
            <a:endParaRPr lang="en-US" altLang="en-US"/>
          </a:p>
        </p:txBody>
      </p:sp>
      <p:sp>
        <p:nvSpPr>
          <p:cNvPr id="29698" name="Rectangle 2">
            <a:extLst>
              <a:ext uri="{FF2B5EF4-FFF2-40B4-BE49-F238E27FC236}">
                <a16:creationId xmlns:a16="http://schemas.microsoft.com/office/drawing/2014/main" id="{19CAA6F2-5754-614D-9813-98FBA6CA7EC8}"/>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F7CD6F1B-3EBD-EA44-A40E-7385B1D6BE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3639B980-905E-BC4C-A606-E001C595DB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D6A6190-9E00-DE49-BD24-C3EF64C1DEAB}" type="slidenum">
              <a:rPr lang="en-US" altLang="en-US" smtClean="0"/>
              <a:pPr eaLnBrk="1" hangingPunct="1">
                <a:spcBef>
                  <a:spcPct val="0"/>
                </a:spcBef>
              </a:pPr>
              <a:t>70</a:t>
            </a:fld>
            <a:endParaRPr lang="en-US" altLang="en-US"/>
          </a:p>
        </p:txBody>
      </p:sp>
      <p:sp>
        <p:nvSpPr>
          <p:cNvPr id="150530" name="Rectangle 2">
            <a:extLst>
              <a:ext uri="{FF2B5EF4-FFF2-40B4-BE49-F238E27FC236}">
                <a16:creationId xmlns:a16="http://schemas.microsoft.com/office/drawing/2014/main" id="{D595D08E-49FE-CF41-AC00-A5E964212C18}"/>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8D0D853C-341B-1745-BE71-1E9D357C71A6}"/>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01975E47-981B-CF4C-9816-7CCB07AA7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F009946-4D3C-8242-B123-90616B8053E1}" type="slidenum">
              <a:rPr lang="en-US" altLang="en-US" smtClean="0"/>
              <a:pPr eaLnBrk="1" hangingPunct="1">
                <a:spcBef>
                  <a:spcPct val="0"/>
                </a:spcBef>
              </a:pPr>
              <a:t>71</a:t>
            </a:fld>
            <a:endParaRPr lang="en-US" altLang="en-US"/>
          </a:p>
        </p:txBody>
      </p:sp>
      <p:sp>
        <p:nvSpPr>
          <p:cNvPr id="152578" name="Rectangle 2">
            <a:extLst>
              <a:ext uri="{FF2B5EF4-FFF2-40B4-BE49-F238E27FC236}">
                <a16:creationId xmlns:a16="http://schemas.microsoft.com/office/drawing/2014/main" id="{DFC1449D-5CA2-2A48-BA02-2A9B75E8F17B}"/>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055C8AF1-117C-6E4F-B045-8F36BC0A059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9FDFA254-9B89-E94A-AF83-B702889B9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43F97882-60C5-9F44-BD60-EFAEE056D956}" type="slidenum">
              <a:rPr lang="en-US" altLang="en-US" smtClean="0"/>
              <a:pPr eaLnBrk="1" hangingPunct="1">
                <a:spcBef>
                  <a:spcPct val="0"/>
                </a:spcBef>
              </a:pPr>
              <a:t>72</a:t>
            </a:fld>
            <a:endParaRPr lang="en-US" altLang="en-US"/>
          </a:p>
        </p:txBody>
      </p:sp>
      <p:sp>
        <p:nvSpPr>
          <p:cNvPr id="154626" name="Rectangle 2">
            <a:extLst>
              <a:ext uri="{FF2B5EF4-FFF2-40B4-BE49-F238E27FC236}">
                <a16:creationId xmlns:a16="http://schemas.microsoft.com/office/drawing/2014/main" id="{EB789F97-CC38-BE48-8F66-FDB46B48BBFA}"/>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67729D1D-9C93-F843-A293-3535FAAC2D5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B927032A-745E-8B45-AF36-E3DE7EF21E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B6A1CA6-1288-1E40-801B-DE8D3601619E}" type="slidenum">
              <a:rPr lang="en-US" altLang="en-US" smtClean="0"/>
              <a:pPr eaLnBrk="1" hangingPunct="1">
                <a:spcBef>
                  <a:spcPct val="0"/>
                </a:spcBef>
              </a:pPr>
              <a:t>73</a:t>
            </a:fld>
            <a:endParaRPr lang="en-US" altLang="en-US"/>
          </a:p>
        </p:txBody>
      </p:sp>
      <p:sp>
        <p:nvSpPr>
          <p:cNvPr id="156674" name="Rectangle 2">
            <a:extLst>
              <a:ext uri="{FF2B5EF4-FFF2-40B4-BE49-F238E27FC236}">
                <a16:creationId xmlns:a16="http://schemas.microsoft.com/office/drawing/2014/main" id="{465B84EE-4292-424C-B244-350AC2FE65CE}"/>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CCECB7F5-9E98-804A-BD08-E709928EC26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a:extLst>
              <a:ext uri="{FF2B5EF4-FFF2-40B4-BE49-F238E27FC236}">
                <a16:creationId xmlns:a16="http://schemas.microsoft.com/office/drawing/2014/main" id="{9590AFC9-45CF-0045-AC4E-6540C357AF99}"/>
              </a:ext>
            </a:extLst>
          </p:cNvPr>
          <p:cNvSpPr>
            <a:spLocks noGrp="1" noRot="1" noChangeAspect="1" noChangeArrowheads="1" noTextEdit="1"/>
          </p:cNvSpPr>
          <p:nvPr>
            <p:ph type="sldImg"/>
          </p:nvPr>
        </p:nvSpPr>
        <p:spPr>
          <a:ln/>
        </p:spPr>
      </p:sp>
      <p:sp>
        <p:nvSpPr>
          <p:cNvPr id="158722" name="Notes Placeholder 2">
            <a:extLst>
              <a:ext uri="{FF2B5EF4-FFF2-40B4-BE49-F238E27FC236}">
                <a16:creationId xmlns:a16="http://schemas.microsoft.com/office/drawing/2014/main" id="{69392B01-F4AB-C343-B529-190BA33D2A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Other adverse events – </a:t>
            </a:r>
            <a:r>
              <a:rPr lang="en-US" altLang="en-US" dirty="0" err="1">
                <a:latin typeface="Times New Roman" panose="02020603050405020304" pitchFamily="18" charset="0"/>
                <a:ea typeface="ＭＳ Ｐゴシック" panose="020B0600070205080204" pitchFamily="34" charset="-128"/>
              </a:rPr>
              <a:t>mets</a:t>
            </a:r>
            <a:r>
              <a:rPr lang="en-US" altLang="en-US" dirty="0">
                <a:latin typeface="Times New Roman" panose="02020603050405020304" pitchFamily="18" charset="0"/>
                <a:ea typeface="ＭＳ Ｐゴシック" panose="020B0600070205080204" pitchFamily="34" charset="-128"/>
              </a:rPr>
              <a:t>, recurrence, etc.</a:t>
            </a:r>
            <a:r>
              <a:rPr lang="hu-HU" altLang="en-US" dirty="0">
                <a:latin typeface="Times New Roman" panose="02020603050405020304" pitchFamily="18" charset="0"/>
                <a:ea typeface="ＭＳ Ｐゴシック" panose="020B0600070205080204" pitchFamily="34" charset="-128"/>
              </a:rPr>
              <a:t> </a:t>
            </a:r>
            <a:r>
              <a:rPr lang="hu-HU" altLang="en-US" dirty="0" err="1">
                <a:latin typeface="Times New Roman" panose="02020603050405020304" pitchFamily="18" charset="0"/>
                <a:ea typeface="ＭＳ Ｐゴシック" panose="020B0600070205080204" pitchFamily="34" charset="-128"/>
              </a:rPr>
              <a:t>csi</a:t>
            </a:r>
            <a:r>
              <a:rPr lang="hu-HU" altLang="en-US" dirty="0">
                <a:latin typeface="Times New Roman" panose="02020603050405020304" pitchFamily="18" charset="0"/>
                <a:ea typeface="ＭＳ Ｐゴシック" panose="020B0600070205080204" pitchFamily="34" charset="-128"/>
              </a:rPr>
              <a:t>  13 21  246 236</a:t>
            </a:r>
            <a:endParaRPr lang="en-US" altLang="en-US" dirty="0">
              <a:latin typeface="Times New Roman" panose="02020603050405020304" pitchFamily="18" charset="0"/>
              <a:ea typeface="ＭＳ Ｐゴシック" panose="020B0600070205080204" pitchFamily="34" charset="-128"/>
            </a:endParaRPr>
          </a:p>
        </p:txBody>
      </p:sp>
      <p:sp>
        <p:nvSpPr>
          <p:cNvPr id="158723" name="Slide Number Placeholder 3">
            <a:extLst>
              <a:ext uri="{FF2B5EF4-FFF2-40B4-BE49-F238E27FC236}">
                <a16:creationId xmlns:a16="http://schemas.microsoft.com/office/drawing/2014/main" id="{067565E4-02D5-1740-ACF3-39D61D3558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948B40D-9CA9-E948-BA6B-4F26103FC793}" type="slidenum">
              <a:rPr lang="en-US" altLang="en-US" smtClean="0"/>
              <a:pPr eaLnBrk="1" hangingPunct="1">
                <a:spcBef>
                  <a:spcPct val="0"/>
                </a:spcBef>
              </a:pPr>
              <a:t>74</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a:extLst>
              <a:ext uri="{FF2B5EF4-FFF2-40B4-BE49-F238E27FC236}">
                <a16:creationId xmlns:a16="http://schemas.microsoft.com/office/drawing/2014/main" id="{83E61D4B-8113-1549-9690-F4F5B3A25F54}"/>
              </a:ext>
            </a:extLst>
          </p:cNvPr>
          <p:cNvSpPr>
            <a:spLocks noGrp="1" noRot="1" noChangeAspect="1" noChangeArrowheads="1" noTextEdit="1"/>
          </p:cNvSpPr>
          <p:nvPr>
            <p:ph type="sldImg"/>
          </p:nvPr>
        </p:nvSpPr>
        <p:spPr>
          <a:ln/>
        </p:spPr>
      </p:sp>
      <p:sp>
        <p:nvSpPr>
          <p:cNvPr id="160770" name="Notes Placeholder 2">
            <a:extLst>
              <a:ext uri="{FF2B5EF4-FFF2-40B4-BE49-F238E27FC236}">
                <a16:creationId xmlns:a16="http://schemas.microsoft.com/office/drawing/2014/main" id="{13A6EFAF-C6B5-4A41-AB8E-B3A5B73130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Other adverse events – mets, recurrence, etc.</a:t>
            </a:r>
            <a:r>
              <a:rPr lang="hu-HU" altLang="en-US">
                <a:latin typeface="Times New Roman" panose="02020603050405020304" pitchFamily="18" charset="0"/>
                <a:ea typeface="ＭＳ Ｐゴシック" panose="020B0600070205080204" pitchFamily="34" charset="-128"/>
              </a:rPr>
              <a:t> csi  13 21  246 236</a:t>
            </a:r>
            <a:endParaRPr lang="en-US" altLang="en-US">
              <a:latin typeface="Times New Roman" panose="02020603050405020304" pitchFamily="18" charset="0"/>
              <a:ea typeface="ＭＳ Ｐゴシック" panose="020B0600070205080204" pitchFamily="34" charset="-128"/>
            </a:endParaRPr>
          </a:p>
        </p:txBody>
      </p:sp>
      <p:sp>
        <p:nvSpPr>
          <p:cNvPr id="160771" name="Slide Number Placeholder 3">
            <a:extLst>
              <a:ext uri="{FF2B5EF4-FFF2-40B4-BE49-F238E27FC236}">
                <a16:creationId xmlns:a16="http://schemas.microsoft.com/office/drawing/2014/main" id="{3DC1A9B4-AF78-494E-9993-A601B18C69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653C632-CBFB-3D44-80BD-CA2D211264F9}" type="slidenum">
              <a:rPr lang="en-US" altLang="en-US" smtClean="0"/>
              <a:pPr eaLnBrk="1" hangingPunct="1">
                <a:spcBef>
                  <a:spcPct val="0"/>
                </a:spcBef>
              </a:pPr>
              <a:t>75</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a:extLst>
              <a:ext uri="{FF2B5EF4-FFF2-40B4-BE49-F238E27FC236}">
                <a16:creationId xmlns:a16="http://schemas.microsoft.com/office/drawing/2014/main" id="{6F550C1A-F88F-1E40-9B34-EA0A1D1C3FCD}"/>
              </a:ext>
            </a:extLst>
          </p:cNvPr>
          <p:cNvSpPr>
            <a:spLocks noGrp="1" noRot="1" noChangeAspect="1" noChangeArrowheads="1" noTextEdit="1"/>
          </p:cNvSpPr>
          <p:nvPr>
            <p:ph type="sldImg"/>
          </p:nvPr>
        </p:nvSpPr>
        <p:spPr>
          <a:ln/>
        </p:spPr>
      </p:sp>
      <p:sp>
        <p:nvSpPr>
          <p:cNvPr id="162818" name="Notes Placeholder 2">
            <a:extLst>
              <a:ext uri="{FF2B5EF4-FFF2-40B4-BE49-F238E27FC236}">
                <a16:creationId xmlns:a16="http://schemas.microsoft.com/office/drawing/2014/main" id="{F07F6297-F19D-2A49-A90E-6A7E8EEBE6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62819" name="Slide Number Placeholder 3">
            <a:extLst>
              <a:ext uri="{FF2B5EF4-FFF2-40B4-BE49-F238E27FC236}">
                <a16:creationId xmlns:a16="http://schemas.microsoft.com/office/drawing/2014/main" id="{FDB5DD96-06D6-3242-A86B-E2FC0ECDA0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5333F24D-835B-A249-AAB8-4BEF5185E7C6}" type="slidenum">
              <a:rPr lang="en-US" altLang="en-US" smtClean="0"/>
              <a:pPr eaLnBrk="1" hangingPunct="1">
                <a:spcBef>
                  <a:spcPct val="0"/>
                </a:spcBef>
              </a:pPr>
              <a:t>76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a:extLst>
              <a:ext uri="{FF2B5EF4-FFF2-40B4-BE49-F238E27FC236}">
                <a16:creationId xmlns:a16="http://schemas.microsoft.com/office/drawing/2014/main" id="{ADC96172-6C85-4F46-8930-A822FF7D2202}"/>
              </a:ext>
            </a:extLst>
          </p:cNvPr>
          <p:cNvSpPr>
            <a:spLocks noGrp="1" noRot="1" noChangeAspect="1" noChangeArrowheads="1" noTextEdit="1"/>
          </p:cNvSpPr>
          <p:nvPr>
            <p:ph type="sldImg"/>
          </p:nvPr>
        </p:nvSpPr>
        <p:spPr>
          <a:ln/>
        </p:spPr>
      </p:sp>
      <p:sp>
        <p:nvSpPr>
          <p:cNvPr id="164866" name="Notes Placeholder 2">
            <a:extLst>
              <a:ext uri="{FF2B5EF4-FFF2-40B4-BE49-F238E27FC236}">
                <a16:creationId xmlns:a16="http://schemas.microsoft.com/office/drawing/2014/main" id="{5EA61735-E265-BA46-9828-B379F852E2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ltLang="en-US" dirty="0">
              <a:latin typeface="Times New Roman" panose="02020603050405020304" pitchFamily="18" charset="0"/>
              <a:ea typeface="ＭＳ Ｐゴシック" panose="020B0600070205080204" pitchFamily="34" charset="-128"/>
            </a:endParaRPr>
          </a:p>
        </p:txBody>
      </p:sp>
      <p:sp>
        <p:nvSpPr>
          <p:cNvPr id="164867" name="Slide Number Placeholder 3">
            <a:extLst>
              <a:ext uri="{FF2B5EF4-FFF2-40B4-BE49-F238E27FC236}">
                <a16:creationId xmlns:a16="http://schemas.microsoft.com/office/drawing/2014/main" id="{125FD74F-0D23-A948-B173-B68678E651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6DF328B0-7350-A84C-9CAB-225A6DBFB301}" type="slidenum">
              <a:rPr lang="en-US" altLang="en-US" smtClean="0"/>
              <a:pPr eaLnBrk="1" hangingPunct="1">
                <a:spcBef>
                  <a:spcPct val="0"/>
                </a:spcBef>
              </a:pPr>
              <a:t>77</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a:extLst>
              <a:ext uri="{FF2B5EF4-FFF2-40B4-BE49-F238E27FC236}">
                <a16:creationId xmlns:a16="http://schemas.microsoft.com/office/drawing/2014/main" id="{96573C86-1360-5B4A-B12F-E2FD581BE9D9}"/>
              </a:ext>
            </a:extLst>
          </p:cNvPr>
          <p:cNvSpPr>
            <a:spLocks noGrp="1" noRot="1" noChangeAspect="1" noChangeArrowheads="1" noTextEdit="1"/>
          </p:cNvSpPr>
          <p:nvPr>
            <p:ph type="sldImg"/>
          </p:nvPr>
        </p:nvSpPr>
        <p:spPr>
          <a:ln/>
        </p:spPr>
      </p:sp>
      <p:sp>
        <p:nvSpPr>
          <p:cNvPr id="166914" name="Notes Placeholder 2">
            <a:extLst>
              <a:ext uri="{FF2B5EF4-FFF2-40B4-BE49-F238E27FC236}">
                <a16:creationId xmlns:a16="http://schemas.microsoft.com/office/drawing/2014/main" id="{215A9B76-FBCF-D040-8C4A-557F87BDBD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Photo from http://www.ucl.ac.uk/impact/case-study-repository/neonatal-cooling</a:t>
            </a:r>
          </a:p>
          <a:p>
            <a:endParaRPr lang="en-US" altLang="en-US">
              <a:latin typeface="Times New Roman" panose="02020603050405020304" pitchFamily="18" charset="0"/>
              <a:ea typeface="ＭＳ Ｐゴシック" panose="020B0600070205080204" pitchFamily="34" charset="-128"/>
            </a:endParaRPr>
          </a:p>
        </p:txBody>
      </p:sp>
      <p:sp>
        <p:nvSpPr>
          <p:cNvPr id="166915" name="Slide Number Placeholder 3">
            <a:extLst>
              <a:ext uri="{FF2B5EF4-FFF2-40B4-BE49-F238E27FC236}">
                <a16:creationId xmlns:a16="http://schemas.microsoft.com/office/drawing/2014/main" id="{581C4550-2D38-EB4E-B38F-EF71867843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302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302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302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302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33C91C43-9C11-BF4E-951F-7D86C4CF0ABA}" type="slidenum">
              <a:rPr lang="en-US" altLang="en-US" sz="1200" smtClean="0"/>
              <a:pPr/>
              <a:t>78</a:t>
            </a:fld>
            <a:endParaRPr lang="en-US" alt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79</a:t>
            </a:fld>
            <a:endParaRPr lang="en-US" altLang="en-US"/>
          </a:p>
        </p:txBody>
      </p:sp>
    </p:spTree>
    <p:extLst>
      <p:ext uri="{BB962C8B-B14F-4D97-AF65-F5344CB8AC3E}">
        <p14:creationId xmlns:p14="http://schemas.microsoft.com/office/powerpoint/2010/main" val="298066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79C7D5C9-1E34-D247-8EA2-80A2F184E2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E9AFB04-27EB-6048-A082-74B7202F3339}" type="slidenum">
              <a:rPr lang="en-US" altLang="en-US" smtClean="0"/>
              <a:pPr>
                <a:spcBef>
                  <a:spcPct val="0"/>
                </a:spcBef>
              </a:pPr>
              <a:t>8</a:t>
            </a:fld>
            <a:endParaRPr lang="en-US" altLang="en-US"/>
          </a:p>
        </p:txBody>
      </p:sp>
      <p:sp>
        <p:nvSpPr>
          <p:cNvPr id="31746" name="Rectangle 2">
            <a:extLst>
              <a:ext uri="{FF2B5EF4-FFF2-40B4-BE49-F238E27FC236}">
                <a16:creationId xmlns:a16="http://schemas.microsoft.com/office/drawing/2014/main" id="{B711B993-BABA-0C43-A880-69E3841182DC}"/>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B583F664-CC14-B94B-9596-2AB7FE390A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r>
              <a:rPr lang="en-US" altLang="en-US" sz="2400" dirty="0">
                <a:latin typeface="Arial" panose="020B0604020202020204" pitchFamily="34" charset="0"/>
                <a:ea typeface="ＭＳ Ｐゴシック" panose="020B0600070205080204" pitchFamily="34" charset="-128"/>
              </a:rPr>
              <a:t>An interrupted time series design is a specific type of regression discontinuity design.  </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80</a:t>
            </a:fld>
            <a:endParaRPr lang="en-US" altLang="en-US"/>
          </a:p>
        </p:txBody>
      </p:sp>
    </p:spTree>
    <p:extLst>
      <p:ext uri="{BB962C8B-B14F-4D97-AF65-F5344CB8AC3E}">
        <p14:creationId xmlns:p14="http://schemas.microsoft.com/office/powerpoint/2010/main" val="23532363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81</a:t>
            </a:fld>
            <a:endParaRPr lang="en-US" altLang="en-US"/>
          </a:p>
        </p:txBody>
      </p:sp>
    </p:spTree>
    <p:extLst>
      <p:ext uri="{BB962C8B-B14F-4D97-AF65-F5344CB8AC3E}">
        <p14:creationId xmlns:p14="http://schemas.microsoft.com/office/powerpoint/2010/main" val="257393455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82</a:t>
            </a:fld>
            <a:endParaRPr lang="en-US" altLang="en-US"/>
          </a:p>
        </p:txBody>
      </p:sp>
    </p:spTree>
    <p:extLst>
      <p:ext uri="{BB962C8B-B14F-4D97-AF65-F5344CB8AC3E}">
        <p14:creationId xmlns:p14="http://schemas.microsoft.com/office/powerpoint/2010/main" val="12174616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8A36B9D6-901B-3443-BAFB-0930E3D26FCD}"/>
              </a:ext>
            </a:extLst>
          </p:cNvPr>
          <p:cNvSpPr>
            <a:spLocks noGrp="1" noRot="1" noChangeAspect="1" noChangeArrowheads="1" noTextEdit="1"/>
          </p:cNvSpPr>
          <p:nvPr>
            <p:ph type="sldImg"/>
          </p:nvPr>
        </p:nvSpPr>
        <p:spPr>
          <a:ln/>
        </p:spPr>
      </p:sp>
      <p:sp>
        <p:nvSpPr>
          <p:cNvPr id="173058" name="Notes Placeholder 2">
            <a:extLst>
              <a:ext uri="{FF2B5EF4-FFF2-40B4-BE49-F238E27FC236}">
                <a16:creationId xmlns:a16="http://schemas.microsoft.com/office/drawing/2014/main" id="{9D88C731-A54E-274F-B851-5BF61BE4C8E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73059" name="Slide Number Placeholder 3">
            <a:extLst>
              <a:ext uri="{FF2B5EF4-FFF2-40B4-BE49-F238E27FC236}">
                <a16:creationId xmlns:a16="http://schemas.microsoft.com/office/drawing/2014/main" id="{23CC3636-4C39-9245-BF84-6A291FFD2E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B4EBC2D-78DB-E044-A9EF-08D6DCEE29CE}" type="slidenum">
              <a:rPr lang="en-US" altLang="en-US" smtClean="0"/>
              <a:pPr eaLnBrk="1" hangingPunct="1">
                <a:spcBef>
                  <a:spcPct val="0"/>
                </a:spcBef>
              </a:pPr>
              <a:t>83</a:t>
            </a:fld>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876502-612B-0441-B524-AA127D808BA0}" type="slidenum">
              <a:rPr lang="en-US" altLang="en-US" smtClean="0"/>
              <a:pPr>
                <a:defRPr/>
              </a:pPr>
              <a:t>84</a:t>
            </a:fld>
            <a:endParaRPr lang="en-US" altLang="en-US"/>
          </a:p>
        </p:txBody>
      </p:sp>
    </p:spTree>
    <p:extLst>
      <p:ext uri="{BB962C8B-B14F-4D97-AF65-F5344CB8AC3E}">
        <p14:creationId xmlns:p14="http://schemas.microsoft.com/office/powerpoint/2010/main" val="1078063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a:extLst>
              <a:ext uri="{FF2B5EF4-FFF2-40B4-BE49-F238E27FC236}">
                <a16:creationId xmlns:a16="http://schemas.microsoft.com/office/drawing/2014/main" id="{88D6359E-66D0-E645-9298-B74C4A3BD87D}"/>
              </a:ext>
            </a:extLst>
          </p:cNvPr>
          <p:cNvSpPr>
            <a:spLocks noGrp="1" noRot="1" noChangeAspect="1" noChangeArrowheads="1" noTextEdit="1"/>
          </p:cNvSpPr>
          <p:nvPr>
            <p:ph type="sldImg"/>
          </p:nvPr>
        </p:nvSpPr>
        <p:spPr>
          <a:ln/>
        </p:spPr>
      </p:sp>
      <p:sp>
        <p:nvSpPr>
          <p:cNvPr id="176130" name="Notes Placeholder 2">
            <a:extLst>
              <a:ext uri="{FF2B5EF4-FFF2-40B4-BE49-F238E27FC236}">
                <a16:creationId xmlns:a16="http://schemas.microsoft.com/office/drawing/2014/main" id="{01C2B1A6-5BD2-0C45-B2BD-0C896BED47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76131" name="Slide Number Placeholder 3">
            <a:extLst>
              <a:ext uri="{FF2B5EF4-FFF2-40B4-BE49-F238E27FC236}">
                <a16:creationId xmlns:a16="http://schemas.microsoft.com/office/drawing/2014/main" id="{ED82F796-B9E2-B24F-B7A0-096C84277C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AAA90CF-348E-494D-96FA-A97B811208ED}" type="slidenum">
              <a:rPr lang="en-US" altLang="en-US" smtClean="0"/>
              <a:pPr eaLnBrk="1" hangingPunct="1">
                <a:spcBef>
                  <a:spcPct val="0"/>
                </a:spcBef>
              </a:pPr>
              <a:t>85</a:t>
            </a:fld>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4B24FAE4-ACC1-464B-8EF7-8CBA4088E703}"/>
              </a:ext>
            </a:extLst>
          </p:cNvPr>
          <p:cNvSpPr>
            <a:spLocks noGrp="1" noRot="1" noChangeAspect="1" noChangeArrowheads="1" noTextEdit="1"/>
          </p:cNvSpPr>
          <p:nvPr>
            <p:ph type="sldImg"/>
          </p:nvPr>
        </p:nvSpPr>
        <p:spPr>
          <a:ln/>
        </p:spPr>
      </p:sp>
      <p:sp>
        <p:nvSpPr>
          <p:cNvPr id="178178" name="Notes Placeholder 2">
            <a:extLst>
              <a:ext uri="{FF2B5EF4-FFF2-40B4-BE49-F238E27FC236}">
                <a16:creationId xmlns:a16="http://schemas.microsoft.com/office/drawing/2014/main" id="{8345B60F-715C-2845-BC95-8D88072BB9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78179" name="Slide Number Placeholder 3">
            <a:extLst>
              <a:ext uri="{FF2B5EF4-FFF2-40B4-BE49-F238E27FC236}">
                <a16:creationId xmlns:a16="http://schemas.microsoft.com/office/drawing/2014/main" id="{7406FC5A-0992-3644-87D9-6D2DC10F6F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D283121B-CC6D-564A-A6BC-512FDBB00E63}" type="slidenum">
              <a:rPr lang="en-US" altLang="en-US" smtClean="0"/>
              <a:pPr eaLnBrk="1" hangingPunct="1">
                <a:spcBef>
                  <a:spcPct val="0"/>
                </a:spcBef>
              </a:pPr>
              <a:t>86</a:t>
            </a:fld>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EC7732BF-FC43-FC45-A0A3-5A85829668E2}"/>
              </a:ext>
            </a:extLst>
          </p:cNvPr>
          <p:cNvSpPr>
            <a:spLocks noGrp="1" noRot="1" noChangeAspect="1" noChangeArrowheads="1" noTextEdit="1"/>
          </p:cNvSpPr>
          <p:nvPr>
            <p:ph type="sldImg"/>
          </p:nvPr>
        </p:nvSpPr>
        <p:spPr>
          <a:ln/>
        </p:spPr>
      </p:sp>
      <p:sp>
        <p:nvSpPr>
          <p:cNvPr id="180226" name="Notes Placeholder 2">
            <a:extLst>
              <a:ext uri="{FF2B5EF4-FFF2-40B4-BE49-F238E27FC236}">
                <a16:creationId xmlns:a16="http://schemas.microsoft.com/office/drawing/2014/main" id="{6C2A50E7-BBB3-164A-B994-F0436724CE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0227" name="Slide Number Placeholder 3">
            <a:extLst>
              <a:ext uri="{FF2B5EF4-FFF2-40B4-BE49-F238E27FC236}">
                <a16:creationId xmlns:a16="http://schemas.microsoft.com/office/drawing/2014/main" id="{C71E831C-BAAD-2849-B488-324FE2947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0EABA06D-17BB-E44E-B6AD-54B3816ACF56}" type="slidenum">
              <a:rPr lang="en-US" altLang="en-US" smtClean="0"/>
              <a:pPr eaLnBrk="1" hangingPunct="1">
                <a:spcBef>
                  <a:spcPct val="0"/>
                </a:spcBef>
              </a:pPr>
              <a:t>87</a:t>
            </a:fld>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C70EAAD6-6403-6147-BC41-C04DA8E6F8F0}"/>
              </a:ext>
            </a:extLst>
          </p:cNvPr>
          <p:cNvSpPr>
            <a:spLocks noGrp="1" noRot="1" noChangeAspect="1" noChangeArrowheads="1" noTextEdit="1"/>
          </p:cNvSpPr>
          <p:nvPr>
            <p:ph type="sldImg"/>
          </p:nvPr>
        </p:nvSpPr>
        <p:spPr>
          <a:ln/>
        </p:spPr>
      </p:sp>
      <p:sp>
        <p:nvSpPr>
          <p:cNvPr id="182274" name="Notes Placeholder 2">
            <a:extLst>
              <a:ext uri="{FF2B5EF4-FFF2-40B4-BE49-F238E27FC236}">
                <a16:creationId xmlns:a16="http://schemas.microsoft.com/office/drawing/2014/main" id="{DE1017D8-FF6D-C948-AA82-709CC5373B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2275" name="Slide Number Placeholder 3">
            <a:extLst>
              <a:ext uri="{FF2B5EF4-FFF2-40B4-BE49-F238E27FC236}">
                <a16:creationId xmlns:a16="http://schemas.microsoft.com/office/drawing/2014/main" id="{CDC5371B-9C86-E240-B99B-916A089C66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3357BD9-93BE-9B4D-A02C-393BEC83E57F}" type="slidenum">
              <a:rPr lang="en-US" altLang="en-US" smtClean="0"/>
              <a:pPr eaLnBrk="1" hangingPunct="1">
                <a:spcBef>
                  <a:spcPct val="0"/>
                </a:spcBef>
              </a:pPr>
              <a:t>88</a:t>
            </a:fld>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A3BD5CAC-8D48-B041-956F-72174B842FFE}"/>
              </a:ext>
            </a:extLst>
          </p:cNvPr>
          <p:cNvSpPr>
            <a:spLocks noGrp="1" noRot="1" noChangeAspect="1" noChangeArrowheads="1" noTextEdit="1"/>
          </p:cNvSpPr>
          <p:nvPr>
            <p:ph type="sldImg"/>
          </p:nvPr>
        </p:nvSpPr>
        <p:spPr>
          <a:ln/>
        </p:spPr>
      </p:sp>
      <p:sp>
        <p:nvSpPr>
          <p:cNvPr id="184322" name="Notes Placeholder 2">
            <a:extLst>
              <a:ext uri="{FF2B5EF4-FFF2-40B4-BE49-F238E27FC236}">
                <a16:creationId xmlns:a16="http://schemas.microsoft.com/office/drawing/2014/main" id="{A52C374C-5B44-1046-A9AE-2DB4CA7C78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4323" name="Slide Number Placeholder 3">
            <a:extLst>
              <a:ext uri="{FF2B5EF4-FFF2-40B4-BE49-F238E27FC236}">
                <a16:creationId xmlns:a16="http://schemas.microsoft.com/office/drawing/2014/main" id="{F894BEA8-7515-064E-B4C0-BB663B962C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2256766A-FA31-D849-AA3F-AA828B085E9D}" type="slidenum">
              <a:rPr lang="en-US" altLang="en-US" smtClean="0"/>
              <a:pPr eaLnBrk="1" hangingPunct="1">
                <a:spcBef>
                  <a:spcPct val="0"/>
                </a:spcBef>
              </a:pPr>
              <a:t>89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7D41AE6A-9054-5142-86D0-D41024734585}"/>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8EB6359E-DE76-1A44-952E-A5EB555AA7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D1E427E6-D487-3344-8B5A-3F435273C3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6C8C36FF-8271-1442-B66B-909139253505}" type="slidenum">
              <a:rPr lang="en-US" altLang="en-US" smtClean="0"/>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DF75B791-7796-1641-A785-1E748F863773}"/>
              </a:ext>
            </a:extLst>
          </p:cNvPr>
          <p:cNvSpPr>
            <a:spLocks noGrp="1" noRot="1" noChangeAspect="1" noChangeArrowheads="1" noTextEdit="1"/>
          </p:cNvSpPr>
          <p:nvPr>
            <p:ph type="sldImg"/>
          </p:nvPr>
        </p:nvSpPr>
        <p:spPr>
          <a:ln/>
        </p:spPr>
      </p:sp>
      <p:sp>
        <p:nvSpPr>
          <p:cNvPr id="186370" name="Notes Placeholder 2">
            <a:extLst>
              <a:ext uri="{FF2B5EF4-FFF2-40B4-BE49-F238E27FC236}">
                <a16:creationId xmlns:a16="http://schemas.microsoft.com/office/drawing/2014/main" id="{D9986FE8-78FF-A14C-A603-4CB634E8CB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6371" name="Slide Number Placeholder 3">
            <a:extLst>
              <a:ext uri="{FF2B5EF4-FFF2-40B4-BE49-F238E27FC236}">
                <a16:creationId xmlns:a16="http://schemas.microsoft.com/office/drawing/2014/main" id="{B59DCC23-C577-2243-B711-BE584B8DA9B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7126D319-0C22-2047-AB09-A9ED5B250731}" type="slidenum">
              <a:rPr lang="en-US" altLang="en-US" smtClean="0"/>
              <a:pPr eaLnBrk="1" hangingPunct="1">
                <a:spcBef>
                  <a:spcPct val="0"/>
                </a:spcBef>
              </a:pPr>
              <a:t>90</a:t>
            </a:fld>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a:extLst>
              <a:ext uri="{FF2B5EF4-FFF2-40B4-BE49-F238E27FC236}">
                <a16:creationId xmlns:a16="http://schemas.microsoft.com/office/drawing/2014/main" id="{E5100539-3095-7F40-9698-E69ECCEB0F7D}"/>
              </a:ext>
            </a:extLst>
          </p:cNvPr>
          <p:cNvSpPr>
            <a:spLocks noGrp="1" noRot="1" noChangeAspect="1" noChangeArrowheads="1" noTextEdit="1"/>
          </p:cNvSpPr>
          <p:nvPr>
            <p:ph type="sldImg"/>
          </p:nvPr>
        </p:nvSpPr>
        <p:spPr>
          <a:ln/>
        </p:spPr>
      </p:sp>
      <p:sp>
        <p:nvSpPr>
          <p:cNvPr id="188418" name="Notes Placeholder 2">
            <a:extLst>
              <a:ext uri="{FF2B5EF4-FFF2-40B4-BE49-F238E27FC236}">
                <a16:creationId xmlns:a16="http://schemas.microsoft.com/office/drawing/2014/main" id="{322E7F88-20EB-9744-8F9F-AEF502DD2E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88419" name="Slide Number Placeholder 3">
            <a:extLst>
              <a:ext uri="{FF2B5EF4-FFF2-40B4-BE49-F238E27FC236}">
                <a16:creationId xmlns:a16="http://schemas.microsoft.com/office/drawing/2014/main" id="{9CD2CE1E-6114-984A-8A99-8EEC75F0C77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F898152B-4504-F446-84E7-03354AECB7FB}" type="slidenum">
              <a:rPr lang="en-US" altLang="en-US" smtClean="0"/>
              <a:pPr eaLnBrk="1" hangingPunct="1">
                <a:spcBef>
                  <a:spcPct val="0"/>
                </a:spcBef>
              </a:pPr>
              <a:t>91</a:t>
            </a:fld>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338AA124-2ECD-6248-A819-F09A274928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1D85B87D-89EF-6741-AAD4-CAA674D42F09}" type="slidenum">
              <a:rPr lang="en-US" altLang="en-US" smtClean="0"/>
              <a:pPr eaLnBrk="1" hangingPunct="1">
                <a:spcBef>
                  <a:spcPct val="0"/>
                </a:spcBef>
              </a:pPr>
              <a:t>92</a:t>
            </a:fld>
            <a:endParaRPr lang="en-US" altLang="en-US"/>
          </a:p>
        </p:txBody>
      </p:sp>
      <p:sp>
        <p:nvSpPr>
          <p:cNvPr id="190466" name="Rectangle 2">
            <a:extLst>
              <a:ext uri="{FF2B5EF4-FFF2-40B4-BE49-F238E27FC236}">
                <a16:creationId xmlns:a16="http://schemas.microsoft.com/office/drawing/2014/main" id="{8807A1A5-8014-DB45-802A-0D4AC48BB51F}"/>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CEE93EEC-E0DE-744F-96E6-175C09F76C43}"/>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a:extLst>
              <a:ext uri="{FF2B5EF4-FFF2-40B4-BE49-F238E27FC236}">
                <a16:creationId xmlns:a16="http://schemas.microsoft.com/office/drawing/2014/main" id="{CBCEBE39-97CE-4046-8586-5F04740B8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C4A3DAEF-8AE0-CD46-A244-8CE5FA09B814}" type="slidenum">
              <a:rPr lang="en-US" altLang="en-US" smtClean="0"/>
              <a:pPr eaLnBrk="1" hangingPunct="1">
                <a:spcBef>
                  <a:spcPct val="0"/>
                </a:spcBef>
              </a:pPr>
              <a:t>93</a:t>
            </a:fld>
            <a:endParaRPr lang="en-US" altLang="en-US"/>
          </a:p>
        </p:txBody>
      </p:sp>
      <p:sp>
        <p:nvSpPr>
          <p:cNvPr id="192514" name="Rectangle 2">
            <a:extLst>
              <a:ext uri="{FF2B5EF4-FFF2-40B4-BE49-F238E27FC236}">
                <a16:creationId xmlns:a16="http://schemas.microsoft.com/office/drawing/2014/main" id="{5E821DA4-7F09-9044-854C-13BBEEE26574}"/>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BC419F7B-537B-C849-8AFE-1B92B7CE1FC6}"/>
              </a:ext>
            </a:extLst>
          </p:cNvPr>
          <p:cNvSpPr>
            <a:spLocks noGrp="1" noChangeArrowheads="1"/>
          </p:cNvSpPr>
          <p:nvPr>
            <p:ph type="body" idx="1"/>
          </p:nvPr>
        </p:nvSpPr>
        <p:spPr/>
        <p:txBody>
          <a:bodyPr/>
          <a:lstStyle/>
          <a:p>
            <a:pPr eaLnBrk="1" hangingPunct="1">
              <a:defRPr/>
            </a:pPr>
            <a:r>
              <a:rPr lang="en-US" dirty="0">
                <a:cs typeface="+mn-cs"/>
              </a:rPr>
              <a:t>Note P-value for Chi-squared  is significant but 95% CI for the RR overlaps 1.  (The ex option is for exact CI.)</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88427127-7236-054B-B297-A28EC4C518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9931AAE9-D300-3C4E-94D2-EB5F69C7CAB1}" type="slidenum">
              <a:rPr lang="en-US" altLang="en-US" smtClean="0"/>
              <a:pPr eaLnBrk="1" hangingPunct="1">
                <a:spcBef>
                  <a:spcPct val="0"/>
                </a:spcBef>
              </a:pPr>
              <a:t>94</a:t>
            </a:fld>
            <a:endParaRPr lang="en-US" altLang="en-US"/>
          </a:p>
        </p:txBody>
      </p:sp>
      <p:sp>
        <p:nvSpPr>
          <p:cNvPr id="194562" name="Rectangle 2">
            <a:extLst>
              <a:ext uri="{FF2B5EF4-FFF2-40B4-BE49-F238E27FC236}">
                <a16:creationId xmlns:a16="http://schemas.microsoft.com/office/drawing/2014/main" id="{0376567F-4AC2-0047-9C7C-3BE889210252}"/>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0B7CC2F0-5FF4-364B-8A1E-B55703C4D5D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a:extLst>
              <a:ext uri="{FF2B5EF4-FFF2-40B4-BE49-F238E27FC236}">
                <a16:creationId xmlns:a16="http://schemas.microsoft.com/office/drawing/2014/main" id="{9D94451D-EE66-4D41-88C3-E50F787F5889}"/>
              </a:ext>
            </a:extLst>
          </p:cNvPr>
          <p:cNvSpPr>
            <a:spLocks noGrp="1" noRot="1" noChangeAspect="1" noChangeArrowheads="1" noTextEdit="1"/>
          </p:cNvSpPr>
          <p:nvPr>
            <p:ph type="sldImg"/>
          </p:nvPr>
        </p:nvSpPr>
        <p:spPr>
          <a:ln/>
        </p:spPr>
      </p:sp>
      <p:sp>
        <p:nvSpPr>
          <p:cNvPr id="196610" name="Notes Placeholder 2">
            <a:extLst>
              <a:ext uri="{FF2B5EF4-FFF2-40B4-BE49-F238E27FC236}">
                <a16:creationId xmlns:a16="http://schemas.microsoft.com/office/drawing/2014/main" id="{175F34C9-723E-8641-9547-01B7460D4A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196611" name="Slide Number Placeholder 3">
            <a:extLst>
              <a:ext uri="{FF2B5EF4-FFF2-40B4-BE49-F238E27FC236}">
                <a16:creationId xmlns:a16="http://schemas.microsoft.com/office/drawing/2014/main" id="{42CB6562-3A2E-2F4D-88D0-A9BEA9699C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E1EE3835-247B-E149-881C-27937D103C9A}" type="slidenum">
              <a:rPr lang="en-US" altLang="en-US" smtClean="0"/>
              <a:pPr eaLnBrk="1" hangingPunct="1">
                <a:spcBef>
                  <a:spcPct val="0"/>
                </a:spcBef>
              </a:pPr>
              <a:t>95</a:t>
            </a:fld>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68D22199-5BFD-BB4B-90C5-70827BBFC5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E865FEFD-1075-3F4A-A5B0-C9331AB2F12F}" type="slidenum">
              <a:rPr lang="en-US" altLang="en-US" smtClean="0"/>
              <a:pPr eaLnBrk="1" hangingPunct="1">
                <a:spcBef>
                  <a:spcPct val="0"/>
                </a:spcBef>
              </a:pPr>
              <a:t>96</a:t>
            </a:fld>
            <a:endParaRPr lang="en-US" altLang="en-US"/>
          </a:p>
        </p:txBody>
      </p:sp>
      <p:sp>
        <p:nvSpPr>
          <p:cNvPr id="198658" name="Rectangle 2">
            <a:extLst>
              <a:ext uri="{FF2B5EF4-FFF2-40B4-BE49-F238E27FC236}">
                <a16:creationId xmlns:a16="http://schemas.microsoft.com/office/drawing/2014/main" id="{D9365EE6-47AB-0740-B808-D70C085635C8}"/>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97A5EA67-5E7B-D642-845C-1D62B41DC6FA}"/>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a:extLst>
              <a:ext uri="{FF2B5EF4-FFF2-40B4-BE49-F238E27FC236}">
                <a16:creationId xmlns:a16="http://schemas.microsoft.com/office/drawing/2014/main" id="{E1BBD465-6013-AF4E-858F-46990B1507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392892A-263C-3F44-9F74-323125A3D041}" type="slidenum">
              <a:rPr lang="en-US" altLang="en-US" smtClean="0"/>
              <a:pPr eaLnBrk="1" hangingPunct="1">
                <a:spcBef>
                  <a:spcPct val="0"/>
                </a:spcBef>
              </a:pPr>
              <a:t>97</a:t>
            </a:fld>
            <a:endParaRPr lang="en-US" altLang="en-US"/>
          </a:p>
        </p:txBody>
      </p:sp>
      <p:sp>
        <p:nvSpPr>
          <p:cNvPr id="200706" name="Rectangle 2">
            <a:extLst>
              <a:ext uri="{FF2B5EF4-FFF2-40B4-BE49-F238E27FC236}">
                <a16:creationId xmlns:a16="http://schemas.microsoft.com/office/drawing/2014/main" id="{23F95DED-D593-114B-8009-6A64D6BBE58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1097909-0422-5943-BED0-A658E5EB3AA0}"/>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CAB17AA0-E53C-6648-A19E-E138B82339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33DA8DB9-E455-B74B-A333-F133C4B8104F}" type="slidenum">
              <a:rPr lang="en-US" altLang="en-US" smtClean="0"/>
              <a:pPr eaLnBrk="1" hangingPunct="1">
                <a:spcBef>
                  <a:spcPct val="0"/>
                </a:spcBef>
              </a:pPr>
              <a:t>98</a:t>
            </a:fld>
            <a:endParaRPr lang="en-US" altLang="en-US"/>
          </a:p>
        </p:txBody>
      </p:sp>
      <p:sp>
        <p:nvSpPr>
          <p:cNvPr id="202754" name="Rectangle 2">
            <a:extLst>
              <a:ext uri="{FF2B5EF4-FFF2-40B4-BE49-F238E27FC236}">
                <a16:creationId xmlns:a16="http://schemas.microsoft.com/office/drawing/2014/main" id="{54A95F45-DE6E-524A-9DF6-B5A63C5714F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662A8DE-CE63-9D41-B6A6-28CE70C3F00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a:extLst>
              <a:ext uri="{FF2B5EF4-FFF2-40B4-BE49-F238E27FC236}">
                <a16:creationId xmlns:a16="http://schemas.microsoft.com/office/drawing/2014/main" id="{DC245E80-8068-3B4F-BB10-88EAA20ED186}"/>
              </a:ext>
            </a:extLst>
          </p:cNvPr>
          <p:cNvSpPr>
            <a:spLocks noGrp="1" noRot="1" noChangeAspect="1" noChangeArrowheads="1" noTextEdit="1"/>
          </p:cNvSpPr>
          <p:nvPr>
            <p:ph type="sldImg"/>
          </p:nvPr>
        </p:nvSpPr>
        <p:spPr>
          <a:ln/>
        </p:spPr>
      </p:sp>
      <p:sp>
        <p:nvSpPr>
          <p:cNvPr id="204802" name="Notes Placeholder 2">
            <a:extLst>
              <a:ext uri="{FF2B5EF4-FFF2-40B4-BE49-F238E27FC236}">
                <a16:creationId xmlns:a16="http://schemas.microsoft.com/office/drawing/2014/main" id="{69A4C0EF-2F4D-0A45-B153-F8BB40B269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One result in 20 will be falsely positive only if all null hypotheses are actually true!  (Assuming no "P-hacking")</a:t>
            </a:r>
          </a:p>
        </p:txBody>
      </p:sp>
      <p:sp>
        <p:nvSpPr>
          <p:cNvPr id="204803" name="Slide Number Placeholder 3">
            <a:extLst>
              <a:ext uri="{FF2B5EF4-FFF2-40B4-BE49-F238E27FC236}">
                <a16:creationId xmlns:a16="http://schemas.microsoft.com/office/drawing/2014/main" id="{59632639-E38B-334C-BE46-8CB11434E7A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30275">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30275"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8269F2A3-F4F5-2349-A2CE-5648F084D0E5}" type="slidenum">
              <a:rPr lang="en-US" altLang="en-US" smtClean="0"/>
              <a:pPr eaLnBrk="1" hangingPunct="1">
                <a:spcBef>
                  <a:spcPct val="0"/>
                </a:spcBef>
              </a:pPr>
              <a:t>99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A73EA4E2-DEBD-0B41-B0ED-9960A2248E13}"/>
              </a:ext>
            </a:extLst>
          </p:cNvPr>
          <p:cNvGrpSpPr>
            <a:grpSpLocks/>
          </p:cNvGrpSpPr>
          <p:nvPr/>
        </p:nvGrpSpPr>
        <p:grpSpPr bwMode="auto">
          <a:xfrm>
            <a:off x="-3175" y="2438400"/>
            <a:ext cx="9147175" cy="1063625"/>
            <a:chOff x="-2" y="1536"/>
            <a:chExt cx="5762" cy="670"/>
          </a:xfrm>
        </p:grpSpPr>
        <p:grpSp>
          <p:nvGrpSpPr>
            <p:cNvPr id="5" name="Group 1027">
              <a:extLst>
                <a:ext uri="{FF2B5EF4-FFF2-40B4-BE49-F238E27FC236}">
                  <a16:creationId xmlns:a16="http://schemas.microsoft.com/office/drawing/2014/main" id="{290CBAF3-0883-6843-B67F-6F262904D5B6}"/>
                </a:ext>
              </a:extLst>
            </p:cNvPr>
            <p:cNvGrpSpPr>
              <a:grpSpLocks/>
            </p:cNvGrpSpPr>
            <p:nvPr/>
          </p:nvGrpSpPr>
          <p:grpSpPr bwMode="auto">
            <a:xfrm flipH="1">
              <a:off x="-2" y="1562"/>
              <a:ext cx="5763" cy="639"/>
              <a:chOff x="-3" y="1562"/>
              <a:chExt cx="5763" cy="639"/>
            </a:xfrm>
          </p:grpSpPr>
          <p:sp>
            <p:nvSpPr>
              <p:cNvPr id="8" name="Freeform 1028">
                <a:extLst>
                  <a:ext uri="{FF2B5EF4-FFF2-40B4-BE49-F238E27FC236}">
                    <a16:creationId xmlns:a16="http://schemas.microsoft.com/office/drawing/2014/main" id="{1CFE7BF0-C347-1646-AFB7-B782A4193487}"/>
                  </a:ext>
                </a:extLst>
              </p:cNvPr>
              <p:cNvSpPr>
                <a:spLocks/>
              </p:cNvSpPr>
              <p:nvPr/>
            </p:nvSpPr>
            <p:spPr bwMode="ltGray">
              <a:xfrm rot="-5400000">
                <a:off x="2558"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1029">
                <a:extLst>
                  <a:ext uri="{FF2B5EF4-FFF2-40B4-BE49-F238E27FC236}">
                    <a16:creationId xmlns:a16="http://schemas.microsoft.com/office/drawing/2014/main" id="{72159255-575D-0047-A1C0-F36DE036F581}"/>
                  </a:ext>
                </a:extLst>
              </p:cNvPr>
              <p:cNvSpPr>
                <a:spLocks/>
              </p:cNvSpPr>
              <p:nvPr/>
            </p:nvSpPr>
            <p:spPr bwMode="ltGray">
              <a:xfrm rot="-5400000">
                <a:off x="1322" y="1669"/>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1030">
                <a:extLst>
                  <a:ext uri="{FF2B5EF4-FFF2-40B4-BE49-F238E27FC236}">
                    <a16:creationId xmlns:a16="http://schemas.microsoft.com/office/drawing/2014/main" id="{1CA6C3CA-A0A1-6F46-B797-E4C5BEDD1089}"/>
                  </a:ext>
                </a:extLst>
              </p:cNvPr>
              <p:cNvSpPr>
                <a:spLocks/>
              </p:cNvSpPr>
              <p:nvPr/>
            </p:nvSpPr>
            <p:spPr bwMode="ltGray">
              <a:xfrm rot="-5400000">
                <a:off x="982" y="1669"/>
                <a:ext cx="624" cy="422"/>
              </a:xfrm>
              <a:custGeom>
                <a:avLst/>
                <a:gdLst>
                  <a:gd name="T0" fmla="*/ 0 w 624"/>
                  <a:gd name="T1" fmla="*/ 0 h 317"/>
                  <a:gd name="T2" fmla="*/ 0 w 624"/>
                  <a:gd name="T3" fmla="*/ 26482 h 317"/>
                  <a:gd name="T4" fmla="*/ 624 w 624"/>
                  <a:gd name="T5" fmla="*/ 2648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 name="Freeform 1031">
                <a:extLst>
                  <a:ext uri="{FF2B5EF4-FFF2-40B4-BE49-F238E27FC236}">
                    <a16:creationId xmlns:a16="http://schemas.microsoft.com/office/drawing/2014/main" id="{90638D6F-D084-004B-9CF1-BA3CCE27A945}"/>
                  </a:ext>
                </a:extLst>
              </p:cNvPr>
              <p:cNvSpPr>
                <a:spLocks/>
              </p:cNvSpPr>
              <p:nvPr/>
            </p:nvSpPr>
            <p:spPr bwMode="ltGray">
              <a:xfrm rot="-5400000">
                <a:off x="-58" y="175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1032">
                <a:extLst>
                  <a:ext uri="{FF2B5EF4-FFF2-40B4-BE49-F238E27FC236}">
                    <a16:creationId xmlns:a16="http://schemas.microsoft.com/office/drawing/2014/main" id="{57B831FE-CF5F-CB4D-B09A-AB3173821E54}"/>
                  </a:ext>
                </a:extLst>
              </p:cNvPr>
              <p:cNvSpPr>
                <a:spLocks/>
              </p:cNvSpPr>
              <p:nvPr/>
            </p:nvSpPr>
            <p:spPr bwMode="ltGray">
              <a:xfrm rot="-5400000">
                <a:off x="664" y="1733"/>
                <a:ext cx="624" cy="294"/>
              </a:xfrm>
              <a:custGeom>
                <a:avLst/>
                <a:gdLst>
                  <a:gd name="T0" fmla="*/ 0 w 624"/>
                  <a:gd name="T1" fmla="*/ 0 h 317"/>
                  <a:gd name="T2" fmla="*/ 0 w 624"/>
                  <a:gd name="T3" fmla="*/ 81 h 317"/>
                  <a:gd name="T4" fmla="*/ 624 w 624"/>
                  <a:gd name="T5" fmla="*/ 8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3" name="Freeform 1033">
                <a:extLst>
                  <a:ext uri="{FF2B5EF4-FFF2-40B4-BE49-F238E27FC236}">
                    <a16:creationId xmlns:a16="http://schemas.microsoft.com/office/drawing/2014/main" id="{B84FDDF4-9307-7641-B026-8F345DFD9243}"/>
                  </a:ext>
                </a:extLst>
              </p:cNvPr>
              <p:cNvSpPr>
                <a:spLocks/>
              </p:cNvSpPr>
              <p:nvPr/>
            </p:nvSpPr>
            <p:spPr bwMode="ltGray">
              <a:xfrm rot="-5400000">
                <a:off x="442" y="1699"/>
                <a:ext cx="624" cy="362"/>
              </a:xfrm>
              <a:custGeom>
                <a:avLst/>
                <a:gdLst>
                  <a:gd name="T0" fmla="*/ 0 w 624"/>
                  <a:gd name="T1" fmla="*/ 0 h 272"/>
                  <a:gd name="T2" fmla="*/ 0 w 624"/>
                  <a:gd name="T3" fmla="*/ 26333 h 272"/>
                  <a:gd name="T4" fmla="*/ 240 w 624"/>
                  <a:gd name="T5" fmla="*/ 23248 h 272"/>
                  <a:gd name="T6" fmla="*/ 624 w 624"/>
                  <a:gd name="T7" fmla="*/ 2633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 name="Freeform 1034">
                <a:extLst>
                  <a:ext uri="{FF2B5EF4-FFF2-40B4-BE49-F238E27FC236}">
                    <a16:creationId xmlns:a16="http://schemas.microsoft.com/office/drawing/2014/main" id="{28BFD716-F9B8-854E-85AC-AB72F29EBB4B}"/>
                  </a:ext>
                </a:extLst>
              </p:cNvPr>
              <p:cNvSpPr>
                <a:spLocks/>
              </p:cNvSpPr>
              <p:nvPr/>
            </p:nvSpPr>
            <p:spPr bwMode="ltGray">
              <a:xfrm rot="-5400000">
                <a:off x="154" y="1728"/>
                <a:ext cx="632" cy="315"/>
              </a:xfrm>
              <a:custGeom>
                <a:avLst/>
                <a:gdLst>
                  <a:gd name="T0" fmla="*/ 8 w 632"/>
                  <a:gd name="T1" fmla="*/ 5 h 362"/>
                  <a:gd name="T2" fmla="*/ 8 w 632"/>
                  <a:gd name="T3" fmla="*/ 33 h 362"/>
                  <a:gd name="T4" fmla="*/ 248 w 632"/>
                  <a:gd name="T5" fmla="*/ 33 h 362"/>
                  <a:gd name="T6" fmla="*/ 632 w 632"/>
                  <a:gd name="T7" fmla="*/ 33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Freeform 1035">
                <a:extLst>
                  <a:ext uri="{FF2B5EF4-FFF2-40B4-BE49-F238E27FC236}">
                    <a16:creationId xmlns:a16="http://schemas.microsoft.com/office/drawing/2014/main" id="{DFBB6F5E-2514-8E45-89E0-A108578D3917}"/>
                  </a:ext>
                </a:extLst>
              </p:cNvPr>
              <p:cNvSpPr>
                <a:spLocks/>
              </p:cNvSpPr>
              <p:nvPr/>
            </p:nvSpPr>
            <p:spPr bwMode="ltGray">
              <a:xfrm rot="-5400000">
                <a:off x="3210" y="1665"/>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36">
                <a:extLst>
                  <a:ext uri="{FF2B5EF4-FFF2-40B4-BE49-F238E27FC236}">
                    <a16:creationId xmlns:a16="http://schemas.microsoft.com/office/drawing/2014/main" id="{564D637A-B219-1541-B48F-844C3134D7D5}"/>
                  </a:ext>
                </a:extLst>
              </p:cNvPr>
              <p:cNvSpPr>
                <a:spLocks/>
              </p:cNvSpPr>
              <p:nvPr/>
            </p:nvSpPr>
            <p:spPr bwMode="ltGray">
              <a:xfrm rot="-5400000">
                <a:off x="2870" y="1664"/>
                <a:ext cx="624" cy="422"/>
              </a:xfrm>
              <a:custGeom>
                <a:avLst/>
                <a:gdLst>
                  <a:gd name="T0" fmla="*/ 0 w 624"/>
                  <a:gd name="T1" fmla="*/ 0 h 317"/>
                  <a:gd name="T2" fmla="*/ 0 w 624"/>
                  <a:gd name="T3" fmla="*/ 26482 h 317"/>
                  <a:gd name="T4" fmla="*/ 624 w 624"/>
                  <a:gd name="T5" fmla="*/ 2648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Freeform 1037">
                <a:extLst>
                  <a:ext uri="{FF2B5EF4-FFF2-40B4-BE49-F238E27FC236}">
                    <a16:creationId xmlns:a16="http://schemas.microsoft.com/office/drawing/2014/main" id="{055DF58E-CB21-C240-A5E2-F59E14C9D1B4}"/>
                  </a:ext>
                </a:extLst>
              </p:cNvPr>
              <p:cNvSpPr>
                <a:spLocks/>
              </p:cNvSpPr>
              <p:nvPr/>
            </p:nvSpPr>
            <p:spPr bwMode="ltGray">
              <a:xfrm rot="-5400000">
                <a:off x="1828" y="174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Freeform 1038">
                <a:extLst>
                  <a:ext uri="{FF2B5EF4-FFF2-40B4-BE49-F238E27FC236}">
                    <a16:creationId xmlns:a16="http://schemas.microsoft.com/office/drawing/2014/main" id="{62A7BFE6-385C-F547-BBFA-79037E32C36C}"/>
                  </a:ext>
                </a:extLst>
              </p:cNvPr>
              <p:cNvSpPr>
                <a:spLocks/>
              </p:cNvSpPr>
              <p:nvPr/>
            </p:nvSpPr>
            <p:spPr bwMode="ltGray">
              <a:xfrm rot="-5400000">
                <a:off x="2551" y="1728"/>
                <a:ext cx="624" cy="294"/>
              </a:xfrm>
              <a:custGeom>
                <a:avLst/>
                <a:gdLst>
                  <a:gd name="T0" fmla="*/ 0 w 624"/>
                  <a:gd name="T1" fmla="*/ 0 h 317"/>
                  <a:gd name="T2" fmla="*/ 0 w 624"/>
                  <a:gd name="T3" fmla="*/ 81 h 317"/>
                  <a:gd name="T4" fmla="*/ 624 w 624"/>
                  <a:gd name="T5" fmla="*/ 8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Freeform 1039">
                <a:extLst>
                  <a:ext uri="{FF2B5EF4-FFF2-40B4-BE49-F238E27FC236}">
                    <a16:creationId xmlns:a16="http://schemas.microsoft.com/office/drawing/2014/main" id="{AE071FEE-6DA8-9B44-A56F-BF331B224A1B}"/>
                  </a:ext>
                </a:extLst>
              </p:cNvPr>
              <p:cNvSpPr>
                <a:spLocks/>
              </p:cNvSpPr>
              <p:nvPr/>
            </p:nvSpPr>
            <p:spPr bwMode="ltGray">
              <a:xfrm rot="-5400000">
                <a:off x="2328" y="1695"/>
                <a:ext cx="624" cy="361"/>
              </a:xfrm>
              <a:custGeom>
                <a:avLst/>
                <a:gdLst>
                  <a:gd name="T0" fmla="*/ 0 w 624"/>
                  <a:gd name="T1" fmla="*/ 0 h 272"/>
                  <a:gd name="T2" fmla="*/ 0 w 624"/>
                  <a:gd name="T3" fmla="*/ 25193 h 272"/>
                  <a:gd name="T4" fmla="*/ 240 w 624"/>
                  <a:gd name="T5" fmla="*/ 22272 h 272"/>
                  <a:gd name="T6" fmla="*/ 624 w 624"/>
                  <a:gd name="T7" fmla="*/ 251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Freeform 1040">
                <a:extLst>
                  <a:ext uri="{FF2B5EF4-FFF2-40B4-BE49-F238E27FC236}">
                    <a16:creationId xmlns:a16="http://schemas.microsoft.com/office/drawing/2014/main" id="{59EB8028-ABB2-8B4D-9279-6F7202A5BEF6}"/>
                  </a:ext>
                </a:extLst>
              </p:cNvPr>
              <p:cNvSpPr>
                <a:spLocks/>
              </p:cNvSpPr>
              <p:nvPr/>
            </p:nvSpPr>
            <p:spPr bwMode="ltGray">
              <a:xfrm rot="-5400000">
                <a:off x="2043" y="1721"/>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1" name="Freeform 1041">
                <a:extLst>
                  <a:ext uri="{FF2B5EF4-FFF2-40B4-BE49-F238E27FC236}">
                    <a16:creationId xmlns:a16="http://schemas.microsoft.com/office/drawing/2014/main" id="{7D22A410-C71F-C241-B558-D016F2829320}"/>
                  </a:ext>
                </a:extLst>
              </p:cNvPr>
              <p:cNvSpPr>
                <a:spLocks/>
              </p:cNvSpPr>
              <p:nvPr/>
            </p:nvSpPr>
            <p:spPr bwMode="ltGray">
              <a:xfrm rot="-5400000">
                <a:off x="4076" y="1669"/>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 name="Freeform 1042">
                <a:extLst>
                  <a:ext uri="{FF2B5EF4-FFF2-40B4-BE49-F238E27FC236}">
                    <a16:creationId xmlns:a16="http://schemas.microsoft.com/office/drawing/2014/main" id="{B1592813-25A8-2B49-8092-1FB9F67620CC}"/>
                  </a:ext>
                </a:extLst>
              </p:cNvPr>
              <p:cNvSpPr>
                <a:spLocks/>
              </p:cNvSpPr>
              <p:nvPr/>
            </p:nvSpPr>
            <p:spPr bwMode="ltGray">
              <a:xfrm rot="-5400000">
                <a:off x="3736" y="1669"/>
                <a:ext cx="624" cy="422"/>
              </a:xfrm>
              <a:custGeom>
                <a:avLst/>
                <a:gdLst>
                  <a:gd name="T0" fmla="*/ 0 w 624"/>
                  <a:gd name="T1" fmla="*/ 0 h 317"/>
                  <a:gd name="T2" fmla="*/ 0 w 624"/>
                  <a:gd name="T3" fmla="*/ 26482 h 317"/>
                  <a:gd name="T4" fmla="*/ 624 w 624"/>
                  <a:gd name="T5" fmla="*/ 2648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 name="Freeform 1043">
                <a:extLst>
                  <a:ext uri="{FF2B5EF4-FFF2-40B4-BE49-F238E27FC236}">
                    <a16:creationId xmlns:a16="http://schemas.microsoft.com/office/drawing/2014/main" id="{DED8F3C2-C6F0-9C46-864E-0DB39CEF2536}"/>
                  </a:ext>
                </a:extLst>
              </p:cNvPr>
              <p:cNvSpPr>
                <a:spLocks/>
              </p:cNvSpPr>
              <p:nvPr/>
            </p:nvSpPr>
            <p:spPr bwMode="ltGray">
              <a:xfrm rot="-5400000">
                <a:off x="4582" y="1749"/>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 name="Freeform 1044">
                <a:extLst>
                  <a:ext uri="{FF2B5EF4-FFF2-40B4-BE49-F238E27FC236}">
                    <a16:creationId xmlns:a16="http://schemas.microsoft.com/office/drawing/2014/main" id="{D95D5601-AE8E-944D-B907-979E07954514}"/>
                  </a:ext>
                </a:extLst>
              </p:cNvPr>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Freeform 1045">
                <a:extLst>
                  <a:ext uri="{FF2B5EF4-FFF2-40B4-BE49-F238E27FC236}">
                    <a16:creationId xmlns:a16="http://schemas.microsoft.com/office/drawing/2014/main" id="{4200AF50-2B26-8142-8CCC-EE2E669B6D2A}"/>
                  </a:ext>
                </a:extLst>
              </p:cNvPr>
              <p:cNvSpPr>
                <a:spLocks/>
              </p:cNvSpPr>
              <p:nvPr/>
            </p:nvSpPr>
            <p:spPr bwMode="ltGray">
              <a:xfrm rot="-5400000">
                <a:off x="5082" y="1695"/>
                <a:ext cx="624" cy="361"/>
              </a:xfrm>
              <a:custGeom>
                <a:avLst/>
                <a:gdLst>
                  <a:gd name="T0" fmla="*/ 0 w 624"/>
                  <a:gd name="T1" fmla="*/ 0 h 272"/>
                  <a:gd name="T2" fmla="*/ 0 w 624"/>
                  <a:gd name="T3" fmla="*/ 25193 h 272"/>
                  <a:gd name="T4" fmla="*/ 240 w 624"/>
                  <a:gd name="T5" fmla="*/ 22272 h 272"/>
                  <a:gd name="T6" fmla="*/ 624 w 624"/>
                  <a:gd name="T7" fmla="*/ 251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Freeform 1046">
                <a:extLst>
                  <a:ext uri="{FF2B5EF4-FFF2-40B4-BE49-F238E27FC236}">
                    <a16:creationId xmlns:a16="http://schemas.microsoft.com/office/drawing/2014/main" id="{1EB05A32-6999-6540-9E62-0CD868541591}"/>
                  </a:ext>
                </a:extLst>
              </p:cNvPr>
              <p:cNvSpPr>
                <a:spLocks/>
              </p:cNvSpPr>
              <p:nvPr/>
            </p:nvSpPr>
            <p:spPr bwMode="ltGray">
              <a:xfrm rot="-5400000">
                <a:off x="4797" y="1721"/>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 name="Freeform 1047">
              <a:extLst>
                <a:ext uri="{FF2B5EF4-FFF2-40B4-BE49-F238E27FC236}">
                  <a16:creationId xmlns:a16="http://schemas.microsoft.com/office/drawing/2014/main" id="{06D0E8D4-2A64-4747-ACA8-9EDEB94CD3CC}"/>
                </a:ext>
              </a:extLst>
            </p:cNvPr>
            <p:cNvSpPr>
              <a:spLocks/>
            </p:cNvSpPr>
            <p:nvPr/>
          </p:nvSpPr>
          <p:spPr bwMode="ltGray">
            <a:xfrm flipH="1">
              <a:off x="-2" y="1536"/>
              <a:ext cx="5762" cy="412"/>
            </a:xfrm>
            <a:custGeom>
              <a:avLst/>
              <a:gdLst>
                <a:gd name="T0" fmla="*/ 0 w 5762"/>
                <a:gd name="T1" fmla="*/ 581 h 385"/>
                <a:gd name="T2" fmla="*/ 5762 w 5762"/>
                <a:gd name="T3" fmla="*/ 555 h 385"/>
                <a:gd name="T4" fmla="*/ 5762 w 5762"/>
                <a:gd name="T5" fmla="*/ 4 h 385"/>
                <a:gd name="T6" fmla="*/ 0 w 5762"/>
                <a:gd name="T7" fmla="*/ 0 h 385"/>
                <a:gd name="T8" fmla="*/ 0 w 5762"/>
                <a:gd name="T9" fmla="*/ 58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1048">
              <a:extLst>
                <a:ext uri="{FF2B5EF4-FFF2-40B4-BE49-F238E27FC236}">
                  <a16:creationId xmlns:a16="http://schemas.microsoft.com/office/drawing/2014/main" id="{12CC6D9E-6C64-BC43-B271-C7A6716E934E}"/>
                </a:ext>
              </a:extLst>
            </p:cNvPr>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wrap="none" anchor="ctr"/>
            <a:lstStyle/>
            <a:p>
              <a:endParaRPr lang="en-US"/>
            </a:p>
          </p:txBody>
        </p:sp>
      </p:grpSp>
      <p:sp>
        <p:nvSpPr>
          <p:cNvPr id="68633" name="Rectangle 1049"/>
          <p:cNvSpPr>
            <a:spLocks noGrp="1" noChangeArrowheads="1"/>
          </p:cNvSpPr>
          <p:nvPr>
            <p:ph type="ctrTitle"/>
          </p:nvPr>
        </p:nvSpPr>
        <p:spPr>
          <a:xfrm>
            <a:off x="1173163" y="1341438"/>
            <a:ext cx="7772400" cy="1143000"/>
          </a:xfrm>
        </p:spPr>
        <p:txBody>
          <a:bodyPr/>
          <a:lstStyle>
            <a:lvl1pPr>
              <a:defRPr/>
            </a:lvl1pPr>
          </a:lstStyle>
          <a:p>
            <a:r>
              <a:rPr lang="en-US"/>
              <a:t>Click to edit Master title style</a:t>
            </a:r>
          </a:p>
        </p:txBody>
      </p:sp>
      <p:sp>
        <p:nvSpPr>
          <p:cNvPr id="68634" name="Rectangle 1050"/>
          <p:cNvSpPr>
            <a:spLocks noGrp="1" noChangeArrowheads="1"/>
          </p:cNvSpPr>
          <p:nvPr>
            <p:ph type="subTitle" idx="1"/>
          </p:nvPr>
        </p:nvSpPr>
        <p:spPr>
          <a:xfrm>
            <a:off x="1166813" y="3886200"/>
            <a:ext cx="6400800" cy="1752600"/>
          </a:xfrm>
        </p:spPr>
        <p:txBody>
          <a:bodyPr/>
          <a:lstStyle>
            <a:lvl1pPr marL="0" indent="0">
              <a:buFont typeface="Monotype Sorts" pitchFamily="1" charset="2"/>
              <a:buNone/>
              <a:defRPr/>
            </a:lvl1pPr>
          </a:lstStyle>
          <a:p>
            <a:r>
              <a:rPr lang="en-US"/>
              <a:t>Click to edit Master subtitle style</a:t>
            </a:r>
          </a:p>
        </p:txBody>
      </p:sp>
      <p:sp>
        <p:nvSpPr>
          <p:cNvPr id="27" name="Rectangle 1051">
            <a:extLst>
              <a:ext uri="{FF2B5EF4-FFF2-40B4-BE49-F238E27FC236}">
                <a16:creationId xmlns:a16="http://schemas.microsoft.com/office/drawing/2014/main" id="{49615D13-ACBD-1443-B9E9-F58AE5DB54CD}"/>
              </a:ext>
            </a:extLst>
          </p:cNvPr>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1052">
            <a:extLst>
              <a:ext uri="{FF2B5EF4-FFF2-40B4-BE49-F238E27FC236}">
                <a16:creationId xmlns:a16="http://schemas.microsoft.com/office/drawing/2014/main" id="{8FF71735-338F-3D42-B8B0-52B3F0EF417F}"/>
              </a:ext>
            </a:extLst>
          </p:cNvPr>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1053">
            <a:extLst>
              <a:ext uri="{FF2B5EF4-FFF2-40B4-BE49-F238E27FC236}">
                <a16:creationId xmlns:a16="http://schemas.microsoft.com/office/drawing/2014/main" id="{1A2AE321-386D-6F41-9F07-2CFEA86C50BB}"/>
              </a:ext>
            </a:extLst>
          </p:cNvPr>
          <p:cNvSpPr>
            <a:spLocks noGrp="1" noChangeArrowheads="1"/>
          </p:cNvSpPr>
          <p:nvPr>
            <p:ph type="sldNum" sz="quarter" idx="12"/>
          </p:nvPr>
        </p:nvSpPr>
        <p:spPr/>
        <p:txBody>
          <a:bodyPr/>
          <a:lstStyle>
            <a:lvl1pPr>
              <a:defRPr>
                <a:solidFill>
                  <a:srgbClr val="000000"/>
                </a:solidFill>
              </a:defRPr>
            </a:lvl1pPr>
          </a:lstStyle>
          <a:p>
            <a:pPr>
              <a:defRPr/>
            </a:pPr>
            <a:fld id="{E8F89835-C426-304C-AC79-9A45547705BC}" type="slidenum">
              <a:rPr lang="en-US" altLang="en-US"/>
              <a:pPr>
                <a:defRPr/>
              </a:pPr>
              <a:t>‹#›</a:t>
            </a:fld>
            <a:endParaRPr lang="en-US" altLang="en-US"/>
          </a:p>
        </p:txBody>
      </p:sp>
    </p:spTree>
    <p:extLst>
      <p:ext uri="{BB962C8B-B14F-4D97-AF65-F5344CB8AC3E}">
        <p14:creationId xmlns:p14="http://schemas.microsoft.com/office/powerpoint/2010/main" val="92088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E362EB1B-BB40-1F48-A57A-82CEADC82A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72286CEF-E1B9-C640-8799-1272A0107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30ED194D-2302-4447-84E1-0431B146E513}"/>
              </a:ext>
            </a:extLst>
          </p:cNvPr>
          <p:cNvSpPr>
            <a:spLocks noGrp="1" noChangeArrowheads="1"/>
          </p:cNvSpPr>
          <p:nvPr>
            <p:ph type="sldNum" sz="quarter" idx="12"/>
          </p:nvPr>
        </p:nvSpPr>
        <p:spPr>
          <a:ln/>
        </p:spPr>
        <p:txBody>
          <a:bodyPr/>
          <a:lstStyle>
            <a:lvl1pPr>
              <a:defRPr/>
            </a:lvl1pPr>
          </a:lstStyle>
          <a:p>
            <a:pPr>
              <a:defRPr/>
            </a:pPr>
            <a:fld id="{B8E0B474-1B39-DF44-8EF9-7A44114E0C73}" type="slidenum">
              <a:rPr lang="en-US" altLang="en-US"/>
              <a:pPr>
                <a:defRPr/>
              </a:pPr>
              <a:t>‹#›</a:t>
            </a:fld>
            <a:endParaRPr lang="en-US" altLang="en-US"/>
          </a:p>
        </p:txBody>
      </p:sp>
    </p:spTree>
    <p:extLst>
      <p:ext uri="{BB962C8B-B14F-4D97-AF65-F5344CB8AC3E}">
        <p14:creationId xmlns:p14="http://schemas.microsoft.com/office/powerpoint/2010/main" val="391727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304800"/>
            <a:ext cx="200025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84835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C9FF4A76-97B8-EE49-AE21-C7608D4F70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441CF2BC-7780-3E4B-B268-AB034820EB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C8DFFE5D-0022-5B47-9FBF-92E74ED7AD92}"/>
              </a:ext>
            </a:extLst>
          </p:cNvPr>
          <p:cNvSpPr>
            <a:spLocks noGrp="1" noChangeArrowheads="1"/>
          </p:cNvSpPr>
          <p:nvPr>
            <p:ph type="sldNum" sz="quarter" idx="12"/>
          </p:nvPr>
        </p:nvSpPr>
        <p:spPr>
          <a:ln/>
        </p:spPr>
        <p:txBody>
          <a:bodyPr/>
          <a:lstStyle>
            <a:lvl1pPr>
              <a:defRPr/>
            </a:lvl1pPr>
          </a:lstStyle>
          <a:p>
            <a:pPr>
              <a:defRPr/>
            </a:pPr>
            <a:fld id="{06A1DC8F-AD5A-9D46-9E38-D139DC61B97B}" type="slidenum">
              <a:rPr lang="en-US" altLang="en-US"/>
              <a:pPr>
                <a:defRPr/>
              </a:pPr>
              <a:t>‹#›</a:t>
            </a:fld>
            <a:endParaRPr lang="en-US" altLang="en-US"/>
          </a:p>
        </p:txBody>
      </p:sp>
    </p:spTree>
    <p:extLst>
      <p:ext uri="{BB962C8B-B14F-4D97-AF65-F5344CB8AC3E}">
        <p14:creationId xmlns:p14="http://schemas.microsoft.com/office/powerpoint/2010/main" val="2376690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304800"/>
            <a:ext cx="7772400" cy="914400"/>
          </a:xfrm>
        </p:spPr>
        <p:txBody>
          <a:bodyPr/>
          <a:lstStyle/>
          <a:p>
            <a:r>
              <a:rPr lang="en-US"/>
              <a:t>Click to edit Master title style</a:t>
            </a:r>
          </a:p>
        </p:txBody>
      </p:sp>
      <p:sp>
        <p:nvSpPr>
          <p:cNvPr id="3" name="Text Placeholder 2"/>
          <p:cNvSpPr>
            <a:spLocks noGrp="1"/>
          </p:cNvSpPr>
          <p:nvPr>
            <p:ph type="body" sz="half" idx="1"/>
          </p:nvPr>
        </p:nvSpPr>
        <p:spPr>
          <a:xfrm>
            <a:off x="1143000" y="1447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447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EB646AB6-6A12-4141-B434-FC076A7F60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BD630184-7BB6-7E43-8F4C-4C88E44434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E3302ED3-50E6-E74B-B9C3-2C64534865BE}"/>
              </a:ext>
            </a:extLst>
          </p:cNvPr>
          <p:cNvSpPr>
            <a:spLocks noGrp="1" noChangeArrowheads="1"/>
          </p:cNvSpPr>
          <p:nvPr>
            <p:ph type="sldNum" sz="quarter" idx="12"/>
          </p:nvPr>
        </p:nvSpPr>
        <p:spPr>
          <a:ln/>
        </p:spPr>
        <p:txBody>
          <a:bodyPr/>
          <a:lstStyle>
            <a:lvl1pPr>
              <a:defRPr/>
            </a:lvl1pPr>
          </a:lstStyle>
          <a:p>
            <a:pPr>
              <a:defRPr/>
            </a:pPr>
            <a:fld id="{01378820-003E-4649-8ACA-336846A8F94C}" type="slidenum">
              <a:rPr lang="en-US" altLang="en-US"/>
              <a:pPr>
                <a:defRPr/>
              </a:pPr>
              <a:t>‹#›</a:t>
            </a:fld>
            <a:endParaRPr lang="en-US" altLang="en-US"/>
          </a:p>
        </p:txBody>
      </p:sp>
    </p:spTree>
    <p:extLst>
      <p:ext uri="{BB962C8B-B14F-4D97-AF65-F5344CB8AC3E}">
        <p14:creationId xmlns:p14="http://schemas.microsoft.com/office/powerpoint/2010/main" val="3874317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a:extLst>
              <a:ext uri="{FF2B5EF4-FFF2-40B4-BE49-F238E27FC236}">
                <a16:creationId xmlns:a16="http://schemas.microsoft.com/office/drawing/2014/main" id="{8FD97C08-8E22-E540-BE1B-579943BB44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E36CE279-CB0B-FE49-845C-17FA7A1C6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A81020FB-B354-1F4A-8559-09397941C620}"/>
              </a:ext>
            </a:extLst>
          </p:cNvPr>
          <p:cNvSpPr>
            <a:spLocks noGrp="1" noChangeArrowheads="1"/>
          </p:cNvSpPr>
          <p:nvPr>
            <p:ph type="sldNum" sz="quarter" idx="12"/>
          </p:nvPr>
        </p:nvSpPr>
        <p:spPr>
          <a:ln/>
        </p:spPr>
        <p:txBody>
          <a:bodyPr/>
          <a:lstStyle>
            <a:lvl1pPr>
              <a:defRPr/>
            </a:lvl1pPr>
          </a:lstStyle>
          <a:p>
            <a:pPr>
              <a:defRPr/>
            </a:pPr>
            <a:fld id="{4D38515E-7C90-3A42-8773-664AE540F217}" type="slidenum">
              <a:rPr lang="en-US" altLang="en-US"/>
              <a:pPr>
                <a:defRPr/>
              </a:pPr>
              <a:t>‹#›</a:t>
            </a:fld>
            <a:endParaRPr lang="en-US" altLang="en-US"/>
          </a:p>
        </p:txBody>
      </p:sp>
    </p:spTree>
    <p:extLst>
      <p:ext uri="{BB962C8B-B14F-4D97-AF65-F5344CB8AC3E}">
        <p14:creationId xmlns:p14="http://schemas.microsoft.com/office/powerpoint/2010/main" val="13579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a:extLst>
              <a:ext uri="{FF2B5EF4-FFF2-40B4-BE49-F238E27FC236}">
                <a16:creationId xmlns:a16="http://schemas.microsoft.com/office/drawing/2014/main" id="{61FE8C9F-EC81-0741-AC23-48064406C9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8">
            <a:extLst>
              <a:ext uri="{FF2B5EF4-FFF2-40B4-BE49-F238E27FC236}">
                <a16:creationId xmlns:a16="http://schemas.microsoft.com/office/drawing/2014/main" id="{5DAEDCEF-AC57-1E49-AA91-9F17A7A0B9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9">
            <a:extLst>
              <a:ext uri="{FF2B5EF4-FFF2-40B4-BE49-F238E27FC236}">
                <a16:creationId xmlns:a16="http://schemas.microsoft.com/office/drawing/2014/main" id="{E36FD59D-C50B-7B4E-A234-A72F76EFE0D3}"/>
              </a:ext>
            </a:extLst>
          </p:cNvPr>
          <p:cNvSpPr>
            <a:spLocks noGrp="1" noChangeArrowheads="1"/>
          </p:cNvSpPr>
          <p:nvPr>
            <p:ph type="sldNum" sz="quarter" idx="12"/>
          </p:nvPr>
        </p:nvSpPr>
        <p:spPr>
          <a:ln/>
        </p:spPr>
        <p:txBody>
          <a:bodyPr/>
          <a:lstStyle>
            <a:lvl1pPr>
              <a:defRPr/>
            </a:lvl1pPr>
          </a:lstStyle>
          <a:p>
            <a:pPr>
              <a:defRPr/>
            </a:pPr>
            <a:fld id="{14783C35-EA00-E748-A7C6-520F75FE3883}" type="slidenum">
              <a:rPr lang="en-US" altLang="en-US"/>
              <a:pPr>
                <a:defRPr/>
              </a:pPr>
              <a:t>‹#›</a:t>
            </a:fld>
            <a:endParaRPr lang="en-US" altLang="en-US"/>
          </a:p>
        </p:txBody>
      </p:sp>
    </p:spTree>
    <p:extLst>
      <p:ext uri="{BB962C8B-B14F-4D97-AF65-F5344CB8AC3E}">
        <p14:creationId xmlns:p14="http://schemas.microsoft.com/office/powerpoint/2010/main" val="341469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a:extLst>
              <a:ext uri="{FF2B5EF4-FFF2-40B4-BE49-F238E27FC236}">
                <a16:creationId xmlns:a16="http://schemas.microsoft.com/office/drawing/2014/main" id="{94C0083E-88A6-EA4C-A116-47A0B51ED8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63EC07CD-4482-FE48-BE50-34A6602D06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B4EEC7B3-8B86-BA44-BDE6-147FD2DFA3DA}"/>
              </a:ext>
            </a:extLst>
          </p:cNvPr>
          <p:cNvSpPr>
            <a:spLocks noGrp="1" noChangeArrowheads="1"/>
          </p:cNvSpPr>
          <p:nvPr>
            <p:ph type="sldNum" sz="quarter" idx="12"/>
          </p:nvPr>
        </p:nvSpPr>
        <p:spPr>
          <a:ln/>
        </p:spPr>
        <p:txBody>
          <a:bodyPr/>
          <a:lstStyle>
            <a:lvl1pPr>
              <a:defRPr/>
            </a:lvl1pPr>
          </a:lstStyle>
          <a:p>
            <a:pPr>
              <a:defRPr/>
            </a:pPr>
            <a:fld id="{4A6C7743-DD99-6245-BA18-5133A934E553}" type="slidenum">
              <a:rPr lang="en-US" altLang="en-US"/>
              <a:pPr>
                <a:defRPr/>
              </a:pPr>
              <a:t>‹#›</a:t>
            </a:fld>
            <a:endParaRPr lang="en-US" altLang="en-US"/>
          </a:p>
        </p:txBody>
      </p:sp>
    </p:spTree>
    <p:extLst>
      <p:ext uri="{BB962C8B-B14F-4D97-AF65-F5344CB8AC3E}">
        <p14:creationId xmlns:p14="http://schemas.microsoft.com/office/powerpoint/2010/main" val="169696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a:extLst>
              <a:ext uri="{FF2B5EF4-FFF2-40B4-BE49-F238E27FC236}">
                <a16:creationId xmlns:a16="http://schemas.microsoft.com/office/drawing/2014/main" id="{D836C33E-ACCB-DD4C-9EF7-BC163680A6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8">
            <a:extLst>
              <a:ext uri="{FF2B5EF4-FFF2-40B4-BE49-F238E27FC236}">
                <a16:creationId xmlns:a16="http://schemas.microsoft.com/office/drawing/2014/main" id="{1CD51AD0-3242-264A-8478-91A441A5B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9">
            <a:extLst>
              <a:ext uri="{FF2B5EF4-FFF2-40B4-BE49-F238E27FC236}">
                <a16:creationId xmlns:a16="http://schemas.microsoft.com/office/drawing/2014/main" id="{D9FBC20B-AE9E-2A49-BA3C-066101D27182}"/>
              </a:ext>
            </a:extLst>
          </p:cNvPr>
          <p:cNvSpPr>
            <a:spLocks noGrp="1" noChangeArrowheads="1"/>
          </p:cNvSpPr>
          <p:nvPr>
            <p:ph type="sldNum" sz="quarter" idx="12"/>
          </p:nvPr>
        </p:nvSpPr>
        <p:spPr>
          <a:ln/>
        </p:spPr>
        <p:txBody>
          <a:bodyPr/>
          <a:lstStyle>
            <a:lvl1pPr>
              <a:defRPr/>
            </a:lvl1pPr>
          </a:lstStyle>
          <a:p>
            <a:pPr>
              <a:defRPr/>
            </a:pPr>
            <a:fld id="{D81903CA-6E0D-E849-BA3F-BC5A89DD2498}" type="slidenum">
              <a:rPr lang="en-US" altLang="en-US"/>
              <a:pPr>
                <a:defRPr/>
              </a:pPr>
              <a:t>‹#›</a:t>
            </a:fld>
            <a:endParaRPr lang="en-US" altLang="en-US"/>
          </a:p>
        </p:txBody>
      </p:sp>
    </p:spTree>
    <p:extLst>
      <p:ext uri="{BB962C8B-B14F-4D97-AF65-F5344CB8AC3E}">
        <p14:creationId xmlns:p14="http://schemas.microsoft.com/office/powerpoint/2010/main" val="1283628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a:extLst>
              <a:ext uri="{FF2B5EF4-FFF2-40B4-BE49-F238E27FC236}">
                <a16:creationId xmlns:a16="http://schemas.microsoft.com/office/drawing/2014/main" id="{F44F5356-0149-264E-BC36-8B22877C35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8">
            <a:extLst>
              <a:ext uri="{FF2B5EF4-FFF2-40B4-BE49-F238E27FC236}">
                <a16:creationId xmlns:a16="http://schemas.microsoft.com/office/drawing/2014/main" id="{1D93B3B7-E5D4-3E47-B882-621B69CD58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9">
            <a:extLst>
              <a:ext uri="{FF2B5EF4-FFF2-40B4-BE49-F238E27FC236}">
                <a16:creationId xmlns:a16="http://schemas.microsoft.com/office/drawing/2014/main" id="{BEF17311-45E4-0846-951C-2AA4A8354D7D}"/>
              </a:ext>
            </a:extLst>
          </p:cNvPr>
          <p:cNvSpPr>
            <a:spLocks noGrp="1" noChangeArrowheads="1"/>
          </p:cNvSpPr>
          <p:nvPr>
            <p:ph type="sldNum" sz="quarter" idx="12"/>
          </p:nvPr>
        </p:nvSpPr>
        <p:spPr>
          <a:ln/>
        </p:spPr>
        <p:txBody>
          <a:bodyPr/>
          <a:lstStyle>
            <a:lvl1pPr>
              <a:defRPr/>
            </a:lvl1pPr>
          </a:lstStyle>
          <a:p>
            <a:pPr>
              <a:defRPr/>
            </a:pPr>
            <a:fld id="{93F8906F-14E6-164C-9F9B-30CD187EDEDF}" type="slidenum">
              <a:rPr lang="en-US" altLang="en-US"/>
              <a:pPr>
                <a:defRPr/>
              </a:pPr>
              <a:t>‹#›</a:t>
            </a:fld>
            <a:endParaRPr lang="en-US" altLang="en-US"/>
          </a:p>
        </p:txBody>
      </p:sp>
    </p:spTree>
    <p:extLst>
      <p:ext uri="{BB962C8B-B14F-4D97-AF65-F5344CB8AC3E}">
        <p14:creationId xmlns:p14="http://schemas.microsoft.com/office/powerpoint/2010/main" val="1257015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2877F28C-9ADC-5F46-B56F-239F309CBC0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8">
            <a:extLst>
              <a:ext uri="{FF2B5EF4-FFF2-40B4-BE49-F238E27FC236}">
                <a16:creationId xmlns:a16="http://schemas.microsoft.com/office/drawing/2014/main" id="{7093B897-37D6-EE45-8D3C-E4826E86CB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9">
            <a:extLst>
              <a:ext uri="{FF2B5EF4-FFF2-40B4-BE49-F238E27FC236}">
                <a16:creationId xmlns:a16="http://schemas.microsoft.com/office/drawing/2014/main" id="{5762B1F7-5CA7-5E45-B39A-BE6325F02379}"/>
              </a:ext>
            </a:extLst>
          </p:cNvPr>
          <p:cNvSpPr>
            <a:spLocks noGrp="1" noChangeArrowheads="1"/>
          </p:cNvSpPr>
          <p:nvPr>
            <p:ph type="sldNum" sz="quarter" idx="12"/>
          </p:nvPr>
        </p:nvSpPr>
        <p:spPr>
          <a:ln/>
        </p:spPr>
        <p:txBody>
          <a:bodyPr/>
          <a:lstStyle>
            <a:lvl1pPr>
              <a:defRPr/>
            </a:lvl1pPr>
          </a:lstStyle>
          <a:p>
            <a:pPr>
              <a:defRPr/>
            </a:pPr>
            <a:fld id="{5BC85B92-8EE8-9C4F-B4FE-FB3DE1D24693}" type="slidenum">
              <a:rPr lang="en-US" altLang="en-US"/>
              <a:pPr>
                <a:defRPr/>
              </a:pPr>
              <a:t>‹#›</a:t>
            </a:fld>
            <a:endParaRPr lang="en-US" altLang="en-US"/>
          </a:p>
        </p:txBody>
      </p:sp>
    </p:spTree>
    <p:extLst>
      <p:ext uri="{BB962C8B-B14F-4D97-AF65-F5344CB8AC3E}">
        <p14:creationId xmlns:p14="http://schemas.microsoft.com/office/powerpoint/2010/main" val="429987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82914DCE-2B1C-A845-BF96-E6BE78EB82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FEDFCFA0-015D-EA46-A91E-B5165733E5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8EC6D68C-D7EA-A24B-B7E6-511A94AFE6BE}"/>
              </a:ext>
            </a:extLst>
          </p:cNvPr>
          <p:cNvSpPr>
            <a:spLocks noGrp="1" noChangeArrowheads="1"/>
          </p:cNvSpPr>
          <p:nvPr>
            <p:ph type="sldNum" sz="quarter" idx="12"/>
          </p:nvPr>
        </p:nvSpPr>
        <p:spPr>
          <a:ln/>
        </p:spPr>
        <p:txBody>
          <a:bodyPr/>
          <a:lstStyle>
            <a:lvl1pPr>
              <a:defRPr/>
            </a:lvl1pPr>
          </a:lstStyle>
          <a:p>
            <a:pPr>
              <a:defRPr/>
            </a:pPr>
            <a:fld id="{4EE990D8-4786-534C-BBEE-1E3BA1FD8CE8}" type="slidenum">
              <a:rPr lang="en-US" altLang="en-US"/>
              <a:pPr>
                <a:defRPr/>
              </a:pPr>
              <a:t>‹#›</a:t>
            </a:fld>
            <a:endParaRPr lang="en-US" altLang="en-US"/>
          </a:p>
        </p:txBody>
      </p:sp>
    </p:spTree>
    <p:extLst>
      <p:ext uri="{BB962C8B-B14F-4D97-AF65-F5344CB8AC3E}">
        <p14:creationId xmlns:p14="http://schemas.microsoft.com/office/powerpoint/2010/main" val="585286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a:extLst>
              <a:ext uri="{FF2B5EF4-FFF2-40B4-BE49-F238E27FC236}">
                <a16:creationId xmlns:a16="http://schemas.microsoft.com/office/drawing/2014/main" id="{1F9C8E26-7309-6F40-A83F-CA9F2A88B1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8">
            <a:extLst>
              <a:ext uri="{FF2B5EF4-FFF2-40B4-BE49-F238E27FC236}">
                <a16:creationId xmlns:a16="http://schemas.microsoft.com/office/drawing/2014/main" id="{B2FB6B33-8BEE-BA42-B635-9DF4E1241E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9">
            <a:extLst>
              <a:ext uri="{FF2B5EF4-FFF2-40B4-BE49-F238E27FC236}">
                <a16:creationId xmlns:a16="http://schemas.microsoft.com/office/drawing/2014/main" id="{35F063EA-6110-DF49-86D5-0ABC004DEC73}"/>
              </a:ext>
            </a:extLst>
          </p:cNvPr>
          <p:cNvSpPr>
            <a:spLocks noGrp="1" noChangeArrowheads="1"/>
          </p:cNvSpPr>
          <p:nvPr>
            <p:ph type="sldNum" sz="quarter" idx="12"/>
          </p:nvPr>
        </p:nvSpPr>
        <p:spPr>
          <a:ln/>
        </p:spPr>
        <p:txBody>
          <a:bodyPr/>
          <a:lstStyle>
            <a:lvl1pPr>
              <a:defRPr/>
            </a:lvl1pPr>
          </a:lstStyle>
          <a:p>
            <a:pPr>
              <a:defRPr/>
            </a:pPr>
            <a:fld id="{044B0FF1-53E5-EE49-B1BC-50681BE89EA1}" type="slidenum">
              <a:rPr lang="en-US" altLang="en-US"/>
              <a:pPr>
                <a:defRPr/>
              </a:pPr>
              <a:t>‹#›</a:t>
            </a:fld>
            <a:endParaRPr lang="en-US" altLang="en-US"/>
          </a:p>
        </p:txBody>
      </p:sp>
    </p:spTree>
    <p:extLst>
      <p:ext uri="{BB962C8B-B14F-4D97-AF65-F5344CB8AC3E}">
        <p14:creationId xmlns:p14="http://schemas.microsoft.com/office/powerpoint/2010/main" val="62150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65BEF21-09D1-4946-A1A0-F171C6CA5FC1}"/>
              </a:ext>
            </a:extLst>
          </p:cNvPr>
          <p:cNvGrpSpPr>
            <a:grpSpLocks/>
          </p:cNvGrpSpPr>
          <p:nvPr/>
        </p:nvGrpSpPr>
        <p:grpSpPr bwMode="auto">
          <a:xfrm>
            <a:off x="0" y="-4763"/>
            <a:ext cx="1063625" cy="6858001"/>
            <a:chOff x="0" y="-3"/>
            <a:chExt cx="670" cy="4320"/>
          </a:xfrm>
        </p:grpSpPr>
        <p:grpSp>
          <p:nvGrpSpPr>
            <p:cNvPr id="1032" name="Group 3">
              <a:extLst>
                <a:ext uri="{FF2B5EF4-FFF2-40B4-BE49-F238E27FC236}">
                  <a16:creationId xmlns:a16="http://schemas.microsoft.com/office/drawing/2014/main" id="{17031407-BA10-1D49-A0BD-74D2037FBE9B}"/>
                </a:ext>
              </a:extLst>
            </p:cNvPr>
            <p:cNvGrpSpPr>
              <a:grpSpLocks/>
            </p:cNvGrpSpPr>
            <p:nvPr/>
          </p:nvGrpSpPr>
          <p:grpSpPr bwMode="auto">
            <a:xfrm rot="16200000" flipH="1">
              <a:off x="-1815" y="1838"/>
              <a:ext cx="4320" cy="638"/>
              <a:chOff x="-2" y="1562"/>
              <a:chExt cx="5762" cy="638"/>
            </a:xfrm>
          </p:grpSpPr>
          <p:sp>
            <p:nvSpPr>
              <p:cNvPr id="1035" name="Freeform 4">
                <a:extLst>
                  <a:ext uri="{FF2B5EF4-FFF2-40B4-BE49-F238E27FC236}">
                    <a16:creationId xmlns:a16="http://schemas.microsoft.com/office/drawing/2014/main" id="{C9770DC0-61DF-3142-8AA3-5D312506A1C5}"/>
                  </a:ext>
                </a:extLst>
              </p:cNvPr>
              <p:cNvSpPr>
                <a:spLocks/>
              </p:cNvSpPr>
              <p:nvPr/>
            </p:nvSpPr>
            <p:spPr bwMode="ltGray">
              <a:xfrm rot="-5400000">
                <a:off x="2550" y="-993"/>
                <a:ext cx="624" cy="5745"/>
              </a:xfrm>
              <a:custGeom>
                <a:avLst/>
                <a:gdLst>
                  <a:gd name="T0" fmla="*/ 0 w 1000"/>
                  <a:gd name="T1" fmla="*/ 0 h 720"/>
                  <a:gd name="T2" fmla="*/ 0 w 1000"/>
                  <a:gd name="T3" fmla="*/ 2147483646 h 720"/>
                  <a:gd name="T4" fmla="*/ 1 w 1000"/>
                  <a:gd name="T5" fmla="*/ 2147483646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6" name="Freeform 5">
                <a:extLst>
                  <a:ext uri="{FF2B5EF4-FFF2-40B4-BE49-F238E27FC236}">
                    <a16:creationId xmlns:a16="http://schemas.microsoft.com/office/drawing/2014/main" id="{91A60030-76EF-E940-92E7-40507D87CC04}"/>
                  </a:ext>
                </a:extLst>
              </p:cNvPr>
              <p:cNvSpPr>
                <a:spLocks/>
              </p:cNvSpPr>
              <p:nvPr/>
            </p:nvSpPr>
            <p:spPr bwMode="ltGray">
              <a:xfrm rot="-5400000">
                <a:off x="1315" y="1670"/>
                <a:ext cx="624" cy="420"/>
              </a:xfrm>
              <a:custGeom>
                <a:avLst/>
                <a:gdLst>
                  <a:gd name="T0" fmla="*/ 0 w 624"/>
                  <a:gd name="T1" fmla="*/ 0 h 317"/>
                  <a:gd name="T2" fmla="*/ 0 w 624"/>
                  <a:gd name="T3" fmla="*/ 24486 h 317"/>
                  <a:gd name="T4" fmla="*/ 624 w 624"/>
                  <a:gd name="T5" fmla="*/ 244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7" name="Freeform 6">
                <a:extLst>
                  <a:ext uri="{FF2B5EF4-FFF2-40B4-BE49-F238E27FC236}">
                    <a16:creationId xmlns:a16="http://schemas.microsoft.com/office/drawing/2014/main" id="{6ACFE18E-7A85-7343-8D29-6D6300C49030}"/>
                  </a:ext>
                </a:extLst>
              </p:cNvPr>
              <p:cNvSpPr>
                <a:spLocks/>
              </p:cNvSpPr>
              <p:nvPr/>
            </p:nvSpPr>
            <p:spPr bwMode="ltGray">
              <a:xfrm rot="-5400000">
                <a:off x="976" y="1669"/>
                <a:ext cx="624" cy="424"/>
              </a:xfrm>
              <a:custGeom>
                <a:avLst/>
                <a:gdLst>
                  <a:gd name="T0" fmla="*/ 0 w 624"/>
                  <a:gd name="T1" fmla="*/ 0 h 317"/>
                  <a:gd name="T2" fmla="*/ 0 w 624"/>
                  <a:gd name="T3" fmla="*/ 28548 h 317"/>
                  <a:gd name="T4" fmla="*/ 624 w 624"/>
                  <a:gd name="T5" fmla="*/ 2854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a:extLst>
                  <a:ext uri="{FF2B5EF4-FFF2-40B4-BE49-F238E27FC236}">
                    <a16:creationId xmlns:a16="http://schemas.microsoft.com/office/drawing/2014/main" id="{E9169F9D-393C-354C-8114-3A46632CB542}"/>
                  </a:ext>
                </a:extLst>
              </p:cNvPr>
              <p:cNvSpPr>
                <a:spLocks/>
              </p:cNvSpPr>
              <p:nvPr/>
            </p:nvSpPr>
            <p:spPr bwMode="ltGray">
              <a:xfrm rot="-5400000">
                <a:off x="-63" y="1753"/>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Freeform 8">
                <a:extLst>
                  <a:ext uri="{FF2B5EF4-FFF2-40B4-BE49-F238E27FC236}">
                    <a16:creationId xmlns:a16="http://schemas.microsoft.com/office/drawing/2014/main" id="{9E53F5D1-263D-984B-AD82-4CD6814DDA16}"/>
                  </a:ext>
                </a:extLst>
              </p:cNvPr>
              <p:cNvSpPr>
                <a:spLocks/>
              </p:cNvSpPr>
              <p:nvPr/>
            </p:nvSpPr>
            <p:spPr bwMode="ltGray">
              <a:xfrm rot="-5400000">
                <a:off x="656" y="1734"/>
                <a:ext cx="624" cy="292"/>
              </a:xfrm>
              <a:custGeom>
                <a:avLst/>
                <a:gdLst>
                  <a:gd name="T0" fmla="*/ 0 w 624"/>
                  <a:gd name="T1" fmla="*/ 0 h 317"/>
                  <a:gd name="T2" fmla="*/ 0 w 624"/>
                  <a:gd name="T3" fmla="*/ 74 h 317"/>
                  <a:gd name="T4" fmla="*/ 624 w 624"/>
                  <a:gd name="T5" fmla="*/ 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0" name="Freeform 9">
                <a:extLst>
                  <a:ext uri="{FF2B5EF4-FFF2-40B4-BE49-F238E27FC236}">
                    <a16:creationId xmlns:a16="http://schemas.microsoft.com/office/drawing/2014/main" id="{70BC75E9-C162-4146-A084-700CDC231019}"/>
                  </a:ext>
                </a:extLst>
              </p:cNvPr>
              <p:cNvSpPr>
                <a:spLocks/>
              </p:cNvSpPr>
              <p:nvPr/>
            </p:nvSpPr>
            <p:spPr bwMode="ltGray">
              <a:xfrm rot="-5400000">
                <a:off x="438" y="1701"/>
                <a:ext cx="624" cy="363"/>
              </a:xfrm>
              <a:custGeom>
                <a:avLst/>
                <a:gdLst>
                  <a:gd name="T0" fmla="*/ 0 w 624"/>
                  <a:gd name="T1" fmla="*/ 0 h 272"/>
                  <a:gd name="T2" fmla="*/ 0 w 624"/>
                  <a:gd name="T3" fmla="*/ 27523 h 272"/>
                  <a:gd name="T4" fmla="*/ 240 w 624"/>
                  <a:gd name="T5" fmla="*/ 24312 h 272"/>
                  <a:gd name="T6" fmla="*/ 624 w 624"/>
                  <a:gd name="T7" fmla="*/ 2752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1" name="Freeform 10">
                <a:extLst>
                  <a:ext uri="{FF2B5EF4-FFF2-40B4-BE49-F238E27FC236}">
                    <a16:creationId xmlns:a16="http://schemas.microsoft.com/office/drawing/2014/main" id="{A87BDEE5-1C15-6141-A4FA-7E72897C9B57}"/>
                  </a:ext>
                </a:extLst>
              </p:cNvPr>
              <p:cNvSpPr>
                <a:spLocks/>
              </p:cNvSpPr>
              <p:nvPr/>
            </p:nvSpPr>
            <p:spPr bwMode="ltGray">
              <a:xfrm rot="-5400000">
                <a:off x="148" y="1727"/>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2" name="Freeform 11">
                <a:extLst>
                  <a:ext uri="{FF2B5EF4-FFF2-40B4-BE49-F238E27FC236}">
                    <a16:creationId xmlns:a16="http://schemas.microsoft.com/office/drawing/2014/main" id="{BC5B6587-BFAE-664B-9191-4DA5161B7CB2}"/>
                  </a:ext>
                </a:extLst>
              </p:cNvPr>
              <p:cNvSpPr>
                <a:spLocks/>
              </p:cNvSpPr>
              <p:nvPr/>
            </p:nvSpPr>
            <p:spPr bwMode="ltGray">
              <a:xfrm rot="-5400000">
                <a:off x="3203" y="1659"/>
                <a:ext cx="624" cy="420"/>
              </a:xfrm>
              <a:custGeom>
                <a:avLst/>
                <a:gdLst>
                  <a:gd name="T0" fmla="*/ 0 w 624"/>
                  <a:gd name="T1" fmla="*/ 0 h 317"/>
                  <a:gd name="T2" fmla="*/ 0 w 624"/>
                  <a:gd name="T3" fmla="*/ 24486 h 317"/>
                  <a:gd name="T4" fmla="*/ 624 w 624"/>
                  <a:gd name="T5" fmla="*/ 244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3" name="Freeform 12">
                <a:extLst>
                  <a:ext uri="{FF2B5EF4-FFF2-40B4-BE49-F238E27FC236}">
                    <a16:creationId xmlns:a16="http://schemas.microsoft.com/office/drawing/2014/main" id="{2A5B1E5F-D2F5-6D41-8291-300CCAC79B2D}"/>
                  </a:ext>
                </a:extLst>
              </p:cNvPr>
              <p:cNvSpPr>
                <a:spLocks/>
              </p:cNvSpPr>
              <p:nvPr/>
            </p:nvSpPr>
            <p:spPr bwMode="ltGray">
              <a:xfrm rot="-5400000">
                <a:off x="2870" y="1661"/>
                <a:ext cx="624" cy="421"/>
              </a:xfrm>
              <a:custGeom>
                <a:avLst/>
                <a:gdLst>
                  <a:gd name="T0" fmla="*/ 0 w 624"/>
                  <a:gd name="T1" fmla="*/ 0 h 317"/>
                  <a:gd name="T2" fmla="*/ 0 w 624"/>
                  <a:gd name="T3" fmla="*/ 25434 h 317"/>
                  <a:gd name="T4" fmla="*/ 624 w 624"/>
                  <a:gd name="T5" fmla="*/ 2543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 name="Freeform 13">
                <a:extLst>
                  <a:ext uri="{FF2B5EF4-FFF2-40B4-BE49-F238E27FC236}">
                    <a16:creationId xmlns:a16="http://schemas.microsoft.com/office/drawing/2014/main" id="{BE9E4204-8346-884E-8301-AFA9C05C0B1F}"/>
                  </a:ext>
                </a:extLst>
              </p:cNvPr>
              <p:cNvSpPr>
                <a:spLocks/>
              </p:cNvSpPr>
              <p:nvPr/>
            </p:nvSpPr>
            <p:spPr bwMode="ltGray">
              <a:xfrm rot="-5400000">
                <a:off x="1825" y="1747"/>
                <a:ext cx="624" cy="256"/>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5" name="Freeform 14">
                <a:extLst>
                  <a:ext uri="{FF2B5EF4-FFF2-40B4-BE49-F238E27FC236}">
                    <a16:creationId xmlns:a16="http://schemas.microsoft.com/office/drawing/2014/main" id="{A8483BD8-8702-CC4A-96A1-32F7ED07975E}"/>
                  </a:ext>
                </a:extLst>
              </p:cNvPr>
              <p:cNvSpPr>
                <a:spLocks/>
              </p:cNvSpPr>
              <p:nvPr/>
            </p:nvSpPr>
            <p:spPr bwMode="ltGray">
              <a:xfrm rot="-5400000">
                <a:off x="2545" y="1726"/>
                <a:ext cx="624" cy="292"/>
              </a:xfrm>
              <a:custGeom>
                <a:avLst/>
                <a:gdLst>
                  <a:gd name="T0" fmla="*/ 0 w 624"/>
                  <a:gd name="T1" fmla="*/ 0 h 317"/>
                  <a:gd name="T2" fmla="*/ 0 w 624"/>
                  <a:gd name="T3" fmla="*/ 74 h 317"/>
                  <a:gd name="T4" fmla="*/ 624 w 624"/>
                  <a:gd name="T5" fmla="*/ 7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6" name="Freeform 15">
                <a:extLst>
                  <a:ext uri="{FF2B5EF4-FFF2-40B4-BE49-F238E27FC236}">
                    <a16:creationId xmlns:a16="http://schemas.microsoft.com/office/drawing/2014/main" id="{6C3D2F50-67EF-FA49-BA84-060E320C7B79}"/>
                  </a:ext>
                </a:extLst>
              </p:cNvPr>
              <p:cNvSpPr>
                <a:spLocks/>
              </p:cNvSpPr>
              <p:nvPr/>
            </p:nvSpPr>
            <p:spPr bwMode="ltGray">
              <a:xfrm rot="-5400000">
                <a:off x="2326" y="1695"/>
                <a:ext cx="624" cy="360"/>
              </a:xfrm>
              <a:custGeom>
                <a:avLst/>
                <a:gdLst>
                  <a:gd name="T0" fmla="*/ 0 w 624"/>
                  <a:gd name="T1" fmla="*/ 0 h 272"/>
                  <a:gd name="T2" fmla="*/ 0 w 624"/>
                  <a:gd name="T3" fmla="*/ 24101 h 272"/>
                  <a:gd name="T4" fmla="*/ 240 w 624"/>
                  <a:gd name="T5" fmla="*/ 21268 h 272"/>
                  <a:gd name="T6" fmla="*/ 624 w 624"/>
                  <a:gd name="T7" fmla="*/ 2410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7" name="Freeform 16">
                <a:extLst>
                  <a:ext uri="{FF2B5EF4-FFF2-40B4-BE49-F238E27FC236}">
                    <a16:creationId xmlns:a16="http://schemas.microsoft.com/office/drawing/2014/main" id="{0BBFF5EC-C767-2447-B92C-7FC15FA4E22E}"/>
                  </a:ext>
                </a:extLst>
              </p:cNvPr>
              <p:cNvSpPr>
                <a:spLocks/>
              </p:cNvSpPr>
              <p:nvPr/>
            </p:nvSpPr>
            <p:spPr bwMode="ltGray">
              <a:xfrm rot="-5400000">
                <a:off x="2035" y="1721"/>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8" name="Freeform 17">
                <a:extLst>
                  <a:ext uri="{FF2B5EF4-FFF2-40B4-BE49-F238E27FC236}">
                    <a16:creationId xmlns:a16="http://schemas.microsoft.com/office/drawing/2014/main" id="{B3120CD1-DC66-9540-836E-C5EF1BF3B369}"/>
                  </a:ext>
                </a:extLst>
              </p:cNvPr>
              <p:cNvSpPr>
                <a:spLocks/>
              </p:cNvSpPr>
              <p:nvPr/>
            </p:nvSpPr>
            <p:spPr bwMode="ltGray">
              <a:xfrm rot="-5400000">
                <a:off x="4071" y="1664"/>
                <a:ext cx="624" cy="420"/>
              </a:xfrm>
              <a:custGeom>
                <a:avLst/>
                <a:gdLst>
                  <a:gd name="T0" fmla="*/ 0 w 624"/>
                  <a:gd name="T1" fmla="*/ 0 h 317"/>
                  <a:gd name="T2" fmla="*/ 0 w 624"/>
                  <a:gd name="T3" fmla="*/ 24486 h 317"/>
                  <a:gd name="T4" fmla="*/ 624 w 624"/>
                  <a:gd name="T5" fmla="*/ 244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9" name="Freeform 18">
                <a:extLst>
                  <a:ext uri="{FF2B5EF4-FFF2-40B4-BE49-F238E27FC236}">
                    <a16:creationId xmlns:a16="http://schemas.microsoft.com/office/drawing/2014/main" id="{426B2F06-C847-044A-8958-D8F0CC06CF4A}"/>
                  </a:ext>
                </a:extLst>
              </p:cNvPr>
              <p:cNvSpPr>
                <a:spLocks/>
              </p:cNvSpPr>
              <p:nvPr/>
            </p:nvSpPr>
            <p:spPr bwMode="ltGray">
              <a:xfrm rot="-5400000">
                <a:off x="3725" y="1665"/>
                <a:ext cx="624" cy="423"/>
              </a:xfrm>
              <a:custGeom>
                <a:avLst/>
                <a:gdLst>
                  <a:gd name="T0" fmla="*/ 0 w 624"/>
                  <a:gd name="T1" fmla="*/ 0 h 317"/>
                  <a:gd name="T2" fmla="*/ 0 w 624"/>
                  <a:gd name="T3" fmla="*/ 27471 h 317"/>
                  <a:gd name="T4" fmla="*/ 624 w 624"/>
                  <a:gd name="T5" fmla="*/ 2747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0" name="Freeform 19">
                <a:extLst>
                  <a:ext uri="{FF2B5EF4-FFF2-40B4-BE49-F238E27FC236}">
                    <a16:creationId xmlns:a16="http://schemas.microsoft.com/office/drawing/2014/main" id="{F9A4F27A-BA4C-5441-9075-7672315D9B14}"/>
                  </a:ext>
                </a:extLst>
              </p:cNvPr>
              <p:cNvSpPr>
                <a:spLocks/>
              </p:cNvSpPr>
              <p:nvPr/>
            </p:nvSpPr>
            <p:spPr bwMode="ltGray">
              <a:xfrm rot="-5400000">
                <a:off x="4572" y="1744"/>
                <a:ext cx="624" cy="255"/>
              </a:xfrm>
              <a:custGeom>
                <a:avLst/>
                <a:gdLst>
                  <a:gd name="T0" fmla="*/ 0 w 624"/>
                  <a:gd name="T1" fmla="*/ 1 h 370"/>
                  <a:gd name="T2" fmla="*/ 0 w 624"/>
                  <a:gd name="T3" fmla="*/ 1 h 370"/>
                  <a:gd name="T4" fmla="*/ 624 w 624"/>
                  <a:gd name="T5" fmla="*/ 1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1" name="Freeform 20">
                <a:extLst>
                  <a:ext uri="{FF2B5EF4-FFF2-40B4-BE49-F238E27FC236}">
                    <a16:creationId xmlns:a16="http://schemas.microsoft.com/office/drawing/2014/main" id="{94C175C5-97E2-8447-BEF0-4FC174FD90F6}"/>
                  </a:ext>
                </a:extLst>
              </p:cNvPr>
              <p:cNvSpPr>
                <a:spLocks/>
              </p:cNvSpPr>
              <p:nvPr/>
            </p:nvSpPr>
            <p:spPr bwMode="ltGray">
              <a:xfrm>
                <a:off x="5469" y="1559"/>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2" name="Freeform 21">
                <a:extLst>
                  <a:ext uri="{FF2B5EF4-FFF2-40B4-BE49-F238E27FC236}">
                    <a16:creationId xmlns:a16="http://schemas.microsoft.com/office/drawing/2014/main" id="{D435E5C3-6ADC-5747-A19F-9D89C07E9AA5}"/>
                  </a:ext>
                </a:extLst>
              </p:cNvPr>
              <p:cNvSpPr>
                <a:spLocks/>
              </p:cNvSpPr>
              <p:nvPr/>
            </p:nvSpPr>
            <p:spPr bwMode="ltGray">
              <a:xfrm rot="-5400000">
                <a:off x="5075" y="1688"/>
                <a:ext cx="624" cy="361"/>
              </a:xfrm>
              <a:custGeom>
                <a:avLst/>
                <a:gdLst>
                  <a:gd name="T0" fmla="*/ 0 w 624"/>
                  <a:gd name="T1" fmla="*/ 0 h 272"/>
                  <a:gd name="T2" fmla="*/ 0 w 624"/>
                  <a:gd name="T3" fmla="*/ 25193 h 272"/>
                  <a:gd name="T4" fmla="*/ 240 w 624"/>
                  <a:gd name="T5" fmla="*/ 22272 h 272"/>
                  <a:gd name="T6" fmla="*/ 624 w 624"/>
                  <a:gd name="T7" fmla="*/ 25193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3" name="Freeform 22">
                <a:extLst>
                  <a:ext uri="{FF2B5EF4-FFF2-40B4-BE49-F238E27FC236}">
                    <a16:creationId xmlns:a16="http://schemas.microsoft.com/office/drawing/2014/main" id="{BA4E22CB-017A-B647-A350-8214305FFFBE}"/>
                  </a:ext>
                </a:extLst>
              </p:cNvPr>
              <p:cNvSpPr>
                <a:spLocks/>
              </p:cNvSpPr>
              <p:nvPr/>
            </p:nvSpPr>
            <p:spPr bwMode="ltGray">
              <a:xfrm rot="-5400000">
                <a:off x="4788" y="1715"/>
                <a:ext cx="632" cy="316"/>
              </a:xfrm>
              <a:custGeom>
                <a:avLst/>
                <a:gdLst>
                  <a:gd name="T0" fmla="*/ 8 w 632"/>
                  <a:gd name="T1" fmla="*/ 5 h 362"/>
                  <a:gd name="T2" fmla="*/ 8 w 632"/>
                  <a:gd name="T3" fmla="*/ 36 h 362"/>
                  <a:gd name="T4" fmla="*/ 248 w 632"/>
                  <a:gd name="T5" fmla="*/ 36 h 362"/>
                  <a:gd name="T6" fmla="*/ 632 w 632"/>
                  <a:gd name="T7" fmla="*/ 36 h 362"/>
                  <a:gd name="T8" fmla="*/ 632 w 632"/>
                  <a:gd name="T9" fmla="*/ 5 h 362"/>
                  <a:gd name="T10" fmla="*/ 104 w 632"/>
                  <a:gd name="T11" fmla="*/ 5 h 362"/>
                  <a:gd name="T12" fmla="*/ 8 w 632"/>
                  <a:gd name="T13" fmla="*/ 5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033" name="Freeform 23">
              <a:extLst>
                <a:ext uri="{FF2B5EF4-FFF2-40B4-BE49-F238E27FC236}">
                  <a16:creationId xmlns:a16="http://schemas.microsoft.com/office/drawing/2014/main" id="{000655A4-700A-8F41-AA19-1FB0C2985DE0}"/>
                </a:ext>
              </a:extLst>
            </p:cNvPr>
            <p:cNvSpPr>
              <a:spLocks/>
            </p:cNvSpPr>
            <p:nvPr/>
          </p:nvSpPr>
          <p:spPr bwMode="ltGray">
            <a:xfrm rot="16200000" flipH="1">
              <a:off x="-1954" y="1951"/>
              <a:ext cx="4320" cy="412"/>
            </a:xfrm>
            <a:custGeom>
              <a:avLst/>
              <a:gdLst>
                <a:gd name="T0" fmla="*/ 0 w 5762"/>
                <a:gd name="T1" fmla="*/ 581 h 385"/>
                <a:gd name="T2" fmla="*/ 57 w 5762"/>
                <a:gd name="T3" fmla="*/ 555 h 385"/>
                <a:gd name="T4" fmla="*/ 57 w 5762"/>
                <a:gd name="T5" fmla="*/ 4 h 385"/>
                <a:gd name="T6" fmla="*/ 0 w 5762"/>
                <a:gd name="T7" fmla="*/ 0 h 385"/>
                <a:gd name="T8" fmla="*/ 0 w 5762"/>
                <a:gd name="T9" fmla="*/ 581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a:extLst>
                <a:ext uri="{FF2B5EF4-FFF2-40B4-BE49-F238E27FC236}">
                  <a16:creationId xmlns:a16="http://schemas.microsoft.com/office/drawing/2014/main" id="{4160A7E0-1836-3A4E-B8AA-73DC74B36BE3}"/>
                </a:ext>
              </a:extLst>
            </p:cNvPr>
            <p:cNvSpPr>
              <a:spLocks/>
            </p:cNvSpPr>
            <p:nvPr/>
          </p:nvSpPr>
          <p:spPr bwMode="ltGray">
            <a:xfrm rot="16200000" flipH="1">
              <a:off x="-1584" y="2062"/>
              <a:ext cx="4319" cy="189"/>
            </a:xfrm>
            <a:custGeom>
              <a:avLst/>
              <a:gdLst>
                <a:gd name="T0" fmla="*/ 0 w 5761"/>
                <a:gd name="T1" fmla="*/ 28 h 189"/>
                <a:gd name="T2" fmla="*/ 57 w 5761"/>
                <a:gd name="T3" fmla="*/ 0 h 189"/>
                <a:gd name="T4" fmla="*/ 57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a:extLst>
              <a:ext uri="{FF2B5EF4-FFF2-40B4-BE49-F238E27FC236}">
                <a16:creationId xmlns:a16="http://schemas.microsoft.com/office/drawing/2014/main" id="{7E293A25-0C11-D046-941B-C57FA652F814}"/>
              </a:ext>
            </a:extLst>
          </p:cNvPr>
          <p:cNvSpPr>
            <a:spLocks noGrp="1" noChangeArrowheads="1"/>
          </p:cNvSpPr>
          <p:nvPr>
            <p:ph type="title"/>
          </p:nvPr>
        </p:nvSpPr>
        <p:spPr bwMode="auto">
          <a:xfrm>
            <a:off x="13716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6">
            <a:extLst>
              <a:ext uri="{FF2B5EF4-FFF2-40B4-BE49-F238E27FC236}">
                <a16:creationId xmlns:a16="http://schemas.microsoft.com/office/drawing/2014/main" id="{83804949-DD18-2944-9FA0-35698EDF0071}"/>
              </a:ext>
            </a:extLst>
          </p:cNvPr>
          <p:cNvSpPr>
            <a:spLocks noGrp="1" noChangeArrowheads="1"/>
          </p:cNvSpPr>
          <p:nvPr>
            <p:ph type="body" idx="1"/>
          </p:nvPr>
        </p:nvSpPr>
        <p:spPr bwMode="auto">
          <a:xfrm>
            <a:off x="1143000" y="1447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611" name="Rectangle 27">
            <a:extLst>
              <a:ext uri="{FF2B5EF4-FFF2-40B4-BE49-F238E27FC236}">
                <a16:creationId xmlns:a16="http://schemas.microsoft.com/office/drawing/2014/main" id="{83E3BB77-4651-6344-9559-A60513C9141A}"/>
              </a:ext>
            </a:extLst>
          </p:cNvPr>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mn-lt"/>
                <a:ea typeface="+mn-ea"/>
                <a:cs typeface="+mn-cs"/>
              </a:defRPr>
            </a:lvl1pPr>
          </a:lstStyle>
          <a:p>
            <a:pPr>
              <a:defRPr/>
            </a:pPr>
            <a:endParaRPr lang="en-US"/>
          </a:p>
        </p:txBody>
      </p:sp>
      <p:sp>
        <p:nvSpPr>
          <p:cNvPr id="67612" name="Rectangle 28">
            <a:extLst>
              <a:ext uri="{FF2B5EF4-FFF2-40B4-BE49-F238E27FC236}">
                <a16:creationId xmlns:a16="http://schemas.microsoft.com/office/drawing/2014/main" id="{C70D10F0-D054-6A45-998D-63415796F27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mn-lt"/>
                <a:ea typeface="+mn-ea"/>
                <a:cs typeface="+mn-cs"/>
              </a:defRPr>
            </a:lvl1pPr>
          </a:lstStyle>
          <a:p>
            <a:pPr>
              <a:defRPr/>
            </a:pPr>
            <a:endParaRPr lang="en-US"/>
          </a:p>
        </p:txBody>
      </p:sp>
      <p:sp>
        <p:nvSpPr>
          <p:cNvPr id="67613" name="Rectangle 29">
            <a:extLst>
              <a:ext uri="{FF2B5EF4-FFF2-40B4-BE49-F238E27FC236}">
                <a16:creationId xmlns:a16="http://schemas.microsoft.com/office/drawing/2014/main" id="{2BD01CBF-F32C-FD44-8AF8-63B4C2174B9C}"/>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Arial" charset="0"/>
                <a:ea typeface="ＭＳ Ｐゴシック" charset="-128"/>
              </a:defRPr>
            </a:lvl1pPr>
          </a:lstStyle>
          <a:p>
            <a:pPr>
              <a:defRPr/>
            </a:pPr>
            <a:fld id="{168A80F6-C21A-254C-99DF-97151B3303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Lst>
  <p:hf hdr="0" ftr="0" dt="0"/>
  <p:txStyles>
    <p:titleStyle>
      <a:lvl1pPr algn="l" rtl="0" eaLnBrk="0" fontAlgn="base" hangingPunct="0">
        <a:spcBef>
          <a:spcPct val="0"/>
        </a:spcBef>
        <a:spcAft>
          <a:spcPct val="0"/>
        </a:spcAft>
        <a:defRPr kumimoji="1" sz="4000">
          <a:solidFill>
            <a:schemeClr val="tx2"/>
          </a:solidFill>
          <a:latin typeface="+mn-lt"/>
          <a:ea typeface="ＭＳ Ｐゴシック" pitchFamily="1" charset="-128"/>
          <a:cs typeface="ＭＳ Ｐゴシック" pitchFamily="1" charset="-128"/>
        </a:defRPr>
      </a:lvl1pPr>
      <a:lvl2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kumimoji="1" sz="4000">
          <a:solidFill>
            <a:schemeClr val="tx2"/>
          </a:solidFill>
          <a:latin typeface="Arial" charset="0"/>
          <a:ea typeface="ＭＳ Ｐゴシック" pitchFamily="1" charset="-128"/>
          <a:cs typeface="ＭＳ Ｐゴシック" pitchFamily="1" charset="-128"/>
        </a:defRPr>
      </a:lvl5pPr>
      <a:lvl6pPr marL="457200" algn="l" rtl="0" eaLnBrk="0" fontAlgn="base" hangingPunct="0">
        <a:spcBef>
          <a:spcPct val="0"/>
        </a:spcBef>
        <a:spcAft>
          <a:spcPct val="0"/>
        </a:spcAft>
        <a:defRPr kumimoji="1" sz="4000">
          <a:solidFill>
            <a:schemeClr val="tx2"/>
          </a:solidFill>
          <a:latin typeface="Times New Roman" pitchFamily="1" charset="0"/>
        </a:defRPr>
      </a:lvl6pPr>
      <a:lvl7pPr marL="914400" algn="l" rtl="0" eaLnBrk="0" fontAlgn="base" hangingPunct="0">
        <a:spcBef>
          <a:spcPct val="0"/>
        </a:spcBef>
        <a:spcAft>
          <a:spcPct val="0"/>
        </a:spcAft>
        <a:defRPr kumimoji="1" sz="4000">
          <a:solidFill>
            <a:schemeClr val="tx2"/>
          </a:solidFill>
          <a:latin typeface="Times New Roman" pitchFamily="1" charset="0"/>
        </a:defRPr>
      </a:lvl7pPr>
      <a:lvl8pPr marL="1371600" algn="l" rtl="0" eaLnBrk="0" fontAlgn="base" hangingPunct="0">
        <a:spcBef>
          <a:spcPct val="0"/>
        </a:spcBef>
        <a:spcAft>
          <a:spcPct val="0"/>
        </a:spcAft>
        <a:defRPr kumimoji="1" sz="4000">
          <a:solidFill>
            <a:schemeClr val="tx2"/>
          </a:solidFill>
          <a:latin typeface="Times New Roman" pitchFamily="1" charset="0"/>
        </a:defRPr>
      </a:lvl8pPr>
      <a:lvl9pPr marL="1828800" algn="l" rtl="0" eaLnBrk="0" fontAlgn="base" hangingPunct="0">
        <a:spcBef>
          <a:spcPct val="0"/>
        </a:spcBef>
        <a:spcAft>
          <a:spcPct val="0"/>
        </a:spcAft>
        <a:defRPr kumimoji="1" sz="4000">
          <a:solidFill>
            <a:schemeClr val="tx2"/>
          </a:solidFill>
          <a:latin typeface="Times New Roman" pitchFamily="1" charset="0"/>
        </a:defRPr>
      </a:lvl9pPr>
    </p:titleStyle>
    <p:bodyStyle>
      <a:lvl1pPr marL="342900" indent="-342900" algn="l" rtl="0" eaLnBrk="0" fontAlgn="base" hangingPunct="0">
        <a:spcBef>
          <a:spcPct val="20000"/>
        </a:spcBef>
        <a:spcAft>
          <a:spcPct val="0"/>
        </a:spcAft>
        <a:buClr>
          <a:schemeClr val="accent1"/>
        </a:buClr>
        <a:buSzPct val="70000"/>
        <a:buFont typeface="Monotype Sorts" pitchFamily="2" charset="2"/>
        <a:buChar char="n"/>
        <a:defRPr kumimoji="1"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33.png"/><Relationship Id="rId4" Type="http://schemas.openxmlformats.org/officeDocument/2006/relationships/image" Target="../media/image32.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emf"/></Relationships>
</file>

<file path=ppt/slides/_rels/slide1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1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4.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51.emf"/><Relationship Id="rId4" Type="http://schemas.openxmlformats.org/officeDocument/2006/relationships/oleObject" Target="../embeddings/oleObject6.bin"/></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7" Type="http://schemas.openxmlformats.org/officeDocument/2006/relationships/hyperlink" Target="https://www.polleverywhere.com/free_text_polls/gfSb1CmQfh94JOH?preview=true" TargetMode="Externa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hyperlink" Target="http://www.polleverywhere.com/app/help" TargetMode="External"/><Relationship Id="rId5" Type="http://schemas.openxmlformats.org/officeDocument/2006/relationships/hyperlink" Target="http://www.polleverywhere.com/app" TargetMode="Externa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3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https://en.wikipedia.org/wiki/publication" TargetMode="External"/><Relationship Id="rId4" Type="http://schemas.openxmlformats.org/officeDocument/2006/relationships/hyperlink" Target="https://en.wikipedia.org/wiki/public_domain"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7DDEEA2-ABAF-2E40-87F7-6972B7C0E61A}"/>
              </a:ext>
            </a:extLst>
          </p:cNvPr>
          <p:cNvSpPr>
            <a:spLocks noGrp="1" noChangeArrowheads="1"/>
          </p:cNvSpPr>
          <p:nvPr>
            <p:ph type="ctrTitle"/>
          </p:nvPr>
        </p:nvSpPr>
        <p:spPr>
          <a:xfrm>
            <a:off x="762000" y="457200"/>
            <a:ext cx="7772400" cy="1676400"/>
          </a:xfrm>
        </p:spPr>
        <p:txBody>
          <a:bodyPr/>
          <a:lstStyle/>
          <a:p>
            <a:pPr algn="ctr"/>
            <a:r>
              <a:rPr lang="en-US" altLang="en-US" sz="3600" dirty="0">
                <a:latin typeface="Times New Roman" panose="02020603050405020304" pitchFamily="18" charset="0"/>
                <a:ea typeface="ＭＳ Ｐゴシック" panose="020B0600070205080204" pitchFamily="34" charset="-128"/>
              </a:rPr>
              <a:t>Alternatives to Randomized Trials </a:t>
            </a:r>
            <a:r>
              <a:rPr lang="en-US" sz="3600" dirty="0">
                <a:latin typeface="Times New Roman" panose="02020603050405020304" pitchFamily="18" charset="0"/>
                <a:ea typeface="ＭＳ Ｐゴシック" panose="020B0600070205080204" pitchFamily="34" charset="-128"/>
              </a:rPr>
              <a:t>for Estimating Treatment Effects</a:t>
            </a:r>
            <a:br>
              <a:rPr lang="en-US" sz="3600" b="1" dirty="0"/>
            </a:br>
            <a:r>
              <a:rPr lang="en-US" altLang="en-US" sz="3600" dirty="0">
                <a:latin typeface="Times New Roman" panose="02020603050405020304" pitchFamily="18" charset="0"/>
                <a:ea typeface="ＭＳ Ｐゴシック" panose="020B0600070205080204" pitchFamily="34" charset="-128"/>
              </a:rPr>
              <a:t> and Understanding P-values and Confidence Intervals</a:t>
            </a:r>
          </a:p>
        </p:txBody>
      </p:sp>
      <p:sp>
        <p:nvSpPr>
          <p:cNvPr id="16386" name="Rectangle 3">
            <a:extLst>
              <a:ext uri="{FF2B5EF4-FFF2-40B4-BE49-F238E27FC236}">
                <a16:creationId xmlns:a16="http://schemas.microsoft.com/office/drawing/2014/main" id="{B404338C-5987-5F44-90EA-5E8D1840EBA7}"/>
              </a:ext>
            </a:extLst>
          </p:cNvPr>
          <p:cNvSpPr>
            <a:spLocks noGrp="1" noChangeArrowheads="1"/>
          </p:cNvSpPr>
          <p:nvPr>
            <p:ph type="subTitle" idx="1"/>
          </p:nvPr>
        </p:nvSpPr>
        <p:spPr>
          <a:xfrm>
            <a:off x="1143000" y="3810000"/>
            <a:ext cx="6400800" cy="1752600"/>
          </a:xfrm>
        </p:spPr>
        <p:txBody>
          <a:bodyPr/>
          <a:lstStyle/>
          <a:p>
            <a:pPr algn="ctr">
              <a:buFont typeface="Monotype Sorts" pitchFamily="2" charset="2"/>
              <a:buNone/>
            </a:pPr>
            <a:r>
              <a:rPr lang="en-US" altLang="en-US" dirty="0">
                <a:ea typeface="ＭＳ Ｐゴシック" panose="020B0600070205080204" pitchFamily="34" charset="-128"/>
              </a:rPr>
              <a:t>Tom Newman, MD, MPH</a:t>
            </a:r>
          </a:p>
          <a:p>
            <a:pPr algn="ctr">
              <a:buFont typeface="Monotype Sorts" pitchFamily="2" charset="2"/>
              <a:buNone/>
            </a:pPr>
            <a:endParaRPr lang="en-US" altLang="en-US" sz="2400" dirty="0">
              <a:ea typeface="ＭＳ Ｐゴシック" panose="020B0600070205080204" pitchFamily="34" charset="-128"/>
            </a:endParaRPr>
          </a:p>
          <a:p>
            <a:pPr algn="ctr">
              <a:buFont typeface="Monotype Sorts" pitchFamily="2" charset="2"/>
              <a:buNone/>
            </a:pPr>
            <a:r>
              <a:rPr lang="en-US" altLang="en-US" sz="2400" dirty="0">
                <a:ea typeface="ＭＳ Ｐゴシック" panose="020B0600070205080204" pitchFamily="34" charset="-128"/>
              </a:rPr>
              <a:t>2019 Slides with 2021 Updates</a:t>
            </a:r>
          </a:p>
          <a:p>
            <a:pPr algn="ctr">
              <a:buFont typeface="Monotype Sorts" pitchFamily="2" charset="2"/>
              <a:buNone/>
            </a:pPr>
            <a:endParaRPr lang="en-US" altLang="en-US" sz="2400" dirty="0">
              <a:ea typeface="ＭＳ Ｐゴシック" panose="020B0600070205080204" pitchFamily="34" charset="-128"/>
            </a:endParaRPr>
          </a:p>
        </p:txBody>
      </p:sp>
      <p:sp>
        <p:nvSpPr>
          <p:cNvPr id="16387" name="Text Box 4">
            <a:extLst>
              <a:ext uri="{FF2B5EF4-FFF2-40B4-BE49-F238E27FC236}">
                <a16:creationId xmlns:a16="http://schemas.microsoft.com/office/drawing/2014/main" id="{1FA87222-9E57-8545-9C64-E9913E3D173B}"/>
              </a:ext>
            </a:extLst>
          </p:cNvPr>
          <p:cNvSpPr txBox="1">
            <a:spLocks noChangeArrowheads="1"/>
          </p:cNvSpPr>
          <p:nvPr/>
        </p:nvSpPr>
        <p:spPr bwMode="auto">
          <a:xfrm>
            <a:off x="381000" y="6553200"/>
            <a:ext cx="65532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400" dirty="0" err="1">
                <a:latin typeface="Times New Roman" panose="02020603050405020304" pitchFamily="18" charset="0"/>
              </a:rPr>
              <a:t>Lec</a:t>
            </a:r>
            <a:r>
              <a:rPr kumimoji="0" lang="en-US" altLang="en-US" sz="1400" dirty="0">
                <a:latin typeface="Times New Roman" panose="02020603050405020304" pitchFamily="18" charset="0"/>
              </a:rPr>
              <a:t> 8 Alternatives to RCTs &amp; P-values 2021</a:t>
            </a:r>
          </a:p>
          <a:p>
            <a:pPr>
              <a:spcBef>
                <a:spcPct val="50000"/>
              </a:spcBef>
              <a:buClrTx/>
              <a:buSzTx/>
              <a:buFontTx/>
              <a:buNone/>
            </a:pPr>
            <a:endParaRPr kumimoji="0" lang="en-US" altLang="en-US" sz="1400" dirty="0">
              <a:latin typeface="Times New Roman" panose="02020603050405020304" pitchFamily="18" charset="0"/>
            </a:endParaRPr>
          </a:p>
        </p:txBody>
      </p:sp>
      <p:sp>
        <p:nvSpPr>
          <p:cNvPr id="16388" name="Slide Number Placeholder 6">
            <a:extLst>
              <a:ext uri="{FF2B5EF4-FFF2-40B4-BE49-F238E27FC236}">
                <a16:creationId xmlns:a16="http://schemas.microsoft.com/office/drawing/2014/main" id="{CA6FFC89-6B7E-AF48-9C38-1E4EE89ACBC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05E1AA2-1DDB-C441-B886-86BA71BC5CEF}" type="slidenum">
              <a:rPr kumimoji="0" lang="en-US" altLang="en-US" sz="1400" smtClean="0">
                <a:solidFill>
                  <a:srgbClr val="000000"/>
                </a:solidFill>
              </a:rPr>
              <a:pPr>
                <a:spcBef>
                  <a:spcPct val="50000"/>
                </a:spcBef>
                <a:buClrTx/>
                <a:buSzTx/>
                <a:buFontTx/>
                <a:buNone/>
              </a:pPr>
              <a:t>1</a:t>
            </a:fld>
            <a:endParaRPr kumimoji="0" lang="en-US" altLang="en-US" sz="14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7ACDE78F-5DED-3B47-9EE9-C2655442CBBC}"/>
              </a:ext>
            </a:extLst>
          </p:cNvPr>
          <p:cNvSpPr>
            <a:spLocks noGrp="1" noChangeArrowheads="1"/>
          </p:cNvSpPr>
          <p:nvPr>
            <p:ph type="title"/>
          </p:nvPr>
        </p:nvSpPr>
        <p:spPr>
          <a:xfrm>
            <a:off x="1066800" y="152400"/>
            <a:ext cx="7772400" cy="914400"/>
          </a:xfrm>
        </p:spPr>
        <p:txBody>
          <a:bodyPr/>
          <a:lstStyle/>
          <a:p>
            <a:r>
              <a:rPr lang="en-US" altLang="en-US" sz="3200" dirty="0">
                <a:ea typeface="ＭＳ Ｐゴシック" panose="020B0600070205080204" pitchFamily="34" charset="-128"/>
              </a:rPr>
              <a:t>Natural Experiment -2 : Epidural anesthesia and Caesarian delivery* </a:t>
            </a:r>
          </a:p>
        </p:txBody>
      </p:sp>
      <p:sp>
        <p:nvSpPr>
          <p:cNvPr id="34818" name="Slide Number Placeholder 3">
            <a:extLst>
              <a:ext uri="{FF2B5EF4-FFF2-40B4-BE49-F238E27FC236}">
                <a16:creationId xmlns:a16="http://schemas.microsoft.com/office/drawing/2014/main" id="{BB865B88-A94D-4845-BAE6-2FEBB97E21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AB23FD1-F147-2F4C-8E65-0674C7B4664D}" type="slidenum">
              <a:rPr kumimoji="0" lang="en-US" altLang="en-US" sz="1400" smtClean="0"/>
              <a:pPr>
                <a:spcBef>
                  <a:spcPct val="50000"/>
                </a:spcBef>
                <a:buClrTx/>
                <a:buSzTx/>
                <a:buFontTx/>
                <a:buNone/>
              </a:pPr>
              <a:t>10</a:t>
            </a:fld>
            <a:endParaRPr kumimoji="0" lang="en-US" altLang="en-US" sz="1400"/>
          </a:p>
        </p:txBody>
      </p:sp>
      <p:sp>
        <p:nvSpPr>
          <p:cNvPr id="34819" name="TextBox 4">
            <a:extLst>
              <a:ext uri="{FF2B5EF4-FFF2-40B4-BE49-F238E27FC236}">
                <a16:creationId xmlns:a16="http://schemas.microsoft.com/office/drawing/2014/main" id="{D6CFAC4D-E24F-2F4C-9650-2EDB422884AA}"/>
              </a:ext>
            </a:extLst>
          </p:cNvPr>
          <p:cNvSpPr txBox="1">
            <a:spLocks noChangeArrowheads="1"/>
          </p:cNvSpPr>
          <p:nvPr/>
        </p:nvSpPr>
        <p:spPr bwMode="auto">
          <a:xfrm>
            <a:off x="1092200" y="6289675"/>
            <a:ext cx="777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*Zhang et al, 2001. Thanks to Susan M. Lee (MAS 2014)</a:t>
            </a:r>
          </a:p>
        </p:txBody>
      </p:sp>
      <p:pic>
        <p:nvPicPr>
          <p:cNvPr id="34820" name="Picture 6" descr="Description: Description: fig 1.png">
            <a:extLst>
              <a:ext uri="{FF2B5EF4-FFF2-40B4-BE49-F238E27FC236}">
                <a16:creationId xmlns:a16="http://schemas.microsoft.com/office/drawing/2014/main" id="{B304B2F6-6507-5F4D-AD6E-846AAD2FA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95400"/>
            <a:ext cx="7924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a:extLst>
              <a:ext uri="{FF2B5EF4-FFF2-40B4-BE49-F238E27FC236}">
                <a16:creationId xmlns:a16="http://schemas.microsoft.com/office/drawing/2014/main" id="{CB9A2CF9-B700-DF4F-8364-BFDCC7E10A1B}"/>
              </a:ext>
            </a:extLst>
          </p:cNvPr>
          <p:cNvSpPr>
            <a:spLocks noGrp="1" noChangeArrowheads="1"/>
          </p:cNvSpPr>
          <p:nvPr>
            <p:ph type="title"/>
          </p:nvPr>
        </p:nvSpPr>
        <p:spPr>
          <a:xfrm>
            <a:off x="1365250" y="1219200"/>
            <a:ext cx="7772400" cy="2362200"/>
          </a:xfrm>
        </p:spPr>
        <p:txBody>
          <a:bodyPr/>
          <a:lstStyle/>
          <a:p>
            <a:r>
              <a:rPr lang="en-US" altLang="en-US" dirty="0">
                <a:ea typeface="ＭＳ Ｐゴシック" panose="020B0600070205080204" pitchFamily="34" charset="-128"/>
              </a:rPr>
              <a:t>Additional Slides showing derivation of the Complier Average Causal Effect = Local Average Treatment Effect in the PROBIT study</a:t>
            </a:r>
          </a:p>
        </p:txBody>
      </p:sp>
      <p:sp>
        <p:nvSpPr>
          <p:cNvPr id="205826" name="Slide Number Placeholder 3">
            <a:extLst>
              <a:ext uri="{FF2B5EF4-FFF2-40B4-BE49-F238E27FC236}">
                <a16:creationId xmlns:a16="http://schemas.microsoft.com/office/drawing/2014/main" id="{B3D2F924-2CB5-DE4C-AC06-7328BD6362D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975CD9B-776F-A740-957F-32B252F11CDD}" type="slidenum">
              <a:rPr kumimoji="0" lang="en-US" altLang="en-US" sz="1400" smtClean="0"/>
              <a:pPr>
                <a:spcBef>
                  <a:spcPct val="50000"/>
                </a:spcBef>
                <a:buClrTx/>
                <a:buSzTx/>
                <a:buFontTx/>
                <a:buNone/>
              </a:pPr>
              <a:t>100</a:t>
            </a:fld>
            <a:endParaRPr kumimoji="0" lang="en-US" altLang="en-US" sz="140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a:extLst>
              <a:ext uri="{FF2B5EF4-FFF2-40B4-BE49-F238E27FC236}">
                <a16:creationId xmlns:a16="http://schemas.microsoft.com/office/drawing/2014/main" id="{05512D14-20F1-524A-AC08-197D429D904D}"/>
              </a:ext>
            </a:extLst>
          </p:cNvPr>
          <p:cNvSpPr>
            <a:spLocks noGrp="1" noChangeArrowheads="1"/>
          </p:cNvSpPr>
          <p:nvPr>
            <p:ph type="title"/>
          </p:nvPr>
        </p:nvSpPr>
        <p:spPr>
          <a:xfrm>
            <a:off x="1143000" y="76200"/>
            <a:ext cx="7772400" cy="1066800"/>
          </a:xfrm>
        </p:spPr>
        <p:txBody>
          <a:bodyPr/>
          <a:lstStyle/>
          <a:p>
            <a:r>
              <a:rPr lang="en-US" altLang="en-US" sz="2600">
                <a:ea typeface="ＭＳ Ｐゴシック" panose="020B0600070205080204" pitchFamily="34" charset="-128"/>
              </a:rPr>
              <a:t>Estimates of Average Causal Effect (ACE) typically assume </a:t>
            </a:r>
            <a:r>
              <a:rPr lang="en-US" altLang="en-US" sz="2600" b="1" i="1">
                <a:ea typeface="ＭＳ Ｐゴシック" panose="020B0600070205080204" pitchFamily="34" charset="-128"/>
              </a:rPr>
              <a:t>treatment homogeneity </a:t>
            </a:r>
          </a:p>
        </p:txBody>
      </p:sp>
      <p:sp>
        <p:nvSpPr>
          <p:cNvPr id="32770" name="Content Placeholder 2">
            <a:extLst>
              <a:ext uri="{FF2B5EF4-FFF2-40B4-BE49-F238E27FC236}">
                <a16:creationId xmlns:a16="http://schemas.microsoft.com/office/drawing/2014/main" id="{4C7F59EC-3BEA-7E4A-B0B3-2A39675140ED}"/>
              </a:ext>
            </a:extLst>
          </p:cNvPr>
          <p:cNvSpPr>
            <a:spLocks noGrp="1"/>
          </p:cNvSpPr>
          <p:nvPr>
            <p:ph idx="1"/>
          </p:nvPr>
        </p:nvSpPr>
        <p:spPr>
          <a:xfrm>
            <a:off x="1066800" y="1143000"/>
            <a:ext cx="7772400" cy="4876800"/>
          </a:xfrm>
        </p:spPr>
        <p:txBody>
          <a:bodyPr/>
          <a:lstStyle/>
          <a:p>
            <a:pPr>
              <a:buFont typeface="Monotype Sorts" charset="2"/>
              <a:buChar char="n"/>
              <a:defRPr/>
            </a:pPr>
            <a:r>
              <a:rPr lang="en-US" sz="2800" dirty="0">
                <a:ea typeface="ＭＳ Ｐゴシック" charset="0"/>
                <a:cs typeface="ＭＳ Ｐゴシック" charset="0"/>
              </a:rPr>
              <a:t>We assume that the observed rate of eczema is a weighted average of the rates in those who exclusively breast feed (A) and those who do not (B)</a:t>
            </a:r>
          </a:p>
          <a:p>
            <a:pPr lvl="1">
              <a:defRPr/>
            </a:pPr>
            <a:r>
              <a:rPr lang="en-US" sz="2400" dirty="0">
                <a:ea typeface="ＭＳ Ｐゴシック" charset="0"/>
                <a:cs typeface="ＭＳ Ｐゴシック" charset="0"/>
              </a:rPr>
              <a:t>Effect of breast feeding is the same in everyone</a:t>
            </a:r>
          </a:p>
          <a:p>
            <a:pPr lvl="1">
              <a:defRPr/>
            </a:pPr>
            <a:r>
              <a:rPr lang="en-US" sz="2400" dirty="0">
                <a:ea typeface="ＭＳ Ｐゴシック" charset="0"/>
                <a:cs typeface="ＭＳ Ｐゴシック" charset="0"/>
              </a:rPr>
              <a:t>That is  A</a:t>
            </a:r>
            <a:r>
              <a:rPr lang="en-US" sz="2400" baseline="-25000" dirty="0">
                <a:ea typeface="ＭＳ Ｐゴシック" charset="0"/>
                <a:cs typeface="ＭＳ Ｐゴシック" charset="0"/>
              </a:rPr>
              <a:t>i</a:t>
            </a:r>
            <a:r>
              <a:rPr lang="en-US" sz="2400" dirty="0">
                <a:ea typeface="ＭＳ Ｐゴシック" charset="0"/>
                <a:cs typeface="ＭＳ Ｐゴシック" charset="0"/>
              </a:rPr>
              <a:t> = A</a:t>
            </a:r>
            <a:r>
              <a:rPr lang="en-US" sz="2400" baseline="-25000" dirty="0">
                <a:ea typeface="ＭＳ Ｐゴシック" charset="0"/>
                <a:cs typeface="ＭＳ Ｐゴシック" charset="0"/>
              </a:rPr>
              <a:t>c</a:t>
            </a:r>
            <a:r>
              <a:rPr lang="en-US" sz="2400" dirty="0">
                <a:ea typeface="ＭＳ Ｐゴシック" charset="0"/>
                <a:cs typeface="ＭＳ Ｐゴシック" charset="0"/>
              </a:rPr>
              <a:t> and B</a:t>
            </a:r>
            <a:r>
              <a:rPr lang="en-US" sz="2400" baseline="-25000" dirty="0">
                <a:ea typeface="ＭＳ Ｐゴシック" charset="0"/>
                <a:cs typeface="ＭＳ Ｐゴシック" charset="0"/>
              </a:rPr>
              <a:t>i</a:t>
            </a:r>
            <a:r>
              <a:rPr lang="en-US" sz="2400" dirty="0">
                <a:ea typeface="ＭＳ Ｐゴシック" charset="0"/>
                <a:cs typeface="ＭＳ Ｐゴシック" charset="0"/>
              </a:rPr>
              <a:t> = </a:t>
            </a:r>
            <a:r>
              <a:rPr lang="en-US" sz="2400" dirty="0" err="1">
                <a:ea typeface="ＭＳ Ｐゴシック" charset="0"/>
                <a:cs typeface="ＭＳ Ｐゴシック" charset="0"/>
              </a:rPr>
              <a:t>B</a:t>
            </a:r>
            <a:r>
              <a:rPr lang="en-US" sz="2400" baseline="-25000" dirty="0" err="1">
                <a:ea typeface="ＭＳ Ｐゴシック" charset="0"/>
                <a:cs typeface="ＭＳ Ｐゴシック" charset="0"/>
              </a:rPr>
              <a:t>c</a:t>
            </a:r>
            <a:endParaRPr lang="en-US" sz="2400" baseline="-25000" dirty="0">
              <a:ea typeface="ＭＳ Ｐゴシック" charset="0"/>
              <a:cs typeface="ＭＳ Ｐゴシック" charset="0"/>
            </a:endParaRPr>
          </a:p>
          <a:p>
            <a:pPr>
              <a:buFont typeface="Monotype Sorts" charset="2"/>
              <a:buChar char="n"/>
              <a:defRPr/>
            </a:pPr>
            <a:r>
              <a:rPr lang="en-US" sz="2800" dirty="0">
                <a:ea typeface="ＭＳ Ｐゴシック" charset="0"/>
                <a:cs typeface="ＭＳ Ｐゴシック" charset="0"/>
              </a:rPr>
              <a:t>Then if the proportion exclusively breastfed is p</a:t>
            </a:r>
            <a:r>
              <a:rPr lang="en-US" sz="2800" baseline="-25000" dirty="0">
                <a:ea typeface="ＭＳ Ｐゴシック" charset="0"/>
                <a:cs typeface="ＭＳ Ｐゴシック" charset="0"/>
              </a:rPr>
              <a:t>1</a:t>
            </a:r>
            <a:r>
              <a:rPr lang="en-US" sz="2800" dirty="0">
                <a:ea typeface="ＭＳ Ｐゴシック" charset="0"/>
                <a:cs typeface="ＭＳ Ｐゴシック" charset="0"/>
              </a:rPr>
              <a:t> in the intervention group and p</a:t>
            </a:r>
            <a:r>
              <a:rPr lang="en-US" sz="2800" baseline="-25000" dirty="0">
                <a:ea typeface="ＭＳ Ｐゴシック" charset="0"/>
                <a:cs typeface="ＭＳ Ｐゴシック" charset="0"/>
              </a:rPr>
              <a:t>2</a:t>
            </a:r>
            <a:r>
              <a:rPr lang="en-US" sz="2800" dirty="0">
                <a:ea typeface="ＭＳ Ｐゴシック" charset="0"/>
                <a:cs typeface="ＭＳ Ｐゴシック" charset="0"/>
              </a:rPr>
              <a:t> in the control group, the observed rates of eczema </a:t>
            </a:r>
            <a:r>
              <a:rPr lang="en-US" sz="2800" dirty="0" err="1">
                <a:ea typeface="ＭＳ Ｐゴシック" charset="0"/>
                <a:cs typeface="ＭＳ Ｐゴシック" charset="0"/>
              </a:rPr>
              <a:t>R</a:t>
            </a:r>
            <a:r>
              <a:rPr lang="en-US" sz="2800" baseline="-25000" dirty="0" err="1">
                <a:ea typeface="ＭＳ Ｐゴシック" charset="0"/>
                <a:cs typeface="ＭＳ Ｐゴシック" charset="0"/>
              </a:rPr>
              <a:t>c</a:t>
            </a:r>
            <a:r>
              <a:rPr lang="en-US" sz="2800" baseline="-25000" dirty="0">
                <a:ea typeface="ＭＳ Ｐゴシック" charset="0"/>
                <a:cs typeface="ＭＳ Ｐゴシック" charset="0"/>
              </a:rPr>
              <a:t> </a:t>
            </a:r>
            <a:r>
              <a:rPr lang="en-US" sz="2800" dirty="0">
                <a:ea typeface="ＭＳ Ｐゴシック" charset="0"/>
                <a:cs typeface="ＭＳ Ｐゴシック" charset="0"/>
              </a:rPr>
              <a:t>in the control group and </a:t>
            </a:r>
            <a:r>
              <a:rPr lang="en-US" sz="2800" dirty="0" err="1">
                <a:ea typeface="ＭＳ Ｐゴシック" charset="0"/>
                <a:cs typeface="ＭＳ Ｐゴシック" charset="0"/>
              </a:rPr>
              <a:t>R</a:t>
            </a:r>
            <a:r>
              <a:rPr lang="en-US" sz="2800" baseline="-25000" dirty="0" err="1">
                <a:ea typeface="ＭＳ Ｐゴシック" charset="0"/>
                <a:cs typeface="ＭＳ Ｐゴシック" charset="0"/>
              </a:rPr>
              <a:t>i</a:t>
            </a:r>
            <a:r>
              <a:rPr lang="en-US" sz="2800" baseline="-25000" dirty="0">
                <a:ea typeface="ＭＳ Ｐゴシック" charset="0"/>
                <a:cs typeface="ＭＳ Ｐゴシック" charset="0"/>
              </a:rPr>
              <a:t> </a:t>
            </a:r>
            <a:r>
              <a:rPr lang="en-US" sz="2800" dirty="0">
                <a:ea typeface="ＭＳ Ｐゴシック" charset="0"/>
                <a:cs typeface="ＭＳ Ｐゴシック" charset="0"/>
              </a:rPr>
              <a:t>in the intervention group will be:</a:t>
            </a:r>
            <a:br>
              <a:rPr lang="en-US" sz="2800" dirty="0">
                <a:ea typeface="ＭＳ Ｐゴシック" charset="0"/>
                <a:cs typeface="ＭＳ Ｐゴシック" charset="0"/>
              </a:rPr>
            </a:br>
            <a:r>
              <a:rPr lang="en-US" sz="2400" dirty="0">
                <a:ea typeface="ＭＳ Ｐゴシック" charset="0"/>
                <a:cs typeface="ＭＳ Ｐゴシック" charset="0"/>
              </a:rPr>
              <a:t>	R</a:t>
            </a:r>
            <a:r>
              <a:rPr lang="en-US" sz="2400" baseline="-25000" dirty="0">
                <a:ea typeface="ＭＳ Ｐゴシック" charset="0"/>
                <a:cs typeface="ＭＳ Ｐゴシック" charset="0"/>
              </a:rPr>
              <a:t>C</a:t>
            </a:r>
            <a:r>
              <a:rPr lang="en-US" sz="2400" dirty="0">
                <a:ea typeface="ＭＳ Ｐゴシック" charset="0"/>
                <a:cs typeface="ＭＳ Ｐゴシック" charset="0"/>
              </a:rPr>
              <a:t>= p</a:t>
            </a:r>
            <a:r>
              <a:rPr lang="en-US" sz="2400" baseline="-25000" dirty="0">
                <a:ea typeface="ＭＳ Ｐゴシック" charset="0"/>
                <a:cs typeface="ＭＳ Ｐゴシック" charset="0"/>
              </a:rPr>
              <a:t>2</a:t>
            </a:r>
            <a:r>
              <a:rPr lang="en-US" sz="2400" dirty="0">
                <a:ea typeface="ＭＳ Ｐゴシック" charset="0"/>
                <a:cs typeface="ＭＳ Ｐゴシック" charset="0"/>
              </a:rPr>
              <a:t>A + (1-p</a:t>
            </a:r>
            <a:r>
              <a:rPr lang="en-US" sz="2400" baseline="-25000" dirty="0">
                <a:ea typeface="ＭＳ Ｐゴシック" charset="0"/>
                <a:cs typeface="ＭＳ Ｐゴシック" charset="0"/>
              </a:rPr>
              <a:t>2</a:t>
            </a:r>
            <a:r>
              <a:rPr lang="en-US" sz="2400" dirty="0">
                <a:ea typeface="ＭＳ Ｐゴシック" charset="0"/>
                <a:cs typeface="ＭＳ Ｐゴシック" charset="0"/>
              </a:rPr>
              <a:t>)B</a:t>
            </a:r>
          </a:p>
          <a:p>
            <a:pPr marL="0" indent="0">
              <a:buFont typeface="Monotype Sorts" charset="2"/>
              <a:buNone/>
              <a:defRPr/>
            </a:pPr>
            <a:r>
              <a:rPr lang="en-US" sz="2400" dirty="0">
                <a:ea typeface="ＭＳ Ｐゴシック" charset="0"/>
                <a:cs typeface="ＭＳ Ｐゴシック" charset="0"/>
              </a:rPr>
              <a:t>	R</a:t>
            </a:r>
            <a:r>
              <a:rPr lang="en-US" sz="2400" baseline="-25000" dirty="0">
                <a:ea typeface="ＭＳ Ｐゴシック" charset="0"/>
                <a:cs typeface="ＭＳ Ｐゴシック" charset="0"/>
              </a:rPr>
              <a:t>I</a:t>
            </a:r>
            <a:r>
              <a:rPr lang="en-US" sz="2400" dirty="0">
                <a:ea typeface="ＭＳ Ｐゴシック" charset="0"/>
                <a:cs typeface="ＭＳ Ｐゴシック" charset="0"/>
              </a:rPr>
              <a:t> = p</a:t>
            </a:r>
            <a:r>
              <a:rPr lang="en-US" sz="2400" baseline="-25000" dirty="0">
                <a:ea typeface="ＭＳ Ｐゴシック" charset="0"/>
                <a:cs typeface="ＭＳ Ｐゴシック" charset="0"/>
              </a:rPr>
              <a:t>1</a:t>
            </a:r>
            <a:r>
              <a:rPr lang="en-US" sz="2400" dirty="0">
                <a:ea typeface="ＭＳ Ｐゴシック" charset="0"/>
                <a:cs typeface="ＭＳ Ｐゴシック" charset="0"/>
              </a:rPr>
              <a:t>A + (1-p</a:t>
            </a:r>
            <a:r>
              <a:rPr lang="en-US" sz="2400" baseline="-25000" dirty="0">
                <a:ea typeface="ＭＳ Ｐゴシック" charset="0"/>
                <a:cs typeface="ＭＳ Ｐゴシック" charset="0"/>
              </a:rPr>
              <a:t>1</a:t>
            </a:r>
            <a:r>
              <a:rPr lang="en-US" sz="2400" dirty="0">
                <a:ea typeface="ＭＳ Ｐゴシック" charset="0"/>
                <a:cs typeface="ＭＳ Ｐゴシック" charset="0"/>
              </a:rPr>
              <a:t>)B </a:t>
            </a:r>
            <a:br>
              <a:rPr lang="en-US" sz="2400" dirty="0">
                <a:ea typeface="ＭＳ Ｐゴシック" charset="0"/>
                <a:cs typeface="ＭＳ Ｐゴシック" charset="0"/>
              </a:rPr>
            </a:br>
            <a:r>
              <a:rPr lang="en-US" sz="2400" dirty="0">
                <a:ea typeface="ＭＳ Ｐゴシック" charset="0"/>
                <a:cs typeface="ＭＳ Ｐゴシック" charset="0"/>
              </a:rPr>
              <a:t>	</a:t>
            </a:r>
          </a:p>
        </p:txBody>
      </p:sp>
      <p:sp>
        <p:nvSpPr>
          <p:cNvPr id="206851" name="Slide Number Placeholder 3">
            <a:extLst>
              <a:ext uri="{FF2B5EF4-FFF2-40B4-BE49-F238E27FC236}">
                <a16:creationId xmlns:a16="http://schemas.microsoft.com/office/drawing/2014/main" id="{A5019C99-5E4C-5642-BFAD-9AB7FEE8E3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F8D1152-DE05-544C-BEA8-D56AEFB8769A}" type="slidenum">
              <a:rPr kumimoji="0" lang="en-US" altLang="en-US" sz="1400" smtClean="0"/>
              <a:pPr>
                <a:spcBef>
                  <a:spcPct val="50000"/>
                </a:spcBef>
                <a:buClrTx/>
                <a:buSzTx/>
                <a:buFontTx/>
                <a:buNone/>
              </a:pPr>
              <a:t>101</a:t>
            </a:fld>
            <a:endParaRPr kumimoji="0" lang="en-US" altLang="en-US" sz="14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a:extLst>
              <a:ext uri="{FF2B5EF4-FFF2-40B4-BE49-F238E27FC236}">
                <a16:creationId xmlns:a16="http://schemas.microsoft.com/office/drawing/2014/main" id="{1606D690-E4EC-3340-A3AB-B0408E0F7EA2}"/>
              </a:ext>
            </a:extLst>
          </p:cNvPr>
          <p:cNvSpPr>
            <a:spLocks noGrp="1" noChangeArrowheads="1"/>
          </p:cNvSpPr>
          <p:nvPr>
            <p:ph type="title"/>
          </p:nvPr>
        </p:nvSpPr>
        <p:spPr>
          <a:xfrm>
            <a:off x="1219200" y="152400"/>
            <a:ext cx="7772400" cy="914400"/>
          </a:xfrm>
        </p:spPr>
        <p:txBody>
          <a:bodyPr/>
          <a:lstStyle/>
          <a:p>
            <a:r>
              <a:rPr lang="en-US" altLang="en-US">
                <a:ea typeface="ＭＳ Ｐゴシック" panose="020B0600070205080204" pitchFamily="34" charset="-128"/>
              </a:rPr>
              <a:t>IV to get ACE assuming treatment homogeneity</a:t>
            </a:r>
          </a:p>
        </p:txBody>
      </p:sp>
      <p:sp>
        <p:nvSpPr>
          <p:cNvPr id="31746" name="Content Placeholder 2">
            <a:extLst>
              <a:ext uri="{FF2B5EF4-FFF2-40B4-BE49-F238E27FC236}">
                <a16:creationId xmlns:a16="http://schemas.microsoft.com/office/drawing/2014/main" id="{B361C09D-4904-8E47-ACA5-7FE72153D362}"/>
              </a:ext>
            </a:extLst>
          </p:cNvPr>
          <p:cNvSpPr>
            <a:spLocks noGrp="1"/>
          </p:cNvSpPr>
          <p:nvPr>
            <p:ph idx="1"/>
          </p:nvPr>
        </p:nvSpPr>
        <p:spPr>
          <a:xfrm>
            <a:off x="1066800" y="1219200"/>
            <a:ext cx="7924800" cy="5486400"/>
          </a:xfrm>
        </p:spPr>
        <p:txBody>
          <a:bodyPr/>
          <a:lstStyle/>
          <a:p>
            <a:pPr>
              <a:buFont typeface="Monotype Sorts" charset="2"/>
              <a:buChar char="n"/>
              <a:defRPr/>
            </a:pPr>
            <a:r>
              <a:rPr lang="en-US" dirty="0">
                <a:ea typeface="ＭＳ Ｐゴシック" charset="0"/>
                <a:cs typeface="ＭＳ Ｐゴシック" charset="0"/>
              </a:rPr>
              <a:t>So we observe </a:t>
            </a:r>
            <a:r>
              <a:rPr lang="en-US" dirty="0" err="1">
                <a:ea typeface="ＭＳ Ｐゴシック" charset="0"/>
                <a:cs typeface="ＭＳ Ｐゴシック" charset="0"/>
              </a:rPr>
              <a:t>R</a:t>
            </a:r>
            <a:r>
              <a:rPr lang="en-US" baseline="-25000" dirty="0" err="1">
                <a:ea typeface="ＭＳ Ｐゴシック" charset="0"/>
                <a:cs typeface="ＭＳ Ｐゴシック" charset="0"/>
              </a:rPr>
              <a:t>i</a:t>
            </a:r>
            <a:r>
              <a:rPr lang="en-US" dirty="0">
                <a:ea typeface="ＭＳ Ｐゴシック" charset="0"/>
                <a:cs typeface="ＭＳ Ｐゴシック" charset="0"/>
              </a:rPr>
              <a:t> and </a:t>
            </a:r>
            <a:r>
              <a:rPr lang="en-US" dirty="0" err="1">
                <a:ea typeface="ＭＳ Ｐゴシック" charset="0"/>
                <a:cs typeface="ＭＳ Ｐゴシック" charset="0"/>
              </a:rPr>
              <a:t>R</a:t>
            </a:r>
            <a:r>
              <a:rPr lang="en-US" baseline="-25000" dirty="0" err="1">
                <a:ea typeface="ＭＳ Ｐゴシック" charset="0"/>
                <a:cs typeface="ＭＳ Ｐゴシック" charset="0"/>
              </a:rPr>
              <a:t>c</a:t>
            </a:r>
            <a:r>
              <a:rPr lang="en-US" dirty="0">
                <a:ea typeface="ＭＳ Ｐゴシック" charset="0"/>
                <a:cs typeface="ＭＳ Ｐゴシック" charset="0"/>
              </a:rPr>
              <a:t> and we want to find A and B, To obtain the risk difference, we subtract the two equations and rearrange : </a:t>
            </a:r>
          </a:p>
          <a:p>
            <a:pPr marL="0" indent="0">
              <a:buFont typeface="Monotype Sorts" charset="2"/>
              <a:buNone/>
              <a:defRPr/>
            </a:pP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p</a:t>
            </a:r>
            <a:r>
              <a:rPr lang="en-US" baseline="-25000" dirty="0">
                <a:ea typeface="ＭＳ Ｐゴシック" charset="0"/>
                <a:cs typeface="ＭＳ Ｐゴシック" charset="0"/>
              </a:rPr>
              <a:t>2</a:t>
            </a:r>
            <a:r>
              <a:rPr lang="en-US" dirty="0">
                <a:ea typeface="ＭＳ Ｐゴシック" charset="0"/>
                <a:cs typeface="ＭＳ Ｐゴシック" charset="0"/>
              </a:rPr>
              <a:t>A + (1−p</a:t>
            </a:r>
            <a:r>
              <a:rPr lang="en-US" baseline="-25000" dirty="0">
                <a:ea typeface="ＭＳ Ｐゴシック" charset="0"/>
                <a:cs typeface="ＭＳ Ｐゴシック" charset="0"/>
              </a:rPr>
              <a:t>2</a:t>
            </a:r>
            <a:r>
              <a:rPr lang="en-US" dirty="0">
                <a:ea typeface="ＭＳ Ｐゴシック" charset="0"/>
                <a:cs typeface="ＭＳ Ｐゴシック" charset="0"/>
              </a:rPr>
              <a:t>)B = p</a:t>
            </a:r>
            <a:r>
              <a:rPr lang="en-US" baseline="-25000" dirty="0">
                <a:ea typeface="ＭＳ Ｐゴシック" charset="0"/>
                <a:cs typeface="ＭＳ Ｐゴシック" charset="0"/>
              </a:rPr>
              <a:t>2</a:t>
            </a:r>
            <a:r>
              <a:rPr lang="en-US" dirty="0">
                <a:ea typeface="ＭＳ Ｐゴシック" charset="0"/>
                <a:cs typeface="ＭＳ Ｐゴシック" charset="0"/>
              </a:rPr>
              <a:t>A + B−p</a:t>
            </a:r>
            <a:r>
              <a:rPr lang="en-US" baseline="-25000" dirty="0">
                <a:ea typeface="ＭＳ Ｐゴシック" charset="0"/>
                <a:cs typeface="ＭＳ Ｐゴシック" charset="0"/>
              </a:rPr>
              <a:t>2</a:t>
            </a:r>
            <a:r>
              <a:rPr lang="en-US" dirty="0">
                <a:ea typeface="ＭＳ Ｐゴシック" charset="0"/>
                <a:cs typeface="ＭＳ Ｐゴシック" charset="0"/>
              </a:rPr>
              <a:t>B</a:t>
            </a:r>
          </a:p>
          <a:p>
            <a:pPr marL="0" indent="0">
              <a:buFont typeface="Monotype Sorts" charset="0"/>
              <a:buNone/>
              <a:defRPr/>
            </a:pPr>
            <a:r>
              <a:rPr lang="en-US" dirty="0">
                <a:ea typeface="ＭＳ Ｐゴシック" charset="0"/>
                <a:cs typeface="ＭＳ Ｐゴシック" charset="0"/>
              </a:rPr>
              <a:t>R</a:t>
            </a:r>
            <a:r>
              <a:rPr lang="en-US" baseline="-25000" dirty="0">
                <a:ea typeface="ＭＳ Ｐゴシック" charset="0"/>
                <a:cs typeface="ＭＳ Ｐゴシック" charset="0"/>
              </a:rPr>
              <a:t>I</a:t>
            </a:r>
            <a:r>
              <a:rPr lang="en-US" dirty="0">
                <a:ea typeface="ＭＳ Ｐゴシック" charset="0"/>
                <a:cs typeface="ＭＳ Ｐゴシック" charset="0"/>
              </a:rPr>
              <a:t> = p</a:t>
            </a:r>
            <a:r>
              <a:rPr lang="en-US" baseline="-25000" dirty="0">
                <a:ea typeface="ＭＳ Ｐゴシック" charset="0"/>
                <a:cs typeface="ＭＳ Ｐゴシック" charset="0"/>
              </a:rPr>
              <a:t>1</a:t>
            </a:r>
            <a:r>
              <a:rPr lang="en-US" dirty="0">
                <a:ea typeface="ＭＳ Ｐゴシック" charset="0"/>
                <a:cs typeface="ＭＳ Ｐゴシック" charset="0"/>
              </a:rPr>
              <a:t>A + (1−p</a:t>
            </a:r>
            <a:r>
              <a:rPr lang="en-US" baseline="-25000" dirty="0">
                <a:ea typeface="ＭＳ Ｐゴシック" charset="0"/>
                <a:cs typeface="ＭＳ Ｐゴシック" charset="0"/>
              </a:rPr>
              <a:t>1</a:t>
            </a:r>
            <a:r>
              <a:rPr lang="en-US" dirty="0">
                <a:ea typeface="ＭＳ Ｐゴシック" charset="0"/>
                <a:cs typeface="ＭＳ Ｐゴシック" charset="0"/>
              </a:rPr>
              <a:t>)B = p</a:t>
            </a:r>
            <a:r>
              <a:rPr lang="en-US" baseline="-25000" dirty="0">
                <a:ea typeface="ＭＳ Ｐゴシック" charset="0"/>
                <a:cs typeface="ＭＳ Ｐゴシック" charset="0"/>
              </a:rPr>
              <a:t>1</a:t>
            </a:r>
            <a:r>
              <a:rPr lang="en-US" dirty="0">
                <a:ea typeface="ＭＳ Ｐゴシック" charset="0"/>
                <a:cs typeface="ＭＳ Ｐゴシック" charset="0"/>
              </a:rPr>
              <a:t>A + B−p</a:t>
            </a:r>
            <a:r>
              <a:rPr lang="en-US" baseline="-25000" dirty="0">
                <a:ea typeface="ＭＳ Ｐゴシック" charset="0"/>
                <a:cs typeface="ＭＳ Ｐゴシック" charset="0"/>
              </a:rPr>
              <a:t>1</a:t>
            </a:r>
            <a:r>
              <a:rPr lang="en-US" dirty="0">
                <a:ea typeface="ＭＳ Ｐゴシック" charset="0"/>
                <a:cs typeface="ＭＳ Ｐゴシック" charset="0"/>
              </a:rPr>
              <a:t>B </a:t>
            </a:r>
            <a:br>
              <a:rPr lang="en-US" dirty="0">
                <a:ea typeface="ＭＳ Ｐゴシック" charset="0"/>
                <a:cs typeface="ＭＳ Ｐゴシック" charset="0"/>
              </a:rPr>
            </a:b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-R</a:t>
            </a:r>
            <a:r>
              <a:rPr lang="en-US" baseline="-25000" dirty="0">
                <a:ea typeface="ＭＳ Ｐゴシック" charset="0"/>
                <a:cs typeface="ＭＳ Ｐゴシック" charset="0"/>
              </a:rPr>
              <a:t>I</a:t>
            </a:r>
            <a:r>
              <a:rPr lang="en-US" dirty="0">
                <a:ea typeface="ＭＳ Ｐゴシック" charset="0"/>
                <a:cs typeface="ＭＳ Ｐゴシック" charset="0"/>
              </a:rPr>
              <a:t> =p</a:t>
            </a:r>
            <a:r>
              <a:rPr lang="en-US" baseline="-25000" dirty="0">
                <a:ea typeface="ＭＳ Ｐゴシック" charset="0"/>
                <a:cs typeface="ＭＳ Ｐゴシック" charset="0"/>
              </a:rPr>
              <a:t>2</a:t>
            </a:r>
            <a:r>
              <a:rPr lang="en-US" dirty="0">
                <a:ea typeface="ＭＳ Ｐゴシック" charset="0"/>
                <a:cs typeface="ＭＳ Ｐゴシック" charset="0"/>
              </a:rPr>
              <a:t>A − p</a:t>
            </a:r>
            <a:r>
              <a:rPr lang="en-US" baseline="-25000" dirty="0">
                <a:ea typeface="ＭＳ Ｐゴシック" charset="0"/>
                <a:cs typeface="ＭＳ Ｐゴシック" charset="0"/>
              </a:rPr>
              <a:t>1</a:t>
            </a:r>
            <a:r>
              <a:rPr lang="en-US" dirty="0">
                <a:ea typeface="ＭＳ Ｐゴシック" charset="0"/>
                <a:cs typeface="ＭＳ Ｐゴシック" charset="0"/>
              </a:rPr>
              <a:t>A − p</a:t>
            </a:r>
            <a:r>
              <a:rPr lang="en-US" baseline="-25000" dirty="0">
                <a:ea typeface="ＭＳ Ｐゴシック" charset="0"/>
                <a:cs typeface="ＭＳ Ｐゴシック" charset="0"/>
              </a:rPr>
              <a:t>2</a:t>
            </a:r>
            <a:r>
              <a:rPr lang="en-US" dirty="0">
                <a:ea typeface="ＭＳ Ｐゴシック" charset="0"/>
                <a:cs typeface="ＭＳ Ｐゴシック" charset="0"/>
              </a:rPr>
              <a:t>B + p</a:t>
            </a:r>
            <a:r>
              <a:rPr lang="en-US" baseline="-25000" dirty="0">
                <a:ea typeface="ＭＳ Ｐゴシック" charset="0"/>
                <a:cs typeface="ＭＳ Ｐゴシック" charset="0"/>
              </a:rPr>
              <a:t>1</a:t>
            </a:r>
            <a:r>
              <a:rPr lang="en-US" dirty="0">
                <a:ea typeface="ＭＳ Ｐゴシック" charset="0"/>
                <a:cs typeface="ＭＳ Ｐゴシック" charset="0"/>
              </a:rPr>
              <a:t>B</a:t>
            </a:r>
            <a:br>
              <a:rPr lang="en-US" dirty="0">
                <a:ea typeface="ＭＳ Ｐゴシック" charset="0"/>
                <a:cs typeface="ＭＳ Ｐゴシック" charset="0"/>
              </a:rPr>
            </a:b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-R</a:t>
            </a:r>
            <a:r>
              <a:rPr lang="en-US" baseline="-25000" dirty="0">
                <a:ea typeface="ＭＳ Ｐゴシック" charset="0"/>
                <a:cs typeface="ＭＳ Ｐゴシック" charset="0"/>
              </a:rPr>
              <a:t>I</a:t>
            </a:r>
            <a:r>
              <a:rPr lang="en-US" dirty="0">
                <a:ea typeface="ＭＳ Ｐゴシック" charset="0"/>
                <a:cs typeface="ＭＳ Ｐゴシック" charset="0"/>
              </a:rPr>
              <a:t> = p</a:t>
            </a:r>
            <a:r>
              <a:rPr lang="en-US" baseline="-25000" dirty="0">
                <a:ea typeface="ＭＳ Ｐゴシック" charset="0"/>
                <a:cs typeface="ＭＳ Ｐゴシック" charset="0"/>
              </a:rPr>
              <a:t>1</a:t>
            </a:r>
            <a:r>
              <a:rPr lang="en-US" dirty="0">
                <a:ea typeface="ＭＳ Ｐゴシック" charset="0"/>
                <a:cs typeface="ＭＳ Ｐゴシック" charset="0"/>
              </a:rPr>
              <a:t>(B−A) + p</a:t>
            </a:r>
            <a:r>
              <a:rPr lang="en-US" baseline="-25000" dirty="0">
                <a:ea typeface="ＭＳ Ｐゴシック" charset="0"/>
                <a:cs typeface="ＭＳ Ｐゴシック" charset="0"/>
              </a:rPr>
              <a:t>2</a:t>
            </a:r>
            <a:r>
              <a:rPr lang="en-US" dirty="0">
                <a:ea typeface="ＭＳ Ｐゴシック" charset="0"/>
                <a:cs typeface="ＭＳ Ｐゴシック" charset="0"/>
              </a:rPr>
              <a:t>(A−B)</a:t>
            </a:r>
            <a:br>
              <a:rPr lang="en-US" dirty="0">
                <a:ea typeface="ＭＳ Ｐゴシック" charset="0"/>
                <a:cs typeface="ＭＳ Ｐゴシック" charset="0"/>
              </a:rPr>
            </a:br>
            <a:r>
              <a:rPr lang="en-US" dirty="0">
                <a:ea typeface="ＭＳ Ｐゴシック" charset="0"/>
                <a:cs typeface="ＭＳ Ｐゴシック" charset="0"/>
              </a:rPr>
              <a:t>R</a:t>
            </a:r>
            <a:r>
              <a:rPr lang="en-US" baseline="-25000" dirty="0">
                <a:ea typeface="ＭＳ Ｐゴシック" charset="0"/>
                <a:cs typeface="ＭＳ Ｐゴシック" charset="0"/>
              </a:rPr>
              <a:t>C</a:t>
            </a:r>
            <a:r>
              <a:rPr lang="en-US" dirty="0">
                <a:ea typeface="ＭＳ Ｐゴシック" charset="0"/>
                <a:cs typeface="ＭＳ Ｐゴシック" charset="0"/>
              </a:rPr>
              <a:t> -R</a:t>
            </a:r>
            <a:r>
              <a:rPr lang="en-US" baseline="-25000" dirty="0">
                <a:ea typeface="ＭＳ Ｐゴシック" charset="0"/>
                <a:cs typeface="ＭＳ Ｐゴシック" charset="0"/>
              </a:rPr>
              <a:t>I</a:t>
            </a:r>
            <a:r>
              <a:rPr lang="en-US" dirty="0">
                <a:ea typeface="ＭＳ Ｐゴシック" charset="0"/>
                <a:cs typeface="ＭＳ Ｐゴシック" charset="0"/>
              </a:rPr>
              <a:t> = p</a:t>
            </a:r>
            <a:r>
              <a:rPr lang="en-US" baseline="-25000" dirty="0">
                <a:ea typeface="ＭＳ Ｐゴシック" charset="0"/>
                <a:cs typeface="ＭＳ Ｐゴシック" charset="0"/>
              </a:rPr>
              <a:t>1</a:t>
            </a:r>
            <a:r>
              <a:rPr lang="en-US" dirty="0">
                <a:ea typeface="ＭＳ Ｐゴシック" charset="0"/>
                <a:cs typeface="ＭＳ Ｐゴシック" charset="0"/>
              </a:rPr>
              <a:t>(B−A) − p</a:t>
            </a:r>
            <a:r>
              <a:rPr lang="en-US" baseline="-25000" dirty="0">
                <a:ea typeface="ＭＳ Ｐゴシック" charset="0"/>
                <a:cs typeface="ＭＳ Ｐゴシック" charset="0"/>
              </a:rPr>
              <a:t>2</a:t>
            </a:r>
            <a:r>
              <a:rPr lang="en-US" dirty="0">
                <a:ea typeface="ＭＳ Ｐゴシック" charset="0"/>
                <a:cs typeface="ＭＳ Ｐゴシック" charset="0"/>
              </a:rPr>
              <a:t>(B−A) =(p</a:t>
            </a:r>
            <a:r>
              <a:rPr lang="en-US" baseline="-25000" dirty="0">
                <a:ea typeface="ＭＳ Ｐゴシック" charset="0"/>
                <a:cs typeface="ＭＳ Ｐゴシック" charset="0"/>
              </a:rPr>
              <a:t>1</a:t>
            </a:r>
            <a:r>
              <a:rPr lang="en-US" dirty="0">
                <a:ea typeface="ＭＳ Ｐゴシック" charset="0"/>
                <a:cs typeface="ＭＳ Ｐゴシック" charset="0"/>
              </a:rPr>
              <a:t>-p</a:t>
            </a:r>
            <a:r>
              <a:rPr lang="en-US" baseline="-25000" dirty="0">
                <a:ea typeface="ＭＳ Ｐゴシック" charset="0"/>
                <a:cs typeface="ＭＳ Ｐゴシック" charset="0"/>
              </a:rPr>
              <a:t>2</a:t>
            </a:r>
            <a:r>
              <a:rPr lang="en-US" dirty="0">
                <a:ea typeface="ＭＳ Ｐゴシック" charset="0"/>
                <a:cs typeface="ＭＳ Ｐゴシック" charset="0"/>
              </a:rPr>
              <a:t>)(B−A)</a:t>
            </a:r>
          </a:p>
          <a:p>
            <a:pPr>
              <a:buFont typeface="Monotype Sorts" charset="2"/>
              <a:buChar char="n"/>
              <a:defRPr/>
            </a:pPr>
            <a:r>
              <a:rPr lang="en-US" b="1" dirty="0">
                <a:ea typeface="ＭＳ Ｐゴシック" charset="0"/>
                <a:cs typeface="ＭＳ Ｐゴシック" charset="0"/>
              </a:rPr>
              <a:t>B-A = (R</a:t>
            </a:r>
            <a:r>
              <a:rPr lang="en-US" b="1" baseline="-25000" dirty="0">
                <a:ea typeface="ＭＳ Ｐゴシック" charset="0"/>
                <a:cs typeface="ＭＳ Ｐゴシック" charset="0"/>
              </a:rPr>
              <a:t>C</a:t>
            </a:r>
            <a:r>
              <a:rPr lang="en-US" b="1" dirty="0">
                <a:ea typeface="ＭＳ Ｐゴシック" charset="0"/>
                <a:cs typeface="ＭＳ Ｐゴシック" charset="0"/>
              </a:rPr>
              <a:t>-</a:t>
            </a:r>
            <a:r>
              <a:rPr lang="en-US" b="1" baseline="-25000" dirty="0">
                <a:ea typeface="ＭＳ Ｐゴシック" charset="0"/>
                <a:cs typeface="ＭＳ Ｐゴシック" charset="0"/>
              </a:rPr>
              <a:t> </a:t>
            </a:r>
            <a:r>
              <a:rPr lang="en-US" b="1" dirty="0">
                <a:ea typeface="ＭＳ Ｐゴシック" charset="0"/>
                <a:cs typeface="ＭＳ Ｐゴシック" charset="0"/>
              </a:rPr>
              <a:t>R</a:t>
            </a:r>
            <a:r>
              <a:rPr lang="en-US" b="1" baseline="-25000" dirty="0">
                <a:ea typeface="ＭＳ Ｐゴシック" charset="0"/>
                <a:cs typeface="ＭＳ Ｐゴシック" charset="0"/>
              </a:rPr>
              <a:t>I</a:t>
            </a:r>
            <a:r>
              <a:rPr lang="en-US" b="1" dirty="0">
                <a:ea typeface="ＭＳ Ｐゴシック" charset="0"/>
                <a:cs typeface="ＭＳ Ｐゴシック" charset="0"/>
              </a:rPr>
              <a:t>)/(p</a:t>
            </a:r>
            <a:r>
              <a:rPr lang="en-US" b="1" baseline="-25000" dirty="0">
                <a:ea typeface="ＭＳ Ｐゴシック" charset="0"/>
                <a:cs typeface="ＭＳ Ｐゴシック" charset="0"/>
              </a:rPr>
              <a:t>1</a:t>
            </a:r>
            <a:r>
              <a:rPr lang="en-US" b="1" dirty="0">
                <a:ea typeface="ＭＳ Ｐゴシック" charset="0"/>
                <a:cs typeface="ＭＳ Ｐゴシック" charset="0"/>
              </a:rPr>
              <a:t>-p</a:t>
            </a:r>
            <a:r>
              <a:rPr lang="en-US" b="1" baseline="-25000" dirty="0">
                <a:ea typeface="ＭＳ Ｐゴシック" charset="0"/>
                <a:cs typeface="ＭＳ Ｐゴシック" charset="0"/>
              </a:rPr>
              <a:t>2</a:t>
            </a:r>
            <a:r>
              <a:rPr lang="en-US" b="1" dirty="0">
                <a:ea typeface="ＭＳ Ｐゴシック" charset="0"/>
                <a:cs typeface="ＭＳ Ｐゴシック" charset="0"/>
              </a:rPr>
              <a:t>)</a:t>
            </a:r>
            <a:endParaRPr lang="en-US" dirty="0">
              <a:ea typeface="ＭＳ Ｐゴシック" charset="0"/>
              <a:cs typeface="ＭＳ Ｐゴシック" charset="0"/>
            </a:endParaRPr>
          </a:p>
        </p:txBody>
      </p:sp>
      <p:sp>
        <p:nvSpPr>
          <p:cNvPr id="208899" name="Slide Number Placeholder 3">
            <a:extLst>
              <a:ext uri="{FF2B5EF4-FFF2-40B4-BE49-F238E27FC236}">
                <a16:creationId xmlns:a16="http://schemas.microsoft.com/office/drawing/2014/main" id="{627AD99E-5F53-F740-8085-9FE0ADB192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9A9F5DD-1188-2044-8C70-92CFCD5DBB63}" type="slidenum">
              <a:rPr kumimoji="0" lang="en-US" altLang="en-US" sz="1400" smtClean="0"/>
              <a:pPr>
                <a:spcBef>
                  <a:spcPct val="50000"/>
                </a:spcBef>
                <a:buClrTx/>
                <a:buSzTx/>
                <a:buFontTx/>
                <a:buNone/>
              </a:pPr>
              <a:t>102</a:t>
            </a:fld>
            <a:endParaRPr kumimoji="0" lang="en-US" altLang="en-US" sz="1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4CC5EBCF-595F-1A40-994E-CB27E611056E}"/>
              </a:ext>
            </a:extLst>
          </p:cNvPr>
          <p:cNvSpPr>
            <a:spLocks noGrp="1" noChangeArrowheads="1"/>
          </p:cNvSpPr>
          <p:nvPr>
            <p:ph type="title"/>
          </p:nvPr>
        </p:nvSpPr>
        <p:spPr>
          <a:xfrm>
            <a:off x="1143000" y="0"/>
            <a:ext cx="7772400" cy="685800"/>
          </a:xfrm>
        </p:spPr>
        <p:txBody>
          <a:bodyPr/>
          <a:lstStyle/>
          <a:p>
            <a:r>
              <a:rPr lang="en-US" altLang="en-US">
                <a:latin typeface="Times New Roman" panose="02020603050405020304" pitchFamily="18" charset="0"/>
                <a:ea typeface="ＭＳ Ｐゴシック" panose="020B0600070205080204" pitchFamily="34" charset="-128"/>
              </a:rPr>
              <a:t>Algebraic correction</a:t>
            </a:r>
          </a:p>
        </p:txBody>
      </p:sp>
      <p:sp>
        <p:nvSpPr>
          <p:cNvPr id="274435" name="Rectangle 3">
            <a:extLst>
              <a:ext uri="{FF2B5EF4-FFF2-40B4-BE49-F238E27FC236}">
                <a16:creationId xmlns:a16="http://schemas.microsoft.com/office/drawing/2014/main" id="{F3AC5E2C-9D5D-4847-90AC-9DDA3A0F2141}"/>
              </a:ext>
            </a:extLst>
          </p:cNvPr>
          <p:cNvSpPr>
            <a:spLocks noGrp="1" noChangeArrowheads="1"/>
          </p:cNvSpPr>
          <p:nvPr>
            <p:ph type="body" sz="half" idx="1"/>
          </p:nvPr>
        </p:nvSpPr>
        <p:spPr>
          <a:xfrm>
            <a:off x="1143000" y="685800"/>
            <a:ext cx="7696200" cy="5943600"/>
          </a:xfrm>
        </p:spPr>
        <p:txBody>
          <a:bodyPr/>
          <a:lstStyle/>
          <a:p>
            <a:pPr>
              <a:buFont typeface="Monotype Sorts" charset="2"/>
              <a:buChar char="n"/>
              <a:defRPr/>
            </a:pPr>
            <a:r>
              <a:rPr lang="en-US" sz="2800" dirty="0">
                <a:ea typeface="ＭＳ Ｐゴシック" charset="0"/>
                <a:cs typeface="ＭＳ Ｐゴシック" charset="0"/>
              </a:rPr>
              <a:t>Thus, if all of the difference in eczema is due to the difference in exclusive breast feeding, the absolute risk reduction is:</a:t>
            </a:r>
            <a:br>
              <a:rPr lang="en-US" sz="2800" dirty="0">
                <a:ea typeface="ＭＳ Ｐゴシック" charset="0"/>
                <a:cs typeface="ＭＳ Ｐゴシック" charset="0"/>
              </a:rPr>
            </a:br>
            <a:endParaRPr lang="en-US" sz="2800" dirty="0">
              <a:ea typeface="ＭＳ Ｐゴシック" charset="0"/>
              <a:cs typeface="ＭＳ Ｐゴシック" charset="0"/>
            </a:endParaRPr>
          </a:p>
          <a:p>
            <a:pPr marL="0" indent="0" algn="ctr">
              <a:buFont typeface="Monotype Sorts" charset="0"/>
              <a:buNone/>
              <a:defRPr/>
            </a:pPr>
            <a:r>
              <a:rPr lang="en-US" sz="2800" dirty="0">
                <a:ea typeface="ＭＳ Ｐゴシック" charset="0"/>
                <a:cs typeface="ＭＳ Ｐゴシック" charset="0"/>
              </a:rPr>
              <a:t>           </a:t>
            </a:r>
            <a:r>
              <a:rPr lang="en-US" sz="2800" u="sng" dirty="0">
                <a:ea typeface="ＭＳ Ｐゴシック" charset="0"/>
                <a:cs typeface="ＭＳ Ｐゴシック" charset="0"/>
              </a:rPr>
              <a:t>6.3% </a:t>
            </a:r>
            <a:r>
              <a:rPr lang="en-US" sz="2800" u="sng" dirty="0"/>
              <a:t>– 3.3%</a:t>
            </a:r>
            <a:r>
              <a:rPr lang="en-US" sz="2800" dirty="0"/>
              <a:t> = 8.6%</a:t>
            </a:r>
            <a:endParaRPr lang="en-US" sz="2800" u="sng" dirty="0">
              <a:ea typeface="ＭＳ Ｐゴシック" charset="0"/>
              <a:cs typeface="ＭＳ Ｐゴシック" charset="0"/>
            </a:endParaRPr>
          </a:p>
          <a:p>
            <a:pPr algn="ctr">
              <a:buFont typeface="Monotype Sorts" charset="0"/>
              <a:buNone/>
              <a:defRPr/>
            </a:pPr>
            <a:r>
              <a:rPr lang="en-US" sz="2800" dirty="0">
                <a:ea typeface="ＭＳ Ｐゴシック" charset="0"/>
                <a:cs typeface="ＭＳ Ｐゴシック" charset="0"/>
              </a:rPr>
              <a:t>40% </a:t>
            </a:r>
            <a:r>
              <a:rPr lang="en-US" sz="2800" dirty="0"/>
              <a:t>– 5% </a:t>
            </a:r>
            <a:endParaRPr lang="en-US" sz="2800" dirty="0">
              <a:ea typeface="ＭＳ Ｐゴシック" charset="0"/>
              <a:cs typeface="ＭＳ Ｐゴシック" charset="0"/>
            </a:endParaRPr>
          </a:p>
          <a:p>
            <a:pPr>
              <a:buFont typeface="Monotype Sorts" charset="2"/>
              <a:buChar char="n"/>
              <a:defRPr/>
            </a:pPr>
            <a:r>
              <a:rPr lang="en-US" sz="2800" dirty="0">
                <a:ea typeface="ＭＳ Ｐゴシック" charset="0"/>
                <a:cs typeface="ＭＳ Ｐゴシック" charset="0"/>
              </a:rPr>
              <a:t>In other words, the observed risk difference is divided by the difference in proportions that actually received the exposure of interest</a:t>
            </a:r>
          </a:p>
          <a:p>
            <a:pPr>
              <a:buFont typeface="Monotype Sorts" charset="2"/>
              <a:buChar char="n"/>
              <a:defRPr/>
            </a:pPr>
            <a:r>
              <a:rPr lang="en-US" sz="2800" dirty="0">
                <a:ea typeface="ＭＳ Ｐゴシック" charset="0"/>
                <a:cs typeface="ＭＳ Ｐゴシック" charset="0"/>
              </a:rPr>
              <a:t>This would be the Average Causal Effect (ACE)</a:t>
            </a:r>
          </a:p>
        </p:txBody>
      </p:sp>
      <p:sp>
        <p:nvSpPr>
          <p:cNvPr id="210947" name="Rectangle 2">
            <a:extLst>
              <a:ext uri="{FF2B5EF4-FFF2-40B4-BE49-F238E27FC236}">
                <a16:creationId xmlns:a16="http://schemas.microsoft.com/office/drawing/2014/main" id="{C24DA24D-4804-6347-A56C-13D258D10CAD}"/>
              </a:ext>
            </a:extLst>
          </p:cNvPr>
          <p:cNvSpPr>
            <a:spLocks noChangeArrowheads="1"/>
          </p:cNvSpPr>
          <p:nvPr/>
        </p:nvSpPr>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10948" name="Slide Number Placeholder 7">
            <a:extLst>
              <a:ext uri="{FF2B5EF4-FFF2-40B4-BE49-F238E27FC236}">
                <a16:creationId xmlns:a16="http://schemas.microsoft.com/office/drawing/2014/main" id="{28D2DEBD-A866-1C46-944E-B13D5139B3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ED88370-B0CE-0147-9BB8-E300092C4019}" type="slidenum">
              <a:rPr kumimoji="0" lang="en-US" altLang="en-US" sz="1400" smtClean="0"/>
              <a:pPr>
                <a:spcBef>
                  <a:spcPct val="50000"/>
                </a:spcBef>
                <a:buClrTx/>
                <a:buSzTx/>
                <a:buFontTx/>
                <a:buNone/>
              </a:pPr>
              <a:t>103</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4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4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44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4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a:extLst>
              <a:ext uri="{FF2B5EF4-FFF2-40B4-BE49-F238E27FC236}">
                <a16:creationId xmlns:a16="http://schemas.microsoft.com/office/drawing/2014/main" id="{5DFEA424-89D6-BE4D-A253-A126445AC558}"/>
              </a:ext>
            </a:extLst>
          </p:cNvPr>
          <p:cNvSpPr>
            <a:spLocks noGrp="1" noChangeArrowheads="1"/>
          </p:cNvSpPr>
          <p:nvPr>
            <p:ph type="title"/>
          </p:nvPr>
        </p:nvSpPr>
        <p:spPr>
          <a:xfrm>
            <a:off x="1066800" y="25400"/>
            <a:ext cx="7772400" cy="660400"/>
          </a:xfrm>
        </p:spPr>
        <p:txBody>
          <a:bodyPr/>
          <a:lstStyle/>
          <a:p>
            <a:r>
              <a:rPr lang="en-US" altLang="en-US">
                <a:ea typeface="ＭＳ Ｐゴシック" panose="020B0600070205080204" pitchFamily="34" charset="-128"/>
              </a:rPr>
              <a:t>What’s the problem with this?</a:t>
            </a:r>
          </a:p>
        </p:txBody>
      </p:sp>
      <p:sp>
        <p:nvSpPr>
          <p:cNvPr id="212994" name="Content Placeholder 2">
            <a:extLst>
              <a:ext uri="{FF2B5EF4-FFF2-40B4-BE49-F238E27FC236}">
                <a16:creationId xmlns:a16="http://schemas.microsoft.com/office/drawing/2014/main" id="{B54F635E-F1C2-494A-A22A-F058BC242BB6}"/>
              </a:ext>
            </a:extLst>
          </p:cNvPr>
          <p:cNvSpPr>
            <a:spLocks noGrp="1" noChangeArrowheads="1"/>
          </p:cNvSpPr>
          <p:nvPr>
            <p:ph idx="1"/>
          </p:nvPr>
        </p:nvSpPr>
        <p:spPr>
          <a:xfrm>
            <a:off x="1143000" y="914400"/>
            <a:ext cx="7772400" cy="4114800"/>
          </a:xfrm>
        </p:spPr>
        <p:txBody>
          <a:bodyPr/>
          <a:lstStyle/>
          <a:p>
            <a:r>
              <a:rPr lang="en-US" altLang="en-US">
                <a:ea typeface="ＭＳ Ｐゴシック" panose="020B0600070205080204" pitchFamily="34" charset="-128"/>
              </a:rPr>
              <a:t>Assumes there are only 2 rates of eczema: A in exclusively BF and B in not exclusively BF, independent of group assignment </a:t>
            </a:r>
          </a:p>
          <a:p>
            <a:r>
              <a:rPr lang="en-US" altLang="en-US">
                <a:ea typeface="ＭＳ Ｐゴシック" panose="020B0600070205080204" pitchFamily="34" charset="-128"/>
              </a:rPr>
              <a:t>But what if those who BF exclusively </a:t>
            </a:r>
            <a:r>
              <a:rPr lang="en-US" altLang="en-US" i="1">
                <a:ea typeface="ＭＳ Ｐゴシック" panose="020B0600070205080204" pitchFamily="34" charset="-128"/>
              </a:rPr>
              <a:t>in response to the intervention</a:t>
            </a:r>
            <a:r>
              <a:rPr lang="en-US" altLang="en-US">
                <a:ea typeface="ＭＳ Ｐゴシック" panose="020B0600070205080204" pitchFamily="34" charset="-128"/>
              </a:rPr>
              <a:t> are different from those who do so anyway?</a:t>
            </a:r>
          </a:p>
          <a:p>
            <a:pPr lvl="1"/>
            <a:r>
              <a:rPr lang="en-US" altLang="en-US">
                <a:ea typeface="ＭＳ Ｐゴシック" panose="020B0600070205080204" pitchFamily="34" charset="-128"/>
              </a:rPr>
              <a:t>E.g., if intervention stressed benefits of preventing eczema, mothers more concerned about eczema might be more responsive to the intervention</a:t>
            </a:r>
          </a:p>
        </p:txBody>
      </p:sp>
      <p:sp>
        <p:nvSpPr>
          <p:cNvPr id="212995" name="Slide Number Placeholder 3">
            <a:extLst>
              <a:ext uri="{FF2B5EF4-FFF2-40B4-BE49-F238E27FC236}">
                <a16:creationId xmlns:a16="http://schemas.microsoft.com/office/drawing/2014/main" id="{5C3F0951-E35B-2945-A2A9-FE70DCB670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DAE132A-1711-794B-91EB-A426ECBACEA7}" type="slidenum">
              <a:rPr kumimoji="0" lang="en-US" altLang="en-US" sz="1400" smtClean="0"/>
              <a:pPr>
                <a:spcBef>
                  <a:spcPct val="50000"/>
                </a:spcBef>
                <a:buClrTx/>
                <a:buSzTx/>
                <a:buFontTx/>
                <a:buNone/>
              </a:pPr>
              <a:t>104</a:t>
            </a:fld>
            <a:endParaRPr kumimoji="0" lang="en-US" altLang="en-US" sz="1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1026">
            <a:extLst>
              <a:ext uri="{FF2B5EF4-FFF2-40B4-BE49-F238E27FC236}">
                <a16:creationId xmlns:a16="http://schemas.microsoft.com/office/drawing/2014/main" id="{6441178A-EAC2-5D43-8901-3B40A9BC8BE5}"/>
              </a:ext>
            </a:extLst>
          </p:cNvPr>
          <p:cNvSpPr>
            <a:spLocks noGrp="1" noChangeArrowheads="1"/>
          </p:cNvSpPr>
          <p:nvPr>
            <p:ph type="title"/>
          </p:nvPr>
        </p:nvSpPr>
        <p:spPr>
          <a:xfrm>
            <a:off x="1143000" y="0"/>
            <a:ext cx="7772400" cy="838200"/>
          </a:xfrm>
        </p:spPr>
        <p:txBody>
          <a:bodyPr/>
          <a:lstStyle/>
          <a:p>
            <a:pPr eaLnBrk="1" hangingPunct="1"/>
            <a:r>
              <a:rPr lang="en-US" altLang="en-US">
                <a:latin typeface="Calibri" panose="020F0502020204030204" pitchFamily="34" charset="0"/>
                <a:ea typeface="ＭＳ Ｐゴシック" panose="020B0600070205080204" pitchFamily="34" charset="-128"/>
              </a:rPr>
              <a:t>Recall question posed was:</a:t>
            </a:r>
          </a:p>
        </p:txBody>
      </p:sp>
      <p:sp>
        <p:nvSpPr>
          <p:cNvPr id="214018" name="Rectangle 1027">
            <a:extLst>
              <a:ext uri="{FF2B5EF4-FFF2-40B4-BE49-F238E27FC236}">
                <a16:creationId xmlns:a16="http://schemas.microsoft.com/office/drawing/2014/main" id="{F386494A-FBA0-0F43-88E1-E51EDDDDFBC0}"/>
              </a:ext>
            </a:extLst>
          </p:cNvPr>
          <p:cNvSpPr>
            <a:spLocks noGrp="1" noChangeArrowheads="1"/>
          </p:cNvSpPr>
          <p:nvPr>
            <p:ph idx="1"/>
          </p:nvPr>
        </p:nvSpPr>
        <p:spPr>
          <a:xfrm>
            <a:off x="1143000" y="914400"/>
            <a:ext cx="7569200" cy="4991100"/>
          </a:xfrm>
        </p:spPr>
        <p:txBody>
          <a:bodyPr/>
          <a:lstStyle/>
          <a:p>
            <a:pPr eaLnBrk="1" hangingPunct="1">
              <a:lnSpc>
                <a:spcPct val="90000"/>
              </a:lnSpc>
            </a:pPr>
            <a:r>
              <a:rPr lang="en-US" altLang="en-US" sz="2800">
                <a:latin typeface="Calibri" panose="020F0502020204030204" pitchFamily="34" charset="0"/>
                <a:ea typeface="ＭＳ Ｐゴシック" panose="020B0600070205080204" pitchFamily="34" charset="-128"/>
              </a:rPr>
              <a:t>What would the risk ratio and risk difference for eczema be if </a:t>
            </a:r>
            <a:r>
              <a:rPr lang="en-US" altLang="en-US" sz="2800" i="1">
                <a:latin typeface="Calibri" panose="020F0502020204030204" pitchFamily="34" charset="0"/>
                <a:ea typeface="ＭＳ Ｐゴシック" panose="020B0600070205080204" pitchFamily="34" charset="-128"/>
              </a:rPr>
              <a:t>everyone</a:t>
            </a:r>
            <a:r>
              <a:rPr lang="en-US" altLang="en-US" sz="2800">
                <a:latin typeface="Calibri" panose="020F0502020204030204" pitchFamily="34" charset="0"/>
                <a:ea typeface="ＭＳ Ｐゴシック" panose="020B0600070205080204" pitchFamily="34" charset="-128"/>
              </a:rPr>
              <a:t> in the intervention group and </a:t>
            </a:r>
            <a:r>
              <a:rPr lang="en-US" altLang="en-US" sz="2800" i="1">
                <a:latin typeface="Calibri" panose="020F0502020204030204" pitchFamily="34" charset="0"/>
                <a:ea typeface="ＭＳ Ｐゴシック" panose="020B0600070205080204" pitchFamily="34" charset="-128"/>
              </a:rPr>
              <a:t>no one</a:t>
            </a:r>
            <a:r>
              <a:rPr lang="en-US" altLang="en-US" sz="2800">
                <a:latin typeface="Calibri" panose="020F0502020204030204" pitchFamily="34" charset="0"/>
                <a:ea typeface="ＭＳ Ｐゴシック" panose="020B0600070205080204" pitchFamily="34" charset="-128"/>
              </a:rPr>
              <a:t> in the control group had exclusively breast fed?</a:t>
            </a:r>
          </a:p>
          <a:p>
            <a:pPr eaLnBrk="1" hangingPunct="1">
              <a:lnSpc>
                <a:spcPct val="90000"/>
              </a:lnSpc>
            </a:pPr>
            <a:r>
              <a:rPr lang="en-US" altLang="en-US">
                <a:latin typeface="Calibri" panose="020F0502020204030204" pitchFamily="34" charset="0"/>
                <a:ea typeface="ＭＳ Ｐゴシック" panose="020B0600070205080204" pitchFamily="34" charset="-128"/>
              </a:rPr>
              <a:t>Answer: can</a:t>
            </a:r>
            <a:r>
              <a:rPr lang="ja-JP" altLang="en-US">
                <a:latin typeface="Calibri" panose="020F0502020204030204" pitchFamily="34" charset="0"/>
                <a:ea typeface="ＭＳ Ｐゴシック" panose="020B0600070205080204" pitchFamily="34" charset="-128"/>
              </a:rPr>
              <a:t>’</a:t>
            </a:r>
            <a:r>
              <a:rPr lang="en-US" altLang="ja-JP">
                <a:latin typeface="Calibri" panose="020F0502020204030204" pitchFamily="34" charset="0"/>
                <a:ea typeface="ＭＳ Ｐゴシック" panose="020B0600070205080204" pitchFamily="34" charset="-128"/>
              </a:rPr>
              <a:t>t tell from this study</a:t>
            </a:r>
          </a:p>
          <a:p>
            <a:pPr lvl="1" eaLnBrk="1" hangingPunct="1">
              <a:lnSpc>
                <a:spcPct val="90000"/>
              </a:lnSpc>
            </a:pPr>
            <a:r>
              <a:rPr lang="en-US" altLang="en-US">
                <a:latin typeface="Calibri" panose="020F0502020204030204" pitchFamily="34" charset="0"/>
                <a:ea typeface="ＭＳ Ｐゴシック" panose="020B0600070205080204" pitchFamily="34" charset="-128"/>
              </a:rPr>
              <a:t>Reason:  Responsiveness to intervention may depend on baseline risk of eczema</a:t>
            </a:r>
          </a:p>
          <a:p>
            <a:pPr lvl="1" eaLnBrk="1" hangingPunct="1">
              <a:lnSpc>
                <a:spcPct val="90000"/>
              </a:lnSpc>
            </a:pPr>
            <a:r>
              <a:rPr lang="en-US" altLang="ja-JP">
                <a:latin typeface="Calibri" panose="020F0502020204030204" pitchFamily="34" charset="0"/>
                <a:ea typeface="ＭＳ Ｐゴシック" panose="020B0600070205080204" pitchFamily="34" charset="-128"/>
              </a:rPr>
              <a:t>(Extreme example: the intervention could be effective at increasing breastfeeding only in those mothers whose babies are at risk for eczema.)</a:t>
            </a:r>
            <a:endParaRPr lang="en-US" altLang="en-US">
              <a:latin typeface="Calibri" panose="020F0502020204030204" pitchFamily="34" charset="0"/>
              <a:ea typeface="ＭＳ Ｐゴシック" panose="020B0600070205080204" pitchFamily="34" charset="-128"/>
            </a:endParaRPr>
          </a:p>
          <a:p>
            <a:pPr lvl="1" eaLnBrk="1" hangingPunct="1">
              <a:lnSpc>
                <a:spcPct val="90000"/>
              </a:lnSpc>
            </a:pPr>
            <a:r>
              <a:rPr lang="en-US" altLang="en-US">
                <a:latin typeface="Calibri" panose="020F0502020204030204" pitchFamily="34" charset="0"/>
                <a:ea typeface="ＭＳ Ｐゴシック" panose="020B0600070205080204" pitchFamily="34" charset="-128"/>
              </a:rPr>
              <a:t>Therefore, can’t assume Can’t assume </a:t>
            </a:r>
            <a:r>
              <a:rPr lang="en-US" altLang="en-US">
                <a:ea typeface="ＭＳ Ｐゴシック" panose="020B0600070205080204" pitchFamily="34" charset="-128"/>
              </a:rPr>
              <a:t>A</a:t>
            </a:r>
            <a:r>
              <a:rPr lang="en-US" altLang="en-US" baseline="-25000">
                <a:ea typeface="ＭＳ Ｐゴシック" panose="020B0600070205080204" pitchFamily="34" charset="-128"/>
              </a:rPr>
              <a:t>i</a:t>
            </a:r>
            <a:r>
              <a:rPr lang="en-US" altLang="en-US">
                <a:ea typeface="ＭＳ Ｐゴシック" panose="020B0600070205080204" pitchFamily="34" charset="-128"/>
              </a:rPr>
              <a:t> = A</a:t>
            </a:r>
            <a:r>
              <a:rPr lang="en-US" altLang="en-US" baseline="-25000">
                <a:ea typeface="ＭＳ Ｐゴシック" panose="020B0600070205080204" pitchFamily="34" charset="-128"/>
              </a:rPr>
              <a:t>c</a:t>
            </a:r>
            <a:r>
              <a:rPr lang="en-US" altLang="en-US">
                <a:ea typeface="ＭＳ Ｐゴシック" panose="020B0600070205080204" pitchFamily="34" charset="-128"/>
              </a:rPr>
              <a:t> and B</a:t>
            </a:r>
            <a:r>
              <a:rPr lang="en-US" altLang="en-US" baseline="-25000">
                <a:ea typeface="ＭＳ Ｐゴシック" panose="020B0600070205080204" pitchFamily="34" charset="-128"/>
              </a:rPr>
              <a:t>i</a:t>
            </a:r>
            <a:r>
              <a:rPr lang="en-US" altLang="en-US">
                <a:ea typeface="ＭＳ Ｐゴシック" panose="020B0600070205080204" pitchFamily="34" charset="-128"/>
              </a:rPr>
              <a:t> = B</a:t>
            </a:r>
            <a:r>
              <a:rPr lang="en-US" altLang="en-US" baseline="-25000">
                <a:ea typeface="ＭＳ Ｐゴシック" panose="020B0600070205080204" pitchFamily="34" charset="-128"/>
              </a:rPr>
              <a:t>c</a:t>
            </a:r>
            <a:endParaRPr lang="en-US" altLang="en-US">
              <a:latin typeface="Calibri" panose="020F0502020204030204" pitchFamily="34" charset="0"/>
              <a:ea typeface="ＭＳ Ｐゴシック" panose="020B0600070205080204" pitchFamily="34" charset="-128"/>
            </a:endParaRPr>
          </a:p>
        </p:txBody>
      </p:sp>
      <p:sp>
        <p:nvSpPr>
          <p:cNvPr id="214019" name="Slide Number Placeholder 1">
            <a:extLst>
              <a:ext uri="{FF2B5EF4-FFF2-40B4-BE49-F238E27FC236}">
                <a16:creationId xmlns:a16="http://schemas.microsoft.com/office/drawing/2014/main" id="{CB1865CD-445E-7F4E-AEFD-FD495B1900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B22488A-57D8-3646-B450-68218FB1DB2C}" type="slidenum">
              <a:rPr kumimoji="0" lang="en-US" altLang="en-US" sz="1400" smtClean="0"/>
              <a:pPr>
                <a:spcBef>
                  <a:spcPct val="50000"/>
                </a:spcBef>
                <a:buClrTx/>
                <a:buSzTx/>
                <a:buFontTx/>
                <a:buNone/>
              </a:pPr>
              <a:t>105</a:t>
            </a:fld>
            <a:endParaRPr kumimoji="0" lang="en-US" altLang="en-US" sz="1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F448FAC1-BA9F-CA4A-9000-8729ECE6D12A}"/>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Solution</a:t>
            </a:r>
          </a:p>
        </p:txBody>
      </p:sp>
      <p:sp>
        <p:nvSpPr>
          <p:cNvPr id="215042" name="Rectangle 3">
            <a:extLst>
              <a:ext uri="{FF2B5EF4-FFF2-40B4-BE49-F238E27FC236}">
                <a16:creationId xmlns:a16="http://schemas.microsoft.com/office/drawing/2014/main" id="{3DC6CF48-A97F-C546-B93E-C815D7046B8F}"/>
              </a:ext>
            </a:extLst>
          </p:cNvPr>
          <p:cNvSpPr>
            <a:spLocks noGrp="1" noChangeArrowheads="1"/>
          </p:cNvSpPr>
          <p:nvPr>
            <p:ph idx="1"/>
          </p:nvPr>
        </p:nvSpPr>
        <p:spPr/>
        <p:txBody>
          <a:bodyPr/>
          <a:lstStyle/>
          <a:p>
            <a:pPr eaLnBrk="1" hangingPunct="1"/>
            <a:r>
              <a:rPr lang="en-US" altLang="en-US">
                <a:latin typeface="Calibri" panose="020F0502020204030204" pitchFamily="34" charset="0"/>
                <a:ea typeface="ＭＳ Ｐゴシック" panose="020B0600070205080204" pitchFamily="34" charset="-128"/>
              </a:rPr>
              <a:t>Change the question we are asking to one that can be answered by the data</a:t>
            </a:r>
          </a:p>
          <a:p>
            <a:pPr eaLnBrk="1" hangingPunct="1"/>
            <a:r>
              <a:rPr lang="en-US" altLang="en-US">
                <a:latin typeface="Calibri" panose="020F0502020204030204" pitchFamily="34" charset="0"/>
                <a:ea typeface="ＭＳ Ｐゴシック" panose="020B0600070205080204" pitchFamily="34" charset="-128"/>
              </a:rPr>
              <a:t>Or, as Eric puts it, change the identifying assumptions.</a:t>
            </a:r>
          </a:p>
        </p:txBody>
      </p:sp>
      <p:sp>
        <p:nvSpPr>
          <p:cNvPr id="215043" name="Slide Number Placeholder 1">
            <a:extLst>
              <a:ext uri="{FF2B5EF4-FFF2-40B4-BE49-F238E27FC236}">
                <a16:creationId xmlns:a16="http://schemas.microsoft.com/office/drawing/2014/main" id="{5DE3FA0D-E089-E74F-879D-1F93DE0E4AA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4A6A34B-A259-C142-908E-560731B5B684}" type="slidenum">
              <a:rPr kumimoji="0" lang="en-US" altLang="en-US" sz="1400" smtClean="0"/>
              <a:pPr>
                <a:spcBef>
                  <a:spcPct val="50000"/>
                </a:spcBef>
                <a:buClrTx/>
                <a:buSzTx/>
                <a:buFontTx/>
                <a:buNone/>
              </a:pPr>
              <a:t>106</a:t>
            </a:fld>
            <a:endParaRPr kumimoji="0" lang="en-US" altLang="en-US" sz="14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a:extLst>
              <a:ext uri="{FF2B5EF4-FFF2-40B4-BE49-F238E27FC236}">
                <a16:creationId xmlns:a16="http://schemas.microsoft.com/office/drawing/2014/main" id="{27B6A481-B932-ED4B-A3AF-08F691684916}"/>
              </a:ext>
            </a:extLst>
          </p:cNvPr>
          <p:cNvSpPr>
            <a:spLocks noGrp="1" noChangeArrowheads="1"/>
          </p:cNvSpPr>
          <p:nvPr>
            <p:ph type="title"/>
          </p:nvPr>
        </p:nvSpPr>
        <p:spPr>
          <a:xfrm>
            <a:off x="1143000" y="152400"/>
            <a:ext cx="7772400" cy="685800"/>
          </a:xfrm>
        </p:spPr>
        <p:txBody>
          <a:bodyPr/>
          <a:lstStyle/>
          <a:p>
            <a:pPr eaLnBrk="1" hangingPunct="1"/>
            <a:r>
              <a:rPr lang="en-US" altLang="en-US" sz="3200">
                <a:latin typeface="Calibri" panose="020F0502020204030204" pitchFamily="34" charset="0"/>
                <a:ea typeface="ＭＳ Ｐゴシック" panose="020B0600070205080204" pitchFamily="34" charset="-128"/>
              </a:rPr>
              <a:t>Consider 4 types of infants with 4 different eczema rates (“Principal stratification”)</a:t>
            </a:r>
          </a:p>
        </p:txBody>
      </p:sp>
      <p:sp>
        <p:nvSpPr>
          <p:cNvPr id="216066" name="Rectangle 3">
            <a:extLst>
              <a:ext uri="{FF2B5EF4-FFF2-40B4-BE49-F238E27FC236}">
                <a16:creationId xmlns:a16="http://schemas.microsoft.com/office/drawing/2014/main" id="{E37A59C9-4FF6-1047-A2EC-2244C6194A77}"/>
              </a:ext>
            </a:extLst>
          </p:cNvPr>
          <p:cNvSpPr>
            <a:spLocks noGrp="1" noChangeArrowheads="1"/>
          </p:cNvSpPr>
          <p:nvPr>
            <p:ph idx="1"/>
          </p:nvPr>
        </p:nvSpPr>
        <p:spPr>
          <a:xfrm>
            <a:off x="1143000" y="1143000"/>
            <a:ext cx="7467600" cy="4876800"/>
          </a:xfrm>
        </p:spPr>
        <p:txBody>
          <a:bodyPr/>
          <a:lstStyle/>
          <a:p>
            <a:pPr eaLnBrk="1" hangingPunct="1"/>
            <a:r>
              <a:rPr lang="en-US" altLang="en-US" sz="2800">
                <a:latin typeface="Calibri" panose="020F0502020204030204" pitchFamily="34" charset="0"/>
                <a:ea typeface="ＭＳ Ｐゴシック" panose="020B0600070205080204" pitchFamily="34" charset="-128"/>
              </a:rPr>
              <a:t>Those who breast feed regardless (“ALWAYS”); Eczema rate=A </a:t>
            </a:r>
          </a:p>
          <a:p>
            <a:pPr eaLnBrk="1" hangingPunct="1"/>
            <a:r>
              <a:rPr lang="en-US" altLang="en-US" sz="2800">
                <a:latin typeface="Calibri" panose="020F0502020204030204" pitchFamily="34" charset="0"/>
                <a:ea typeface="ＭＳ Ｐゴシック" panose="020B0600070205080204" pitchFamily="34" charset="-128"/>
              </a:rPr>
              <a:t>Those who breast feed</a:t>
            </a:r>
            <a:r>
              <a:rPr lang="en-US" altLang="en-US" sz="2800" b="1" i="1">
                <a:latin typeface="Calibri" panose="020F0502020204030204" pitchFamily="34" charset="0"/>
                <a:ea typeface="ＭＳ Ｐゴシック" panose="020B0600070205080204" pitchFamily="34" charset="-128"/>
              </a:rPr>
              <a:t> in response to the intervention</a:t>
            </a:r>
            <a:r>
              <a:rPr lang="en-US" altLang="en-US" sz="2800">
                <a:latin typeface="Calibri" panose="020F0502020204030204" pitchFamily="34" charset="0"/>
                <a:ea typeface="ＭＳ Ｐゴシック" panose="020B0600070205080204" pitchFamily="34" charset="-128"/>
              </a:rPr>
              <a:t> (“COMPLIERS”); Eczema rate = B </a:t>
            </a:r>
          </a:p>
          <a:p>
            <a:pPr eaLnBrk="1" hangingPunct="1"/>
            <a:r>
              <a:rPr lang="en-US" altLang="en-US" sz="2800">
                <a:latin typeface="Calibri" panose="020F0502020204030204" pitchFamily="34" charset="0"/>
                <a:ea typeface="ＭＳ Ｐゴシック" panose="020B0600070205080204" pitchFamily="34" charset="-128"/>
              </a:rPr>
              <a:t>Those who formula feed regardless (“NEVER”); Eczema rate = C </a:t>
            </a:r>
          </a:p>
          <a:p>
            <a:pPr eaLnBrk="1" hangingPunct="1"/>
            <a:r>
              <a:rPr lang="en-US" altLang="en-US" sz="2800">
                <a:latin typeface="Calibri" panose="020F0502020204030204" pitchFamily="34" charset="0"/>
                <a:ea typeface="ＭＳ Ｐゴシック" panose="020B0600070205080204" pitchFamily="34" charset="-128"/>
              </a:rPr>
              <a:t>Those who </a:t>
            </a:r>
            <a:r>
              <a:rPr lang="en-US" altLang="en-US" sz="2800" i="1">
                <a:latin typeface="Calibri" panose="020F0502020204030204" pitchFamily="34" charset="0"/>
                <a:ea typeface="ＭＳ Ｐゴシック" panose="020B0600070205080204" pitchFamily="34" charset="-128"/>
              </a:rPr>
              <a:t>formula feed </a:t>
            </a:r>
            <a:r>
              <a:rPr lang="en-US" altLang="en-US" sz="2800">
                <a:latin typeface="Calibri" panose="020F0502020204030204" pitchFamily="34" charset="0"/>
                <a:ea typeface="ＭＳ Ｐゴシック" panose="020B0600070205080204" pitchFamily="34" charset="-128"/>
              </a:rPr>
              <a:t>in response to the intervention (“DEFIERS”) Eczema rate= D</a:t>
            </a:r>
          </a:p>
          <a:p>
            <a:pPr eaLnBrk="1" hangingPunct="1"/>
            <a:r>
              <a:rPr lang="en-US" altLang="en-US" sz="2800">
                <a:latin typeface="Calibri" panose="020F0502020204030204" pitchFamily="34" charset="0"/>
                <a:ea typeface="ＭＳ Ｐゴシック" panose="020B0600070205080204" pitchFamily="34" charset="-128"/>
              </a:rPr>
              <a:t>We need (for now) to assume there are </a:t>
            </a:r>
            <a:r>
              <a:rPr lang="en-US" altLang="en-US" sz="2800" i="1">
                <a:latin typeface="Calibri" panose="020F0502020204030204" pitchFamily="34" charset="0"/>
                <a:ea typeface="ＭＳ Ｐゴシック" panose="020B0600070205080204" pitchFamily="34" charset="-128"/>
              </a:rPr>
              <a:t>no defiers</a:t>
            </a:r>
            <a:r>
              <a:rPr lang="en-US" altLang="en-US" sz="2800">
                <a:latin typeface="Calibri" panose="020F0502020204030204" pitchFamily="34" charset="0"/>
                <a:ea typeface="ＭＳ Ｐゴシック" panose="020B0600070205080204" pitchFamily="34" charset="-128"/>
              </a:rPr>
              <a:t>.  This is the </a:t>
            </a:r>
            <a:r>
              <a:rPr lang="en-US" altLang="en-US" sz="2800" i="1">
                <a:latin typeface="Calibri" panose="020F0502020204030204" pitchFamily="34" charset="0"/>
                <a:ea typeface="ＭＳ Ｐゴシック" panose="020B0600070205080204" pitchFamily="34" charset="-128"/>
              </a:rPr>
              <a:t>Monotonicity</a:t>
            </a:r>
            <a:r>
              <a:rPr lang="en-US" altLang="en-US" sz="2800">
                <a:latin typeface="Calibri" panose="020F0502020204030204" pitchFamily="34" charset="0"/>
                <a:ea typeface="ＭＳ Ｐゴシック" panose="020B0600070205080204" pitchFamily="34" charset="-128"/>
              </a:rPr>
              <a:t> assumption.</a:t>
            </a:r>
          </a:p>
          <a:p>
            <a:pPr eaLnBrk="1" hangingPunct="1"/>
            <a:r>
              <a:rPr lang="en-US" altLang="en-US" sz="2800">
                <a:latin typeface="Calibri" panose="020F0502020204030204" pitchFamily="34" charset="0"/>
                <a:ea typeface="ＭＳ Ｐゴシック" panose="020B0600070205080204" pitchFamily="34" charset="-128"/>
              </a:rPr>
              <a:t>We also assume eczema rates A and C are not affected by treatment assignment</a:t>
            </a:r>
          </a:p>
        </p:txBody>
      </p:sp>
      <p:sp>
        <p:nvSpPr>
          <p:cNvPr id="216067" name="Slide Number Placeholder 1">
            <a:extLst>
              <a:ext uri="{FF2B5EF4-FFF2-40B4-BE49-F238E27FC236}">
                <a16:creationId xmlns:a16="http://schemas.microsoft.com/office/drawing/2014/main" id="{FD1DF5F6-AAF7-B945-8524-86C7951D5C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0A3D28F-5BAD-7244-BC10-E40928CEAA3B}" type="slidenum">
              <a:rPr kumimoji="0" lang="en-US" altLang="en-US" sz="1400" smtClean="0"/>
              <a:pPr>
                <a:spcBef>
                  <a:spcPct val="50000"/>
                </a:spcBef>
                <a:buClrTx/>
                <a:buSzTx/>
                <a:buFontTx/>
                <a:buNone/>
              </a:pPr>
              <a:t>107</a:t>
            </a:fld>
            <a:endParaRPr kumimoji="0" lang="en-US" altLang="en-US" sz="14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4">
            <a:extLst>
              <a:ext uri="{FF2B5EF4-FFF2-40B4-BE49-F238E27FC236}">
                <a16:creationId xmlns:a16="http://schemas.microsoft.com/office/drawing/2014/main" id="{B4BCF5B8-1F05-4F42-BC51-F5DA7AA1ACEE}"/>
              </a:ext>
            </a:extLst>
          </p:cNvPr>
          <p:cNvSpPr>
            <a:spLocks noChangeArrowheads="1"/>
          </p:cNvSpPr>
          <p:nvPr/>
        </p:nvSpPr>
        <p:spPr bwMode="auto">
          <a:xfrm>
            <a:off x="1524000" y="26670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4" name="Rectangle 39">
            <a:extLst>
              <a:ext uri="{FF2B5EF4-FFF2-40B4-BE49-F238E27FC236}">
                <a16:creationId xmlns:a16="http://schemas.microsoft.com/office/drawing/2014/main" id="{CE27C7F5-7EFA-4F4B-BD0E-D75FD591CFC8}"/>
              </a:ext>
            </a:extLst>
          </p:cNvPr>
          <p:cNvSpPr>
            <a:spLocks noChangeArrowheads="1"/>
          </p:cNvSpPr>
          <p:nvPr/>
        </p:nvSpPr>
        <p:spPr bwMode="auto">
          <a:xfrm>
            <a:off x="1524000" y="6172200"/>
            <a:ext cx="21336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5" name="Rectangle 28">
            <a:extLst>
              <a:ext uri="{FF2B5EF4-FFF2-40B4-BE49-F238E27FC236}">
                <a16:creationId xmlns:a16="http://schemas.microsoft.com/office/drawing/2014/main" id="{7AD67CD1-294A-3841-B21E-DB4A2C676582}"/>
              </a:ext>
            </a:extLst>
          </p:cNvPr>
          <p:cNvSpPr>
            <a:spLocks noChangeArrowheads="1"/>
          </p:cNvSpPr>
          <p:nvPr/>
        </p:nvSpPr>
        <p:spPr bwMode="auto">
          <a:xfrm>
            <a:off x="5486400" y="26670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6" name="Rectangle 38">
            <a:extLst>
              <a:ext uri="{FF2B5EF4-FFF2-40B4-BE49-F238E27FC236}">
                <a16:creationId xmlns:a16="http://schemas.microsoft.com/office/drawing/2014/main" id="{B3F51EE4-5B89-AA4D-930D-EAE4CC5C5C65}"/>
              </a:ext>
            </a:extLst>
          </p:cNvPr>
          <p:cNvSpPr>
            <a:spLocks noChangeArrowheads="1"/>
          </p:cNvSpPr>
          <p:nvPr/>
        </p:nvSpPr>
        <p:spPr bwMode="auto">
          <a:xfrm>
            <a:off x="5486400" y="4800600"/>
            <a:ext cx="2133600" cy="17526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8117" name="Rectangle 2">
            <a:extLst>
              <a:ext uri="{FF2B5EF4-FFF2-40B4-BE49-F238E27FC236}">
                <a16:creationId xmlns:a16="http://schemas.microsoft.com/office/drawing/2014/main" id="{BF214850-8E13-6942-80B4-081765827434}"/>
              </a:ext>
            </a:extLst>
          </p:cNvPr>
          <p:cNvSpPr>
            <a:spLocks noGrp="1" noChangeArrowheads="1"/>
          </p:cNvSpPr>
          <p:nvPr>
            <p:ph type="title"/>
          </p:nvPr>
        </p:nvSpPr>
        <p:spPr>
          <a:xfrm>
            <a:off x="1219200" y="381000"/>
            <a:ext cx="7239000" cy="1238250"/>
          </a:xfrm>
        </p:spPr>
        <p:txBody>
          <a:bodyPr/>
          <a:lstStyle/>
          <a:p>
            <a:pPr eaLnBrk="1" hangingPunct="1"/>
            <a:r>
              <a:rPr lang="en-US" altLang="en-US" sz="2800">
                <a:latin typeface="Calibri" panose="020F0502020204030204" pitchFamily="34" charset="0"/>
                <a:ea typeface="ＭＳ Ｐゴシック" panose="020B0600070205080204" pitchFamily="34" charset="-128"/>
              </a:rPr>
              <a:t>Recall definitions of p</a:t>
            </a:r>
            <a:r>
              <a:rPr lang="en-US" altLang="en-US" sz="2800" baseline="-25000">
                <a:latin typeface="Calibri" panose="020F0502020204030204" pitchFamily="34" charset="0"/>
                <a:ea typeface="ＭＳ Ｐゴシック" panose="020B0600070205080204" pitchFamily="34" charset="-128"/>
              </a:rPr>
              <a:t>1</a:t>
            </a:r>
            <a:r>
              <a:rPr lang="en-US" altLang="en-US" sz="2800">
                <a:latin typeface="Calibri" panose="020F0502020204030204" pitchFamily="34" charset="0"/>
                <a:ea typeface="ＭＳ Ｐゴシック" panose="020B0600070205080204" pitchFamily="34" charset="-128"/>
              </a:rPr>
              <a:t>= exclusive BF in intervention group=40%  and p</a:t>
            </a:r>
            <a:r>
              <a:rPr lang="en-US" altLang="en-US" sz="2800" baseline="-25000">
                <a:latin typeface="Calibri" panose="020F0502020204030204" pitchFamily="34" charset="0"/>
                <a:ea typeface="ＭＳ Ｐゴシック" panose="020B0600070205080204" pitchFamily="34" charset="-128"/>
              </a:rPr>
              <a:t>2</a:t>
            </a:r>
            <a:r>
              <a:rPr lang="en-US" altLang="en-US" sz="2800">
                <a:latin typeface="Calibri" panose="020F0502020204030204" pitchFamily="34" charset="0"/>
                <a:ea typeface="ＭＳ Ｐゴシック" panose="020B0600070205080204" pitchFamily="34" charset="-128"/>
              </a:rPr>
              <a:t> = exclusive BF in control group =5%.  What is the proportion of compliers?</a:t>
            </a:r>
          </a:p>
        </p:txBody>
      </p:sp>
      <p:sp>
        <p:nvSpPr>
          <p:cNvPr id="218118" name="Line 7">
            <a:extLst>
              <a:ext uri="{FF2B5EF4-FFF2-40B4-BE49-F238E27FC236}">
                <a16:creationId xmlns:a16="http://schemas.microsoft.com/office/drawing/2014/main" id="{B238ECF8-207C-284A-AB4D-1B510FD5065B}"/>
              </a:ext>
            </a:extLst>
          </p:cNvPr>
          <p:cNvSpPr>
            <a:spLocks noChangeShapeType="1"/>
          </p:cNvSpPr>
          <p:nvPr/>
        </p:nvSpPr>
        <p:spPr bwMode="auto">
          <a:xfrm>
            <a:off x="1524000" y="61722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8119" name="Text Box 10">
            <a:extLst>
              <a:ext uri="{FF2B5EF4-FFF2-40B4-BE49-F238E27FC236}">
                <a16:creationId xmlns:a16="http://schemas.microsoft.com/office/drawing/2014/main" id="{050C9556-627A-C34B-B7ED-FE2CD3CAC8CE}"/>
              </a:ext>
            </a:extLst>
          </p:cNvPr>
          <p:cNvSpPr txBox="1">
            <a:spLocks noChangeArrowheads="1"/>
          </p:cNvSpPr>
          <p:nvPr/>
        </p:nvSpPr>
        <p:spPr bwMode="auto">
          <a:xfrm>
            <a:off x="5410200" y="21336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Intervention</a:t>
            </a:r>
          </a:p>
        </p:txBody>
      </p:sp>
      <p:sp>
        <p:nvSpPr>
          <p:cNvPr id="218120" name="Text Box 16">
            <a:extLst>
              <a:ext uri="{FF2B5EF4-FFF2-40B4-BE49-F238E27FC236}">
                <a16:creationId xmlns:a16="http://schemas.microsoft.com/office/drawing/2014/main" id="{448E8236-0183-C64B-AD6C-DD970473D34A}"/>
              </a:ext>
            </a:extLst>
          </p:cNvPr>
          <p:cNvSpPr txBox="1">
            <a:spLocks noChangeArrowheads="1"/>
          </p:cNvSpPr>
          <p:nvPr/>
        </p:nvSpPr>
        <p:spPr bwMode="auto">
          <a:xfrm>
            <a:off x="1524000" y="20574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Control</a:t>
            </a:r>
          </a:p>
        </p:txBody>
      </p:sp>
      <p:sp>
        <p:nvSpPr>
          <p:cNvPr id="218121" name="Text Box 24">
            <a:extLst>
              <a:ext uri="{FF2B5EF4-FFF2-40B4-BE49-F238E27FC236}">
                <a16:creationId xmlns:a16="http://schemas.microsoft.com/office/drawing/2014/main" id="{B62BB572-0341-C740-AD28-9DADD7882DB5}"/>
              </a:ext>
            </a:extLst>
          </p:cNvPr>
          <p:cNvSpPr txBox="1">
            <a:spLocks noChangeArrowheads="1"/>
          </p:cNvSpPr>
          <p:nvPr/>
        </p:nvSpPr>
        <p:spPr bwMode="auto">
          <a:xfrm>
            <a:off x="3733800" y="59436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2</a:t>
            </a:r>
          </a:p>
        </p:txBody>
      </p:sp>
      <p:sp>
        <p:nvSpPr>
          <p:cNvPr id="218122" name="Rectangle 25">
            <a:extLst>
              <a:ext uri="{FF2B5EF4-FFF2-40B4-BE49-F238E27FC236}">
                <a16:creationId xmlns:a16="http://schemas.microsoft.com/office/drawing/2014/main" id="{29D4D291-11CE-B64E-BE61-1B0CC1F57029}"/>
              </a:ext>
            </a:extLst>
          </p:cNvPr>
          <p:cNvSpPr>
            <a:spLocks noChangeArrowheads="1"/>
          </p:cNvSpPr>
          <p:nvPr/>
        </p:nvSpPr>
        <p:spPr bwMode="auto">
          <a:xfrm>
            <a:off x="1524000" y="61722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Breast feed (A)</a:t>
            </a:r>
          </a:p>
        </p:txBody>
      </p:sp>
      <p:sp>
        <p:nvSpPr>
          <p:cNvPr id="218123" name="Text Box 27">
            <a:extLst>
              <a:ext uri="{FF2B5EF4-FFF2-40B4-BE49-F238E27FC236}">
                <a16:creationId xmlns:a16="http://schemas.microsoft.com/office/drawing/2014/main" id="{AFF81E0C-D740-BB41-B0AD-06531756CB58}"/>
              </a:ext>
            </a:extLst>
          </p:cNvPr>
          <p:cNvSpPr txBox="1">
            <a:spLocks noChangeArrowheads="1"/>
          </p:cNvSpPr>
          <p:nvPr/>
        </p:nvSpPr>
        <p:spPr bwMode="auto">
          <a:xfrm>
            <a:off x="1600200" y="3276600"/>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t>
            </a:r>
            <a:endParaRPr kumimoji="0" lang="en-US" altLang="en-US" sz="2400">
              <a:latin typeface="Times New Roman" panose="02020603050405020304" pitchFamily="18" charset="0"/>
            </a:endParaRPr>
          </a:p>
        </p:txBody>
      </p:sp>
      <p:sp>
        <p:nvSpPr>
          <p:cNvPr id="218124" name="Line 29">
            <a:extLst>
              <a:ext uri="{FF2B5EF4-FFF2-40B4-BE49-F238E27FC236}">
                <a16:creationId xmlns:a16="http://schemas.microsoft.com/office/drawing/2014/main" id="{2B59C834-5C65-CF44-8E1A-8657E6457C45}"/>
              </a:ext>
            </a:extLst>
          </p:cNvPr>
          <p:cNvSpPr>
            <a:spLocks noChangeShapeType="1"/>
          </p:cNvSpPr>
          <p:nvPr/>
        </p:nvSpPr>
        <p:spPr bwMode="auto">
          <a:xfrm>
            <a:off x="5486400" y="48006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8125" name="Text Box 33">
            <a:extLst>
              <a:ext uri="{FF2B5EF4-FFF2-40B4-BE49-F238E27FC236}">
                <a16:creationId xmlns:a16="http://schemas.microsoft.com/office/drawing/2014/main" id="{46939CC5-D3E8-2741-82A8-0B3C7CBA6F5D}"/>
              </a:ext>
            </a:extLst>
          </p:cNvPr>
          <p:cNvSpPr txBox="1">
            <a:spLocks noChangeArrowheads="1"/>
          </p:cNvSpPr>
          <p:nvPr/>
        </p:nvSpPr>
        <p:spPr bwMode="auto">
          <a:xfrm>
            <a:off x="7772400" y="457200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1</a:t>
            </a:r>
          </a:p>
        </p:txBody>
      </p:sp>
      <p:sp>
        <p:nvSpPr>
          <p:cNvPr id="218126" name="Rectangle 35">
            <a:extLst>
              <a:ext uri="{FF2B5EF4-FFF2-40B4-BE49-F238E27FC236}">
                <a16:creationId xmlns:a16="http://schemas.microsoft.com/office/drawing/2014/main" id="{6A176794-6CA8-9C4B-8175-7BFF6F09D4B6}"/>
              </a:ext>
            </a:extLst>
          </p:cNvPr>
          <p:cNvSpPr>
            <a:spLocks noChangeArrowheads="1"/>
          </p:cNvSpPr>
          <p:nvPr/>
        </p:nvSpPr>
        <p:spPr bwMode="auto">
          <a:xfrm>
            <a:off x="5943600" y="5283200"/>
            <a:ext cx="1350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Breast feed</a:t>
            </a:r>
          </a:p>
        </p:txBody>
      </p:sp>
      <p:sp>
        <p:nvSpPr>
          <p:cNvPr id="218127" name="Text Box 37">
            <a:extLst>
              <a:ext uri="{FF2B5EF4-FFF2-40B4-BE49-F238E27FC236}">
                <a16:creationId xmlns:a16="http://schemas.microsoft.com/office/drawing/2014/main" id="{7497477C-4122-3F4B-9367-522549AEEE2C}"/>
              </a:ext>
            </a:extLst>
          </p:cNvPr>
          <p:cNvSpPr txBox="1">
            <a:spLocks noChangeArrowheads="1"/>
          </p:cNvSpPr>
          <p:nvPr/>
        </p:nvSpPr>
        <p:spPr bwMode="auto">
          <a:xfrm>
            <a:off x="5562600" y="32766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(eczema rate C)</a:t>
            </a:r>
            <a:endParaRPr kumimoji="0" lang="en-US" altLang="en-US" sz="2400">
              <a:latin typeface="Times New Roman" panose="02020603050405020304" pitchFamily="18" charset="0"/>
            </a:endParaRPr>
          </a:p>
        </p:txBody>
      </p:sp>
      <p:sp>
        <p:nvSpPr>
          <p:cNvPr id="218128" name="Slide Number Placeholder 1">
            <a:extLst>
              <a:ext uri="{FF2B5EF4-FFF2-40B4-BE49-F238E27FC236}">
                <a16:creationId xmlns:a16="http://schemas.microsoft.com/office/drawing/2014/main" id="{B33A2030-4487-5549-9788-EED701E7378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D07E1C8-198A-2049-BB2D-75EAFCC62C25}" type="slidenum">
              <a:rPr kumimoji="0" lang="en-US" altLang="en-US" sz="1400" smtClean="0"/>
              <a:pPr>
                <a:spcBef>
                  <a:spcPct val="50000"/>
                </a:spcBef>
                <a:buClrTx/>
                <a:buSzTx/>
                <a:buFontTx/>
                <a:buNone/>
              </a:pPr>
              <a:t>108</a:t>
            </a:fld>
            <a:endParaRPr kumimoji="0" lang="en-US" altLang="en-US" sz="1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4">
            <a:extLst>
              <a:ext uri="{FF2B5EF4-FFF2-40B4-BE49-F238E27FC236}">
                <a16:creationId xmlns:a16="http://schemas.microsoft.com/office/drawing/2014/main" id="{BC13EF17-C361-2B40-BE2A-CCD8C4C23161}"/>
              </a:ext>
            </a:extLst>
          </p:cNvPr>
          <p:cNvSpPr>
            <a:spLocks noChangeArrowheads="1"/>
          </p:cNvSpPr>
          <p:nvPr/>
        </p:nvSpPr>
        <p:spPr bwMode="auto">
          <a:xfrm>
            <a:off x="1524000" y="1727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38" name="Rectangle 39">
            <a:extLst>
              <a:ext uri="{FF2B5EF4-FFF2-40B4-BE49-F238E27FC236}">
                <a16:creationId xmlns:a16="http://schemas.microsoft.com/office/drawing/2014/main" id="{A5B73B79-E6F0-6A4C-9CDA-186817143608}"/>
              </a:ext>
            </a:extLst>
          </p:cNvPr>
          <p:cNvSpPr>
            <a:spLocks noChangeArrowheads="1"/>
          </p:cNvSpPr>
          <p:nvPr/>
        </p:nvSpPr>
        <p:spPr bwMode="auto">
          <a:xfrm>
            <a:off x="1524000" y="5232400"/>
            <a:ext cx="21336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39" name="Rectangle 28">
            <a:extLst>
              <a:ext uri="{FF2B5EF4-FFF2-40B4-BE49-F238E27FC236}">
                <a16:creationId xmlns:a16="http://schemas.microsoft.com/office/drawing/2014/main" id="{4BA06AFD-CA25-654B-801E-321DBD623FBB}"/>
              </a:ext>
            </a:extLst>
          </p:cNvPr>
          <p:cNvSpPr>
            <a:spLocks noChangeArrowheads="1"/>
          </p:cNvSpPr>
          <p:nvPr/>
        </p:nvSpPr>
        <p:spPr bwMode="auto">
          <a:xfrm>
            <a:off x="5486400" y="1727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40" name="Rectangle 38">
            <a:extLst>
              <a:ext uri="{FF2B5EF4-FFF2-40B4-BE49-F238E27FC236}">
                <a16:creationId xmlns:a16="http://schemas.microsoft.com/office/drawing/2014/main" id="{81FE8D16-FB97-8E46-8853-F5347045B5AB}"/>
              </a:ext>
            </a:extLst>
          </p:cNvPr>
          <p:cNvSpPr>
            <a:spLocks noChangeArrowheads="1"/>
          </p:cNvSpPr>
          <p:nvPr/>
        </p:nvSpPr>
        <p:spPr bwMode="auto">
          <a:xfrm>
            <a:off x="5486400" y="3860800"/>
            <a:ext cx="2133600" cy="1752600"/>
          </a:xfrm>
          <a:prstGeom prst="rect">
            <a:avLst/>
          </a:prstGeom>
          <a:solidFill>
            <a:srgbClr val="FFE564"/>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41" name="Rectangle 2">
            <a:extLst>
              <a:ext uri="{FF2B5EF4-FFF2-40B4-BE49-F238E27FC236}">
                <a16:creationId xmlns:a16="http://schemas.microsoft.com/office/drawing/2014/main" id="{477727E3-C230-2149-91D2-C9111E712815}"/>
              </a:ext>
            </a:extLst>
          </p:cNvPr>
          <p:cNvSpPr>
            <a:spLocks noGrp="1" noChangeArrowheads="1"/>
          </p:cNvSpPr>
          <p:nvPr>
            <p:ph type="title"/>
          </p:nvPr>
        </p:nvSpPr>
        <p:spPr>
          <a:xfrm>
            <a:off x="1295400" y="228600"/>
            <a:ext cx="7239000" cy="781050"/>
          </a:xfrm>
        </p:spPr>
        <p:txBody>
          <a:bodyPr/>
          <a:lstStyle/>
          <a:p>
            <a:pPr eaLnBrk="1" hangingPunct="1"/>
            <a:r>
              <a:rPr lang="en-US" altLang="en-US" sz="3200">
                <a:latin typeface="Calibri" panose="020F0502020204030204" pitchFamily="34" charset="0"/>
                <a:ea typeface="ＭＳ Ｐゴシック" panose="020B0600070205080204" pitchFamily="34" charset="-128"/>
              </a:rPr>
              <a:t>Proportion of compliers is p</a:t>
            </a:r>
            <a:r>
              <a:rPr lang="en-US" altLang="en-US" sz="3200" baseline="-25000">
                <a:latin typeface="Calibri" panose="020F0502020204030204" pitchFamily="34" charset="0"/>
                <a:ea typeface="ＭＳ Ｐゴシック" panose="020B0600070205080204" pitchFamily="34" charset="-128"/>
              </a:rPr>
              <a:t>1</a:t>
            </a:r>
            <a:r>
              <a:rPr lang="en-US" altLang="en-US" sz="3200">
                <a:latin typeface="Calibri" panose="020F0502020204030204" pitchFamily="34" charset="0"/>
                <a:ea typeface="ＭＳ Ｐゴシック" panose="020B0600070205080204" pitchFamily="34" charset="-128"/>
              </a:rPr>
              <a:t>-p</a:t>
            </a:r>
            <a:r>
              <a:rPr lang="en-US" altLang="en-US" sz="3200" baseline="-25000">
                <a:latin typeface="Calibri" panose="020F0502020204030204" pitchFamily="34" charset="0"/>
                <a:ea typeface="ＭＳ Ｐゴシック" panose="020B0600070205080204" pitchFamily="34" charset="-128"/>
              </a:rPr>
              <a:t>2</a:t>
            </a:r>
            <a:endParaRPr lang="en-US" altLang="en-US" baseline="-25000">
              <a:latin typeface="Calibri" panose="020F0502020204030204" pitchFamily="34" charset="0"/>
              <a:ea typeface="ＭＳ Ｐゴシック" panose="020B0600070205080204" pitchFamily="34" charset="-128"/>
            </a:endParaRPr>
          </a:p>
        </p:txBody>
      </p:sp>
      <p:sp>
        <p:nvSpPr>
          <p:cNvPr id="219142" name="Line 6">
            <a:extLst>
              <a:ext uri="{FF2B5EF4-FFF2-40B4-BE49-F238E27FC236}">
                <a16:creationId xmlns:a16="http://schemas.microsoft.com/office/drawing/2014/main" id="{D0CF5543-51EA-224C-8EBD-50F2960B4A85}"/>
              </a:ext>
            </a:extLst>
          </p:cNvPr>
          <p:cNvSpPr>
            <a:spLocks noChangeShapeType="1"/>
          </p:cNvSpPr>
          <p:nvPr/>
        </p:nvSpPr>
        <p:spPr bwMode="auto">
          <a:xfrm>
            <a:off x="1524000" y="3860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43" name="Line 7">
            <a:extLst>
              <a:ext uri="{FF2B5EF4-FFF2-40B4-BE49-F238E27FC236}">
                <a16:creationId xmlns:a16="http://schemas.microsoft.com/office/drawing/2014/main" id="{B11AD408-3BC8-AD46-81B8-74FF193F6C27}"/>
              </a:ext>
            </a:extLst>
          </p:cNvPr>
          <p:cNvSpPr>
            <a:spLocks noChangeShapeType="1"/>
          </p:cNvSpPr>
          <p:nvPr/>
        </p:nvSpPr>
        <p:spPr bwMode="auto">
          <a:xfrm>
            <a:off x="1524000" y="5232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44" name="Text Box 10">
            <a:extLst>
              <a:ext uri="{FF2B5EF4-FFF2-40B4-BE49-F238E27FC236}">
                <a16:creationId xmlns:a16="http://schemas.microsoft.com/office/drawing/2014/main" id="{043B7809-E56A-974E-A2F7-CD78F216C5DD}"/>
              </a:ext>
            </a:extLst>
          </p:cNvPr>
          <p:cNvSpPr txBox="1">
            <a:spLocks noChangeArrowheads="1"/>
          </p:cNvSpPr>
          <p:nvPr/>
        </p:nvSpPr>
        <p:spPr bwMode="auto">
          <a:xfrm>
            <a:off x="5410200" y="11938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Intervention</a:t>
            </a:r>
          </a:p>
        </p:txBody>
      </p:sp>
      <p:sp>
        <p:nvSpPr>
          <p:cNvPr id="219145" name="Text Box 16">
            <a:extLst>
              <a:ext uri="{FF2B5EF4-FFF2-40B4-BE49-F238E27FC236}">
                <a16:creationId xmlns:a16="http://schemas.microsoft.com/office/drawing/2014/main" id="{874EE9B4-DF09-C544-A180-CE436669E291}"/>
              </a:ext>
            </a:extLst>
          </p:cNvPr>
          <p:cNvSpPr txBox="1">
            <a:spLocks noChangeArrowheads="1"/>
          </p:cNvSpPr>
          <p:nvPr/>
        </p:nvSpPr>
        <p:spPr bwMode="auto">
          <a:xfrm>
            <a:off x="1524000" y="11176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Control</a:t>
            </a:r>
          </a:p>
        </p:txBody>
      </p:sp>
      <p:sp>
        <p:nvSpPr>
          <p:cNvPr id="219146" name="Text Box 17">
            <a:extLst>
              <a:ext uri="{FF2B5EF4-FFF2-40B4-BE49-F238E27FC236}">
                <a16:creationId xmlns:a16="http://schemas.microsoft.com/office/drawing/2014/main" id="{1F536C4E-344D-5E43-BE4F-E8B2DDAF171A}"/>
              </a:ext>
            </a:extLst>
          </p:cNvPr>
          <p:cNvSpPr txBox="1">
            <a:spLocks noChangeArrowheads="1"/>
          </p:cNvSpPr>
          <p:nvPr/>
        </p:nvSpPr>
        <p:spPr bwMode="auto">
          <a:xfrm>
            <a:off x="3733800" y="3632200"/>
            <a:ext cx="104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1</a:t>
            </a:r>
          </a:p>
        </p:txBody>
      </p:sp>
      <p:sp>
        <p:nvSpPr>
          <p:cNvPr id="219147" name="Text Box 24">
            <a:extLst>
              <a:ext uri="{FF2B5EF4-FFF2-40B4-BE49-F238E27FC236}">
                <a16:creationId xmlns:a16="http://schemas.microsoft.com/office/drawing/2014/main" id="{B5131CAA-1D3A-374F-BC50-9D175CDECD83}"/>
              </a:ext>
            </a:extLst>
          </p:cNvPr>
          <p:cNvSpPr txBox="1">
            <a:spLocks noChangeArrowheads="1"/>
          </p:cNvSpPr>
          <p:nvPr/>
        </p:nvSpPr>
        <p:spPr bwMode="auto">
          <a:xfrm>
            <a:off x="3733800" y="5003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2</a:t>
            </a:r>
          </a:p>
        </p:txBody>
      </p:sp>
      <p:sp>
        <p:nvSpPr>
          <p:cNvPr id="219148" name="Rectangle 25">
            <a:extLst>
              <a:ext uri="{FF2B5EF4-FFF2-40B4-BE49-F238E27FC236}">
                <a16:creationId xmlns:a16="http://schemas.microsoft.com/office/drawing/2014/main" id="{DEA57BA8-D11E-F848-A4ED-38B62F845DD8}"/>
              </a:ext>
            </a:extLst>
          </p:cNvPr>
          <p:cNvSpPr>
            <a:spLocks noChangeArrowheads="1"/>
          </p:cNvSpPr>
          <p:nvPr/>
        </p:nvSpPr>
        <p:spPr bwMode="auto">
          <a:xfrm>
            <a:off x="1524000" y="5232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a:t>
            </a:r>
          </a:p>
        </p:txBody>
      </p:sp>
      <p:sp>
        <p:nvSpPr>
          <p:cNvPr id="219149" name="Text Box 26">
            <a:extLst>
              <a:ext uri="{FF2B5EF4-FFF2-40B4-BE49-F238E27FC236}">
                <a16:creationId xmlns:a16="http://schemas.microsoft.com/office/drawing/2014/main" id="{553643BF-8A7A-E14E-98AC-2201636739BF}"/>
              </a:ext>
            </a:extLst>
          </p:cNvPr>
          <p:cNvSpPr txBox="1">
            <a:spLocks noChangeArrowheads="1"/>
          </p:cNvSpPr>
          <p:nvPr/>
        </p:nvSpPr>
        <p:spPr bwMode="auto">
          <a:xfrm>
            <a:off x="1524000" y="41656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a:t>
            </a:r>
            <a:endParaRPr kumimoji="0" lang="en-US" altLang="en-US" sz="2400">
              <a:latin typeface="Times New Roman" panose="02020603050405020304" pitchFamily="18" charset="0"/>
            </a:endParaRPr>
          </a:p>
        </p:txBody>
      </p:sp>
      <p:sp>
        <p:nvSpPr>
          <p:cNvPr id="219150" name="Text Box 27">
            <a:extLst>
              <a:ext uri="{FF2B5EF4-FFF2-40B4-BE49-F238E27FC236}">
                <a16:creationId xmlns:a16="http://schemas.microsoft.com/office/drawing/2014/main" id="{8FE64AFE-9EDE-944F-A2AB-05C59E492BD1}"/>
              </a:ext>
            </a:extLst>
          </p:cNvPr>
          <p:cNvSpPr txBox="1">
            <a:spLocks noChangeArrowheads="1"/>
          </p:cNvSpPr>
          <p:nvPr/>
        </p:nvSpPr>
        <p:spPr bwMode="auto">
          <a:xfrm>
            <a:off x="1600200" y="2336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a:t>
            </a:r>
            <a:endParaRPr kumimoji="0" lang="en-US" altLang="en-US" sz="2400">
              <a:latin typeface="Times New Roman" panose="02020603050405020304" pitchFamily="18" charset="0"/>
            </a:endParaRPr>
          </a:p>
        </p:txBody>
      </p:sp>
      <p:sp>
        <p:nvSpPr>
          <p:cNvPr id="219151" name="Line 29">
            <a:extLst>
              <a:ext uri="{FF2B5EF4-FFF2-40B4-BE49-F238E27FC236}">
                <a16:creationId xmlns:a16="http://schemas.microsoft.com/office/drawing/2014/main" id="{210EBE30-F360-1347-9A24-F3E7190CD614}"/>
              </a:ext>
            </a:extLst>
          </p:cNvPr>
          <p:cNvSpPr>
            <a:spLocks noChangeShapeType="1"/>
          </p:cNvSpPr>
          <p:nvPr/>
        </p:nvSpPr>
        <p:spPr bwMode="auto">
          <a:xfrm>
            <a:off x="5486400" y="3860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52" name="Line 30">
            <a:extLst>
              <a:ext uri="{FF2B5EF4-FFF2-40B4-BE49-F238E27FC236}">
                <a16:creationId xmlns:a16="http://schemas.microsoft.com/office/drawing/2014/main" id="{C0506DC1-C563-4F48-8E57-14554F301A52}"/>
              </a:ext>
            </a:extLst>
          </p:cNvPr>
          <p:cNvSpPr>
            <a:spLocks noChangeShapeType="1"/>
          </p:cNvSpPr>
          <p:nvPr/>
        </p:nvSpPr>
        <p:spPr bwMode="auto">
          <a:xfrm>
            <a:off x="5486400" y="5232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9153" name="Text Box 33">
            <a:extLst>
              <a:ext uri="{FF2B5EF4-FFF2-40B4-BE49-F238E27FC236}">
                <a16:creationId xmlns:a16="http://schemas.microsoft.com/office/drawing/2014/main" id="{265B85E5-2D00-324A-9072-402199D9C8DE}"/>
              </a:ext>
            </a:extLst>
          </p:cNvPr>
          <p:cNvSpPr txBox="1">
            <a:spLocks noChangeArrowheads="1"/>
          </p:cNvSpPr>
          <p:nvPr/>
        </p:nvSpPr>
        <p:spPr bwMode="auto">
          <a:xfrm>
            <a:off x="7772400" y="36576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1</a:t>
            </a:r>
          </a:p>
        </p:txBody>
      </p:sp>
      <p:sp>
        <p:nvSpPr>
          <p:cNvPr id="219154" name="Text Box 34">
            <a:extLst>
              <a:ext uri="{FF2B5EF4-FFF2-40B4-BE49-F238E27FC236}">
                <a16:creationId xmlns:a16="http://schemas.microsoft.com/office/drawing/2014/main" id="{A497F621-74E3-B644-ACF2-B9A2313E53E9}"/>
              </a:ext>
            </a:extLst>
          </p:cNvPr>
          <p:cNvSpPr txBox="1">
            <a:spLocks noChangeArrowheads="1"/>
          </p:cNvSpPr>
          <p:nvPr/>
        </p:nvSpPr>
        <p:spPr bwMode="auto">
          <a:xfrm>
            <a:off x="7696200" y="5003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a:t>
            </a:r>
            <a:r>
              <a:rPr kumimoji="0" lang="en-US" altLang="en-US" sz="2000" baseline="-25000">
                <a:latin typeface="Times New Roman" panose="02020603050405020304" pitchFamily="18" charset="0"/>
              </a:rPr>
              <a:t>2</a:t>
            </a:r>
          </a:p>
        </p:txBody>
      </p:sp>
      <p:sp>
        <p:nvSpPr>
          <p:cNvPr id="219155" name="Rectangle 35">
            <a:extLst>
              <a:ext uri="{FF2B5EF4-FFF2-40B4-BE49-F238E27FC236}">
                <a16:creationId xmlns:a16="http://schemas.microsoft.com/office/drawing/2014/main" id="{9B80E0CF-3B11-9A45-A051-1C7FA83112C5}"/>
              </a:ext>
            </a:extLst>
          </p:cNvPr>
          <p:cNvSpPr>
            <a:spLocks noChangeArrowheads="1"/>
          </p:cNvSpPr>
          <p:nvPr/>
        </p:nvSpPr>
        <p:spPr bwMode="auto">
          <a:xfrm>
            <a:off x="5486400" y="5232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a:t>
            </a:r>
          </a:p>
        </p:txBody>
      </p:sp>
      <p:sp>
        <p:nvSpPr>
          <p:cNvPr id="219156" name="Text Box 36">
            <a:extLst>
              <a:ext uri="{FF2B5EF4-FFF2-40B4-BE49-F238E27FC236}">
                <a16:creationId xmlns:a16="http://schemas.microsoft.com/office/drawing/2014/main" id="{EF14769A-4E12-FE45-9451-8E62739B6D16}"/>
              </a:ext>
            </a:extLst>
          </p:cNvPr>
          <p:cNvSpPr txBox="1">
            <a:spLocks noChangeArrowheads="1"/>
          </p:cNvSpPr>
          <p:nvPr/>
        </p:nvSpPr>
        <p:spPr bwMode="auto">
          <a:xfrm>
            <a:off x="5486400" y="4165600"/>
            <a:ext cx="2209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 </a:t>
            </a:r>
          </a:p>
          <a:p>
            <a:pPr eaLnBrk="1" hangingPunct="1">
              <a:spcBef>
                <a:spcPct val="50000"/>
              </a:spcBef>
              <a:buClrTx/>
              <a:buSzTx/>
              <a:buFontTx/>
              <a:buNone/>
            </a:pPr>
            <a:r>
              <a:rPr kumimoji="0" lang="en-US" altLang="en-US" sz="2000">
                <a:latin typeface="Times New Roman" panose="02020603050405020304" pitchFamily="18" charset="0"/>
              </a:rPr>
              <a:t>=COMPLIERS</a:t>
            </a:r>
            <a:endParaRPr kumimoji="0" lang="en-US" altLang="en-US" sz="2400">
              <a:latin typeface="Times New Roman" panose="02020603050405020304" pitchFamily="18" charset="0"/>
            </a:endParaRPr>
          </a:p>
        </p:txBody>
      </p:sp>
      <p:sp>
        <p:nvSpPr>
          <p:cNvPr id="219157" name="Text Box 37">
            <a:extLst>
              <a:ext uri="{FF2B5EF4-FFF2-40B4-BE49-F238E27FC236}">
                <a16:creationId xmlns:a16="http://schemas.microsoft.com/office/drawing/2014/main" id="{DE6C0FB8-E15D-FA46-A898-8B0239E3C9C4}"/>
              </a:ext>
            </a:extLst>
          </p:cNvPr>
          <p:cNvSpPr txBox="1">
            <a:spLocks noChangeArrowheads="1"/>
          </p:cNvSpPr>
          <p:nvPr/>
        </p:nvSpPr>
        <p:spPr bwMode="auto">
          <a:xfrm>
            <a:off x="5562600" y="2336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a:t>
            </a:r>
            <a:endParaRPr kumimoji="0" lang="en-US" altLang="en-US" sz="2400">
              <a:latin typeface="Times New Roman" panose="02020603050405020304" pitchFamily="18" charset="0"/>
            </a:endParaRPr>
          </a:p>
        </p:txBody>
      </p:sp>
      <p:sp>
        <p:nvSpPr>
          <p:cNvPr id="219158" name="Rectangle 40">
            <a:extLst>
              <a:ext uri="{FF2B5EF4-FFF2-40B4-BE49-F238E27FC236}">
                <a16:creationId xmlns:a16="http://schemas.microsoft.com/office/drawing/2014/main" id="{FC3EB69E-594E-A14A-8335-A3F3FAAA6D69}"/>
              </a:ext>
            </a:extLst>
          </p:cNvPr>
          <p:cNvSpPr>
            <a:spLocks noChangeArrowheads="1"/>
          </p:cNvSpPr>
          <p:nvPr/>
        </p:nvSpPr>
        <p:spPr bwMode="auto">
          <a:xfrm>
            <a:off x="1066800" y="6096000"/>
            <a:ext cx="5334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59" name="Text Box 42">
            <a:extLst>
              <a:ext uri="{FF2B5EF4-FFF2-40B4-BE49-F238E27FC236}">
                <a16:creationId xmlns:a16="http://schemas.microsoft.com/office/drawing/2014/main" id="{9A771531-60C4-3247-8314-1AE0A0BC0CED}"/>
              </a:ext>
            </a:extLst>
          </p:cNvPr>
          <p:cNvSpPr txBox="1">
            <a:spLocks noChangeArrowheads="1"/>
          </p:cNvSpPr>
          <p:nvPr/>
        </p:nvSpPr>
        <p:spPr bwMode="auto">
          <a:xfrm>
            <a:off x="1676400" y="6096000"/>
            <a:ext cx="1655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Breast feeding</a:t>
            </a:r>
            <a:endParaRPr kumimoji="0" lang="en-US" altLang="en-US" sz="2400">
              <a:latin typeface="Times New Roman" panose="02020603050405020304" pitchFamily="18" charset="0"/>
            </a:endParaRPr>
          </a:p>
        </p:txBody>
      </p:sp>
      <p:sp>
        <p:nvSpPr>
          <p:cNvPr id="219160" name="Text Box 43">
            <a:extLst>
              <a:ext uri="{FF2B5EF4-FFF2-40B4-BE49-F238E27FC236}">
                <a16:creationId xmlns:a16="http://schemas.microsoft.com/office/drawing/2014/main" id="{522A0538-433A-2140-ACE4-B86CCE31A211}"/>
              </a:ext>
            </a:extLst>
          </p:cNvPr>
          <p:cNvSpPr txBox="1">
            <a:spLocks noChangeArrowheads="1"/>
          </p:cNvSpPr>
          <p:nvPr/>
        </p:nvSpPr>
        <p:spPr bwMode="auto">
          <a:xfrm>
            <a:off x="3429000" y="5842000"/>
            <a:ext cx="548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Reason: the groups were randomly assigned, so there is no reason to expect baseline differences in proportions of different types of mothers/infants</a:t>
            </a:r>
            <a:endParaRPr kumimoji="0" lang="en-US" altLang="en-US" sz="2400">
              <a:latin typeface="Times New Roman" panose="02020603050405020304" pitchFamily="18" charset="0"/>
            </a:endParaRPr>
          </a:p>
        </p:txBody>
      </p:sp>
      <p:sp>
        <p:nvSpPr>
          <p:cNvPr id="219161" name="Rectangle 44">
            <a:extLst>
              <a:ext uri="{FF2B5EF4-FFF2-40B4-BE49-F238E27FC236}">
                <a16:creationId xmlns:a16="http://schemas.microsoft.com/office/drawing/2014/main" id="{3C67A6F8-2089-BF41-A9D1-195FC1A43029}"/>
              </a:ext>
            </a:extLst>
          </p:cNvPr>
          <p:cNvSpPr>
            <a:spLocks noChangeArrowheads="1"/>
          </p:cNvSpPr>
          <p:nvPr/>
        </p:nvSpPr>
        <p:spPr bwMode="auto">
          <a:xfrm>
            <a:off x="3352800" y="5842000"/>
            <a:ext cx="5562600"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19162" name="Slide Number Placeholder 1">
            <a:extLst>
              <a:ext uri="{FF2B5EF4-FFF2-40B4-BE49-F238E27FC236}">
                <a16:creationId xmlns:a16="http://schemas.microsoft.com/office/drawing/2014/main" id="{87D6A5A6-1CF7-5D47-A6D3-145464F92217}"/>
              </a:ext>
            </a:extLst>
          </p:cNvPr>
          <p:cNvSpPr>
            <a:spLocks noGrp="1"/>
          </p:cNvSpPr>
          <p:nvPr>
            <p:ph type="sldNum" sz="quarter" idx="12"/>
          </p:nvPr>
        </p:nvSpPr>
        <p:spPr>
          <a:xfrm>
            <a:off x="7862888" y="5257800"/>
            <a:ext cx="1295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4CC509-C0F0-964B-BDB8-C1D92A2C066B}" type="slidenum">
              <a:rPr kumimoji="0" lang="en-US" altLang="en-US" sz="1400" smtClean="0"/>
              <a:pPr>
                <a:spcBef>
                  <a:spcPct val="50000"/>
                </a:spcBef>
                <a:buClrTx/>
                <a:buSzTx/>
                <a:buFontTx/>
                <a:buNone/>
              </a:pPr>
              <a:t>109</a:t>
            </a:fld>
            <a:endParaRPr kumimoji="0" lang="en-US" altLang="en-U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84CCAC0B-BCF2-204B-8C19-648D7F8919B3}"/>
              </a:ext>
            </a:extLst>
          </p:cNvPr>
          <p:cNvSpPr>
            <a:spLocks noGrp="1" noChangeArrowheads="1"/>
          </p:cNvSpPr>
          <p:nvPr>
            <p:ph type="title"/>
          </p:nvPr>
        </p:nvSpPr>
        <p:spPr>
          <a:xfrm>
            <a:off x="1219200" y="228600"/>
            <a:ext cx="7772400" cy="609600"/>
          </a:xfrm>
        </p:spPr>
        <p:txBody>
          <a:bodyPr/>
          <a:lstStyle/>
          <a:p>
            <a:r>
              <a:rPr lang="en-US" altLang="en-US">
                <a:ea typeface="ＭＳ Ｐゴシック" panose="020B0600070205080204" pitchFamily="34" charset="-128"/>
              </a:rPr>
              <a:t>Natural experiment example-3*</a:t>
            </a:r>
          </a:p>
        </p:txBody>
      </p:sp>
      <p:sp>
        <p:nvSpPr>
          <p:cNvPr id="36866" name="Slide Number Placeholder 3">
            <a:extLst>
              <a:ext uri="{FF2B5EF4-FFF2-40B4-BE49-F238E27FC236}">
                <a16:creationId xmlns:a16="http://schemas.microsoft.com/office/drawing/2014/main" id="{80BA79EA-D5A3-2F43-8BA9-A17AF1BCE8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7058A4F-C65A-EE4D-B907-698D44D40A93}" type="slidenum">
              <a:rPr kumimoji="0" lang="en-US" altLang="en-US" sz="1400" smtClean="0"/>
              <a:pPr>
                <a:spcBef>
                  <a:spcPct val="50000"/>
                </a:spcBef>
                <a:buClrTx/>
                <a:buSzTx/>
                <a:buFontTx/>
                <a:buNone/>
              </a:pPr>
              <a:t>11</a:t>
            </a:fld>
            <a:endParaRPr kumimoji="0" lang="en-US" altLang="en-US" sz="1400"/>
          </a:p>
        </p:txBody>
      </p:sp>
      <p:sp>
        <p:nvSpPr>
          <p:cNvPr id="36867" name="TextBox 4">
            <a:extLst>
              <a:ext uri="{FF2B5EF4-FFF2-40B4-BE49-F238E27FC236}">
                <a16:creationId xmlns:a16="http://schemas.microsoft.com/office/drawing/2014/main" id="{C4D24B89-6EF4-0B47-9E88-14D96882426B}"/>
              </a:ext>
            </a:extLst>
          </p:cNvPr>
          <p:cNvSpPr txBox="1">
            <a:spLocks noChangeArrowheads="1"/>
          </p:cNvSpPr>
          <p:nvPr/>
        </p:nvSpPr>
        <p:spPr bwMode="auto">
          <a:xfrm>
            <a:off x="990600" y="6365875"/>
            <a:ext cx="7086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 Zhang et al, . </a:t>
            </a:r>
            <a:r>
              <a:rPr kumimoji="0" lang="en-US" altLang="en-US" sz="2400" i="1">
                <a:latin typeface="Times New Roman" panose="02020603050405020304" pitchFamily="18" charset="0"/>
              </a:rPr>
              <a:t>Am J Obstet Gynecol</a:t>
            </a:r>
            <a:r>
              <a:rPr kumimoji="0" lang="en-US" altLang="en-US" sz="2400">
                <a:latin typeface="Times New Roman" panose="02020603050405020304" pitchFamily="18" charset="0"/>
              </a:rPr>
              <a:t> 2001;185(1):7-7.</a:t>
            </a:r>
          </a:p>
        </p:txBody>
      </p:sp>
      <p:sp>
        <p:nvSpPr>
          <p:cNvPr id="36868" name="Content Placeholder 1">
            <a:extLst>
              <a:ext uri="{FF2B5EF4-FFF2-40B4-BE49-F238E27FC236}">
                <a16:creationId xmlns:a16="http://schemas.microsoft.com/office/drawing/2014/main" id="{36D512C5-AECC-7C43-A040-E4C7BE842F2A}"/>
              </a:ext>
            </a:extLst>
          </p:cNvPr>
          <p:cNvSpPr>
            <a:spLocks noGrp="1" noChangeArrowheads="1"/>
          </p:cNvSpPr>
          <p:nvPr>
            <p:ph idx="1"/>
          </p:nvPr>
        </p:nvSpPr>
        <p:spPr>
          <a:xfrm>
            <a:off x="1066800" y="990600"/>
            <a:ext cx="7772400" cy="5181600"/>
          </a:xfrm>
        </p:spPr>
        <p:txBody>
          <a:bodyPr/>
          <a:lstStyle/>
          <a:p>
            <a:r>
              <a:rPr lang="en-US" altLang="en-US" sz="2600" dirty="0">
                <a:ea typeface="ＭＳ Ｐゴシック" panose="020B0600070205080204" pitchFamily="34" charset="-128"/>
              </a:rPr>
              <a:t>The figure is convincing, but the natural experiment is of </a:t>
            </a:r>
            <a:r>
              <a:rPr lang="en-US" altLang="en-US" sz="2600" i="1" dirty="0">
                <a:ea typeface="ＭＳ Ｐゴシック" panose="020B0600070205080204" pitchFamily="34" charset="-128"/>
              </a:rPr>
              <a:t>policy change</a:t>
            </a:r>
            <a:r>
              <a:rPr lang="en-US" altLang="en-US" sz="2600" dirty="0">
                <a:ea typeface="ＭＳ Ｐゴシック" panose="020B0600070205080204" pitchFamily="34" charset="-128"/>
              </a:rPr>
              <a:t>, not epidurals </a:t>
            </a:r>
          </a:p>
          <a:p>
            <a:r>
              <a:rPr lang="en-US" altLang="en-US" sz="2600" dirty="0">
                <a:ea typeface="ＭＳ Ｐゴシック" panose="020B0600070205080204" pitchFamily="34" charset="-128"/>
              </a:rPr>
              <a:t>An </a:t>
            </a:r>
            <a:r>
              <a:rPr lang="en-US" altLang="en-US" sz="2600" i="1" dirty="0">
                <a:ea typeface="ＭＳ Ｐゴシック" panose="020B0600070205080204" pitchFamily="34" charset="-128"/>
              </a:rPr>
              <a:t>Instrumental Variable</a:t>
            </a:r>
            <a:r>
              <a:rPr lang="en-US" altLang="en-US" sz="2600" dirty="0">
                <a:ea typeface="ＭＳ Ｐゴシック" panose="020B0600070205080204" pitchFamily="34" charset="-128"/>
              </a:rPr>
              <a:t> analysis allows us to estimate the causal effect of </a:t>
            </a:r>
            <a:r>
              <a:rPr lang="en-US" altLang="en-US" sz="2600" i="1" dirty="0">
                <a:ea typeface="ＭＳ Ｐゴシック" panose="020B0600070205080204" pitchFamily="34" charset="-128"/>
              </a:rPr>
              <a:t>epidurals</a:t>
            </a:r>
            <a:r>
              <a:rPr lang="en-US" altLang="en-US" sz="2600" dirty="0">
                <a:ea typeface="ＭＳ Ｐゴシック" panose="020B0600070205080204" pitchFamily="34" charset="-128"/>
              </a:rPr>
              <a:t> as a result of the policy change</a:t>
            </a:r>
          </a:p>
          <a:p>
            <a:r>
              <a:rPr lang="en-US" altLang="en-US" sz="2600" dirty="0">
                <a:ea typeface="ＭＳ Ｐゴシック" panose="020B0600070205080204" pitchFamily="34" charset="-128"/>
              </a:rPr>
              <a:t>The IV takes into account</a:t>
            </a:r>
          </a:p>
          <a:p>
            <a:pPr lvl="1"/>
            <a:r>
              <a:rPr lang="en-US" altLang="en-US" sz="2600" dirty="0">
                <a:ea typeface="ＭＳ Ｐゴシック" panose="020B0600070205080204" pitchFamily="34" charset="-128"/>
              </a:rPr>
              <a:t>The estimate (and its precision) of how much the policy change affected use of epidural anesthesia</a:t>
            </a:r>
          </a:p>
          <a:p>
            <a:pPr lvl="1"/>
            <a:r>
              <a:rPr lang="en-US" altLang="en-US" sz="2600" dirty="0">
                <a:ea typeface="ＭＳ Ｐゴシック" panose="020B0600070205080204" pitchFamily="34" charset="-128"/>
              </a:rPr>
              <a:t>The estimate (and its precision) of how much the policy change affected the risk of Cesarean deliveries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a:extLst>
              <a:ext uri="{FF2B5EF4-FFF2-40B4-BE49-F238E27FC236}">
                <a16:creationId xmlns:a16="http://schemas.microsoft.com/office/drawing/2014/main" id="{8D4682E7-C512-AF40-8AE5-17EC55910BF7}"/>
              </a:ext>
            </a:extLst>
          </p:cNvPr>
          <p:cNvSpPr>
            <a:spLocks noGrp="1" noChangeArrowheads="1"/>
          </p:cNvSpPr>
          <p:nvPr>
            <p:ph type="title"/>
          </p:nvPr>
        </p:nvSpPr>
        <p:spPr>
          <a:xfrm>
            <a:off x="1066800" y="76200"/>
            <a:ext cx="7772400" cy="685800"/>
          </a:xfrm>
        </p:spPr>
        <p:txBody>
          <a:bodyPr/>
          <a:lstStyle/>
          <a:p>
            <a:pPr eaLnBrk="1" hangingPunct="1"/>
            <a:r>
              <a:rPr lang="en-US" altLang="en-US">
                <a:latin typeface="Calibri" panose="020F0502020204030204" pitchFamily="34" charset="0"/>
                <a:ea typeface="ＭＳ Ｐゴシック" panose="020B0600070205080204" pitchFamily="34" charset="-128"/>
              </a:rPr>
              <a:t>Predicted eczema rates:</a:t>
            </a:r>
          </a:p>
        </p:txBody>
      </p:sp>
      <p:sp>
        <p:nvSpPr>
          <p:cNvPr id="220162" name="Rectangle 3">
            <a:extLst>
              <a:ext uri="{FF2B5EF4-FFF2-40B4-BE49-F238E27FC236}">
                <a16:creationId xmlns:a16="http://schemas.microsoft.com/office/drawing/2014/main" id="{B3825D4D-19E0-D24B-B40C-4D363F566C9E}"/>
              </a:ext>
            </a:extLst>
          </p:cNvPr>
          <p:cNvSpPr>
            <a:spLocks noGrp="1" noChangeArrowheads="1"/>
          </p:cNvSpPr>
          <p:nvPr>
            <p:ph idx="1"/>
          </p:nvPr>
        </p:nvSpPr>
        <p:spPr>
          <a:xfrm>
            <a:off x="1066800" y="838200"/>
            <a:ext cx="7772400" cy="1295400"/>
          </a:xfrm>
        </p:spPr>
        <p:txBody>
          <a:bodyPr/>
          <a:lstStyle/>
          <a:p>
            <a:pPr marL="0" indent="0">
              <a:buFont typeface="Monotype Sorts" pitchFamily="2" charset="2"/>
              <a:buNone/>
            </a:pPr>
            <a:r>
              <a:rPr lang="en-US" altLang="en-US">
                <a:ea typeface="ＭＳ Ｐゴシック" panose="020B0600070205080204" pitchFamily="34" charset="-128"/>
              </a:rPr>
              <a:t>R</a:t>
            </a:r>
            <a:r>
              <a:rPr lang="en-US" altLang="en-US" baseline="-25000">
                <a:ea typeface="ＭＳ Ｐゴシック" panose="020B0600070205080204" pitchFamily="34" charset="-128"/>
              </a:rPr>
              <a:t>c</a:t>
            </a:r>
            <a:r>
              <a:rPr lang="en-US" altLang="en-US">
                <a:ea typeface="ＭＳ Ｐゴシック" panose="020B0600070205080204" pitchFamily="34" charset="-128"/>
              </a:rPr>
              <a:t> = p</a:t>
            </a:r>
            <a:r>
              <a:rPr lang="en-US" altLang="en-US" baseline="-25000">
                <a:ea typeface="ＭＳ Ｐゴシック" panose="020B0600070205080204" pitchFamily="34" charset="-128"/>
              </a:rPr>
              <a:t>2</a:t>
            </a:r>
            <a:r>
              <a:rPr lang="en-US" altLang="en-US">
                <a:ea typeface="ＭＳ Ｐゴシック" panose="020B0600070205080204" pitchFamily="34" charset="-128"/>
              </a:rPr>
              <a:t>A + (p</a:t>
            </a:r>
            <a:r>
              <a:rPr lang="en-US" altLang="en-US" baseline="-25000">
                <a:ea typeface="ＭＳ Ｐゴシック" panose="020B0600070205080204" pitchFamily="34" charset="-128"/>
              </a:rPr>
              <a:t>1</a:t>
            </a:r>
            <a:r>
              <a:rPr lang="en-US" altLang="en-US">
                <a:ea typeface="ＭＳ Ｐゴシック" panose="020B0600070205080204" pitchFamily="34" charset="-128"/>
              </a:rPr>
              <a:t>-p</a:t>
            </a:r>
            <a:r>
              <a:rPr lang="en-US" altLang="en-US" baseline="-25000">
                <a:ea typeface="ＭＳ Ｐゴシック" panose="020B0600070205080204" pitchFamily="34" charset="-128"/>
              </a:rPr>
              <a:t>2</a:t>
            </a:r>
            <a:r>
              <a:rPr lang="en-US" altLang="en-US">
                <a:ea typeface="ＭＳ Ｐゴシック" panose="020B0600070205080204" pitchFamily="34" charset="-128"/>
              </a:rPr>
              <a:t>)B</a:t>
            </a:r>
            <a:r>
              <a:rPr lang="en-US" altLang="en-US" baseline="-25000">
                <a:ea typeface="ＭＳ Ｐゴシック" panose="020B0600070205080204" pitchFamily="34" charset="-128"/>
              </a:rPr>
              <a:t>c</a:t>
            </a:r>
            <a:r>
              <a:rPr lang="en-US" altLang="en-US">
                <a:ea typeface="ＭＳ Ｐゴシック" panose="020B0600070205080204" pitchFamily="34" charset="-128"/>
              </a:rPr>
              <a:t> + (1-p</a:t>
            </a:r>
            <a:r>
              <a:rPr lang="en-US" altLang="en-US" baseline="-25000">
                <a:ea typeface="ＭＳ Ｐゴシック" panose="020B0600070205080204" pitchFamily="34" charset="-128"/>
              </a:rPr>
              <a:t>1</a:t>
            </a:r>
            <a:r>
              <a:rPr lang="en-US" altLang="en-US">
                <a:ea typeface="ＭＳ Ｐゴシック" panose="020B0600070205080204" pitchFamily="34" charset="-128"/>
              </a:rPr>
              <a:t>)C</a:t>
            </a:r>
          </a:p>
          <a:p>
            <a:pPr marL="0" indent="0">
              <a:buFont typeface="Monotype Sorts" pitchFamily="2" charset="2"/>
              <a:buNone/>
            </a:pPr>
            <a:r>
              <a:rPr lang="en-US" altLang="en-US">
                <a:ea typeface="ＭＳ Ｐゴシック" panose="020B0600070205080204" pitchFamily="34" charset="-128"/>
              </a:rPr>
              <a:t>R</a:t>
            </a:r>
            <a:r>
              <a:rPr lang="en-US" altLang="en-US" baseline="-25000">
                <a:ea typeface="ＭＳ Ｐゴシック" panose="020B0600070205080204" pitchFamily="34" charset="-128"/>
              </a:rPr>
              <a:t>i </a:t>
            </a:r>
            <a:r>
              <a:rPr lang="en-US" altLang="en-US">
                <a:ea typeface="ＭＳ Ｐゴシック" panose="020B0600070205080204" pitchFamily="34" charset="-128"/>
              </a:rPr>
              <a:t>= p</a:t>
            </a:r>
            <a:r>
              <a:rPr lang="en-US" altLang="en-US" baseline="-25000">
                <a:ea typeface="ＭＳ Ｐゴシック" panose="020B0600070205080204" pitchFamily="34" charset="-128"/>
              </a:rPr>
              <a:t>2</a:t>
            </a:r>
            <a:r>
              <a:rPr lang="en-US" altLang="en-US">
                <a:ea typeface="ＭＳ Ｐゴシック" panose="020B0600070205080204" pitchFamily="34" charset="-128"/>
              </a:rPr>
              <a:t>A + (p</a:t>
            </a:r>
            <a:r>
              <a:rPr lang="en-US" altLang="en-US" baseline="-25000">
                <a:ea typeface="ＭＳ Ｐゴシック" panose="020B0600070205080204" pitchFamily="34" charset="-128"/>
              </a:rPr>
              <a:t>1</a:t>
            </a:r>
            <a:r>
              <a:rPr lang="en-US" altLang="en-US">
                <a:ea typeface="ＭＳ Ｐゴシック" panose="020B0600070205080204" pitchFamily="34" charset="-128"/>
              </a:rPr>
              <a:t>-p</a:t>
            </a:r>
            <a:r>
              <a:rPr lang="en-US" altLang="en-US" baseline="-25000">
                <a:ea typeface="ＭＳ Ｐゴシック" panose="020B0600070205080204" pitchFamily="34" charset="-128"/>
              </a:rPr>
              <a:t>2</a:t>
            </a:r>
            <a:r>
              <a:rPr lang="en-US" altLang="en-US">
                <a:ea typeface="ＭＳ Ｐゴシック" panose="020B0600070205080204" pitchFamily="34" charset="-128"/>
              </a:rPr>
              <a:t>)B</a:t>
            </a:r>
            <a:r>
              <a:rPr lang="en-US" altLang="en-US" baseline="-25000">
                <a:ea typeface="ＭＳ Ｐゴシック" panose="020B0600070205080204" pitchFamily="34" charset="-128"/>
              </a:rPr>
              <a:t>i</a:t>
            </a:r>
            <a:r>
              <a:rPr lang="en-US" altLang="en-US">
                <a:ea typeface="ＭＳ Ｐゴシック" panose="020B0600070205080204" pitchFamily="34" charset="-128"/>
              </a:rPr>
              <a:t> + (1-p</a:t>
            </a:r>
            <a:r>
              <a:rPr lang="en-US" altLang="en-US" baseline="-25000">
                <a:ea typeface="ＭＳ Ｐゴシック" panose="020B0600070205080204" pitchFamily="34" charset="-128"/>
              </a:rPr>
              <a:t>1</a:t>
            </a:r>
            <a:r>
              <a:rPr lang="en-US" altLang="en-US">
                <a:ea typeface="ＭＳ Ｐゴシック" panose="020B0600070205080204" pitchFamily="34" charset="-128"/>
              </a:rPr>
              <a:t>)C</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220163" name="Rectangle 4">
            <a:extLst>
              <a:ext uri="{FF2B5EF4-FFF2-40B4-BE49-F238E27FC236}">
                <a16:creationId xmlns:a16="http://schemas.microsoft.com/office/drawing/2014/main" id="{777B080D-5223-5D47-AD6B-921F41FEBDE7}"/>
              </a:ext>
            </a:extLst>
          </p:cNvPr>
          <p:cNvSpPr>
            <a:spLocks noChangeArrowheads="1"/>
          </p:cNvSpPr>
          <p:nvPr/>
        </p:nvSpPr>
        <p:spPr bwMode="auto">
          <a:xfrm>
            <a:off x="1371600" y="2743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4" name="Rectangle 39">
            <a:extLst>
              <a:ext uri="{FF2B5EF4-FFF2-40B4-BE49-F238E27FC236}">
                <a16:creationId xmlns:a16="http://schemas.microsoft.com/office/drawing/2014/main" id="{2B3FD724-300E-404D-8AD0-872158945B42}"/>
              </a:ext>
            </a:extLst>
          </p:cNvPr>
          <p:cNvSpPr>
            <a:spLocks noChangeArrowheads="1"/>
          </p:cNvSpPr>
          <p:nvPr/>
        </p:nvSpPr>
        <p:spPr bwMode="auto">
          <a:xfrm>
            <a:off x="1371600" y="6248400"/>
            <a:ext cx="2133600" cy="381000"/>
          </a:xfrm>
          <a:prstGeom prst="rect">
            <a:avLst/>
          </a:prstGeom>
          <a:solidFill>
            <a:srgbClr val="FFFF66"/>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5" name="Rectangle 28">
            <a:extLst>
              <a:ext uri="{FF2B5EF4-FFF2-40B4-BE49-F238E27FC236}">
                <a16:creationId xmlns:a16="http://schemas.microsoft.com/office/drawing/2014/main" id="{B6CA8F2C-C991-8C4B-B14A-C4123F2691F5}"/>
              </a:ext>
            </a:extLst>
          </p:cNvPr>
          <p:cNvSpPr>
            <a:spLocks noChangeArrowheads="1"/>
          </p:cNvSpPr>
          <p:nvPr/>
        </p:nvSpPr>
        <p:spPr bwMode="auto">
          <a:xfrm>
            <a:off x="5334000" y="2743200"/>
            <a:ext cx="2133600" cy="3886200"/>
          </a:xfrm>
          <a:prstGeom prst="rect">
            <a:avLst/>
          </a:prstGeom>
          <a:solidFill>
            <a:schemeClr val="bg1"/>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6" name="Rectangle 38">
            <a:extLst>
              <a:ext uri="{FF2B5EF4-FFF2-40B4-BE49-F238E27FC236}">
                <a16:creationId xmlns:a16="http://schemas.microsoft.com/office/drawing/2014/main" id="{9616481C-3E62-F544-B43F-271FA27B38C5}"/>
              </a:ext>
            </a:extLst>
          </p:cNvPr>
          <p:cNvSpPr>
            <a:spLocks noChangeArrowheads="1"/>
          </p:cNvSpPr>
          <p:nvPr/>
        </p:nvSpPr>
        <p:spPr bwMode="auto">
          <a:xfrm>
            <a:off x="5334000" y="4876800"/>
            <a:ext cx="2133600" cy="1752600"/>
          </a:xfrm>
          <a:prstGeom prst="rect">
            <a:avLst/>
          </a:prstGeom>
          <a:solidFill>
            <a:srgbClr val="FFFF00"/>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220167" name="Line 6">
            <a:extLst>
              <a:ext uri="{FF2B5EF4-FFF2-40B4-BE49-F238E27FC236}">
                <a16:creationId xmlns:a16="http://schemas.microsoft.com/office/drawing/2014/main" id="{B5B96FD8-B79C-674E-8898-6E42CD7005C5}"/>
              </a:ext>
            </a:extLst>
          </p:cNvPr>
          <p:cNvSpPr>
            <a:spLocks noChangeShapeType="1"/>
          </p:cNvSpPr>
          <p:nvPr/>
        </p:nvSpPr>
        <p:spPr bwMode="auto">
          <a:xfrm>
            <a:off x="1371600" y="4876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68" name="Line 7">
            <a:extLst>
              <a:ext uri="{FF2B5EF4-FFF2-40B4-BE49-F238E27FC236}">
                <a16:creationId xmlns:a16="http://schemas.microsoft.com/office/drawing/2014/main" id="{FD0C902F-4C66-024B-B805-A82818DB8E63}"/>
              </a:ext>
            </a:extLst>
          </p:cNvPr>
          <p:cNvSpPr>
            <a:spLocks noChangeShapeType="1"/>
          </p:cNvSpPr>
          <p:nvPr/>
        </p:nvSpPr>
        <p:spPr bwMode="auto">
          <a:xfrm>
            <a:off x="1371600" y="6248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69" name="Text Box 10">
            <a:extLst>
              <a:ext uri="{FF2B5EF4-FFF2-40B4-BE49-F238E27FC236}">
                <a16:creationId xmlns:a16="http://schemas.microsoft.com/office/drawing/2014/main" id="{B5CA1D17-583C-104C-9F6C-FE9870C182C8}"/>
              </a:ext>
            </a:extLst>
          </p:cNvPr>
          <p:cNvSpPr txBox="1">
            <a:spLocks noChangeArrowheads="1"/>
          </p:cNvSpPr>
          <p:nvPr/>
        </p:nvSpPr>
        <p:spPr bwMode="auto">
          <a:xfrm>
            <a:off x="5257800" y="2209800"/>
            <a:ext cx="261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Intervention</a:t>
            </a:r>
          </a:p>
        </p:txBody>
      </p:sp>
      <p:sp>
        <p:nvSpPr>
          <p:cNvPr id="220170" name="Text Box 16">
            <a:extLst>
              <a:ext uri="{FF2B5EF4-FFF2-40B4-BE49-F238E27FC236}">
                <a16:creationId xmlns:a16="http://schemas.microsoft.com/office/drawing/2014/main" id="{4E51E6AF-6B41-C340-A10A-B1494F29F080}"/>
              </a:ext>
            </a:extLst>
          </p:cNvPr>
          <p:cNvSpPr txBox="1">
            <a:spLocks noChangeArrowheads="1"/>
          </p:cNvSpPr>
          <p:nvPr/>
        </p:nvSpPr>
        <p:spPr bwMode="auto">
          <a:xfrm>
            <a:off x="1371600" y="21336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Control</a:t>
            </a:r>
          </a:p>
        </p:txBody>
      </p:sp>
      <p:sp>
        <p:nvSpPr>
          <p:cNvPr id="220171" name="Text Box 17">
            <a:extLst>
              <a:ext uri="{FF2B5EF4-FFF2-40B4-BE49-F238E27FC236}">
                <a16:creationId xmlns:a16="http://schemas.microsoft.com/office/drawing/2014/main" id="{6A00EEEA-B125-3D4E-9399-067F9B7A06CE}"/>
              </a:ext>
            </a:extLst>
          </p:cNvPr>
          <p:cNvSpPr txBox="1">
            <a:spLocks noChangeArrowheads="1"/>
          </p:cNvSpPr>
          <p:nvPr/>
        </p:nvSpPr>
        <p:spPr bwMode="auto">
          <a:xfrm>
            <a:off x="3581400" y="4648200"/>
            <a:ext cx="104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P1</a:t>
            </a:r>
          </a:p>
        </p:txBody>
      </p:sp>
      <p:sp>
        <p:nvSpPr>
          <p:cNvPr id="220172" name="Text Box 24">
            <a:extLst>
              <a:ext uri="{FF2B5EF4-FFF2-40B4-BE49-F238E27FC236}">
                <a16:creationId xmlns:a16="http://schemas.microsoft.com/office/drawing/2014/main" id="{ED9F6092-7680-3A4C-9140-41BF84394B70}"/>
              </a:ext>
            </a:extLst>
          </p:cNvPr>
          <p:cNvSpPr txBox="1">
            <a:spLocks noChangeArrowheads="1"/>
          </p:cNvSpPr>
          <p:nvPr/>
        </p:nvSpPr>
        <p:spPr bwMode="auto">
          <a:xfrm>
            <a:off x="3581400" y="6019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P2</a:t>
            </a:r>
          </a:p>
        </p:txBody>
      </p:sp>
      <p:sp>
        <p:nvSpPr>
          <p:cNvPr id="220173" name="Rectangle 25">
            <a:extLst>
              <a:ext uri="{FF2B5EF4-FFF2-40B4-BE49-F238E27FC236}">
                <a16:creationId xmlns:a16="http://schemas.microsoft.com/office/drawing/2014/main" id="{599360E0-F8D3-4142-9271-D14027224127}"/>
              </a:ext>
            </a:extLst>
          </p:cNvPr>
          <p:cNvSpPr>
            <a:spLocks noChangeArrowheads="1"/>
          </p:cNvSpPr>
          <p:nvPr/>
        </p:nvSpPr>
        <p:spPr bwMode="auto">
          <a:xfrm>
            <a:off x="1371600" y="6248400"/>
            <a:ext cx="1420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a:t>
            </a:r>
          </a:p>
        </p:txBody>
      </p:sp>
      <p:sp>
        <p:nvSpPr>
          <p:cNvPr id="220174" name="Text Box 26">
            <a:extLst>
              <a:ext uri="{FF2B5EF4-FFF2-40B4-BE49-F238E27FC236}">
                <a16:creationId xmlns:a16="http://schemas.microsoft.com/office/drawing/2014/main" id="{965E25D8-610F-9349-954A-8A7152809B88}"/>
              </a:ext>
            </a:extLst>
          </p:cNvPr>
          <p:cNvSpPr txBox="1">
            <a:spLocks noChangeArrowheads="1"/>
          </p:cNvSpPr>
          <p:nvPr/>
        </p:nvSpPr>
        <p:spPr bwMode="auto">
          <a:xfrm>
            <a:off x="1371600" y="5181600"/>
            <a:ext cx="220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a:t>
            </a:r>
            <a:endParaRPr kumimoji="0" lang="en-US" altLang="en-US" sz="2400">
              <a:latin typeface="Times New Roman" panose="02020603050405020304" pitchFamily="18" charset="0"/>
            </a:endParaRPr>
          </a:p>
        </p:txBody>
      </p:sp>
      <p:sp>
        <p:nvSpPr>
          <p:cNvPr id="220175" name="Text Box 27">
            <a:extLst>
              <a:ext uri="{FF2B5EF4-FFF2-40B4-BE49-F238E27FC236}">
                <a16:creationId xmlns:a16="http://schemas.microsoft.com/office/drawing/2014/main" id="{A5D84382-96E9-564F-8605-842390E91404}"/>
              </a:ext>
            </a:extLst>
          </p:cNvPr>
          <p:cNvSpPr txBox="1">
            <a:spLocks noChangeArrowheads="1"/>
          </p:cNvSpPr>
          <p:nvPr/>
        </p:nvSpPr>
        <p:spPr bwMode="auto">
          <a:xfrm>
            <a:off x="1447800" y="3352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a:t>
            </a:r>
            <a:endParaRPr kumimoji="0" lang="en-US" altLang="en-US" sz="2400">
              <a:latin typeface="Times New Roman" panose="02020603050405020304" pitchFamily="18" charset="0"/>
            </a:endParaRPr>
          </a:p>
        </p:txBody>
      </p:sp>
      <p:sp>
        <p:nvSpPr>
          <p:cNvPr id="220176" name="Line 29">
            <a:extLst>
              <a:ext uri="{FF2B5EF4-FFF2-40B4-BE49-F238E27FC236}">
                <a16:creationId xmlns:a16="http://schemas.microsoft.com/office/drawing/2014/main" id="{68DE873F-6F80-A44C-85ED-3422CC633181}"/>
              </a:ext>
            </a:extLst>
          </p:cNvPr>
          <p:cNvSpPr>
            <a:spLocks noChangeShapeType="1"/>
          </p:cNvSpPr>
          <p:nvPr/>
        </p:nvSpPr>
        <p:spPr bwMode="auto">
          <a:xfrm>
            <a:off x="5334000" y="48768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7" name="Line 30">
            <a:extLst>
              <a:ext uri="{FF2B5EF4-FFF2-40B4-BE49-F238E27FC236}">
                <a16:creationId xmlns:a16="http://schemas.microsoft.com/office/drawing/2014/main" id="{9A814C5B-7F22-524F-9062-62D9AE2AD8F5}"/>
              </a:ext>
            </a:extLst>
          </p:cNvPr>
          <p:cNvSpPr>
            <a:spLocks noChangeShapeType="1"/>
          </p:cNvSpPr>
          <p:nvPr/>
        </p:nvSpPr>
        <p:spPr bwMode="auto">
          <a:xfrm>
            <a:off x="5334000" y="6248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0178" name="Text Box 33">
            <a:extLst>
              <a:ext uri="{FF2B5EF4-FFF2-40B4-BE49-F238E27FC236}">
                <a16:creationId xmlns:a16="http://schemas.microsoft.com/office/drawing/2014/main" id="{B94A9CF0-12BA-0C4D-BFDC-245AE8CACD60}"/>
              </a:ext>
            </a:extLst>
          </p:cNvPr>
          <p:cNvSpPr txBox="1">
            <a:spLocks noChangeArrowheads="1"/>
          </p:cNvSpPr>
          <p:nvPr/>
        </p:nvSpPr>
        <p:spPr bwMode="auto">
          <a:xfrm>
            <a:off x="7543800" y="46482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P1</a:t>
            </a:r>
          </a:p>
        </p:txBody>
      </p:sp>
      <p:sp>
        <p:nvSpPr>
          <p:cNvPr id="220179" name="Text Box 34">
            <a:extLst>
              <a:ext uri="{FF2B5EF4-FFF2-40B4-BE49-F238E27FC236}">
                <a16:creationId xmlns:a16="http://schemas.microsoft.com/office/drawing/2014/main" id="{7E5B4FE1-71C5-5241-9559-91701856B509}"/>
              </a:ext>
            </a:extLst>
          </p:cNvPr>
          <p:cNvSpPr txBox="1">
            <a:spLocks noChangeArrowheads="1"/>
          </p:cNvSpPr>
          <p:nvPr/>
        </p:nvSpPr>
        <p:spPr bwMode="auto">
          <a:xfrm>
            <a:off x="7543800" y="6019800"/>
            <a:ext cx="939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P2</a:t>
            </a:r>
          </a:p>
        </p:txBody>
      </p:sp>
      <p:sp>
        <p:nvSpPr>
          <p:cNvPr id="220180" name="Rectangle 35">
            <a:extLst>
              <a:ext uri="{FF2B5EF4-FFF2-40B4-BE49-F238E27FC236}">
                <a16:creationId xmlns:a16="http://schemas.microsoft.com/office/drawing/2014/main" id="{78EB6AA8-D4B4-D743-931E-FD3D500FC45A}"/>
              </a:ext>
            </a:extLst>
          </p:cNvPr>
          <p:cNvSpPr>
            <a:spLocks noChangeArrowheads="1"/>
          </p:cNvSpPr>
          <p:nvPr/>
        </p:nvSpPr>
        <p:spPr bwMode="auto">
          <a:xfrm>
            <a:off x="5334000" y="6248400"/>
            <a:ext cx="2057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BF Anyway =A</a:t>
            </a:r>
          </a:p>
        </p:txBody>
      </p:sp>
      <p:sp>
        <p:nvSpPr>
          <p:cNvPr id="220181" name="Text Box 36">
            <a:extLst>
              <a:ext uri="{FF2B5EF4-FFF2-40B4-BE49-F238E27FC236}">
                <a16:creationId xmlns:a16="http://schemas.microsoft.com/office/drawing/2014/main" id="{0E15DD65-85F2-574B-BC27-47236314077C}"/>
              </a:ext>
            </a:extLst>
          </p:cNvPr>
          <p:cNvSpPr txBox="1">
            <a:spLocks noChangeArrowheads="1"/>
          </p:cNvSpPr>
          <p:nvPr/>
        </p:nvSpPr>
        <p:spPr bwMode="auto">
          <a:xfrm>
            <a:off x="5334000" y="5181600"/>
            <a:ext cx="2209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BF from int. only</a:t>
            </a:r>
          </a:p>
          <a:p>
            <a:pPr eaLnBrk="1" hangingPunct="1">
              <a:spcBef>
                <a:spcPct val="50000"/>
              </a:spcBef>
              <a:buClrTx/>
              <a:buSzTx/>
              <a:buFontTx/>
              <a:buNone/>
            </a:pPr>
            <a:r>
              <a:rPr kumimoji="0" lang="en-US" altLang="en-US" sz="2000">
                <a:latin typeface="Times New Roman" panose="02020603050405020304" pitchFamily="18" charset="0"/>
              </a:rPr>
              <a:t> = B</a:t>
            </a:r>
            <a:endParaRPr kumimoji="0" lang="en-US" altLang="en-US" sz="2400">
              <a:latin typeface="Times New Roman" panose="02020603050405020304" pitchFamily="18" charset="0"/>
            </a:endParaRPr>
          </a:p>
        </p:txBody>
      </p:sp>
      <p:sp>
        <p:nvSpPr>
          <p:cNvPr id="220182" name="Text Box 37">
            <a:extLst>
              <a:ext uri="{FF2B5EF4-FFF2-40B4-BE49-F238E27FC236}">
                <a16:creationId xmlns:a16="http://schemas.microsoft.com/office/drawing/2014/main" id="{A3CAFBD3-FAB6-D640-99CE-2FE1F894CAF4}"/>
              </a:ext>
            </a:extLst>
          </p:cNvPr>
          <p:cNvSpPr txBox="1">
            <a:spLocks noChangeArrowheads="1"/>
          </p:cNvSpPr>
          <p:nvPr/>
        </p:nvSpPr>
        <p:spPr bwMode="auto">
          <a:xfrm>
            <a:off x="5410200" y="3352800"/>
            <a:ext cx="1981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000">
                <a:latin typeface="Times New Roman" panose="02020603050405020304" pitchFamily="18" charset="0"/>
              </a:rPr>
              <a:t>Formula feed anyway = C</a:t>
            </a:r>
            <a:endParaRPr kumimoji="0" lang="en-US" altLang="en-US" sz="2400">
              <a:latin typeface="Times New Roman" panose="02020603050405020304" pitchFamily="18" charset="0"/>
            </a:endParaRPr>
          </a:p>
        </p:txBody>
      </p:sp>
      <p:sp>
        <p:nvSpPr>
          <p:cNvPr id="220183" name="Slide Number Placeholder 1">
            <a:extLst>
              <a:ext uri="{FF2B5EF4-FFF2-40B4-BE49-F238E27FC236}">
                <a16:creationId xmlns:a16="http://schemas.microsoft.com/office/drawing/2014/main" id="{CC243AED-985B-6B44-B6AF-E4DCD570701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BE0BDA1-7AE5-B343-B386-8DCB81E2EC64}" type="slidenum">
              <a:rPr kumimoji="0" lang="en-US" altLang="en-US" sz="1400" smtClean="0"/>
              <a:pPr>
                <a:spcBef>
                  <a:spcPct val="50000"/>
                </a:spcBef>
                <a:buClrTx/>
                <a:buSzTx/>
                <a:buFontTx/>
                <a:buNone/>
              </a:pPr>
              <a:t>110</a:t>
            </a:fld>
            <a:endParaRPr kumimoji="0" lang="en-US" altLang="en-US" sz="1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a:extLst>
              <a:ext uri="{FF2B5EF4-FFF2-40B4-BE49-F238E27FC236}">
                <a16:creationId xmlns:a16="http://schemas.microsoft.com/office/drawing/2014/main" id="{534D6651-12C2-5A43-B75F-22CA6541426A}"/>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Exclusion restriction assumption</a:t>
            </a:r>
          </a:p>
        </p:txBody>
      </p:sp>
      <p:sp>
        <p:nvSpPr>
          <p:cNvPr id="222210" name="Rectangle 3">
            <a:extLst>
              <a:ext uri="{FF2B5EF4-FFF2-40B4-BE49-F238E27FC236}">
                <a16:creationId xmlns:a16="http://schemas.microsoft.com/office/drawing/2014/main" id="{86C622B0-ED82-0B4E-9922-FC467BBFD3AB}"/>
              </a:ext>
            </a:extLst>
          </p:cNvPr>
          <p:cNvSpPr>
            <a:spLocks noGrp="1" noChangeArrowheads="1"/>
          </p:cNvSpPr>
          <p:nvPr>
            <p:ph idx="1"/>
          </p:nvPr>
        </p:nvSpPr>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A=A</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=A</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 C=C</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=C</a:t>
            </a:r>
            <a:r>
              <a:rPr lang="en-US" altLang="en-US" baseline="-25000">
                <a:latin typeface="Calibri" panose="020F0502020204030204" pitchFamily="34" charset="0"/>
                <a:ea typeface="ＭＳ Ｐゴシック" panose="020B0600070205080204" pitchFamily="34" charset="-128"/>
              </a:rPr>
              <a:t>c</a:t>
            </a:r>
          </a:p>
          <a:p>
            <a:pPr lvl="1" eaLnBrk="1" hangingPunct="1">
              <a:lnSpc>
                <a:spcPct val="90000"/>
              </a:lnSpc>
            </a:pPr>
            <a:r>
              <a:rPr lang="en-US" altLang="en-US">
                <a:latin typeface="Calibri" panose="020F0502020204030204" pitchFamily="34" charset="0"/>
                <a:ea typeface="ＭＳ Ｐゴシック" panose="020B0600070205080204" pitchFamily="34" charset="-128"/>
              </a:rPr>
              <a:t>Reason: We don’</a:t>
            </a:r>
            <a:r>
              <a:rPr lang="en-US" altLang="ja-JP">
                <a:latin typeface="Calibri" panose="020F0502020204030204" pitchFamily="34" charset="0"/>
                <a:ea typeface="ＭＳ Ｐゴシック" panose="020B0600070205080204" pitchFamily="34" charset="-128"/>
              </a:rPr>
              <a:t>t expect a breastfeeding intervention to affect the risk of eczema except by altering breastfeeding.  In A and C groups (by definition) the intervention has no effect on breast feeding.  </a:t>
            </a:r>
          </a:p>
          <a:p>
            <a:pPr eaLnBrk="1" hangingPunct="1">
              <a:lnSpc>
                <a:spcPct val="90000"/>
              </a:lnSpc>
            </a:pPr>
            <a:r>
              <a:rPr lang="en-US" altLang="en-US">
                <a:latin typeface="Calibri" panose="020F0502020204030204" pitchFamily="34" charset="0"/>
                <a:ea typeface="ＭＳ Ｐゴシック" panose="020B0600070205080204" pitchFamily="34" charset="-128"/>
              </a:rPr>
              <a:t>(Violated if intervention covers other topics, like when to introduce solid foods.)</a:t>
            </a:r>
          </a:p>
        </p:txBody>
      </p:sp>
      <p:sp>
        <p:nvSpPr>
          <p:cNvPr id="222211" name="Slide Number Placeholder 1">
            <a:extLst>
              <a:ext uri="{FF2B5EF4-FFF2-40B4-BE49-F238E27FC236}">
                <a16:creationId xmlns:a16="http://schemas.microsoft.com/office/drawing/2014/main" id="{E36A7DEB-09F3-7B48-8210-147578C7104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3BA0513-B41B-E143-A5B9-BFB60BD57CDA}" type="slidenum">
              <a:rPr kumimoji="0" lang="en-US" altLang="en-US" sz="1400" smtClean="0"/>
              <a:pPr>
                <a:spcBef>
                  <a:spcPct val="50000"/>
                </a:spcBef>
                <a:buClrTx/>
                <a:buSzTx/>
                <a:buFontTx/>
                <a:buNone/>
              </a:pPr>
              <a:t>111</a:t>
            </a:fld>
            <a:endParaRPr kumimoji="0" lang="en-US" altLang="en-US" sz="140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a:extLst>
              <a:ext uri="{FF2B5EF4-FFF2-40B4-BE49-F238E27FC236}">
                <a16:creationId xmlns:a16="http://schemas.microsoft.com/office/drawing/2014/main" id="{9B1418C3-E28B-CD4B-8841-F57EBECE8F0E}"/>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Risk difference</a:t>
            </a:r>
          </a:p>
        </p:txBody>
      </p:sp>
      <p:sp>
        <p:nvSpPr>
          <p:cNvPr id="223234" name="Rectangle 3">
            <a:extLst>
              <a:ext uri="{FF2B5EF4-FFF2-40B4-BE49-F238E27FC236}">
                <a16:creationId xmlns:a16="http://schemas.microsoft.com/office/drawing/2014/main" id="{500617A0-2195-8C45-88D5-2D237EAB8797}"/>
              </a:ext>
            </a:extLst>
          </p:cNvPr>
          <p:cNvSpPr>
            <a:spLocks noGrp="1" noChangeArrowheads="1"/>
          </p:cNvSpPr>
          <p:nvPr>
            <p:ph idx="1"/>
          </p:nvPr>
        </p:nvSpPr>
        <p:spPr/>
        <p:txBody>
          <a:bodyPr/>
          <a:lstStyle/>
          <a:p>
            <a:r>
              <a:rPr lang="en-US" altLang="en-US">
                <a:latin typeface="Calibri" panose="020F0502020204030204" pitchFamily="34" charset="0"/>
                <a:ea typeface="ＭＳ Ｐゴシック" panose="020B0600070205080204" pitchFamily="34" charset="-128"/>
              </a:rPr>
              <a:t>Predicted Eczema Rates then are: </a:t>
            </a:r>
            <a:br>
              <a:rPr lang="en-US" altLang="en-US">
                <a:latin typeface="Calibri" panose="020F0502020204030204" pitchFamily="34" charset="0"/>
                <a:ea typeface="ＭＳ Ｐゴシック" panose="020B0600070205080204" pitchFamily="34" charset="-128"/>
              </a:rPr>
            </a:br>
            <a:r>
              <a:rPr lang="en-US" altLang="en-US" sz="2800">
                <a:ea typeface="ＭＳ Ｐゴシック" panose="020B0600070205080204" pitchFamily="34" charset="-128"/>
              </a:rPr>
              <a:t>R</a:t>
            </a:r>
            <a:r>
              <a:rPr lang="en-US" altLang="en-US" sz="2800" baseline="-25000">
                <a:ea typeface="ＭＳ Ｐゴシック" panose="020B0600070205080204" pitchFamily="34" charset="-128"/>
              </a:rPr>
              <a:t>c</a:t>
            </a:r>
            <a:r>
              <a:rPr lang="en-US" altLang="en-US" sz="2800">
                <a:ea typeface="ＭＳ Ｐゴシック" panose="020B0600070205080204" pitchFamily="34" charset="-128"/>
              </a:rPr>
              <a:t> = 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*A + (p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)*B</a:t>
            </a:r>
            <a:r>
              <a:rPr lang="en-US" altLang="en-US" sz="2800" baseline="-25000">
                <a:ea typeface="ＭＳ Ｐゴシック" panose="020B0600070205080204" pitchFamily="34" charset="-128"/>
              </a:rPr>
              <a:t>c</a:t>
            </a:r>
            <a:r>
              <a:rPr lang="en-US" altLang="en-US" sz="2800">
                <a:ea typeface="ＭＳ Ｐゴシック" panose="020B0600070205080204" pitchFamily="34" charset="-128"/>
              </a:rPr>
              <a:t> + (1-p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)*C</a:t>
            </a:r>
            <a:br>
              <a:rPr lang="en-US" altLang="en-US" sz="2800">
                <a:ea typeface="ＭＳ Ｐゴシック" panose="020B0600070205080204" pitchFamily="34" charset="-128"/>
              </a:rPr>
            </a:br>
            <a:r>
              <a:rPr lang="en-US" altLang="en-US" sz="2800">
                <a:ea typeface="ＭＳ Ｐゴシック" panose="020B0600070205080204" pitchFamily="34" charset="-128"/>
              </a:rPr>
              <a:t>R</a:t>
            </a:r>
            <a:r>
              <a:rPr lang="en-US" altLang="en-US" sz="2800" baseline="-25000">
                <a:ea typeface="ＭＳ Ｐゴシック" panose="020B0600070205080204" pitchFamily="34" charset="-128"/>
              </a:rPr>
              <a:t>i  </a:t>
            </a:r>
            <a:r>
              <a:rPr lang="en-US" altLang="en-US" sz="2800">
                <a:ea typeface="ＭＳ Ｐゴシック" panose="020B0600070205080204" pitchFamily="34" charset="-128"/>
              </a:rPr>
              <a:t>= 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*A +  (p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-p</a:t>
            </a:r>
            <a:r>
              <a:rPr lang="en-US" altLang="en-US" sz="2800" baseline="-25000">
                <a:ea typeface="ＭＳ Ｐゴシック" panose="020B0600070205080204" pitchFamily="34" charset="-128"/>
              </a:rPr>
              <a:t>2</a:t>
            </a:r>
            <a:r>
              <a:rPr lang="en-US" altLang="en-US" sz="2800">
                <a:ea typeface="ＭＳ Ｐゴシック" panose="020B0600070205080204" pitchFamily="34" charset="-128"/>
              </a:rPr>
              <a:t>)*B</a:t>
            </a:r>
            <a:r>
              <a:rPr lang="en-US" altLang="en-US" sz="2800" baseline="-25000">
                <a:ea typeface="ＭＳ Ｐゴシック" panose="020B0600070205080204" pitchFamily="34" charset="-128"/>
              </a:rPr>
              <a:t>i</a:t>
            </a:r>
            <a:r>
              <a:rPr lang="en-US" altLang="en-US" sz="2800">
                <a:ea typeface="ＭＳ Ｐゴシック" panose="020B0600070205080204" pitchFamily="34" charset="-128"/>
              </a:rPr>
              <a:t> + (1-p</a:t>
            </a:r>
            <a:r>
              <a:rPr lang="en-US" altLang="en-US" sz="2800" baseline="-25000">
                <a:ea typeface="ＭＳ Ｐゴシック" panose="020B0600070205080204" pitchFamily="34" charset="-128"/>
              </a:rPr>
              <a:t>1</a:t>
            </a:r>
            <a:r>
              <a:rPr lang="en-US" altLang="en-US" sz="2800">
                <a:ea typeface="ＭＳ Ｐゴシック" panose="020B0600070205080204" pitchFamily="34" charset="-128"/>
              </a:rPr>
              <a:t>)*C</a:t>
            </a:r>
            <a:br>
              <a:rPr lang="en-US" altLang="en-US" sz="2800">
                <a:ea typeface="ＭＳ Ｐゴシック" panose="020B0600070205080204" pitchFamily="34" charset="-128"/>
              </a:rPr>
            </a:br>
            <a:endParaRPr lang="en-US" altLang="en-US" sz="2800">
              <a:ea typeface="ＭＳ Ｐゴシック" panose="020B0600070205080204" pitchFamily="34" charset="-128"/>
            </a:endParaRPr>
          </a:p>
          <a:p>
            <a:r>
              <a:rPr lang="en-US" altLang="en-US">
                <a:latin typeface="Calibri" panose="020F0502020204030204" pitchFamily="34" charset="0"/>
                <a:ea typeface="ＭＳ Ｐゴシック" panose="020B0600070205080204" pitchFamily="34" charset="-128"/>
              </a:rPr>
              <a:t>Risk difference for BF in response to intervention is then:</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 = (p</a:t>
            </a:r>
            <a:r>
              <a:rPr lang="en-US" altLang="en-US" baseline="-25000">
                <a:latin typeface="Calibri" panose="020F0502020204030204" pitchFamily="34" charset="0"/>
                <a:ea typeface="ＭＳ Ｐゴシック" panose="020B0600070205080204" pitchFamily="34" charset="-128"/>
              </a:rPr>
              <a:t>1</a:t>
            </a:r>
            <a:r>
              <a:rPr lang="en-US" altLang="en-US">
                <a:latin typeface="Calibri" panose="020F0502020204030204" pitchFamily="34" charset="0"/>
                <a:ea typeface="ＭＳ Ｐゴシック" panose="020B0600070205080204" pitchFamily="34" charset="-128"/>
              </a:rPr>
              <a:t>-p</a:t>
            </a:r>
            <a:r>
              <a:rPr lang="en-US" altLang="en-US" baseline="-25000">
                <a:latin typeface="Calibri" panose="020F0502020204030204" pitchFamily="34" charset="0"/>
                <a:ea typeface="ＭＳ Ｐゴシック" panose="020B0600070205080204" pitchFamily="34" charset="-128"/>
              </a:rPr>
              <a:t>2</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-R</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)/(p</a:t>
            </a:r>
            <a:r>
              <a:rPr lang="en-US" altLang="en-US" baseline="-25000">
                <a:latin typeface="Calibri" panose="020F0502020204030204" pitchFamily="34" charset="0"/>
                <a:ea typeface="ＭＳ Ｐゴシック" panose="020B0600070205080204" pitchFamily="34" charset="-128"/>
              </a:rPr>
              <a:t>1</a:t>
            </a:r>
            <a:r>
              <a:rPr lang="en-US" altLang="en-US">
                <a:latin typeface="Calibri" panose="020F0502020204030204" pitchFamily="34" charset="0"/>
                <a:ea typeface="ＭＳ Ｐゴシック" panose="020B0600070205080204" pitchFamily="34" charset="-128"/>
              </a:rPr>
              <a:t>-p</a:t>
            </a:r>
            <a:r>
              <a:rPr lang="en-US" altLang="en-US" baseline="-25000">
                <a:latin typeface="Calibri" panose="020F0502020204030204" pitchFamily="34" charset="0"/>
                <a:ea typeface="ＭＳ Ｐゴシック" panose="020B0600070205080204" pitchFamily="34" charset="-128"/>
              </a:rPr>
              <a:t>2</a:t>
            </a:r>
            <a:r>
              <a:rPr lang="en-US" altLang="en-US">
                <a:latin typeface="Calibri" panose="020F0502020204030204" pitchFamily="34" charset="0"/>
                <a:ea typeface="ＭＳ Ｐゴシック" panose="020B0600070205080204" pitchFamily="34" charset="-128"/>
              </a:rPr>
              <a:t>)</a:t>
            </a:r>
          </a:p>
        </p:txBody>
      </p:sp>
      <p:sp>
        <p:nvSpPr>
          <p:cNvPr id="223235" name="TextBox 1">
            <a:extLst>
              <a:ext uri="{FF2B5EF4-FFF2-40B4-BE49-F238E27FC236}">
                <a16:creationId xmlns:a16="http://schemas.microsoft.com/office/drawing/2014/main" id="{24EECF48-6E26-9241-B08B-1E38CB538779}"/>
              </a:ext>
            </a:extLst>
          </p:cNvPr>
          <p:cNvSpPr txBox="1">
            <a:spLocks noChangeArrowheads="1"/>
          </p:cNvSpPr>
          <p:nvPr/>
        </p:nvSpPr>
        <p:spPr bwMode="auto">
          <a:xfrm>
            <a:off x="6934200" y="381000"/>
            <a:ext cx="182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solidFill>
                  <a:srgbClr val="FF0000"/>
                </a:solidFill>
                <a:latin typeface="Times New Roman" panose="02020603050405020304" pitchFamily="18" charset="0"/>
              </a:rPr>
              <a:t>A: Always</a:t>
            </a:r>
          </a:p>
          <a:p>
            <a:pPr eaLnBrk="1" hangingPunct="1">
              <a:spcBef>
                <a:spcPct val="0"/>
              </a:spcBef>
              <a:buClrTx/>
              <a:buSzTx/>
              <a:buFontTx/>
              <a:buNone/>
            </a:pPr>
            <a:r>
              <a:rPr kumimoji="0" lang="en-US" altLang="en-US" sz="2400">
                <a:solidFill>
                  <a:srgbClr val="FF0000"/>
                </a:solidFill>
                <a:latin typeface="Times New Roman" panose="02020603050405020304" pitchFamily="18" charset="0"/>
              </a:rPr>
              <a:t>B: Compliers</a:t>
            </a:r>
          </a:p>
          <a:p>
            <a:pPr eaLnBrk="1" hangingPunct="1">
              <a:spcBef>
                <a:spcPct val="0"/>
              </a:spcBef>
              <a:buClrTx/>
              <a:buSzTx/>
              <a:buFontTx/>
              <a:buNone/>
            </a:pPr>
            <a:r>
              <a:rPr kumimoji="0" lang="en-US" altLang="en-US" sz="2400">
                <a:solidFill>
                  <a:srgbClr val="FF0000"/>
                </a:solidFill>
                <a:latin typeface="Times New Roman" panose="02020603050405020304" pitchFamily="18" charset="0"/>
              </a:rPr>
              <a:t>C: Never</a:t>
            </a:r>
          </a:p>
        </p:txBody>
      </p:sp>
      <p:sp>
        <p:nvSpPr>
          <p:cNvPr id="223236" name="Slide Number Placeholder 1">
            <a:extLst>
              <a:ext uri="{FF2B5EF4-FFF2-40B4-BE49-F238E27FC236}">
                <a16:creationId xmlns:a16="http://schemas.microsoft.com/office/drawing/2014/main" id="{C15A00DE-37B8-7749-B757-EF39654E53A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F6FB0C6-F553-6842-ACE7-397CE4D09D4A}" type="slidenum">
              <a:rPr kumimoji="0" lang="en-US" altLang="en-US" sz="1400" smtClean="0"/>
              <a:pPr>
                <a:spcBef>
                  <a:spcPct val="50000"/>
                </a:spcBef>
                <a:buClrTx/>
                <a:buSzTx/>
                <a:buFontTx/>
                <a:buNone/>
              </a:pPr>
              <a:t>112</a:t>
            </a:fld>
            <a:endParaRPr kumimoji="0" lang="en-US" altLang="en-US" sz="14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A7DB6E4-5D82-2742-8FE8-EF950CD3B14E}"/>
              </a:ext>
            </a:extLst>
          </p:cNvPr>
          <p:cNvSpPr>
            <a:spLocks noGrp="1" noChangeArrowheads="1"/>
          </p:cNvSpPr>
          <p:nvPr>
            <p:ph type="title"/>
          </p:nvPr>
        </p:nvSpPr>
        <p:spPr>
          <a:xfrm>
            <a:off x="1143000" y="381000"/>
            <a:ext cx="7772400" cy="685800"/>
          </a:xfrm>
        </p:spPr>
        <p:txBody>
          <a:bodyPr rtlCol="0">
            <a:normAutofit fontScale="90000"/>
          </a:bodyPr>
          <a:lstStyle/>
          <a:p>
            <a:pPr eaLnBrk="1" fontAlgn="auto" hangingPunct="1">
              <a:spcAft>
                <a:spcPts val="0"/>
              </a:spcAft>
              <a:defRPr/>
            </a:pPr>
            <a:r>
              <a:rPr lang="en-US" dirty="0">
                <a:ea typeface="+mj-ea"/>
                <a:cs typeface="+mj-cs"/>
              </a:rPr>
              <a:t>What does </a:t>
            </a:r>
            <a:r>
              <a:rPr lang="en-US" dirty="0" err="1">
                <a:ea typeface="+mj-ea"/>
                <a:cs typeface="+mj-cs"/>
              </a:rPr>
              <a:t>B</a:t>
            </a:r>
            <a:r>
              <a:rPr lang="en-US" baseline="-25000" dirty="0" err="1">
                <a:ea typeface="+mj-ea"/>
                <a:cs typeface="+mj-cs"/>
              </a:rPr>
              <a:t>c</a:t>
            </a:r>
            <a:r>
              <a:rPr lang="en-US" dirty="0">
                <a:ea typeface="+mj-ea"/>
                <a:cs typeface="+mj-cs"/>
              </a:rPr>
              <a:t>-B</a:t>
            </a:r>
            <a:r>
              <a:rPr lang="en-US" baseline="-25000" dirty="0">
                <a:ea typeface="+mj-ea"/>
                <a:cs typeface="+mj-cs"/>
              </a:rPr>
              <a:t>i</a:t>
            </a:r>
            <a:r>
              <a:rPr lang="en-US" dirty="0">
                <a:ea typeface="+mj-ea"/>
                <a:cs typeface="+mj-cs"/>
              </a:rPr>
              <a:t> estimate?</a:t>
            </a:r>
          </a:p>
        </p:txBody>
      </p:sp>
      <p:sp>
        <p:nvSpPr>
          <p:cNvPr id="224258" name="Rectangle 3">
            <a:extLst>
              <a:ext uri="{FF2B5EF4-FFF2-40B4-BE49-F238E27FC236}">
                <a16:creationId xmlns:a16="http://schemas.microsoft.com/office/drawing/2014/main" id="{F1C2B723-3CA6-604F-BCDF-6DBCEA36CF97}"/>
              </a:ext>
            </a:extLst>
          </p:cNvPr>
          <p:cNvSpPr>
            <a:spLocks noGrp="1" noChangeArrowheads="1"/>
          </p:cNvSpPr>
          <p:nvPr>
            <p:ph idx="1"/>
          </p:nvPr>
        </p:nvSpPr>
        <p:spPr>
          <a:xfrm>
            <a:off x="1219200" y="1219200"/>
            <a:ext cx="7543800" cy="4419600"/>
          </a:xfrm>
        </p:spPr>
        <p:txBody>
          <a:bodyPr/>
          <a:lstStyle/>
          <a:p>
            <a:pPr eaLnBrk="1" hangingPunct="1"/>
            <a:r>
              <a:rPr lang="en-US" altLang="en-US">
                <a:latin typeface="Calibri" panose="020F0502020204030204" pitchFamily="34" charset="0"/>
                <a:ea typeface="ＭＳ Ｐゴシック" panose="020B0600070205080204" pitchFamily="34" charset="-128"/>
              </a:rPr>
              <a:t>The expected difference in eczema rates due to breastfeeding for mothers/infants </a:t>
            </a:r>
            <a:r>
              <a:rPr lang="en-US" altLang="en-US" i="1">
                <a:latin typeface="Calibri" panose="020F0502020204030204" pitchFamily="34" charset="0"/>
                <a:ea typeface="ＭＳ Ｐゴシック" panose="020B0600070205080204" pitchFamily="34" charset="-128"/>
              </a:rPr>
              <a:t>who comply with</a:t>
            </a:r>
            <a:r>
              <a:rPr lang="en-US" altLang="en-US">
                <a:latin typeface="Calibri" panose="020F0502020204030204" pitchFamily="34" charset="0"/>
                <a:ea typeface="ＭＳ Ｐゴシック" panose="020B0600070205080204" pitchFamily="34" charset="-128"/>
              </a:rPr>
              <a:t> the breast feeding intervention</a:t>
            </a:r>
          </a:p>
          <a:p>
            <a:pPr eaLnBrk="1" hangingPunct="1"/>
            <a:r>
              <a:rPr lang="en-US" altLang="en-US">
                <a:latin typeface="Calibri" panose="020F0502020204030204" pitchFamily="34" charset="0"/>
                <a:ea typeface="ＭＳ Ｐゴシック" panose="020B0600070205080204" pitchFamily="34" charset="-128"/>
              </a:rPr>
              <a:t>It is sometimes called the “Complier Average Treatment Effect” or the “Local Average Treatment Effect (LATE).”</a:t>
            </a:r>
          </a:p>
          <a:p>
            <a:pPr eaLnBrk="1" hangingPunct="1"/>
            <a:endParaRPr lang="en-US" altLang="en-US" sz="2800">
              <a:latin typeface="Calibri" panose="020F0502020204030204" pitchFamily="34" charset="0"/>
              <a:ea typeface="ＭＳ Ｐゴシック" panose="020B0600070205080204" pitchFamily="34" charset="-128"/>
            </a:endParaRPr>
          </a:p>
        </p:txBody>
      </p:sp>
      <p:sp>
        <p:nvSpPr>
          <p:cNvPr id="224259" name="Slide Number Placeholder 1">
            <a:extLst>
              <a:ext uri="{FF2B5EF4-FFF2-40B4-BE49-F238E27FC236}">
                <a16:creationId xmlns:a16="http://schemas.microsoft.com/office/drawing/2014/main" id="{E71B2DD8-2C10-8142-99B6-31F69EB6C38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294FC33-1B30-BA49-9F07-1E998C09B5D8}" type="slidenum">
              <a:rPr kumimoji="0" lang="en-US" altLang="en-US" sz="1400" smtClean="0"/>
              <a:pPr>
                <a:spcBef>
                  <a:spcPct val="50000"/>
                </a:spcBef>
                <a:buClrTx/>
                <a:buSzTx/>
                <a:buFontTx/>
                <a:buNone/>
              </a:pPr>
              <a:t>113</a:t>
            </a:fld>
            <a:endParaRPr kumimoji="0" lang="en-US" altLang="en-US" sz="140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a:extLst>
              <a:ext uri="{FF2B5EF4-FFF2-40B4-BE49-F238E27FC236}">
                <a16:creationId xmlns:a16="http://schemas.microsoft.com/office/drawing/2014/main" id="{6F8879D3-7B2A-8346-887F-D66972454953}"/>
              </a:ext>
            </a:extLst>
          </p:cNvPr>
          <p:cNvSpPr>
            <a:spLocks noGrp="1" noChangeArrowheads="1"/>
          </p:cNvSpPr>
          <p:nvPr>
            <p:ph type="title"/>
          </p:nvPr>
        </p:nvSpPr>
        <p:spPr/>
        <p:txBody>
          <a:bodyPr/>
          <a:lstStyle/>
          <a:p>
            <a:pPr eaLnBrk="1" hangingPunct="1"/>
            <a:r>
              <a:rPr lang="en-US" altLang="en-US">
                <a:latin typeface="Calibri" panose="020F0502020204030204" pitchFamily="34" charset="0"/>
                <a:ea typeface="ＭＳ Ｐゴシック" panose="020B0600070205080204" pitchFamily="34" charset="-128"/>
              </a:rPr>
              <a:t>Counseling the Undecided Mother</a:t>
            </a:r>
          </a:p>
        </p:txBody>
      </p:sp>
      <p:sp>
        <p:nvSpPr>
          <p:cNvPr id="226306" name="Rectangle 3">
            <a:extLst>
              <a:ext uri="{FF2B5EF4-FFF2-40B4-BE49-F238E27FC236}">
                <a16:creationId xmlns:a16="http://schemas.microsoft.com/office/drawing/2014/main" id="{CF1CB603-5525-D241-9937-549B46ECBD4F}"/>
              </a:ext>
            </a:extLst>
          </p:cNvPr>
          <p:cNvSpPr>
            <a:spLocks noGrp="1" noChangeArrowheads="1"/>
          </p:cNvSpPr>
          <p:nvPr>
            <p:ph idx="1"/>
          </p:nvPr>
        </p:nvSpPr>
        <p:spPr/>
        <p:txBody>
          <a:bodyPr/>
          <a:lstStyle/>
          <a:p>
            <a:pPr eaLnBrk="1" hangingPunct="1"/>
            <a:r>
              <a:rPr lang="en-US" altLang="en-US">
                <a:latin typeface="Calibri" panose="020F0502020204030204" pitchFamily="34" charset="0"/>
                <a:ea typeface="ＭＳ Ｐゴシック" panose="020B0600070205080204" pitchFamily="34" charset="-128"/>
              </a:rPr>
              <a:t>For a mother who is </a:t>
            </a:r>
            <a:r>
              <a:rPr lang="en-US" altLang="en-US" b="1">
                <a:latin typeface="Calibri" panose="020F0502020204030204" pitchFamily="34" charset="0"/>
                <a:ea typeface="ＭＳ Ｐゴシック" panose="020B0600070205080204" pitchFamily="34" charset="-128"/>
              </a:rPr>
              <a:t>undecided</a:t>
            </a:r>
            <a:r>
              <a:rPr lang="en-US" altLang="en-US">
                <a:latin typeface="Calibri" panose="020F0502020204030204" pitchFamily="34" charset="0"/>
                <a:ea typeface="ＭＳ Ｐゴシック" panose="020B0600070205080204" pitchFamily="34" charset="-128"/>
              </a:rPr>
              <a:t> about exclusive breastfeeding, the difference in eczema rates B</a:t>
            </a:r>
            <a:r>
              <a:rPr lang="en-US" altLang="en-US" baseline="-25000">
                <a:latin typeface="Calibri" panose="020F0502020204030204" pitchFamily="34" charset="0"/>
                <a:ea typeface="ＭＳ Ｐゴシック" panose="020B0600070205080204" pitchFamily="34" charset="-128"/>
              </a:rPr>
              <a:t>c</a:t>
            </a:r>
            <a:r>
              <a:rPr lang="en-US" altLang="en-US">
                <a:latin typeface="Calibri" panose="020F0502020204030204" pitchFamily="34" charset="0"/>
                <a:ea typeface="ＭＳ Ｐゴシック" panose="020B0600070205080204" pitchFamily="34" charset="-128"/>
              </a:rPr>
              <a:t>-B</a:t>
            </a:r>
            <a:r>
              <a:rPr lang="en-US" altLang="en-US" baseline="-25000">
                <a:latin typeface="Calibri" panose="020F0502020204030204" pitchFamily="34" charset="0"/>
                <a:ea typeface="ＭＳ Ｐゴシック" panose="020B0600070205080204" pitchFamily="34" charset="-128"/>
              </a:rPr>
              <a:t>i</a:t>
            </a:r>
            <a:r>
              <a:rPr lang="en-US" altLang="en-US">
                <a:latin typeface="Calibri" panose="020F0502020204030204" pitchFamily="34" charset="0"/>
                <a:ea typeface="ＭＳ Ｐゴシック" panose="020B0600070205080204" pitchFamily="34" charset="-128"/>
              </a:rPr>
              <a:t> is arguably the most relevant quantity!</a:t>
            </a:r>
          </a:p>
          <a:p>
            <a:pPr eaLnBrk="1" hangingPunct="1"/>
            <a:r>
              <a:rPr lang="en-US" altLang="en-US">
                <a:latin typeface="Calibri" panose="020F0502020204030204" pitchFamily="34" charset="0"/>
                <a:ea typeface="ＭＳ Ｐゴシック" panose="020B0600070205080204" pitchFamily="34" charset="-128"/>
              </a:rPr>
              <a:t>Since this is 8.6%, we can say that NNEBF is about 12</a:t>
            </a:r>
          </a:p>
        </p:txBody>
      </p:sp>
      <p:sp>
        <p:nvSpPr>
          <p:cNvPr id="226307" name="Slide Number Placeholder 1">
            <a:extLst>
              <a:ext uri="{FF2B5EF4-FFF2-40B4-BE49-F238E27FC236}">
                <a16:creationId xmlns:a16="http://schemas.microsoft.com/office/drawing/2014/main" id="{FBDEFEBE-FEA8-DB49-9A7D-AD5A363F38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67457B1-09BE-AF48-B667-AE3882EFEFA4}" type="slidenum">
              <a:rPr kumimoji="0" lang="en-US" altLang="en-US" sz="1400" smtClean="0"/>
              <a:pPr>
                <a:spcBef>
                  <a:spcPct val="50000"/>
                </a:spcBef>
                <a:buClrTx/>
                <a:buSzTx/>
                <a:buFontTx/>
                <a:buNone/>
              </a:pPr>
              <a:t>114</a:t>
            </a:fld>
            <a:endParaRPr kumimoji="0" lang="en-US" altLang="en-US" sz="14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9D5A6B7-F2E1-A94E-BBB9-2D846FA1443A}"/>
              </a:ext>
            </a:extLst>
          </p:cNvPr>
          <p:cNvSpPr>
            <a:spLocks noGrp="1" noChangeArrowheads="1"/>
          </p:cNvSpPr>
          <p:nvPr>
            <p:ph type="title"/>
          </p:nvPr>
        </p:nvSpPr>
        <p:spPr>
          <a:xfrm>
            <a:off x="1066800" y="228600"/>
            <a:ext cx="7162800" cy="685800"/>
          </a:xfrm>
        </p:spPr>
        <p:txBody>
          <a:bodyPr rtlCol="0">
            <a:normAutofit fontScale="90000"/>
          </a:bodyPr>
          <a:lstStyle/>
          <a:p>
            <a:pPr eaLnBrk="1" fontAlgn="auto" hangingPunct="1">
              <a:spcAft>
                <a:spcPts val="0"/>
              </a:spcAft>
              <a:defRPr/>
            </a:pPr>
            <a:r>
              <a:rPr lang="en-US" dirty="0">
                <a:ea typeface="+mj-ea"/>
                <a:cs typeface="+mj-cs"/>
              </a:rPr>
              <a:t>What if I want a Risk Ratio, not a Risk Difference?</a:t>
            </a:r>
          </a:p>
        </p:txBody>
      </p:sp>
      <p:sp>
        <p:nvSpPr>
          <p:cNvPr id="53251" name="Rectangle 3">
            <a:extLst>
              <a:ext uri="{FF2B5EF4-FFF2-40B4-BE49-F238E27FC236}">
                <a16:creationId xmlns:a16="http://schemas.microsoft.com/office/drawing/2014/main" id="{7D949F0D-A0B7-394B-9463-9954A2A54C26}"/>
              </a:ext>
            </a:extLst>
          </p:cNvPr>
          <p:cNvSpPr>
            <a:spLocks noGrp="1" noChangeArrowheads="1"/>
          </p:cNvSpPr>
          <p:nvPr>
            <p:ph idx="1"/>
          </p:nvPr>
        </p:nvSpPr>
        <p:spPr>
          <a:xfrm>
            <a:off x="1143000" y="1219200"/>
            <a:ext cx="7696200" cy="4419600"/>
          </a:xfrm>
        </p:spPr>
        <p:txBody>
          <a:bodyPr rtlCol="0">
            <a:noAutofit/>
          </a:bodyPr>
          <a:lstStyle/>
          <a:p>
            <a:pPr>
              <a:buFont typeface="Monotype Sorts" charset="2"/>
              <a:buChar char="n"/>
              <a:defRPr/>
            </a:pPr>
            <a:r>
              <a:rPr lang="en-US" sz="2800" dirty="0"/>
              <a:t>Recall:</a:t>
            </a:r>
            <a:br>
              <a:rPr lang="en-US" sz="2800" dirty="0"/>
            </a:br>
            <a:r>
              <a:rPr lang="en-US" sz="2800" dirty="0" err="1"/>
              <a:t>R</a:t>
            </a:r>
            <a:r>
              <a:rPr lang="en-US" sz="2800" baseline="-25000" dirty="0" err="1"/>
              <a:t>i</a:t>
            </a:r>
            <a:r>
              <a:rPr lang="en-US" sz="2800" baseline="-25000" dirty="0"/>
              <a:t> </a:t>
            </a:r>
            <a:r>
              <a:rPr lang="en-US" sz="2800" dirty="0"/>
              <a:t>= p</a:t>
            </a:r>
            <a:r>
              <a:rPr lang="en-US" sz="2800" baseline="-25000" dirty="0"/>
              <a:t>2</a:t>
            </a:r>
            <a:r>
              <a:rPr lang="en-US" sz="2800" dirty="0"/>
              <a:t>*A + (p</a:t>
            </a:r>
            <a:r>
              <a:rPr lang="en-US" sz="2800" baseline="-25000" dirty="0"/>
              <a:t>1</a:t>
            </a:r>
            <a:r>
              <a:rPr lang="en-US" sz="2800" dirty="0"/>
              <a:t>-p</a:t>
            </a:r>
            <a:r>
              <a:rPr lang="en-US" sz="2800" baseline="-25000" dirty="0"/>
              <a:t>2</a:t>
            </a:r>
            <a:r>
              <a:rPr lang="en-US" sz="2800" dirty="0"/>
              <a:t>)*B</a:t>
            </a:r>
            <a:r>
              <a:rPr lang="en-US" sz="2800" baseline="-25000" dirty="0"/>
              <a:t>i</a:t>
            </a:r>
            <a:r>
              <a:rPr lang="en-US" sz="2800" dirty="0"/>
              <a:t> + (1-p</a:t>
            </a:r>
            <a:r>
              <a:rPr lang="en-US" sz="2800" baseline="-25000" dirty="0"/>
              <a:t>1</a:t>
            </a:r>
            <a:r>
              <a:rPr lang="en-US" sz="2800" dirty="0"/>
              <a:t>)*C</a:t>
            </a:r>
            <a:br>
              <a:rPr lang="en-US" sz="2800" dirty="0"/>
            </a:br>
            <a:r>
              <a:rPr lang="en-US" sz="2800" dirty="0" err="1"/>
              <a:t>R</a:t>
            </a:r>
            <a:r>
              <a:rPr lang="en-US" sz="2800" baseline="-25000" dirty="0" err="1"/>
              <a:t>c</a:t>
            </a:r>
            <a:r>
              <a:rPr lang="en-US" sz="2800" dirty="0"/>
              <a:t> = p</a:t>
            </a:r>
            <a:r>
              <a:rPr lang="en-US" sz="2800" baseline="-25000" dirty="0"/>
              <a:t>2</a:t>
            </a:r>
            <a:r>
              <a:rPr lang="en-US" sz="2800" dirty="0"/>
              <a:t>*A + (p</a:t>
            </a:r>
            <a:r>
              <a:rPr lang="en-US" sz="2800" baseline="-25000" dirty="0"/>
              <a:t>1</a:t>
            </a:r>
            <a:r>
              <a:rPr lang="en-US" sz="2800" dirty="0"/>
              <a:t>-p</a:t>
            </a:r>
            <a:r>
              <a:rPr lang="en-US" sz="2800" baseline="-25000" dirty="0"/>
              <a:t>2</a:t>
            </a:r>
            <a:r>
              <a:rPr lang="en-US" sz="2800" dirty="0"/>
              <a:t>)*</a:t>
            </a:r>
            <a:r>
              <a:rPr lang="en-US" sz="2800" dirty="0" err="1"/>
              <a:t>B</a:t>
            </a:r>
            <a:r>
              <a:rPr lang="en-US" sz="2800" baseline="-25000" dirty="0" err="1"/>
              <a:t>c</a:t>
            </a:r>
            <a:r>
              <a:rPr lang="en-US" sz="2800" dirty="0"/>
              <a:t> + (1-p</a:t>
            </a:r>
            <a:r>
              <a:rPr lang="en-US" sz="2800" baseline="-25000" dirty="0"/>
              <a:t>1</a:t>
            </a:r>
            <a:r>
              <a:rPr lang="en-US" sz="2800" dirty="0"/>
              <a:t>)*C</a:t>
            </a:r>
          </a:p>
          <a:p>
            <a:pPr>
              <a:buFont typeface="Monotype Sorts" charset="2"/>
              <a:buChar char="n"/>
              <a:defRPr/>
            </a:pPr>
            <a:r>
              <a:rPr lang="en-US" sz="2800" dirty="0"/>
              <a:t>Simply taking the quotient of these two and rearranging gives:</a:t>
            </a:r>
            <a:br>
              <a:rPr lang="en-US" sz="2800" dirty="0"/>
            </a:br>
            <a:r>
              <a:rPr lang="en-US" sz="2800" dirty="0"/>
              <a:t>B</a:t>
            </a:r>
            <a:r>
              <a:rPr lang="en-US" sz="2800" baseline="-25000" dirty="0"/>
              <a:t>i</a:t>
            </a:r>
            <a:r>
              <a:rPr lang="en-US" sz="2800" dirty="0"/>
              <a:t>/</a:t>
            </a:r>
            <a:r>
              <a:rPr lang="en-US" sz="2800" dirty="0" err="1"/>
              <a:t>B</a:t>
            </a:r>
            <a:r>
              <a:rPr lang="en-US" sz="2800" baseline="-25000" dirty="0" err="1"/>
              <a:t>c</a:t>
            </a:r>
            <a:r>
              <a:rPr lang="en-US" sz="2800" dirty="0"/>
              <a:t> = (</a:t>
            </a:r>
            <a:r>
              <a:rPr lang="en-US" sz="2800" dirty="0" err="1"/>
              <a:t>R</a:t>
            </a:r>
            <a:r>
              <a:rPr lang="en-US" sz="2800" baseline="-25000" dirty="0" err="1"/>
              <a:t>i</a:t>
            </a:r>
            <a:r>
              <a:rPr lang="en-US" sz="2800" baseline="-25000" dirty="0"/>
              <a:t> </a:t>
            </a:r>
            <a:r>
              <a:rPr lang="en-US" sz="2800" dirty="0"/>
              <a:t>-X)/(</a:t>
            </a:r>
            <a:r>
              <a:rPr lang="en-US" sz="2800" dirty="0" err="1"/>
              <a:t>R</a:t>
            </a:r>
            <a:r>
              <a:rPr lang="en-US" sz="2800" baseline="-25000" dirty="0" err="1"/>
              <a:t>c</a:t>
            </a:r>
            <a:r>
              <a:rPr lang="en-US" sz="2800" dirty="0"/>
              <a:t>-X) </a:t>
            </a:r>
            <a:br>
              <a:rPr lang="en-US" sz="2800" dirty="0"/>
            </a:br>
            <a:r>
              <a:rPr lang="en-US" sz="2800" dirty="0"/>
              <a:t>where X = p</a:t>
            </a:r>
            <a:r>
              <a:rPr lang="en-US" sz="2800" baseline="-25000" dirty="0"/>
              <a:t>2</a:t>
            </a:r>
            <a:r>
              <a:rPr lang="en-US" sz="2800" dirty="0"/>
              <a:t>*A +(1-p</a:t>
            </a:r>
            <a:r>
              <a:rPr lang="en-US" sz="2800" baseline="-25000" dirty="0"/>
              <a:t>1</a:t>
            </a:r>
            <a:r>
              <a:rPr lang="en-US" sz="2800" dirty="0"/>
              <a:t>)*C</a:t>
            </a:r>
          </a:p>
          <a:p>
            <a:pPr eaLnBrk="1" fontAlgn="auto" hangingPunct="1">
              <a:lnSpc>
                <a:spcPct val="90000"/>
              </a:lnSpc>
              <a:spcAft>
                <a:spcPts val="0"/>
              </a:spcAft>
              <a:buFont typeface="Monotype Sorts" charset="2"/>
              <a:buChar char="n"/>
              <a:defRPr/>
            </a:pPr>
            <a:r>
              <a:rPr lang="en-US" sz="2800" dirty="0">
                <a:ea typeface="+mn-ea"/>
                <a:cs typeface="+mn-cs"/>
              </a:rPr>
              <a:t>Note that both A and C are estimable from the data</a:t>
            </a:r>
            <a:br>
              <a:rPr lang="en-US" sz="2800" dirty="0">
                <a:ea typeface="+mn-ea"/>
                <a:cs typeface="+mn-cs"/>
              </a:rPr>
            </a:br>
            <a:r>
              <a:rPr lang="en-US" sz="2800" dirty="0">
                <a:ea typeface="+mn-ea"/>
                <a:cs typeface="+mn-cs"/>
              </a:rPr>
              <a:t>A = risk in “always” group (e.g., exclusive BF in control group) </a:t>
            </a:r>
            <a:br>
              <a:rPr lang="en-US" sz="2800" dirty="0">
                <a:ea typeface="+mn-ea"/>
                <a:cs typeface="+mn-cs"/>
              </a:rPr>
            </a:br>
            <a:r>
              <a:rPr lang="en-US" sz="2800" dirty="0">
                <a:ea typeface="+mn-ea"/>
                <a:cs typeface="+mn-cs"/>
              </a:rPr>
              <a:t>C = risk in “never” group (e.g., formula feeding  in intervention group).</a:t>
            </a:r>
          </a:p>
        </p:txBody>
      </p:sp>
      <p:sp>
        <p:nvSpPr>
          <p:cNvPr id="227331" name="Slide Number Placeholder 1">
            <a:extLst>
              <a:ext uri="{FF2B5EF4-FFF2-40B4-BE49-F238E27FC236}">
                <a16:creationId xmlns:a16="http://schemas.microsoft.com/office/drawing/2014/main" id="{7F6811F6-BD6F-8A4E-B79A-923ABA1F75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519944F-A5C6-4648-8EFA-58153D050CC6}" type="slidenum">
              <a:rPr kumimoji="0" lang="en-US" altLang="en-US" sz="1400" smtClean="0"/>
              <a:pPr>
                <a:spcBef>
                  <a:spcPct val="50000"/>
                </a:spcBef>
                <a:buClrTx/>
                <a:buSzTx/>
                <a:buFontTx/>
                <a:buNone/>
              </a:pPr>
              <a:t>115</a:t>
            </a:fld>
            <a:endParaRPr kumimoji="0" lang="en-US" altLang="en-US" sz="140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26C98C7-82C5-AA44-9B89-2DD4474C225F}"/>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en-US" dirty="0">
                <a:ea typeface="+mj-ea"/>
                <a:cs typeface="+mj-cs"/>
              </a:rPr>
              <a:t>Uh Oh.  Does this mean RR in draft lottery paper are wrong?</a:t>
            </a:r>
          </a:p>
        </p:txBody>
      </p:sp>
      <p:sp>
        <p:nvSpPr>
          <p:cNvPr id="229378" name="Rectangle 3">
            <a:extLst>
              <a:ext uri="{FF2B5EF4-FFF2-40B4-BE49-F238E27FC236}">
                <a16:creationId xmlns:a16="http://schemas.microsoft.com/office/drawing/2014/main" id="{0F2D5AB6-62F4-EA47-B30D-20D78CDB94E5}"/>
              </a:ext>
            </a:extLst>
          </p:cNvPr>
          <p:cNvSpPr>
            <a:spLocks noGrp="1" noChangeArrowheads="1"/>
          </p:cNvSpPr>
          <p:nvPr>
            <p:ph idx="1"/>
          </p:nvPr>
        </p:nvSpPr>
        <p:spPr/>
        <p:txBody>
          <a:bodyPr/>
          <a:lstStyle/>
          <a:p>
            <a:pPr eaLnBrk="1" hangingPunct="1"/>
            <a:r>
              <a:rPr lang="en-US" altLang="en-US" sz="2800">
                <a:latin typeface="Calibri" panose="020F0502020204030204" pitchFamily="34" charset="0"/>
                <a:ea typeface="ＭＳ Ｐゴシック" panose="020B0600070205080204" pitchFamily="34" charset="-128"/>
              </a:rPr>
              <a:t>Well, the </a:t>
            </a:r>
            <a:r>
              <a:rPr lang="en-US" altLang="en-US" sz="2800" i="1">
                <a:latin typeface="Calibri" panose="020F0502020204030204" pitchFamily="34" charset="0"/>
                <a:ea typeface="ＭＳ Ｐゴシック" panose="020B0600070205080204" pitchFamily="34" charset="-128"/>
              </a:rPr>
              <a:t>numbers</a:t>
            </a:r>
            <a:r>
              <a:rPr lang="en-US" altLang="en-US" sz="2800">
                <a:latin typeface="Calibri" panose="020F0502020204030204" pitchFamily="34" charset="0"/>
                <a:ea typeface="ＭＳ Ｐゴシック" panose="020B0600070205080204" pitchFamily="34" charset="-128"/>
              </a:rPr>
              <a:t> are probably OK, but the text isn’</a:t>
            </a:r>
            <a:r>
              <a:rPr lang="en-US" altLang="ja-JP" sz="2800">
                <a:latin typeface="Calibri" panose="020F0502020204030204" pitchFamily="34" charset="0"/>
                <a:ea typeface="ＭＳ Ｐゴシック" panose="020B0600070205080204" pitchFamily="34" charset="-128"/>
              </a:rPr>
              <a:t>t quite right</a:t>
            </a:r>
          </a:p>
          <a:p>
            <a:pPr eaLnBrk="1" hangingPunct="1"/>
            <a:r>
              <a:rPr lang="en-US" altLang="en-US" sz="2800">
                <a:latin typeface="Calibri" panose="020F0502020204030204" pitchFamily="34" charset="0"/>
                <a:ea typeface="ＭＳ Ｐゴシック" panose="020B0600070205080204" pitchFamily="34" charset="-128"/>
              </a:rPr>
              <a:t>Instead of saying we estimated the RR </a:t>
            </a:r>
            <a:r>
              <a:rPr lang="en-US" altLang="en-US" sz="2800" i="1">
                <a:latin typeface="Calibri" panose="020F0502020204030204" pitchFamily="34" charset="0"/>
                <a:ea typeface="ＭＳ Ｐゴシック" panose="020B0600070205080204" pitchFamily="34" charset="-128"/>
              </a:rPr>
              <a:t>for military service</a:t>
            </a:r>
            <a:r>
              <a:rPr lang="en-US" altLang="en-US" sz="2800">
                <a:latin typeface="Calibri" panose="020F0502020204030204" pitchFamily="34" charset="0"/>
                <a:ea typeface="ＭＳ Ｐゴシック" panose="020B0600070205080204" pitchFamily="34" charset="-128"/>
              </a:rPr>
              <a:t>, we should said we estimated the RR for </a:t>
            </a:r>
            <a:r>
              <a:rPr lang="en-US" altLang="en-US" sz="2800" i="1">
                <a:latin typeface="Calibri" panose="020F0502020204030204" pitchFamily="34" charset="0"/>
                <a:ea typeface="ＭＳ Ｐゴシック" panose="020B0600070205080204" pitchFamily="34" charset="-128"/>
              </a:rPr>
              <a:t>military service due to the draft lottery</a:t>
            </a:r>
            <a:r>
              <a:rPr lang="en-US" altLang="en-US" sz="2800">
                <a:latin typeface="Calibri" panose="020F0502020204030204" pitchFamily="34" charset="0"/>
                <a:ea typeface="ＭＳ Ｐゴシック" panose="020B0600070205080204" pitchFamily="34" charset="-128"/>
              </a:rPr>
              <a:t>.  That is, it is quite possible that the effects of serving in the military for those who volunteered are different from those who were drafted, and the study cannot address the former.</a:t>
            </a:r>
          </a:p>
        </p:txBody>
      </p:sp>
      <p:sp>
        <p:nvSpPr>
          <p:cNvPr id="229379" name="Slide Number Placeholder 1">
            <a:extLst>
              <a:ext uri="{FF2B5EF4-FFF2-40B4-BE49-F238E27FC236}">
                <a16:creationId xmlns:a16="http://schemas.microsoft.com/office/drawing/2014/main" id="{5D04FC07-5914-2A43-9D10-83ABE9EFEA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E7809A5-503B-8E4D-8119-4D6B5D8B69A0}" type="slidenum">
              <a:rPr kumimoji="0" lang="en-US" altLang="en-US" sz="1400" smtClean="0"/>
              <a:pPr>
                <a:spcBef>
                  <a:spcPct val="50000"/>
                </a:spcBef>
                <a:buClrTx/>
                <a:buSzTx/>
                <a:buFontTx/>
                <a:buNone/>
              </a:pPr>
              <a:t>116</a:t>
            </a:fld>
            <a:endParaRPr kumimoji="0" lang="en-US" altLang="en-US" sz="140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a:extLst>
              <a:ext uri="{FF2B5EF4-FFF2-40B4-BE49-F238E27FC236}">
                <a16:creationId xmlns:a16="http://schemas.microsoft.com/office/drawing/2014/main" id="{A1229443-879E-8B4C-988B-A1AA54D55E2B}"/>
              </a:ext>
            </a:extLst>
          </p:cNvPr>
          <p:cNvSpPr>
            <a:spLocks noGrp="1" noChangeArrowheads="1"/>
          </p:cNvSpPr>
          <p:nvPr>
            <p:ph type="title"/>
          </p:nvPr>
        </p:nvSpPr>
        <p:spPr>
          <a:xfrm>
            <a:off x="1219200" y="152400"/>
            <a:ext cx="7772400" cy="914400"/>
          </a:xfrm>
        </p:spPr>
        <p:txBody>
          <a:bodyPr/>
          <a:lstStyle/>
          <a:p>
            <a:r>
              <a:rPr lang="en-US" altLang="en-US" sz="3200">
                <a:ea typeface="ＭＳ Ｐゴシック" panose="020B0600070205080204" pitchFamily="34" charset="-128"/>
              </a:rPr>
              <a:t>Eric’s more abstract way of saying the same thing: Identifying assumptions-1</a:t>
            </a:r>
          </a:p>
        </p:txBody>
      </p:sp>
      <p:sp>
        <p:nvSpPr>
          <p:cNvPr id="231426" name="Content Placeholder 2">
            <a:extLst>
              <a:ext uri="{FF2B5EF4-FFF2-40B4-BE49-F238E27FC236}">
                <a16:creationId xmlns:a16="http://schemas.microsoft.com/office/drawing/2014/main" id="{EEE64512-E134-4543-A72D-4BB31F3C9D99}"/>
              </a:ext>
            </a:extLst>
          </p:cNvPr>
          <p:cNvSpPr>
            <a:spLocks noGrp="1" noChangeArrowheads="1"/>
          </p:cNvSpPr>
          <p:nvPr>
            <p:ph idx="1"/>
          </p:nvPr>
        </p:nvSpPr>
        <p:spPr>
          <a:xfrm>
            <a:off x="1066800" y="1295400"/>
            <a:ext cx="7772400" cy="4114800"/>
          </a:xfrm>
        </p:spPr>
        <p:txBody>
          <a:bodyPr/>
          <a:lstStyle/>
          <a:p>
            <a:r>
              <a:rPr lang="en-US" altLang="en-US" sz="2800">
                <a:ea typeface="ＭＳ Ｐゴシック" panose="020B0600070205080204" pitchFamily="34" charset="-128"/>
              </a:rPr>
              <a:t>What IV methods estimate depends on what additional </a:t>
            </a:r>
            <a:r>
              <a:rPr lang="en-US" altLang="en-US" sz="2800" i="1">
                <a:ea typeface="ＭＳ Ｐゴシック" panose="020B0600070205080204" pitchFamily="34" charset="-128"/>
              </a:rPr>
              <a:t>identifying assumptions </a:t>
            </a:r>
            <a:r>
              <a:rPr lang="en-US" altLang="en-US" sz="2800">
                <a:ea typeface="ＭＳ Ｐゴシック" panose="020B0600070205080204" pitchFamily="34" charset="-128"/>
              </a:rPr>
              <a:t>are made</a:t>
            </a:r>
          </a:p>
          <a:p>
            <a:r>
              <a:rPr lang="en-US" altLang="en-US" sz="2800">
                <a:ea typeface="ＭＳ Ｐゴシック" panose="020B0600070205080204" pitchFamily="34" charset="-128"/>
              </a:rPr>
              <a:t>Linear structural equation modeling traditionally assumed </a:t>
            </a:r>
            <a:r>
              <a:rPr lang="en-US" altLang="en-US" sz="2800" i="1">
                <a:ea typeface="ＭＳ Ｐゴシック" panose="020B0600070205080204" pitchFamily="34" charset="-128"/>
              </a:rPr>
              <a:t>treatment homogeneity</a:t>
            </a:r>
            <a:endParaRPr lang="en-US" altLang="en-US" sz="2800">
              <a:ea typeface="ＭＳ Ｐゴシック" panose="020B0600070205080204" pitchFamily="34" charset="-128"/>
            </a:endParaRPr>
          </a:p>
          <a:p>
            <a:pPr lvl="1"/>
            <a:r>
              <a:rPr lang="en-US" altLang="en-US" sz="2400">
                <a:ea typeface="ＭＳ Ｐゴシック" panose="020B0600070205080204" pitchFamily="34" charset="-128"/>
              </a:rPr>
              <a:t>Effect of exposure uniform across target population</a:t>
            </a:r>
          </a:p>
          <a:p>
            <a:pPr lvl="1"/>
            <a:r>
              <a:rPr lang="en-US" altLang="en-US" sz="2400">
                <a:ea typeface="ＭＳ Ｐゴシック" panose="020B0600070205080204" pitchFamily="34" charset="-128"/>
              </a:rPr>
              <a:t>Under homogeneity, IV analysis estimates ACE</a:t>
            </a:r>
          </a:p>
          <a:p>
            <a:pPr lvl="1"/>
            <a:r>
              <a:rPr lang="en-US" altLang="en-US" sz="2400">
                <a:ea typeface="ＭＳ Ｐゴシック" panose="020B0600070205080204" pitchFamily="34" charset="-128"/>
              </a:rPr>
              <a:t>Implicitly posits ability to change exposure or treatment across the population</a:t>
            </a:r>
          </a:p>
          <a:p>
            <a:r>
              <a:rPr lang="en-US" altLang="en-US">
                <a:ea typeface="ＭＳ Ｐゴシック" panose="020B0600070205080204" pitchFamily="34" charset="-128"/>
              </a:rPr>
              <a:t>This was what we were estimating when we used A and B only, not A, B and C.</a:t>
            </a:r>
          </a:p>
        </p:txBody>
      </p:sp>
      <p:sp>
        <p:nvSpPr>
          <p:cNvPr id="231427" name="Slide Number Placeholder 3">
            <a:extLst>
              <a:ext uri="{FF2B5EF4-FFF2-40B4-BE49-F238E27FC236}">
                <a16:creationId xmlns:a16="http://schemas.microsoft.com/office/drawing/2014/main" id="{B3AEF5B8-D781-7547-A735-C5CF40BF9CD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EE78227F-A982-EF42-96E5-2411FCCDEE99}" type="slidenum">
              <a:rPr kumimoji="0" lang="en-US" altLang="en-US" sz="1400" smtClean="0"/>
              <a:pPr>
                <a:spcBef>
                  <a:spcPct val="50000"/>
                </a:spcBef>
                <a:buClrTx/>
                <a:buSzTx/>
                <a:buFontTx/>
                <a:buNone/>
              </a:pPr>
              <a:t>117</a:t>
            </a:fld>
            <a:endParaRPr kumimoji="0" lang="en-US" altLang="en-US" sz="140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33458C-BDDD-614A-80A4-CDF6803DF7CF}"/>
              </a:ext>
            </a:extLst>
          </p:cNvPr>
          <p:cNvSpPr>
            <a:spLocks noGrp="1"/>
          </p:cNvSpPr>
          <p:nvPr>
            <p:ph type="title" idx="4294967295"/>
          </p:nvPr>
        </p:nvSpPr>
        <p:spPr>
          <a:xfrm>
            <a:off x="1143000" y="152400"/>
            <a:ext cx="7772400" cy="838200"/>
          </a:xfrm>
        </p:spPr>
        <p:txBody>
          <a:bodyPr/>
          <a:lstStyle/>
          <a:p>
            <a:pPr>
              <a:defRPr/>
            </a:pPr>
            <a:r>
              <a:rPr lang="en-US" sz="3200" dirty="0">
                <a:ea typeface="ＭＳ Ｐゴシック" charset="0"/>
                <a:cs typeface="ＭＳ Ｐゴシック" charset="0"/>
              </a:rPr>
              <a:t>Eric’s more abstract way of saying the same thing: Identifying assumptions-2</a:t>
            </a:r>
            <a:endParaRPr lang="en-US" sz="3200" dirty="0">
              <a:solidFill>
                <a:schemeClr val="accent6"/>
              </a:solidFill>
            </a:endParaRPr>
          </a:p>
        </p:txBody>
      </p:sp>
      <p:sp>
        <p:nvSpPr>
          <p:cNvPr id="7" name="Text Placeholder 6">
            <a:extLst>
              <a:ext uri="{FF2B5EF4-FFF2-40B4-BE49-F238E27FC236}">
                <a16:creationId xmlns:a16="http://schemas.microsoft.com/office/drawing/2014/main" id="{43AB4924-A7BB-1A41-9EE4-B5389053933D}"/>
              </a:ext>
            </a:extLst>
          </p:cNvPr>
          <p:cNvSpPr>
            <a:spLocks noGrp="1"/>
          </p:cNvSpPr>
          <p:nvPr>
            <p:ph type="body" idx="4294967295"/>
          </p:nvPr>
        </p:nvSpPr>
        <p:spPr>
          <a:xfrm>
            <a:off x="1066800" y="1143000"/>
            <a:ext cx="7772400" cy="4114800"/>
          </a:xfrm>
        </p:spPr>
        <p:txBody>
          <a:bodyPr/>
          <a:lstStyle/>
          <a:p>
            <a:pPr>
              <a:buFont typeface="Monotype Sorts" charset="2"/>
              <a:buChar char="n"/>
              <a:defRPr/>
            </a:pPr>
            <a:r>
              <a:rPr lang="en-US" sz="2400" kern="1200" spc="-20" dirty="0">
                <a:solidFill>
                  <a:srgbClr val="000000"/>
                </a:solidFill>
                <a:ea typeface="ＭＳ Ｐゴシック"/>
                <a:cs typeface="Times New Roman"/>
              </a:rPr>
              <a:t>Re-inter</a:t>
            </a:r>
            <a:r>
              <a:rPr lang="en-US" sz="2400" kern="1200" spc="-69" dirty="0">
                <a:solidFill>
                  <a:srgbClr val="000000"/>
                </a:solidFill>
                <a:ea typeface="ＭＳ Ｐゴシック"/>
                <a:cs typeface="Times New Roman"/>
              </a:rPr>
              <a:t>p</a:t>
            </a:r>
            <a:r>
              <a:rPr lang="en-US" sz="2400" kern="1200" spc="-10" dirty="0">
                <a:solidFill>
                  <a:srgbClr val="000000"/>
                </a:solidFill>
                <a:ea typeface="ＭＳ Ｐゴシック"/>
                <a:cs typeface="Times New Roman"/>
              </a:rPr>
              <a:t>r</a:t>
            </a:r>
            <a:r>
              <a:rPr lang="en-US" sz="2400" kern="1200" spc="20" dirty="0">
                <a:solidFill>
                  <a:srgbClr val="000000"/>
                </a:solidFill>
                <a:ea typeface="ＭＳ Ｐゴシック"/>
                <a:cs typeface="Times New Roman"/>
              </a:rPr>
              <a:t>etation</a:t>
            </a:r>
            <a:r>
              <a:rPr lang="en-US" sz="2400" kern="1200" spc="178"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of</a:t>
            </a:r>
            <a:r>
              <a:rPr lang="en-US" sz="2400" kern="1200" spc="178" dirty="0">
                <a:solidFill>
                  <a:srgbClr val="000000"/>
                </a:solidFill>
                <a:ea typeface="ＭＳ Ｐゴシック"/>
                <a:cs typeface="Times New Roman"/>
              </a:rPr>
              <a:t> </a:t>
            </a:r>
            <a:r>
              <a:rPr lang="en-US" sz="2400" kern="1200" spc="-178" dirty="0">
                <a:solidFill>
                  <a:srgbClr val="000000"/>
                </a:solidFill>
                <a:ea typeface="ＭＳ Ｐゴシック"/>
                <a:cs typeface="Times New Roman"/>
              </a:rPr>
              <a:t>IV</a:t>
            </a:r>
            <a:r>
              <a:rPr lang="en-US" sz="2400" kern="1200" spc="178" dirty="0">
                <a:solidFill>
                  <a:srgbClr val="000000"/>
                </a:solidFill>
                <a:ea typeface="ＭＳ Ｐゴシック"/>
                <a:cs typeface="Times New Roman"/>
              </a:rPr>
              <a:t> </a:t>
            </a:r>
            <a:r>
              <a:rPr lang="en-US" sz="2400" kern="1200" spc="-50" dirty="0">
                <a:solidFill>
                  <a:srgbClr val="000000"/>
                </a:solidFill>
                <a:ea typeface="ＭＳ Ｐゴシック"/>
                <a:cs typeface="Times New Roman"/>
              </a:rPr>
              <a:t>using</a:t>
            </a:r>
            <a:r>
              <a:rPr lang="en-US" sz="2400" kern="1200" spc="178"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p</a:t>
            </a:r>
            <a:r>
              <a:rPr lang="en-US" sz="2400" kern="1200" dirty="0">
                <a:solidFill>
                  <a:srgbClr val="000000"/>
                </a:solidFill>
                <a:ea typeface="ＭＳ Ｐゴシック"/>
                <a:cs typeface="Times New Roman"/>
              </a:rPr>
              <a:t>otential</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outcomes</a:t>
            </a:r>
            <a:r>
              <a:rPr lang="en-US" sz="2400" kern="1200" spc="178"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ma</a:t>
            </a:r>
            <a:r>
              <a:rPr lang="en-US" sz="2400" kern="1200" spc="-89" dirty="0">
                <a:solidFill>
                  <a:srgbClr val="000000"/>
                </a:solidFill>
                <a:ea typeface="ＭＳ Ｐゴシック"/>
                <a:cs typeface="Times New Roman"/>
              </a:rPr>
              <a:t>k</a:t>
            </a:r>
            <a:r>
              <a:rPr lang="en-US" sz="2400" kern="1200" spc="-40" dirty="0">
                <a:solidFill>
                  <a:srgbClr val="000000"/>
                </a:solidFill>
                <a:ea typeface="ＭＳ Ｐゴシック"/>
                <a:cs typeface="Times New Roman"/>
              </a:rPr>
              <a:t>es identify</a:t>
            </a:r>
            <a:r>
              <a:rPr lang="en-US" sz="2400" kern="1200" spc="-59" dirty="0">
                <a:solidFill>
                  <a:srgbClr val="000000"/>
                </a:solidFill>
                <a:ea typeface="ＭＳ Ｐゴシック"/>
                <a:cs typeface="Times New Roman"/>
              </a:rPr>
              <a:t>ing</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as</a:t>
            </a:r>
            <a:r>
              <a:rPr lang="en-US" sz="2400" kern="1200" spc="-20" dirty="0">
                <a:solidFill>
                  <a:srgbClr val="000000"/>
                </a:solidFill>
                <a:ea typeface="ＭＳ Ｐゴシック"/>
                <a:cs typeface="Times New Roman"/>
              </a:rPr>
              <a:t>sumption</a:t>
            </a:r>
            <a:r>
              <a:rPr lang="en-US" sz="2400" kern="1200" spc="178"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of</a:t>
            </a:r>
            <a:r>
              <a:rPr lang="en-US" sz="2400" kern="1200" spc="178" dirty="0">
                <a:solidFill>
                  <a:srgbClr val="000000"/>
                </a:solidFill>
                <a:ea typeface="ＭＳ Ｐゴシック"/>
                <a:cs typeface="Times New Roman"/>
              </a:rPr>
              <a:t> </a:t>
            </a:r>
            <a:r>
              <a:rPr lang="en-US" sz="2400" i="1" kern="1200" spc="10" dirty="0">
                <a:solidFill>
                  <a:srgbClr val="FF0000"/>
                </a:solidFill>
                <a:ea typeface="ＭＳ Ｐゴシック"/>
                <a:cs typeface="Times New Roman"/>
              </a:rPr>
              <a:t>monotonici</a:t>
            </a:r>
            <a:r>
              <a:rPr lang="en-US" sz="2400" i="1" kern="1200" spc="-69" dirty="0">
                <a:solidFill>
                  <a:srgbClr val="FF0000"/>
                </a:solidFill>
                <a:ea typeface="ＭＳ Ｐゴシック"/>
                <a:cs typeface="Times New Roman"/>
              </a:rPr>
              <a:t>t</a:t>
            </a:r>
            <a:r>
              <a:rPr lang="en-US" sz="2400" i="1" kern="1200" dirty="0">
                <a:solidFill>
                  <a:srgbClr val="FF0000"/>
                </a:solidFill>
                <a:ea typeface="ＭＳ Ｐゴシック"/>
                <a:cs typeface="Times New Roman"/>
              </a:rPr>
              <a:t>y</a:t>
            </a:r>
            <a:r>
              <a:rPr lang="en-US" sz="2400" i="1" kern="1200" spc="178" dirty="0">
                <a:solidFill>
                  <a:srgbClr val="FF0000"/>
                </a:solidFill>
                <a:ea typeface="ＭＳ Ｐゴシック"/>
                <a:cs typeface="Times New Roman"/>
              </a:rPr>
              <a:t> </a:t>
            </a:r>
            <a:r>
              <a:rPr lang="en-US" sz="2400" kern="1200" spc="-69" dirty="0">
                <a:solidFill>
                  <a:srgbClr val="000000"/>
                </a:solidFill>
                <a:ea typeface="ＭＳ Ｐゴシック"/>
                <a:cs typeface="Times New Roman"/>
              </a:rPr>
              <a:t>in</a:t>
            </a:r>
            <a:r>
              <a:rPr lang="en-US" sz="2400" kern="1200" spc="178" dirty="0">
                <a:solidFill>
                  <a:srgbClr val="000000"/>
                </a:solidFill>
                <a:ea typeface="ＭＳ Ｐゴシック"/>
                <a:cs typeface="Times New Roman"/>
              </a:rPr>
              <a:t> </a:t>
            </a:r>
            <a:r>
              <a:rPr lang="en-US" sz="2400" kern="1200" spc="-30" dirty="0">
                <a:solidFill>
                  <a:srgbClr val="000000"/>
                </a:solidFill>
                <a:ea typeface="ＭＳ Ｐゴシック"/>
                <a:cs typeface="Times New Roman"/>
              </a:rPr>
              <a:t>cases</a:t>
            </a:r>
            <a:r>
              <a:rPr lang="en-US" sz="2400" kern="1200" spc="178" dirty="0">
                <a:solidFill>
                  <a:srgbClr val="000000"/>
                </a:solidFill>
                <a:ea typeface="ＭＳ Ｐゴシック"/>
                <a:cs typeface="Times New Roman"/>
              </a:rPr>
              <a:t> </a:t>
            </a:r>
            <a:r>
              <a:rPr lang="en-US" sz="2400" kern="1200" spc="-30" dirty="0">
                <a:solidFill>
                  <a:srgbClr val="000000"/>
                </a:solidFill>
                <a:ea typeface="ＭＳ Ｐゴシック"/>
                <a:cs typeface="Times New Roman"/>
              </a:rPr>
              <a:t>with</a:t>
            </a:r>
            <a:r>
              <a:rPr lang="en-US" sz="2400" kern="1200" spc="-20" dirty="0">
                <a:solidFill>
                  <a:srgbClr val="000000"/>
                </a:solidFill>
                <a:ea typeface="ＭＳ Ｐゴシック"/>
                <a:cs typeface="Times New Roman"/>
              </a:rPr>
              <a:t> bin</a:t>
            </a:r>
            <a:r>
              <a:rPr lang="en-US" sz="2400" kern="1200" spc="-99" dirty="0">
                <a:solidFill>
                  <a:srgbClr val="000000"/>
                </a:solidFill>
                <a:ea typeface="ＭＳ Ｐゴシック"/>
                <a:cs typeface="Times New Roman"/>
              </a:rPr>
              <a:t>a</a:t>
            </a:r>
            <a:r>
              <a:rPr lang="en-US" sz="2400" kern="1200" spc="-10" dirty="0">
                <a:solidFill>
                  <a:srgbClr val="000000"/>
                </a:solidFill>
                <a:ea typeface="ＭＳ Ｐゴシック"/>
                <a:cs typeface="Times New Roman"/>
              </a:rPr>
              <a:t>r</a:t>
            </a:r>
            <a:r>
              <a:rPr lang="en-US" sz="2400" kern="1200" spc="-139" dirty="0">
                <a:solidFill>
                  <a:srgbClr val="000000"/>
                </a:solidFill>
                <a:ea typeface="ＭＳ Ｐゴシック"/>
                <a:cs typeface="Times New Roman"/>
              </a:rPr>
              <a:t>y</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instr</a:t>
            </a:r>
            <a:r>
              <a:rPr lang="en-US" sz="2400" kern="1200" spc="20" dirty="0">
                <a:solidFill>
                  <a:srgbClr val="000000"/>
                </a:solidFill>
                <a:ea typeface="ＭＳ Ｐゴシック"/>
                <a:cs typeface="Times New Roman"/>
              </a:rPr>
              <a:t>ument</a:t>
            </a:r>
            <a:r>
              <a:rPr lang="en-US" sz="2400" kern="1200" spc="178" dirty="0">
                <a:solidFill>
                  <a:srgbClr val="000000"/>
                </a:solidFill>
                <a:ea typeface="ＭＳ Ｐゴシック"/>
                <a:cs typeface="Times New Roman"/>
              </a:rPr>
              <a:t> </a:t>
            </a:r>
            <a:r>
              <a:rPr lang="en-US" sz="2400" kern="1200" spc="10" dirty="0">
                <a:solidFill>
                  <a:srgbClr val="000000"/>
                </a:solidFill>
                <a:ea typeface="ＭＳ Ｐゴシック"/>
                <a:cs typeface="Times New Roman"/>
              </a:rPr>
              <a:t>and</a:t>
            </a:r>
            <a:r>
              <a:rPr lang="en-US" sz="2400" kern="1200" spc="178" dirty="0">
                <a:solidFill>
                  <a:srgbClr val="000000"/>
                </a:solidFill>
                <a:ea typeface="ＭＳ Ｐゴシック"/>
                <a:cs typeface="Times New Roman"/>
              </a:rPr>
              <a:t> </a:t>
            </a:r>
            <a:r>
              <a:rPr lang="en-US" sz="2400" kern="1200" spc="-79" dirty="0">
                <a:solidFill>
                  <a:srgbClr val="000000"/>
                </a:solidFill>
                <a:ea typeface="ＭＳ Ｐゴシック"/>
                <a:cs typeface="Times New Roman"/>
              </a:rPr>
              <a:t>ex</a:t>
            </a:r>
            <a:r>
              <a:rPr lang="en-US" sz="2400" kern="1200" spc="59" dirty="0">
                <a:solidFill>
                  <a:srgbClr val="000000"/>
                </a:solidFill>
                <a:ea typeface="ＭＳ Ｐゴシック"/>
                <a:cs typeface="Times New Roman"/>
              </a:rPr>
              <a:t>p</a:t>
            </a:r>
            <a:r>
              <a:rPr lang="en-US" sz="2400" kern="1200" spc="-30" dirty="0">
                <a:solidFill>
                  <a:srgbClr val="000000"/>
                </a:solidFill>
                <a:ea typeface="ＭＳ Ｐゴシック"/>
                <a:cs typeface="Times New Roman"/>
              </a:rPr>
              <a:t>osur</a:t>
            </a:r>
            <a:r>
              <a:rPr lang="en-US" sz="2400" kern="1200" spc="-40" dirty="0">
                <a:solidFill>
                  <a:srgbClr val="000000"/>
                </a:solidFill>
                <a:ea typeface="ＭＳ Ｐゴシック"/>
                <a:cs typeface="Times New Roman"/>
              </a:rPr>
              <a:t>e</a:t>
            </a:r>
            <a:endParaRPr lang="en-US" sz="2400" dirty="0"/>
          </a:p>
          <a:p>
            <a:pPr lvl="1">
              <a:defRPr/>
            </a:pPr>
            <a:r>
              <a:rPr lang="en-US" sz="2400" kern="1200" spc="159" dirty="0" err="1">
                <a:solidFill>
                  <a:srgbClr val="000000"/>
                </a:solidFill>
                <a:ea typeface="ＭＳ Ｐゴシック"/>
                <a:cs typeface="Times New Roman"/>
              </a:rPr>
              <a:t>Pr</a:t>
            </a:r>
            <a:r>
              <a:rPr lang="en-US" sz="2400" kern="1200" spc="159" dirty="0">
                <a:solidFill>
                  <a:srgbClr val="000000"/>
                </a:solidFill>
                <a:ea typeface="ＭＳ Ｐゴシック"/>
                <a:cs typeface="Times New Roman"/>
              </a:rPr>
              <a:t>(</a:t>
            </a:r>
            <a:r>
              <a:rPr lang="en-US" sz="2400" i="1" kern="1200" spc="-208" dirty="0">
                <a:solidFill>
                  <a:srgbClr val="000000"/>
                </a:solidFill>
                <a:ea typeface="ＭＳ Ｐゴシック"/>
                <a:cs typeface="Times New Roman"/>
              </a:rPr>
              <a:t>E</a:t>
            </a:r>
            <a:r>
              <a:rPr lang="en-US" sz="2400" i="1" kern="1200" spc="-357" dirty="0">
                <a:solidFill>
                  <a:srgbClr val="000000"/>
                </a:solidFill>
                <a:ea typeface="ＭＳ Ｐゴシック"/>
                <a:cs typeface="Times New Roman"/>
              </a:rPr>
              <a:t> </a:t>
            </a:r>
            <a:r>
              <a:rPr lang="en-US" sz="2400" kern="1200" spc="109"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n</a:t>
            </a:r>
            <a:r>
              <a:rPr lang="en-US" sz="2400" kern="1200" dirty="0">
                <a:solidFill>
                  <a:srgbClr val="000000"/>
                </a:solidFill>
                <a:ea typeface="ＭＳ Ｐゴシック"/>
                <a:cs typeface="Times New Roman"/>
              </a:rPr>
              <a:t>on</a:t>
            </a:r>
            <a:r>
              <a:rPr lang="en-US" sz="2400" kern="1200" spc="-10" dirty="0">
                <a:solidFill>
                  <a:srgbClr val="000000"/>
                </a:solidFill>
                <a:ea typeface="ＭＳ Ｐゴシック"/>
                <a:cs typeface="Times New Roman"/>
              </a:rPr>
              <a:t>-</a:t>
            </a:r>
            <a:r>
              <a:rPr lang="en-US" sz="2400" kern="1200" spc="20" dirty="0">
                <a:solidFill>
                  <a:srgbClr val="000000"/>
                </a:solidFill>
                <a:ea typeface="ＭＳ Ｐゴシック"/>
                <a:cs typeface="Times New Roman"/>
              </a:rPr>
              <a:t>d</a:t>
            </a:r>
            <a:r>
              <a:rPr lang="en-US" sz="2400" kern="1200" spc="-10" dirty="0">
                <a:solidFill>
                  <a:srgbClr val="000000"/>
                </a:solidFill>
                <a:ea typeface="ＭＳ Ｐゴシック"/>
                <a:cs typeface="Times New Roman"/>
              </a:rPr>
              <a:t>ec</a:t>
            </a:r>
            <a:r>
              <a:rPr lang="en-US" sz="2400" kern="1200" dirty="0">
                <a:solidFill>
                  <a:srgbClr val="000000"/>
                </a:solidFill>
                <a:ea typeface="ＭＳ Ｐゴシック"/>
                <a:cs typeface="Times New Roman"/>
              </a:rPr>
              <a:t>r</a:t>
            </a:r>
            <a:r>
              <a:rPr lang="en-US" sz="2400" kern="1200" spc="-10" dirty="0">
                <a:solidFill>
                  <a:srgbClr val="000000"/>
                </a:solidFill>
                <a:ea typeface="ＭＳ Ｐゴシック"/>
                <a:cs typeface="Times New Roman"/>
              </a:rPr>
              <a:t>e</a:t>
            </a:r>
            <a:r>
              <a:rPr lang="en-US" sz="2400" kern="1200" spc="59" dirty="0">
                <a:solidFill>
                  <a:srgbClr val="000000"/>
                </a:solidFill>
                <a:ea typeface="ＭＳ Ｐゴシック"/>
                <a:cs typeface="Times New Roman"/>
              </a:rPr>
              <a:t>a</a:t>
            </a:r>
            <a:r>
              <a:rPr lang="en-US" sz="2400" kern="1200" spc="-30" dirty="0">
                <a:solidFill>
                  <a:srgbClr val="000000"/>
                </a:solidFill>
                <a:ea typeface="ＭＳ Ｐゴシック"/>
                <a:cs typeface="Times New Roman"/>
              </a:rPr>
              <a:t>s</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20" dirty="0">
                <a:solidFill>
                  <a:srgbClr val="000000"/>
                </a:solidFill>
                <a:ea typeface="ＭＳ Ｐゴシック"/>
                <a:cs typeface="Times New Roman"/>
              </a:rPr>
              <a:t>g</a:t>
            </a:r>
            <a:r>
              <a:rPr lang="en-US" sz="2400" kern="1200" spc="169" dirty="0">
                <a:solidFill>
                  <a:srgbClr val="000000"/>
                </a:solidFill>
                <a:ea typeface="ＭＳ Ｐゴシック"/>
                <a:cs typeface="Times New Roman"/>
              </a:rPr>
              <a:t> </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30" dirty="0">
                <a:solidFill>
                  <a:srgbClr val="000000"/>
                </a:solidFill>
                <a:ea typeface="ＭＳ Ｐゴシック"/>
                <a:cs typeface="Times New Roman"/>
              </a:rPr>
              <a:t>s</a:t>
            </a:r>
            <a:r>
              <a:rPr lang="en-US" sz="2400" kern="1200" spc="169" dirty="0">
                <a:solidFill>
                  <a:srgbClr val="000000"/>
                </a:solidFill>
                <a:ea typeface="ＭＳ Ｐゴシック"/>
                <a:cs typeface="Times New Roman"/>
              </a:rPr>
              <a:t>t</a:t>
            </a:r>
            <a:r>
              <a:rPr lang="en-US" sz="2400" kern="1200" dirty="0">
                <a:solidFill>
                  <a:srgbClr val="000000"/>
                </a:solidFill>
                <a:ea typeface="ＭＳ Ｐゴシック"/>
                <a:cs typeface="Times New Roman"/>
              </a:rPr>
              <a:t>r</a:t>
            </a:r>
            <a:r>
              <a:rPr lang="en-US" sz="2400" kern="1200" spc="20" dirty="0">
                <a:solidFill>
                  <a:srgbClr val="000000"/>
                </a:solidFill>
                <a:ea typeface="ＭＳ Ｐゴシック"/>
                <a:cs typeface="Times New Roman"/>
              </a:rPr>
              <a:t>u</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a:t>
            </a:r>
            <a:endParaRPr lang="en-US" sz="2400" dirty="0"/>
          </a:p>
          <a:p>
            <a:pPr lvl="1">
              <a:defRPr/>
            </a:pP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a</a:t>
            </a:r>
            <a:r>
              <a:rPr lang="en-US" sz="2400" kern="1200" spc="2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79" dirty="0">
                <a:solidFill>
                  <a:srgbClr val="000000"/>
                </a:solidFill>
                <a:ea typeface="ＭＳ Ｐゴシック"/>
                <a:cs typeface="Times New Roman"/>
              </a:rPr>
              <a:t>R</a:t>
            </a:r>
            <a:r>
              <a:rPr lang="en-US" sz="2400" kern="1200" spc="-89" dirty="0">
                <a:solidFill>
                  <a:srgbClr val="000000"/>
                </a:solidFill>
                <a:ea typeface="ＭＳ Ｐゴシック"/>
                <a:cs typeface="Times New Roman"/>
              </a:rPr>
              <a:t>C</a:t>
            </a:r>
            <a:r>
              <a:rPr lang="en-US" sz="2400" kern="1200" spc="129" dirty="0">
                <a:solidFill>
                  <a:srgbClr val="000000"/>
                </a:solidFill>
                <a:ea typeface="ＭＳ Ｐゴシック"/>
                <a:cs typeface="Times New Roman"/>
              </a:rPr>
              <a:t>T</a:t>
            </a:r>
            <a:r>
              <a:rPr lang="en-US" sz="2400" kern="1200" spc="169" dirty="0">
                <a:solidFill>
                  <a:srgbClr val="000000"/>
                </a:solidFill>
                <a:ea typeface="ＭＳ Ｐゴシック"/>
                <a:cs typeface="Times New Roman"/>
              </a:rPr>
              <a:t> </a:t>
            </a:r>
            <a:r>
              <a:rPr lang="en-US" sz="2400" kern="1200" spc="-119" dirty="0">
                <a:solidFill>
                  <a:srgbClr val="000000"/>
                </a:solidFill>
                <a:ea typeface="ＭＳ Ｐゴシック"/>
                <a:cs typeface="Times New Roman"/>
              </a:rPr>
              <a:t>w</a:t>
            </a:r>
            <a:r>
              <a:rPr lang="en-US" sz="2400" kern="1200" spc="-99" dirty="0">
                <a:solidFill>
                  <a:srgbClr val="000000"/>
                </a:solidFill>
                <a:ea typeface="ＭＳ Ｐゴシック"/>
                <a:cs typeface="Times New Roman"/>
              </a:rPr>
              <a:t>i</a:t>
            </a:r>
            <a:r>
              <a:rPr lang="en-US" sz="2400" kern="1200" spc="169" dirty="0">
                <a:solidFill>
                  <a:srgbClr val="000000"/>
                </a:solidFill>
                <a:ea typeface="ＭＳ Ｐゴシック"/>
                <a:cs typeface="Times New Roman"/>
              </a:rPr>
              <a:t>t</a:t>
            </a:r>
            <a:r>
              <a:rPr lang="en-US" sz="2400" kern="1200" spc="20" dirty="0">
                <a:solidFill>
                  <a:srgbClr val="000000"/>
                </a:solidFill>
                <a:ea typeface="ＭＳ Ｐゴシック"/>
                <a:cs typeface="Times New Roman"/>
              </a:rPr>
              <a:t>h</a:t>
            </a:r>
            <a:r>
              <a:rPr lang="en-US" sz="2400" kern="1200" spc="169" dirty="0">
                <a:solidFill>
                  <a:srgbClr val="000000"/>
                </a:solidFill>
                <a:ea typeface="ＭＳ Ｐゴシック"/>
                <a:cs typeface="Times New Roman"/>
              </a:rPr>
              <a:t> t</a:t>
            </a:r>
            <a:r>
              <a:rPr lang="en-US" sz="2400" kern="1200" dirty="0">
                <a:solidFill>
                  <a:srgbClr val="000000"/>
                </a:solidFill>
                <a:ea typeface="ＭＳ Ｐゴシック"/>
                <a:cs typeface="Times New Roman"/>
              </a:rPr>
              <a:t>r</a:t>
            </a:r>
            <a:r>
              <a:rPr lang="en-US" sz="2400" kern="1200" spc="-10" dirty="0">
                <a:solidFill>
                  <a:srgbClr val="000000"/>
                </a:solidFill>
                <a:ea typeface="ＭＳ Ｐゴシック"/>
                <a:cs typeface="Times New Roman"/>
              </a:rPr>
              <a:t>e</a:t>
            </a:r>
            <a:r>
              <a:rPr lang="en-US" sz="2400" kern="1200" spc="59" dirty="0">
                <a:solidFill>
                  <a:srgbClr val="000000"/>
                </a:solidFill>
                <a:ea typeface="ＭＳ Ｐゴシック"/>
                <a:cs typeface="Times New Roman"/>
              </a:rPr>
              <a:t>a</a:t>
            </a:r>
            <a:r>
              <a:rPr lang="en-US" sz="2400" kern="1200" spc="169" dirty="0">
                <a:solidFill>
                  <a:srgbClr val="000000"/>
                </a:solidFill>
                <a:ea typeface="ＭＳ Ｐゴシック"/>
                <a:cs typeface="Times New Roman"/>
              </a:rPr>
              <a:t>t</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 </a:t>
            </a:r>
            <a:r>
              <a:rPr lang="en-US" sz="2400" kern="1200" spc="59" dirty="0">
                <a:solidFill>
                  <a:srgbClr val="000000"/>
                </a:solidFill>
                <a:ea typeface="ＭＳ Ｐゴシック"/>
                <a:cs typeface="Times New Roman"/>
              </a:rPr>
              <a:t>a</a:t>
            </a:r>
            <a:r>
              <a:rPr lang="en-US" sz="2400" kern="1200" spc="-30" dirty="0">
                <a:solidFill>
                  <a:srgbClr val="000000"/>
                </a:solidFill>
                <a:ea typeface="ＭＳ Ｐゴシック"/>
                <a:cs typeface="Times New Roman"/>
              </a:rPr>
              <a:t>ss</a:t>
            </a:r>
            <a:r>
              <a:rPr lang="en-US" sz="2400" kern="1200" spc="-99" dirty="0">
                <a:solidFill>
                  <a:srgbClr val="000000"/>
                </a:solidFill>
                <a:ea typeface="ＭＳ Ｐゴシック"/>
                <a:cs typeface="Times New Roman"/>
              </a:rPr>
              <a:t>i</a:t>
            </a:r>
            <a:r>
              <a:rPr lang="en-US" sz="2400" kern="1200" dirty="0">
                <a:solidFill>
                  <a:srgbClr val="000000"/>
                </a:solidFill>
                <a:ea typeface="ＭＳ Ｐゴシック"/>
                <a:cs typeface="Times New Roman"/>
              </a:rPr>
              <a:t>gn</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 </a:t>
            </a:r>
            <a:r>
              <a:rPr lang="en-US" sz="2400" kern="1200" spc="59" dirty="0">
                <a:solidFill>
                  <a:srgbClr val="000000"/>
                </a:solidFill>
                <a:ea typeface="ＭＳ Ｐゴシック"/>
                <a:cs typeface="Times New Roman"/>
              </a:rPr>
              <a:t>a</a:t>
            </a:r>
            <a:r>
              <a:rPr lang="en-US" sz="2400" kern="1200" spc="-30" dirty="0">
                <a:solidFill>
                  <a:srgbClr val="000000"/>
                </a:solidFill>
                <a:ea typeface="ＭＳ Ｐゴシック"/>
                <a:cs typeface="Times New Roman"/>
              </a:rPr>
              <a:t>s</a:t>
            </a:r>
            <a:r>
              <a:rPr lang="en-US" sz="2400" kern="1200" spc="169" dirty="0">
                <a:solidFill>
                  <a:srgbClr val="000000"/>
                </a:solidFill>
                <a:ea typeface="ＭＳ Ｐゴシック"/>
                <a:cs typeface="Times New Roman"/>
              </a:rPr>
              <a:t> </a:t>
            </a:r>
            <a:r>
              <a:rPr lang="en-US" sz="2400" kern="1200" spc="-99" dirty="0">
                <a:solidFill>
                  <a:srgbClr val="000000"/>
                </a:solidFill>
                <a:ea typeface="ＭＳ Ｐゴシック"/>
                <a:cs typeface="Times New Roman"/>
              </a:rPr>
              <a:t>i</a:t>
            </a:r>
            <a:r>
              <a:rPr lang="en-US" sz="2400" kern="1200" spc="20" dirty="0">
                <a:solidFill>
                  <a:srgbClr val="000000"/>
                </a:solidFill>
                <a:ea typeface="ＭＳ Ｐゴシック"/>
                <a:cs typeface="Times New Roman"/>
              </a:rPr>
              <a:t>n</a:t>
            </a:r>
            <a:r>
              <a:rPr lang="en-US" sz="2400" kern="1200" spc="-30" dirty="0">
                <a:solidFill>
                  <a:srgbClr val="000000"/>
                </a:solidFill>
                <a:ea typeface="ＭＳ Ｐゴシック"/>
                <a:cs typeface="Times New Roman"/>
              </a:rPr>
              <a:t>s</a:t>
            </a:r>
            <a:r>
              <a:rPr lang="en-US" sz="2400" kern="1200" spc="169" dirty="0">
                <a:solidFill>
                  <a:srgbClr val="000000"/>
                </a:solidFill>
                <a:ea typeface="ＭＳ Ｐゴシック"/>
                <a:cs typeface="Times New Roman"/>
              </a:rPr>
              <a:t>t</a:t>
            </a:r>
            <a:r>
              <a:rPr lang="en-US" sz="2400" kern="1200" dirty="0">
                <a:solidFill>
                  <a:srgbClr val="000000"/>
                </a:solidFill>
                <a:ea typeface="ＭＳ Ｐゴシック"/>
                <a:cs typeface="Times New Roman"/>
              </a:rPr>
              <a:t>r</a:t>
            </a:r>
            <a:r>
              <a:rPr lang="en-US" sz="2400" kern="1200" spc="20" dirty="0">
                <a:solidFill>
                  <a:srgbClr val="000000"/>
                </a:solidFill>
                <a:ea typeface="ＭＳ Ｐゴシック"/>
                <a:cs typeface="Times New Roman"/>
              </a:rPr>
              <a:t>u</a:t>
            </a:r>
            <a:r>
              <a:rPr lang="en-US" sz="2400" kern="1200" spc="10" dirty="0">
                <a:solidFill>
                  <a:srgbClr val="000000"/>
                </a:solidFill>
                <a:ea typeface="ＭＳ Ｐゴシック"/>
                <a:cs typeface="Times New Roman"/>
              </a:rPr>
              <a:t>m</a:t>
            </a:r>
            <a:r>
              <a:rPr lang="en-US" sz="2400" kern="1200" spc="-10" dirty="0">
                <a:solidFill>
                  <a:srgbClr val="000000"/>
                </a:solidFill>
                <a:ea typeface="ＭＳ Ｐゴシック"/>
                <a:cs typeface="Times New Roman"/>
              </a:rPr>
              <a:t>e</a:t>
            </a:r>
            <a:r>
              <a:rPr lang="en-US" sz="2400" kern="1200" spc="20" dirty="0">
                <a:solidFill>
                  <a:srgbClr val="000000"/>
                </a:solidFill>
                <a:ea typeface="ＭＳ Ｐゴシック"/>
                <a:cs typeface="Times New Roman"/>
              </a:rPr>
              <a:t>n</a:t>
            </a:r>
            <a:r>
              <a:rPr lang="en-US" sz="2400" kern="1200" spc="169" dirty="0">
                <a:solidFill>
                  <a:srgbClr val="000000"/>
                </a:solidFill>
                <a:ea typeface="ＭＳ Ｐゴシック"/>
                <a:cs typeface="Times New Roman"/>
              </a:rPr>
              <a:t>t</a:t>
            </a:r>
            <a:r>
              <a:rPr lang="en-US" sz="2400" kern="1200" spc="-20" dirty="0">
                <a:solidFill>
                  <a:srgbClr val="000000"/>
                </a:solidFill>
                <a:ea typeface="ＭＳ Ｐゴシック"/>
                <a:cs typeface="Times New Roman"/>
              </a:rPr>
              <a:t>: </a:t>
            </a:r>
            <a:r>
              <a:rPr lang="en-US" sz="2400" kern="1200" spc="-10" dirty="0">
                <a:solidFill>
                  <a:srgbClr val="000000"/>
                </a:solidFill>
                <a:ea typeface="ＭＳ Ｐゴシック"/>
                <a:cs typeface="Times New Roman"/>
              </a:rPr>
              <a:t>c</a:t>
            </a:r>
            <a:r>
              <a:rPr lang="en-US" sz="2400" kern="1200" dirty="0">
                <a:solidFill>
                  <a:srgbClr val="000000"/>
                </a:solidFill>
                <a:ea typeface="ＭＳ Ｐゴシック"/>
                <a:cs typeface="Times New Roman"/>
              </a:rPr>
              <a:t>om</a:t>
            </a:r>
            <a:r>
              <a:rPr lang="en-US" sz="2400" kern="1200" spc="20" dirty="0">
                <a:solidFill>
                  <a:srgbClr val="000000"/>
                </a:solidFill>
                <a:ea typeface="ＭＳ Ｐゴシック"/>
                <a:cs typeface="Times New Roman"/>
              </a:rPr>
              <a:t>p</a:t>
            </a:r>
            <a:r>
              <a:rPr lang="en-US" sz="2400" kern="1200" spc="-99" dirty="0">
                <a:solidFill>
                  <a:srgbClr val="000000"/>
                </a:solidFill>
                <a:ea typeface="ＭＳ Ｐゴシック"/>
                <a:cs typeface="Times New Roman"/>
              </a:rPr>
              <a:t>li</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30" dirty="0">
                <a:solidFill>
                  <a:srgbClr val="000000"/>
                </a:solidFill>
                <a:ea typeface="ＭＳ Ｐゴシック"/>
                <a:cs typeface="Times New Roman"/>
              </a:rPr>
              <a:t>s</a:t>
            </a:r>
            <a:r>
              <a:rPr lang="en-US" sz="2400" kern="1200" spc="4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a</a:t>
            </a:r>
            <a:r>
              <a:rPr lang="en-US" sz="2400" kern="1200" spc="-99" dirty="0">
                <a:solidFill>
                  <a:srgbClr val="000000"/>
                </a:solidFill>
                <a:ea typeface="ＭＳ Ｐゴシック"/>
                <a:cs typeface="Times New Roman"/>
              </a:rPr>
              <a:t>l</a:t>
            </a:r>
            <a:r>
              <a:rPr lang="en-US" sz="2400" kern="1200" spc="-178" dirty="0">
                <a:solidFill>
                  <a:srgbClr val="000000"/>
                </a:solidFill>
                <a:ea typeface="ＭＳ Ｐゴシック"/>
                <a:cs typeface="Times New Roman"/>
              </a:rPr>
              <a:t>w</a:t>
            </a:r>
            <a:r>
              <a:rPr lang="en-US" sz="2400" kern="1200" dirty="0">
                <a:solidFill>
                  <a:srgbClr val="000000"/>
                </a:solidFill>
                <a:ea typeface="ＭＳ Ｐゴシック"/>
                <a:cs typeface="Times New Roman"/>
              </a:rPr>
              <a:t>a</a:t>
            </a:r>
            <a:r>
              <a:rPr lang="en-US" sz="2400" kern="1200" spc="-99" dirty="0">
                <a:solidFill>
                  <a:srgbClr val="000000"/>
                </a:solidFill>
                <a:ea typeface="ＭＳ Ｐゴシック"/>
                <a:cs typeface="Times New Roman"/>
              </a:rPr>
              <a:t>y</a:t>
            </a:r>
            <a:r>
              <a:rPr lang="en-US" sz="2400" kern="1200" spc="-30" dirty="0">
                <a:solidFill>
                  <a:srgbClr val="000000"/>
                </a:solidFill>
                <a:ea typeface="ＭＳ Ｐゴシック"/>
                <a:cs typeface="Times New Roman"/>
              </a:rPr>
              <a:t>s</a:t>
            </a:r>
            <a:r>
              <a:rPr lang="en-US" sz="2400" kern="1200" spc="-1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t</a:t>
            </a:r>
            <a:r>
              <a:rPr lang="en-US" sz="2400" kern="1200" spc="59" dirty="0">
                <a:solidFill>
                  <a:srgbClr val="000000"/>
                </a:solidFill>
                <a:ea typeface="ＭＳ Ｐゴシック"/>
                <a:cs typeface="Times New Roman"/>
              </a:rPr>
              <a:t>a</a:t>
            </a:r>
            <a:r>
              <a:rPr lang="en-US" sz="2400" kern="1200" spc="-109" dirty="0">
                <a:solidFill>
                  <a:srgbClr val="000000"/>
                </a:solidFill>
                <a:ea typeface="ＭＳ Ｐゴシック"/>
                <a:cs typeface="Times New Roman"/>
              </a:rPr>
              <a:t>k</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30" dirty="0">
                <a:solidFill>
                  <a:srgbClr val="000000"/>
                </a:solidFill>
                <a:ea typeface="ＭＳ Ｐゴシック"/>
                <a:cs typeface="Times New Roman"/>
              </a:rPr>
              <a:t>s</a:t>
            </a:r>
            <a:r>
              <a:rPr lang="en-US" sz="2400" kern="1200" spc="4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n</a:t>
            </a:r>
            <a:r>
              <a:rPr lang="en-US" sz="2400" kern="1200" spc="-10" dirty="0">
                <a:solidFill>
                  <a:srgbClr val="000000"/>
                </a:solidFill>
                <a:ea typeface="ＭＳ Ｐゴシック"/>
                <a:cs typeface="Times New Roman"/>
              </a:rPr>
              <a:t>e</a:t>
            </a:r>
            <a:r>
              <a:rPr lang="en-US" sz="2400" kern="1200" spc="-99" dirty="0">
                <a:solidFill>
                  <a:srgbClr val="000000"/>
                </a:solidFill>
                <a:ea typeface="ＭＳ Ｐゴシック"/>
                <a:cs typeface="Times New Roman"/>
              </a:rPr>
              <a:t>v</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1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t</a:t>
            </a:r>
            <a:r>
              <a:rPr lang="en-US" sz="2400" kern="1200" spc="59" dirty="0">
                <a:solidFill>
                  <a:srgbClr val="000000"/>
                </a:solidFill>
                <a:ea typeface="ＭＳ Ｐゴシック"/>
                <a:cs typeface="Times New Roman"/>
              </a:rPr>
              <a:t>a</a:t>
            </a:r>
            <a:r>
              <a:rPr lang="en-US" sz="2400" kern="1200" spc="-109" dirty="0">
                <a:solidFill>
                  <a:srgbClr val="000000"/>
                </a:solidFill>
                <a:ea typeface="ＭＳ Ｐゴシック"/>
                <a:cs typeface="Times New Roman"/>
              </a:rPr>
              <a:t>k</a:t>
            </a:r>
            <a:r>
              <a:rPr lang="en-US" sz="2400" kern="1200" spc="-10" dirty="0">
                <a:solidFill>
                  <a:srgbClr val="000000"/>
                </a:solidFill>
                <a:ea typeface="ＭＳ Ｐゴシック"/>
                <a:cs typeface="Times New Roman"/>
              </a:rPr>
              <a:t>e</a:t>
            </a:r>
            <a:r>
              <a:rPr lang="en-US" sz="2400" kern="1200" dirty="0">
                <a:solidFill>
                  <a:srgbClr val="000000"/>
                </a:solidFill>
                <a:ea typeface="ＭＳ Ｐゴシック"/>
                <a:cs typeface="Times New Roman"/>
              </a:rPr>
              <a:t>r</a:t>
            </a:r>
            <a:r>
              <a:rPr lang="en-US" sz="2400" kern="1200" spc="-30" dirty="0">
                <a:solidFill>
                  <a:srgbClr val="000000"/>
                </a:solidFill>
                <a:ea typeface="ＭＳ Ｐゴシック"/>
                <a:cs typeface="Times New Roman"/>
              </a:rPr>
              <a:t>s</a:t>
            </a:r>
            <a:r>
              <a:rPr lang="en-US" sz="2400" kern="1200" spc="40" dirty="0">
                <a:solidFill>
                  <a:srgbClr val="000000"/>
                </a:solidFill>
                <a:ea typeface="ＭＳ Ｐゴシック"/>
                <a:cs typeface="Times New Roman"/>
              </a:rPr>
              <a:t>,</a:t>
            </a:r>
            <a:r>
              <a:rPr lang="en-US" sz="2400" kern="1200" spc="169"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bu</a:t>
            </a:r>
            <a:r>
              <a:rPr lang="en-US" sz="2400" kern="1200" spc="169" dirty="0">
                <a:solidFill>
                  <a:srgbClr val="000000"/>
                </a:solidFill>
                <a:ea typeface="ＭＳ Ｐゴシック"/>
                <a:cs typeface="Times New Roman"/>
              </a:rPr>
              <a:t>t </a:t>
            </a:r>
            <a:r>
              <a:rPr lang="en-US" sz="2400" kern="1200" spc="20" dirty="0">
                <a:solidFill>
                  <a:srgbClr val="000000"/>
                </a:solidFill>
                <a:ea typeface="ＭＳ Ｐゴシック"/>
                <a:cs typeface="Times New Roman"/>
              </a:rPr>
              <a:t>n</a:t>
            </a:r>
            <a:r>
              <a:rPr lang="en-US" sz="2400" kern="1200" spc="-20" dirty="0">
                <a:solidFill>
                  <a:srgbClr val="000000"/>
                </a:solidFill>
                <a:ea typeface="ＭＳ Ｐゴシック"/>
                <a:cs typeface="Times New Roman"/>
              </a:rPr>
              <a:t>o</a:t>
            </a:r>
            <a:r>
              <a:rPr lang="en-US" sz="2400" kern="1200" spc="169" dirty="0">
                <a:solidFill>
                  <a:srgbClr val="000000"/>
                </a:solidFill>
                <a:ea typeface="ＭＳ Ｐゴシック"/>
                <a:cs typeface="Times New Roman"/>
              </a:rPr>
              <a:t> </a:t>
            </a:r>
            <a:r>
              <a:rPr lang="en-US" sz="2400" kern="1200" spc="20" dirty="0" err="1">
                <a:solidFill>
                  <a:srgbClr val="000000"/>
                </a:solidFill>
                <a:ea typeface="ＭＳ Ｐゴシック"/>
                <a:cs typeface="Times New Roman"/>
              </a:rPr>
              <a:t>d</a:t>
            </a:r>
            <a:r>
              <a:rPr lang="en-US" sz="2400" kern="1200" spc="-10" dirty="0" err="1">
                <a:solidFill>
                  <a:srgbClr val="000000"/>
                </a:solidFill>
                <a:ea typeface="ＭＳ Ｐゴシック"/>
                <a:cs typeface="Times New Roman"/>
              </a:rPr>
              <a:t>e</a:t>
            </a:r>
            <a:r>
              <a:rPr lang="en-US" sz="2400" kern="1200" spc="-89" dirty="0" err="1">
                <a:solidFill>
                  <a:srgbClr val="000000"/>
                </a:solidFill>
                <a:ea typeface="ＭＳ Ｐゴシック"/>
                <a:cs typeface="Times New Roman"/>
              </a:rPr>
              <a:t>fi</a:t>
            </a:r>
            <a:r>
              <a:rPr lang="en-US" sz="2400" kern="1200" spc="-10" dirty="0" err="1">
                <a:solidFill>
                  <a:srgbClr val="000000"/>
                </a:solidFill>
                <a:ea typeface="ＭＳ Ｐゴシック"/>
                <a:cs typeface="Times New Roman"/>
              </a:rPr>
              <a:t>e</a:t>
            </a:r>
            <a:r>
              <a:rPr lang="en-US" sz="2400" kern="1200" dirty="0" err="1">
                <a:solidFill>
                  <a:srgbClr val="000000"/>
                </a:solidFill>
                <a:ea typeface="ＭＳ Ｐゴシック"/>
                <a:cs typeface="Times New Roman"/>
              </a:rPr>
              <a:t>r</a:t>
            </a:r>
            <a:r>
              <a:rPr lang="en-US" sz="2400" kern="1200" spc="-30" dirty="0" err="1">
                <a:solidFill>
                  <a:srgbClr val="000000"/>
                </a:solidFill>
                <a:ea typeface="ＭＳ Ｐゴシック"/>
                <a:cs typeface="Times New Roman"/>
              </a:rPr>
              <a:t>s</a:t>
            </a:r>
            <a:endParaRPr lang="en-US" sz="2400" dirty="0"/>
          </a:p>
          <a:p>
            <a:pPr>
              <a:buFont typeface="Monotype Sorts" charset="2"/>
              <a:buChar char="n"/>
              <a:defRPr/>
            </a:pPr>
            <a:r>
              <a:rPr lang="en-US" sz="2400" kern="1200" spc="-40" dirty="0">
                <a:solidFill>
                  <a:srgbClr val="000000"/>
                </a:solidFill>
                <a:ea typeface="ＭＳ Ｐゴシック"/>
                <a:cs typeface="Times New Roman"/>
              </a:rPr>
              <a:t>Under</a:t>
            </a:r>
            <a:r>
              <a:rPr lang="en-US" sz="2400" kern="1200" spc="178" dirty="0">
                <a:solidFill>
                  <a:srgbClr val="000000"/>
                </a:solidFill>
                <a:ea typeface="ＭＳ Ｐゴシック"/>
                <a:cs typeface="Times New Roman"/>
              </a:rPr>
              <a:t> </a:t>
            </a:r>
            <a:r>
              <a:rPr lang="en-US" sz="2400" kern="1200" spc="-20" dirty="0">
                <a:solidFill>
                  <a:srgbClr val="000000"/>
                </a:solidFill>
                <a:ea typeface="ＭＳ Ｐゴシック"/>
                <a:cs typeface="Times New Roman"/>
              </a:rPr>
              <a:t>monotonici</a:t>
            </a:r>
            <a:r>
              <a:rPr lang="en-US" sz="2400" kern="1200" spc="-79" dirty="0">
                <a:solidFill>
                  <a:srgbClr val="000000"/>
                </a:solidFill>
                <a:ea typeface="ＭＳ Ｐゴシック"/>
                <a:cs typeface="Times New Roman"/>
              </a:rPr>
              <a:t>t</a:t>
            </a:r>
            <a:r>
              <a:rPr lang="en-US" sz="2400" kern="1200" spc="-337" dirty="0">
                <a:solidFill>
                  <a:srgbClr val="000000"/>
                </a:solidFill>
                <a:ea typeface="ＭＳ Ｐゴシック"/>
                <a:cs typeface="Times New Roman"/>
              </a:rPr>
              <a:t>y</a:t>
            </a:r>
            <a:r>
              <a:rPr lang="en-US" sz="2400" kern="1200" spc="40" dirty="0">
                <a:solidFill>
                  <a:srgbClr val="000000"/>
                </a:solidFill>
                <a:ea typeface="ＭＳ Ｐゴシック"/>
                <a:cs typeface="Times New Roman"/>
              </a:rPr>
              <a:t>,</a:t>
            </a:r>
            <a:r>
              <a:rPr lang="en-US" sz="2400" kern="1200" spc="178" dirty="0">
                <a:solidFill>
                  <a:srgbClr val="000000"/>
                </a:solidFill>
                <a:ea typeface="ＭＳ Ｐゴシック"/>
                <a:cs typeface="Times New Roman"/>
              </a:rPr>
              <a:t> </a:t>
            </a:r>
            <a:r>
              <a:rPr lang="en-US" sz="2400" kern="1200" spc="-178" dirty="0">
                <a:solidFill>
                  <a:srgbClr val="000000"/>
                </a:solidFill>
                <a:ea typeface="ＭＳ Ｐゴシック"/>
                <a:cs typeface="Times New Roman"/>
              </a:rPr>
              <a:t>IV</a:t>
            </a:r>
            <a:r>
              <a:rPr lang="en-US" sz="2400" kern="1200" spc="169" dirty="0">
                <a:solidFill>
                  <a:srgbClr val="000000"/>
                </a:solidFill>
                <a:ea typeface="ＭＳ Ｐゴシック"/>
                <a:cs typeface="Times New Roman"/>
              </a:rPr>
              <a:t> </a:t>
            </a:r>
            <a:r>
              <a:rPr lang="en-US" sz="2400" kern="1200" spc="10" dirty="0">
                <a:solidFill>
                  <a:srgbClr val="000000"/>
                </a:solidFill>
                <a:ea typeface="ＭＳ Ｐゴシック"/>
                <a:cs typeface="Times New Roman"/>
              </a:rPr>
              <a:t>estimates</a:t>
            </a:r>
            <a:r>
              <a:rPr lang="en-US" sz="2400" kern="1200" spc="159" dirty="0">
                <a:solidFill>
                  <a:srgbClr val="000000"/>
                </a:solidFill>
                <a:ea typeface="ＭＳ Ｐゴシック"/>
                <a:cs typeface="Times New Roman"/>
              </a:rPr>
              <a:t> </a:t>
            </a:r>
            <a:r>
              <a:rPr lang="en-US" sz="2400" i="1" kern="1200" spc="-59" dirty="0">
                <a:solidFill>
                  <a:srgbClr val="FF0000"/>
                </a:solidFill>
                <a:ea typeface="ＭＳ Ｐゴシック"/>
                <a:cs typeface="Times New Roman"/>
              </a:rPr>
              <a:t>l</a:t>
            </a:r>
            <a:r>
              <a:rPr lang="en-US" sz="2400" i="1" kern="1200" spc="-40" dirty="0">
                <a:solidFill>
                  <a:srgbClr val="FF0000"/>
                </a:solidFill>
                <a:ea typeface="ＭＳ Ｐゴシック"/>
                <a:cs typeface="Times New Roman"/>
              </a:rPr>
              <a:t>o</a:t>
            </a:r>
            <a:r>
              <a:rPr lang="en-US" sz="2400" i="1" kern="1200" spc="-79" dirty="0">
                <a:solidFill>
                  <a:srgbClr val="FF0000"/>
                </a:solidFill>
                <a:ea typeface="ＭＳ Ｐゴシック"/>
                <a:cs typeface="Times New Roman"/>
              </a:rPr>
              <a:t>cal</a:t>
            </a:r>
            <a:r>
              <a:rPr lang="en-US" sz="2400" i="1" kern="1200" spc="178" dirty="0">
                <a:solidFill>
                  <a:srgbClr val="FF0000"/>
                </a:solidFill>
                <a:ea typeface="ＭＳ Ｐゴシック"/>
                <a:cs typeface="Times New Roman"/>
              </a:rPr>
              <a:t> </a:t>
            </a:r>
            <a:r>
              <a:rPr lang="en-US" sz="2400" i="1" kern="1200" spc="-50" dirty="0">
                <a:solidFill>
                  <a:srgbClr val="FF0000"/>
                </a:solidFill>
                <a:ea typeface="ＭＳ Ｐゴシック"/>
                <a:cs typeface="Times New Roman"/>
              </a:rPr>
              <a:t>av</a:t>
            </a:r>
            <a:r>
              <a:rPr lang="en-US" sz="2400" i="1" kern="1200" spc="-89" dirty="0">
                <a:solidFill>
                  <a:srgbClr val="FF0000"/>
                </a:solidFill>
                <a:ea typeface="ＭＳ Ｐゴシック"/>
                <a:cs typeface="Times New Roman"/>
              </a:rPr>
              <a:t>er</a:t>
            </a:r>
            <a:r>
              <a:rPr lang="en-US" sz="2400" i="1" kern="1200" spc="-50" dirty="0">
                <a:solidFill>
                  <a:srgbClr val="FF0000"/>
                </a:solidFill>
                <a:ea typeface="ＭＳ Ｐゴシック"/>
                <a:cs typeface="Times New Roman"/>
              </a:rPr>
              <a:t>age</a:t>
            </a:r>
            <a:r>
              <a:rPr lang="en-US" sz="2400" i="1" kern="1200" spc="178" dirty="0">
                <a:solidFill>
                  <a:srgbClr val="FF0000"/>
                </a:solidFill>
                <a:ea typeface="ＭＳ Ｐゴシック"/>
                <a:cs typeface="Times New Roman"/>
              </a:rPr>
              <a:t> </a:t>
            </a:r>
            <a:r>
              <a:rPr lang="en-US" sz="2400" i="1" kern="1200" spc="10" dirty="0">
                <a:solidFill>
                  <a:srgbClr val="FF0000"/>
                </a:solidFill>
                <a:ea typeface="ＭＳ Ｐゴシック"/>
                <a:cs typeface="Times New Roman"/>
              </a:rPr>
              <a:t>tr</a:t>
            </a:r>
            <a:r>
              <a:rPr lang="en-US" sz="2400" i="1" kern="1200" spc="40" dirty="0">
                <a:solidFill>
                  <a:srgbClr val="FF0000"/>
                </a:solidFill>
                <a:ea typeface="ＭＳ Ｐゴシック"/>
                <a:cs typeface="Times New Roman"/>
              </a:rPr>
              <a:t>eatment</a:t>
            </a:r>
            <a:r>
              <a:rPr lang="en-US" sz="2400" i="1" kern="1200" spc="20" dirty="0">
                <a:solidFill>
                  <a:srgbClr val="FF0000"/>
                </a:solidFill>
                <a:ea typeface="ＭＳ Ｐゴシック"/>
                <a:cs typeface="Times New Roman"/>
              </a:rPr>
              <a:t> </a:t>
            </a:r>
            <a:r>
              <a:rPr lang="en-US" sz="2400" i="1" kern="1200" spc="-40" dirty="0">
                <a:solidFill>
                  <a:srgbClr val="FF0000"/>
                </a:solidFill>
                <a:ea typeface="ＭＳ Ｐゴシック"/>
                <a:cs typeface="Times New Roman"/>
              </a:rPr>
              <a:t>e</a:t>
            </a:r>
            <a:r>
              <a:rPr lang="en-US" sz="2400" i="1" kern="1200" spc="30" dirty="0">
                <a:solidFill>
                  <a:srgbClr val="FF0000"/>
                </a:solidFill>
                <a:ea typeface="ＭＳ Ｐゴシック"/>
                <a:cs typeface="メイリオ"/>
              </a:rPr>
              <a:t>ff</a:t>
            </a:r>
            <a:r>
              <a:rPr lang="en-US" sz="2400" i="1" kern="1200" spc="30" dirty="0">
                <a:solidFill>
                  <a:srgbClr val="FF0000"/>
                </a:solidFill>
                <a:ea typeface="ＭＳ Ｐゴシック"/>
                <a:cs typeface="Times New Roman"/>
              </a:rPr>
              <a:t>ect</a:t>
            </a:r>
            <a:r>
              <a:rPr lang="en-US" sz="2400" i="1" kern="1200" spc="178" dirty="0">
                <a:solidFill>
                  <a:srgbClr val="FF0000"/>
                </a:solidFill>
                <a:ea typeface="ＭＳ Ｐゴシック"/>
                <a:cs typeface="Times New Roman"/>
              </a:rPr>
              <a:t> </a:t>
            </a:r>
            <a:r>
              <a:rPr lang="en-US" sz="2400" kern="1200" spc="-99" dirty="0">
                <a:solidFill>
                  <a:srgbClr val="000000"/>
                </a:solidFill>
                <a:ea typeface="ＭＳ Ｐゴシック"/>
                <a:cs typeface="Times New Roman"/>
              </a:rPr>
              <a:t>(L</a:t>
            </a:r>
            <a:r>
              <a:rPr lang="en-US" sz="2400" kern="1200" spc="-337" dirty="0">
                <a:solidFill>
                  <a:srgbClr val="000000"/>
                </a:solidFill>
                <a:ea typeface="ＭＳ Ｐゴシック"/>
                <a:cs typeface="Times New Roman"/>
              </a:rPr>
              <a:t>A</a:t>
            </a:r>
            <a:r>
              <a:rPr lang="en-US" sz="2400" kern="1200" spc="10" dirty="0">
                <a:solidFill>
                  <a:srgbClr val="000000"/>
                </a:solidFill>
                <a:ea typeface="ＭＳ Ｐゴシック"/>
                <a:cs typeface="Times New Roman"/>
              </a:rPr>
              <a:t>T</a:t>
            </a:r>
            <a:r>
              <a:rPr lang="en-US" sz="2400" kern="1200" dirty="0">
                <a:solidFill>
                  <a:srgbClr val="000000"/>
                </a:solidFill>
                <a:ea typeface="ＭＳ Ｐゴシック"/>
                <a:cs typeface="Times New Roman"/>
              </a:rPr>
              <a:t>E</a:t>
            </a:r>
            <a:r>
              <a:rPr lang="en-US" sz="2400" kern="1200" spc="99" dirty="0">
                <a:solidFill>
                  <a:srgbClr val="000000"/>
                </a:solidFill>
                <a:ea typeface="ＭＳ Ｐゴシック"/>
                <a:cs typeface="Times New Roman"/>
              </a:rPr>
              <a:t>)</a:t>
            </a:r>
            <a:r>
              <a:rPr lang="en-US" sz="2400" kern="1200" spc="178" dirty="0">
                <a:solidFill>
                  <a:srgbClr val="000000"/>
                </a:solidFill>
                <a:ea typeface="ＭＳ Ｐゴシック"/>
                <a:cs typeface="Times New Roman"/>
              </a:rPr>
              <a:t> </a:t>
            </a:r>
            <a:r>
              <a:rPr lang="en-US" sz="2400" kern="1200" spc="-129" dirty="0">
                <a:solidFill>
                  <a:srgbClr val="000000"/>
                </a:solidFill>
                <a:ea typeface="ＭＳ Ｐゴシック"/>
                <a:cs typeface="Times New Roman"/>
              </a:rPr>
              <a:t>i</a:t>
            </a:r>
            <a:r>
              <a:rPr lang="en-US" sz="2400" kern="120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50" dirty="0">
                <a:solidFill>
                  <a:srgbClr val="000000"/>
                </a:solidFill>
                <a:ea typeface="ＭＳ Ｐゴシック"/>
                <a:cs typeface="Times New Roman"/>
              </a:rPr>
              <a:t>s</a:t>
            </a:r>
            <a:r>
              <a:rPr lang="en-US" sz="2400" kern="1200" spc="-10" dirty="0">
                <a:solidFill>
                  <a:srgbClr val="000000"/>
                </a:solidFill>
                <a:ea typeface="ＭＳ Ｐゴシック"/>
                <a:cs typeface="Times New Roman"/>
              </a:rPr>
              <a:t>ub-</a:t>
            </a:r>
            <a:r>
              <a:rPr lang="en-US" sz="2400" kern="1200" spc="40" dirty="0">
                <a:solidFill>
                  <a:srgbClr val="000000"/>
                </a:solidFill>
                <a:ea typeface="ＭＳ Ｐゴシック"/>
                <a:cs typeface="Times New Roman"/>
              </a:rPr>
              <a:t>p</a:t>
            </a:r>
            <a:r>
              <a:rPr lang="en-US" sz="2400" kern="1200" spc="-30" dirty="0">
                <a:solidFill>
                  <a:srgbClr val="000000"/>
                </a:solidFill>
                <a:ea typeface="ＭＳ Ｐゴシック"/>
                <a:cs typeface="Times New Roman"/>
              </a:rPr>
              <a:t>o</a:t>
            </a:r>
            <a:r>
              <a:rPr lang="en-US" sz="2400" kern="1200" spc="-40" dirty="0">
                <a:solidFill>
                  <a:srgbClr val="000000"/>
                </a:solidFill>
                <a:ea typeface="ＭＳ Ｐゴシック"/>
                <a:cs typeface="Times New Roman"/>
              </a:rPr>
              <a:t>p</a:t>
            </a:r>
            <a:r>
              <a:rPr lang="en-US" sz="2400" kern="1200" spc="-10" dirty="0">
                <a:solidFill>
                  <a:srgbClr val="000000"/>
                </a:solidFill>
                <a:ea typeface="ＭＳ Ｐゴシック"/>
                <a:cs typeface="Times New Roman"/>
              </a:rPr>
              <a:t>u</a:t>
            </a:r>
            <a:r>
              <a:rPr lang="en-US" sz="2400" kern="1200" spc="-129" dirty="0">
                <a:solidFill>
                  <a:srgbClr val="000000"/>
                </a:solidFill>
                <a:ea typeface="ＭＳ Ｐゴシック"/>
                <a:cs typeface="Times New Roman"/>
              </a:rPr>
              <a:t>l</a:t>
            </a:r>
            <a:r>
              <a:rPr lang="en-US" sz="2400" kern="1200" spc="30" dirty="0">
                <a:solidFill>
                  <a:srgbClr val="000000"/>
                </a:solidFill>
                <a:ea typeface="ＭＳ Ｐゴシック"/>
                <a:cs typeface="Times New Roman"/>
              </a:rPr>
              <a:t>ati</a:t>
            </a:r>
            <a:r>
              <a:rPr lang="en-US" sz="2400" kern="1200" spc="-50" dirty="0">
                <a:solidFill>
                  <a:srgbClr val="000000"/>
                </a:solidFill>
                <a:ea typeface="ＭＳ Ｐゴシック"/>
                <a:cs typeface="Times New Roman"/>
              </a:rPr>
              <a:t>o</a:t>
            </a:r>
            <a:r>
              <a:rPr lang="en-US" sz="2400" kern="120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129" dirty="0">
                <a:solidFill>
                  <a:srgbClr val="000000"/>
                </a:solidFill>
                <a:ea typeface="ＭＳ Ｐゴシック"/>
                <a:cs typeface="Times New Roman"/>
              </a:rPr>
              <a:t>i</a:t>
            </a:r>
            <a:r>
              <a:rPr lang="en-US" sz="2400" kern="1200" dirty="0">
                <a:solidFill>
                  <a:srgbClr val="000000"/>
                </a:solidFill>
                <a:ea typeface="ＭＳ Ｐゴシック"/>
                <a:cs typeface="Times New Roman"/>
              </a:rPr>
              <a:t>n</a:t>
            </a:r>
            <a:r>
              <a:rPr lang="en-US" sz="2400" kern="1200" spc="178" dirty="0">
                <a:solidFill>
                  <a:srgbClr val="000000"/>
                </a:solidFill>
                <a:ea typeface="ＭＳ Ｐゴシック"/>
                <a:cs typeface="Times New Roman"/>
              </a:rPr>
              <a:t> </a:t>
            </a:r>
            <a:r>
              <a:rPr lang="en-US" sz="2400" kern="1200" spc="-89" dirty="0">
                <a:solidFill>
                  <a:srgbClr val="000000"/>
                </a:solidFill>
                <a:ea typeface="ＭＳ Ｐゴシック"/>
                <a:cs typeface="Times New Roman"/>
              </a:rPr>
              <a:t>w</a:t>
            </a:r>
            <a:r>
              <a:rPr lang="en-US" sz="2400" kern="1200" spc="-69" dirty="0">
                <a:solidFill>
                  <a:srgbClr val="000000"/>
                </a:solidFill>
                <a:ea typeface="ＭＳ Ｐゴシック"/>
                <a:cs typeface="Times New Roman"/>
              </a:rPr>
              <a:t>h</a:t>
            </a:r>
            <a:r>
              <a:rPr lang="en-US" sz="2400" kern="1200" spc="-129" dirty="0">
                <a:solidFill>
                  <a:srgbClr val="000000"/>
                </a:solidFill>
                <a:ea typeface="ＭＳ Ｐゴシック"/>
                <a:cs typeface="Times New Roman"/>
              </a:rPr>
              <a:t>i</a:t>
            </a:r>
            <a:r>
              <a:rPr lang="en-US" sz="2400" kern="1200" spc="-50" dirty="0">
                <a:solidFill>
                  <a:srgbClr val="000000"/>
                </a:solidFill>
                <a:ea typeface="ＭＳ Ｐゴシック"/>
                <a:cs typeface="Times New Roman"/>
              </a:rPr>
              <a:t>c</a:t>
            </a:r>
            <a:r>
              <a:rPr lang="en-US" sz="2400" kern="1200" dirty="0">
                <a:solidFill>
                  <a:srgbClr val="000000"/>
                </a:solidFill>
                <a:ea typeface="ＭＳ Ｐゴシック"/>
                <a:cs typeface="Times New Roman"/>
              </a:rPr>
              <a:t>h</a:t>
            </a:r>
            <a:r>
              <a:rPr lang="en-US" sz="2400" kern="1200" spc="178" dirty="0">
                <a:solidFill>
                  <a:srgbClr val="000000"/>
                </a:solidFill>
                <a:ea typeface="ＭＳ Ｐゴシック"/>
                <a:cs typeface="Times New Roman"/>
              </a:rPr>
              <a:t> </a:t>
            </a:r>
            <a:r>
              <a:rPr lang="en-US" sz="2400" kern="1200" spc="-50" dirty="0">
                <a:solidFill>
                  <a:srgbClr val="000000"/>
                </a:solidFill>
                <a:ea typeface="ＭＳ Ｐゴシック"/>
                <a:cs typeface="Times New Roman"/>
              </a:rPr>
              <a:t>e</a:t>
            </a:r>
            <a:r>
              <a:rPr lang="en-US" sz="2400" kern="1200" spc="-79" dirty="0">
                <a:solidFill>
                  <a:srgbClr val="000000"/>
                </a:solidFill>
                <a:ea typeface="ＭＳ Ｐゴシック"/>
                <a:cs typeface="Times New Roman"/>
              </a:rPr>
              <a:t>x</a:t>
            </a:r>
            <a:r>
              <a:rPr lang="en-US" sz="2400" kern="1200" spc="-20" dirty="0">
                <a:solidFill>
                  <a:srgbClr val="000000"/>
                </a:solidFill>
                <a:ea typeface="ＭＳ Ｐゴシック"/>
                <a:cs typeface="Times New Roman"/>
              </a:rPr>
              <a:t>p</a:t>
            </a:r>
            <a:r>
              <a:rPr lang="en-US" sz="2400" kern="1200" spc="-50" dirty="0">
                <a:solidFill>
                  <a:srgbClr val="000000"/>
                </a:solidFill>
                <a:ea typeface="ＭＳ Ｐゴシック"/>
                <a:cs typeface="Times New Roman"/>
              </a:rPr>
              <a:t>os</a:t>
            </a:r>
            <a:r>
              <a:rPr lang="en-US" sz="2400" kern="1200" spc="-10" dirty="0">
                <a:solidFill>
                  <a:srgbClr val="000000"/>
                </a:solidFill>
                <a:ea typeface="ＭＳ Ｐゴシック"/>
                <a:cs typeface="Times New Roman"/>
              </a:rPr>
              <a:t>u</a:t>
            </a:r>
            <a:r>
              <a:rPr lang="en-US" sz="2400" kern="1200" spc="-20" dirty="0">
                <a:solidFill>
                  <a:srgbClr val="000000"/>
                </a:solidFill>
                <a:ea typeface="ＭＳ Ｐゴシック"/>
                <a:cs typeface="Times New Roman"/>
              </a:rPr>
              <a:t>re</a:t>
            </a:r>
            <a:r>
              <a:rPr lang="en-US" sz="2400" kern="1200" spc="169" dirty="0">
                <a:solidFill>
                  <a:srgbClr val="000000"/>
                </a:solidFill>
                <a:ea typeface="ＭＳ Ｐゴシック"/>
                <a:cs typeface="Times New Roman"/>
              </a:rPr>
              <a:t> </a:t>
            </a:r>
            <a:r>
              <a:rPr lang="en-US" sz="2400" kern="1200" spc="-129" dirty="0">
                <a:solidFill>
                  <a:srgbClr val="000000"/>
                </a:solidFill>
                <a:ea typeface="ＭＳ Ｐゴシック"/>
                <a:cs typeface="Times New Roman"/>
              </a:rPr>
              <a:t>i</a:t>
            </a:r>
            <a:r>
              <a:rPr lang="en-US" sz="2400" kern="1200" spc="-40" dirty="0">
                <a:solidFill>
                  <a:srgbClr val="000000"/>
                </a:solidFill>
                <a:ea typeface="ＭＳ Ｐゴシック"/>
                <a:cs typeface="Times New Roman"/>
              </a:rPr>
              <a:t>s</a:t>
            </a:r>
            <a:r>
              <a:rPr lang="en-US" sz="2400" kern="1200" spc="-30" dirty="0">
                <a:solidFill>
                  <a:srgbClr val="000000"/>
                </a:solidFill>
                <a:ea typeface="ＭＳ Ｐゴシック"/>
                <a:cs typeface="Times New Roman"/>
              </a:rPr>
              <a:t> </a:t>
            </a:r>
            <a:r>
              <a:rPr lang="en-US" sz="2400" kern="1200" spc="-59" dirty="0">
                <a:solidFill>
                  <a:srgbClr val="000000"/>
                </a:solidFill>
                <a:ea typeface="ＭＳ Ｐゴシック"/>
                <a:cs typeface="Times New Roman"/>
              </a:rPr>
              <a:t>influenced</a:t>
            </a:r>
            <a:r>
              <a:rPr lang="en-US" sz="2400" kern="1200" spc="178" dirty="0">
                <a:solidFill>
                  <a:srgbClr val="000000"/>
                </a:solidFill>
                <a:ea typeface="ＭＳ Ｐゴシック"/>
                <a:cs typeface="Times New Roman"/>
              </a:rPr>
              <a:t> </a:t>
            </a:r>
            <a:r>
              <a:rPr lang="en-US" sz="2400" kern="1200" spc="-69" dirty="0">
                <a:solidFill>
                  <a:srgbClr val="000000"/>
                </a:solidFill>
                <a:ea typeface="ＭＳ Ｐゴシック"/>
                <a:cs typeface="Times New Roman"/>
              </a:rPr>
              <a:t>b</a:t>
            </a:r>
            <a:r>
              <a:rPr lang="en-US" sz="2400" kern="1200" spc="-139" dirty="0">
                <a:solidFill>
                  <a:srgbClr val="000000"/>
                </a:solidFill>
                <a:ea typeface="ＭＳ Ｐゴシック"/>
                <a:cs typeface="Times New Roman"/>
              </a:rPr>
              <a:t>y</a:t>
            </a:r>
            <a:r>
              <a:rPr lang="en-US" sz="2400" kern="1200" spc="178" dirty="0">
                <a:solidFill>
                  <a:srgbClr val="000000"/>
                </a:solidFill>
                <a:ea typeface="ＭＳ Ｐゴシック"/>
                <a:cs typeface="Times New Roman"/>
              </a:rPr>
              <a:t> </a:t>
            </a:r>
            <a:r>
              <a:rPr lang="en-US" sz="2400" kern="1200" dirty="0">
                <a:solidFill>
                  <a:srgbClr val="000000"/>
                </a:solidFill>
                <a:ea typeface="ＭＳ Ｐゴシック"/>
                <a:cs typeface="Times New Roman"/>
              </a:rPr>
              <a:t>instr</a:t>
            </a:r>
            <a:r>
              <a:rPr lang="en-US" sz="2400" kern="1200" spc="20" dirty="0">
                <a:solidFill>
                  <a:srgbClr val="000000"/>
                </a:solidFill>
                <a:ea typeface="ＭＳ Ｐゴシック"/>
                <a:cs typeface="Times New Roman"/>
              </a:rPr>
              <a:t>ument</a:t>
            </a:r>
          </a:p>
          <a:p>
            <a:pPr>
              <a:buFont typeface="Monotype Sorts" charset="2"/>
              <a:buChar char="n"/>
              <a:defRPr/>
            </a:pPr>
            <a:r>
              <a:rPr lang="en-US" sz="2400" kern="1200" spc="20" dirty="0">
                <a:solidFill>
                  <a:srgbClr val="000000"/>
                </a:solidFill>
                <a:ea typeface="ＭＳ Ｐゴシック"/>
                <a:cs typeface="Times New Roman"/>
              </a:rPr>
              <a:t>(In other words, we are comparing potential outcomes of compliers if they complied vs. if they did not comply.)</a:t>
            </a:r>
          </a:p>
          <a:p>
            <a:pPr>
              <a:buFont typeface="Monotype Sorts" charset="2"/>
              <a:buChar char="n"/>
              <a:defRPr/>
            </a:pPr>
            <a:r>
              <a:rPr lang="en-US" sz="2400" kern="1200" spc="20" dirty="0">
                <a:solidFill>
                  <a:srgbClr val="000000"/>
                </a:solidFill>
                <a:ea typeface="ＭＳ Ｐゴシック"/>
                <a:cs typeface="Times New Roman"/>
              </a:rPr>
              <a:t>PROBIT model with A, B &amp; C</a:t>
            </a:r>
          </a:p>
        </p:txBody>
      </p:sp>
      <p:sp>
        <p:nvSpPr>
          <p:cNvPr id="233475" name="Slide Number Placeholder 1">
            <a:extLst>
              <a:ext uri="{FF2B5EF4-FFF2-40B4-BE49-F238E27FC236}">
                <a16:creationId xmlns:a16="http://schemas.microsoft.com/office/drawing/2014/main" id="{09E6B82E-F70B-114D-98EF-BC6AD35E593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450FDFF-E05D-1E40-83A8-FBBC0C92B588}" type="slidenum">
              <a:rPr kumimoji="0" lang="en-US" altLang="en-US" sz="1400" smtClean="0"/>
              <a:pPr>
                <a:spcBef>
                  <a:spcPct val="50000"/>
                </a:spcBef>
                <a:buClrTx/>
                <a:buSzTx/>
                <a:buFontTx/>
                <a:buNone/>
              </a:pPr>
              <a:t>118</a:t>
            </a:fld>
            <a:endParaRPr kumimoji="0" lang="en-US" altLang="en-US" sz="140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a:extLst>
              <a:ext uri="{FF2B5EF4-FFF2-40B4-BE49-F238E27FC236}">
                <a16:creationId xmlns:a16="http://schemas.microsoft.com/office/drawing/2014/main" id="{EBC4E7D7-88FE-B64F-823F-7584404CA829}"/>
              </a:ext>
            </a:extLst>
          </p:cNvPr>
          <p:cNvSpPr>
            <a:spLocks noGrp="1" noChangeArrowheads="1"/>
          </p:cNvSpPr>
          <p:nvPr>
            <p:ph type="title"/>
          </p:nvPr>
        </p:nvSpPr>
        <p:spPr/>
        <p:txBody>
          <a:bodyPr/>
          <a:lstStyle/>
          <a:p>
            <a:r>
              <a:rPr lang="en-US" altLang="en-US">
                <a:ea typeface="ＭＳ Ｐゴシック" panose="020B0600070205080204" pitchFamily="34" charset="-128"/>
              </a:rPr>
              <a:t>Deleted slides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235522" name="Content Placeholder 2">
            <a:extLst>
              <a:ext uri="{FF2B5EF4-FFF2-40B4-BE49-F238E27FC236}">
                <a16:creationId xmlns:a16="http://schemas.microsoft.com/office/drawing/2014/main" id="{B47CD562-97B2-6343-884B-D990C2A9091B}"/>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235523" name="Slide Number Placeholder 3">
            <a:extLst>
              <a:ext uri="{FF2B5EF4-FFF2-40B4-BE49-F238E27FC236}">
                <a16:creationId xmlns:a16="http://schemas.microsoft.com/office/drawing/2014/main" id="{41FEB245-C464-844F-9798-A03F1E0899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223D6D4-5D70-2D45-98BD-4DDC6F6B79DD}" type="slidenum">
              <a:rPr kumimoji="0" lang="en-US" altLang="en-US" sz="1400" smtClean="0"/>
              <a:pPr>
                <a:spcBef>
                  <a:spcPct val="50000"/>
                </a:spcBef>
                <a:buClrTx/>
                <a:buSzTx/>
                <a:buFontTx/>
                <a:buNone/>
              </a:pPr>
              <a:t>119</a:t>
            </a:fld>
            <a:endParaRPr kumimoji="0" lang="en-US" altLang="en-US"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68CD523F-5D20-2246-9C1A-64151CDD05E4}"/>
              </a:ext>
            </a:extLst>
          </p:cNvPr>
          <p:cNvSpPr>
            <a:spLocks noGrp="1" noChangeArrowheads="1"/>
          </p:cNvSpPr>
          <p:nvPr>
            <p:ph type="title"/>
          </p:nvPr>
        </p:nvSpPr>
        <p:spPr>
          <a:xfrm>
            <a:off x="1091540" y="152400"/>
            <a:ext cx="8052460" cy="914400"/>
          </a:xfrm>
        </p:spPr>
        <p:txBody>
          <a:bodyPr/>
          <a:lstStyle/>
          <a:p>
            <a:r>
              <a:rPr lang="en-US" altLang="en-US" sz="3200" dirty="0">
                <a:ea typeface="ＭＳ Ｐゴシック" panose="020B0600070205080204" pitchFamily="34" charset="-128"/>
              </a:rPr>
              <a:t>First IV in a medical journal? Delayed Effects of the Military Draft on Mortality* </a:t>
            </a:r>
          </a:p>
        </p:txBody>
      </p:sp>
      <p:sp>
        <p:nvSpPr>
          <p:cNvPr id="46082" name="Rectangle 3">
            <a:extLst>
              <a:ext uri="{FF2B5EF4-FFF2-40B4-BE49-F238E27FC236}">
                <a16:creationId xmlns:a16="http://schemas.microsoft.com/office/drawing/2014/main" id="{9AB61D4B-B2E9-5048-95F9-B12CBDFEB49A}"/>
              </a:ext>
            </a:extLst>
          </p:cNvPr>
          <p:cNvSpPr>
            <a:spLocks noGrp="1" noChangeArrowheads="1"/>
          </p:cNvSpPr>
          <p:nvPr>
            <p:ph type="body" idx="1"/>
          </p:nvPr>
        </p:nvSpPr>
        <p:spPr>
          <a:xfrm>
            <a:off x="990600" y="1456707"/>
            <a:ext cx="7772400" cy="4724400"/>
          </a:xfrm>
        </p:spPr>
        <p:txBody>
          <a:bodyPr/>
          <a:lstStyle/>
          <a:p>
            <a:r>
              <a:rPr lang="en-US" altLang="en-US" sz="3000" dirty="0">
                <a:ea typeface="ＭＳ Ｐゴシック" panose="020B0600070205080204" pitchFamily="34" charset="-128"/>
              </a:rPr>
              <a:t>Origin of study: Agent Orange concern</a:t>
            </a:r>
          </a:p>
          <a:p>
            <a:r>
              <a:rPr lang="en-US" altLang="en-US" sz="3000" dirty="0">
                <a:ea typeface="ＭＳ Ｐゴシック" panose="020B0600070205080204" pitchFamily="34" charset="-128"/>
              </a:rPr>
              <a:t>Predictor variable </a:t>
            </a:r>
            <a:r>
              <a:rPr lang="en-US" altLang="en-US" sz="3000" i="1" dirty="0">
                <a:ea typeface="ＭＳ Ｐゴシック" panose="020B0600070205080204" pitchFamily="34" charset="-128"/>
              </a:rPr>
              <a:t>of interest:</a:t>
            </a:r>
            <a:r>
              <a:rPr lang="en-US" altLang="en-US" sz="3000" dirty="0">
                <a:ea typeface="ＭＳ Ｐゴシック" panose="020B0600070205080204" pitchFamily="34" charset="-128"/>
              </a:rPr>
              <a:t> military service</a:t>
            </a:r>
          </a:p>
          <a:p>
            <a:r>
              <a:rPr lang="en-US" altLang="en-US" sz="3000" dirty="0">
                <a:ea typeface="ＭＳ Ｐゴシック" panose="020B0600070205080204" pitchFamily="34" charset="-128"/>
              </a:rPr>
              <a:t>Instrument: draft eligibility, based on the draft lottery</a:t>
            </a:r>
          </a:p>
          <a:p>
            <a:r>
              <a:rPr lang="en-US" altLang="en-US" sz="3000" dirty="0">
                <a:ea typeface="ＭＳ Ｐゴシック" panose="020B0600070205080204" pitchFamily="34" charset="-128"/>
              </a:rPr>
              <a:t>Data source: computerized death certificate registries, CA and PA</a:t>
            </a:r>
          </a:p>
          <a:p>
            <a:r>
              <a:rPr lang="en-US" altLang="en-US" sz="3000" dirty="0">
                <a:ea typeface="ＭＳ Ｐゴシック" panose="020B0600070205080204" pitchFamily="34" charset="-128"/>
              </a:rPr>
              <a:t>Outcome: mortality after time at risk of military service </a:t>
            </a:r>
          </a:p>
        </p:txBody>
      </p:sp>
      <p:sp>
        <p:nvSpPr>
          <p:cNvPr id="46083" name="Text Box 5">
            <a:extLst>
              <a:ext uri="{FF2B5EF4-FFF2-40B4-BE49-F238E27FC236}">
                <a16:creationId xmlns:a16="http://schemas.microsoft.com/office/drawing/2014/main" id="{5E2BC9CD-9857-2C49-8C4E-27973EDA6326}"/>
              </a:ext>
            </a:extLst>
          </p:cNvPr>
          <p:cNvSpPr txBox="1">
            <a:spLocks noChangeArrowheads="1"/>
          </p:cNvSpPr>
          <p:nvPr/>
        </p:nvSpPr>
        <p:spPr bwMode="auto">
          <a:xfrm>
            <a:off x="979714" y="6297881"/>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400" dirty="0">
                <a:latin typeface="Times New Roman" panose="02020603050405020304" pitchFamily="18" charset="0"/>
              </a:rPr>
              <a:t>*Hearst N, Newman TB, Hulley SB. NEJM 1986; 314:620-24</a:t>
            </a:r>
          </a:p>
        </p:txBody>
      </p:sp>
      <p:sp>
        <p:nvSpPr>
          <p:cNvPr id="46084" name="Slide Number Placeholder 6">
            <a:extLst>
              <a:ext uri="{FF2B5EF4-FFF2-40B4-BE49-F238E27FC236}">
                <a16:creationId xmlns:a16="http://schemas.microsoft.com/office/drawing/2014/main" id="{1C14B41E-39AA-F74A-A511-7F3C6E4A0308}"/>
              </a:ext>
            </a:extLst>
          </p:cNvPr>
          <p:cNvSpPr>
            <a:spLocks noGrp="1"/>
          </p:cNvSpPr>
          <p:nvPr>
            <p:ph type="sldNum" sz="quarter" idx="12"/>
          </p:nvPr>
        </p:nvSpPr>
        <p:spPr>
          <a:xfrm>
            <a:off x="8763000" y="6400800"/>
            <a:ext cx="381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0D1F6DB-8928-1440-A08B-70FB4C0F3004}" type="slidenum">
              <a:rPr kumimoji="0" lang="en-US" altLang="en-US" sz="1400" smtClean="0"/>
              <a:pPr>
                <a:spcBef>
                  <a:spcPct val="50000"/>
                </a:spcBef>
                <a:buClrTx/>
                <a:buSzTx/>
                <a:buFontTx/>
                <a:buNone/>
              </a:pPr>
              <a:t>12</a:t>
            </a:fld>
            <a:endParaRPr kumimoji="0" lang="en-US" altLang="en-US" sz="1400"/>
          </a:p>
        </p:txBody>
      </p:sp>
    </p:spTree>
    <p:extLst>
      <p:ext uri="{BB962C8B-B14F-4D97-AF65-F5344CB8AC3E}">
        <p14:creationId xmlns:p14="http://schemas.microsoft.com/office/powerpoint/2010/main" val="38876552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a:extLst>
              <a:ext uri="{FF2B5EF4-FFF2-40B4-BE49-F238E27FC236}">
                <a16:creationId xmlns:a16="http://schemas.microsoft.com/office/drawing/2014/main" id="{29236DE0-41D6-CE40-9761-338F8E73F536}"/>
              </a:ext>
            </a:extLst>
          </p:cNvPr>
          <p:cNvSpPr>
            <a:spLocks noGrp="1" noChangeArrowheads="1"/>
          </p:cNvSpPr>
          <p:nvPr>
            <p:ph type="title"/>
          </p:nvPr>
        </p:nvSpPr>
        <p:spPr>
          <a:xfrm>
            <a:off x="1371600" y="152400"/>
            <a:ext cx="7772400" cy="1447800"/>
          </a:xfrm>
        </p:spPr>
        <p:txBody>
          <a:bodyPr/>
          <a:lstStyle/>
          <a:p>
            <a:r>
              <a:rPr lang="en-US" altLang="en-US" sz="2800">
                <a:ea typeface="ＭＳ Ｐゴシック" panose="020B0600070205080204" pitchFamily="34" charset="-128"/>
              </a:rPr>
              <a:t>Alternate outcomes 2:  Proton Pump Inhibitors and Community-Acquired Pneumonia*</a:t>
            </a:r>
          </a:p>
        </p:txBody>
      </p:sp>
      <p:sp>
        <p:nvSpPr>
          <p:cNvPr id="236546" name="Rectangle 3">
            <a:extLst>
              <a:ext uri="{FF2B5EF4-FFF2-40B4-BE49-F238E27FC236}">
                <a16:creationId xmlns:a16="http://schemas.microsoft.com/office/drawing/2014/main" id="{ECCFBB85-8514-504F-87DF-8745997ED151}"/>
              </a:ext>
            </a:extLst>
          </p:cNvPr>
          <p:cNvSpPr>
            <a:spLocks noGrp="1" noChangeArrowheads="1"/>
          </p:cNvSpPr>
          <p:nvPr>
            <p:ph type="body" idx="1"/>
          </p:nvPr>
        </p:nvSpPr>
        <p:spPr>
          <a:xfrm>
            <a:off x="1143000" y="1752600"/>
            <a:ext cx="7772400" cy="2667000"/>
          </a:xfrm>
        </p:spPr>
        <p:txBody>
          <a:bodyPr/>
          <a:lstStyle/>
          <a:p>
            <a:pPr>
              <a:lnSpc>
                <a:spcPct val="90000"/>
              </a:lnSpc>
            </a:pPr>
            <a:r>
              <a:rPr lang="en-US" altLang="en-US" sz="2800">
                <a:ea typeface="ＭＳ Ｐゴシック" panose="020B0600070205080204" pitchFamily="34" charset="-128"/>
              </a:rPr>
              <a:t>Proton pump inhibitors associated with higher risk of community acquired pneumonia in observational studies</a:t>
            </a:r>
          </a:p>
          <a:p>
            <a:pPr>
              <a:lnSpc>
                <a:spcPct val="90000"/>
              </a:lnSpc>
            </a:pPr>
            <a:r>
              <a:rPr lang="en-US" altLang="en-US" sz="2800">
                <a:ea typeface="ＭＳ Ｐゴシック" panose="020B0600070205080204" pitchFamily="34" charset="-128"/>
              </a:rPr>
              <a:t>Association biologically plausible (increased bacterial colonization)</a:t>
            </a:r>
          </a:p>
          <a:p>
            <a:pPr>
              <a:lnSpc>
                <a:spcPct val="90000"/>
              </a:lnSpc>
            </a:pPr>
            <a:r>
              <a:rPr lang="en-US" altLang="en-US" sz="2800">
                <a:ea typeface="ＭＳ Ｐゴシック" panose="020B0600070205080204" pitchFamily="34" charset="-128"/>
              </a:rPr>
              <a:t>Confounding possible – PPI prescribed to higher-risk patients</a:t>
            </a:r>
          </a:p>
          <a:p>
            <a:pPr>
              <a:lnSpc>
                <a:spcPct val="90000"/>
              </a:lnSpc>
            </a:pPr>
            <a:r>
              <a:rPr lang="en-US" altLang="en-US" sz="2800">
                <a:ea typeface="ＭＳ Ｐゴシック" panose="020B0600070205080204" pitchFamily="34" charset="-128"/>
              </a:rPr>
              <a:t>Strategy: see if PPI similarly associated with less plausible illnesses</a:t>
            </a:r>
          </a:p>
          <a:p>
            <a:pPr>
              <a:lnSpc>
                <a:spcPct val="90000"/>
              </a:lnSpc>
            </a:pPr>
            <a:endParaRPr lang="en-US" altLang="en-US" sz="2800">
              <a:ea typeface="ＭＳ Ｐゴシック" panose="020B0600070205080204" pitchFamily="34" charset="-128"/>
            </a:endParaRPr>
          </a:p>
        </p:txBody>
      </p:sp>
      <p:sp>
        <p:nvSpPr>
          <p:cNvPr id="236547" name="Text Box 4">
            <a:extLst>
              <a:ext uri="{FF2B5EF4-FFF2-40B4-BE49-F238E27FC236}">
                <a16:creationId xmlns:a16="http://schemas.microsoft.com/office/drawing/2014/main" id="{BBFA26D1-9658-FF45-A34A-79FEA7912D23}"/>
              </a:ext>
            </a:extLst>
          </p:cNvPr>
          <p:cNvSpPr txBox="1">
            <a:spLocks noChangeArrowheads="1"/>
          </p:cNvSpPr>
          <p:nvPr/>
        </p:nvSpPr>
        <p:spPr bwMode="auto">
          <a:xfrm>
            <a:off x="1066800" y="61722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 Jena AB et al. </a:t>
            </a:r>
            <a:r>
              <a:rPr kumimoji="0" lang="de-DE" altLang="en-US" sz="2400">
                <a:latin typeface="Times New Roman" panose="02020603050405020304" pitchFamily="18" charset="0"/>
              </a:rPr>
              <a:t>J Gen Intern Med 2013; 28(2):223</a:t>
            </a:r>
            <a:r>
              <a:rPr kumimoji="0" lang="de-DE" altLang="en-US" sz="2400" b="1">
                <a:latin typeface="Times New Roman" panose="02020603050405020304" pitchFamily="18" charset="0"/>
              </a:rPr>
              <a:t>–</a:t>
            </a:r>
            <a:r>
              <a:rPr kumimoji="0" lang="de-DE" altLang="en-US" sz="2400">
                <a:latin typeface="Times New Roman" panose="02020603050405020304" pitchFamily="18" charset="0"/>
              </a:rPr>
              <a:t>30</a:t>
            </a:r>
            <a:endParaRPr kumimoji="0" lang="en-US" altLang="en-US" sz="2400">
              <a:latin typeface="Times New Roman" panose="02020603050405020304" pitchFamily="18" charset="0"/>
            </a:endParaRPr>
          </a:p>
        </p:txBody>
      </p:sp>
      <p:sp>
        <p:nvSpPr>
          <p:cNvPr id="236548" name="Slide Number Placeholder 6">
            <a:extLst>
              <a:ext uri="{FF2B5EF4-FFF2-40B4-BE49-F238E27FC236}">
                <a16:creationId xmlns:a16="http://schemas.microsoft.com/office/drawing/2014/main" id="{3BC65332-CF2F-B341-A874-83E6FF0184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EE8CECA-C578-F54B-83F4-338BB3D0224B}" type="slidenum">
              <a:rPr kumimoji="0" lang="en-US" altLang="en-US" sz="1400" smtClean="0"/>
              <a:pPr>
                <a:spcBef>
                  <a:spcPct val="50000"/>
                </a:spcBef>
                <a:buClrTx/>
                <a:buSzTx/>
                <a:buFontTx/>
                <a:buNone/>
              </a:pPr>
              <a:t>120</a:t>
            </a:fld>
            <a:endParaRPr kumimoji="0" lang="en-US" altLang="en-US" sz="140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Title 1">
            <a:extLst>
              <a:ext uri="{FF2B5EF4-FFF2-40B4-BE49-F238E27FC236}">
                <a16:creationId xmlns:a16="http://schemas.microsoft.com/office/drawing/2014/main" id="{194E3AF6-0244-3740-9827-979C6E1C67D4}"/>
              </a:ext>
            </a:extLst>
          </p:cNvPr>
          <p:cNvSpPr>
            <a:spLocks noGrp="1" noChangeArrowheads="1"/>
          </p:cNvSpPr>
          <p:nvPr>
            <p:ph type="title"/>
          </p:nvPr>
        </p:nvSpPr>
        <p:spPr>
          <a:xfrm>
            <a:off x="838200" y="11113"/>
            <a:ext cx="7772400" cy="598487"/>
          </a:xfrm>
        </p:spPr>
        <p:txBody>
          <a:bodyPr/>
          <a:lstStyle/>
          <a:p>
            <a:r>
              <a:rPr lang="en-US" altLang="en-US">
                <a:ea typeface="ＭＳ Ｐゴシック" panose="020B0600070205080204" pitchFamily="34" charset="-128"/>
              </a:rPr>
              <a:t>Unadjusted results</a:t>
            </a:r>
          </a:p>
        </p:txBody>
      </p:sp>
      <p:sp>
        <p:nvSpPr>
          <p:cNvPr id="238594" name="Slide Number Placeholder 3">
            <a:extLst>
              <a:ext uri="{FF2B5EF4-FFF2-40B4-BE49-F238E27FC236}">
                <a16:creationId xmlns:a16="http://schemas.microsoft.com/office/drawing/2014/main" id="{45705FB8-BE0A-7F4E-A9DA-36C37C4C59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B6FACFB-B51A-9E4B-8248-F5BE058136D5}" type="slidenum">
              <a:rPr kumimoji="0" lang="en-US" altLang="en-US" sz="1400" smtClean="0"/>
              <a:pPr>
                <a:spcBef>
                  <a:spcPct val="50000"/>
                </a:spcBef>
                <a:buClrTx/>
                <a:buSzTx/>
                <a:buFontTx/>
                <a:buNone/>
              </a:pPr>
              <a:t>121</a:t>
            </a:fld>
            <a:endParaRPr kumimoji="0" lang="en-US" altLang="en-US" sz="1400"/>
          </a:p>
        </p:txBody>
      </p:sp>
      <p:pic>
        <p:nvPicPr>
          <p:cNvPr id="238595" name="Picture 5">
            <a:extLst>
              <a:ext uri="{FF2B5EF4-FFF2-40B4-BE49-F238E27FC236}">
                <a16:creationId xmlns:a16="http://schemas.microsoft.com/office/drawing/2014/main" id="{3347E89F-2B12-844A-AACA-04A430AC01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9144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Text Box 4">
            <a:extLst>
              <a:ext uri="{FF2B5EF4-FFF2-40B4-BE49-F238E27FC236}">
                <a16:creationId xmlns:a16="http://schemas.microsoft.com/office/drawing/2014/main" id="{36A8B3C2-6427-FC40-B903-93302589634C}"/>
              </a:ext>
            </a:extLst>
          </p:cNvPr>
          <p:cNvSpPr txBox="1">
            <a:spLocks noChangeArrowheads="1"/>
          </p:cNvSpPr>
          <p:nvPr/>
        </p:nvSpPr>
        <p:spPr bwMode="auto">
          <a:xfrm>
            <a:off x="1066800" y="61722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Jena AB et al. </a:t>
            </a:r>
            <a:r>
              <a:rPr kumimoji="0" lang="de-DE" altLang="en-US" sz="2400">
                <a:latin typeface="Times New Roman" panose="02020603050405020304" pitchFamily="18" charset="0"/>
              </a:rPr>
              <a:t>J Gen Intern Med 2013; 28(2):223</a:t>
            </a:r>
            <a:r>
              <a:rPr kumimoji="0" lang="de-DE" altLang="en-US" sz="2400" b="1">
                <a:latin typeface="Times New Roman" panose="02020603050405020304" pitchFamily="18" charset="0"/>
              </a:rPr>
              <a:t>–</a:t>
            </a:r>
            <a:r>
              <a:rPr kumimoji="0" lang="de-DE" altLang="en-US" sz="2400">
                <a:latin typeface="Times New Roman" panose="02020603050405020304" pitchFamily="18" charset="0"/>
              </a:rPr>
              <a:t>30</a:t>
            </a:r>
            <a:endParaRPr kumimoji="0" lang="en-US" altLang="en-US" sz="2400">
              <a:latin typeface="Times New Roman" panose="02020603050405020304" pitchFamily="18"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4">
            <a:extLst>
              <a:ext uri="{FF2B5EF4-FFF2-40B4-BE49-F238E27FC236}">
                <a16:creationId xmlns:a16="http://schemas.microsoft.com/office/drawing/2014/main" id="{E515C4FF-0281-8742-8433-27E6655115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2" name="Title 1">
            <a:extLst>
              <a:ext uri="{FF2B5EF4-FFF2-40B4-BE49-F238E27FC236}">
                <a16:creationId xmlns:a16="http://schemas.microsoft.com/office/drawing/2014/main" id="{9072238C-6B5C-BA4F-9E4F-D1866F701804}"/>
              </a:ext>
            </a:extLst>
          </p:cNvPr>
          <p:cNvSpPr>
            <a:spLocks noGrp="1" noChangeArrowheads="1"/>
          </p:cNvSpPr>
          <p:nvPr>
            <p:ph type="title"/>
          </p:nvPr>
        </p:nvSpPr>
        <p:spPr>
          <a:xfrm>
            <a:off x="1676400" y="11113"/>
            <a:ext cx="6934200" cy="598487"/>
          </a:xfrm>
        </p:spPr>
        <p:txBody>
          <a:bodyPr/>
          <a:lstStyle/>
          <a:p>
            <a:r>
              <a:rPr lang="en-US" altLang="en-US">
                <a:ea typeface="ＭＳ Ｐゴシック" panose="020B0600070205080204" pitchFamily="34" charset="-128"/>
              </a:rPr>
              <a:t>Adjusted results</a:t>
            </a:r>
          </a:p>
        </p:txBody>
      </p:sp>
      <p:sp>
        <p:nvSpPr>
          <p:cNvPr id="240643" name="Slide Number Placeholder 3">
            <a:extLst>
              <a:ext uri="{FF2B5EF4-FFF2-40B4-BE49-F238E27FC236}">
                <a16:creationId xmlns:a16="http://schemas.microsoft.com/office/drawing/2014/main" id="{BB351B3F-857F-0B4E-AC28-938C1A897D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2265CB9-D1C6-1C43-B965-5B43CF32AAC7}" type="slidenum">
              <a:rPr kumimoji="0" lang="en-US" altLang="en-US" sz="1400" smtClean="0"/>
              <a:pPr>
                <a:spcBef>
                  <a:spcPct val="50000"/>
                </a:spcBef>
                <a:buClrTx/>
                <a:buSzTx/>
                <a:buFontTx/>
                <a:buNone/>
              </a:pPr>
              <a:t>122</a:t>
            </a:fld>
            <a:endParaRPr kumimoji="0" lang="en-US" altLang="en-US" sz="1400"/>
          </a:p>
        </p:txBody>
      </p:sp>
      <p:sp>
        <p:nvSpPr>
          <p:cNvPr id="240644" name="Text Box 4">
            <a:extLst>
              <a:ext uri="{FF2B5EF4-FFF2-40B4-BE49-F238E27FC236}">
                <a16:creationId xmlns:a16="http://schemas.microsoft.com/office/drawing/2014/main" id="{E3A26F6E-3705-A44D-B242-E909EAFE206E}"/>
              </a:ext>
            </a:extLst>
          </p:cNvPr>
          <p:cNvSpPr txBox="1">
            <a:spLocks noChangeArrowheads="1"/>
          </p:cNvSpPr>
          <p:nvPr/>
        </p:nvSpPr>
        <p:spPr bwMode="auto">
          <a:xfrm>
            <a:off x="1066800" y="61722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Jena AB et al. </a:t>
            </a:r>
            <a:r>
              <a:rPr kumimoji="0" lang="de-DE" altLang="en-US" sz="2400">
                <a:latin typeface="Times New Roman" panose="02020603050405020304" pitchFamily="18" charset="0"/>
              </a:rPr>
              <a:t>J Gen Intern Med 2013; 28(2):223</a:t>
            </a:r>
            <a:r>
              <a:rPr kumimoji="0" lang="de-DE" altLang="en-US" sz="2400" b="1">
                <a:latin typeface="Times New Roman" panose="02020603050405020304" pitchFamily="18" charset="0"/>
              </a:rPr>
              <a:t>–</a:t>
            </a:r>
            <a:r>
              <a:rPr kumimoji="0" lang="de-DE" altLang="en-US" sz="2400">
                <a:latin typeface="Times New Roman" panose="02020603050405020304" pitchFamily="18" charset="0"/>
              </a:rPr>
              <a:t>30</a:t>
            </a:r>
            <a:endParaRPr kumimoji="0" lang="en-US" altLang="en-US" sz="2400">
              <a:latin typeface="Times New Roman" panose="02020603050405020304"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1">
            <a:extLst>
              <a:ext uri="{FF2B5EF4-FFF2-40B4-BE49-F238E27FC236}">
                <a16:creationId xmlns:a16="http://schemas.microsoft.com/office/drawing/2014/main" id="{E5EFDEE5-AA1E-C142-BBAB-91C820FAA49A}"/>
              </a:ext>
            </a:extLst>
          </p:cNvPr>
          <p:cNvSpPr>
            <a:spLocks noGrp="1" noChangeArrowheads="1"/>
          </p:cNvSpPr>
          <p:nvPr>
            <p:ph type="title"/>
          </p:nvPr>
        </p:nvSpPr>
        <p:spPr/>
        <p:txBody>
          <a:bodyPr/>
          <a:lstStyle/>
          <a:p>
            <a:r>
              <a:rPr lang="en-US" altLang="en-US" sz="3200" b="1">
                <a:ea typeface="ＭＳ Ｐゴシック" panose="020B0600070205080204" pitchFamily="34" charset="-128"/>
              </a:rPr>
              <a:t>Long-term Survival </a:t>
            </a:r>
            <a:r>
              <a:rPr lang="en-US" altLang="en-US" sz="3200">
                <a:ea typeface="ＭＳ Ｐゴシック" panose="020B0600070205080204" pitchFamily="34" charset="-128"/>
              </a:rPr>
              <a:t>Following Partial vs Radical Nephrectomy Among Older Patients With Early-Stage Kidney Cancer</a:t>
            </a:r>
            <a:r>
              <a:rPr lang="en-US" altLang="en-US" sz="3200" b="1">
                <a:ea typeface="ＭＳ Ｐゴシック" panose="020B0600070205080204" pitchFamily="34" charset="-128"/>
              </a:rPr>
              <a:t>*</a:t>
            </a:r>
            <a:endParaRPr lang="en-US" altLang="en-US" sz="3200">
              <a:ea typeface="ＭＳ Ｐゴシック" panose="020B0600070205080204" pitchFamily="34" charset="-128"/>
            </a:endParaRPr>
          </a:p>
        </p:txBody>
      </p:sp>
      <p:sp>
        <p:nvSpPr>
          <p:cNvPr id="242690" name="TextBox 4">
            <a:extLst>
              <a:ext uri="{FF2B5EF4-FFF2-40B4-BE49-F238E27FC236}">
                <a16:creationId xmlns:a16="http://schemas.microsoft.com/office/drawing/2014/main" id="{114527F8-3F48-3242-AE74-37E6E759A9DD}"/>
              </a:ext>
            </a:extLst>
          </p:cNvPr>
          <p:cNvSpPr txBox="1">
            <a:spLocks noChangeArrowheads="1"/>
          </p:cNvSpPr>
          <p:nvPr/>
        </p:nvSpPr>
        <p:spPr bwMode="auto">
          <a:xfrm>
            <a:off x="1219200" y="6396038"/>
            <a:ext cx="5676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
        <p:nvSpPr>
          <p:cNvPr id="242691" name="Slide Number Placeholder 5">
            <a:extLst>
              <a:ext uri="{FF2B5EF4-FFF2-40B4-BE49-F238E27FC236}">
                <a16:creationId xmlns:a16="http://schemas.microsoft.com/office/drawing/2014/main" id="{56053156-99D6-0945-BA48-8003F11B77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E31C4B5-6AAF-214E-9A0A-D1C6E96DC49B}" type="slidenum">
              <a:rPr kumimoji="0" lang="en-US" altLang="en-US" sz="1400" smtClean="0"/>
              <a:pPr>
                <a:spcBef>
                  <a:spcPct val="50000"/>
                </a:spcBef>
                <a:buClrTx/>
                <a:buSzTx/>
                <a:buFontTx/>
                <a:buNone/>
              </a:pPr>
              <a:t>123</a:t>
            </a:fld>
            <a:endParaRPr kumimoji="0" lang="en-US" altLang="en-US" sz="1400"/>
          </a:p>
        </p:txBody>
      </p:sp>
      <p:sp>
        <p:nvSpPr>
          <p:cNvPr id="242692" name="Content Placeholder 6">
            <a:extLst>
              <a:ext uri="{FF2B5EF4-FFF2-40B4-BE49-F238E27FC236}">
                <a16:creationId xmlns:a16="http://schemas.microsoft.com/office/drawing/2014/main" id="{24E14C46-1228-0145-833E-3A117EE13A37}"/>
              </a:ext>
            </a:extLst>
          </p:cNvPr>
          <p:cNvSpPr>
            <a:spLocks noGrp="1" noChangeArrowheads="1"/>
          </p:cNvSpPr>
          <p:nvPr>
            <p:ph idx="1"/>
          </p:nvPr>
        </p:nvSpPr>
        <p:spPr>
          <a:xfrm>
            <a:off x="1143000" y="1600200"/>
            <a:ext cx="7772400" cy="4114800"/>
          </a:xfrm>
        </p:spPr>
        <p:txBody>
          <a:bodyPr/>
          <a:lstStyle/>
          <a:p>
            <a:r>
              <a:rPr lang="en-US" altLang="en-US">
                <a:ea typeface="ＭＳ Ｐゴシック" panose="020B0600070205080204" pitchFamily="34" charset="-128"/>
              </a:rPr>
              <a:t>Retrospective cohort study</a:t>
            </a:r>
          </a:p>
          <a:p>
            <a:r>
              <a:rPr lang="en-US" altLang="en-US">
                <a:ea typeface="ＭＳ Ｐゴシック" panose="020B0600070205080204" pitchFamily="34" charset="-128"/>
              </a:rPr>
              <a:t>Subjects: Medicare beneficiaries with early kidney cancer treated with partial or radical nephrectomy</a:t>
            </a:r>
          </a:p>
          <a:p>
            <a:pPr lvl="1"/>
            <a:r>
              <a:rPr lang="en-US" altLang="en-US">
                <a:ea typeface="ＭＳ Ｐゴシック" panose="020B0600070205080204" pitchFamily="34" charset="-128"/>
              </a:rPr>
              <a:t>Partial: remove the part of the kidney with tumor.  (Newer treatment)</a:t>
            </a:r>
          </a:p>
          <a:p>
            <a:pPr lvl="1"/>
            <a:r>
              <a:rPr lang="en-US" altLang="en-US">
                <a:ea typeface="ＭＳ Ｐゴシック" panose="020B0600070205080204" pitchFamily="34" charset="-128"/>
              </a:rPr>
              <a:t>Radical: remove entire kidney, collecting system, adrenals and lymph nodes</a:t>
            </a:r>
          </a:p>
          <a:p>
            <a:r>
              <a:rPr lang="en-US" altLang="en-US">
                <a:ea typeface="ＭＳ Ｐゴシック" panose="020B0600070205080204" pitchFamily="34" charset="-128"/>
              </a:rPr>
              <a:t>Outcome: long term survival</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6">
            <a:extLst>
              <a:ext uri="{FF2B5EF4-FFF2-40B4-BE49-F238E27FC236}">
                <a16:creationId xmlns:a16="http://schemas.microsoft.com/office/drawing/2014/main" id="{DD468DEF-9601-5145-B1B2-2A6101969B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76200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8" name="Title 1">
            <a:extLst>
              <a:ext uri="{FF2B5EF4-FFF2-40B4-BE49-F238E27FC236}">
                <a16:creationId xmlns:a16="http://schemas.microsoft.com/office/drawing/2014/main" id="{B712D67B-5421-4745-977F-B41A49AB2247}"/>
              </a:ext>
            </a:extLst>
          </p:cNvPr>
          <p:cNvSpPr>
            <a:spLocks noGrp="1" noChangeArrowheads="1"/>
          </p:cNvSpPr>
          <p:nvPr>
            <p:ph type="title" idx="4294967295"/>
          </p:nvPr>
        </p:nvSpPr>
        <p:spPr>
          <a:xfrm>
            <a:off x="1066800" y="0"/>
            <a:ext cx="7772400" cy="914400"/>
          </a:xfrm>
        </p:spPr>
        <p:txBody>
          <a:bodyPr/>
          <a:lstStyle/>
          <a:p>
            <a:r>
              <a:rPr lang="en-US" altLang="en-US" sz="3600">
                <a:latin typeface="Times New Roman" panose="02020603050405020304" pitchFamily="18" charset="0"/>
                <a:ea typeface="ＭＳ Ｐゴシック" panose="020B0600070205080204" pitchFamily="34" charset="-128"/>
              </a:rPr>
              <a:t>Kidney cancer incidence and mortality</a:t>
            </a:r>
          </a:p>
        </p:txBody>
      </p:sp>
      <p:sp>
        <p:nvSpPr>
          <p:cNvPr id="244739" name="TextBox 4">
            <a:extLst>
              <a:ext uri="{FF2B5EF4-FFF2-40B4-BE49-F238E27FC236}">
                <a16:creationId xmlns:a16="http://schemas.microsoft.com/office/drawing/2014/main" id="{55B6CC27-AB12-A74D-9569-D465786677DA}"/>
              </a:ext>
            </a:extLst>
          </p:cNvPr>
          <p:cNvSpPr txBox="1">
            <a:spLocks noChangeArrowheads="1"/>
          </p:cNvSpPr>
          <p:nvPr/>
        </p:nvSpPr>
        <p:spPr bwMode="auto">
          <a:xfrm>
            <a:off x="1143000" y="5943600"/>
            <a:ext cx="7543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 typeface="Monotype Sorts" pitchFamily="2" charset="2"/>
              <a:buNone/>
            </a:pPr>
            <a:r>
              <a:rPr kumimoji="0" lang="en-US" altLang="en-US" sz="2000">
                <a:latin typeface="Times New Roman" panose="02020603050405020304" pitchFamily="18" charset="0"/>
              </a:rPr>
              <a:t>From Moynihan R et al.</a:t>
            </a:r>
            <a:r>
              <a:rPr kumimoji="0" lang="en-US" altLang="en-US" sz="2000" i="1">
                <a:latin typeface="Times New Roman" panose="02020603050405020304" pitchFamily="18" charset="0"/>
              </a:rPr>
              <a:t> </a:t>
            </a:r>
            <a:r>
              <a:rPr kumimoji="0" lang="en-US" altLang="en-US" sz="2000">
                <a:latin typeface="Times New Roman" panose="02020603050405020304" pitchFamily="18" charset="0"/>
              </a:rPr>
              <a:t>BMJ 2012;344:e3502, adapted from Welch HG and Black WC. JNCI: 2010;102:605-13</a:t>
            </a:r>
          </a:p>
        </p:txBody>
      </p:sp>
      <p:pic>
        <p:nvPicPr>
          <p:cNvPr id="244740" name="Picture 5">
            <a:extLst>
              <a:ext uri="{FF2B5EF4-FFF2-40B4-BE49-F238E27FC236}">
                <a16:creationId xmlns:a16="http://schemas.microsoft.com/office/drawing/2014/main" id="{A556023D-8B46-294A-B291-7C57B4C581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5181600"/>
            <a:ext cx="68580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1" name="Picture 5">
            <a:extLst>
              <a:ext uri="{FF2B5EF4-FFF2-40B4-BE49-F238E27FC236}">
                <a16:creationId xmlns:a16="http://schemas.microsoft.com/office/drawing/2014/main" id="{9865F713-2D57-EC41-97F4-654B54BACED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667000"/>
            <a:ext cx="2400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2" name="Slide Number Placeholder 6">
            <a:extLst>
              <a:ext uri="{FF2B5EF4-FFF2-40B4-BE49-F238E27FC236}">
                <a16:creationId xmlns:a16="http://schemas.microsoft.com/office/drawing/2014/main" id="{E4F209D8-89FB-1440-A680-55A377D41F3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FD46CB8-DE41-044F-9A65-A792E46B3023}" type="slidenum">
              <a:rPr kumimoji="0" lang="en-US" altLang="en-US" sz="1400" smtClean="0"/>
              <a:pPr>
                <a:spcBef>
                  <a:spcPct val="50000"/>
                </a:spcBef>
                <a:buClrTx/>
                <a:buSzTx/>
                <a:buFontTx/>
                <a:buNone/>
              </a:pPr>
              <a:t>124</a:t>
            </a:fld>
            <a:endParaRPr kumimoji="0" lang="en-US" altLang="en-US" sz="140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itle 1">
            <a:extLst>
              <a:ext uri="{FF2B5EF4-FFF2-40B4-BE49-F238E27FC236}">
                <a16:creationId xmlns:a16="http://schemas.microsoft.com/office/drawing/2014/main" id="{E518F0CB-0782-504B-B5B2-2FD7B974E0D1}"/>
              </a:ext>
            </a:extLst>
          </p:cNvPr>
          <p:cNvSpPr>
            <a:spLocks noGrp="1" noChangeArrowheads="1"/>
          </p:cNvSpPr>
          <p:nvPr>
            <p:ph type="title"/>
          </p:nvPr>
        </p:nvSpPr>
        <p:spPr>
          <a:xfrm>
            <a:off x="1143000" y="533400"/>
            <a:ext cx="7772400" cy="914400"/>
          </a:xfrm>
        </p:spPr>
        <p:txBody>
          <a:bodyPr/>
          <a:lstStyle/>
          <a:p>
            <a:r>
              <a:rPr lang="en-US" altLang="en-US" sz="3200">
                <a:ea typeface="ＭＳ Ｐゴシック" panose="020B0600070205080204" pitchFamily="34" charset="-128"/>
              </a:rPr>
              <a:t>Long-term Survival Following Partial vs Radical Nephrectomy Among Older Patients With Early-Stage Kidney Cancer*</a:t>
            </a:r>
          </a:p>
        </p:txBody>
      </p:sp>
      <p:sp>
        <p:nvSpPr>
          <p:cNvPr id="246786" name="TextBox 4">
            <a:extLst>
              <a:ext uri="{FF2B5EF4-FFF2-40B4-BE49-F238E27FC236}">
                <a16:creationId xmlns:a16="http://schemas.microsoft.com/office/drawing/2014/main" id="{B7F74015-D8B8-D541-8F8F-9E11D9C329B9}"/>
              </a:ext>
            </a:extLst>
          </p:cNvPr>
          <p:cNvSpPr txBox="1">
            <a:spLocks noChangeArrowheads="1"/>
          </p:cNvSpPr>
          <p:nvPr/>
        </p:nvSpPr>
        <p:spPr bwMode="auto">
          <a:xfrm>
            <a:off x="1219200" y="6172200"/>
            <a:ext cx="5676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
        <p:nvSpPr>
          <p:cNvPr id="246787" name="Slide Number Placeholder 5">
            <a:extLst>
              <a:ext uri="{FF2B5EF4-FFF2-40B4-BE49-F238E27FC236}">
                <a16:creationId xmlns:a16="http://schemas.microsoft.com/office/drawing/2014/main" id="{A7064A0C-E092-774E-8FAB-65B7D81AA6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C6560BA-3F6E-E043-AF1D-667D540FE455}" type="slidenum">
              <a:rPr kumimoji="0" lang="en-US" altLang="en-US" sz="1400" smtClean="0"/>
              <a:pPr>
                <a:spcBef>
                  <a:spcPct val="50000"/>
                </a:spcBef>
                <a:buClrTx/>
                <a:buSzTx/>
                <a:buFontTx/>
                <a:buNone/>
              </a:pPr>
              <a:t>125</a:t>
            </a:fld>
            <a:endParaRPr kumimoji="0" lang="en-US" altLang="en-US" sz="1400"/>
          </a:p>
        </p:txBody>
      </p:sp>
      <p:sp>
        <p:nvSpPr>
          <p:cNvPr id="246788" name="Content Placeholder 6">
            <a:extLst>
              <a:ext uri="{FF2B5EF4-FFF2-40B4-BE49-F238E27FC236}">
                <a16:creationId xmlns:a16="http://schemas.microsoft.com/office/drawing/2014/main" id="{C7514F96-1F7B-A448-8A49-184FA7A4728F}"/>
              </a:ext>
            </a:extLst>
          </p:cNvPr>
          <p:cNvSpPr>
            <a:spLocks noGrp="1" noChangeArrowheads="1"/>
          </p:cNvSpPr>
          <p:nvPr>
            <p:ph idx="1"/>
          </p:nvPr>
        </p:nvSpPr>
        <p:spPr>
          <a:xfrm>
            <a:off x="1143000" y="2362200"/>
            <a:ext cx="7772400" cy="4114800"/>
          </a:xfrm>
        </p:spPr>
        <p:txBody>
          <a:bodyPr/>
          <a:lstStyle/>
          <a:p>
            <a:r>
              <a:rPr lang="en-US" altLang="en-US">
                <a:ea typeface="ＭＳ Ｐゴシック" panose="020B0600070205080204" pitchFamily="34" charset="-128"/>
              </a:rPr>
              <a:t>Instrument: </a:t>
            </a:r>
            <a:r>
              <a:rPr lang="ja-JP" altLang="en-US">
                <a:ea typeface="ＭＳ Ｐゴシック" panose="020B0600070205080204" pitchFamily="34" charset="-128"/>
              </a:rPr>
              <a:t>“</a:t>
            </a:r>
            <a:r>
              <a:rPr lang="en-US" altLang="ja-JP">
                <a:ea typeface="ＭＳ Ｐゴシック" panose="020B0600070205080204" pitchFamily="34" charset="-128"/>
              </a:rPr>
              <a:t>Differential distance</a:t>
            </a:r>
            <a:r>
              <a:rPr lang="ja-JP" altLang="en-US">
                <a:ea typeface="ＭＳ Ｐゴシック" panose="020B0600070205080204" pitchFamily="34" charset="-128"/>
              </a:rPr>
              <a:t>”</a:t>
            </a:r>
            <a:r>
              <a:rPr lang="en-US" altLang="ja-JP">
                <a:ea typeface="ＭＳ Ｐゴシック" panose="020B0600070205080204" pitchFamily="34" charset="-128"/>
              </a:rPr>
              <a:t> to a partial nephrectomy surgeon</a:t>
            </a:r>
          </a:p>
          <a:p>
            <a:r>
              <a:rPr lang="en-US" altLang="en-US">
                <a:ea typeface="ＭＳ Ｐゴシック" panose="020B0600070205080204" pitchFamily="34" charset="-128"/>
              </a:rPr>
              <a:t>Outcomes: Overall survival and kidney cancer-specific survival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Title 1">
            <a:extLst>
              <a:ext uri="{FF2B5EF4-FFF2-40B4-BE49-F238E27FC236}">
                <a16:creationId xmlns:a16="http://schemas.microsoft.com/office/drawing/2014/main" id="{BE1BD1A4-110D-8747-9CBA-DD2ADA995069}"/>
              </a:ext>
            </a:extLst>
          </p:cNvPr>
          <p:cNvSpPr>
            <a:spLocks noGrp="1" noChangeArrowheads="1"/>
          </p:cNvSpPr>
          <p:nvPr>
            <p:ph type="title"/>
          </p:nvPr>
        </p:nvSpPr>
        <p:spPr>
          <a:xfrm>
            <a:off x="914400" y="0"/>
            <a:ext cx="7772400" cy="685800"/>
          </a:xfrm>
        </p:spPr>
        <p:txBody>
          <a:bodyPr/>
          <a:lstStyle/>
          <a:p>
            <a:r>
              <a:rPr lang="en-US" altLang="en-US" sz="3200" b="1">
                <a:ea typeface="ＭＳ Ｐゴシック" panose="020B0600070205080204" pitchFamily="34" charset="-128"/>
              </a:rPr>
              <a:t>Differential Distance Instrument*</a:t>
            </a:r>
          </a:p>
        </p:txBody>
      </p:sp>
      <p:pic>
        <p:nvPicPr>
          <p:cNvPr id="248834" name="Picture 3">
            <a:extLst>
              <a:ext uri="{FF2B5EF4-FFF2-40B4-BE49-F238E27FC236}">
                <a16:creationId xmlns:a16="http://schemas.microsoft.com/office/drawing/2014/main" id="{C53C4645-BC4D-0740-AA58-51ED1566D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09600"/>
            <a:ext cx="4191000"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5" name="Slide Number Placeholder 4">
            <a:extLst>
              <a:ext uri="{FF2B5EF4-FFF2-40B4-BE49-F238E27FC236}">
                <a16:creationId xmlns:a16="http://schemas.microsoft.com/office/drawing/2014/main" id="{6B4ABE8D-DEEC-6544-8EFC-3831C6844F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A15E7A6-1017-734F-858E-1910299C7A30}" type="slidenum">
              <a:rPr kumimoji="0" lang="en-US" altLang="en-US" sz="1400" smtClean="0"/>
              <a:pPr>
                <a:spcBef>
                  <a:spcPct val="50000"/>
                </a:spcBef>
                <a:buClrTx/>
                <a:buSzTx/>
                <a:buFontTx/>
                <a:buNone/>
              </a:pPr>
              <a:t>126</a:t>
            </a:fld>
            <a:endParaRPr kumimoji="0" lang="en-US" altLang="en-US" sz="1400"/>
          </a:p>
        </p:txBody>
      </p:sp>
      <p:sp>
        <p:nvSpPr>
          <p:cNvPr id="248836" name="Content Placeholder 5">
            <a:extLst>
              <a:ext uri="{FF2B5EF4-FFF2-40B4-BE49-F238E27FC236}">
                <a16:creationId xmlns:a16="http://schemas.microsoft.com/office/drawing/2014/main" id="{724FF98E-CDBC-E348-A61D-24F259AA8651}"/>
              </a:ext>
            </a:extLst>
          </p:cNvPr>
          <p:cNvSpPr>
            <a:spLocks noGrp="1" noChangeArrowheads="1"/>
          </p:cNvSpPr>
          <p:nvPr>
            <p:ph idx="1"/>
          </p:nvPr>
        </p:nvSpPr>
        <p:spPr>
          <a:xfrm>
            <a:off x="1066800" y="838200"/>
            <a:ext cx="3352800" cy="4114800"/>
          </a:xfrm>
        </p:spPr>
        <p:txBody>
          <a:bodyPr/>
          <a:lstStyle/>
          <a:p>
            <a:r>
              <a:rPr lang="en-US" altLang="en-US" sz="2800">
                <a:ea typeface="ＭＳ Ｐゴシック" panose="020B0600070205080204" pitchFamily="34" charset="-128"/>
              </a:rPr>
              <a:t> Distance to closest surgeon performing partial nephrectomy minus distance to closest surgeon performing radical nephrectomy</a:t>
            </a:r>
          </a:p>
        </p:txBody>
      </p:sp>
      <p:sp>
        <p:nvSpPr>
          <p:cNvPr id="248837" name="TextBox 6">
            <a:extLst>
              <a:ext uri="{FF2B5EF4-FFF2-40B4-BE49-F238E27FC236}">
                <a16:creationId xmlns:a16="http://schemas.microsoft.com/office/drawing/2014/main" id="{F15B6220-8BDC-584E-B79B-C21F71FB01DF}"/>
              </a:ext>
            </a:extLst>
          </p:cNvPr>
          <p:cNvSpPr txBox="1">
            <a:spLocks noChangeArrowheads="1"/>
          </p:cNvSpPr>
          <p:nvPr/>
        </p:nvSpPr>
        <p:spPr bwMode="auto">
          <a:xfrm>
            <a:off x="990600" y="563880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6ADE0-F5EE-7249-A087-CB6BC519F9DF}"/>
              </a:ext>
            </a:extLst>
          </p:cNvPr>
          <p:cNvSpPr>
            <a:spLocks noGrp="1"/>
          </p:cNvSpPr>
          <p:nvPr>
            <p:ph type="title"/>
          </p:nvPr>
        </p:nvSpPr>
        <p:spPr>
          <a:xfrm>
            <a:off x="1066800" y="14288"/>
            <a:ext cx="4191000" cy="685800"/>
          </a:xfrm>
        </p:spPr>
        <p:txBody>
          <a:bodyPr/>
          <a:lstStyle/>
          <a:p>
            <a:pPr>
              <a:defRPr/>
            </a:pPr>
            <a:r>
              <a:rPr lang="en-US" sz="3200" dirty="0">
                <a:ea typeface="+mj-ea"/>
                <a:cs typeface="+mj-cs"/>
              </a:rPr>
              <a:t>Results*</a:t>
            </a:r>
          </a:p>
        </p:txBody>
      </p:sp>
      <p:sp>
        <p:nvSpPr>
          <p:cNvPr id="250882" name="Slide Number Placeholder 5">
            <a:extLst>
              <a:ext uri="{FF2B5EF4-FFF2-40B4-BE49-F238E27FC236}">
                <a16:creationId xmlns:a16="http://schemas.microsoft.com/office/drawing/2014/main" id="{0E685E38-952D-2342-8ACF-3EC78F508A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AE43DDA-A70A-6D47-BD8D-B2CB58DF787B}" type="slidenum">
              <a:rPr kumimoji="0" lang="en-US" altLang="en-US" sz="1400" smtClean="0"/>
              <a:pPr>
                <a:spcBef>
                  <a:spcPct val="50000"/>
                </a:spcBef>
                <a:buClrTx/>
                <a:buSzTx/>
                <a:buFontTx/>
                <a:buNone/>
              </a:pPr>
              <a:t>127</a:t>
            </a:fld>
            <a:endParaRPr kumimoji="0" lang="en-US" altLang="en-US" sz="1400"/>
          </a:p>
        </p:txBody>
      </p:sp>
      <p:pic>
        <p:nvPicPr>
          <p:cNvPr id="250883" name="Picture 8">
            <a:extLst>
              <a:ext uri="{FF2B5EF4-FFF2-40B4-BE49-F238E27FC236}">
                <a16:creationId xmlns:a16="http://schemas.microsoft.com/office/drawing/2014/main" id="{6EAA3D17-F99D-1348-A3EE-70B76EC4EB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4800"/>
            <a:ext cx="3505200" cy="616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Content Placeholder 9">
            <a:extLst>
              <a:ext uri="{FF2B5EF4-FFF2-40B4-BE49-F238E27FC236}">
                <a16:creationId xmlns:a16="http://schemas.microsoft.com/office/drawing/2014/main" id="{4CE8B585-7C9D-2B4C-A847-7E98193C02A0}"/>
              </a:ext>
            </a:extLst>
          </p:cNvPr>
          <p:cNvSpPr>
            <a:spLocks noGrp="1" noChangeArrowheads="1"/>
          </p:cNvSpPr>
          <p:nvPr>
            <p:ph idx="1"/>
          </p:nvPr>
        </p:nvSpPr>
        <p:spPr>
          <a:xfrm>
            <a:off x="990600" y="609600"/>
            <a:ext cx="3657600" cy="5105400"/>
          </a:xfrm>
        </p:spPr>
        <p:txBody>
          <a:bodyPr/>
          <a:lstStyle/>
          <a:p>
            <a:r>
              <a:rPr lang="en-US" altLang="en-US" sz="2800">
                <a:ea typeface="ＭＳ Ｐゴシック" panose="020B0600070205080204" pitchFamily="34" charset="-128"/>
              </a:rPr>
              <a:t>Longer predicted survival for those who lived closer to a partial nephrectomy surgeon</a:t>
            </a:r>
          </a:p>
          <a:p>
            <a:r>
              <a:rPr lang="en-US" altLang="en-US" sz="2800">
                <a:ea typeface="ＭＳ Ｐゴシック" panose="020B0600070205080204" pitchFamily="34" charset="-128"/>
              </a:rPr>
              <a:t>With assumptions, can be converted to effect of partial nephrectomy on survival</a:t>
            </a:r>
          </a:p>
          <a:p>
            <a:r>
              <a:rPr lang="en-US" altLang="en-US" sz="2800">
                <a:ea typeface="ＭＳ Ｐゴシック" panose="020B0600070205080204" pitchFamily="34" charset="-128"/>
              </a:rPr>
              <a:t>Details: Biostat 215 (Spring Qtr)</a:t>
            </a:r>
          </a:p>
        </p:txBody>
      </p:sp>
      <p:sp>
        <p:nvSpPr>
          <p:cNvPr id="250885" name="TextBox 6">
            <a:extLst>
              <a:ext uri="{FF2B5EF4-FFF2-40B4-BE49-F238E27FC236}">
                <a16:creationId xmlns:a16="http://schemas.microsoft.com/office/drawing/2014/main" id="{80E1DE12-3EFB-B34F-B138-FEEADBF76688}"/>
              </a:ext>
            </a:extLst>
          </p:cNvPr>
          <p:cNvSpPr txBox="1">
            <a:spLocks noChangeArrowheads="1"/>
          </p:cNvSpPr>
          <p:nvPr/>
        </p:nvSpPr>
        <p:spPr bwMode="auto">
          <a:xfrm>
            <a:off x="990600" y="6396038"/>
            <a:ext cx="777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*Tan et al. JAMA 2012;307(15):1629-1635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a:extLst>
              <a:ext uri="{FF2B5EF4-FFF2-40B4-BE49-F238E27FC236}">
                <a16:creationId xmlns:a16="http://schemas.microsoft.com/office/drawing/2014/main" id="{D958EC7D-0A2D-9545-8CFC-D8303627C27A}"/>
              </a:ext>
            </a:extLst>
          </p:cNvPr>
          <p:cNvSpPr>
            <a:spLocks noGrp="1" noChangeArrowheads="1"/>
          </p:cNvSpPr>
          <p:nvPr>
            <p:ph type="title" idx="4294967295"/>
          </p:nvPr>
        </p:nvSpPr>
        <p:spPr>
          <a:xfrm>
            <a:off x="990600" y="0"/>
            <a:ext cx="7772400" cy="1143000"/>
          </a:xfrm>
        </p:spPr>
        <p:txBody>
          <a:bodyPr/>
          <a:lstStyle/>
          <a:p>
            <a:r>
              <a:rPr lang="en-US" altLang="en-US">
                <a:latin typeface="Times New Roman" panose="02020603050405020304" pitchFamily="18" charset="0"/>
                <a:ea typeface="ＭＳ Ｐゴシック" panose="020B0600070205080204" pitchFamily="34" charset="-128"/>
              </a:rPr>
              <a:t>Propensity Scores -1</a:t>
            </a:r>
          </a:p>
        </p:txBody>
      </p:sp>
      <p:sp>
        <p:nvSpPr>
          <p:cNvPr id="252930" name="Rectangle 3">
            <a:extLst>
              <a:ext uri="{FF2B5EF4-FFF2-40B4-BE49-F238E27FC236}">
                <a16:creationId xmlns:a16="http://schemas.microsoft.com/office/drawing/2014/main" id="{6CA5D7C9-A838-FE4B-A7AB-AB30A1CE4ECC}"/>
              </a:ext>
            </a:extLst>
          </p:cNvPr>
          <p:cNvSpPr>
            <a:spLocks noGrp="1" noChangeArrowheads="1"/>
          </p:cNvSpPr>
          <p:nvPr>
            <p:ph type="body" idx="4294967295"/>
          </p:nvPr>
        </p:nvSpPr>
        <p:spPr>
          <a:xfrm>
            <a:off x="914400" y="1066800"/>
            <a:ext cx="8229600" cy="5791200"/>
          </a:xfrm>
        </p:spPr>
        <p:txBody>
          <a:bodyPr/>
          <a:lstStyle/>
          <a:p>
            <a:r>
              <a:rPr lang="en-US" altLang="en-US" sz="2800">
                <a:ea typeface="ＭＳ Ｐゴシック" panose="020B0600070205080204" pitchFamily="34" charset="-128"/>
              </a:rPr>
              <a:t>Big picture: want to know if association between treatment and outcome is CAUSAL</a:t>
            </a:r>
          </a:p>
          <a:p>
            <a:r>
              <a:rPr lang="en-US" altLang="en-US" sz="2800">
                <a:ea typeface="ＭＳ Ｐゴシック" panose="020B0600070205080204" pitchFamily="34" charset="-128"/>
              </a:rPr>
              <a:t>Recall competing explanation = confounding by indication for treatment:</a:t>
            </a:r>
          </a:p>
          <a:p>
            <a:pPr lvl="1"/>
            <a:r>
              <a:rPr lang="en-US" altLang="en-US">
                <a:ea typeface="ＭＳ Ｐゴシック" panose="020B0600070205080204" pitchFamily="34" charset="-128"/>
              </a:rPr>
              <a:t>Factor must be associated with outcome</a:t>
            </a:r>
          </a:p>
          <a:p>
            <a:pPr lvl="1"/>
            <a:r>
              <a:rPr lang="en-US" altLang="en-US">
                <a:ea typeface="ＭＳ Ｐゴシック" panose="020B0600070205080204" pitchFamily="34" charset="-128"/>
              </a:rPr>
              <a:t>Factor must be associated with treatment</a:t>
            </a:r>
          </a:p>
          <a:p>
            <a:pPr>
              <a:lnSpc>
                <a:spcPct val="90000"/>
              </a:lnSpc>
            </a:pPr>
            <a:r>
              <a:rPr lang="en-US" altLang="en-US" sz="2800">
                <a:ea typeface="ＭＳ Ｐゴシック" panose="020B0600070205080204" pitchFamily="34" charset="-128"/>
              </a:rPr>
              <a:t>Traditional approach: adjust for factors associated with outcome</a:t>
            </a:r>
          </a:p>
          <a:p>
            <a:pPr>
              <a:lnSpc>
                <a:spcPct val="90000"/>
              </a:lnSpc>
            </a:pPr>
            <a:r>
              <a:rPr lang="en-US" altLang="en-US" sz="2800">
                <a:ea typeface="ＭＳ Ｐゴシック" panose="020B0600070205080204" pitchFamily="34" charset="-128"/>
              </a:rPr>
              <a:t>Alternative approach: Create a new variable, </a:t>
            </a:r>
            <a:r>
              <a:rPr lang="en-US" altLang="en-US" sz="2800" b="1" i="1">
                <a:ea typeface="ＭＳ Ｐゴシック" panose="020B0600070205080204" pitchFamily="34" charset="-128"/>
              </a:rPr>
              <a:t>propensity</a:t>
            </a:r>
            <a:r>
              <a:rPr lang="en-US" altLang="en-US" sz="2800">
                <a:ea typeface="ＭＳ Ｐゴシック" panose="020B0600070205080204" pitchFamily="34" charset="-128"/>
              </a:rPr>
              <a:t> to be treated with the intervention</a:t>
            </a:r>
          </a:p>
          <a:p>
            <a:pPr lvl="1">
              <a:lnSpc>
                <a:spcPct val="90000"/>
              </a:lnSpc>
            </a:pPr>
            <a:r>
              <a:rPr lang="en-US" altLang="en-US">
                <a:ea typeface="ＭＳ Ｐゴシック" panose="020B0600070205080204" pitchFamily="34" charset="-128"/>
              </a:rPr>
              <a:t>Then match, stratify, or include it in multivariable analyses</a:t>
            </a:r>
          </a:p>
          <a:p>
            <a:endParaRPr lang="en-US" altLang="en-US">
              <a:ea typeface="ＭＳ Ｐゴシック" panose="020B0600070205080204" pitchFamily="34" charset="-128"/>
            </a:endParaRPr>
          </a:p>
        </p:txBody>
      </p:sp>
      <p:sp>
        <p:nvSpPr>
          <p:cNvPr id="252931" name="Slide Number Placeholder 5">
            <a:extLst>
              <a:ext uri="{FF2B5EF4-FFF2-40B4-BE49-F238E27FC236}">
                <a16:creationId xmlns:a16="http://schemas.microsoft.com/office/drawing/2014/main" id="{273A70EB-10CF-1943-9F29-68F3C634784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E3F1CFEC-21E8-5445-9D47-FA876E0BAEDA}" type="slidenum">
              <a:rPr kumimoji="0" lang="en-US" altLang="en-US" sz="1400" smtClean="0"/>
              <a:pPr>
                <a:spcBef>
                  <a:spcPct val="50000"/>
                </a:spcBef>
                <a:buClrTx/>
                <a:buSzTx/>
                <a:buFontTx/>
                <a:buNone/>
              </a:pPr>
              <a:t>128</a:t>
            </a:fld>
            <a:endParaRPr kumimoji="0" lang="en-US" altLang="en-US" sz="140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a:extLst>
              <a:ext uri="{FF2B5EF4-FFF2-40B4-BE49-F238E27FC236}">
                <a16:creationId xmlns:a16="http://schemas.microsoft.com/office/drawing/2014/main" id="{172F0389-5A3F-3040-AA5B-79BC22956C76}"/>
              </a:ext>
            </a:extLst>
          </p:cNvPr>
          <p:cNvSpPr>
            <a:spLocks noGrp="1" noChangeArrowheads="1"/>
          </p:cNvSpPr>
          <p:nvPr>
            <p:ph type="title" idx="4294967295"/>
          </p:nvPr>
        </p:nvSpPr>
        <p:spPr/>
        <p:txBody>
          <a:bodyPr/>
          <a:lstStyle/>
          <a:p>
            <a:r>
              <a:rPr lang="en-US" altLang="en-US" sz="3600">
                <a:latin typeface="Times New Roman" panose="02020603050405020304" pitchFamily="18" charset="0"/>
                <a:ea typeface="ＭＳ Ｐゴシック" panose="020B0600070205080204" pitchFamily="34" charset="-128"/>
              </a:rPr>
              <a:t>Advantages of Propensity Scores</a:t>
            </a:r>
          </a:p>
        </p:txBody>
      </p:sp>
      <p:sp>
        <p:nvSpPr>
          <p:cNvPr id="254978" name="Rectangle 3">
            <a:extLst>
              <a:ext uri="{FF2B5EF4-FFF2-40B4-BE49-F238E27FC236}">
                <a16:creationId xmlns:a16="http://schemas.microsoft.com/office/drawing/2014/main" id="{227CC096-B176-B141-92DB-0801EAAF42C7}"/>
              </a:ext>
            </a:extLst>
          </p:cNvPr>
          <p:cNvSpPr>
            <a:spLocks noGrp="1" noChangeArrowheads="1"/>
          </p:cNvSpPr>
          <p:nvPr>
            <p:ph type="body" idx="4294967295"/>
          </p:nvPr>
        </p:nvSpPr>
        <p:spPr>
          <a:xfrm>
            <a:off x="990600" y="1295400"/>
            <a:ext cx="7924800" cy="4876800"/>
          </a:xfrm>
        </p:spPr>
        <p:txBody>
          <a:bodyPr/>
          <a:lstStyle/>
          <a:p>
            <a:pPr>
              <a:lnSpc>
                <a:spcPct val="90000"/>
              </a:lnSpc>
            </a:pPr>
            <a:r>
              <a:rPr lang="en-US" altLang="en-US" sz="2400">
                <a:ea typeface="ＭＳ Ｐゴシック" panose="020B0600070205080204" pitchFamily="34" charset="-128"/>
              </a:rPr>
              <a:t>Better ability to control for cofounding variables if treatment is much more common than the outcome</a:t>
            </a:r>
          </a:p>
          <a:p>
            <a:pPr lvl="1">
              <a:lnSpc>
                <a:spcPct val="90000"/>
              </a:lnSpc>
            </a:pPr>
            <a:r>
              <a:rPr lang="en-US" altLang="en-US" sz="2000">
                <a:ea typeface="ＭＳ Ｐゴシック" panose="020B0600070205080204" pitchFamily="34" charset="-128"/>
              </a:rPr>
              <a:t>Model can include more potential confounders, interactions, etc.</a:t>
            </a:r>
          </a:p>
          <a:p>
            <a:pPr>
              <a:lnSpc>
                <a:spcPct val="90000"/>
              </a:lnSpc>
            </a:pPr>
            <a:r>
              <a:rPr lang="en-US" altLang="en-US" sz="2400">
                <a:ea typeface="ＭＳ Ｐゴシック" panose="020B0600070205080204" pitchFamily="34" charset="-128"/>
              </a:rPr>
              <a:t>The underlying process leading to treatment may be better understood, leading to greater confidence that relevant confounders have been included</a:t>
            </a:r>
          </a:p>
          <a:p>
            <a:pPr lvl="1">
              <a:lnSpc>
                <a:spcPct val="90000"/>
              </a:lnSpc>
            </a:pPr>
            <a:r>
              <a:rPr lang="en-US" altLang="en-US" sz="2000">
                <a:ea typeface="ＭＳ Ｐゴシック" panose="020B0600070205080204" pitchFamily="34" charset="-128"/>
              </a:rPr>
              <a:t>Can ask treating clinicians how they decide whom to treat</a:t>
            </a:r>
          </a:p>
          <a:p>
            <a:pPr>
              <a:lnSpc>
                <a:spcPct val="90000"/>
              </a:lnSpc>
            </a:pPr>
            <a:r>
              <a:rPr lang="en-US" altLang="en-US" sz="2400">
                <a:ea typeface="ＭＳ Ｐゴシック" panose="020B0600070205080204" pitchFamily="34" charset="-128"/>
              </a:rPr>
              <a:t>You can more easily tell when treated and untreated groups are not comparable due to lack of overlap of  propensity scores</a:t>
            </a:r>
          </a:p>
          <a:p>
            <a:pPr lvl="1">
              <a:lnSpc>
                <a:spcPct val="90000"/>
              </a:lnSpc>
              <a:buFontTx/>
              <a:buNone/>
            </a:pPr>
            <a:endParaRPr lang="en-US" altLang="en-US" sz="2400">
              <a:ea typeface="ＭＳ Ｐゴシック" panose="020B0600070205080204" pitchFamily="34" charset="-128"/>
            </a:endParaRPr>
          </a:p>
        </p:txBody>
      </p:sp>
      <p:sp>
        <p:nvSpPr>
          <p:cNvPr id="254979" name="Slide Number Placeholder 5">
            <a:extLst>
              <a:ext uri="{FF2B5EF4-FFF2-40B4-BE49-F238E27FC236}">
                <a16:creationId xmlns:a16="http://schemas.microsoft.com/office/drawing/2014/main" id="{F3ED4583-6AD7-8A40-BA1A-8880A7D8D5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DA54D32-446A-3043-9591-6CE817908D75}" type="slidenum">
              <a:rPr kumimoji="0" lang="en-US" altLang="en-US" sz="1400" smtClean="0"/>
              <a:pPr>
                <a:spcBef>
                  <a:spcPct val="50000"/>
                </a:spcBef>
                <a:buClrTx/>
                <a:buSzTx/>
                <a:buFontTx/>
                <a:buNone/>
              </a:pPr>
              <a:t>129</a:t>
            </a:fld>
            <a:endParaRPr kumimoji="0" lang="en-US" altLang="en-US" sz="14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B3D946BD-5A9B-F54B-BB1A-C682ABADAFF0}"/>
              </a:ext>
            </a:extLst>
          </p:cNvPr>
          <p:cNvSpPr>
            <a:spLocks noGrp="1" noChangeArrowheads="1"/>
          </p:cNvSpPr>
          <p:nvPr>
            <p:ph type="title"/>
          </p:nvPr>
        </p:nvSpPr>
        <p:spPr>
          <a:xfrm>
            <a:off x="1123950" y="0"/>
            <a:ext cx="7772400" cy="914400"/>
          </a:xfrm>
        </p:spPr>
        <p:txBody>
          <a:bodyPr/>
          <a:lstStyle/>
          <a:p>
            <a:r>
              <a:rPr lang="en-US" altLang="en-US" dirty="0">
                <a:latin typeface="Times New Roman" panose="02020603050405020304" pitchFamily="18" charset="0"/>
                <a:ea typeface="ＭＳ Ｐゴシック" panose="020B0600070205080204" pitchFamily="34" charset="-128"/>
              </a:rPr>
              <a:t>Instrumental variable analysis</a:t>
            </a:r>
          </a:p>
        </p:txBody>
      </p:sp>
      <p:sp>
        <p:nvSpPr>
          <p:cNvPr id="40962" name="Rectangle 3">
            <a:extLst>
              <a:ext uri="{FF2B5EF4-FFF2-40B4-BE49-F238E27FC236}">
                <a16:creationId xmlns:a16="http://schemas.microsoft.com/office/drawing/2014/main" id="{5920C886-E648-1F4F-BDE2-E2FCA80E6F7A}"/>
              </a:ext>
            </a:extLst>
          </p:cNvPr>
          <p:cNvSpPr>
            <a:spLocks noGrp="1" noChangeArrowheads="1"/>
          </p:cNvSpPr>
          <p:nvPr>
            <p:ph type="body" idx="1"/>
          </p:nvPr>
        </p:nvSpPr>
        <p:spPr>
          <a:xfrm>
            <a:off x="1123950" y="838200"/>
            <a:ext cx="7772400" cy="4114800"/>
          </a:xfrm>
        </p:spPr>
        <p:txBody>
          <a:bodyPr/>
          <a:lstStyle/>
          <a:p>
            <a:r>
              <a:rPr lang="en-US" altLang="en-US" dirty="0">
                <a:ea typeface="ＭＳ Ｐゴシック" panose="020B0600070205080204" pitchFamily="34" charset="-128"/>
              </a:rPr>
              <a:t>May require large sample sizes, especially if instrument is weak </a:t>
            </a:r>
          </a:p>
          <a:p>
            <a:pPr lvl="1"/>
            <a:r>
              <a:rPr lang="en-US" altLang="en-US" dirty="0">
                <a:ea typeface="ＭＳ Ｐゴシック" panose="020B0600070205080204" pitchFamily="34" charset="-128"/>
              </a:rPr>
              <a:t>In this case </a:t>
            </a:r>
            <a:r>
              <a:rPr lang="en-US" altLang="en-US" i="1" dirty="0">
                <a:ea typeface="ＭＳ Ｐゴシック" panose="020B0600070205080204" pitchFamily="34" charset="-128"/>
              </a:rPr>
              <a:t>draft eligibility </a:t>
            </a:r>
            <a:r>
              <a:rPr lang="en-US" altLang="en-US" dirty="0">
                <a:ea typeface="ＭＳ Ｐゴシック" panose="020B0600070205080204" pitchFamily="34" charset="-128"/>
              </a:rPr>
              <a:t>rather than </a:t>
            </a:r>
            <a:r>
              <a:rPr lang="en-US" altLang="en-US" i="1" dirty="0">
                <a:ea typeface="ＭＳ Ｐゴシック" panose="020B0600070205080204" pitchFamily="34" charset="-128"/>
              </a:rPr>
              <a:t>military service</a:t>
            </a:r>
          </a:p>
          <a:p>
            <a:r>
              <a:rPr lang="en-US" altLang="en-US" dirty="0">
                <a:ea typeface="ＭＳ Ｐゴシック" panose="020B0600070205080204" pitchFamily="34" charset="-128"/>
              </a:rPr>
              <a:t>Effect of actual exposure attenuated; biased towards null</a:t>
            </a:r>
          </a:p>
          <a:p>
            <a:r>
              <a:rPr lang="en-US" altLang="en-US" dirty="0">
                <a:ea typeface="ＭＳ Ｐゴシック" panose="020B0600070205080204" pitchFamily="34" charset="-128"/>
              </a:rPr>
              <a:t>Achieve statistical significance with large sample size</a:t>
            </a:r>
          </a:p>
          <a:p>
            <a:r>
              <a:rPr lang="en-US" altLang="en-US" dirty="0">
                <a:ea typeface="ＭＳ Ｐゴシック" panose="020B0600070205080204" pitchFamily="34" charset="-128"/>
              </a:rPr>
              <a:t>Use </a:t>
            </a:r>
            <a:r>
              <a:rPr lang="en-US" altLang="en-US" i="1" dirty="0">
                <a:ea typeface="ＭＳ Ｐゴシック" panose="020B0600070205080204" pitchFamily="34" charset="-128"/>
              </a:rPr>
              <a:t>instrumental variable </a:t>
            </a:r>
            <a:r>
              <a:rPr lang="en-US" altLang="en-US" dirty="0">
                <a:ea typeface="ＭＳ Ｐゴシック" panose="020B0600070205080204" pitchFamily="34" charset="-128"/>
              </a:rPr>
              <a:t>analysis to reverse bias towards null (with various assumptions)</a:t>
            </a:r>
          </a:p>
        </p:txBody>
      </p:sp>
      <p:sp>
        <p:nvSpPr>
          <p:cNvPr id="40963" name="Slide Number Placeholder 5">
            <a:extLst>
              <a:ext uri="{FF2B5EF4-FFF2-40B4-BE49-F238E27FC236}">
                <a16:creationId xmlns:a16="http://schemas.microsoft.com/office/drawing/2014/main" id="{FF8DC34F-DFF4-AA47-8662-3702EABEF7A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ACBB186-0750-E045-9CFE-F81F18945F14}" type="slidenum">
              <a:rPr kumimoji="0" lang="en-US" altLang="en-US" sz="1400" smtClean="0"/>
              <a:pPr>
                <a:spcBef>
                  <a:spcPct val="50000"/>
                </a:spcBef>
                <a:buClrTx/>
                <a:buSzTx/>
                <a:buFontTx/>
                <a:buNone/>
              </a:pPr>
              <a:t>13</a:t>
            </a:fld>
            <a:endParaRPr kumimoji="0" lang="en-US" altLang="en-US" sz="140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a:extLst>
              <a:ext uri="{FF2B5EF4-FFF2-40B4-BE49-F238E27FC236}">
                <a16:creationId xmlns:a16="http://schemas.microsoft.com/office/drawing/2014/main" id="{3BD98258-8547-1549-A1E3-A27227DB5694}"/>
              </a:ext>
            </a:extLst>
          </p:cNvPr>
          <p:cNvSpPr>
            <a:spLocks noGrp="1" noChangeArrowheads="1"/>
          </p:cNvSpPr>
          <p:nvPr>
            <p:ph type="title"/>
          </p:nvPr>
        </p:nvSpPr>
        <p:spPr>
          <a:xfrm>
            <a:off x="1371600" y="134938"/>
            <a:ext cx="7543800" cy="855662"/>
          </a:xfrm>
        </p:spPr>
        <p:txBody>
          <a:bodyPr/>
          <a:lstStyle/>
          <a:p>
            <a:r>
              <a:rPr lang="en-US" altLang="en-US" sz="3200">
                <a:latin typeface="Tahoma" panose="020B0604030504040204" pitchFamily="34" charset="0"/>
                <a:ea typeface="ＭＳ Ｐゴシック" panose="020B0600070205080204" pitchFamily="34" charset="-128"/>
              </a:rPr>
              <a:t>How Much Overlap In The Propensity Scores Do We Want?</a:t>
            </a:r>
          </a:p>
        </p:txBody>
      </p:sp>
      <p:grpSp>
        <p:nvGrpSpPr>
          <p:cNvPr id="2" name="Group 3">
            <a:extLst>
              <a:ext uri="{FF2B5EF4-FFF2-40B4-BE49-F238E27FC236}">
                <a16:creationId xmlns:a16="http://schemas.microsoft.com/office/drawing/2014/main" id="{F141A9BB-38A3-8F4A-A12E-5DF4D6AE1556}"/>
              </a:ext>
            </a:extLst>
          </p:cNvPr>
          <p:cNvGrpSpPr>
            <a:grpSpLocks/>
          </p:cNvGrpSpPr>
          <p:nvPr/>
        </p:nvGrpSpPr>
        <p:grpSpPr bwMode="auto">
          <a:xfrm>
            <a:off x="2286000" y="2362200"/>
            <a:ext cx="776288" cy="1295400"/>
            <a:chOff x="816" y="1680"/>
            <a:chExt cx="489" cy="816"/>
          </a:xfrm>
        </p:grpSpPr>
        <p:sp>
          <p:nvSpPr>
            <p:cNvPr id="257158" name="Rectangle 4">
              <a:extLst>
                <a:ext uri="{FF2B5EF4-FFF2-40B4-BE49-F238E27FC236}">
                  <a16:creationId xmlns:a16="http://schemas.microsoft.com/office/drawing/2014/main" id="{95B12737-E21E-1F40-A57C-AE3910AA762D}"/>
                </a:ext>
              </a:extLst>
            </p:cNvPr>
            <p:cNvSpPr>
              <a:spLocks noChangeArrowheads="1"/>
            </p:cNvSpPr>
            <p:nvPr/>
          </p:nvSpPr>
          <p:spPr bwMode="auto">
            <a:xfrm>
              <a:off x="816" y="1728"/>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9" name="Rectangle 5">
              <a:extLst>
                <a:ext uri="{FF2B5EF4-FFF2-40B4-BE49-F238E27FC236}">
                  <a16:creationId xmlns:a16="http://schemas.microsoft.com/office/drawing/2014/main" id="{D9E662D0-EFB1-D841-A67D-BFFA63A226F8}"/>
                </a:ext>
              </a:extLst>
            </p:cNvPr>
            <p:cNvSpPr>
              <a:spLocks noChangeArrowheads="1"/>
            </p:cNvSpPr>
            <p:nvPr/>
          </p:nvSpPr>
          <p:spPr bwMode="auto">
            <a:xfrm>
              <a:off x="816" y="177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0" name="Rectangle 6">
              <a:extLst>
                <a:ext uri="{FF2B5EF4-FFF2-40B4-BE49-F238E27FC236}">
                  <a16:creationId xmlns:a16="http://schemas.microsoft.com/office/drawing/2014/main" id="{B5F8EED8-B5FA-2D44-AFFB-EA134FF36B63}"/>
                </a:ext>
              </a:extLst>
            </p:cNvPr>
            <p:cNvSpPr>
              <a:spLocks noChangeArrowheads="1"/>
            </p:cNvSpPr>
            <p:nvPr/>
          </p:nvSpPr>
          <p:spPr bwMode="auto">
            <a:xfrm>
              <a:off x="816" y="1824"/>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1" name="Rectangle 7">
              <a:extLst>
                <a:ext uri="{FF2B5EF4-FFF2-40B4-BE49-F238E27FC236}">
                  <a16:creationId xmlns:a16="http://schemas.microsoft.com/office/drawing/2014/main" id="{7670090A-3D80-9D4C-AFDB-FF170D0BF736}"/>
                </a:ext>
              </a:extLst>
            </p:cNvPr>
            <p:cNvSpPr>
              <a:spLocks noChangeArrowheads="1"/>
            </p:cNvSpPr>
            <p:nvPr/>
          </p:nvSpPr>
          <p:spPr bwMode="auto">
            <a:xfrm>
              <a:off x="816" y="1872"/>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2" name="Rectangle 8">
              <a:extLst>
                <a:ext uri="{FF2B5EF4-FFF2-40B4-BE49-F238E27FC236}">
                  <a16:creationId xmlns:a16="http://schemas.microsoft.com/office/drawing/2014/main" id="{2953BFB3-E495-BB42-8E60-7F53533904C3}"/>
                </a:ext>
              </a:extLst>
            </p:cNvPr>
            <p:cNvSpPr>
              <a:spLocks noChangeArrowheads="1"/>
            </p:cNvSpPr>
            <p:nvPr/>
          </p:nvSpPr>
          <p:spPr bwMode="auto">
            <a:xfrm>
              <a:off x="816" y="1920"/>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3" name="Rectangle 9">
              <a:extLst>
                <a:ext uri="{FF2B5EF4-FFF2-40B4-BE49-F238E27FC236}">
                  <a16:creationId xmlns:a16="http://schemas.microsoft.com/office/drawing/2014/main" id="{81EB5F87-9060-234C-9ABD-503469C632A5}"/>
                </a:ext>
              </a:extLst>
            </p:cNvPr>
            <p:cNvSpPr>
              <a:spLocks noChangeArrowheads="1"/>
            </p:cNvSpPr>
            <p:nvPr/>
          </p:nvSpPr>
          <p:spPr bwMode="auto">
            <a:xfrm>
              <a:off x="816" y="1968"/>
              <a:ext cx="489"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4" name="Rectangle 10">
              <a:extLst>
                <a:ext uri="{FF2B5EF4-FFF2-40B4-BE49-F238E27FC236}">
                  <a16:creationId xmlns:a16="http://schemas.microsoft.com/office/drawing/2014/main" id="{EDD9A8E8-FE94-F443-B35F-ED586BDFFD97}"/>
                </a:ext>
              </a:extLst>
            </p:cNvPr>
            <p:cNvSpPr>
              <a:spLocks noChangeArrowheads="1"/>
            </p:cNvSpPr>
            <p:nvPr/>
          </p:nvSpPr>
          <p:spPr bwMode="auto">
            <a:xfrm>
              <a:off x="816" y="2016"/>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5" name="Rectangle 11">
              <a:extLst>
                <a:ext uri="{FF2B5EF4-FFF2-40B4-BE49-F238E27FC236}">
                  <a16:creationId xmlns:a16="http://schemas.microsoft.com/office/drawing/2014/main" id="{48E021C8-A933-F44F-AD35-1229627265F2}"/>
                </a:ext>
              </a:extLst>
            </p:cNvPr>
            <p:cNvSpPr>
              <a:spLocks noChangeArrowheads="1"/>
            </p:cNvSpPr>
            <p:nvPr/>
          </p:nvSpPr>
          <p:spPr bwMode="auto">
            <a:xfrm>
              <a:off x="816" y="2064"/>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6" name="Rectangle 12">
              <a:extLst>
                <a:ext uri="{FF2B5EF4-FFF2-40B4-BE49-F238E27FC236}">
                  <a16:creationId xmlns:a16="http://schemas.microsoft.com/office/drawing/2014/main" id="{4044E1C9-D361-2D47-9639-7803C6B6DB7C}"/>
                </a:ext>
              </a:extLst>
            </p:cNvPr>
            <p:cNvSpPr>
              <a:spLocks noChangeArrowheads="1"/>
            </p:cNvSpPr>
            <p:nvPr/>
          </p:nvSpPr>
          <p:spPr bwMode="auto">
            <a:xfrm>
              <a:off x="816" y="2112"/>
              <a:ext cx="374"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7" name="Rectangle 13">
              <a:extLst>
                <a:ext uri="{FF2B5EF4-FFF2-40B4-BE49-F238E27FC236}">
                  <a16:creationId xmlns:a16="http://schemas.microsoft.com/office/drawing/2014/main" id="{2A86B309-8DFA-594B-BDA3-5C8BAAAEDD35}"/>
                </a:ext>
              </a:extLst>
            </p:cNvPr>
            <p:cNvSpPr>
              <a:spLocks noChangeArrowheads="1"/>
            </p:cNvSpPr>
            <p:nvPr/>
          </p:nvSpPr>
          <p:spPr bwMode="auto">
            <a:xfrm>
              <a:off x="816" y="2160"/>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8" name="Rectangle 14">
              <a:extLst>
                <a:ext uri="{FF2B5EF4-FFF2-40B4-BE49-F238E27FC236}">
                  <a16:creationId xmlns:a16="http://schemas.microsoft.com/office/drawing/2014/main" id="{157C7FC8-DFF3-614B-B6BD-15D1A8129085}"/>
                </a:ext>
              </a:extLst>
            </p:cNvPr>
            <p:cNvSpPr>
              <a:spLocks noChangeArrowheads="1"/>
            </p:cNvSpPr>
            <p:nvPr/>
          </p:nvSpPr>
          <p:spPr bwMode="auto">
            <a:xfrm>
              <a:off x="816" y="2208"/>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69" name="Rectangle 15">
              <a:extLst>
                <a:ext uri="{FF2B5EF4-FFF2-40B4-BE49-F238E27FC236}">
                  <a16:creationId xmlns:a16="http://schemas.microsoft.com/office/drawing/2014/main" id="{34221874-D1CC-EC4B-BB8F-75154101A0DF}"/>
                </a:ext>
              </a:extLst>
            </p:cNvPr>
            <p:cNvSpPr>
              <a:spLocks noChangeArrowheads="1"/>
            </p:cNvSpPr>
            <p:nvPr/>
          </p:nvSpPr>
          <p:spPr bwMode="auto">
            <a:xfrm>
              <a:off x="816" y="225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0" name="Rectangle 16">
              <a:extLst>
                <a:ext uri="{FF2B5EF4-FFF2-40B4-BE49-F238E27FC236}">
                  <a16:creationId xmlns:a16="http://schemas.microsoft.com/office/drawing/2014/main" id="{43182456-DD49-2A47-8CC7-79F5D1A23620}"/>
                </a:ext>
              </a:extLst>
            </p:cNvPr>
            <p:cNvSpPr>
              <a:spLocks noChangeArrowheads="1"/>
            </p:cNvSpPr>
            <p:nvPr/>
          </p:nvSpPr>
          <p:spPr bwMode="auto">
            <a:xfrm>
              <a:off x="816" y="2304"/>
              <a:ext cx="17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1" name="Rectangle 17">
              <a:extLst>
                <a:ext uri="{FF2B5EF4-FFF2-40B4-BE49-F238E27FC236}">
                  <a16:creationId xmlns:a16="http://schemas.microsoft.com/office/drawing/2014/main" id="{E74FCC6C-82EE-B247-9513-8AF195791DC2}"/>
                </a:ext>
              </a:extLst>
            </p:cNvPr>
            <p:cNvSpPr>
              <a:spLocks noChangeArrowheads="1"/>
            </p:cNvSpPr>
            <p:nvPr/>
          </p:nvSpPr>
          <p:spPr bwMode="auto">
            <a:xfrm>
              <a:off x="816" y="2352"/>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2" name="Rectangle 18">
              <a:extLst>
                <a:ext uri="{FF2B5EF4-FFF2-40B4-BE49-F238E27FC236}">
                  <a16:creationId xmlns:a16="http://schemas.microsoft.com/office/drawing/2014/main" id="{2FA2EAEF-BC4B-DD41-9E2F-E2932623C8AF}"/>
                </a:ext>
              </a:extLst>
            </p:cNvPr>
            <p:cNvSpPr>
              <a:spLocks noChangeArrowheads="1"/>
            </p:cNvSpPr>
            <p:nvPr/>
          </p:nvSpPr>
          <p:spPr bwMode="auto">
            <a:xfrm>
              <a:off x="816" y="2400"/>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3" name="Rectangle 19">
              <a:extLst>
                <a:ext uri="{FF2B5EF4-FFF2-40B4-BE49-F238E27FC236}">
                  <a16:creationId xmlns:a16="http://schemas.microsoft.com/office/drawing/2014/main" id="{48EF3332-8C3D-094D-BC86-63AF17F3185C}"/>
                </a:ext>
              </a:extLst>
            </p:cNvPr>
            <p:cNvSpPr>
              <a:spLocks noChangeArrowheads="1"/>
            </p:cNvSpPr>
            <p:nvPr/>
          </p:nvSpPr>
          <p:spPr bwMode="auto">
            <a:xfrm>
              <a:off x="816" y="2448"/>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74" name="Rectangle 20">
              <a:extLst>
                <a:ext uri="{FF2B5EF4-FFF2-40B4-BE49-F238E27FC236}">
                  <a16:creationId xmlns:a16="http://schemas.microsoft.com/office/drawing/2014/main" id="{11C719B6-4854-ED47-B06B-6CAC12B96567}"/>
                </a:ext>
              </a:extLst>
            </p:cNvPr>
            <p:cNvSpPr>
              <a:spLocks noChangeArrowheads="1"/>
            </p:cNvSpPr>
            <p:nvPr/>
          </p:nvSpPr>
          <p:spPr bwMode="auto">
            <a:xfrm>
              <a:off x="816" y="1680"/>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3" name="Group 21">
            <a:extLst>
              <a:ext uri="{FF2B5EF4-FFF2-40B4-BE49-F238E27FC236}">
                <a16:creationId xmlns:a16="http://schemas.microsoft.com/office/drawing/2014/main" id="{7D88C4C3-6BBE-D04C-9405-41EC9A85E03F}"/>
              </a:ext>
            </a:extLst>
          </p:cNvPr>
          <p:cNvGrpSpPr>
            <a:grpSpLocks/>
          </p:cNvGrpSpPr>
          <p:nvPr/>
        </p:nvGrpSpPr>
        <p:grpSpPr bwMode="auto">
          <a:xfrm>
            <a:off x="1277938" y="3930650"/>
            <a:ext cx="960437" cy="1524000"/>
            <a:chOff x="211" y="2688"/>
            <a:chExt cx="605" cy="960"/>
          </a:xfrm>
        </p:grpSpPr>
        <p:sp>
          <p:nvSpPr>
            <p:cNvPr id="257138" name="Rectangle 22">
              <a:extLst>
                <a:ext uri="{FF2B5EF4-FFF2-40B4-BE49-F238E27FC236}">
                  <a16:creationId xmlns:a16="http://schemas.microsoft.com/office/drawing/2014/main" id="{6397F3A7-6E25-134C-80DB-9DA72CFEBE0E}"/>
                </a:ext>
              </a:extLst>
            </p:cNvPr>
            <p:cNvSpPr>
              <a:spLocks noChangeArrowheads="1"/>
            </p:cNvSpPr>
            <p:nvPr/>
          </p:nvSpPr>
          <p:spPr bwMode="auto">
            <a:xfrm>
              <a:off x="758" y="2688"/>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9" name="Rectangle 23">
              <a:extLst>
                <a:ext uri="{FF2B5EF4-FFF2-40B4-BE49-F238E27FC236}">
                  <a16:creationId xmlns:a16="http://schemas.microsoft.com/office/drawing/2014/main" id="{6C95FE90-386E-2B46-A6FB-E2783B2A58D3}"/>
                </a:ext>
              </a:extLst>
            </p:cNvPr>
            <p:cNvSpPr>
              <a:spLocks noChangeArrowheads="1"/>
            </p:cNvSpPr>
            <p:nvPr/>
          </p:nvSpPr>
          <p:spPr bwMode="auto">
            <a:xfrm>
              <a:off x="499" y="2736"/>
              <a:ext cx="31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0" name="Rectangle 24">
              <a:extLst>
                <a:ext uri="{FF2B5EF4-FFF2-40B4-BE49-F238E27FC236}">
                  <a16:creationId xmlns:a16="http://schemas.microsoft.com/office/drawing/2014/main" id="{A7DA7145-E947-4D4D-BE0B-51E364B64D79}"/>
                </a:ext>
              </a:extLst>
            </p:cNvPr>
            <p:cNvSpPr>
              <a:spLocks noChangeArrowheads="1"/>
            </p:cNvSpPr>
            <p:nvPr/>
          </p:nvSpPr>
          <p:spPr bwMode="auto">
            <a:xfrm>
              <a:off x="701" y="2784"/>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1" name="Rectangle 25">
              <a:extLst>
                <a:ext uri="{FF2B5EF4-FFF2-40B4-BE49-F238E27FC236}">
                  <a16:creationId xmlns:a16="http://schemas.microsoft.com/office/drawing/2014/main" id="{D106EF76-FEB6-B542-94A2-419700377272}"/>
                </a:ext>
              </a:extLst>
            </p:cNvPr>
            <p:cNvSpPr>
              <a:spLocks noChangeArrowheads="1"/>
            </p:cNvSpPr>
            <p:nvPr/>
          </p:nvSpPr>
          <p:spPr bwMode="auto">
            <a:xfrm>
              <a:off x="327" y="283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2" name="Rectangle 26">
              <a:extLst>
                <a:ext uri="{FF2B5EF4-FFF2-40B4-BE49-F238E27FC236}">
                  <a16:creationId xmlns:a16="http://schemas.microsoft.com/office/drawing/2014/main" id="{DB39B182-CBC6-8B40-8CC3-2CECA93CDC8E}"/>
                </a:ext>
              </a:extLst>
            </p:cNvPr>
            <p:cNvSpPr>
              <a:spLocks noChangeArrowheads="1"/>
            </p:cNvSpPr>
            <p:nvPr/>
          </p:nvSpPr>
          <p:spPr bwMode="auto">
            <a:xfrm>
              <a:off x="240" y="2880"/>
              <a:ext cx="576"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3" name="Rectangle 27">
              <a:extLst>
                <a:ext uri="{FF2B5EF4-FFF2-40B4-BE49-F238E27FC236}">
                  <a16:creationId xmlns:a16="http://schemas.microsoft.com/office/drawing/2014/main" id="{E56A01E8-0B36-DA49-A7F8-27DDAD633177}"/>
                </a:ext>
              </a:extLst>
            </p:cNvPr>
            <p:cNvSpPr>
              <a:spLocks noChangeArrowheads="1"/>
            </p:cNvSpPr>
            <p:nvPr/>
          </p:nvSpPr>
          <p:spPr bwMode="auto">
            <a:xfrm>
              <a:off x="298" y="2928"/>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4" name="Rectangle 28">
              <a:extLst>
                <a:ext uri="{FF2B5EF4-FFF2-40B4-BE49-F238E27FC236}">
                  <a16:creationId xmlns:a16="http://schemas.microsoft.com/office/drawing/2014/main" id="{6F13D488-E65A-0E4D-A66E-DA4137F51F2F}"/>
                </a:ext>
              </a:extLst>
            </p:cNvPr>
            <p:cNvSpPr>
              <a:spLocks noChangeArrowheads="1"/>
            </p:cNvSpPr>
            <p:nvPr/>
          </p:nvSpPr>
          <p:spPr bwMode="auto">
            <a:xfrm>
              <a:off x="355" y="2976"/>
              <a:ext cx="461"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5" name="Rectangle 29">
              <a:extLst>
                <a:ext uri="{FF2B5EF4-FFF2-40B4-BE49-F238E27FC236}">
                  <a16:creationId xmlns:a16="http://schemas.microsoft.com/office/drawing/2014/main" id="{87A608A2-F61D-2A4B-BA91-E726BAB42075}"/>
                </a:ext>
              </a:extLst>
            </p:cNvPr>
            <p:cNvSpPr>
              <a:spLocks noChangeArrowheads="1"/>
            </p:cNvSpPr>
            <p:nvPr/>
          </p:nvSpPr>
          <p:spPr bwMode="auto">
            <a:xfrm>
              <a:off x="471" y="302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6" name="Rectangle 30">
              <a:extLst>
                <a:ext uri="{FF2B5EF4-FFF2-40B4-BE49-F238E27FC236}">
                  <a16:creationId xmlns:a16="http://schemas.microsoft.com/office/drawing/2014/main" id="{1E575670-09DB-B84E-A16D-82953A5DAEC1}"/>
                </a:ext>
              </a:extLst>
            </p:cNvPr>
            <p:cNvSpPr>
              <a:spLocks noChangeArrowheads="1"/>
            </p:cNvSpPr>
            <p:nvPr/>
          </p:nvSpPr>
          <p:spPr bwMode="auto">
            <a:xfrm>
              <a:off x="327" y="307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7" name="Rectangle 31">
              <a:extLst>
                <a:ext uri="{FF2B5EF4-FFF2-40B4-BE49-F238E27FC236}">
                  <a16:creationId xmlns:a16="http://schemas.microsoft.com/office/drawing/2014/main" id="{D0BB1CBE-3D74-AD4B-BFB3-803FE5A42F25}"/>
                </a:ext>
              </a:extLst>
            </p:cNvPr>
            <p:cNvSpPr>
              <a:spLocks noChangeArrowheads="1"/>
            </p:cNvSpPr>
            <p:nvPr/>
          </p:nvSpPr>
          <p:spPr bwMode="auto">
            <a:xfrm>
              <a:off x="269" y="3120"/>
              <a:ext cx="54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8" name="Rectangle 32">
              <a:extLst>
                <a:ext uri="{FF2B5EF4-FFF2-40B4-BE49-F238E27FC236}">
                  <a16:creationId xmlns:a16="http://schemas.microsoft.com/office/drawing/2014/main" id="{7662788E-B3C8-C746-8D7C-AB4E448863E8}"/>
                </a:ext>
              </a:extLst>
            </p:cNvPr>
            <p:cNvSpPr>
              <a:spLocks noChangeArrowheads="1"/>
            </p:cNvSpPr>
            <p:nvPr/>
          </p:nvSpPr>
          <p:spPr bwMode="auto">
            <a:xfrm>
              <a:off x="211" y="3168"/>
              <a:ext cx="60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49" name="Rectangle 33">
              <a:extLst>
                <a:ext uri="{FF2B5EF4-FFF2-40B4-BE49-F238E27FC236}">
                  <a16:creationId xmlns:a16="http://schemas.microsoft.com/office/drawing/2014/main" id="{1395DF63-C9FB-AB45-903C-3EFD78718ABF}"/>
                </a:ext>
              </a:extLst>
            </p:cNvPr>
            <p:cNvSpPr>
              <a:spLocks noChangeArrowheads="1"/>
            </p:cNvSpPr>
            <p:nvPr/>
          </p:nvSpPr>
          <p:spPr bwMode="auto">
            <a:xfrm>
              <a:off x="327" y="3216"/>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0" name="Rectangle 34">
              <a:extLst>
                <a:ext uri="{FF2B5EF4-FFF2-40B4-BE49-F238E27FC236}">
                  <a16:creationId xmlns:a16="http://schemas.microsoft.com/office/drawing/2014/main" id="{2748C2D8-AE1A-0F41-AA78-DD7BB490E316}"/>
                </a:ext>
              </a:extLst>
            </p:cNvPr>
            <p:cNvSpPr>
              <a:spLocks noChangeArrowheads="1"/>
            </p:cNvSpPr>
            <p:nvPr/>
          </p:nvSpPr>
          <p:spPr bwMode="auto">
            <a:xfrm>
              <a:off x="471" y="326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1" name="Rectangle 35">
              <a:extLst>
                <a:ext uri="{FF2B5EF4-FFF2-40B4-BE49-F238E27FC236}">
                  <a16:creationId xmlns:a16="http://schemas.microsoft.com/office/drawing/2014/main" id="{943A24A6-B355-A549-BFB4-417C93117476}"/>
                </a:ext>
              </a:extLst>
            </p:cNvPr>
            <p:cNvSpPr>
              <a:spLocks noChangeArrowheads="1"/>
            </p:cNvSpPr>
            <p:nvPr/>
          </p:nvSpPr>
          <p:spPr bwMode="auto">
            <a:xfrm>
              <a:off x="298" y="3312"/>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2" name="Rectangle 36">
              <a:extLst>
                <a:ext uri="{FF2B5EF4-FFF2-40B4-BE49-F238E27FC236}">
                  <a16:creationId xmlns:a16="http://schemas.microsoft.com/office/drawing/2014/main" id="{6F499DCE-0B14-7640-A070-414C642CDD43}"/>
                </a:ext>
              </a:extLst>
            </p:cNvPr>
            <p:cNvSpPr>
              <a:spLocks noChangeArrowheads="1"/>
            </p:cNvSpPr>
            <p:nvPr/>
          </p:nvSpPr>
          <p:spPr bwMode="auto">
            <a:xfrm>
              <a:off x="557" y="3360"/>
              <a:ext cx="25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3" name="Rectangle 37">
              <a:extLst>
                <a:ext uri="{FF2B5EF4-FFF2-40B4-BE49-F238E27FC236}">
                  <a16:creationId xmlns:a16="http://schemas.microsoft.com/office/drawing/2014/main" id="{5818619D-1A63-6C4B-B2E1-024158D8FC26}"/>
                </a:ext>
              </a:extLst>
            </p:cNvPr>
            <p:cNvSpPr>
              <a:spLocks noChangeArrowheads="1"/>
            </p:cNvSpPr>
            <p:nvPr/>
          </p:nvSpPr>
          <p:spPr bwMode="auto">
            <a:xfrm>
              <a:off x="614" y="3408"/>
              <a:ext cx="202"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4" name="Rectangle 38">
              <a:extLst>
                <a:ext uri="{FF2B5EF4-FFF2-40B4-BE49-F238E27FC236}">
                  <a16:creationId xmlns:a16="http://schemas.microsoft.com/office/drawing/2014/main" id="{AEF6DF0D-81A1-9F4F-8952-96B7B89D9169}"/>
                </a:ext>
              </a:extLst>
            </p:cNvPr>
            <p:cNvSpPr>
              <a:spLocks noChangeArrowheads="1"/>
            </p:cNvSpPr>
            <p:nvPr/>
          </p:nvSpPr>
          <p:spPr bwMode="auto">
            <a:xfrm>
              <a:off x="701" y="3456"/>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5" name="Rectangle 39">
              <a:extLst>
                <a:ext uri="{FF2B5EF4-FFF2-40B4-BE49-F238E27FC236}">
                  <a16:creationId xmlns:a16="http://schemas.microsoft.com/office/drawing/2014/main" id="{116DAAAA-E8C1-BE42-B9FB-6EDA4070EB08}"/>
                </a:ext>
              </a:extLst>
            </p:cNvPr>
            <p:cNvSpPr>
              <a:spLocks noChangeArrowheads="1"/>
            </p:cNvSpPr>
            <p:nvPr/>
          </p:nvSpPr>
          <p:spPr bwMode="auto">
            <a:xfrm>
              <a:off x="528" y="3504"/>
              <a:ext cx="28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6" name="Rectangle 40">
              <a:extLst>
                <a:ext uri="{FF2B5EF4-FFF2-40B4-BE49-F238E27FC236}">
                  <a16:creationId xmlns:a16="http://schemas.microsoft.com/office/drawing/2014/main" id="{2826B7E3-C42D-414E-9E7B-1B4C4BFFD638}"/>
                </a:ext>
              </a:extLst>
            </p:cNvPr>
            <p:cNvSpPr>
              <a:spLocks noChangeArrowheads="1"/>
            </p:cNvSpPr>
            <p:nvPr/>
          </p:nvSpPr>
          <p:spPr bwMode="auto">
            <a:xfrm>
              <a:off x="701" y="3552"/>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57" name="Rectangle 41">
              <a:extLst>
                <a:ext uri="{FF2B5EF4-FFF2-40B4-BE49-F238E27FC236}">
                  <a16:creationId xmlns:a16="http://schemas.microsoft.com/office/drawing/2014/main" id="{C66AB5F4-D7D0-3340-BACD-35FC63660191}"/>
                </a:ext>
              </a:extLst>
            </p:cNvPr>
            <p:cNvSpPr>
              <a:spLocks noChangeArrowheads="1"/>
            </p:cNvSpPr>
            <p:nvPr/>
          </p:nvSpPr>
          <p:spPr bwMode="auto">
            <a:xfrm>
              <a:off x="758" y="3600"/>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4" name="Group 42">
            <a:extLst>
              <a:ext uri="{FF2B5EF4-FFF2-40B4-BE49-F238E27FC236}">
                <a16:creationId xmlns:a16="http://schemas.microsoft.com/office/drawing/2014/main" id="{F81C1B17-7DB1-554D-889B-B7BD9E077BD3}"/>
              </a:ext>
            </a:extLst>
          </p:cNvPr>
          <p:cNvGrpSpPr>
            <a:grpSpLocks/>
          </p:cNvGrpSpPr>
          <p:nvPr/>
        </p:nvGrpSpPr>
        <p:grpSpPr bwMode="auto">
          <a:xfrm>
            <a:off x="4067175" y="2819400"/>
            <a:ext cx="960438" cy="1752600"/>
            <a:chOff x="211" y="2688"/>
            <a:chExt cx="605" cy="960"/>
          </a:xfrm>
        </p:grpSpPr>
        <p:sp>
          <p:nvSpPr>
            <p:cNvPr id="257118" name="Rectangle 43">
              <a:extLst>
                <a:ext uri="{FF2B5EF4-FFF2-40B4-BE49-F238E27FC236}">
                  <a16:creationId xmlns:a16="http://schemas.microsoft.com/office/drawing/2014/main" id="{2C19CD98-CA3F-144D-8577-580C210A3BB9}"/>
                </a:ext>
              </a:extLst>
            </p:cNvPr>
            <p:cNvSpPr>
              <a:spLocks noChangeArrowheads="1"/>
            </p:cNvSpPr>
            <p:nvPr/>
          </p:nvSpPr>
          <p:spPr bwMode="auto">
            <a:xfrm>
              <a:off x="758" y="2688"/>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9" name="Rectangle 44">
              <a:extLst>
                <a:ext uri="{FF2B5EF4-FFF2-40B4-BE49-F238E27FC236}">
                  <a16:creationId xmlns:a16="http://schemas.microsoft.com/office/drawing/2014/main" id="{A14C35AF-D8F2-3B48-A157-35587E5B2857}"/>
                </a:ext>
              </a:extLst>
            </p:cNvPr>
            <p:cNvSpPr>
              <a:spLocks noChangeArrowheads="1"/>
            </p:cNvSpPr>
            <p:nvPr/>
          </p:nvSpPr>
          <p:spPr bwMode="auto">
            <a:xfrm>
              <a:off x="499" y="2736"/>
              <a:ext cx="31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0" name="Rectangle 45">
              <a:extLst>
                <a:ext uri="{FF2B5EF4-FFF2-40B4-BE49-F238E27FC236}">
                  <a16:creationId xmlns:a16="http://schemas.microsoft.com/office/drawing/2014/main" id="{DD85BB98-8085-3F4B-A7B3-78EEF4FA6E99}"/>
                </a:ext>
              </a:extLst>
            </p:cNvPr>
            <p:cNvSpPr>
              <a:spLocks noChangeArrowheads="1"/>
            </p:cNvSpPr>
            <p:nvPr/>
          </p:nvSpPr>
          <p:spPr bwMode="auto">
            <a:xfrm>
              <a:off x="701" y="2784"/>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1" name="Rectangle 46">
              <a:extLst>
                <a:ext uri="{FF2B5EF4-FFF2-40B4-BE49-F238E27FC236}">
                  <a16:creationId xmlns:a16="http://schemas.microsoft.com/office/drawing/2014/main" id="{09D35F16-EFDF-7C4B-AF4E-5872B47F648D}"/>
                </a:ext>
              </a:extLst>
            </p:cNvPr>
            <p:cNvSpPr>
              <a:spLocks noChangeArrowheads="1"/>
            </p:cNvSpPr>
            <p:nvPr/>
          </p:nvSpPr>
          <p:spPr bwMode="auto">
            <a:xfrm>
              <a:off x="327" y="283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2" name="Rectangle 47">
              <a:extLst>
                <a:ext uri="{FF2B5EF4-FFF2-40B4-BE49-F238E27FC236}">
                  <a16:creationId xmlns:a16="http://schemas.microsoft.com/office/drawing/2014/main" id="{6D6BCCA1-D8C3-894B-A94B-2610323B9989}"/>
                </a:ext>
              </a:extLst>
            </p:cNvPr>
            <p:cNvSpPr>
              <a:spLocks noChangeArrowheads="1"/>
            </p:cNvSpPr>
            <p:nvPr/>
          </p:nvSpPr>
          <p:spPr bwMode="auto">
            <a:xfrm>
              <a:off x="240" y="2880"/>
              <a:ext cx="576"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3" name="Rectangle 48">
              <a:extLst>
                <a:ext uri="{FF2B5EF4-FFF2-40B4-BE49-F238E27FC236}">
                  <a16:creationId xmlns:a16="http://schemas.microsoft.com/office/drawing/2014/main" id="{8E14012D-3ED3-1946-A3C0-3C55C80FAA2E}"/>
                </a:ext>
              </a:extLst>
            </p:cNvPr>
            <p:cNvSpPr>
              <a:spLocks noChangeArrowheads="1"/>
            </p:cNvSpPr>
            <p:nvPr/>
          </p:nvSpPr>
          <p:spPr bwMode="auto">
            <a:xfrm>
              <a:off x="298" y="2928"/>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4" name="Rectangle 49">
              <a:extLst>
                <a:ext uri="{FF2B5EF4-FFF2-40B4-BE49-F238E27FC236}">
                  <a16:creationId xmlns:a16="http://schemas.microsoft.com/office/drawing/2014/main" id="{9E33A98E-B8A7-1247-A78A-B84E0BAD2BB0}"/>
                </a:ext>
              </a:extLst>
            </p:cNvPr>
            <p:cNvSpPr>
              <a:spLocks noChangeArrowheads="1"/>
            </p:cNvSpPr>
            <p:nvPr/>
          </p:nvSpPr>
          <p:spPr bwMode="auto">
            <a:xfrm>
              <a:off x="355" y="2976"/>
              <a:ext cx="461"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5" name="Rectangle 50">
              <a:extLst>
                <a:ext uri="{FF2B5EF4-FFF2-40B4-BE49-F238E27FC236}">
                  <a16:creationId xmlns:a16="http://schemas.microsoft.com/office/drawing/2014/main" id="{E2C5CDCB-88B4-9943-A42E-EA50918BA5B0}"/>
                </a:ext>
              </a:extLst>
            </p:cNvPr>
            <p:cNvSpPr>
              <a:spLocks noChangeArrowheads="1"/>
            </p:cNvSpPr>
            <p:nvPr/>
          </p:nvSpPr>
          <p:spPr bwMode="auto">
            <a:xfrm>
              <a:off x="471" y="302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6" name="Rectangle 51">
              <a:extLst>
                <a:ext uri="{FF2B5EF4-FFF2-40B4-BE49-F238E27FC236}">
                  <a16:creationId xmlns:a16="http://schemas.microsoft.com/office/drawing/2014/main" id="{ACB5C91A-1DCE-3E43-9AFC-B7AC8F62CD1B}"/>
                </a:ext>
              </a:extLst>
            </p:cNvPr>
            <p:cNvSpPr>
              <a:spLocks noChangeArrowheads="1"/>
            </p:cNvSpPr>
            <p:nvPr/>
          </p:nvSpPr>
          <p:spPr bwMode="auto">
            <a:xfrm>
              <a:off x="327" y="307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7" name="Rectangle 52">
              <a:extLst>
                <a:ext uri="{FF2B5EF4-FFF2-40B4-BE49-F238E27FC236}">
                  <a16:creationId xmlns:a16="http://schemas.microsoft.com/office/drawing/2014/main" id="{EBF72A2D-3E16-9A4F-B7B9-E7928D7D884A}"/>
                </a:ext>
              </a:extLst>
            </p:cNvPr>
            <p:cNvSpPr>
              <a:spLocks noChangeArrowheads="1"/>
            </p:cNvSpPr>
            <p:nvPr/>
          </p:nvSpPr>
          <p:spPr bwMode="auto">
            <a:xfrm>
              <a:off x="269" y="3120"/>
              <a:ext cx="54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8" name="Rectangle 53">
              <a:extLst>
                <a:ext uri="{FF2B5EF4-FFF2-40B4-BE49-F238E27FC236}">
                  <a16:creationId xmlns:a16="http://schemas.microsoft.com/office/drawing/2014/main" id="{A34C08DF-A843-8B4E-A7FC-030D82519C6C}"/>
                </a:ext>
              </a:extLst>
            </p:cNvPr>
            <p:cNvSpPr>
              <a:spLocks noChangeArrowheads="1"/>
            </p:cNvSpPr>
            <p:nvPr/>
          </p:nvSpPr>
          <p:spPr bwMode="auto">
            <a:xfrm>
              <a:off x="211" y="3168"/>
              <a:ext cx="60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29" name="Rectangle 54">
              <a:extLst>
                <a:ext uri="{FF2B5EF4-FFF2-40B4-BE49-F238E27FC236}">
                  <a16:creationId xmlns:a16="http://schemas.microsoft.com/office/drawing/2014/main" id="{BD6C80FD-0CE4-6D4B-A003-B0A1F72B1C9C}"/>
                </a:ext>
              </a:extLst>
            </p:cNvPr>
            <p:cNvSpPr>
              <a:spLocks noChangeArrowheads="1"/>
            </p:cNvSpPr>
            <p:nvPr/>
          </p:nvSpPr>
          <p:spPr bwMode="auto">
            <a:xfrm>
              <a:off x="327" y="3216"/>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0" name="Rectangle 55">
              <a:extLst>
                <a:ext uri="{FF2B5EF4-FFF2-40B4-BE49-F238E27FC236}">
                  <a16:creationId xmlns:a16="http://schemas.microsoft.com/office/drawing/2014/main" id="{17048816-FBCC-0149-B8D3-E639CFD95BE6}"/>
                </a:ext>
              </a:extLst>
            </p:cNvPr>
            <p:cNvSpPr>
              <a:spLocks noChangeArrowheads="1"/>
            </p:cNvSpPr>
            <p:nvPr/>
          </p:nvSpPr>
          <p:spPr bwMode="auto">
            <a:xfrm>
              <a:off x="471" y="326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1" name="Rectangle 56">
              <a:extLst>
                <a:ext uri="{FF2B5EF4-FFF2-40B4-BE49-F238E27FC236}">
                  <a16:creationId xmlns:a16="http://schemas.microsoft.com/office/drawing/2014/main" id="{BD309432-DEA1-8249-BEEA-6BD69033D0F0}"/>
                </a:ext>
              </a:extLst>
            </p:cNvPr>
            <p:cNvSpPr>
              <a:spLocks noChangeArrowheads="1"/>
            </p:cNvSpPr>
            <p:nvPr/>
          </p:nvSpPr>
          <p:spPr bwMode="auto">
            <a:xfrm>
              <a:off x="298" y="3312"/>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2" name="Rectangle 57">
              <a:extLst>
                <a:ext uri="{FF2B5EF4-FFF2-40B4-BE49-F238E27FC236}">
                  <a16:creationId xmlns:a16="http://schemas.microsoft.com/office/drawing/2014/main" id="{A3D67FDD-E1AE-EB40-B611-891A5620F63F}"/>
                </a:ext>
              </a:extLst>
            </p:cNvPr>
            <p:cNvSpPr>
              <a:spLocks noChangeArrowheads="1"/>
            </p:cNvSpPr>
            <p:nvPr/>
          </p:nvSpPr>
          <p:spPr bwMode="auto">
            <a:xfrm>
              <a:off x="557" y="3360"/>
              <a:ext cx="25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3" name="Rectangle 58">
              <a:extLst>
                <a:ext uri="{FF2B5EF4-FFF2-40B4-BE49-F238E27FC236}">
                  <a16:creationId xmlns:a16="http://schemas.microsoft.com/office/drawing/2014/main" id="{9F9C21A8-894B-1043-B3C9-F21BCEEF204B}"/>
                </a:ext>
              </a:extLst>
            </p:cNvPr>
            <p:cNvSpPr>
              <a:spLocks noChangeArrowheads="1"/>
            </p:cNvSpPr>
            <p:nvPr/>
          </p:nvSpPr>
          <p:spPr bwMode="auto">
            <a:xfrm>
              <a:off x="614" y="3408"/>
              <a:ext cx="202"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4" name="Rectangle 59">
              <a:extLst>
                <a:ext uri="{FF2B5EF4-FFF2-40B4-BE49-F238E27FC236}">
                  <a16:creationId xmlns:a16="http://schemas.microsoft.com/office/drawing/2014/main" id="{6FD25701-612E-A047-8E29-419E404E1D1A}"/>
                </a:ext>
              </a:extLst>
            </p:cNvPr>
            <p:cNvSpPr>
              <a:spLocks noChangeArrowheads="1"/>
            </p:cNvSpPr>
            <p:nvPr/>
          </p:nvSpPr>
          <p:spPr bwMode="auto">
            <a:xfrm>
              <a:off x="701" y="3456"/>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5" name="Rectangle 60">
              <a:extLst>
                <a:ext uri="{FF2B5EF4-FFF2-40B4-BE49-F238E27FC236}">
                  <a16:creationId xmlns:a16="http://schemas.microsoft.com/office/drawing/2014/main" id="{C565BC01-4825-2447-ABF0-C5618A798868}"/>
                </a:ext>
              </a:extLst>
            </p:cNvPr>
            <p:cNvSpPr>
              <a:spLocks noChangeArrowheads="1"/>
            </p:cNvSpPr>
            <p:nvPr/>
          </p:nvSpPr>
          <p:spPr bwMode="auto">
            <a:xfrm>
              <a:off x="528" y="3504"/>
              <a:ext cx="28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6" name="Rectangle 61">
              <a:extLst>
                <a:ext uri="{FF2B5EF4-FFF2-40B4-BE49-F238E27FC236}">
                  <a16:creationId xmlns:a16="http://schemas.microsoft.com/office/drawing/2014/main" id="{3BAB8BC3-32DE-BA4B-BDA0-3A29B27B9C91}"/>
                </a:ext>
              </a:extLst>
            </p:cNvPr>
            <p:cNvSpPr>
              <a:spLocks noChangeArrowheads="1"/>
            </p:cNvSpPr>
            <p:nvPr/>
          </p:nvSpPr>
          <p:spPr bwMode="auto">
            <a:xfrm>
              <a:off x="701" y="3552"/>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37" name="Rectangle 62">
              <a:extLst>
                <a:ext uri="{FF2B5EF4-FFF2-40B4-BE49-F238E27FC236}">
                  <a16:creationId xmlns:a16="http://schemas.microsoft.com/office/drawing/2014/main" id="{7795DF13-5624-7D45-A398-5EFE0D442E3F}"/>
                </a:ext>
              </a:extLst>
            </p:cNvPr>
            <p:cNvSpPr>
              <a:spLocks noChangeArrowheads="1"/>
            </p:cNvSpPr>
            <p:nvPr/>
          </p:nvSpPr>
          <p:spPr bwMode="auto">
            <a:xfrm>
              <a:off x="758" y="3600"/>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5" name="Group 63">
            <a:extLst>
              <a:ext uri="{FF2B5EF4-FFF2-40B4-BE49-F238E27FC236}">
                <a16:creationId xmlns:a16="http://schemas.microsoft.com/office/drawing/2014/main" id="{CFE57394-DB80-0F43-BCE7-F1BFC67ACBB8}"/>
              </a:ext>
            </a:extLst>
          </p:cNvPr>
          <p:cNvGrpSpPr>
            <a:grpSpLocks/>
          </p:cNvGrpSpPr>
          <p:nvPr/>
        </p:nvGrpSpPr>
        <p:grpSpPr bwMode="auto">
          <a:xfrm>
            <a:off x="7027863" y="2863850"/>
            <a:ext cx="960437" cy="2286000"/>
            <a:chOff x="211" y="2688"/>
            <a:chExt cx="605" cy="960"/>
          </a:xfrm>
        </p:grpSpPr>
        <p:sp>
          <p:nvSpPr>
            <p:cNvPr id="257098" name="Rectangle 64">
              <a:extLst>
                <a:ext uri="{FF2B5EF4-FFF2-40B4-BE49-F238E27FC236}">
                  <a16:creationId xmlns:a16="http://schemas.microsoft.com/office/drawing/2014/main" id="{882F66E8-EB3B-DC48-A49F-0ED8ADD31923}"/>
                </a:ext>
              </a:extLst>
            </p:cNvPr>
            <p:cNvSpPr>
              <a:spLocks noChangeArrowheads="1"/>
            </p:cNvSpPr>
            <p:nvPr/>
          </p:nvSpPr>
          <p:spPr bwMode="auto">
            <a:xfrm>
              <a:off x="758" y="2688"/>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99" name="Rectangle 65">
              <a:extLst>
                <a:ext uri="{FF2B5EF4-FFF2-40B4-BE49-F238E27FC236}">
                  <a16:creationId xmlns:a16="http://schemas.microsoft.com/office/drawing/2014/main" id="{F3DDDD93-E13D-5A42-A288-B64BD441C65B}"/>
                </a:ext>
              </a:extLst>
            </p:cNvPr>
            <p:cNvSpPr>
              <a:spLocks noChangeArrowheads="1"/>
            </p:cNvSpPr>
            <p:nvPr/>
          </p:nvSpPr>
          <p:spPr bwMode="auto">
            <a:xfrm>
              <a:off x="499" y="2736"/>
              <a:ext cx="31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0" name="Rectangle 66">
              <a:extLst>
                <a:ext uri="{FF2B5EF4-FFF2-40B4-BE49-F238E27FC236}">
                  <a16:creationId xmlns:a16="http://schemas.microsoft.com/office/drawing/2014/main" id="{BA16872E-3740-DF4B-A95E-DE119DA10CF2}"/>
                </a:ext>
              </a:extLst>
            </p:cNvPr>
            <p:cNvSpPr>
              <a:spLocks noChangeArrowheads="1"/>
            </p:cNvSpPr>
            <p:nvPr/>
          </p:nvSpPr>
          <p:spPr bwMode="auto">
            <a:xfrm>
              <a:off x="701" y="2784"/>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1" name="Rectangle 67">
              <a:extLst>
                <a:ext uri="{FF2B5EF4-FFF2-40B4-BE49-F238E27FC236}">
                  <a16:creationId xmlns:a16="http://schemas.microsoft.com/office/drawing/2014/main" id="{EFCABD45-4BE9-0640-A4D0-ED6E7BD05C0D}"/>
                </a:ext>
              </a:extLst>
            </p:cNvPr>
            <p:cNvSpPr>
              <a:spLocks noChangeArrowheads="1"/>
            </p:cNvSpPr>
            <p:nvPr/>
          </p:nvSpPr>
          <p:spPr bwMode="auto">
            <a:xfrm>
              <a:off x="327" y="283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2" name="Rectangle 68">
              <a:extLst>
                <a:ext uri="{FF2B5EF4-FFF2-40B4-BE49-F238E27FC236}">
                  <a16:creationId xmlns:a16="http://schemas.microsoft.com/office/drawing/2014/main" id="{C55A4F53-244B-0546-A7D4-DA7CF7C0373D}"/>
                </a:ext>
              </a:extLst>
            </p:cNvPr>
            <p:cNvSpPr>
              <a:spLocks noChangeArrowheads="1"/>
            </p:cNvSpPr>
            <p:nvPr/>
          </p:nvSpPr>
          <p:spPr bwMode="auto">
            <a:xfrm>
              <a:off x="240" y="2880"/>
              <a:ext cx="576"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3" name="Rectangle 69">
              <a:extLst>
                <a:ext uri="{FF2B5EF4-FFF2-40B4-BE49-F238E27FC236}">
                  <a16:creationId xmlns:a16="http://schemas.microsoft.com/office/drawing/2014/main" id="{94EE5D22-0D3C-C848-BC5D-D3610FFE4147}"/>
                </a:ext>
              </a:extLst>
            </p:cNvPr>
            <p:cNvSpPr>
              <a:spLocks noChangeArrowheads="1"/>
            </p:cNvSpPr>
            <p:nvPr/>
          </p:nvSpPr>
          <p:spPr bwMode="auto">
            <a:xfrm>
              <a:off x="298" y="2928"/>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4" name="Rectangle 70">
              <a:extLst>
                <a:ext uri="{FF2B5EF4-FFF2-40B4-BE49-F238E27FC236}">
                  <a16:creationId xmlns:a16="http://schemas.microsoft.com/office/drawing/2014/main" id="{C25103B4-0A99-DA4E-88BA-A38598608FE2}"/>
                </a:ext>
              </a:extLst>
            </p:cNvPr>
            <p:cNvSpPr>
              <a:spLocks noChangeArrowheads="1"/>
            </p:cNvSpPr>
            <p:nvPr/>
          </p:nvSpPr>
          <p:spPr bwMode="auto">
            <a:xfrm>
              <a:off x="355" y="2976"/>
              <a:ext cx="461"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5" name="Rectangle 71">
              <a:extLst>
                <a:ext uri="{FF2B5EF4-FFF2-40B4-BE49-F238E27FC236}">
                  <a16:creationId xmlns:a16="http://schemas.microsoft.com/office/drawing/2014/main" id="{2AD6FA2F-06DE-9946-840C-142A3A3E1158}"/>
                </a:ext>
              </a:extLst>
            </p:cNvPr>
            <p:cNvSpPr>
              <a:spLocks noChangeArrowheads="1"/>
            </p:cNvSpPr>
            <p:nvPr/>
          </p:nvSpPr>
          <p:spPr bwMode="auto">
            <a:xfrm>
              <a:off x="471" y="302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6" name="Rectangle 72">
              <a:extLst>
                <a:ext uri="{FF2B5EF4-FFF2-40B4-BE49-F238E27FC236}">
                  <a16:creationId xmlns:a16="http://schemas.microsoft.com/office/drawing/2014/main" id="{1F553F61-5DB6-824D-A378-EBB607A16F30}"/>
                </a:ext>
              </a:extLst>
            </p:cNvPr>
            <p:cNvSpPr>
              <a:spLocks noChangeArrowheads="1"/>
            </p:cNvSpPr>
            <p:nvPr/>
          </p:nvSpPr>
          <p:spPr bwMode="auto">
            <a:xfrm>
              <a:off x="327" y="3072"/>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7" name="Rectangle 73">
              <a:extLst>
                <a:ext uri="{FF2B5EF4-FFF2-40B4-BE49-F238E27FC236}">
                  <a16:creationId xmlns:a16="http://schemas.microsoft.com/office/drawing/2014/main" id="{DDFB3AD0-0E5C-664B-A57D-FCD49387E53B}"/>
                </a:ext>
              </a:extLst>
            </p:cNvPr>
            <p:cNvSpPr>
              <a:spLocks noChangeArrowheads="1"/>
            </p:cNvSpPr>
            <p:nvPr/>
          </p:nvSpPr>
          <p:spPr bwMode="auto">
            <a:xfrm>
              <a:off x="269" y="3120"/>
              <a:ext cx="547"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8" name="Rectangle 74">
              <a:extLst>
                <a:ext uri="{FF2B5EF4-FFF2-40B4-BE49-F238E27FC236}">
                  <a16:creationId xmlns:a16="http://schemas.microsoft.com/office/drawing/2014/main" id="{BB2CEE41-DB01-D34F-8813-0E9D6BDA79C5}"/>
                </a:ext>
              </a:extLst>
            </p:cNvPr>
            <p:cNvSpPr>
              <a:spLocks noChangeArrowheads="1"/>
            </p:cNvSpPr>
            <p:nvPr/>
          </p:nvSpPr>
          <p:spPr bwMode="auto">
            <a:xfrm>
              <a:off x="211" y="3168"/>
              <a:ext cx="60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09" name="Rectangle 75">
              <a:extLst>
                <a:ext uri="{FF2B5EF4-FFF2-40B4-BE49-F238E27FC236}">
                  <a16:creationId xmlns:a16="http://schemas.microsoft.com/office/drawing/2014/main" id="{CB3328BF-9C86-C54D-9E38-2575275036F5}"/>
                </a:ext>
              </a:extLst>
            </p:cNvPr>
            <p:cNvSpPr>
              <a:spLocks noChangeArrowheads="1"/>
            </p:cNvSpPr>
            <p:nvPr/>
          </p:nvSpPr>
          <p:spPr bwMode="auto">
            <a:xfrm>
              <a:off x="327" y="3216"/>
              <a:ext cx="48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0" name="Rectangle 76">
              <a:extLst>
                <a:ext uri="{FF2B5EF4-FFF2-40B4-BE49-F238E27FC236}">
                  <a16:creationId xmlns:a16="http://schemas.microsoft.com/office/drawing/2014/main" id="{EA5BC307-D258-FC4F-825E-AEE5CFBFBBAC}"/>
                </a:ext>
              </a:extLst>
            </p:cNvPr>
            <p:cNvSpPr>
              <a:spLocks noChangeArrowheads="1"/>
            </p:cNvSpPr>
            <p:nvPr/>
          </p:nvSpPr>
          <p:spPr bwMode="auto">
            <a:xfrm>
              <a:off x="471" y="3264"/>
              <a:ext cx="34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1" name="Rectangle 77">
              <a:extLst>
                <a:ext uri="{FF2B5EF4-FFF2-40B4-BE49-F238E27FC236}">
                  <a16:creationId xmlns:a16="http://schemas.microsoft.com/office/drawing/2014/main" id="{048E5AEC-318B-8743-BC1B-B1B20AC266CD}"/>
                </a:ext>
              </a:extLst>
            </p:cNvPr>
            <p:cNvSpPr>
              <a:spLocks noChangeArrowheads="1"/>
            </p:cNvSpPr>
            <p:nvPr/>
          </p:nvSpPr>
          <p:spPr bwMode="auto">
            <a:xfrm>
              <a:off x="298" y="3312"/>
              <a:ext cx="51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2" name="Rectangle 78">
              <a:extLst>
                <a:ext uri="{FF2B5EF4-FFF2-40B4-BE49-F238E27FC236}">
                  <a16:creationId xmlns:a16="http://schemas.microsoft.com/office/drawing/2014/main" id="{328A0030-9E44-694D-987E-3F6E10959166}"/>
                </a:ext>
              </a:extLst>
            </p:cNvPr>
            <p:cNvSpPr>
              <a:spLocks noChangeArrowheads="1"/>
            </p:cNvSpPr>
            <p:nvPr/>
          </p:nvSpPr>
          <p:spPr bwMode="auto">
            <a:xfrm>
              <a:off x="557" y="3360"/>
              <a:ext cx="259"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3" name="Rectangle 79">
              <a:extLst>
                <a:ext uri="{FF2B5EF4-FFF2-40B4-BE49-F238E27FC236}">
                  <a16:creationId xmlns:a16="http://schemas.microsoft.com/office/drawing/2014/main" id="{D745FB83-6A0B-E04B-9960-2864C4C62D21}"/>
                </a:ext>
              </a:extLst>
            </p:cNvPr>
            <p:cNvSpPr>
              <a:spLocks noChangeArrowheads="1"/>
            </p:cNvSpPr>
            <p:nvPr/>
          </p:nvSpPr>
          <p:spPr bwMode="auto">
            <a:xfrm>
              <a:off x="614" y="3408"/>
              <a:ext cx="202"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4" name="Rectangle 80">
              <a:extLst>
                <a:ext uri="{FF2B5EF4-FFF2-40B4-BE49-F238E27FC236}">
                  <a16:creationId xmlns:a16="http://schemas.microsoft.com/office/drawing/2014/main" id="{1861A6AC-ECDD-314B-8C12-9FCD02547F15}"/>
                </a:ext>
              </a:extLst>
            </p:cNvPr>
            <p:cNvSpPr>
              <a:spLocks noChangeArrowheads="1"/>
            </p:cNvSpPr>
            <p:nvPr/>
          </p:nvSpPr>
          <p:spPr bwMode="auto">
            <a:xfrm>
              <a:off x="701" y="3456"/>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5" name="Rectangle 81">
              <a:extLst>
                <a:ext uri="{FF2B5EF4-FFF2-40B4-BE49-F238E27FC236}">
                  <a16:creationId xmlns:a16="http://schemas.microsoft.com/office/drawing/2014/main" id="{D1FB251C-80DC-124E-A49E-248EB4926590}"/>
                </a:ext>
              </a:extLst>
            </p:cNvPr>
            <p:cNvSpPr>
              <a:spLocks noChangeArrowheads="1"/>
            </p:cNvSpPr>
            <p:nvPr/>
          </p:nvSpPr>
          <p:spPr bwMode="auto">
            <a:xfrm>
              <a:off x="528" y="3504"/>
              <a:ext cx="28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6" name="Rectangle 82">
              <a:extLst>
                <a:ext uri="{FF2B5EF4-FFF2-40B4-BE49-F238E27FC236}">
                  <a16:creationId xmlns:a16="http://schemas.microsoft.com/office/drawing/2014/main" id="{7469F5DA-BBDD-5C41-ABEF-2DB33922B8C4}"/>
                </a:ext>
              </a:extLst>
            </p:cNvPr>
            <p:cNvSpPr>
              <a:spLocks noChangeArrowheads="1"/>
            </p:cNvSpPr>
            <p:nvPr/>
          </p:nvSpPr>
          <p:spPr bwMode="auto">
            <a:xfrm>
              <a:off x="701" y="3552"/>
              <a:ext cx="115"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117" name="Rectangle 83">
              <a:extLst>
                <a:ext uri="{FF2B5EF4-FFF2-40B4-BE49-F238E27FC236}">
                  <a16:creationId xmlns:a16="http://schemas.microsoft.com/office/drawing/2014/main" id="{EF3021A4-7822-B840-A5D2-9BFD3DD9BFB0}"/>
                </a:ext>
              </a:extLst>
            </p:cNvPr>
            <p:cNvSpPr>
              <a:spLocks noChangeArrowheads="1"/>
            </p:cNvSpPr>
            <p:nvPr/>
          </p:nvSpPr>
          <p:spPr bwMode="auto">
            <a:xfrm>
              <a:off x="758" y="3600"/>
              <a:ext cx="58" cy="48"/>
            </a:xfrm>
            <a:prstGeom prst="rect">
              <a:avLst/>
            </a:prstGeom>
            <a:solidFill>
              <a:schemeClr val="accent2"/>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257030" name="Group 84">
            <a:extLst>
              <a:ext uri="{FF2B5EF4-FFF2-40B4-BE49-F238E27FC236}">
                <a16:creationId xmlns:a16="http://schemas.microsoft.com/office/drawing/2014/main" id="{89880AB6-11F2-E248-9D30-C95BC10DEB42}"/>
              </a:ext>
            </a:extLst>
          </p:cNvPr>
          <p:cNvGrpSpPr>
            <a:grpSpLocks/>
          </p:cNvGrpSpPr>
          <p:nvPr/>
        </p:nvGrpSpPr>
        <p:grpSpPr bwMode="auto">
          <a:xfrm>
            <a:off x="838200" y="1219200"/>
            <a:ext cx="2590800" cy="5045075"/>
            <a:chOff x="96" y="998"/>
            <a:chExt cx="1632" cy="3178"/>
          </a:xfrm>
        </p:grpSpPr>
        <p:sp>
          <p:nvSpPr>
            <p:cNvPr id="257092" name="Line 85">
              <a:extLst>
                <a:ext uri="{FF2B5EF4-FFF2-40B4-BE49-F238E27FC236}">
                  <a16:creationId xmlns:a16="http://schemas.microsoft.com/office/drawing/2014/main" id="{98DC9C10-D68D-6C43-A4A0-98D78620F1EA}"/>
                </a:ext>
              </a:extLst>
            </p:cNvPr>
            <p:cNvSpPr>
              <a:spLocks noChangeShapeType="1"/>
            </p:cNvSpPr>
            <p:nvPr/>
          </p:nvSpPr>
          <p:spPr bwMode="blackWhite">
            <a:xfrm>
              <a:off x="1000" y="1488"/>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093" name="Text Box 86">
              <a:extLst>
                <a:ext uri="{FF2B5EF4-FFF2-40B4-BE49-F238E27FC236}">
                  <a16:creationId xmlns:a16="http://schemas.microsoft.com/office/drawing/2014/main" id="{97368AA7-9E08-FB4F-8DAC-0C41ABCB39FF}"/>
                </a:ext>
              </a:extLst>
            </p:cNvPr>
            <p:cNvSpPr txBox="1">
              <a:spLocks noChangeArrowheads="1"/>
            </p:cNvSpPr>
            <p:nvPr/>
          </p:nvSpPr>
          <p:spPr bwMode="blackWhite">
            <a:xfrm flipH="1">
              <a:off x="824" y="3705"/>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0</a:t>
              </a:r>
            </a:p>
          </p:txBody>
        </p:sp>
        <p:sp>
          <p:nvSpPr>
            <p:cNvPr id="257094" name="Text Box 87">
              <a:extLst>
                <a:ext uri="{FF2B5EF4-FFF2-40B4-BE49-F238E27FC236}">
                  <a16:creationId xmlns:a16="http://schemas.microsoft.com/office/drawing/2014/main" id="{D6B3C78F-1BBD-E34F-894E-47134905A7C4}"/>
                </a:ext>
              </a:extLst>
            </p:cNvPr>
            <p:cNvSpPr txBox="1">
              <a:spLocks noChangeArrowheads="1"/>
            </p:cNvSpPr>
            <p:nvPr/>
          </p:nvSpPr>
          <p:spPr bwMode="blackWhite">
            <a:xfrm>
              <a:off x="808" y="1401"/>
              <a:ext cx="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1</a:t>
              </a:r>
            </a:p>
          </p:txBody>
        </p:sp>
        <p:sp>
          <p:nvSpPr>
            <p:cNvPr id="257095" name="Text Box 88">
              <a:extLst>
                <a:ext uri="{FF2B5EF4-FFF2-40B4-BE49-F238E27FC236}">
                  <a16:creationId xmlns:a16="http://schemas.microsoft.com/office/drawing/2014/main" id="{3569B609-CEF6-C245-88DF-9A1B606CB925}"/>
                </a:ext>
              </a:extLst>
            </p:cNvPr>
            <p:cNvSpPr txBox="1">
              <a:spLocks noChangeArrowheads="1"/>
            </p:cNvSpPr>
            <p:nvPr/>
          </p:nvSpPr>
          <p:spPr bwMode="blackWhite">
            <a:xfrm>
              <a:off x="96" y="3926"/>
              <a:ext cx="9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accent2"/>
                  </a:solidFill>
                  <a:latin typeface="Tahoma" panose="020B0604030504040204" pitchFamily="34" charset="0"/>
                </a:rPr>
                <a:t>Not Treated</a:t>
              </a:r>
            </a:p>
          </p:txBody>
        </p:sp>
        <p:sp>
          <p:nvSpPr>
            <p:cNvPr id="257096" name="Text Box 89">
              <a:extLst>
                <a:ext uri="{FF2B5EF4-FFF2-40B4-BE49-F238E27FC236}">
                  <a16:creationId xmlns:a16="http://schemas.microsoft.com/office/drawing/2014/main" id="{FE1DE1F3-CBC1-BE40-A287-28288A56FAB0}"/>
                </a:ext>
              </a:extLst>
            </p:cNvPr>
            <p:cNvSpPr txBox="1">
              <a:spLocks noChangeArrowheads="1"/>
            </p:cNvSpPr>
            <p:nvPr/>
          </p:nvSpPr>
          <p:spPr bwMode="blackWhite">
            <a:xfrm>
              <a:off x="1000" y="3922"/>
              <a:ext cx="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hlink"/>
                  </a:solidFill>
                  <a:latin typeface="Tahoma" panose="020B0604030504040204" pitchFamily="34" charset="0"/>
                </a:rPr>
                <a:t>Treated</a:t>
              </a:r>
            </a:p>
          </p:txBody>
        </p:sp>
        <p:sp>
          <p:nvSpPr>
            <p:cNvPr id="257097" name="Text Box 90">
              <a:extLst>
                <a:ext uri="{FF2B5EF4-FFF2-40B4-BE49-F238E27FC236}">
                  <a16:creationId xmlns:a16="http://schemas.microsoft.com/office/drawing/2014/main" id="{8BEA8936-E172-A04B-A06D-1EFB3A71C4F5}"/>
                </a:ext>
              </a:extLst>
            </p:cNvPr>
            <p:cNvSpPr txBox="1">
              <a:spLocks noChangeArrowheads="1"/>
            </p:cNvSpPr>
            <p:nvPr/>
          </p:nvSpPr>
          <p:spPr bwMode="blackWhite">
            <a:xfrm>
              <a:off x="366" y="998"/>
              <a:ext cx="136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kumimoji="0" lang="en-US" altLang="en-US" sz="2000">
                  <a:latin typeface="Tahoma" panose="020B0604030504040204" pitchFamily="34" charset="0"/>
                </a:rPr>
                <a:t>Propensity to</a:t>
              </a:r>
            </a:p>
            <a:p>
              <a:pPr algn="ctr" eaLnBrk="1" hangingPunct="1">
                <a:spcBef>
                  <a:spcPct val="0"/>
                </a:spcBef>
                <a:buClrTx/>
                <a:buSzTx/>
                <a:buFontTx/>
                <a:buNone/>
              </a:pPr>
              <a:r>
                <a:rPr kumimoji="0" lang="en-US" altLang="en-US" sz="2000">
                  <a:latin typeface="Tahoma" panose="020B0604030504040204" pitchFamily="34" charset="0"/>
                </a:rPr>
                <a:t>receive treatment</a:t>
              </a:r>
            </a:p>
          </p:txBody>
        </p:sp>
      </p:grpSp>
      <p:sp>
        <p:nvSpPr>
          <p:cNvPr id="257031" name="WordArt 91">
            <a:extLst>
              <a:ext uri="{FF2B5EF4-FFF2-40B4-BE49-F238E27FC236}">
                <a16:creationId xmlns:a16="http://schemas.microsoft.com/office/drawing/2014/main" id="{8BD5A2A7-A42F-BB49-912C-29A89F3BEEA6}"/>
              </a:ext>
            </a:extLst>
          </p:cNvPr>
          <p:cNvSpPr>
            <a:spLocks noChangeArrowheads="1" noChangeShapeType="1" noTextEdit="1"/>
          </p:cNvSpPr>
          <p:nvPr/>
        </p:nvSpPr>
        <p:spPr bwMode="blackWhite">
          <a:xfrm>
            <a:off x="2543175" y="4425950"/>
            <a:ext cx="3524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a:t>
            </a:r>
          </a:p>
        </p:txBody>
      </p:sp>
      <p:grpSp>
        <p:nvGrpSpPr>
          <p:cNvPr id="7" name="Group 92">
            <a:extLst>
              <a:ext uri="{FF2B5EF4-FFF2-40B4-BE49-F238E27FC236}">
                <a16:creationId xmlns:a16="http://schemas.microsoft.com/office/drawing/2014/main" id="{4A94E279-D742-7E46-B141-F068E0AA44E6}"/>
              </a:ext>
            </a:extLst>
          </p:cNvPr>
          <p:cNvGrpSpPr>
            <a:grpSpLocks/>
          </p:cNvGrpSpPr>
          <p:nvPr/>
        </p:nvGrpSpPr>
        <p:grpSpPr bwMode="auto">
          <a:xfrm>
            <a:off x="5027613" y="2819400"/>
            <a:ext cx="776287" cy="1676400"/>
            <a:chOff x="816" y="1680"/>
            <a:chExt cx="489" cy="816"/>
          </a:xfrm>
        </p:grpSpPr>
        <p:sp>
          <p:nvSpPr>
            <p:cNvPr id="257075" name="Rectangle 93">
              <a:extLst>
                <a:ext uri="{FF2B5EF4-FFF2-40B4-BE49-F238E27FC236}">
                  <a16:creationId xmlns:a16="http://schemas.microsoft.com/office/drawing/2014/main" id="{EA130D4A-F620-3847-AC1F-F6E6994EEA02}"/>
                </a:ext>
              </a:extLst>
            </p:cNvPr>
            <p:cNvSpPr>
              <a:spLocks noChangeArrowheads="1"/>
            </p:cNvSpPr>
            <p:nvPr/>
          </p:nvSpPr>
          <p:spPr bwMode="auto">
            <a:xfrm>
              <a:off x="816" y="1728"/>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6" name="Rectangle 94">
              <a:extLst>
                <a:ext uri="{FF2B5EF4-FFF2-40B4-BE49-F238E27FC236}">
                  <a16:creationId xmlns:a16="http://schemas.microsoft.com/office/drawing/2014/main" id="{8076AF84-21F0-AE4D-9B04-06BD05929744}"/>
                </a:ext>
              </a:extLst>
            </p:cNvPr>
            <p:cNvSpPr>
              <a:spLocks noChangeArrowheads="1"/>
            </p:cNvSpPr>
            <p:nvPr/>
          </p:nvSpPr>
          <p:spPr bwMode="auto">
            <a:xfrm>
              <a:off x="816" y="177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7" name="Rectangle 95">
              <a:extLst>
                <a:ext uri="{FF2B5EF4-FFF2-40B4-BE49-F238E27FC236}">
                  <a16:creationId xmlns:a16="http://schemas.microsoft.com/office/drawing/2014/main" id="{83A2B113-943B-EB4D-8329-D18DC3C40036}"/>
                </a:ext>
              </a:extLst>
            </p:cNvPr>
            <p:cNvSpPr>
              <a:spLocks noChangeArrowheads="1"/>
            </p:cNvSpPr>
            <p:nvPr/>
          </p:nvSpPr>
          <p:spPr bwMode="auto">
            <a:xfrm>
              <a:off x="816" y="1824"/>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8" name="Rectangle 96">
              <a:extLst>
                <a:ext uri="{FF2B5EF4-FFF2-40B4-BE49-F238E27FC236}">
                  <a16:creationId xmlns:a16="http://schemas.microsoft.com/office/drawing/2014/main" id="{4EC0FE85-ED31-F540-97AE-57C95241E8FF}"/>
                </a:ext>
              </a:extLst>
            </p:cNvPr>
            <p:cNvSpPr>
              <a:spLocks noChangeArrowheads="1"/>
            </p:cNvSpPr>
            <p:nvPr/>
          </p:nvSpPr>
          <p:spPr bwMode="auto">
            <a:xfrm>
              <a:off x="816" y="1872"/>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79" name="Rectangle 97">
              <a:extLst>
                <a:ext uri="{FF2B5EF4-FFF2-40B4-BE49-F238E27FC236}">
                  <a16:creationId xmlns:a16="http://schemas.microsoft.com/office/drawing/2014/main" id="{6D3663BD-581E-0E4D-A5D8-20833A78DB28}"/>
                </a:ext>
              </a:extLst>
            </p:cNvPr>
            <p:cNvSpPr>
              <a:spLocks noChangeArrowheads="1"/>
            </p:cNvSpPr>
            <p:nvPr/>
          </p:nvSpPr>
          <p:spPr bwMode="auto">
            <a:xfrm>
              <a:off x="816" y="1920"/>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0" name="Rectangle 98">
              <a:extLst>
                <a:ext uri="{FF2B5EF4-FFF2-40B4-BE49-F238E27FC236}">
                  <a16:creationId xmlns:a16="http://schemas.microsoft.com/office/drawing/2014/main" id="{DFBCCB68-DA1D-9245-8A34-725A0D45FF90}"/>
                </a:ext>
              </a:extLst>
            </p:cNvPr>
            <p:cNvSpPr>
              <a:spLocks noChangeArrowheads="1"/>
            </p:cNvSpPr>
            <p:nvPr/>
          </p:nvSpPr>
          <p:spPr bwMode="auto">
            <a:xfrm>
              <a:off x="816" y="1968"/>
              <a:ext cx="489"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1" name="Rectangle 99">
              <a:extLst>
                <a:ext uri="{FF2B5EF4-FFF2-40B4-BE49-F238E27FC236}">
                  <a16:creationId xmlns:a16="http://schemas.microsoft.com/office/drawing/2014/main" id="{F7644EBB-FF8C-5C43-8D8E-27207246D6B0}"/>
                </a:ext>
              </a:extLst>
            </p:cNvPr>
            <p:cNvSpPr>
              <a:spLocks noChangeArrowheads="1"/>
            </p:cNvSpPr>
            <p:nvPr/>
          </p:nvSpPr>
          <p:spPr bwMode="auto">
            <a:xfrm>
              <a:off x="816" y="2016"/>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2" name="Rectangle 100">
              <a:extLst>
                <a:ext uri="{FF2B5EF4-FFF2-40B4-BE49-F238E27FC236}">
                  <a16:creationId xmlns:a16="http://schemas.microsoft.com/office/drawing/2014/main" id="{81598BFA-E1E9-624F-A90E-B40279ADC79C}"/>
                </a:ext>
              </a:extLst>
            </p:cNvPr>
            <p:cNvSpPr>
              <a:spLocks noChangeArrowheads="1"/>
            </p:cNvSpPr>
            <p:nvPr/>
          </p:nvSpPr>
          <p:spPr bwMode="auto">
            <a:xfrm>
              <a:off x="816" y="2064"/>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3" name="Rectangle 101">
              <a:extLst>
                <a:ext uri="{FF2B5EF4-FFF2-40B4-BE49-F238E27FC236}">
                  <a16:creationId xmlns:a16="http://schemas.microsoft.com/office/drawing/2014/main" id="{961C2FA2-27A0-1B44-A396-379F127268E7}"/>
                </a:ext>
              </a:extLst>
            </p:cNvPr>
            <p:cNvSpPr>
              <a:spLocks noChangeArrowheads="1"/>
            </p:cNvSpPr>
            <p:nvPr/>
          </p:nvSpPr>
          <p:spPr bwMode="auto">
            <a:xfrm>
              <a:off x="816" y="2112"/>
              <a:ext cx="374"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4" name="Rectangle 102">
              <a:extLst>
                <a:ext uri="{FF2B5EF4-FFF2-40B4-BE49-F238E27FC236}">
                  <a16:creationId xmlns:a16="http://schemas.microsoft.com/office/drawing/2014/main" id="{52F7C29C-55DA-6B4B-880A-CAA4E7A9FD86}"/>
                </a:ext>
              </a:extLst>
            </p:cNvPr>
            <p:cNvSpPr>
              <a:spLocks noChangeArrowheads="1"/>
            </p:cNvSpPr>
            <p:nvPr/>
          </p:nvSpPr>
          <p:spPr bwMode="auto">
            <a:xfrm>
              <a:off x="816" y="2160"/>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5" name="Rectangle 103">
              <a:extLst>
                <a:ext uri="{FF2B5EF4-FFF2-40B4-BE49-F238E27FC236}">
                  <a16:creationId xmlns:a16="http://schemas.microsoft.com/office/drawing/2014/main" id="{E01D749A-3B2D-3E48-A232-7D37FBDEC94B}"/>
                </a:ext>
              </a:extLst>
            </p:cNvPr>
            <p:cNvSpPr>
              <a:spLocks noChangeArrowheads="1"/>
            </p:cNvSpPr>
            <p:nvPr/>
          </p:nvSpPr>
          <p:spPr bwMode="auto">
            <a:xfrm>
              <a:off x="816" y="2208"/>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6" name="Rectangle 104">
              <a:extLst>
                <a:ext uri="{FF2B5EF4-FFF2-40B4-BE49-F238E27FC236}">
                  <a16:creationId xmlns:a16="http://schemas.microsoft.com/office/drawing/2014/main" id="{C5C43233-CFC7-C64E-A735-86201067B396}"/>
                </a:ext>
              </a:extLst>
            </p:cNvPr>
            <p:cNvSpPr>
              <a:spLocks noChangeArrowheads="1"/>
            </p:cNvSpPr>
            <p:nvPr/>
          </p:nvSpPr>
          <p:spPr bwMode="auto">
            <a:xfrm>
              <a:off x="816" y="225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7" name="Rectangle 105">
              <a:extLst>
                <a:ext uri="{FF2B5EF4-FFF2-40B4-BE49-F238E27FC236}">
                  <a16:creationId xmlns:a16="http://schemas.microsoft.com/office/drawing/2014/main" id="{9293B7C1-8AC9-254E-BA91-C4CE90CA09EC}"/>
                </a:ext>
              </a:extLst>
            </p:cNvPr>
            <p:cNvSpPr>
              <a:spLocks noChangeArrowheads="1"/>
            </p:cNvSpPr>
            <p:nvPr/>
          </p:nvSpPr>
          <p:spPr bwMode="auto">
            <a:xfrm>
              <a:off x="816" y="2304"/>
              <a:ext cx="17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8" name="Rectangle 106">
              <a:extLst>
                <a:ext uri="{FF2B5EF4-FFF2-40B4-BE49-F238E27FC236}">
                  <a16:creationId xmlns:a16="http://schemas.microsoft.com/office/drawing/2014/main" id="{10BE533F-4DE8-BC40-8B82-B84DC26592A3}"/>
                </a:ext>
              </a:extLst>
            </p:cNvPr>
            <p:cNvSpPr>
              <a:spLocks noChangeArrowheads="1"/>
            </p:cNvSpPr>
            <p:nvPr/>
          </p:nvSpPr>
          <p:spPr bwMode="auto">
            <a:xfrm>
              <a:off x="816" y="2352"/>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89" name="Rectangle 107">
              <a:extLst>
                <a:ext uri="{FF2B5EF4-FFF2-40B4-BE49-F238E27FC236}">
                  <a16:creationId xmlns:a16="http://schemas.microsoft.com/office/drawing/2014/main" id="{3F255CE7-43E9-924F-BD1A-5AD9CD4CF4AD}"/>
                </a:ext>
              </a:extLst>
            </p:cNvPr>
            <p:cNvSpPr>
              <a:spLocks noChangeArrowheads="1"/>
            </p:cNvSpPr>
            <p:nvPr/>
          </p:nvSpPr>
          <p:spPr bwMode="auto">
            <a:xfrm>
              <a:off x="816" y="2400"/>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90" name="Rectangle 108">
              <a:extLst>
                <a:ext uri="{FF2B5EF4-FFF2-40B4-BE49-F238E27FC236}">
                  <a16:creationId xmlns:a16="http://schemas.microsoft.com/office/drawing/2014/main" id="{529BF162-0814-894F-83FC-6C45058692EF}"/>
                </a:ext>
              </a:extLst>
            </p:cNvPr>
            <p:cNvSpPr>
              <a:spLocks noChangeArrowheads="1"/>
            </p:cNvSpPr>
            <p:nvPr/>
          </p:nvSpPr>
          <p:spPr bwMode="auto">
            <a:xfrm>
              <a:off x="816" y="2448"/>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91" name="Rectangle 109">
              <a:extLst>
                <a:ext uri="{FF2B5EF4-FFF2-40B4-BE49-F238E27FC236}">
                  <a16:creationId xmlns:a16="http://schemas.microsoft.com/office/drawing/2014/main" id="{6A8EA58D-8C65-A14E-A259-759220A92385}"/>
                </a:ext>
              </a:extLst>
            </p:cNvPr>
            <p:cNvSpPr>
              <a:spLocks noChangeArrowheads="1"/>
            </p:cNvSpPr>
            <p:nvPr/>
          </p:nvSpPr>
          <p:spPr bwMode="auto">
            <a:xfrm>
              <a:off x="816" y="1680"/>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257033" name="Group 110">
            <a:extLst>
              <a:ext uri="{FF2B5EF4-FFF2-40B4-BE49-F238E27FC236}">
                <a16:creationId xmlns:a16="http://schemas.microsoft.com/office/drawing/2014/main" id="{63285C3A-8C91-3C41-89DD-3DA1D7CB1781}"/>
              </a:ext>
            </a:extLst>
          </p:cNvPr>
          <p:cNvGrpSpPr>
            <a:grpSpLocks/>
          </p:cNvGrpSpPr>
          <p:nvPr/>
        </p:nvGrpSpPr>
        <p:grpSpPr bwMode="auto">
          <a:xfrm>
            <a:off x="3581400" y="1219200"/>
            <a:ext cx="2601913" cy="5045075"/>
            <a:chOff x="1825" y="1008"/>
            <a:chExt cx="1639" cy="3178"/>
          </a:xfrm>
        </p:grpSpPr>
        <p:sp>
          <p:nvSpPr>
            <p:cNvPr id="257069" name="Line 111">
              <a:extLst>
                <a:ext uri="{FF2B5EF4-FFF2-40B4-BE49-F238E27FC236}">
                  <a16:creationId xmlns:a16="http://schemas.microsoft.com/office/drawing/2014/main" id="{2A3F79EA-509E-AA4D-9E16-34DAE5512813}"/>
                </a:ext>
              </a:extLst>
            </p:cNvPr>
            <p:cNvSpPr>
              <a:spLocks noChangeShapeType="1"/>
            </p:cNvSpPr>
            <p:nvPr/>
          </p:nvSpPr>
          <p:spPr bwMode="blackWhite">
            <a:xfrm>
              <a:off x="2736" y="1498"/>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070" name="Text Box 112">
              <a:extLst>
                <a:ext uri="{FF2B5EF4-FFF2-40B4-BE49-F238E27FC236}">
                  <a16:creationId xmlns:a16="http://schemas.microsoft.com/office/drawing/2014/main" id="{92C09895-B489-2142-A619-F7FA35B2F6BE}"/>
                </a:ext>
              </a:extLst>
            </p:cNvPr>
            <p:cNvSpPr txBox="1">
              <a:spLocks noChangeArrowheads="1"/>
            </p:cNvSpPr>
            <p:nvPr/>
          </p:nvSpPr>
          <p:spPr bwMode="blackWhite">
            <a:xfrm flipH="1">
              <a:off x="2560" y="3715"/>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0</a:t>
              </a:r>
            </a:p>
          </p:txBody>
        </p:sp>
        <p:sp>
          <p:nvSpPr>
            <p:cNvPr id="257071" name="Text Box 113">
              <a:extLst>
                <a:ext uri="{FF2B5EF4-FFF2-40B4-BE49-F238E27FC236}">
                  <a16:creationId xmlns:a16="http://schemas.microsoft.com/office/drawing/2014/main" id="{30C7C186-FA6A-C749-9915-F8E71392432C}"/>
                </a:ext>
              </a:extLst>
            </p:cNvPr>
            <p:cNvSpPr txBox="1">
              <a:spLocks noChangeArrowheads="1"/>
            </p:cNvSpPr>
            <p:nvPr/>
          </p:nvSpPr>
          <p:spPr bwMode="blackWhite">
            <a:xfrm>
              <a:off x="2544" y="1411"/>
              <a:ext cx="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1</a:t>
              </a:r>
            </a:p>
          </p:txBody>
        </p:sp>
        <p:sp>
          <p:nvSpPr>
            <p:cNvPr id="257072" name="Text Box 114">
              <a:extLst>
                <a:ext uri="{FF2B5EF4-FFF2-40B4-BE49-F238E27FC236}">
                  <a16:creationId xmlns:a16="http://schemas.microsoft.com/office/drawing/2014/main" id="{21EA0193-6852-8944-923A-A54C8267D300}"/>
                </a:ext>
              </a:extLst>
            </p:cNvPr>
            <p:cNvSpPr txBox="1">
              <a:spLocks noChangeArrowheads="1"/>
            </p:cNvSpPr>
            <p:nvPr/>
          </p:nvSpPr>
          <p:spPr bwMode="blackWhite">
            <a:xfrm>
              <a:off x="1825" y="3936"/>
              <a:ext cx="9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accent2"/>
                  </a:solidFill>
                  <a:latin typeface="Tahoma" panose="020B0604030504040204" pitchFamily="34" charset="0"/>
                </a:rPr>
                <a:t>Not Treated</a:t>
              </a:r>
            </a:p>
          </p:txBody>
        </p:sp>
        <p:sp>
          <p:nvSpPr>
            <p:cNvPr id="257073" name="Text Box 115">
              <a:extLst>
                <a:ext uri="{FF2B5EF4-FFF2-40B4-BE49-F238E27FC236}">
                  <a16:creationId xmlns:a16="http://schemas.microsoft.com/office/drawing/2014/main" id="{0E683B6D-77BD-E947-A7B7-C5A6FCFF7215}"/>
                </a:ext>
              </a:extLst>
            </p:cNvPr>
            <p:cNvSpPr txBox="1">
              <a:spLocks noChangeArrowheads="1"/>
            </p:cNvSpPr>
            <p:nvPr/>
          </p:nvSpPr>
          <p:spPr bwMode="blackWhite">
            <a:xfrm>
              <a:off x="2736" y="3932"/>
              <a:ext cx="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hlink"/>
                  </a:solidFill>
                  <a:latin typeface="Tahoma" panose="020B0604030504040204" pitchFamily="34" charset="0"/>
                </a:rPr>
                <a:t>Treated</a:t>
              </a:r>
            </a:p>
          </p:txBody>
        </p:sp>
        <p:sp>
          <p:nvSpPr>
            <p:cNvPr id="257074" name="Text Box 116">
              <a:extLst>
                <a:ext uri="{FF2B5EF4-FFF2-40B4-BE49-F238E27FC236}">
                  <a16:creationId xmlns:a16="http://schemas.microsoft.com/office/drawing/2014/main" id="{2BC8DC5D-9784-9D45-AAB6-8D1C30B82FE2}"/>
                </a:ext>
              </a:extLst>
            </p:cNvPr>
            <p:cNvSpPr txBox="1">
              <a:spLocks noChangeArrowheads="1"/>
            </p:cNvSpPr>
            <p:nvPr/>
          </p:nvSpPr>
          <p:spPr bwMode="blackWhite">
            <a:xfrm>
              <a:off x="2102" y="1008"/>
              <a:ext cx="136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kumimoji="0" lang="en-US" altLang="en-US" sz="2000">
                  <a:latin typeface="Tahoma" panose="020B0604030504040204" pitchFamily="34" charset="0"/>
                </a:rPr>
                <a:t>Propensity to</a:t>
              </a:r>
            </a:p>
            <a:p>
              <a:pPr algn="ctr" eaLnBrk="1" hangingPunct="1">
                <a:spcBef>
                  <a:spcPct val="0"/>
                </a:spcBef>
                <a:buClrTx/>
                <a:buSzTx/>
                <a:buFontTx/>
                <a:buNone/>
              </a:pPr>
              <a:r>
                <a:rPr kumimoji="0" lang="en-US" altLang="en-US" sz="2000">
                  <a:latin typeface="Tahoma" panose="020B0604030504040204" pitchFamily="34" charset="0"/>
                </a:rPr>
                <a:t>receive treatment</a:t>
              </a:r>
            </a:p>
          </p:txBody>
        </p:sp>
      </p:grpSp>
      <p:sp>
        <p:nvSpPr>
          <p:cNvPr id="257034" name="WordArt 117">
            <a:extLst>
              <a:ext uri="{FF2B5EF4-FFF2-40B4-BE49-F238E27FC236}">
                <a16:creationId xmlns:a16="http://schemas.microsoft.com/office/drawing/2014/main" id="{77680B48-D248-054C-8139-154095D44DAB}"/>
              </a:ext>
            </a:extLst>
          </p:cNvPr>
          <p:cNvSpPr>
            <a:spLocks noChangeArrowheads="1" noChangeShapeType="1" noTextEdit="1"/>
          </p:cNvSpPr>
          <p:nvPr/>
        </p:nvSpPr>
        <p:spPr bwMode="blackWhite">
          <a:xfrm>
            <a:off x="5408613" y="4495800"/>
            <a:ext cx="352425"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t>
            </a:r>
          </a:p>
        </p:txBody>
      </p:sp>
      <p:grpSp>
        <p:nvGrpSpPr>
          <p:cNvPr id="9" name="Group 118">
            <a:extLst>
              <a:ext uri="{FF2B5EF4-FFF2-40B4-BE49-F238E27FC236}">
                <a16:creationId xmlns:a16="http://schemas.microsoft.com/office/drawing/2014/main" id="{F24D1507-D871-E34C-B9CA-274E1539F19A}"/>
              </a:ext>
            </a:extLst>
          </p:cNvPr>
          <p:cNvGrpSpPr>
            <a:grpSpLocks/>
          </p:cNvGrpSpPr>
          <p:nvPr/>
        </p:nvGrpSpPr>
        <p:grpSpPr bwMode="auto">
          <a:xfrm>
            <a:off x="7988300" y="2254250"/>
            <a:ext cx="776288" cy="2438400"/>
            <a:chOff x="816" y="1680"/>
            <a:chExt cx="489" cy="816"/>
          </a:xfrm>
        </p:grpSpPr>
        <p:sp>
          <p:nvSpPr>
            <p:cNvPr id="257052" name="Rectangle 119">
              <a:extLst>
                <a:ext uri="{FF2B5EF4-FFF2-40B4-BE49-F238E27FC236}">
                  <a16:creationId xmlns:a16="http://schemas.microsoft.com/office/drawing/2014/main" id="{2A33D716-0282-F148-A4A7-F3A5609C488A}"/>
                </a:ext>
              </a:extLst>
            </p:cNvPr>
            <p:cNvSpPr>
              <a:spLocks noChangeArrowheads="1"/>
            </p:cNvSpPr>
            <p:nvPr/>
          </p:nvSpPr>
          <p:spPr bwMode="auto">
            <a:xfrm>
              <a:off x="816" y="1728"/>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3" name="Rectangle 120">
              <a:extLst>
                <a:ext uri="{FF2B5EF4-FFF2-40B4-BE49-F238E27FC236}">
                  <a16:creationId xmlns:a16="http://schemas.microsoft.com/office/drawing/2014/main" id="{12397009-5E07-FB48-B6DC-C2D4F6D41323}"/>
                </a:ext>
              </a:extLst>
            </p:cNvPr>
            <p:cNvSpPr>
              <a:spLocks noChangeArrowheads="1"/>
            </p:cNvSpPr>
            <p:nvPr/>
          </p:nvSpPr>
          <p:spPr bwMode="auto">
            <a:xfrm>
              <a:off x="816" y="177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4" name="Rectangle 121">
              <a:extLst>
                <a:ext uri="{FF2B5EF4-FFF2-40B4-BE49-F238E27FC236}">
                  <a16:creationId xmlns:a16="http://schemas.microsoft.com/office/drawing/2014/main" id="{946A8FFB-9A8C-DD4C-A1AF-9C97AE8BD5BA}"/>
                </a:ext>
              </a:extLst>
            </p:cNvPr>
            <p:cNvSpPr>
              <a:spLocks noChangeArrowheads="1"/>
            </p:cNvSpPr>
            <p:nvPr/>
          </p:nvSpPr>
          <p:spPr bwMode="auto">
            <a:xfrm>
              <a:off x="816" y="1824"/>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5" name="Rectangle 122">
              <a:extLst>
                <a:ext uri="{FF2B5EF4-FFF2-40B4-BE49-F238E27FC236}">
                  <a16:creationId xmlns:a16="http://schemas.microsoft.com/office/drawing/2014/main" id="{625D37B2-28D6-E54C-8596-BC572088458B}"/>
                </a:ext>
              </a:extLst>
            </p:cNvPr>
            <p:cNvSpPr>
              <a:spLocks noChangeArrowheads="1"/>
            </p:cNvSpPr>
            <p:nvPr/>
          </p:nvSpPr>
          <p:spPr bwMode="auto">
            <a:xfrm>
              <a:off x="816" y="1872"/>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6" name="Rectangle 123">
              <a:extLst>
                <a:ext uri="{FF2B5EF4-FFF2-40B4-BE49-F238E27FC236}">
                  <a16:creationId xmlns:a16="http://schemas.microsoft.com/office/drawing/2014/main" id="{72D4824A-3F9C-3A40-A3C1-67783934E38F}"/>
                </a:ext>
              </a:extLst>
            </p:cNvPr>
            <p:cNvSpPr>
              <a:spLocks noChangeArrowheads="1"/>
            </p:cNvSpPr>
            <p:nvPr/>
          </p:nvSpPr>
          <p:spPr bwMode="auto">
            <a:xfrm>
              <a:off x="816" y="1920"/>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7" name="Rectangle 124">
              <a:extLst>
                <a:ext uri="{FF2B5EF4-FFF2-40B4-BE49-F238E27FC236}">
                  <a16:creationId xmlns:a16="http://schemas.microsoft.com/office/drawing/2014/main" id="{867D731E-D32D-D140-914D-4A14262BC99C}"/>
                </a:ext>
              </a:extLst>
            </p:cNvPr>
            <p:cNvSpPr>
              <a:spLocks noChangeArrowheads="1"/>
            </p:cNvSpPr>
            <p:nvPr/>
          </p:nvSpPr>
          <p:spPr bwMode="auto">
            <a:xfrm>
              <a:off x="816" y="1968"/>
              <a:ext cx="489"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8" name="Rectangle 125">
              <a:extLst>
                <a:ext uri="{FF2B5EF4-FFF2-40B4-BE49-F238E27FC236}">
                  <a16:creationId xmlns:a16="http://schemas.microsoft.com/office/drawing/2014/main" id="{E0C126AC-4A99-C047-8096-8712A56ACA2C}"/>
                </a:ext>
              </a:extLst>
            </p:cNvPr>
            <p:cNvSpPr>
              <a:spLocks noChangeArrowheads="1"/>
            </p:cNvSpPr>
            <p:nvPr/>
          </p:nvSpPr>
          <p:spPr bwMode="auto">
            <a:xfrm>
              <a:off x="816" y="2016"/>
              <a:ext cx="230"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59" name="Rectangle 126">
              <a:extLst>
                <a:ext uri="{FF2B5EF4-FFF2-40B4-BE49-F238E27FC236}">
                  <a16:creationId xmlns:a16="http://schemas.microsoft.com/office/drawing/2014/main" id="{856175F3-59E0-874E-8C25-E8C963D6E7AC}"/>
                </a:ext>
              </a:extLst>
            </p:cNvPr>
            <p:cNvSpPr>
              <a:spLocks noChangeArrowheads="1"/>
            </p:cNvSpPr>
            <p:nvPr/>
          </p:nvSpPr>
          <p:spPr bwMode="auto">
            <a:xfrm>
              <a:off x="816" y="2064"/>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0" name="Rectangle 127">
              <a:extLst>
                <a:ext uri="{FF2B5EF4-FFF2-40B4-BE49-F238E27FC236}">
                  <a16:creationId xmlns:a16="http://schemas.microsoft.com/office/drawing/2014/main" id="{C077A725-D41F-C748-BEEB-D4E060792FEA}"/>
                </a:ext>
              </a:extLst>
            </p:cNvPr>
            <p:cNvSpPr>
              <a:spLocks noChangeArrowheads="1"/>
            </p:cNvSpPr>
            <p:nvPr/>
          </p:nvSpPr>
          <p:spPr bwMode="auto">
            <a:xfrm>
              <a:off x="816" y="2112"/>
              <a:ext cx="374"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1" name="Rectangle 128">
              <a:extLst>
                <a:ext uri="{FF2B5EF4-FFF2-40B4-BE49-F238E27FC236}">
                  <a16:creationId xmlns:a16="http://schemas.microsoft.com/office/drawing/2014/main" id="{518DD1E6-90C8-B74D-AFBD-B10388D9909D}"/>
                </a:ext>
              </a:extLst>
            </p:cNvPr>
            <p:cNvSpPr>
              <a:spLocks noChangeArrowheads="1"/>
            </p:cNvSpPr>
            <p:nvPr/>
          </p:nvSpPr>
          <p:spPr bwMode="auto">
            <a:xfrm>
              <a:off x="816" y="2160"/>
              <a:ext cx="28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2" name="Rectangle 129">
              <a:extLst>
                <a:ext uri="{FF2B5EF4-FFF2-40B4-BE49-F238E27FC236}">
                  <a16:creationId xmlns:a16="http://schemas.microsoft.com/office/drawing/2014/main" id="{4217F38D-166E-FB4A-BDD1-DD6EA485C4CC}"/>
                </a:ext>
              </a:extLst>
            </p:cNvPr>
            <p:cNvSpPr>
              <a:spLocks noChangeArrowheads="1"/>
            </p:cNvSpPr>
            <p:nvPr/>
          </p:nvSpPr>
          <p:spPr bwMode="auto">
            <a:xfrm>
              <a:off x="816" y="2208"/>
              <a:ext cx="40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3" name="Rectangle 130">
              <a:extLst>
                <a:ext uri="{FF2B5EF4-FFF2-40B4-BE49-F238E27FC236}">
                  <a16:creationId xmlns:a16="http://schemas.microsoft.com/office/drawing/2014/main" id="{7D62FBA6-2FD8-D84E-B6FD-D320B7F39E3D}"/>
                </a:ext>
              </a:extLst>
            </p:cNvPr>
            <p:cNvSpPr>
              <a:spLocks noChangeArrowheads="1"/>
            </p:cNvSpPr>
            <p:nvPr/>
          </p:nvSpPr>
          <p:spPr bwMode="auto">
            <a:xfrm>
              <a:off x="816" y="2256"/>
              <a:ext cx="34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4" name="Rectangle 131">
              <a:extLst>
                <a:ext uri="{FF2B5EF4-FFF2-40B4-BE49-F238E27FC236}">
                  <a16:creationId xmlns:a16="http://schemas.microsoft.com/office/drawing/2014/main" id="{C7EC75ED-6CC7-2649-9052-8526BF19F98D}"/>
                </a:ext>
              </a:extLst>
            </p:cNvPr>
            <p:cNvSpPr>
              <a:spLocks noChangeArrowheads="1"/>
            </p:cNvSpPr>
            <p:nvPr/>
          </p:nvSpPr>
          <p:spPr bwMode="auto">
            <a:xfrm>
              <a:off x="816" y="2304"/>
              <a:ext cx="173"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5" name="Rectangle 132">
              <a:extLst>
                <a:ext uri="{FF2B5EF4-FFF2-40B4-BE49-F238E27FC236}">
                  <a16:creationId xmlns:a16="http://schemas.microsoft.com/office/drawing/2014/main" id="{959B10C7-95C7-654C-87F6-7B2D477908EF}"/>
                </a:ext>
              </a:extLst>
            </p:cNvPr>
            <p:cNvSpPr>
              <a:spLocks noChangeArrowheads="1"/>
            </p:cNvSpPr>
            <p:nvPr/>
          </p:nvSpPr>
          <p:spPr bwMode="auto">
            <a:xfrm>
              <a:off x="816" y="2352"/>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6" name="Rectangle 133">
              <a:extLst>
                <a:ext uri="{FF2B5EF4-FFF2-40B4-BE49-F238E27FC236}">
                  <a16:creationId xmlns:a16="http://schemas.microsoft.com/office/drawing/2014/main" id="{FF5479BE-46E0-434F-8F36-80B5FC1419B9}"/>
                </a:ext>
              </a:extLst>
            </p:cNvPr>
            <p:cNvSpPr>
              <a:spLocks noChangeArrowheads="1"/>
            </p:cNvSpPr>
            <p:nvPr/>
          </p:nvSpPr>
          <p:spPr bwMode="auto">
            <a:xfrm>
              <a:off x="816" y="2400"/>
              <a:ext cx="115"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7" name="Rectangle 134">
              <a:extLst>
                <a:ext uri="{FF2B5EF4-FFF2-40B4-BE49-F238E27FC236}">
                  <a16:creationId xmlns:a16="http://schemas.microsoft.com/office/drawing/2014/main" id="{42D23DAF-E1CF-4D49-AC1A-41AAA0E1688E}"/>
                </a:ext>
              </a:extLst>
            </p:cNvPr>
            <p:cNvSpPr>
              <a:spLocks noChangeArrowheads="1"/>
            </p:cNvSpPr>
            <p:nvPr/>
          </p:nvSpPr>
          <p:spPr bwMode="auto">
            <a:xfrm>
              <a:off x="816" y="2448"/>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257068" name="Rectangle 135">
              <a:extLst>
                <a:ext uri="{FF2B5EF4-FFF2-40B4-BE49-F238E27FC236}">
                  <a16:creationId xmlns:a16="http://schemas.microsoft.com/office/drawing/2014/main" id="{3631870E-B70F-EC41-8CB0-7D35036B01B0}"/>
                </a:ext>
              </a:extLst>
            </p:cNvPr>
            <p:cNvSpPr>
              <a:spLocks noChangeArrowheads="1"/>
            </p:cNvSpPr>
            <p:nvPr/>
          </p:nvSpPr>
          <p:spPr bwMode="auto">
            <a:xfrm>
              <a:off x="816" y="1680"/>
              <a:ext cx="58" cy="48"/>
            </a:xfrm>
            <a:prstGeom prst="rect">
              <a:avLst/>
            </a:prstGeom>
            <a:solidFill>
              <a:schemeClr val="hlink"/>
            </a:solidFill>
            <a:ln w="9525">
              <a:solidFill>
                <a:schemeClr val="tx1"/>
              </a:solidFill>
              <a:miter lim="800000"/>
              <a:headEnd/>
              <a:tailEnd/>
            </a:ln>
          </p:spPr>
          <p:txBody>
            <a:bodyPr wrap="none"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grpSp>
      <p:grpSp>
        <p:nvGrpSpPr>
          <p:cNvPr id="257036" name="Group 136">
            <a:extLst>
              <a:ext uri="{FF2B5EF4-FFF2-40B4-BE49-F238E27FC236}">
                <a16:creationId xmlns:a16="http://schemas.microsoft.com/office/drawing/2014/main" id="{595961BE-3C15-D549-8E65-FACACACF8CD2}"/>
              </a:ext>
            </a:extLst>
          </p:cNvPr>
          <p:cNvGrpSpPr>
            <a:grpSpLocks/>
          </p:cNvGrpSpPr>
          <p:nvPr/>
        </p:nvGrpSpPr>
        <p:grpSpPr bwMode="auto">
          <a:xfrm>
            <a:off x="6518275" y="1247775"/>
            <a:ext cx="2625725" cy="5045075"/>
            <a:chOff x="3840" y="998"/>
            <a:chExt cx="1654" cy="3178"/>
          </a:xfrm>
        </p:grpSpPr>
        <p:grpSp>
          <p:nvGrpSpPr>
            <p:cNvPr id="257044" name="Group 137">
              <a:extLst>
                <a:ext uri="{FF2B5EF4-FFF2-40B4-BE49-F238E27FC236}">
                  <a16:creationId xmlns:a16="http://schemas.microsoft.com/office/drawing/2014/main" id="{79F58A66-7BF4-B041-9D74-8780FD4AD4EA}"/>
                </a:ext>
              </a:extLst>
            </p:cNvPr>
            <p:cNvGrpSpPr>
              <a:grpSpLocks/>
            </p:cNvGrpSpPr>
            <p:nvPr/>
          </p:nvGrpSpPr>
          <p:grpSpPr bwMode="auto">
            <a:xfrm>
              <a:off x="3840" y="998"/>
              <a:ext cx="1654" cy="3178"/>
              <a:chOff x="3840" y="998"/>
              <a:chExt cx="1654" cy="3178"/>
            </a:xfrm>
          </p:grpSpPr>
          <p:sp>
            <p:nvSpPr>
              <p:cNvPr id="257046" name="Line 138">
                <a:extLst>
                  <a:ext uri="{FF2B5EF4-FFF2-40B4-BE49-F238E27FC236}">
                    <a16:creationId xmlns:a16="http://schemas.microsoft.com/office/drawing/2014/main" id="{84483945-D738-364A-BBC9-1E5054171A39}"/>
                  </a:ext>
                </a:extLst>
              </p:cNvPr>
              <p:cNvSpPr>
                <a:spLocks noChangeShapeType="1"/>
              </p:cNvSpPr>
              <p:nvPr/>
            </p:nvSpPr>
            <p:spPr bwMode="blackWhite">
              <a:xfrm>
                <a:off x="4766" y="1488"/>
                <a:ext cx="0" cy="236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57047" name="Text Box 139">
                <a:extLst>
                  <a:ext uri="{FF2B5EF4-FFF2-40B4-BE49-F238E27FC236}">
                    <a16:creationId xmlns:a16="http://schemas.microsoft.com/office/drawing/2014/main" id="{073C476B-B74C-7042-A641-B1600970B350}"/>
                  </a:ext>
                </a:extLst>
              </p:cNvPr>
              <p:cNvSpPr txBox="1">
                <a:spLocks noChangeArrowheads="1"/>
              </p:cNvSpPr>
              <p:nvPr/>
            </p:nvSpPr>
            <p:spPr bwMode="blackWhite">
              <a:xfrm flipH="1">
                <a:off x="4590" y="3705"/>
                <a:ext cx="2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0</a:t>
                </a:r>
              </a:p>
            </p:txBody>
          </p:sp>
          <p:sp>
            <p:nvSpPr>
              <p:cNvPr id="257048" name="Text Box 140">
                <a:extLst>
                  <a:ext uri="{FF2B5EF4-FFF2-40B4-BE49-F238E27FC236}">
                    <a16:creationId xmlns:a16="http://schemas.microsoft.com/office/drawing/2014/main" id="{0ECC52A0-2B42-3E46-B4EB-6BF4D97162A4}"/>
                  </a:ext>
                </a:extLst>
              </p:cNvPr>
              <p:cNvSpPr txBox="1">
                <a:spLocks noChangeArrowheads="1"/>
              </p:cNvSpPr>
              <p:nvPr/>
            </p:nvSpPr>
            <p:spPr bwMode="blackWhite">
              <a:xfrm>
                <a:off x="4574" y="1401"/>
                <a:ext cx="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b="1">
                    <a:latin typeface="Tahoma" panose="020B0604030504040204" pitchFamily="34" charset="0"/>
                  </a:rPr>
                  <a:t>1</a:t>
                </a:r>
              </a:p>
            </p:txBody>
          </p:sp>
          <p:sp>
            <p:nvSpPr>
              <p:cNvPr id="257049" name="Text Box 141">
                <a:extLst>
                  <a:ext uri="{FF2B5EF4-FFF2-40B4-BE49-F238E27FC236}">
                    <a16:creationId xmlns:a16="http://schemas.microsoft.com/office/drawing/2014/main" id="{8A5AEF92-196F-034F-A2FD-B090295B0183}"/>
                  </a:ext>
                </a:extLst>
              </p:cNvPr>
              <p:cNvSpPr txBox="1">
                <a:spLocks noChangeArrowheads="1"/>
              </p:cNvSpPr>
              <p:nvPr/>
            </p:nvSpPr>
            <p:spPr bwMode="blackWhite">
              <a:xfrm>
                <a:off x="3840" y="3926"/>
                <a:ext cx="9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accent2"/>
                    </a:solidFill>
                    <a:latin typeface="Tahoma" panose="020B0604030504040204" pitchFamily="34" charset="0"/>
                  </a:rPr>
                  <a:t>Not Treated</a:t>
                </a:r>
              </a:p>
            </p:txBody>
          </p:sp>
          <p:sp>
            <p:nvSpPr>
              <p:cNvPr id="257050" name="Text Box 142">
                <a:extLst>
                  <a:ext uri="{FF2B5EF4-FFF2-40B4-BE49-F238E27FC236}">
                    <a16:creationId xmlns:a16="http://schemas.microsoft.com/office/drawing/2014/main" id="{51611342-D012-6D4D-AC98-C5F4DAE8EE4C}"/>
                  </a:ext>
                </a:extLst>
              </p:cNvPr>
              <p:cNvSpPr txBox="1">
                <a:spLocks noChangeArrowheads="1"/>
              </p:cNvSpPr>
              <p:nvPr/>
            </p:nvSpPr>
            <p:spPr bwMode="blackWhite">
              <a:xfrm>
                <a:off x="4766" y="3922"/>
                <a:ext cx="6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solidFill>
                      <a:schemeClr val="hlink"/>
                    </a:solidFill>
                    <a:latin typeface="Tahoma" panose="020B0604030504040204" pitchFamily="34" charset="0"/>
                  </a:rPr>
                  <a:t>Treated</a:t>
                </a:r>
              </a:p>
            </p:txBody>
          </p:sp>
          <p:sp>
            <p:nvSpPr>
              <p:cNvPr id="257051" name="Text Box 143">
                <a:extLst>
                  <a:ext uri="{FF2B5EF4-FFF2-40B4-BE49-F238E27FC236}">
                    <a16:creationId xmlns:a16="http://schemas.microsoft.com/office/drawing/2014/main" id="{D10DEED7-75C6-EB43-918F-191E6D4880C2}"/>
                  </a:ext>
                </a:extLst>
              </p:cNvPr>
              <p:cNvSpPr txBox="1">
                <a:spLocks noChangeArrowheads="1"/>
              </p:cNvSpPr>
              <p:nvPr/>
            </p:nvSpPr>
            <p:spPr bwMode="blackWhite">
              <a:xfrm>
                <a:off x="4132" y="998"/>
                <a:ext cx="1362"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kumimoji="0" lang="en-US" altLang="en-US" sz="2000">
                    <a:latin typeface="Tahoma" panose="020B0604030504040204" pitchFamily="34" charset="0"/>
                  </a:rPr>
                  <a:t>Propensity to</a:t>
                </a:r>
              </a:p>
              <a:p>
                <a:pPr algn="ctr" eaLnBrk="1" hangingPunct="1">
                  <a:spcBef>
                    <a:spcPct val="0"/>
                  </a:spcBef>
                  <a:buClrTx/>
                  <a:buSzTx/>
                  <a:buFontTx/>
                  <a:buNone/>
                </a:pPr>
                <a:r>
                  <a:rPr kumimoji="0" lang="en-US" altLang="en-US" sz="2000">
                    <a:latin typeface="Tahoma" panose="020B0604030504040204" pitchFamily="34" charset="0"/>
                  </a:rPr>
                  <a:t>receive treatment</a:t>
                </a:r>
              </a:p>
            </p:txBody>
          </p:sp>
        </p:grpSp>
        <p:sp>
          <p:nvSpPr>
            <p:cNvPr id="257045" name="WordArt 144">
              <a:extLst>
                <a:ext uri="{FF2B5EF4-FFF2-40B4-BE49-F238E27FC236}">
                  <a16:creationId xmlns:a16="http://schemas.microsoft.com/office/drawing/2014/main" id="{C54C3678-CE56-4944-BE7D-2D6AAB9014F3}"/>
                </a:ext>
              </a:extLst>
            </p:cNvPr>
            <p:cNvSpPr>
              <a:spLocks noChangeArrowheads="1" noChangeShapeType="1" noTextEdit="1"/>
            </p:cNvSpPr>
            <p:nvPr/>
          </p:nvSpPr>
          <p:spPr bwMode="blackWhite">
            <a:xfrm>
              <a:off x="4992" y="3024"/>
              <a:ext cx="222" cy="40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C</a:t>
              </a:r>
            </a:p>
          </p:txBody>
        </p:sp>
      </p:grpSp>
      <p:grpSp>
        <p:nvGrpSpPr>
          <p:cNvPr id="257037" name="Group 145">
            <a:extLst>
              <a:ext uri="{FF2B5EF4-FFF2-40B4-BE49-F238E27FC236}">
                <a16:creationId xmlns:a16="http://schemas.microsoft.com/office/drawing/2014/main" id="{24848355-A4C5-1845-B338-B68DA546FF13}"/>
              </a:ext>
            </a:extLst>
          </p:cNvPr>
          <p:cNvGrpSpPr>
            <a:grpSpLocks/>
          </p:cNvGrpSpPr>
          <p:nvPr/>
        </p:nvGrpSpPr>
        <p:grpSpPr bwMode="auto">
          <a:xfrm>
            <a:off x="1066800" y="6415088"/>
            <a:ext cx="7670800" cy="442912"/>
            <a:chOff x="12" y="3936"/>
            <a:chExt cx="5633" cy="542"/>
          </a:xfrm>
        </p:grpSpPr>
        <p:grpSp>
          <p:nvGrpSpPr>
            <p:cNvPr id="257039" name="Group 146">
              <a:extLst>
                <a:ext uri="{FF2B5EF4-FFF2-40B4-BE49-F238E27FC236}">
                  <a16:creationId xmlns:a16="http://schemas.microsoft.com/office/drawing/2014/main" id="{2D19E1C4-106A-ED4E-BE88-F44E58428751}"/>
                </a:ext>
              </a:extLst>
            </p:cNvPr>
            <p:cNvGrpSpPr>
              <a:grpSpLocks/>
            </p:cNvGrpSpPr>
            <p:nvPr/>
          </p:nvGrpSpPr>
          <p:grpSpPr bwMode="auto">
            <a:xfrm>
              <a:off x="12" y="3936"/>
              <a:ext cx="4428" cy="369"/>
              <a:chOff x="129" y="-2"/>
              <a:chExt cx="5534" cy="460"/>
            </a:xfrm>
          </p:grpSpPr>
          <p:pic>
            <p:nvPicPr>
              <p:cNvPr id="257041" name="Picture 147">
                <a:extLst>
                  <a:ext uri="{FF2B5EF4-FFF2-40B4-BE49-F238E27FC236}">
                    <a16:creationId xmlns:a16="http://schemas.microsoft.com/office/drawing/2014/main" id="{39B2A015-E3E6-4245-9477-85C144EC7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0956" t="21713" b="68532"/>
              <a:stretch>
                <a:fillRect/>
              </a:stretch>
            </p:blipFill>
            <p:spPr bwMode="auto">
              <a:xfrm>
                <a:off x="595" y="-2"/>
                <a:ext cx="4503"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42" name="Picture 148">
                <a:extLst>
                  <a:ext uri="{FF2B5EF4-FFF2-40B4-BE49-F238E27FC236}">
                    <a16:creationId xmlns:a16="http://schemas.microsoft.com/office/drawing/2014/main" id="{B06E4F22-2064-1D47-A4BF-A9F0AE5DD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 y="-2"/>
                <a:ext cx="518"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57043" name="Object 2">
                <a:extLst>
                  <a:ext uri="{FF2B5EF4-FFF2-40B4-BE49-F238E27FC236}">
                    <a16:creationId xmlns:a16="http://schemas.microsoft.com/office/drawing/2014/main" id="{EA9FD678-0AF9-BD42-9F2E-B26BCF185143}"/>
                  </a:ext>
                </a:extLst>
              </p:cNvPr>
              <p:cNvGraphicFramePr>
                <a:graphicFrameLocks noChangeAspect="1"/>
              </p:cNvGraphicFramePr>
              <p:nvPr/>
            </p:nvGraphicFramePr>
            <p:xfrm>
              <a:off x="129" y="-2"/>
              <a:ext cx="420" cy="460"/>
            </p:xfrm>
            <a:graphic>
              <a:graphicData uri="http://schemas.openxmlformats.org/presentationml/2006/ole">
                <mc:AlternateContent xmlns:mc="http://schemas.openxmlformats.org/markup-compatibility/2006">
                  <mc:Choice xmlns:v="urn:schemas-microsoft-com:vml" Requires="v">
                    <p:oleObj spid="_x0000_s257240" name="Photo Editor Photo" r:id="rId6" imgW="673100" imgH="736600" progId="">
                      <p:embed/>
                    </p:oleObj>
                  </mc:Choice>
                  <mc:Fallback>
                    <p:oleObj name="Photo Editor Photo" r:id="rId6" imgW="673100" imgH="7366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 y="-2"/>
                            <a:ext cx="420" cy="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pSp>
        <p:sp>
          <p:nvSpPr>
            <p:cNvPr id="257040" name="Text Box 150">
              <a:extLst>
                <a:ext uri="{FF2B5EF4-FFF2-40B4-BE49-F238E27FC236}">
                  <a16:creationId xmlns:a16="http://schemas.microsoft.com/office/drawing/2014/main" id="{60D82EE4-2B21-E94B-8231-16DEDE7B9965}"/>
                </a:ext>
              </a:extLst>
            </p:cNvPr>
            <p:cNvSpPr txBox="1">
              <a:spLocks noChangeArrowheads="1"/>
            </p:cNvSpPr>
            <p:nvPr/>
          </p:nvSpPr>
          <p:spPr bwMode="auto">
            <a:xfrm>
              <a:off x="4464" y="4029"/>
              <a:ext cx="1181"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800">
                  <a:solidFill>
                    <a:schemeClr val="hlink"/>
                  </a:solidFill>
                  <a:latin typeface="Tahoma" panose="020B0604030504040204" pitchFamily="34" charset="0"/>
                </a:rPr>
                <a:t>www.chrp.org</a:t>
              </a:r>
            </a:p>
          </p:txBody>
        </p:sp>
      </p:grpSp>
      <p:sp>
        <p:nvSpPr>
          <p:cNvPr id="257038" name="Slide Number Placeholder 152">
            <a:extLst>
              <a:ext uri="{FF2B5EF4-FFF2-40B4-BE49-F238E27FC236}">
                <a16:creationId xmlns:a16="http://schemas.microsoft.com/office/drawing/2014/main" id="{DE7DA7B1-13DE-3D43-A05C-416DBC2DAA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6EF3C8F-8D90-5A4E-96CC-9BBA6FB075A1}" type="slidenum">
              <a:rPr kumimoji="0" lang="en-US" altLang="en-US" sz="1400" smtClean="0"/>
              <a:pPr>
                <a:spcBef>
                  <a:spcPct val="50000"/>
                </a:spcBef>
                <a:buClrTx/>
                <a:buSzTx/>
                <a:buFontTx/>
                <a:buNone/>
              </a:pPr>
              <a:t>130</a:t>
            </a:fld>
            <a:endParaRPr kumimoji="0" lang="en-US" altLang="en-US" sz="140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nodeType="afterGroup">
                            <p:stCondLst>
                              <p:cond delay="500"/>
                            </p:stCondLst>
                            <p:childTnLst>
                              <p:par>
                                <p:cTn id="18" presetID="9" presetClass="entr" presetSubtype="0" fill="hold" nodeType="afterEffect">
                                  <p:stCondLst>
                                    <p:cond delay="100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nodeType="afterEffect">
                                  <p:stCondLst>
                                    <p:cond delay="100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a:extLst>
              <a:ext uri="{FF2B5EF4-FFF2-40B4-BE49-F238E27FC236}">
                <a16:creationId xmlns:a16="http://schemas.microsoft.com/office/drawing/2014/main" id="{E264AE50-4562-CA43-88DB-CA343FF7E143}"/>
              </a:ext>
            </a:extLst>
          </p:cNvPr>
          <p:cNvSpPr>
            <a:spLocks noGrp="1" noChangeArrowheads="1"/>
          </p:cNvSpPr>
          <p:nvPr>
            <p:ph type="title" idx="4294967295"/>
          </p:nvPr>
        </p:nvSpPr>
        <p:spPr/>
        <p:txBody>
          <a:bodyPr/>
          <a:lstStyle/>
          <a:p>
            <a:r>
              <a:rPr lang="en-US" altLang="en-US" sz="3600">
                <a:latin typeface="Times New Roman" panose="02020603050405020304" pitchFamily="18" charset="0"/>
                <a:ea typeface="ＭＳ Ｐゴシック" panose="020B0600070205080204" pitchFamily="34" charset="-128"/>
              </a:rPr>
              <a:t>Disadvantages of Propensity Scores</a:t>
            </a:r>
          </a:p>
        </p:txBody>
      </p:sp>
      <p:sp>
        <p:nvSpPr>
          <p:cNvPr id="259074" name="Rectangle 3">
            <a:extLst>
              <a:ext uri="{FF2B5EF4-FFF2-40B4-BE49-F238E27FC236}">
                <a16:creationId xmlns:a16="http://schemas.microsoft.com/office/drawing/2014/main" id="{D0D66E04-F77C-4747-AA6D-B6448C574AEF}"/>
              </a:ext>
            </a:extLst>
          </p:cNvPr>
          <p:cNvSpPr>
            <a:spLocks noGrp="1" noChangeArrowheads="1"/>
          </p:cNvSpPr>
          <p:nvPr>
            <p:ph type="body" idx="4294967295"/>
          </p:nvPr>
        </p:nvSpPr>
        <p:spPr>
          <a:xfrm>
            <a:off x="990600" y="1295400"/>
            <a:ext cx="7924800" cy="4876800"/>
          </a:xfrm>
        </p:spPr>
        <p:txBody>
          <a:bodyPr/>
          <a:lstStyle/>
          <a:p>
            <a:pPr>
              <a:lnSpc>
                <a:spcPct val="90000"/>
              </a:lnSpc>
            </a:pPr>
            <a:r>
              <a:rPr lang="en-US" altLang="en-US" sz="2400">
                <a:ea typeface="ＭＳ Ｐゴシック" panose="020B0600070205080204" pitchFamily="34" charset="-128"/>
              </a:rPr>
              <a:t>Introduces another step, layer of complexity</a:t>
            </a:r>
            <a:endParaRPr lang="en-US" altLang="en-US" sz="2000">
              <a:ea typeface="ＭＳ Ｐゴシック" panose="020B0600070205080204" pitchFamily="34" charset="-128"/>
            </a:endParaRPr>
          </a:p>
          <a:p>
            <a:pPr lvl="1">
              <a:lnSpc>
                <a:spcPct val="90000"/>
              </a:lnSpc>
            </a:pPr>
            <a:r>
              <a:rPr lang="en-US" altLang="en-US" sz="2000">
                <a:ea typeface="ＭＳ Ｐゴシック" panose="020B0600070205080204" pitchFamily="34" charset="-128"/>
              </a:rPr>
              <a:t>Need a model for propensity</a:t>
            </a:r>
          </a:p>
          <a:p>
            <a:pPr lvl="1">
              <a:lnSpc>
                <a:spcPct val="90000"/>
              </a:lnSpc>
            </a:pPr>
            <a:r>
              <a:rPr lang="en-US" altLang="en-US" sz="2000">
                <a:ea typeface="ＭＳ Ｐゴシック" panose="020B0600070205080204" pitchFamily="34" charset="-128"/>
              </a:rPr>
              <a:t>May use a model for outcome, given treatment and propensity</a:t>
            </a:r>
          </a:p>
          <a:p>
            <a:pPr lvl="1">
              <a:lnSpc>
                <a:spcPct val="90000"/>
              </a:lnSpc>
            </a:pPr>
            <a:r>
              <a:rPr lang="en-US" altLang="en-US" sz="2000">
                <a:ea typeface="ＭＳ Ｐゴシック" panose="020B0600070205080204" pitchFamily="34" charset="-128"/>
              </a:rPr>
              <a:t>Possibility of doing it many ways and choosing the one that gives you the answer you want </a:t>
            </a:r>
          </a:p>
          <a:p>
            <a:pPr lvl="1">
              <a:lnSpc>
                <a:spcPct val="90000"/>
              </a:lnSpc>
            </a:pPr>
            <a:r>
              <a:rPr lang="en-US" altLang="en-US" sz="2000">
                <a:ea typeface="ＭＳ Ｐゴシック" panose="020B0600070205080204" pitchFamily="34" charset="-128"/>
              </a:rPr>
              <a:t>Magnified with inverse-probability weighting (Biostat 215)</a:t>
            </a:r>
          </a:p>
          <a:p>
            <a:pPr>
              <a:lnSpc>
                <a:spcPct val="90000"/>
              </a:lnSpc>
            </a:pPr>
            <a:r>
              <a:rPr lang="en-US" altLang="en-US" sz="2400">
                <a:ea typeface="ＭＳ Ｐゴシック" panose="020B0600070205080204" pitchFamily="34" charset="-128"/>
              </a:rPr>
              <a:t>Many readers and investigators don’t understand them</a:t>
            </a:r>
          </a:p>
          <a:p>
            <a:pPr lvl="1">
              <a:lnSpc>
                <a:spcPct val="90000"/>
              </a:lnSpc>
            </a:pPr>
            <a:r>
              <a:rPr lang="en-US" altLang="en-US" sz="2000">
                <a:ea typeface="ＭＳ Ｐゴシック" panose="020B0600070205080204" pitchFamily="34" charset="-128"/>
              </a:rPr>
              <a:t>Attitudes range from distrust to belief that they are magical</a:t>
            </a:r>
          </a:p>
          <a:p>
            <a:pPr>
              <a:lnSpc>
                <a:spcPct val="90000"/>
              </a:lnSpc>
            </a:pPr>
            <a:r>
              <a:rPr lang="en-US" altLang="en-US" sz="2400">
                <a:ea typeface="ＭＳ Ｐゴシック" panose="020B0600070205080204" pitchFamily="34" charset="-128"/>
              </a:rPr>
              <a:t>Don’t work well for multi-level or time varying exposures</a:t>
            </a:r>
          </a:p>
          <a:p>
            <a:pPr>
              <a:lnSpc>
                <a:spcPct val="90000"/>
              </a:lnSpc>
            </a:pPr>
            <a:r>
              <a:rPr lang="en-US" altLang="en-US" sz="2400">
                <a:ea typeface="ＭＳ Ｐゴシック" panose="020B0600070205080204" pitchFamily="34" charset="-128"/>
              </a:rPr>
              <a:t>Won’t help you understand or quantify effects of other variables on outcome</a:t>
            </a:r>
          </a:p>
        </p:txBody>
      </p:sp>
      <p:sp>
        <p:nvSpPr>
          <p:cNvPr id="259075" name="Slide Number Placeholder 5">
            <a:extLst>
              <a:ext uri="{FF2B5EF4-FFF2-40B4-BE49-F238E27FC236}">
                <a16:creationId xmlns:a16="http://schemas.microsoft.com/office/drawing/2014/main" id="{6D53464F-DB4F-0140-87B7-5E4CC85A781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1560058-AC5F-B246-9467-1B318AB8E488}" type="slidenum">
              <a:rPr kumimoji="0" lang="en-US" altLang="en-US" sz="1400" smtClean="0"/>
              <a:pPr>
                <a:spcBef>
                  <a:spcPct val="50000"/>
                </a:spcBef>
                <a:buClrTx/>
                <a:buSzTx/>
                <a:buFontTx/>
                <a:buNone/>
              </a:pPr>
              <a:t>131</a:t>
            </a:fld>
            <a:endParaRPr kumimoji="0" lang="en-US" altLang="en-US" sz="14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a:extLst>
              <a:ext uri="{FF2B5EF4-FFF2-40B4-BE49-F238E27FC236}">
                <a16:creationId xmlns:a16="http://schemas.microsoft.com/office/drawing/2014/main" id="{A7A39E01-BA71-3749-8D35-0685503FB2B6}"/>
              </a:ext>
            </a:extLst>
          </p:cNvPr>
          <p:cNvSpPr>
            <a:spLocks noGrp="1" noChangeArrowheads="1"/>
          </p:cNvSpPr>
          <p:nvPr>
            <p:ph type="title"/>
          </p:nvPr>
        </p:nvSpPr>
        <p:spPr>
          <a:xfrm>
            <a:off x="990600" y="457200"/>
            <a:ext cx="7772400" cy="762000"/>
          </a:xfrm>
        </p:spPr>
        <p:txBody>
          <a:bodyPr/>
          <a:lstStyle/>
          <a:p>
            <a:r>
              <a:rPr lang="en-US" altLang="en-US" sz="3600">
                <a:ea typeface="ＭＳ Ｐゴシック" panose="020B0600070205080204" pitchFamily="34" charset="-128"/>
              </a:rPr>
              <a:t>Example: Late Impact of Getting Hyperbilirubinemia or photoTherapy (LIGHT):  Aim 2</a:t>
            </a:r>
          </a:p>
        </p:txBody>
      </p:sp>
      <p:sp>
        <p:nvSpPr>
          <p:cNvPr id="261122" name="Content Placeholder 2">
            <a:extLst>
              <a:ext uri="{FF2B5EF4-FFF2-40B4-BE49-F238E27FC236}">
                <a16:creationId xmlns:a16="http://schemas.microsoft.com/office/drawing/2014/main" id="{6FE24090-595F-0149-8E46-7040E05C85CD}"/>
              </a:ext>
            </a:extLst>
          </p:cNvPr>
          <p:cNvSpPr>
            <a:spLocks noGrp="1" noChangeArrowheads="1"/>
          </p:cNvSpPr>
          <p:nvPr>
            <p:ph idx="1"/>
          </p:nvPr>
        </p:nvSpPr>
        <p:spPr>
          <a:xfrm>
            <a:off x="914400" y="1828800"/>
            <a:ext cx="7772400" cy="3810000"/>
          </a:xfrm>
        </p:spPr>
        <p:txBody>
          <a:bodyPr/>
          <a:lstStyle/>
          <a:p>
            <a:r>
              <a:rPr lang="en-US" altLang="en-US" sz="2800">
                <a:ea typeface="ＭＳ Ｐゴシック" panose="020B0600070205080204" pitchFamily="34" charset="-128"/>
              </a:rPr>
              <a:t> Systematic search for possible adverse effects of phototherapy</a:t>
            </a:r>
          </a:p>
          <a:p>
            <a:r>
              <a:rPr lang="en-US" altLang="en-US" sz="2800">
                <a:ea typeface="ＭＳ Ｐゴシック" panose="020B0600070205080204" pitchFamily="34" charset="-128"/>
              </a:rPr>
              <a:t>Previous studies have suggested possible associations with asthma, diabetes and childhood cancer</a:t>
            </a:r>
          </a:p>
          <a:p>
            <a:r>
              <a:rPr lang="en-US" altLang="en-US" sz="2800">
                <a:ea typeface="ＭＳ Ｐゴシック" panose="020B0600070205080204" pitchFamily="34" charset="-128"/>
              </a:rPr>
              <a:t>KP preliminary data suggested early increase in cancer, particularly nonlymphocytic leukemia </a:t>
            </a:r>
          </a:p>
        </p:txBody>
      </p:sp>
      <p:sp>
        <p:nvSpPr>
          <p:cNvPr id="261123" name="Slide Number Placeholder 3">
            <a:extLst>
              <a:ext uri="{FF2B5EF4-FFF2-40B4-BE49-F238E27FC236}">
                <a16:creationId xmlns:a16="http://schemas.microsoft.com/office/drawing/2014/main" id="{9C2C9E5D-12FB-8847-9F84-3F2D78D7DD2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B5DD73-A7D3-B241-8B4D-EEE8D8995BF8}" type="slidenum">
              <a:rPr kumimoji="0" lang="en-US" altLang="en-US" sz="1400" smtClean="0"/>
              <a:pPr>
                <a:spcBef>
                  <a:spcPct val="50000"/>
                </a:spcBef>
                <a:buClrTx/>
                <a:buSzTx/>
                <a:buFontTx/>
                <a:buNone/>
              </a:pPr>
              <a:t>132</a:t>
            </a:fld>
            <a:endParaRPr kumimoji="0" lang="en-US" altLang="en-US" sz="1400"/>
          </a:p>
        </p:txBody>
      </p:sp>
      <p:sp>
        <p:nvSpPr>
          <p:cNvPr id="261124" name="TextBox 1">
            <a:extLst>
              <a:ext uri="{FF2B5EF4-FFF2-40B4-BE49-F238E27FC236}">
                <a16:creationId xmlns:a16="http://schemas.microsoft.com/office/drawing/2014/main" id="{79AF8142-66FB-D94C-9628-65EDB917FBFF}"/>
              </a:ext>
            </a:extLst>
          </p:cNvPr>
          <p:cNvSpPr txBox="1">
            <a:spLocks noChangeArrowheads="1"/>
          </p:cNvSpPr>
          <p:nvPr/>
        </p:nvSpPr>
        <p:spPr bwMode="auto">
          <a:xfrm>
            <a:off x="1066800" y="6096000"/>
            <a:ext cx="7086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800" baseline="30000">
                <a:latin typeface="Times New Roman" panose="02020603050405020304" pitchFamily="18" charset="0"/>
              </a:rPr>
              <a:t>Newman TB et al. Pediatrics 2016;137:e20151354</a:t>
            </a:r>
            <a:endParaRPr kumimoji="0" lang="en-US" altLang="en-US" sz="2800">
              <a:latin typeface="Times New Roman" panose="02020603050405020304" pitchFamily="18"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Title 1">
            <a:extLst>
              <a:ext uri="{FF2B5EF4-FFF2-40B4-BE49-F238E27FC236}">
                <a16:creationId xmlns:a16="http://schemas.microsoft.com/office/drawing/2014/main" id="{D5D07DE2-6E4F-E643-BA53-E6CE34F54396}"/>
              </a:ext>
            </a:extLst>
          </p:cNvPr>
          <p:cNvSpPr>
            <a:spLocks noGrp="1" noChangeArrowheads="1"/>
          </p:cNvSpPr>
          <p:nvPr>
            <p:ph type="title"/>
          </p:nvPr>
        </p:nvSpPr>
        <p:spPr>
          <a:xfrm>
            <a:off x="990600" y="76200"/>
            <a:ext cx="7772400" cy="914400"/>
          </a:xfrm>
        </p:spPr>
        <p:txBody>
          <a:bodyPr/>
          <a:lstStyle/>
          <a:p>
            <a:r>
              <a:rPr lang="en-US" altLang="en-US">
                <a:latin typeface="Times New Roman" panose="02020603050405020304" pitchFamily="18" charset="0"/>
                <a:ea typeface="ＭＳ Ｐゴシック" panose="020B0600070205080204" pitchFamily="34" charset="-128"/>
              </a:rPr>
              <a:t>LIGHT Sample Size</a:t>
            </a:r>
          </a:p>
        </p:txBody>
      </p:sp>
      <p:sp>
        <p:nvSpPr>
          <p:cNvPr id="263170" name="Content Placeholder 2">
            <a:extLst>
              <a:ext uri="{FF2B5EF4-FFF2-40B4-BE49-F238E27FC236}">
                <a16:creationId xmlns:a16="http://schemas.microsoft.com/office/drawing/2014/main" id="{2D013528-250D-584C-B16B-ADE9D36FAA9A}"/>
              </a:ext>
            </a:extLst>
          </p:cNvPr>
          <p:cNvSpPr>
            <a:spLocks noGrp="1" noChangeArrowheads="1"/>
          </p:cNvSpPr>
          <p:nvPr>
            <p:ph idx="1"/>
          </p:nvPr>
        </p:nvSpPr>
        <p:spPr>
          <a:xfrm>
            <a:off x="1143000" y="990600"/>
            <a:ext cx="7772400" cy="5410200"/>
          </a:xfrm>
        </p:spPr>
        <p:txBody>
          <a:bodyPr/>
          <a:lstStyle/>
          <a:p>
            <a:r>
              <a:rPr lang="en-US" altLang="en-US">
                <a:ea typeface="ＭＳ Ｐゴシック" panose="020B0600070205080204" pitchFamily="34" charset="-128"/>
              </a:rPr>
              <a:t>Survived discharge from KP and followed at least 60 days, N=499,621</a:t>
            </a:r>
          </a:p>
          <a:p>
            <a:r>
              <a:rPr lang="en-US" altLang="en-US">
                <a:ea typeface="ＭＳ Ｐゴシック" panose="020B0600070205080204" pitchFamily="34" charset="-128"/>
              </a:rPr>
              <a:t>Phototherapy, N= 39,403</a:t>
            </a:r>
          </a:p>
          <a:p>
            <a:r>
              <a:rPr lang="en-US" altLang="en-US">
                <a:ea typeface="ＭＳ Ｐゴシック" panose="020B0600070205080204" pitchFamily="34" charset="-128"/>
              </a:rPr>
              <a:t>Leukemia, N=223</a:t>
            </a:r>
          </a:p>
          <a:p>
            <a:pPr lvl="1"/>
            <a:r>
              <a:rPr lang="en-US" altLang="en-US">
                <a:ea typeface="ＭＳ Ｐゴシック" panose="020B0600070205080204" pitchFamily="34" charset="-128"/>
              </a:rPr>
              <a:t>Nonlymphocytic leukemia, N = 54</a:t>
            </a:r>
          </a:p>
          <a:p>
            <a:pPr lvl="1"/>
            <a:r>
              <a:rPr lang="en-US" altLang="en-US">
                <a:ea typeface="ＭＳ Ｐゴシック" panose="020B0600070205080204" pitchFamily="34" charset="-128"/>
              </a:rPr>
              <a:t>Both phototherapy and nonlymphocytic leukemia, N=11</a:t>
            </a:r>
          </a:p>
          <a:p>
            <a:r>
              <a:rPr lang="en-US" altLang="en-US">
                <a:ea typeface="ＭＳ Ｐゴシック" panose="020B0600070205080204" pitchFamily="34" charset="-128"/>
              </a:rPr>
              <a:t>Created two propensity scores for phototherapy</a:t>
            </a:r>
          </a:p>
          <a:p>
            <a:pPr lvl="1"/>
            <a:r>
              <a:rPr lang="en-US" altLang="en-US">
                <a:ea typeface="ＭＳ Ｐゴシック" panose="020B0600070205080204" pitchFamily="34" charset="-128"/>
              </a:rPr>
              <a:t>One for all subjects</a:t>
            </a:r>
          </a:p>
          <a:p>
            <a:pPr lvl="1"/>
            <a:r>
              <a:rPr lang="en-US" altLang="en-US">
                <a:ea typeface="ＭＳ Ｐゴシック" panose="020B0600070205080204" pitchFamily="34" charset="-128"/>
              </a:rPr>
              <a:t>One for those with high bilirubin levels </a:t>
            </a:r>
          </a:p>
        </p:txBody>
      </p:sp>
      <p:sp>
        <p:nvSpPr>
          <p:cNvPr id="263171" name="Slide Number Placeholder 3">
            <a:extLst>
              <a:ext uri="{FF2B5EF4-FFF2-40B4-BE49-F238E27FC236}">
                <a16:creationId xmlns:a16="http://schemas.microsoft.com/office/drawing/2014/main" id="{57842E95-DA15-0941-91C1-EEA9614B62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1B7AE16-2391-CE46-9662-198124BDB63C}" type="slidenum">
              <a:rPr kumimoji="0" lang="en-US" altLang="en-US" sz="1400" smtClean="0"/>
              <a:pPr>
                <a:spcBef>
                  <a:spcPct val="50000"/>
                </a:spcBef>
                <a:buClrTx/>
                <a:buSzTx/>
                <a:buFontTx/>
                <a:buNone/>
              </a:pPr>
              <a:t>133</a:t>
            </a:fld>
            <a:endParaRPr kumimoji="0" lang="en-US" altLang="en-US" sz="14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a:extLst>
              <a:ext uri="{FF2B5EF4-FFF2-40B4-BE49-F238E27FC236}">
                <a16:creationId xmlns:a16="http://schemas.microsoft.com/office/drawing/2014/main" id="{F7BFC6B3-8456-3848-91AE-84E300FD20B8}"/>
              </a:ext>
            </a:extLst>
          </p:cNvPr>
          <p:cNvSpPr>
            <a:spLocks noGrp="1" noChangeArrowheads="1"/>
          </p:cNvSpPr>
          <p:nvPr>
            <p:ph type="title"/>
          </p:nvPr>
        </p:nvSpPr>
        <p:spPr>
          <a:xfrm>
            <a:off x="1143000" y="152400"/>
            <a:ext cx="7772400" cy="762000"/>
          </a:xfrm>
        </p:spPr>
        <p:txBody>
          <a:bodyPr/>
          <a:lstStyle/>
          <a:p>
            <a:r>
              <a:rPr lang="en-US" altLang="en-US" sz="800">
                <a:solidFill>
                  <a:schemeClr val="bg1"/>
                </a:solidFill>
                <a:ea typeface="ＭＳ Ｐゴシック" panose="020B0600070205080204" pitchFamily="34" charset="-128"/>
              </a:rPr>
              <a:t>Crude Cumulative Incidence per 100K</a:t>
            </a:r>
          </a:p>
        </p:txBody>
      </p:sp>
      <p:sp>
        <p:nvSpPr>
          <p:cNvPr id="265218" name="Slide Number Placeholder 3">
            <a:extLst>
              <a:ext uri="{FF2B5EF4-FFF2-40B4-BE49-F238E27FC236}">
                <a16:creationId xmlns:a16="http://schemas.microsoft.com/office/drawing/2014/main" id="{A1CB47C4-737A-CC43-83C2-DFCC662480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F4094E1-AE14-0748-966F-E4D875CFDF67}" type="slidenum">
              <a:rPr kumimoji="0" lang="en-US" altLang="en-US" sz="1400" smtClean="0"/>
              <a:pPr>
                <a:spcBef>
                  <a:spcPct val="50000"/>
                </a:spcBef>
                <a:buClrTx/>
                <a:buSzTx/>
                <a:buFontTx/>
                <a:buNone/>
              </a:pPr>
              <a:t>134</a:t>
            </a:fld>
            <a:endParaRPr kumimoji="0" lang="en-US" altLang="en-US" sz="1400"/>
          </a:p>
        </p:txBody>
      </p:sp>
      <p:pic>
        <p:nvPicPr>
          <p:cNvPr id="265219" name="Picture 4" descr="Anyleuk_survival.tif">
            <a:extLst>
              <a:ext uri="{FF2B5EF4-FFF2-40B4-BE49-F238E27FC236}">
                <a16:creationId xmlns:a16="http://schemas.microsoft.com/office/drawing/2014/main" id="{354C6CEB-96F0-104F-A27E-BEAFFF352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0" name="TextBox 1">
            <a:extLst>
              <a:ext uri="{FF2B5EF4-FFF2-40B4-BE49-F238E27FC236}">
                <a16:creationId xmlns:a16="http://schemas.microsoft.com/office/drawing/2014/main" id="{79394458-DC52-F643-AB7C-5CF919282D50}"/>
              </a:ext>
            </a:extLst>
          </p:cNvPr>
          <p:cNvSpPr txBox="1">
            <a:spLocks noChangeArrowheads="1"/>
          </p:cNvSpPr>
          <p:nvPr/>
        </p:nvSpPr>
        <p:spPr bwMode="auto">
          <a:xfrm>
            <a:off x="2819400" y="4572000"/>
            <a:ext cx="609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et al. Pediatr 2016; 137:e20151354</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1">
            <a:extLst>
              <a:ext uri="{FF2B5EF4-FFF2-40B4-BE49-F238E27FC236}">
                <a16:creationId xmlns:a16="http://schemas.microsoft.com/office/drawing/2014/main" id="{BD4869F6-7D40-884C-A6D8-B7FE51E50BD8}"/>
              </a:ext>
            </a:extLst>
          </p:cNvPr>
          <p:cNvSpPr>
            <a:spLocks noGrp="1" noChangeArrowheads="1"/>
          </p:cNvSpPr>
          <p:nvPr>
            <p:ph type="title"/>
          </p:nvPr>
        </p:nvSpPr>
        <p:spPr>
          <a:xfrm>
            <a:off x="914400" y="152400"/>
            <a:ext cx="7772400" cy="533400"/>
          </a:xfrm>
        </p:spPr>
        <p:txBody>
          <a:bodyPr/>
          <a:lstStyle/>
          <a:p>
            <a:r>
              <a:rPr lang="en-US" altLang="en-US" sz="3200">
                <a:latin typeface="Times New Roman" panose="02020603050405020304" pitchFamily="18" charset="0"/>
                <a:ea typeface="ＭＳ Ｐゴシック" panose="020B0600070205080204" pitchFamily="34" charset="-128"/>
              </a:rPr>
              <a:t>LIGHT Results:  Lymphocytic Leukemia</a:t>
            </a:r>
          </a:p>
        </p:txBody>
      </p:sp>
      <p:sp>
        <p:nvSpPr>
          <p:cNvPr id="267266" name="Slide Number Placeholder 3">
            <a:extLst>
              <a:ext uri="{FF2B5EF4-FFF2-40B4-BE49-F238E27FC236}">
                <a16:creationId xmlns:a16="http://schemas.microsoft.com/office/drawing/2014/main" id="{7B0553E9-233A-024F-AABF-EA8E5B82605F}"/>
              </a:ext>
            </a:extLst>
          </p:cNvPr>
          <p:cNvSpPr>
            <a:spLocks noGrp="1"/>
          </p:cNvSpPr>
          <p:nvPr>
            <p:ph type="sldNum" sz="quarter" idx="12"/>
          </p:nvPr>
        </p:nvSpPr>
        <p:spPr>
          <a:xfrm>
            <a:off x="8661400" y="64008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2DBC58C-55E8-C84F-9B44-3BAAF3890046}" type="slidenum">
              <a:rPr kumimoji="0" lang="en-US" altLang="en-US" sz="1400" smtClean="0"/>
              <a:pPr>
                <a:spcBef>
                  <a:spcPct val="50000"/>
                </a:spcBef>
                <a:buClrTx/>
                <a:buSzTx/>
                <a:buFontTx/>
                <a:buNone/>
              </a:pPr>
              <a:t>135</a:t>
            </a:fld>
            <a:endParaRPr kumimoji="0" lang="en-US" altLang="en-US" sz="1400"/>
          </a:p>
        </p:txBody>
      </p:sp>
      <p:pic>
        <p:nvPicPr>
          <p:cNvPr id="267267" name="Picture 7">
            <a:extLst>
              <a:ext uri="{FF2B5EF4-FFF2-40B4-BE49-F238E27FC236}">
                <a16:creationId xmlns:a16="http://schemas.microsoft.com/office/drawing/2014/main" id="{F01DD639-1D6F-EF4D-A6C8-83F017EA80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5088" y="13095288"/>
            <a:ext cx="3532187"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8" name="Picture 9">
            <a:extLst>
              <a:ext uri="{FF2B5EF4-FFF2-40B4-BE49-F238E27FC236}">
                <a16:creationId xmlns:a16="http://schemas.microsoft.com/office/drawing/2014/main" id="{5E24AA5A-534A-C140-AC1F-D4943EA427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44913" y="12995275"/>
            <a:ext cx="4010025"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9" name="Picture 1" descr="Lympholeuk_survival_nolegend.tif">
            <a:extLst>
              <a:ext uri="{FF2B5EF4-FFF2-40B4-BE49-F238E27FC236}">
                <a16:creationId xmlns:a16="http://schemas.microsoft.com/office/drawing/2014/main" id="{D94AE1BF-B4E0-664B-91F9-2B516E7546A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91440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70" name="Rectangle 1">
            <a:extLst>
              <a:ext uri="{FF2B5EF4-FFF2-40B4-BE49-F238E27FC236}">
                <a16:creationId xmlns:a16="http://schemas.microsoft.com/office/drawing/2014/main" id="{C2A01EAF-23E5-CA44-A6E0-53C0685CA499}"/>
              </a:ext>
            </a:extLst>
          </p:cNvPr>
          <p:cNvSpPr>
            <a:spLocks noChangeArrowheads="1"/>
          </p:cNvSpPr>
          <p:nvPr/>
        </p:nvSpPr>
        <p:spPr bwMode="auto">
          <a:xfrm>
            <a:off x="3276600" y="5181600"/>
            <a:ext cx="563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et al. Pediatr 2016; 137:e20151354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a:extLst>
              <a:ext uri="{FF2B5EF4-FFF2-40B4-BE49-F238E27FC236}">
                <a16:creationId xmlns:a16="http://schemas.microsoft.com/office/drawing/2014/main" id="{12D75263-C7CA-8641-8DF3-7D4ABCC9BBE3}"/>
              </a:ext>
            </a:extLst>
          </p:cNvPr>
          <p:cNvSpPr>
            <a:spLocks noGrp="1" noChangeArrowheads="1"/>
          </p:cNvSpPr>
          <p:nvPr>
            <p:ph type="title"/>
          </p:nvPr>
        </p:nvSpPr>
        <p:spPr>
          <a:xfrm>
            <a:off x="914400" y="152400"/>
            <a:ext cx="7772400" cy="533400"/>
          </a:xfrm>
        </p:spPr>
        <p:txBody>
          <a:bodyPr/>
          <a:lstStyle/>
          <a:p>
            <a:r>
              <a:rPr lang="en-US" altLang="en-US" sz="3200">
                <a:latin typeface="Times New Roman" panose="02020603050405020304" pitchFamily="18" charset="0"/>
                <a:ea typeface="ＭＳ Ｐゴシック" panose="020B0600070205080204" pitchFamily="34" charset="-128"/>
              </a:rPr>
              <a:t>LIGHT Results: Nonlymphocytic leukemia</a:t>
            </a:r>
          </a:p>
        </p:txBody>
      </p:sp>
      <p:sp>
        <p:nvSpPr>
          <p:cNvPr id="269314" name="Slide Number Placeholder 3">
            <a:extLst>
              <a:ext uri="{FF2B5EF4-FFF2-40B4-BE49-F238E27FC236}">
                <a16:creationId xmlns:a16="http://schemas.microsoft.com/office/drawing/2014/main" id="{042BA838-FE85-7D41-8AF2-FCB9BB04932E}"/>
              </a:ext>
            </a:extLst>
          </p:cNvPr>
          <p:cNvSpPr>
            <a:spLocks noGrp="1"/>
          </p:cNvSpPr>
          <p:nvPr>
            <p:ph type="sldNum" sz="quarter" idx="12"/>
          </p:nvPr>
        </p:nvSpPr>
        <p:spPr>
          <a:xfrm>
            <a:off x="8661400" y="64008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80298D7-E097-E348-A474-5FBBBE938B16}" type="slidenum">
              <a:rPr kumimoji="0" lang="en-US" altLang="en-US" sz="1400" smtClean="0"/>
              <a:pPr>
                <a:spcBef>
                  <a:spcPct val="50000"/>
                </a:spcBef>
                <a:buClrTx/>
                <a:buSzTx/>
                <a:buFontTx/>
                <a:buNone/>
              </a:pPr>
              <a:t>136</a:t>
            </a:fld>
            <a:endParaRPr kumimoji="0" lang="en-US" altLang="en-US" sz="1400"/>
          </a:p>
        </p:txBody>
      </p:sp>
      <p:pic>
        <p:nvPicPr>
          <p:cNvPr id="269315" name="Picture 5">
            <a:extLst>
              <a:ext uri="{FF2B5EF4-FFF2-40B4-BE49-F238E27FC236}">
                <a16:creationId xmlns:a16="http://schemas.microsoft.com/office/drawing/2014/main" id="{93EC5CA9-FE8F-9F43-82C2-6C0E4436CD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28925" y="4676775"/>
            <a:ext cx="423227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7">
            <a:extLst>
              <a:ext uri="{FF2B5EF4-FFF2-40B4-BE49-F238E27FC236}">
                <a16:creationId xmlns:a16="http://schemas.microsoft.com/office/drawing/2014/main" id="{8F716C39-6D23-3242-B529-6822DBFFDF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298863" y="10228263"/>
            <a:ext cx="3808412"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7" name="Picture 1" descr="nonALL_survival_nolegend.tif">
            <a:extLst>
              <a:ext uri="{FF2B5EF4-FFF2-40B4-BE49-F238E27FC236}">
                <a16:creationId xmlns:a16="http://schemas.microsoft.com/office/drawing/2014/main" id="{8DF268F3-D322-AD40-B7B1-EC697593AC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9144000"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8" name="Rectangle 6">
            <a:extLst>
              <a:ext uri="{FF2B5EF4-FFF2-40B4-BE49-F238E27FC236}">
                <a16:creationId xmlns:a16="http://schemas.microsoft.com/office/drawing/2014/main" id="{2FDF451B-6096-8F4B-9C06-65A2950884DC}"/>
              </a:ext>
            </a:extLst>
          </p:cNvPr>
          <p:cNvSpPr>
            <a:spLocks noChangeArrowheads="1"/>
          </p:cNvSpPr>
          <p:nvPr/>
        </p:nvSpPr>
        <p:spPr bwMode="auto">
          <a:xfrm>
            <a:off x="3276600" y="5181600"/>
            <a:ext cx="563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et al. Pediatr 2016; 137:e20151354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a:extLst>
              <a:ext uri="{FF2B5EF4-FFF2-40B4-BE49-F238E27FC236}">
                <a16:creationId xmlns:a16="http://schemas.microsoft.com/office/drawing/2014/main" id="{869A917A-4703-FC47-BFF7-B58F8069AA07}"/>
              </a:ext>
            </a:extLst>
          </p:cNvPr>
          <p:cNvSpPr>
            <a:spLocks noGrp="1" noChangeArrowheads="1"/>
          </p:cNvSpPr>
          <p:nvPr>
            <p:ph type="title"/>
          </p:nvPr>
        </p:nvSpPr>
        <p:spPr>
          <a:xfrm>
            <a:off x="914400" y="0"/>
            <a:ext cx="7772400" cy="914400"/>
          </a:xfrm>
        </p:spPr>
        <p:txBody>
          <a:bodyPr/>
          <a:lstStyle/>
          <a:p>
            <a:r>
              <a:rPr lang="en-US" altLang="en-US" sz="3200">
                <a:latin typeface="Times New Roman" panose="02020603050405020304" pitchFamily="18" charset="0"/>
                <a:ea typeface="ＭＳ Ｐゴシック" panose="020B0600070205080204" pitchFamily="34" charset="-128"/>
              </a:rPr>
              <a:t>LIGHT Results Comparison: Any leukemia by peak TSB ≥ 15 mg/dL if no phototherapy</a:t>
            </a:r>
          </a:p>
        </p:txBody>
      </p:sp>
      <p:sp>
        <p:nvSpPr>
          <p:cNvPr id="271362" name="Slide Number Placeholder 3">
            <a:extLst>
              <a:ext uri="{FF2B5EF4-FFF2-40B4-BE49-F238E27FC236}">
                <a16:creationId xmlns:a16="http://schemas.microsoft.com/office/drawing/2014/main" id="{76941DB0-6A45-A349-9A1C-B2F37BD75171}"/>
              </a:ext>
            </a:extLst>
          </p:cNvPr>
          <p:cNvSpPr>
            <a:spLocks noGrp="1"/>
          </p:cNvSpPr>
          <p:nvPr>
            <p:ph type="sldNum" sz="quarter" idx="12"/>
          </p:nvPr>
        </p:nvSpPr>
        <p:spPr>
          <a:xfrm>
            <a:off x="8661400" y="64008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46AA75C-59FE-DC47-91C2-D164BD5EB8C8}" type="slidenum">
              <a:rPr kumimoji="0" lang="en-US" altLang="en-US" sz="1400" smtClean="0"/>
              <a:pPr>
                <a:spcBef>
                  <a:spcPct val="50000"/>
                </a:spcBef>
                <a:buClrTx/>
                <a:buSzTx/>
                <a:buFontTx/>
                <a:buNone/>
              </a:pPr>
              <a:t>137</a:t>
            </a:fld>
            <a:endParaRPr kumimoji="0" lang="en-US" altLang="en-US" sz="1400"/>
          </a:p>
        </p:txBody>
      </p:sp>
      <p:pic>
        <p:nvPicPr>
          <p:cNvPr id="271363" name="Picture 7">
            <a:extLst>
              <a:ext uri="{FF2B5EF4-FFF2-40B4-BE49-F238E27FC236}">
                <a16:creationId xmlns:a16="http://schemas.microsoft.com/office/drawing/2014/main" id="{5B2DD995-BE8C-4D47-8FE3-749F7E603E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98863" y="10228263"/>
            <a:ext cx="3808412" cy="277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4" name="Picture 6">
            <a:extLst>
              <a:ext uri="{FF2B5EF4-FFF2-40B4-BE49-F238E27FC236}">
                <a16:creationId xmlns:a16="http://schemas.microsoft.com/office/drawing/2014/main" id="{C529F787-4488-6447-B23A-7FADE1A798C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05713" y="4716463"/>
            <a:ext cx="395605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5" name="Picture 8">
            <a:extLst>
              <a:ext uri="{FF2B5EF4-FFF2-40B4-BE49-F238E27FC236}">
                <a16:creationId xmlns:a16="http://schemas.microsoft.com/office/drawing/2014/main" id="{E2F2C904-5D02-4244-A81B-9B9EAEE2BF0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90600"/>
            <a:ext cx="78486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6" name="TextBox 5">
            <a:extLst>
              <a:ext uri="{FF2B5EF4-FFF2-40B4-BE49-F238E27FC236}">
                <a16:creationId xmlns:a16="http://schemas.microsoft.com/office/drawing/2014/main" id="{40758AA7-73C4-FC44-AFF9-A2684312657B}"/>
              </a:ext>
            </a:extLst>
          </p:cNvPr>
          <p:cNvSpPr txBox="1">
            <a:spLocks noChangeArrowheads="1"/>
          </p:cNvSpPr>
          <p:nvPr/>
        </p:nvSpPr>
        <p:spPr bwMode="auto">
          <a:xfrm>
            <a:off x="1828800" y="1981200"/>
            <a:ext cx="3505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Crude HR 1.04, P=0.86</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a:extLst>
              <a:ext uri="{FF2B5EF4-FFF2-40B4-BE49-F238E27FC236}">
                <a16:creationId xmlns:a16="http://schemas.microsoft.com/office/drawing/2014/main" id="{E2568C3B-677A-7547-B796-15F7C9ED942E}"/>
              </a:ext>
            </a:extLst>
          </p:cNvPr>
          <p:cNvSpPr>
            <a:spLocks noGrp="1" noChangeArrowheads="1"/>
          </p:cNvSpPr>
          <p:nvPr>
            <p:ph type="title"/>
          </p:nvPr>
        </p:nvSpPr>
        <p:spPr>
          <a:xfrm>
            <a:off x="990600" y="381000"/>
            <a:ext cx="2743200" cy="5638800"/>
          </a:xfrm>
        </p:spPr>
        <p:txBody>
          <a:bodyPr/>
          <a:lstStyle/>
          <a:p>
            <a:r>
              <a:rPr lang="en-US" altLang="en-US" sz="3200">
                <a:ea typeface="ＭＳ Ｐゴシック" panose="020B0600070205080204" pitchFamily="34" charset="-128"/>
              </a:rPr>
              <a:t>Hazard ratios by cancer type and model.</a:t>
            </a:r>
            <a:br>
              <a:rPr lang="en-US" altLang="en-US" sz="3200">
                <a:ea typeface="ＭＳ Ｐゴシック" panose="020B0600070205080204" pitchFamily="34" charset="-128"/>
              </a:rPr>
            </a:br>
            <a:br>
              <a:rPr lang="en-US" altLang="en-US" sz="3200">
                <a:ea typeface="ＭＳ Ｐゴシック" panose="020B0600070205080204" pitchFamily="34" charset="-128"/>
              </a:rPr>
            </a:br>
            <a:r>
              <a:rPr lang="en-US" altLang="en-US" sz="2400">
                <a:ea typeface="ＭＳ Ｐゴシック" panose="020B0600070205080204" pitchFamily="34" charset="-128"/>
              </a:rPr>
              <a:t> Most associations no longer statistically significant after adjustment.</a:t>
            </a:r>
          </a:p>
        </p:txBody>
      </p:sp>
      <p:sp>
        <p:nvSpPr>
          <p:cNvPr id="273410" name="Slide Number Placeholder 3">
            <a:extLst>
              <a:ext uri="{FF2B5EF4-FFF2-40B4-BE49-F238E27FC236}">
                <a16:creationId xmlns:a16="http://schemas.microsoft.com/office/drawing/2014/main" id="{BDFAE94A-2FB4-E34A-8567-9D901229C6F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EBE8A4B-BFBE-D94F-8784-D1869C76C455}" type="slidenum">
              <a:rPr kumimoji="0" lang="en-US" altLang="en-US" sz="1400" smtClean="0"/>
              <a:pPr>
                <a:spcBef>
                  <a:spcPct val="50000"/>
                </a:spcBef>
                <a:buClrTx/>
                <a:buSzTx/>
                <a:buFontTx/>
                <a:buNone/>
              </a:pPr>
              <a:t>138</a:t>
            </a:fld>
            <a:endParaRPr kumimoji="0" lang="en-US" altLang="en-US" sz="1400"/>
          </a:p>
        </p:txBody>
      </p:sp>
      <p:pic>
        <p:nvPicPr>
          <p:cNvPr id="273411" name="Picture 1" descr="Figure 3 2015-0707.pdf">
            <a:extLst>
              <a:ext uri="{FF2B5EF4-FFF2-40B4-BE49-F238E27FC236}">
                <a16:creationId xmlns:a16="http://schemas.microsoft.com/office/drawing/2014/main" id="{46B691BE-773D-1046-9AED-97CCAD1024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3038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2">
            <a:extLst>
              <a:ext uri="{FF2B5EF4-FFF2-40B4-BE49-F238E27FC236}">
                <a16:creationId xmlns:a16="http://schemas.microsoft.com/office/drawing/2014/main" id="{4362979E-2828-ED40-B134-0CC3776B6CD7}"/>
              </a:ext>
            </a:extLst>
          </p:cNvPr>
          <p:cNvSpPr>
            <a:spLocks noGrp="1" noChangeArrowheads="1"/>
          </p:cNvSpPr>
          <p:nvPr>
            <p:ph type="title"/>
          </p:nvPr>
        </p:nvSpPr>
        <p:spPr>
          <a:xfrm>
            <a:off x="990600" y="57150"/>
            <a:ext cx="8016875" cy="742950"/>
          </a:xfrm>
        </p:spPr>
        <p:txBody>
          <a:bodyPr/>
          <a:lstStyle/>
          <a:p>
            <a:pPr eaLnBrk="1">
              <a:lnSpc>
                <a:spcPts val="3875"/>
              </a:lnSpc>
            </a:pPr>
            <a:r>
              <a:rPr lang="en-US" altLang="en-US" sz="3200">
                <a:latin typeface="Times New Roman" panose="02020603050405020304" pitchFamily="18" charset="0"/>
                <a:ea typeface="ＭＳ Ｐゴシック" panose="020B0600070205080204" pitchFamily="34" charset="-128"/>
              </a:rPr>
              <a:t> </a:t>
            </a:r>
            <a:r>
              <a:rPr lang="en-US" altLang="en-US" sz="3200">
                <a:solidFill>
                  <a:schemeClr val="tx1"/>
                </a:solidFill>
                <a:ea typeface="ＭＳ Ｐゴシック" panose="020B0600070205080204" pitchFamily="34" charset="-128"/>
              </a:rPr>
              <a:t>Model assessment-3</a:t>
            </a:r>
            <a:endParaRPr lang="en-US" altLang="en-US">
              <a:latin typeface="Times New Roman" panose="02020603050405020304" pitchFamily="18" charset="0"/>
              <a:ea typeface="ＭＳ Ｐゴシック" panose="020B0600070205080204" pitchFamily="34" charset="-128"/>
            </a:endParaRPr>
          </a:p>
        </p:txBody>
      </p:sp>
      <p:graphicFrame>
        <p:nvGraphicFramePr>
          <p:cNvPr id="275458" name="Object 2">
            <a:extLst>
              <a:ext uri="{FF2B5EF4-FFF2-40B4-BE49-F238E27FC236}">
                <a16:creationId xmlns:a16="http://schemas.microsoft.com/office/drawing/2014/main" id="{BEA23416-EFC4-AF49-ABCF-9351270D2B3C}"/>
              </a:ext>
            </a:extLst>
          </p:cNvPr>
          <p:cNvGraphicFramePr>
            <a:graphicFrameLocks noChangeAspect="1"/>
          </p:cNvGraphicFramePr>
          <p:nvPr/>
        </p:nvGraphicFramePr>
        <p:xfrm>
          <a:off x="19050" y="2667000"/>
          <a:ext cx="9131300" cy="3581400"/>
        </p:xfrm>
        <a:graphic>
          <a:graphicData uri="http://schemas.openxmlformats.org/presentationml/2006/ole">
            <mc:AlternateContent xmlns:mc="http://schemas.openxmlformats.org/markup-compatibility/2006">
              <mc:Choice xmlns:v="urn:schemas-microsoft-com:vml" Requires="v">
                <p:oleObj spid="_x0000_s275526" name="Worksheet" r:id="rId4" imgW="4889500" imgH="1917700" progId="Excel.Sheet.8">
                  <p:embed/>
                </p:oleObj>
              </mc:Choice>
              <mc:Fallback>
                <p:oleObj name="Worksheet" r:id="rId4" imgW="4889500" imgH="19177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2667000"/>
                        <a:ext cx="9131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5459" name="Content Placeholder 1">
            <a:extLst>
              <a:ext uri="{FF2B5EF4-FFF2-40B4-BE49-F238E27FC236}">
                <a16:creationId xmlns:a16="http://schemas.microsoft.com/office/drawing/2014/main" id="{F5F9CBED-4146-664B-ABC9-4D53147C3E9A}"/>
              </a:ext>
            </a:extLst>
          </p:cNvPr>
          <p:cNvSpPr>
            <a:spLocks noGrp="1" noChangeArrowheads="1"/>
          </p:cNvSpPr>
          <p:nvPr>
            <p:ph idx="1"/>
          </p:nvPr>
        </p:nvSpPr>
        <p:spPr>
          <a:xfrm>
            <a:off x="1066800" y="838200"/>
            <a:ext cx="7924800" cy="1905000"/>
          </a:xfrm>
        </p:spPr>
        <p:txBody>
          <a:bodyPr/>
          <a:lstStyle/>
          <a:p>
            <a:r>
              <a:rPr lang="en-US" altLang="en-US" sz="2800">
                <a:ea typeface="ＭＳ Ｐゴシック" panose="020B0600070205080204" pitchFamily="34" charset="-128"/>
              </a:rPr>
              <a:t>First look, LIGHT study Aim 2 “data mining”</a:t>
            </a:r>
            <a:endParaRPr lang="en-US" altLang="ja-JP" sz="2800">
              <a:ea typeface="ＭＳ Ｐゴシック" panose="020B0600070205080204" pitchFamily="34" charset="-128"/>
            </a:endParaRPr>
          </a:p>
          <a:p>
            <a:r>
              <a:rPr lang="en-US" altLang="en-US" sz="2800">
                <a:ea typeface="ＭＳ Ｐゴシック" panose="020B0600070205080204" pitchFamily="34" charset="-128"/>
              </a:rPr>
              <a:t>Common AHRQ groupings of diagnoses </a:t>
            </a:r>
          </a:p>
          <a:p>
            <a:r>
              <a:rPr lang="en-US" altLang="en-US" sz="2800">
                <a:ea typeface="ＭＳ Ｐゴシック" panose="020B0600070205080204" pitchFamily="34" charset="-128"/>
              </a:rPr>
              <a:t>Crude and adjusted HR for phototherapy</a:t>
            </a:r>
          </a:p>
        </p:txBody>
      </p:sp>
      <p:sp>
        <p:nvSpPr>
          <p:cNvPr id="275460" name="Slide Number Placeholder 1">
            <a:extLst>
              <a:ext uri="{FF2B5EF4-FFF2-40B4-BE49-F238E27FC236}">
                <a16:creationId xmlns:a16="http://schemas.microsoft.com/office/drawing/2014/main" id="{4AF07041-A668-6140-9A8B-98895645D0B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B2E6BD3-5AFC-EF42-9FD9-B11B53E8EB42}" type="slidenum">
              <a:rPr kumimoji="0" lang="en-US" altLang="en-US" sz="1400" smtClean="0"/>
              <a:pPr>
                <a:spcBef>
                  <a:spcPct val="50000"/>
                </a:spcBef>
                <a:buClrTx/>
                <a:buSzTx/>
                <a:buFontTx/>
                <a:buNone/>
              </a:pPr>
              <a:t>139</a:t>
            </a:fld>
            <a:endParaRPr kumimoji="0" lang="en-US" altLang="en-US" sz="140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1675DBC8-0F27-2246-952C-1D86C8FC5A87}"/>
              </a:ext>
            </a:extLst>
          </p:cNvPr>
          <p:cNvSpPr>
            <a:spLocks noGrp="1" noChangeArrowheads="1"/>
          </p:cNvSpPr>
          <p:nvPr>
            <p:ph type="title"/>
          </p:nvPr>
        </p:nvSpPr>
        <p:spPr>
          <a:xfrm>
            <a:off x="1219200" y="228600"/>
            <a:ext cx="7772400" cy="914400"/>
          </a:xfrm>
        </p:spPr>
        <p:txBody>
          <a:bodyPr/>
          <a:lstStyle/>
          <a:p>
            <a:r>
              <a:rPr lang="en-US" altLang="en-US">
                <a:ea typeface="ＭＳ Ｐゴシック" panose="020B0600070205080204" pitchFamily="34" charset="-128"/>
              </a:rPr>
              <a:t>Instrumental variable assumptions</a:t>
            </a:r>
          </a:p>
        </p:txBody>
      </p:sp>
      <p:sp>
        <p:nvSpPr>
          <p:cNvPr id="43010" name="Content Placeholder 2">
            <a:extLst>
              <a:ext uri="{FF2B5EF4-FFF2-40B4-BE49-F238E27FC236}">
                <a16:creationId xmlns:a16="http://schemas.microsoft.com/office/drawing/2014/main" id="{3DA209AE-0A25-C945-9E4A-2E20FCA3941F}"/>
              </a:ext>
            </a:extLst>
          </p:cNvPr>
          <p:cNvSpPr>
            <a:spLocks noGrp="1" noChangeArrowheads="1"/>
          </p:cNvSpPr>
          <p:nvPr>
            <p:ph idx="1"/>
          </p:nvPr>
        </p:nvSpPr>
        <p:spPr>
          <a:xfrm>
            <a:off x="1143000" y="1524000"/>
            <a:ext cx="7772400" cy="4114800"/>
          </a:xfrm>
        </p:spPr>
        <p:txBody>
          <a:bodyPr/>
          <a:lstStyle/>
          <a:p>
            <a:r>
              <a:rPr lang="en-US" altLang="en-US">
                <a:ea typeface="ＭＳ Ｐゴシック" panose="020B0600070205080204" pitchFamily="34" charset="-128"/>
              </a:rPr>
              <a:t>Instrument is associated with exposure (the stronger the association, the better)</a:t>
            </a:r>
          </a:p>
          <a:p>
            <a:r>
              <a:rPr lang="en-US" altLang="en-US">
                <a:ea typeface="ＭＳ Ｐゴシック" panose="020B0600070205080204" pitchFamily="34" charset="-128"/>
              </a:rPr>
              <a:t>The instrument is NOT associated with the outcome except through the exposure (conditional on other known covariates)</a:t>
            </a:r>
          </a:p>
          <a:p>
            <a:pPr lvl="1"/>
            <a:r>
              <a:rPr lang="en-US" altLang="en-US">
                <a:ea typeface="ＭＳ Ｐゴシック" panose="020B0600070205080204" pitchFamily="34" charset="-128"/>
              </a:rPr>
              <a:t>Does not (independently) cause the outcome</a:t>
            </a:r>
          </a:p>
          <a:p>
            <a:pPr lvl="1"/>
            <a:r>
              <a:rPr lang="en-US" altLang="en-US">
                <a:ea typeface="ＭＳ Ｐゴシック" panose="020B0600070205080204" pitchFamily="34" charset="-128"/>
              </a:rPr>
              <a:t>Instrument-outcome relation not confounded</a:t>
            </a:r>
          </a:p>
        </p:txBody>
      </p:sp>
      <p:sp>
        <p:nvSpPr>
          <p:cNvPr id="43011" name="Slide Number Placeholder 3">
            <a:extLst>
              <a:ext uri="{FF2B5EF4-FFF2-40B4-BE49-F238E27FC236}">
                <a16:creationId xmlns:a16="http://schemas.microsoft.com/office/drawing/2014/main" id="{6468DF84-9810-E540-BFD2-9F811C7C3C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EFE476F-4DA3-884B-86AB-74EBB1D50DC3}" type="slidenum">
              <a:rPr kumimoji="0" lang="en-US" altLang="en-US" sz="1400" smtClean="0"/>
              <a:pPr>
                <a:spcBef>
                  <a:spcPct val="50000"/>
                </a:spcBef>
                <a:buClrTx/>
                <a:buSzTx/>
                <a:buFontTx/>
                <a:buNone/>
              </a:pPr>
              <a:t>14</a:t>
            </a:fld>
            <a:endParaRPr kumimoji="0" lang="en-US" altLang="en-US" sz="140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Title 3">
            <a:extLst>
              <a:ext uri="{FF2B5EF4-FFF2-40B4-BE49-F238E27FC236}">
                <a16:creationId xmlns:a16="http://schemas.microsoft.com/office/drawing/2014/main" id="{EEDF5D79-01D6-454D-8F44-58D83C2AFD16}"/>
              </a:ext>
            </a:extLst>
          </p:cNvPr>
          <p:cNvSpPr>
            <a:spLocks noGrp="1" noChangeArrowheads="1"/>
          </p:cNvSpPr>
          <p:nvPr>
            <p:ph type="title" idx="4294967295"/>
          </p:nvPr>
        </p:nvSpPr>
        <p:spPr>
          <a:xfrm>
            <a:off x="1066800" y="304800"/>
            <a:ext cx="7772400" cy="914400"/>
          </a:xfrm>
        </p:spPr>
        <p:txBody>
          <a:bodyPr/>
          <a:lstStyle/>
          <a:p>
            <a:r>
              <a:rPr lang="en-US" altLang="en-US" sz="2400">
                <a:ea typeface="ＭＳ Ｐゴシック" panose="020B0600070205080204" pitchFamily="34" charset="-128"/>
              </a:rPr>
              <a:t>Proton pump inhibitor use and risk of adverse cardiovascular events in aspirin treated patients with first time myocardial infarction: nationwide propensity score matched study*</a:t>
            </a:r>
          </a:p>
        </p:txBody>
      </p:sp>
      <p:sp>
        <p:nvSpPr>
          <p:cNvPr id="277506" name="TextBox 4">
            <a:extLst>
              <a:ext uri="{FF2B5EF4-FFF2-40B4-BE49-F238E27FC236}">
                <a16:creationId xmlns:a16="http://schemas.microsoft.com/office/drawing/2014/main" id="{157CEE36-5343-264A-AA0C-F39C7189E017}"/>
              </a:ext>
            </a:extLst>
          </p:cNvPr>
          <p:cNvSpPr txBox="1">
            <a:spLocks noChangeArrowheads="1"/>
          </p:cNvSpPr>
          <p:nvPr/>
        </p:nvSpPr>
        <p:spPr bwMode="auto">
          <a:xfrm>
            <a:off x="1219200" y="60960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*Charlot M et al. BMJ. 2011 May 11;342:d2690</a:t>
            </a:r>
          </a:p>
        </p:txBody>
      </p:sp>
      <p:pic>
        <p:nvPicPr>
          <p:cNvPr id="277507" name="Picture 5">
            <a:extLst>
              <a:ext uri="{FF2B5EF4-FFF2-40B4-BE49-F238E27FC236}">
                <a16:creationId xmlns:a16="http://schemas.microsoft.com/office/drawing/2014/main" id="{ACEC77C6-CA44-7048-8988-E25827ECA5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0200"/>
            <a:ext cx="70866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a:extLst>
              <a:ext uri="{FF2B5EF4-FFF2-40B4-BE49-F238E27FC236}">
                <a16:creationId xmlns:a16="http://schemas.microsoft.com/office/drawing/2014/main" id="{40558EE4-5BA1-8F48-B2CF-5D844C4A24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810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4" name="Rectangle 3">
            <a:extLst>
              <a:ext uri="{FF2B5EF4-FFF2-40B4-BE49-F238E27FC236}">
                <a16:creationId xmlns:a16="http://schemas.microsoft.com/office/drawing/2014/main" id="{021E2BE1-DF8E-9D4D-ABC0-C0E80B8D5114}"/>
              </a:ext>
            </a:extLst>
          </p:cNvPr>
          <p:cNvSpPr>
            <a:spLocks noChangeArrowheads="1"/>
          </p:cNvSpPr>
          <p:nvPr/>
        </p:nvSpPr>
        <p:spPr bwMode="auto">
          <a:xfrm>
            <a:off x="1219200" y="5029200"/>
            <a:ext cx="7620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Fig 3.  Time dependent adjusted propensity score matched Cox proportional hazard analysis of risk of cardiovascular death, myocardial infarction, or stroke for subtypes of proton pump inhibitors and H</a:t>
            </a:r>
            <a:r>
              <a:rPr kumimoji="0" lang="en-US" altLang="en-US" sz="2400" baseline="-25000">
                <a:latin typeface="Times New Roman" panose="02020603050405020304" pitchFamily="18" charset="0"/>
              </a:rPr>
              <a:t>2</a:t>
            </a:r>
            <a:r>
              <a:rPr kumimoji="0" lang="en-US" altLang="en-US" sz="2400">
                <a:latin typeface="Times New Roman" panose="02020603050405020304" pitchFamily="18" charset="0"/>
              </a:rPr>
              <a:t> receptor blockers</a:t>
            </a:r>
          </a:p>
        </p:txBody>
      </p:sp>
      <p:sp>
        <p:nvSpPr>
          <p:cNvPr id="279555" name="Title 4">
            <a:extLst>
              <a:ext uri="{FF2B5EF4-FFF2-40B4-BE49-F238E27FC236}">
                <a16:creationId xmlns:a16="http://schemas.microsoft.com/office/drawing/2014/main" id="{2BD70805-78DB-CC44-BBE0-F7937EC36412}"/>
              </a:ext>
            </a:extLst>
          </p:cNvPr>
          <p:cNvSpPr>
            <a:spLocks noGrp="1" noChangeArrowheads="1"/>
          </p:cNvSpPr>
          <p:nvPr>
            <p:ph type="title" idx="4294967295"/>
          </p:nvPr>
        </p:nvSpPr>
        <p:spPr>
          <a:xfrm>
            <a:off x="1066800" y="0"/>
            <a:ext cx="7772400" cy="914400"/>
          </a:xfrm>
        </p:spPr>
        <p:txBody>
          <a:bodyPr/>
          <a:lstStyle/>
          <a:p>
            <a:r>
              <a:rPr lang="en-US" altLang="en-US">
                <a:latin typeface="Times New Roman" panose="02020603050405020304" pitchFamily="18" charset="0"/>
                <a:ea typeface="ＭＳ Ｐゴシック" panose="020B0600070205080204" pitchFamily="34" charset="-128"/>
              </a:rPr>
              <a:t>Alternate predictor: H2 blocker</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a:extLst>
              <a:ext uri="{FF2B5EF4-FFF2-40B4-BE49-F238E27FC236}">
                <a16:creationId xmlns:a16="http://schemas.microsoft.com/office/drawing/2014/main" id="{959DAA89-3749-A742-B45C-9F910E3766D1}"/>
              </a:ext>
            </a:extLst>
          </p:cNvPr>
          <p:cNvSpPr>
            <a:spLocks noGrp="1" noChangeArrowheads="1"/>
          </p:cNvSpPr>
          <p:nvPr>
            <p:ph type="title"/>
          </p:nvPr>
        </p:nvSpPr>
        <p:spPr>
          <a:xfrm>
            <a:off x="990600" y="76200"/>
            <a:ext cx="7772400" cy="685800"/>
          </a:xfrm>
        </p:spPr>
        <p:txBody>
          <a:bodyPr/>
          <a:lstStyle/>
          <a:p>
            <a:r>
              <a:rPr lang="en-US" altLang="en-US" sz="4400">
                <a:latin typeface="Times New Roman" panose="02020603050405020304" pitchFamily="18" charset="0"/>
                <a:ea typeface="ＭＳ Ｐゴシック" panose="020B0600070205080204" pitchFamily="34" charset="-128"/>
              </a:rPr>
              <a:t>Propensity score caveats</a:t>
            </a:r>
          </a:p>
        </p:txBody>
      </p:sp>
      <p:sp>
        <p:nvSpPr>
          <p:cNvPr id="281602" name="Rectangle 3">
            <a:extLst>
              <a:ext uri="{FF2B5EF4-FFF2-40B4-BE49-F238E27FC236}">
                <a16:creationId xmlns:a16="http://schemas.microsoft.com/office/drawing/2014/main" id="{6F4B1B0E-0158-BA4E-BD05-B3AC2F5DD5E0}"/>
              </a:ext>
            </a:extLst>
          </p:cNvPr>
          <p:cNvSpPr>
            <a:spLocks noGrp="1" noChangeArrowheads="1"/>
          </p:cNvSpPr>
          <p:nvPr>
            <p:ph type="body" idx="1"/>
          </p:nvPr>
        </p:nvSpPr>
        <p:spPr>
          <a:xfrm>
            <a:off x="1143000" y="1219200"/>
            <a:ext cx="7772400" cy="4114800"/>
          </a:xfrm>
        </p:spPr>
        <p:txBody>
          <a:bodyPr/>
          <a:lstStyle/>
          <a:p>
            <a:r>
              <a:rPr lang="en-US" altLang="en-US">
                <a:ea typeface="ＭＳ Ｐゴシック" panose="020B0600070205080204" pitchFamily="34" charset="-128"/>
              </a:rPr>
              <a:t>Can only compare subjects whose propensity scores overlap</a:t>
            </a:r>
          </a:p>
          <a:p>
            <a:pPr lvl="1"/>
            <a:r>
              <a:rPr lang="en-US" altLang="en-US">
                <a:ea typeface="ＭＳ Ｐゴシック" panose="020B0600070205080204" pitchFamily="34" charset="-128"/>
              </a:rPr>
              <a:t>Can only generalize to subjects who could have received either treatment</a:t>
            </a:r>
          </a:p>
          <a:p>
            <a:pPr lvl="1"/>
            <a:r>
              <a:rPr lang="en-US" altLang="en-US">
                <a:ea typeface="ＭＳ Ｐゴシック" panose="020B0600070205080204" pitchFamily="34" charset="-128"/>
              </a:rPr>
              <a:t>Limitations similar to exclusions from clinical trials</a:t>
            </a:r>
          </a:p>
          <a:p>
            <a:r>
              <a:rPr lang="en-US" altLang="en-US">
                <a:ea typeface="ＭＳ Ｐゴシック" panose="020B0600070205080204" pitchFamily="34" charset="-128"/>
              </a:rPr>
              <a:t>Important variables may be missing from your model</a:t>
            </a:r>
          </a:p>
          <a:p>
            <a:r>
              <a:rPr lang="en-US" altLang="en-US">
                <a:ea typeface="ＭＳ Ｐゴシック" panose="020B0600070205080204" pitchFamily="34" charset="-128"/>
              </a:rPr>
              <a:t>Most convincing when RR gets farther from 1 with propensity analysis</a:t>
            </a:r>
          </a:p>
        </p:txBody>
      </p:sp>
      <p:sp>
        <p:nvSpPr>
          <p:cNvPr id="281603" name="Slide Number Placeholder 5">
            <a:extLst>
              <a:ext uri="{FF2B5EF4-FFF2-40B4-BE49-F238E27FC236}">
                <a16:creationId xmlns:a16="http://schemas.microsoft.com/office/drawing/2014/main" id="{6C6765BF-6026-4848-84E9-724DA5582F0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02E95A-2E3A-5343-868B-116E290470FB}" type="slidenum">
              <a:rPr kumimoji="0" lang="en-US" altLang="en-US" sz="1400" smtClean="0"/>
              <a:pPr>
                <a:spcBef>
                  <a:spcPct val="50000"/>
                </a:spcBef>
                <a:buClrTx/>
                <a:buSzTx/>
                <a:buFontTx/>
                <a:buNone/>
              </a:pPr>
              <a:t>142</a:t>
            </a:fld>
            <a:endParaRPr kumimoji="0" lang="en-US" altLang="en-US" sz="14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a:extLst>
              <a:ext uri="{FF2B5EF4-FFF2-40B4-BE49-F238E27FC236}">
                <a16:creationId xmlns:a16="http://schemas.microsoft.com/office/drawing/2014/main" id="{294F7D6D-60CC-4145-BD55-CF31D29F0EC3}"/>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Propensity score question</a:t>
            </a:r>
          </a:p>
        </p:txBody>
      </p:sp>
      <p:sp>
        <p:nvSpPr>
          <p:cNvPr id="283650" name="Rectangle 3">
            <a:extLst>
              <a:ext uri="{FF2B5EF4-FFF2-40B4-BE49-F238E27FC236}">
                <a16:creationId xmlns:a16="http://schemas.microsoft.com/office/drawing/2014/main" id="{03D111DC-2EF9-1343-AB67-C9E90B86584C}"/>
              </a:ext>
            </a:extLst>
          </p:cNvPr>
          <p:cNvSpPr>
            <a:spLocks noGrp="1" noChangeArrowheads="1"/>
          </p:cNvSpPr>
          <p:nvPr>
            <p:ph type="body" idx="1"/>
          </p:nvPr>
        </p:nvSpPr>
        <p:spPr/>
        <p:txBody>
          <a:bodyPr/>
          <a:lstStyle/>
          <a:p>
            <a:r>
              <a:rPr lang="en-US" altLang="en-US">
                <a:ea typeface="ＭＳ Ｐゴシック" panose="020B0600070205080204" pitchFamily="34" charset="-128"/>
              </a:rPr>
              <a:t>Are there examples where: </a:t>
            </a:r>
          </a:p>
          <a:p>
            <a:pPr lvl="1"/>
            <a:r>
              <a:rPr lang="en-US" altLang="en-US">
                <a:ea typeface="ＭＳ Ｐゴシック" panose="020B0600070205080204" pitchFamily="34" charset="-128"/>
              </a:rPr>
              <a:t>1.  Propensity score analyses gave substantially different results from traditional multivariate methods (e.g. logistic regression) and</a:t>
            </a:r>
          </a:p>
          <a:p>
            <a:pPr lvl="1"/>
            <a:r>
              <a:rPr lang="en-US" altLang="en-US">
                <a:ea typeface="ＭＳ Ｐゴシック" panose="020B0600070205080204" pitchFamily="34" charset="-128"/>
              </a:rPr>
              <a:t>2.  The propensity score answer was closer to the right answer?</a:t>
            </a:r>
          </a:p>
          <a:p>
            <a:r>
              <a:rPr lang="en-US" altLang="en-US">
                <a:ea typeface="ＭＳ Ｐゴシック" panose="020B0600070205080204" pitchFamily="34" charset="-128"/>
              </a:rPr>
              <a:t>TN is still looking!</a:t>
            </a:r>
          </a:p>
        </p:txBody>
      </p:sp>
      <p:sp>
        <p:nvSpPr>
          <p:cNvPr id="283651" name="Slide Number Placeholder 5">
            <a:extLst>
              <a:ext uri="{FF2B5EF4-FFF2-40B4-BE49-F238E27FC236}">
                <a16:creationId xmlns:a16="http://schemas.microsoft.com/office/drawing/2014/main" id="{38B458AC-7387-9842-968D-CDB4017862F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8400A94-67E3-914A-9074-DCFF388CA898}" type="slidenum">
              <a:rPr kumimoji="0" lang="en-US" altLang="en-US" sz="1400" smtClean="0"/>
              <a:pPr>
                <a:spcBef>
                  <a:spcPct val="50000"/>
                </a:spcBef>
                <a:buClrTx/>
                <a:buSzTx/>
                <a:buFontTx/>
                <a:buNone/>
              </a:pPr>
              <a:t>143</a:t>
            </a:fld>
            <a:endParaRPr kumimoji="0" lang="en-US" altLang="en-US" sz="14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a:extLst>
              <a:ext uri="{FF2B5EF4-FFF2-40B4-BE49-F238E27FC236}">
                <a16:creationId xmlns:a16="http://schemas.microsoft.com/office/drawing/2014/main" id="{964550DD-B72C-424D-86B0-183AF83E1267}"/>
              </a:ext>
            </a:extLst>
          </p:cNvPr>
          <p:cNvSpPr>
            <a:spLocks noGrp="1" noChangeArrowheads="1"/>
          </p:cNvSpPr>
          <p:nvPr>
            <p:ph type="title"/>
          </p:nvPr>
        </p:nvSpPr>
        <p:spPr>
          <a:xfrm>
            <a:off x="1371600" y="152400"/>
            <a:ext cx="5791200" cy="533400"/>
          </a:xfrm>
        </p:spPr>
        <p:txBody>
          <a:bodyPr/>
          <a:lstStyle/>
          <a:p>
            <a:r>
              <a:rPr lang="en-US" altLang="en-US" sz="3600">
                <a:latin typeface="Times New Roman" panose="02020603050405020304" pitchFamily="18" charset="0"/>
                <a:ea typeface="ＭＳ Ｐゴシック" panose="020B0600070205080204" pitchFamily="34" charset="-128"/>
              </a:rPr>
              <a:t>Problem 10.5</a:t>
            </a:r>
          </a:p>
        </p:txBody>
      </p:sp>
      <p:sp>
        <p:nvSpPr>
          <p:cNvPr id="285698" name="Rectangle 3">
            <a:extLst>
              <a:ext uri="{FF2B5EF4-FFF2-40B4-BE49-F238E27FC236}">
                <a16:creationId xmlns:a16="http://schemas.microsoft.com/office/drawing/2014/main" id="{89079BD8-41CE-4A4C-9193-774A92BD303A}"/>
              </a:ext>
            </a:extLst>
          </p:cNvPr>
          <p:cNvSpPr>
            <a:spLocks noGrp="1" noChangeArrowheads="1"/>
          </p:cNvSpPr>
          <p:nvPr>
            <p:ph type="body" idx="1"/>
          </p:nvPr>
        </p:nvSpPr>
        <p:spPr>
          <a:xfrm>
            <a:off x="990600" y="685800"/>
            <a:ext cx="7772400" cy="1600200"/>
          </a:xfrm>
        </p:spPr>
        <p:txBody>
          <a:bodyPr/>
          <a:lstStyle/>
          <a:p>
            <a:r>
              <a:rPr lang="en-US" altLang="en-US">
                <a:ea typeface="ＭＳ Ｐゴシック" panose="020B0600070205080204" pitchFamily="34" charset="-128"/>
              </a:rPr>
              <a:t>Does perioperative use of lipid-lowering drugs decrease mortality following cardiac surgery?</a:t>
            </a:r>
          </a:p>
        </p:txBody>
      </p:sp>
      <p:pic>
        <p:nvPicPr>
          <p:cNvPr id="285699" name="Picture 4" descr=" ">
            <a:extLst>
              <a:ext uri="{FF2B5EF4-FFF2-40B4-BE49-F238E27FC236}">
                <a16:creationId xmlns:a16="http://schemas.microsoft.com/office/drawing/2014/main" id="{2CEB4DF7-9551-CF47-A93C-FD3EF5FD2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86000"/>
            <a:ext cx="5562600"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0" name="Slide Number Placeholder 6">
            <a:extLst>
              <a:ext uri="{FF2B5EF4-FFF2-40B4-BE49-F238E27FC236}">
                <a16:creationId xmlns:a16="http://schemas.microsoft.com/office/drawing/2014/main" id="{CF41A6B3-237D-D147-9C9B-EF56B9F2EC8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1B5EBD8-2B69-884A-9526-1A125EB8E782}" type="slidenum">
              <a:rPr kumimoji="0" lang="en-US" altLang="en-US" sz="1400" smtClean="0"/>
              <a:pPr>
                <a:spcBef>
                  <a:spcPct val="50000"/>
                </a:spcBef>
                <a:buClrTx/>
                <a:buSzTx/>
                <a:buFontTx/>
                <a:buNone/>
              </a:pPr>
              <a:t>144</a:t>
            </a:fld>
            <a:endParaRPr kumimoji="0" lang="en-US" altLang="en-US" sz="1400"/>
          </a:p>
        </p:txBody>
      </p:sp>
      <p:sp>
        <p:nvSpPr>
          <p:cNvPr id="285701" name="TextBox 5">
            <a:extLst>
              <a:ext uri="{FF2B5EF4-FFF2-40B4-BE49-F238E27FC236}">
                <a16:creationId xmlns:a16="http://schemas.microsoft.com/office/drawing/2014/main" id="{51FEBD8A-A71F-764D-AB41-F629FC808E13}"/>
              </a:ext>
            </a:extLst>
          </p:cNvPr>
          <p:cNvSpPr txBox="1">
            <a:spLocks noChangeArrowheads="1"/>
          </p:cNvSpPr>
          <p:nvPr/>
        </p:nvSpPr>
        <p:spPr bwMode="auto">
          <a:xfrm>
            <a:off x="1143000" y="2333625"/>
            <a:ext cx="2057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AutoNum type="arabicPeriod"/>
            </a:pPr>
            <a:r>
              <a:rPr kumimoji="0" lang="en-US" altLang="en-US" sz="2400">
                <a:latin typeface="Times New Roman" panose="02020603050405020304" pitchFamily="18" charset="0"/>
              </a:rPr>
              <a:t>Why are error limits on the first bar so much wider?</a:t>
            </a:r>
            <a:br>
              <a:rPr kumimoji="0" lang="en-US" altLang="en-US" sz="2400">
                <a:latin typeface="Times New Roman" panose="02020603050405020304" pitchFamily="18" charset="0"/>
              </a:rPr>
            </a:br>
            <a:endParaRPr kumimoji="0" lang="en-US" altLang="en-US" sz="2400">
              <a:latin typeface="Times New Roman" panose="02020603050405020304" pitchFamily="18" charset="0"/>
            </a:endParaRPr>
          </a:p>
          <a:p>
            <a:pPr>
              <a:spcBef>
                <a:spcPct val="0"/>
              </a:spcBef>
              <a:buClrTx/>
              <a:buSzTx/>
              <a:buFontTx/>
              <a:buAutoNum type="arabicPeriod"/>
            </a:pPr>
            <a:r>
              <a:rPr kumimoji="0" lang="en-US" altLang="en-US" sz="2400">
                <a:latin typeface="Times New Roman" panose="02020603050405020304" pitchFamily="18" charset="0"/>
              </a:rPr>
              <a:t>Should we encourage everyone to get this treatment?</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Title 1">
            <a:extLst>
              <a:ext uri="{FF2B5EF4-FFF2-40B4-BE49-F238E27FC236}">
                <a16:creationId xmlns:a16="http://schemas.microsoft.com/office/drawing/2014/main" id="{8BA3D1F0-68B2-234D-B97E-45028D9E1A22}"/>
              </a:ext>
            </a:extLst>
          </p:cNvPr>
          <p:cNvSpPr>
            <a:spLocks noGrp="1" noChangeArrowheads="1"/>
          </p:cNvSpPr>
          <p:nvPr>
            <p:ph type="title"/>
          </p:nvPr>
        </p:nvSpPr>
        <p:spPr>
          <a:xfrm>
            <a:off x="914400" y="152400"/>
            <a:ext cx="7772400" cy="914400"/>
          </a:xfrm>
        </p:spPr>
        <p:txBody>
          <a:bodyPr/>
          <a:lstStyle/>
          <a:p>
            <a:r>
              <a:rPr lang="en-US" altLang="en-US">
                <a:ea typeface="ＭＳ Ｐゴシック" panose="020B0600070205080204" pitchFamily="34" charset="-128"/>
              </a:rPr>
              <a:t>Hospital cardiac mortality during national cardiology meetings</a:t>
            </a:r>
          </a:p>
        </p:txBody>
      </p:sp>
      <p:sp>
        <p:nvSpPr>
          <p:cNvPr id="287746" name="Content Placeholder 2">
            <a:extLst>
              <a:ext uri="{FF2B5EF4-FFF2-40B4-BE49-F238E27FC236}">
                <a16:creationId xmlns:a16="http://schemas.microsoft.com/office/drawing/2014/main" id="{A76F47A7-7FCE-DA41-A600-BE37352A53FD}"/>
              </a:ext>
            </a:extLst>
          </p:cNvPr>
          <p:cNvSpPr>
            <a:spLocks noGrp="1" noChangeArrowheads="1"/>
          </p:cNvSpPr>
          <p:nvPr>
            <p:ph idx="1"/>
          </p:nvPr>
        </p:nvSpPr>
        <p:spPr>
          <a:xfrm>
            <a:off x="990600" y="1371600"/>
            <a:ext cx="8001000" cy="4876800"/>
          </a:xfrm>
        </p:spPr>
        <p:txBody>
          <a:bodyPr/>
          <a:lstStyle/>
          <a:p>
            <a:r>
              <a:rPr lang="en-US" altLang="en-US" sz="2800">
                <a:ea typeface="ＭＳ Ｐゴシック" panose="020B0600070205080204" pitchFamily="34" charset="-128"/>
              </a:rPr>
              <a:t>Retrospective cohort study</a:t>
            </a:r>
          </a:p>
          <a:p>
            <a:r>
              <a:rPr lang="en-US" altLang="en-US" sz="2800">
                <a:ea typeface="ＭＳ Ｐゴシック" panose="020B0600070205080204" pitchFamily="34" charset="-128"/>
              </a:rPr>
              <a:t>Subjects: Medicare beneficiaries (mean age ~79) hospitalized during dates of AHA or ACC meetings 2002-2011 for acute MI (N=8,570), heart failure (N=19,282) or cardiac arrest (N=1,564) or same days of the week  for previous and following 3 weeks (N ~6 × higher)</a:t>
            </a:r>
          </a:p>
          <a:p>
            <a:r>
              <a:rPr lang="en-US" altLang="en-US" sz="2800">
                <a:ea typeface="ＭＳ Ｐゴシック" panose="020B0600070205080204" pitchFamily="34" charset="-128"/>
              </a:rPr>
              <a:t>Predictor: hospitalized </a:t>
            </a:r>
            <a:r>
              <a:rPr lang="en-US" altLang="en-US" sz="2800" b="1">
                <a:ea typeface="ＭＳ Ｐゴシック" panose="020B0600070205080204" pitchFamily="34" charset="-128"/>
              </a:rPr>
              <a:t>during or not during </a:t>
            </a:r>
            <a:r>
              <a:rPr lang="en-US" altLang="en-US" sz="2800">
                <a:ea typeface="ＭＳ Ｐゴシック" panose="020B0600070205080204" pitchFamily="34" charset="-128"/>
              </a:rPr>
              <a:t>meetings</a:t>
            </a:r>
          </a:p>
          <a:p>
            <a:r>
              <a:rPr lang="en-US" altLang="en-US" sz="2800">
                <a:ea typeface="ＭＳ Ｐゴシック" panose="020B0600070205080204" pitchFamily="34" charset="-128"/>
              </a:rPr>
              <a:t>Outcome: 30-day mortality </a:t>
            </a:r>
          </a:p>
        </p:txBody>
      </p:sp>
      <p:sp>
        <p:nvSpPr>
          <p:cNvPr id="287747" name="Slide Number Placeholder 3">
            <a:extLst>
              <a:ext uri="{FF2B5EF4-FFF2-40B4-BE49-F238E27FC236}">
                <a16:creationId xmlns:a16="http://schemas.microsoft.com/office/drawing/2014/main" id="{E8442573-529B-A540-A0C2-9842972419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019B32E-A172-154B-85BE-CF67B4A8841E}" type="slidenum">
              <a:rPr kumimoji="0" lang="en-US" altLang="en-US" sz="1400" smtClean="0"/>
              <a:pPr>
                <a:spcBef>
                  <a:spcPct val="50000"/>
                </a:spcBef>
                <a:buClrTx/>
                <a:buSzTx/>
                <a:buFontTx/>
                <a:buNone/>
              </a:pPr>
              <a:t>145</a:t>
            </a:fld>
            <a:endParaRPr kumimoji="0" lang="en-US" altLang="en-US" sz="1400"/>
          </a:p>
        </p:txBody>
      </p:sp>
      <p:sp>
        <p:nvSpPr>
          <p:cNvPr id="287748" name="Rectangle 9">
            <a:extLst>
              <a:ext uri="{FF2B5EF4-FFF2-40B4-BE49-F238E27FC236}">
                <a16:creationId xmlns:a16="http://schemas.microsoft.com/office/drawing/2014/main" id="{13241AD5-FB78-C34C-93F1-2AA635FB2916}"/>
              </a:ext>
            </a:extLst>
          </p:cNvPr>
          <p:cNvSpPr>
            <a:spLocks noChangeArrowheads="1"/>
          </p:cNvSpPr>
          <p:nvPr/>
        </p:nvSpPr>
        <p:spPr bwMode="auto">
          <a:xfrm>
            <a:off x="1219200" y="6324600"/>
            <a:ext cx="716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000">
                <a:latin typeface="Times New Roman" panose="02020603050405020304" pitchFamily="18" charset="0"/>
              </a:rPr>
              <a:t>Jena AB, et al. JAMA Intern Med. 2015;175:237-244</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Title 1">
            <a:extLst>
              <a:ext uri="{FF2B5EF4-FFF2-40B4-BE49-F238E27FC236}">
                <a16:creationId xmlns:a16="http://schemas.microsoft.com/office/drawing/2014/main" id="{7E2FD87D-D35F-B040-8667-AAB6EE600811}"/>
              </a:ext>
            </a:extLst>
          </p:cNvPr>
          <p:cNvSpPr>
            <a:spLocks noGrp="1" noChangeArrowheads="1"/>
          </p:cNvSpPr>
          <p:nvPr>
            <p:ph type="title"/>
          </p:nvPr>
        </p:nvSpPr>
        <p:spPr>
          <a:xfrm>
            <a:off x="1066800" y="152400"/>
            <a:ext cx="7772400" cy="228600"/>
          </a:xfrm>
        </p:spPr>
        <p:txBody>
          <a:bodyPr/>
          <a:lstStyle/>
          <a:p>
            <a:r>
              <a:rPr lang="en-US" altLang="en-US" sz="800">
                <a:solidFill>
                  <a:schemeClr val="bg1"/>
                </a:solidFill>
                <a:ea typeface="ＭＳ Ｐゴシック" panose="020B0600070205080204" pitchFamily="34" charset="-128"/>
              </a:rPr>
              <a:t>Alternative outcomes and predictors: mortality during national cardiology meetings*</a:t>
            </a:r>
          </a:p>
        </p:txBody>
      </p:sp>
      <p:sp>
        <p:nvSpPr>
          <p:cNvPr id="289794" name="Slide Number Placeholder 3">
            <a:extLst>
              <a:ext uri="{FF2B5EF4-FFF2-40B4-BE49-F238E27FC236}">
                <a16:creationId xmlns:a16="http://schemas.microsoft.com/office/drawing/2014/main" id="{AB04BEB5-C7A0-4A4A-A9A0-A8E27293B6F2}"/>
              </a:ext>
            </a:extLst>
          </p:cNvPr>
          <p:cNvSpPr>
            <a:spLocks noGrp="1"/>
          </p:cNvSpPr>
          <p:nvPr>
            <p:ph type="sldNum" sz="quarter" idx="12"/>
          </p:nvPr>
        </p:nvSpPr>
        <p:spPr>
          <a:xfrm>
            <a:off x="8610600" y="5943600"/>
            <a:ext cx="457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EE4F781-0136-3243-8383-5BA4917358C8}" type="slidenum">
              <a:rPr kumimoji="0" lang="en-US" altLang="en-US" sz="1400" smtClean="0"/>
              <a:pPr>
                <a:spcBef>
                  <a:spcPct val="50000"/>
                </a:spcBef>
                <a:buClrTx/>
                <a:buSzTx/>
                <a:buFontTx/>
                <a:buNone/>
              </a:pPr>
              <a:t>146</a:t>
            </a:fld>
            <a:endParaRPr kumimoji="0" lang="en-US" altLang="en-US" sz="1400"/>
          </a:p>
        </p:txBody>
      </p:sp>
      <p:pic>
        <p:nvPicPr>
          <p:cNvPr id="289795" name="Picture 6" descr="Screen Shot 2015-11-03 at 2.34.55 PM.png">
            <a:extLst>
              <a:ext uri="{FF2B5EF4-FFF2-40B4-BE49-F238E27FC236}">
                <a16:creationId xmlns:a16="http://schemas.microsoft.com/office/drawing/2014/main" id="{4DF6D518-39EC-7741-8E9A-E06DC295D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3338"/>
            <a:ext cx="7315200" cy="681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6" name="Rectangle 9">
            <a:extLst>
              <a:ext uri="{FF2B5EF4-FFF2-40B4-BE49-F238E27FC236}">
                <a16:creationId xmlns:a16="http://schemas.microsoft.com/office/drawing/2014/main" id="{111D96EB-20B1-0741-94AD-23720F399E37}"/>
              </a:ext>
            </a:extLst>
          </p:cNvPr>
          <p:cNvSpPr>
            <a:spLocks noChangeArrowheads="1"/>
          </p:cNvSpPr>
          <p:nvPr/>
        </p:nvSpPr>
        <p:spPr bwMode="auto">
          <a:xfrm>
            <a:off x="3810000" y="6335713"/>
            <a:ext cx="541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1800">
                <a:latin typeface="Times New Roman" panose="02020603050405020304" pitchFamily="18" charset="0"/>
              </a:rPr>
              <a:t>Jena AB, et al. JAMA Intern Med. 2015;175:237-244</a:t>
            </a:r>
          </a:p>
        </p:txBody>
      </p:sp>
      <p:sp>
        <p:nvSpPr>
          <p:cNvPr id="289797" name="Rectangle 10">
            <a:extLst>
              <a:ext uri="{FF2B5EF4-FFF2-40B4-BE49-F238E27FC236}">
                <a16:creationId xmlns:a16="http://schemas.microsoft.com/office/drawing/2014/main" id="{C8998C46-57FB-724F-8FD8-B1B20AD5C8C3}"/>
              </a:ext>
            </a:extLst>
          </p:cNvPr>
          <p:cNvSpPr>
            <a:spLocks noChangeArrowheads="1"/>
          </p:cNvSpPr>
          <p:nvPr/>
        </p:nvSpPr>
        <p:spPr bwMode="auto">
          <a:xfrm>
            <a:off x="5486400" y="3276600"/>
            <a:ext cx="121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P &lt; .001</a:t>
            </a:r>
          </a:p>
        </p:txBody>
      </p:sp>
      <p:sp>
        <p:nvSpPr>
          <p:cNvPr id="289798" name="Rectangle 11">
            <a:extLst>
              <a:ext uri="{FF2B5EF4-FFF2-40B4-BE49-F238E27FC236}">
                <a16:creationId xmlns:a16="http://schemas.microsoft.com/office/drawing/2014/main" id="{06A5106D-A0CC-BA4F-AD06-72AFE11806E4}"/>
              </a:ext>
            </a:extLst>
          </p:cNvPr>
          <p:cNvSpPr>
            <a:spLocks noChangeArrowheads="1"/>
          </p:cNvSpPr>
          <p:nvPr/>
        </p:nvSpPr>
        <p:spPr bwMode="auto">
          <a:xfrm>
            <a:off x="6705600" y="1676400"/>
            <a:ext cx="1211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P &lt; .001</a:t>
            </a:r>
          </a:p>
        </p:txBody>
      </p:sp>
      <p:sp>
        <p:nvSpPr>
          <p:cNvPr id="289799" name="Rectangle 12">
            <a:extLst>
              <a:ext uri="{FF2B5EF4-FFF2-40B4-BE49-F238E27FC236}">
                <a16:creationId xmlns:a16="http://schemas.microsoft.com/office/drawing/2014/main" id="{E6F36ADF-6BD0-2240-95C0-13F4EC105240}"/>
              </a:ext>
            </a:extLst>
          </p:cNvPr>
          <p:cNvSpPr>
            <a:spLocks noChangeArrowheads="1"/>
          </p:cNvSpPr>
          <p:nvPr/>
        </p:nvSpPr>
        <p:spPr bwMode="auto">
          <a:xfrm>
            <a:off x="1981200" y="2438400"/>
            <a:ext cx="198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No effect in non-teaching hospitals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1">
            <a:extLst>
              <a:ext uri="{FF2B5EF4-FFF2-40B4-BE49-F238E27FC236}">
                <a16:creationId xmlns:a16="http://schemas.microsoft.com/office/drawing/2014/main" id="{6B7FB5F9-E761-2A4B-B2D1-D7432E5F5494}"/>
              </a:ext>
            </a:extLst>
          </p:cNvPr>
          <p:cNvSpPr>
            <a:spLocks noGrp="1" noChangeArrowheads="1"/>
          </p:cNvSpPr>
          <p:nvPr>
            <p:ph type="title"/>
          </p:nvPr>
        </p:nvSpPr>
        <p:spPr>
          <a:xfrm>
            <a:off x="914400" y="152400"/>
            <a:ext cx="7772400" cy="914400"/>
          </a:xfrm>
        </p:spPr>
        <p:txBody>
          <a:bodyPr/>
          <a:lstStyle/>
          <a:p>
            <a:r>
              <a:rPr lang="en-US" altLang="en-US">
                <a:ea typeface="ＭＳ Ｐゴシック" panose="020B0600070205080204" pitchFamily="34" charset="-128"/>
              </a:rPr>
              <a:t>30-day cardiac mortality during national cardiology meetings</a:t>
            </a:r>
          </a:p>
        </p:txBody>
      </p:sp>
      <p:sp>
        <p:nvSpPr>
          <p:cNvPr id="146434" name="Content Placeholder 2">
            <a:extLst>
              <a:ext uri="{FF2B5EF4-FFF2-40B4-BE49-F238E27FC236}">
                <a16:creationId xmlns:a16="http://schemas.microsoft.com/office/drawing/2014/main" id="{F45F1938-1274-A649-840D-6C8592317F6C}"/>
              </a:ext>
            </a:extLst>
          </p:cNvPr>
          <p:cNvSpPr>
            <a:spLocks noGrp="1" noChangeArrowheads="1"/>
          </p:cNvSpPr>
          <p:nvPr>
            <p:ph idx="1"/>
          </p:nvPr>
        </p:nvSpPr>
        <p:spPr>
          <a:xfrm>
            <a:off x="1066800" y="1524000"/>
            <a:ext cx="7924800" cy="4495800"/>
          </a:xfrm>
        </p:spPr>
        <p:txBody>
          <a:bodyPr/>
          <a:lstStyle/>
          <a:p>
            <a:r>
              <a:rPr lang="en-US" altLang="en-US" sz="2400">
                <a:ea typeface="ＭＳ Ｐゴシック" panose="020B0600070205080204" pitchFamily="34" charset="-128"/>
              </a:rPr>
              <a:t>What would be some possible alternate subjects, predictors and outcomes?</a:t>
            </a:r>
          </a:p>
        </p:txBody>
      </p:sp>
      <p:sp>
        <p:nvSpPr>
          <p:cNvPr id="291843" name="Slide Number Placeholder 3">
            <a:extLst>
              <a:ext uri="{FF2B5EF4-FFF2-40B4-BE49-F238E27FC236}">
                <a16:creationId xmlns:a16="http://schemas.microsoft.com/office/drawing/2014/main" id="{2999153D-9395-334F-94F5-EACB94FCC3A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308CC53-378E-144F-A61A-44418D087419}" type="slidenum">
              <a:rPr kumimoji="0" lang="en-US" altLang="en-US" sz="1400" smtClean="0"/>
              <a:pPr>
                <a:spcBef>
                  <a:spcPct val="50000"/>
                </a:spcBef>
                <a:buClrTx/>
                <a:buSzTx/>
                <a:buFontTx/>
                <a:buNone/>
              </a:pPr>
              <a:t>147</a:t>
            </a:fld>
            <a:endParaRPr kumimoji="0" lang="en-US" altLang="en-US" sz="1400"/>
          </a:p>
        </p:txBody>
      </p:sp>
      <p:sp>
        <p:nvSpPr>
          <p:cNvPr id="291844" name="Rectangle 4">
            <a:extLst>
              <a:ext uri="{FF2B5EF4-FFF2-40B4-BE49-F238E27FC236}">
                <a16:creationId xmlns:a16="http://schemas.microsoft.com/office/drawing/2014/main" id="{38A6D203-4E43-E948-9636-59E39CDB2AD2}"/>
              </a:ext>
            </a:extLst>
          </p:cNvPr>
          <p:cNvSpPr>
            <a:spLocks noChangeArrowheads="1"/>
          </p:cNvSpPr>
          <p:nvPr/>
        </p:nvSpPr>
        <p:spPr bwMode="auto">
          <a:xfrm>
            <a:off x="1219200" y="6248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Jena AB, et al. JAMA Intern Med. 2015;175:237-244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1">
            <a:extLst>
              <a:ext uri="{FF2B5EF4-FFF2-40B4-BE49-F238E27FC236}">
                <a16:creationId xmlns:a16="http://schemas.microsoft.com/office/drawing/2014/main" id="{5722FC90-8539-0F42-855C-18CDFADB1003}"/>
              </a:ext>
            </a:extLst>
          </p:cNvPr>
          <p:cNvSpPr>
            <a:spLocks noGrp="1" noChangeArrowheads="1"/>
          </p:cNvSpPr>
          <p:nvPr>
            <p:ph type="title"/>
          </p:nvPr>
        </p:nvSpPr>
        <p:spPr>
          <a:xfrm>
            <a:off x="1371600" y="152400"/>
            <a:ext cx="7315200" cy="914400"/>
          </a:xfrm>
        </p:spPr>
        <p:txBody>
          <a:bodyPr/>
          <a:lstStyle/>
          <a:p>
            <a:r>
              <a:rPr lang="en-US" altLang="en-US" sz="3600">
                <a:ea typeface="ＭＳ Ｐゴシック" panose="020B0600070205080204" pitchFamily="34" charset="-128"/>
              </a:rPr>
              <a:t>30-day cardiac mortality during national cardiology meetings</a:t>
            </a:r>
          </a:p>
        </p:txBody>
      </p:sp>
      <p:sp>
        <p:nvSpPr>
          <p:cNvPr id="146434" name="Content Placeholder 2">
            <a:extLst>
              <a:ext uri="{FF2B5EF4-FFF2-40B4-BE49-F238E27FC236}">
                <a16:creationId xmlns:a16="http://schemas.microsoft.com/office/drawing/2014/main" id="{8F900C57-8275-254F-952C-24C55A6852F1}"/>
              </a:ext>
            </a:extLst>
          </p:cNvPr>
          <p:cNvSpPr>
            <a:spLocks noGrp="1" noChangeArrowheads="1"/>
          </p:cNvSpPr>
          <p:nvPr>
            <p:ph idx="1"/>
          </p:nvPr>
        </p:nvSpPr>
        <p:spPr>
          <a:xfrm>
            <a:off x="914400" y="1524000"/>
            <a:ext cx="7924800" cy="3886200"/>
          </a:xfrm>
        </p:spPr>
        <p:txBody>
          <a:bodyPr/>
          <a:lstStyle/>
          <a:p>
            <a:r>
              <a:rPr lang="en-US" altLang="en-US" sz="2400" b="1">
                <a:ea typeface="ＭＳ Ｐゴシック" panose="020B0600070205080204" pitchFamily="34" charset="-128"/>
              </a:rPr>
              <a:t>Alternate subjects: </a:t>
            </a:r>
            <a:r>
              <a:rPr lang="en-US" altLang="en-US" sz="2400">
                <a:ea typeface="ＭＳ Ｐゴシック" panose="020B0600070205080204" pitchFamily="34" charset="-128"/>
              </a:rPr>
              <a:t>Effect not seen at community hospitals, only academic medical centers.</a:t>
            </a:r>
          </a:p>
          <a:p>
            <a:r>
              <a:rPr lang="en-US" altLang="en-US" sz="2400" b="1">
                <a:ea typeface="ＭＳ Ｐゴシック" panose="020B0600070205080204" pitchFamily="34" charset="-128"/>
              </a:rPr>
              <a:t>Alternate predictors:  </a:t>
            </a:r>
            <a:r>
              <a:rPr lang="en-US" altLang="en-US" sz="2400">
                <a:ea typeface="ＭＳ Ｐゴシック" panose="020B0600070205080204" pitchFamily="34" charset="-128"/>
              </a:rPr>
              <a:t>Hospitalization during oncology, gastroenterology, and orthopedics meetings had no effect on cardiac mortality outcomes</a:t>
            </a:r>
          </a:p>
          <a:p>
            <a:r>
              <a:rPr lang="en-US" altLang="en-US" sz="2400" b="1">
                <a:ea typeface="ＭＳ Ｐゴシック" panose="020B0600070205080204" pitchFamily="34" charset="-128"/>
              </a:rPr>
              <a:t>Alternate outcomes: </a:t>
            </a:r>
            <a:r>
              <a:rPr lang="en-US" altLang="en-US" sz="2400">
                <a:ea typeface="ＭＳ Ｐゴシック" panose="020B0600070205080204" pitchFamily="34" charset="-128"/>
              </a:rPr>
              <a:t>Hospitalization during cardiology meetings had no effect on  gastrointestinal hemorrhage or hip fracture mortality</a:t>
            </a:r>
          </a:p>
        </p:txBody>
      </p:sp>
      <p:sp>
        <p:nvSpPr>
          <p:cNvPr id="293891" name="Slide Number Placeholder 3">
            <a:extLst>
              <a:ext uri="{FF2B5EF4-FFF2-40B4-BE49-F238E27FC236}">
                <a16:creationId xmlns:a16="http://schemas.microsoft.com/office/drawing/2014/main" id="{7324C864-F291-434A-B029-9AD31789F3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7A80A68-25B6-3E40-9265-4D6C4D91C15B}" type="slidenum">
              <a:rPr kumimoji="0" lang="en-US" altLang="en-US" sz="1400" smtClean="0"/>
              <a:pPr>
                <a:spcBef>
                  <a:spcPct val="50000"/>
                </a:spcBef>
                <a:buClrTx/>
                <a:buSzTx/>
                <a:buFontTx/>
                <a:buNone/>
              </a:pPr>
              <a:t>148</a:t>
            </a:fld>
            <a:endParaRPr kumimoji="0" lang="en-US" altLang="en-US" sz="1400"/>
          </a:p>
        </p:txBody>
      </p:sp>
      <p:sp>
        <p:nvSpPr>
          <p:cNvPr id="293892" name="Rectangle 4">
            <a:extLst>
              <a:ext uri="{FF2B5EF4-FFF2-40B4-BE49-F238E27FC236}">
                <a16:creationId xmlns:a16="http://schemas.microsoft.com/office/drawing/2014/main" id="{2960E9B8-51FF-C845-9447-50FF822BB2B6}"/>
              </a:ext>
            </a:extLst>
          </p:cNvPr>
          <p:cNvSpPr>
            <a:spLocks noChangeArrowheads="1"/>
          </p:cNvSpPr>
          <p:nvPr/>
        </p:nvSpPr>
        <p:spPr bwMode="auto">
          <a:xfrm>
            <a:off x="1219200" y="6248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Jena AB, et al. JAMA Intern Med. 2015;175:237-244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64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Title 1">
            <a:extLst>
              <a:ext uri="{FF2B5EF4-FFF2-40B4-BE49-F238E27FC236}">
                <a16:creationId xmlns:a16="http://schemas.microsoft.com/office/drawing/2014/main" id="{10D00985-B432-FE41-9B37-A09DF97FB169}"/>
              </a:ext>
            </a:extLst>
          </p:cNvPr>
          <p:cNvSpPr>
            <a:spLocks noGrp="1" noChangeArrowheads="1"/>
          </p:cNvSpPr>
          <p:nvPr>
            <p:ph type="title"/>
          </p:nvPr>
        </p:nvSpPr>
        <p:spPr>
          <a:xfrm>
            <a:off x="914400" y="152400"/>
            <a:ext cx="7772400" cy="914400"/>
          </a:xfrm>
        </p:spPr>
        <p:txBody>
          <a:bodyPr/>
          <a:lstStyle/>
          <a:p>
            <a:r>
              <a:rPr lang="en-US" altLang="en-US">
                <a:ea typeface="ＭＳ Ｐゴシック" panose="020B0600070205080204" pitchFamily="34" charset="-128"/>
              </a:rPr>
              <a:t>30-day cardiac mortality during national cardiology meetings</a:t>
            </a:r>
          </a:p>
        </p:txBody>
      </p:sp>
      <p:sp>
        <p:nvSpPr>
          <p:cNvPr id="146434" name="Content Placeholder 2">
            <a:extLst>
              <a:ext uri="{FF2B5EF4-FFF2-40B4-BE49-F238E27FC236}">
                <a16:creationId xmlns:a16="http://schemas.microsoft.com/office/drawing/2014/main" id="{550A5116-68D6-4E4C-B25F-1E88C1C945C9}"/>
              </a:ext>
            </a:extLst>
          </p:cNvPr>
          <p:cNvSpPr>
            <a:spLocks noGrp="1" noChangeArrowheads="1"/>
          </p:cNvSpPr>
          <p:nvPr>
            <p:ph idx="1"/>
          </p:nvPr>
        </p:nvSpPr>
        <p:spPr>
          <a:xfrm>
            <a:off x="914400" y="1524000"/>
            <a:ext cx="7924800" cy="4495800"/>
          </a:xfrm>
        </p:spPr>
        <p:txBody>
          <a:bodyPr/>
          <a:lstStyle/>
          <a:p>
            <a:r>
              <a:rPr lang="en-US" altLang="en-US" sz="2400">
                <a:ea typeface="ＭＳ Ｐゴシック" panose="020B0600070205080204" pitchFamily="34" charset="-128"/>
              </a:rPr>
              <a:t>Conclusion: “One explanation for these findings is that the intensity of care provided during meeting dates is lower and that for high-risk patients with cardiovascular disease, the harms of this care may unexpectedly outweigh the benefits.”</a:t>
            </a:r>
            <a:endParaRPr lang="en-US" altLang="ja-JP" sz="2400">
              <a:ea typeface="ＭＳ Ｐゴシック" panose="020B0600070205080204" pitchFamily="34" charset="-128"/>
            </a:endParaRPr>
          </a:p>
          <a:p>
            <a:r>
              <a:rPr lang="en-US" altLang="en-US" sz="2400">
                <a:ea typeface="ＭＳ Ｐゴシック" panose="020B0600070205080204" pitchFamily="34" charset="-128"/>
              </a:rPr>
              <a:t>Alternative explanations (thanks to Mitch Psotka, Epi 204 student in 2015) :</a:t>
            </a:r>
          </a:p>
          <a:p>
            <a:pPr lvl="1"/>
            <a:r>
              <a:rPr lang="en-US" altLang="en-US" sz="2000">
                <a:ea typeface="ＭＳ Ｐゴシック" panose="020B0600070205080204" pitchFamily="34" charset="-128"/>
              </a:rPr>
              <a:t>Mortality was unusually high before or after meetings due to preparation or catch up</a:t>
            </a:r>
          </a:p>
          <a:p>
            <a:pPr lvl="1"/>
            <a:r>
              <a:rPr lang="en-US" altLang="en-US" sz="2000">
                <a:ea typeface="ＭＳ Ｐゴシック" panose="020B0600070205080204" pitchFamily="34" charset="-128"/>
              </a:rPr>
              <a:t>Lower short term mortality was due to fewer procedures being done, which would affect 90-day mortality favorably even if it caused higher 30-day mortality</a:t>
            </a:r>
          </a:p>
          <a:p>
            <a:pPr>
              <a:buFont typeface="Monotype Sorts" pitchFamily="2" charset="2"/>
              <a:buNone/>
            </a:pPr>
            <a:endParaRPr lang="en-US" altLang="en-US" sz="2800">
              <a:ea typeface="ＭＳ Ｐゴシック" panose="020B0600070205080204" pitchFamily="34" charset="-128"/>
            </a:endParaRPr>
          </a:p>
          <a:p>
            <a:endParaRPr lang="en-US" altLang="en-US" sz="2800">
              <a:ea typeface="ＭＳ Ｐゴシック" panose="020B0600070205080204" pitchFamily="34" charset="-128"/>
            </a:endParaRPr>
          </a:p>
          <a:p>
            <a:pPr lvl="1"/>
            <a:endParaRPr lang="en-US" altLang="en-US">
              <a:ea typeface="ＭＳ Ｐゴシック" panose="020B0600070205080204" pitchFamily="34" charset="-128"/>
            </a:endParaRPr>
          </a:p>
          <a:p>
            <a:endParaRPr lang="en-US" altLang="en-US" sz="2400">
              <a:ea typeface="ＭＳ Ｐゴシック" panose="020B0600070205080204" pitchFamily="34" charset="-128"/>
            </a:endParaRPr>
          </a:p>
        </p:txBody>
      </p:sp>
      <p:sp>
        <p:nvSpPr>
          <p:cNvPr id="295939" name="Slide Number Placeholder 3">
            <a:extLst>
              <a:ext uri="{FF2B5EF4-FFF2-40B4-BE49-F238E27FC236}">
                <a16:creationId xmlns:a16="http://schemas.microsoft.com/office/drawing/2014/main" id="{20A834E2-C6E9-0C41-A5BA-B7A4B654C25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4D19269-EA07-6449-9CE5-8C33C869B2D8}" type="slidenum">
              <a:rPr kumimoji="0" lang="en-US" altLang="en-US" sz="1400" smtClean="0"/>
              <a:pPr>
                <a:spcBef>
                  <a:spcPct val="50000"/>
                </a:spcBef>
                <a:buClrTx/>
                <a:buSzTx/>
                <a:buFontTx/>
                <a:buNone/>
              </a:pPr>
              <a:t>149</a:t>
            </a:fld>
            <a:endParaRPr kumimoji="0" lang="en-US" altLang="en-US" sz="1400"/>
          </a:p>
        </p:txBody>
      </p:sp>
      <p:sp>
        <p:nvSpPr>
          <p:cNvPr id="295940" name="Rectangle 4">
            <a:extLst>
              <a:ext uri="{FF2B5EF4-FFF2-40B4-BE49-F238E27FC236}">
                <a16:creationId xmlns:a16="http://schemas.microsoft.com/office/drawing/2014/main" id="{107B1755-D50E-5F4F-9A8A-7E7A278DABBE}"/>
              </a:ext>
            </a:extLst>
          </p:cNvPr>
          <p:cNvSpPr>
            <a:spLocks noChangeArrowheads="1"/>
          </p:cNvSpPr>
          <p:nvPr/>
        </p:nvSpPr>
        <p:spPr bwMode="auto">
          <a:xfrm>
            <a:off x="1219200" y="62484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30000"/>
              </a:spcBef>
              <a:buClrTx/>
              <a:buSzTx/>
              <a:buFontTx/>
              <a:buNone/>
            </a:pPr>
            <a:r>
              <a:rPr kumimoji="0" lang="en-US" altLang="en-US" sz="2400">
                <a:latin typeface="Times New Roman" panose="02020603050405020304" pitchFamily="18" charset="0"/>
              </a:rPr>
              <a:t>Jena AB, et al. JAMA Intern Med. 2015;175:237-244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643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64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78BB6C4F-0FBA-2B4B-954C-0C1EC707C8AF}"/>
              </a:ext>
            </a:extLst>
          </p:cNvPr>
          <p:cNvSpPr>
            <a:spLocks noGrp="1" noChangeArrowheads="1"/>
          </p:cNvSpPr>
          <p:nvPr>
            <p:ph type="title"/>
          </p:nvPr>
        </p:nvSpPr>
        <p:spPr>
          <a:xfrm>
            <a:off x="1143000" y="685800"/>
            <a:ext cx="7772400" cy="914400"/>
          </a:xfrm>
        </p:spPr>
        <p:txBody>
          <a:bodyPr/>
          <a:lstStyle/>
          <a:p>
            <a:r>
              <a:rPr lang="en-US" altLang="en-US" dirty="0">
                <a:latin typeface="Times New Roman" panose="02020603050405020304" pitchFamily="18" charset="0"/>
                <a:ea typeface="ＭＳ Ｐゴシック" panose="020B0600070205080204" pitchFamily="34" charset="-128"/>
              </a:rPr>
              <a:t>Why not compare outcomes according to the predictor variable of interest?</a:t>
            </a:r>
          </a:p>
        </p:txBody>
      </p:sp>
      <p:sp>
        <p:nvSpPr>
          <p:cNvPr id="45058" name="Rectangle 3">
            <a:extLst>
              <a:ext uri="{FF2B5EF4-FFF2-40B4-BE49-F238E27FC236}">
                <a16:creationId xmlns:a16="http://schemas.microsoft.com/office/drawing/2014/main" id="{A32A1C17-84CD-6E4E-A7EA-89EAB84242A4}"/>
              </a:ext>
            </a:extLst>
          </p:cNvPr>
          <p:cNvSpPr>
            <a:spLocks noGrp="1" noChangeArrowheads="1"/>
          </p:cNvSpPr>
          <p:nvPr>
            <p:ph type="body" idx="1"/>
          </p:nvPr>
        </p:nvSpPr>
        <p:spPr>
          <a:xfrm>
            <a:off x="990600" y="2209800"/>
            <a:ext cx="7772400" cy="4114800"/>
          </a:xfrm>
        </p:spPr>
        <p:txBody>
          <a:bodyPr/>
          <a:lstStyle/>
          <a:p>
            <a:r>
              <a:rPr lang="en-US" altLang="en-US" dirty="0">
                <a:ea typeface="ＭＳ Ｐゴシック" panose="020B0600070205080204" pitchFamily="34" charset="-128"/>
              </a:rPr>
              <a:t>Like an “as treated” analysis in a randomized trial</a:t>
            </a:r>
          </a:p>
          <a:p>
            <a:r>
              <a:rPr lang="en-US" altLang="en-US" dirty="0">
                <a:ea typeface="ＭＳ Ｐゴシック" panose="020B0600070205080204" pitchFamily="34" charset="-128"/>
              </a:rPr>
              <a:t>Biased comparison – those who serve in the military start out healthier</a:t>
            </a:r>
          </a:p>
          <a:p>
            <a:r>
              <a:rPr lang="ja-JP" altLang="en-US">
                <a:ea typeface="ＭＳ Ｐゴシック" panose="020B0600070205080204" pitchFamily="34" charset="-128"/>
              </a:rPr>
              <a:t>“</a:t>
            </a:r>
            <a:r>
              <a:rPr lang="en-US" altLang="ja-JP" dirty="0">
                <a:ea typeface="ＭＳ Ｐゴシック" panose="020B0600070205080204" pitchFamily="34" charset="-128"/>
              </a:rPr>
              <a:t>Healthy warrior effect</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r>
              <a:rPr lang="en-US" altLang="en-US" dirty="0">
                <a:ea typeface="ＭＳ Ｐゴシック" panose="020B0600070205080204" pitchFamily="34" charset="-128"/>
              </a:rPr>
              <a:t>Similar to </a:t>
            </a:r>
            <a:r>
              <a:rPr lang="ja-JP" altLang="en-US">
                <a:ea typeface="ＭＳ Ｐゴシック" panose="020B0600070205080204" pitchFamily="34" charset="-128"/>
              </a:rPr>
              <a:t>“</a:t>
            </a:r>
            <a:r>
              <a:rPr lang="en-US" altLang="ja-JP" dirty="0">
                <a:ea typeface="ＭＳ Ｐゴシック" panose="020B0600070205080204" pitchFamily="34" charset="-128"/>
              </a:rPr>
              <a:t>healthy worker effect</a:t>
            </a:r>
            <a:r>
              <a:rPr lang="ja-JP" altLang="en-US">
                <a:ea typeface="ＭＳ Ｐゴシック" panose="020B0600070205080204" pitchFamily="34" charset="-128"/>
              </a:rPr>
              <a:t>”</a:t>
            </a:r>
            <a:r>
              <a:rPr lang="en-US" altLang="ja-JP" dirty="0">
                <a:ea typeface="ＭＳ Ｐゴシック" panose="020B0600070205080204" pitchFamily="34" charset="-128"/>
              </a:rPr>
              <a:t> and </a:t>
            </a:r>
            <a:r>
              <a:rPr lang="ja-JP" altLang="en-US">
                <a:ea typeface="ＭＳ Ｐゴシック" panose="020B0600070205080204" pitchFamily="34" charset="-128"/>
              </a:rPr>
              <a:t>“</a:t>
            </a:r>
            <a:r>
              <a:rPr lang="en-US" altLang="ja-JP" dirty="0">
                <a:ea typeface="ＭＳ Ｐゴシック" panose="020B0600070205080204" pitchFamily="34" charset="-128"/>
              </a:rPr>
              <a:t>healthy </a:t>
            </a:r>
            <a:r>
              <a:rPr lang="en-US" altLang="ja-JP" dirty="0" err="1">
                <a:ea typeface="ＭＳ Ｐゴシック" panose="020B0600070205080204" pitchFamily="34" charset="-128"/>
              </a:rPr>
              <a:t>vaccinee</a:t>
            </a:r>
            <a:r>
              <a:rPr lang="en-US" altLang="ja-JP" dirty="0">
                <a:ea typeface="ＭＳ Ｐゴシック" panose="020B0600070205080204" pitchFamily="34" charset="-128"/>
              </a:rPr>
              <a:t> effect</a:t>
            </a:r>
            <a:r>
              <a:rPr lang="ja-JP" altLang="en-US">
                <a:ea typeface="ＭＳ Ｐゴシック" panose="020B0600070205080204" pitchFamily="34" charset="-128"/>
              </a:rPr>
              <a:t>”</a:t>
            </a:r>
            <a:endParaRPr lang="en-US" altLang="ja-JP" dirty="0">
              <a:ea typeface="ＭＳ Ｐゴシック" panose="020B0600070205080204" pitchFamily="34" charset="-128"/>
            </a:endParaRPr>
          </a:p>
        </p:txBody>
      </p:sp>
      <p:sp>
        <p:nvSpPr>
          <p:cNvPr id="45059" name="Slide Number Placeholder 5">
            <a:extLst>
              <a:ext uri="{FF2B5EF4-FFF2-40B4-BE49-F238E27FC236}">
                <a16:creationId xmlns:a16="http://schemas.microsoft.com/office/drawing/2014/main" id="{F1C0FFA8-1392-9C48-A06F-CAF9E51FF0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D16A942-6C65-A446-A978-B953C67B5367}" type="slidenum">
              <a:rPr kumimoji="0" lang="en-US" altLang="en-US" sz="1400" smtClean="0"/>
              <a:pPr>
                <a:spcBef>
                  <a:spcPct val="50000"/>
                </a:spcBef>
                <a:buClrTx/>
                <a:buSzTx/>
                <a:buFontTx/>
                <a:buNone/>
              </a:pPr>
              <a:t>15</a:t>
            </a:fld>
            <a:endParaRPr kumimoji="0" lang="en-US" altLang="en-US" sz="14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a:extLst>
              <a:ext uri="{FF2B5EF4-FFF2-40B4-BE49-F238E27FC236}">
                <a16:creationId xmlns:a16="http://schemas.microsoft.com/office/drawing/2014/main" id="{C23297FB-CFA1-8244-8832-5F42C4F06FAB}"/>
              </a:ext>
            </a:extLst>
          </p:cNvPr>
          <p:cNvSpPr>
            <a:spLocks noGrp="1" noChangeArrowheads="1"/>
          </p:cNvSpPr>
          <p:nvPr>
            <p:ph type="title"/>
          </p:nvPr>
        </p:nvSpPr>
        <p:spPr>
          <a:xfrm>
            <a:off x="1066800" y="304800"/>
            <a:ext cx="8077200" cy="914400"/>
          </a:xfrm>
        </p:spPr>
        <p:txBody>
          <a:bodyPr/>
          <a:lstStyle/>
          <a:p>
            <a:r>
              <a:rPr lang="en-US" altLang="en-US" sz="3600">
                <a:latin typeface="Verdana" panose="020B0604030504040204" pitchFamily="34" charset="0"/>
                <a:ea typeface="ＭＳ Ｐゴシック" panose="020B0600070205080204" pitchFamily="34" charset="-128"/>
              </a:rPr>
              <a:t>Estimating biases: Cautionary Tale</a:t>
            </a:r>
          </a:p>
        </p:txBody>
      </p:sp>
      <p:sp>
        <p:nvSpPr>
          <p:cNvPr id="316419" name="Rectangle 3">
            <a:extLst>
              <a:ext uri="{FF2B5EF4-FFF2-40B4-BE49-F238E27FC236}">
                <a16:creationId xmlns:a16="http://schemas.microsoft.com/office/drawing/2014/main" id="{40A4BCDC-8FFA-A44A-93D7-75CB3D5BA893}"/>
              </a:ext>
            </a:extLst>
          </p:cNvPr>
          <p:cNvSpPr>
            <a:spLocks noGrp="1" noChangeArrowheads="1"/>
          </p:cNvSpPr>
          <p:nvPr>
            <p:ph type="body" sz="half" idx="1"/>
          </p:nvPr>
        </p:nvSpPr>
        <p:spPr>
          <a:xfrm>
            <a:off x="1143000" y="1447800"/>
            <a:ext cx="7696200" cy="4114800"/>
          </a:xfrm>
        </p:spPr>
        <p:txBody>
          <a:bodyPr/>
          <a:lstStyle/>
          <a:p>
            <a:r>
              <a:rPr lang="en-US" altLang="en-US" sz="2400">
                <a:ea typeface="ＭＳ Ｐゴシック" panose="020B0600070205080204" pitchFamily="34" charset="-128"/>
              </a:rPr>
              <a:t>Nurses’ </a:t>
            </a:r>
            <a:r>
              <a:rPr lang="en-US" altLang="ja-JP" sz="2400">
                <a:ea typeface="ＭＳ Ｐゴシック" panose="020B0600070205080204" pitchFamily="34" charset="-128"/>
              </a:rPr>
              <a:t>Health Study</a:t>
            </a:r>
            <a:r>
              <a:rPr lang="en-US" altLang="ja-JP" sz="2400" baseline="30000">
                <a:ea typeface="ＭＳ Ｐゴシック" panose="020B0600070205080204" pitchFamily="34" charset="-128"/>
              </a:rPr>
              <a:t>1</a:t>
            </a:r>
          </a:p>
          <a:p>
            <a:pPr lvl="1"/>
            <a:r>
              <a:rPr lang="en-US" altLang="en-US" sz="2400">
                <a:ea typeface="ＭＳ Ｐゴシック" panose="020B0600070205080204" pitchFamily="34" charset="-128"/>
              </a:rPr>
              <a:t>Vitamin E assoc. with decreased risk of coronary heart disease (CHD; RR ~0.6)</a:t>
            </a:r>
          </a:p>
          <a:p>
            <a:pPr lvl="1"/>
            <a:r>
              <a:rPr lang="en-US" altLang="en-US" sz="2400">
                <a:ea typeface="ＭＳ Ｐゴシック" panose="020B0600070205080204" pitchFamily="34" charset="-128"/>
              </a:rPr>
              <a:t>No significant effect of multiple vitamins</a:t>
            </a:r>
          </a:p>
          <a:p>
            <a:r>
              <a:rPr lang="en-US" altLang="en-US" sz="2400">
                <a:ea typeface="ＭＳ Ｐゴシック" panose="020B0600070205080204" pitchFamily="34" charset="-128"/>
              </a:rPr>
              <a:t>Health Professionals Study</a:t>
            </a:r>
            <a:r>
              <a:rPr lang="en-US" altLang="ja-JP" sz="2400" baseline="30000">
                <a:ea typeface="ＭＳ Ｐゴシック" panose="020B0600070205080204" pitchFamily="34" charset="-128"/>
              </a:rPr>
              <a:t>2</a:t>
            </a:r>
            <a:endParaRPr lang="en-US" altLang="en-US" sz="2400">
              <a:ea typeface="ＭＳ Ｐゴシック" panose="020B0600070205080204" pitchFamily="34" charset="-128"/>
            </a:endParaRPr>
          </a:p>
          <a:p>
            <a:pPr lvl="1"/>
            <a:r>
              <a:rPr lang="en-US" altLang="en-US" sz="2400">
                <a:ea typeface="ＭＳ Ｐゴシック" panose="020B0600070205080204" pitchFamily="34" charset="-128"/>
              </a:rPr>
              <a:t>Vitamin E assoc. with decreased risk of CHD (RR ~0.6)</a:t>
            </a:r>
          </a:p>
          <a:p>
            <a:pPr lvl="1"/>
            <a:r>
              <a:rPr lang="en-US" altLang="en-US" sz="2400">
                <a:ea typeface="ＭＳ Ｐゴシック" panose="020B0600070205080204" pitchFamily="34" charset="-128"/>
              </a:rPr>
              <a:t>No significant effect of Vitamin C</a:t>
            </a:r>
          </a:p>
          <a:p>
            <a:r>
              <a:rPr lang="en-US" altLang="en-US" sz="2800">
                <a:ea typeface="ＭＳ Ｐゴシック" panose="020B0600070205080204" pitchFamily="34" charset="-128"/>
              </a:rPr>
              <a:t>TN began taking Vitamin E </a:t>
            </a:r>
          </a:p>
        </p:txBody>
      </p:sp>
      <p:sp>
        <p:nvSpPr>
          <p:cNvPr id="316436" name="Text Box 20">
            <a:extLst>
              <a:ext uri="{FF2B5EF4-FFF2-40B4-BE49-F238E27FC236}">
                <a16:creationId xmlns:a16="http://schemas.microsoft.com/office/drawing/2014/main" id="{E1955FB3-E69A-8F4C-B281-906F55DEB1AA}"/>
              </a:ext>
            </a:extLst>
          </p:cNvPr>
          <p:cNvSpPr txBox="1">
            <a:spLocks noChangeArrowheads="1"/>
          </p:cNvSpPr>
          <p:nvPr/>
        </p:nvSpPr>
        <p:spPr bwMode="auto">
          <a:xfrm>
            <a:off x="1905000" y="6027738"/>
            <a:ext cx="4953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ja-JP" sz="2400" baseline="30000"/>
              <a:t>1</a:t>
            </a:r>
            <a:r>
              <a:rPr kumimoji="0" lang="en-US" altLang="en-US" sz="2400">
                <a:latin typeface="Times New Roman" panose="02020603050405020304" pitchFamily="18" charset="0"/>
              </a:rPr>
              <a:t>N Engl J Med. 1993;328:1444-9 </a:t>
            </a:r>
          </a:p>
          <a:p>
            <a:pPr>
              <a:spcBef>
                <a:spcPct val="0"/>
              </a:spcBef>
              <a:buClrTx/>
              <a:buSzTx/>
              <a:buFontTx/>
              <a:buNone/>
            </a:pPr>
            <a:r>
              <a:rPr kumimoji="0" lang="en-US" altLang="ja-JP" sz="2400" baseline="30000"/>
              <a:t>2</a:t>
            </a:r>
            <a:r>
              <a:rPr kumimoji="0" lang="en-US" altLang="en-US" sz="2400">
                <a:latin typeface="Times New Roman" panose="02020603050405020304" pitchFamily="18" charset="0"/>
              </a:rPr>
              <a:t>N Engl J Med 1993;328:1450-6</a:t>
            </a:r>
          </a:p>
        </p:txBody>
      </p:sp>
      <p:sp>
        <p:nvSpPr>
          <p:cNvPr id="297988" name="Slide Number Placeholder 6">
            <a:extLst>
              <a:ext uri="{FF2B5EF4-FFF2-40B4-BE49-F238E27FC236}">
                <a16:creationId xmlns:a16="http://schemas.microsoft.com/office/drawing/2014/main" id="{FB631888-D226-4F4C-8F7D-6C119B558D4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1712F41-6179-EE46-A355-8408E615A4C4}" type="slidenum">
              <a:rPr kumimoji="0" lang="en-US" altLang="en-US" sz="1400" smtClean="0"/>
              <a:pPr>
                <a:spcBef>
                  <a:spcPct val="50000"/>
                </a:spcBef>
                <a:buClrTx/>
                <a:buSzTx/>
                <a:buFontTx/>
                <a:buNone/>
              </a:pPr>
              <a:t>150</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64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641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6419">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6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641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641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6419">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64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19" grpId="0" build="p"/>
      <p:bldP spid="316436"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a:extLst>
              <a:ext uri="{FF2B5EF4-FFF2-40B4-BE49-F238E27FC236}">
                <a16:creationId xmlns:a16="http://schemas.microsoft.com/office/drawing/2014/main" id="{CFAA160C-F04E-504A-8CA0-2F20CA406F7B}"/>
              </a:ext>
            </a:extLst>
          </p:cNvPr>
          <p:cNvSpPr>
            <a:spLocks noGrp="1" noChangeArrowheads="1"/>
          </p:cNvSpPr>
          <p:nvPr>
            <p:ph type="title"/>
          </p:nvPr>
        </p:nvSpPr>
        <p:spPr>
          <a:xfrm>
            <a:off x="1349375" y="76200"/>
            <a:ext cx="7772400" cy="914400"/>
          </a:xfrm>
        </p:spPr>
        <p:txBody>
          <a:bodyPr/>
          <a:lstStyle/>
          <a:p>
            <a:r>
              <a:rPr lang="en-US" altLang="en-US" sz="2800">
                <a:latin typeface="Times New Roman" panose="02020603050405020304" pitchFamily="18" charset="0"/>
                <a:ea typeface="ＭＳ Ｐゴシック" panose="020B0600070205080204" pitchFamily="34" charset="-128"/>
              </a:rPr>
              <a:t>Meta-analysis: high-dosage vitamin E supplementation may increase all-cause mortality</a:t>
            </a:r>
            <a:r>
              <a:rPr lang="en-US" altLang="en-US" sz="3600">
                <a:latin typeface="Times New Roman" panose="02020603050405020304" pitchFamily="18" charset="0"/>
                <a:ea typeface="ＭＳ Ｐゴシック" panose="020B0600070205080204" pitchFamily="34" charset="-128"/>
              </a:rPr>
              <a:t> </a:t>
            </a:r>
          </a:p>
        </p:txBody>
      </p:sp>
      <p:pic>
        <p:nvPicPr>
          <p:cNvPr id="300034" name="Picture 4">
            <a:extLst>
              <a:ext uri="{FF2B5EF4-FFF2-40B4-BE49-F238E27FC236}">
                <a16:creationId xmlns:a16="http://schemas.microsoft.com/office/drawing/2014/main" id="{ED7FD871-FF59-BE41-B343-5DDB39666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143000"/>
            <a:ext cx="769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0035" name="Text Box 6">
            <a:extLst>
              <a:ext uri="{FF2B5EF4-FFF2-40B4-BE49-F238E27FC236}">
                <a16:creationId xmlns:a16="http://schemas.microsoft.com/office/drawing/2014/main" id="{785C0DA6-6F5A-6147-BA9C-D88E3161C746}"/>
              </a:ext>
            </a:extLst>
          </p:cNvPr>
          <p:cNvSpPr txBox="1">
            <a:spLocks noChangeArrowheads="1"/>
          </p:cNvSpPr>
          <p:nvPr/>
        </p:nvSpPr>
        <p:spPr bwMode="auto">
          <a:xfrm>
            <a:off x="914400" y="6461125"/>
            <a:ext cx="777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000">
                <a:latin typeface="Times New Roman" panose="02020603050405020304" pitchFamily="18" charset="0"/>
              </a:rPr>
              <a:t>Miller ER et al. Ann Intern Med. 2005 Jan 4;142(1):37-46 </a:t>
            </a:r>
          </a:p>
        </p:txBody>
      </p:sp>
      <p:sp>
        <p:nvSpPr>
          <p:cNvPr id="300036" name="Slide Number Placeholder 6">
            <a:extLst>
              <a:ext uri="{FF2B5EF4-FFF2-40B4-BE49-F238E27FC236}">
                <a16:creationId xmlns:a16="http://schemas.microsoft.com/office/drawing/2014/main" id="{FED339FD-F266-2442-A7CB-52D98C3389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71A61D2-5CD8-6047-BE4E-B2441CD2F797}" type="slidenum">
              <a:rPr kumimoji="0" lang="en-US" altLang="en-US" sz="1400" smtClean="0"/>
              <a:pPr>
                <a:spcBef>
                  <a:spcPct val="50000"/>
                </a:spcBef>
                <a:buClrTx/>
                <a:buSzTx/>
                <a:buFontTx/>
                <a:buNone/>
              </a:pPr>
              <a:t>151</a:t>
            </a:fld>
            <a:endParaRPr kumimoji="0" lang="en-US" altLang="en-US" sz="14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a:extLst>
              <a:ext uri="{FF2B5EF4-FFF2-40B4-BE49-F238E27FC236}">
                <a16:creationId xmlns:a16="http://schemas.microsoft.com/office/drawing/2014/main" id="{15214052-AEB7-B549-982A-0320DC75C464}"/>
              </a:ext>
            </a:extLst>
          </p:cNvPr>
          <p:cNvSpPr>
            <a:spLocks noGrp="1" noChangeArrowheads="1"/>
          </p:cNvSpPr>
          <p:nvPr>
            <p:ph type="title"/>
          </p:nvPr>
        </p:nvSpPr>
        <p:spPr>
          <a:xfrm>
            <a:off x="1371600" y="0"/>
            <a:ext cx="6553200" cy="533400"/>
          </a:xfrm>
        </p:spPr>
        <p:txBody>
          <a:bodyPr/>
          <a:lstStyle/>
          <a:p>
            <a:r>
              <a:rPr lang="en-US" altLang="en-US" sz="3600">
                <a:latin typeface="Times New Roman" panose="02020603050405020304" pitchFamily="18" charset="0"/>
                <a:ea typeface="ＭＳ Ｐゴシック" panose="020B0600070205080204" pitchFamily="34" charset="-128"/>
              </a:rPr>
              <a:t>Problem 10.1</a:t>
            </a:r>
          </a:p>
        </p:txBody>
      </p:sp>
      <p:sp>
        <p:nvSpPr>
          <p:cNvPr id="302082" name="Rectangle 3">
            <a:extLst>
              <a:ext uri="{FF2B5EF4-FFF2-40B4-BE49-F238E27FC236}">
                <a16:creationId xmlns:a16="http://schemas.microsoft.com/office/drawing/2014/main" id="{F8519D2A-F275-E340-A587-4E171875A267}"/>
              </a:ext>
            </a:extLst>
          </p:cNvPr>
          <p:cNvSpPr>
            <a:spLocks noGrp="1" noChangeArrowheads="1"/>
          </p:cNvSpPr>
          <p:nvPr>
            <p:ph type="body" idx="1"/>
          </p:nvPr>
        </p:nvSpPr>
        <p:spPr>
          <a:xfrm>
            <a:off x="1143000" y="609600"/>
            <a:ext cx="7848600" cy="5943600"/>
          </a:xfrm>
        </p:spPr>
        <p:txBody>
          <a:bodyPr/>
          <a:lstStyle/>
          <a:p>
            <a:pPr>
              <a:lnSpc>
                <a:spcPct val="90000"/>
              </a:lnSpc>
            </a:pPr>
            <a:r>
              <a:rPr lang="en-US" altLang="en-US" sz="2400">
                <a:ea typeface="ＭＳ Ｐゴシック" panose="020B0600070205080204" pitchFamily="34" charset="-128"/>
              </a:rPr>
              <a:t>RQ: Do small doses of mercury in the vaccine preservative thimerosal cause autism?</a:t>
            </a:r>
          </a:p>
          <a:p>
            <a:pPr>
              <a:lnSpc>
                <a:spcPct val="90000"/>
              </a:lnSpc>
            </a:pPr>
            <a:r>
              <a:rPr lang="en-US" altLang="en-US" sz="2400">
                <a:ea typeface="ＭＳ Ｐゴシック" panose="020B0600070205080204" pitchFamily="34" charset="-128"/>
              </a:rPr>
              <a:t>Data source: electronic data from a large HMO (very high N)</a:t>
            </a:r>
          </a:p>
          <a:p>
            <a:pPr>
              <a:lnSpc>
                <a:spcPct val="90000"/>
              </a:lnSpc>
            </a:pPr>
            <a:r>
              <a:rPr lang="en-US" altLang="en-US" sz="2400">
                <a:ea typeface="ＭＳ Ｐゴシック" panose="020B0600070205080204" pitchFamily="34" charset="-128"/>
              </a:rPr>
              <a:t>Opportunity:</a:t>
            </a:r>
          </a:p>
          <a:p>
            <a:pPr lvl="1">
              <a:lnSpc>
                <a:spcPct val="90000"/>
              </a:lnSpc>
            </a:pPr>
            <a:r>
              <a:rPr lang="en-US" altLang="en-US" sz="2000">
                <a:ea typeface="ＭＳ Ｐゴシック" panose="020B0600070205080204" pitchFamily="34" charset="-128"/>
              </a:rPr>
              <a:t> Rhogam (Rh Immune Globulin) is given to Rh-negative women during pregnancy (if they get good prenatal care)</a:t>
            </a:r>
          </a:p>
          <a:p>
            <a:pPr lvl="1">
              <a:lnSpc>
                <a:spcPct val="90000"/>
              </a:lnSpc>
            </a:pPr>
            <a:r>
              <a:rPr lang="en-US" altLang="en-US" sz="2000">
                <a:ea typeface="ＭＳ Ｐゴシック" panose="020B0600070205080204" pitchFamily="34" charset="-128"/>
              </a:rPr>
              <a:t>It had 25 mcg of Hg per dose until 2001</a:t>
            </a:r>
          </a:p>
          <a:p>
            <a:pPr lvl="1">
              <a:lnSpc>
                <a:spcPct val="90000"/>
              </a:lnSpc>
            </a:pPr>
            <a:r>
              <a:rPr lang="en-US" altLang="en-US" sz="2000">
                <a:ea typeface="ＭＳ Ｐゴシック" panose="020B0600070205080204" pitchFamily="34" charset="-128"/>
              </a:rPr>
              <a:t>You have data from an electronic record 1990 to the present with blood types, Rhogam, diagnoses of autism</a:t>
            </a:r>
          </a:p>
          <a:p>
            <a:pPr>
              <a:lnSpc>
                <a:spcPct val="90000"/>
              </a:lnSpc>
            </a:pPr>
            <a:r>
              <a:rPr lang="en-US" altLang="en-US" sz="2400">
                <a:ea typeface="ＭＳ Ｐゴシック" panose="020B0600070205080204" pitchFamily="34" charset="-128"/>
              </a:rPr>
              <a:t>Assume:</a:t>
            </a:r>
          </a:p>
          <a:p>
            <a:pPr lvl="1">
              <a:lnSpc>
                <a:spcPct val="90000"/>
              </a:lnSpc>
            </a:pPr>
            <a:r>
              <a:rPr lang="en-US" altLang="en-US" sz="2000">
                <a:ea typeface="ＭＳ Ｐゴシック" panose="020B0600070205080204" pitchFamily="34" charset="-128"/>
              </a:rPr>
              <a:t>You are interested in effects of 25 mcg of Hg given prenataly</a:t>
            </a:r>
          </a:p>
          <a:p>
            <a:pPr lvl="1">
              <a:lnSpc>
                <a:spcPct val="90000"/>
              </a:lnSpc>
            </a:pPr>
            <a:r>
              <a:rPr lang="en-US" altLang="en-US" sz="2000">
                <a:ea typeface="ＭＳ Ｐゴシック" panose="020B0600070205080204" pitchFamily="34" charset="-128"/>
              </a:rPr>
              <a:t>The incidence of autism has been increasing</a:t>
            </a:r>
          </a:p>
          <a:p>
            <a:pPr lvl="1">
              <a:lnSpc>
                <a:spcPct val="90000"/>
              </a:lnSpc>
            </a:pPr>
            <a:r>
              <a:rPr lang="en-US" altLang="en-US" sz="2000">
                <a:ea typeface="ＭＳ Ｐゴシック" panose="020B0600070205080204" pitchFamily="34" charset="-128"/>
              </a:rPr>
              <a:t>Blood type is not associated with autism</a:t>
            </a:r>
          </a:p>
          <a:p>
            <a:pPr>
              <a:lnSpc>
                <a:spcPct val="90000"/>
              </a:lnSpc>
            </a:pPr>
            <a:r>
              <a:rPr lang="en-US" altLang="en-US" sz="2400">
                <a:ea typeface="ＭＳ Ｐゴシック" panose="020B0600070205080204" pitchFamily="34" charset="-128"/>
              </a:rPr>
              <a:t>What could you use as an </a:t>
            </a:r>
            <a:r>
              <a:rPr lang="en-US" altLang="en-US" sz="2400" i="1">
                <a:ea typeface="ＭＳ Ｐゴシック" panose="020B0600070205080204" pitchFamily="34" charset="-128"/>
              </a:rPr>
              <a:t>instrument</a:t>
            </a:r>
            <a:r>
              <a:rPr lang="en-US" altLang="en-US" sz="2400">
                <a:ea typeface="ＭＳ Ｐゴシック" panose="020B0600070205080204" pitchFamily="34" charset="-128"/>
              </a:rPr>
              <a:t> to study the effect of thermosal?</a:t>
            </a:r>
          </a:p>
          <a:p>
            <a:pPr>
              <a:lnSpc>
                <a:spcPct val="90000"/>
              </a:lnSpc>
            </a:pPr>
            <a:r>
              <a:rPr lang="en-US" altLang="en-US" sz="2400">
                <a:ea typeface="ＭＳ Ｐゴシック" panose="020B0600070205080204" pitchFamily="34" charset="-128"/>
              </a:rPr>
              <a:t>What groups would you compare?</a:t>
            </a:r>
          </a:p>
        </p:txBody>
      </p:sp>
      <p:sp>
        <p:nvSpPr>
          <p:cNvPr id="302083" name="Slide Number Placeholder 5">
            <a:extLst>
              <a:ext uri="{FF2B5EF4-FFF2-40B4-BE49-F238E27FC236}">
                <a16:creationId xmlns:a16="http://schemas.microsoft.com/office/drawing/2014/main" id="{B7EB35E5-680B-4346-A836-A5CE49E304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A33C82B-4E89-CD47-BA32-D7F93AE1E564}" type="slidenum">
              <a:rPr kumimoji="0" lang="en-US" altLang="en-US" sz="1400" smtClean="0"/>
              <a:pPr>
                <a:spcBef>
                  <a:spcPct val="50000"/>
                </a:spcBef>
                <a:buClrTx/>
                <a:buSzTx/>
                <a:buFontTx/>
                <a:buNone/>
              </a:pPr>
              <a:t>152</a:t>
            </a:fld>
            <a:endParaRPr kumimoji="0" lang="en-US" altLang="en-US" sz="1400"/>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1">
            <a:extLst>
              <a:ext uri="{FF2B5EF4-FFF2-40B4-BE49-F238E27FC236}">
                <a16:creationId xmlns:a16="http://schemas.microsoft.com/office/drawing/2014/main" id="{6B88FDCF-4127-7547-B284-9F277D1E4644}"/>
              </a:ext>
            </a:extLst>
          </p:cNvPr>
          <p:cNvSpPr>
            <a:spLocks noGrp="1" noChangeArrowheads="1"/>
          </p:cNvSpPr>
          <p:nvPr>
            <p:ph type="title"/>
          </p:nvPr>
        </p:nvSpPr>
        <p:spPr/>
        <p:txBody>
          <a:bodyPr/>
          <a:lstStyle/>
          <a:p>
            <a:r>
              <a:rPr lang="en-US" altLang="en-US">
                <a:ea typeface="ＭＳ Ｐゴシック" panose="020B0600070205080204" pitchFamily="34" charset="-128"/>
              </a:rPr>
              <a:t>False Discovery Rate (FDR)</a:t>
            </a:r>
          </a:p>
        </p:txBody>
      </p:sp>
      <p:sp>
        <p:nvSpPr>
          <p:cNvPr id="304130" name="Content Placeholder 2">
            <a:extLst>
              <a:ext uri="{FF2B5EF4-FFF2-40B4-BE49-F238E27FC236}">
                <a16:creationId xmlns:a16="http://schemas.microsoft.com/office/drawing/2014/main" id="{F1100356-C037-5B4E-8B4C-53916C62CBEA}"/>
              </a:ext>
            </a:extLst>
          </p:cNvPr>
          <p:cNvSpPr>
            <a:spLocks noGrp="1" noChangeArrowheads="1"/>
          </p:cNvSpPr>
          <p:nvPr>
            <p:ph idx="1"/>
          </p:nvPr>
        </p:nvSpPr>
        <p:spPr>
          <a:xfrm>
            <a:off x="1066800" y="1371600"/>
            <a:ext cx="8077200" cy="5257800"/>
          </a:xfrm>
        </p:spPr>
        <p:txBody>
          <a:bodyPr/>
          <a:lstStyle/>
          <a:p>
            <a:r>
              <a:rPr lang="en-US" altLang="en-US">
                <a:ea typeface="ＭＳ Ｐゴシック" panose="020B0600070205080204" pitchFamily="34" charset="-128"/>
              </a:rPr>
              <a:t>A way of dealing with </a:t>
            </a:r>
            <a:r>
              <a:rPr lang="en-US" altLang="en-US" i="1">
                <a:ea typeface="ＭＳ Ｐゴシック" panose="020B0600070205080204" pitchFamily="34" charset="-128"/>
              </a:rPr>
              <a:t>multiple hypothesis testing </a:t>
            </a:r>
            <a:r>
              <a:rPr lang="en-US" altLang="en-US">
                <a:ea typeface="ＭＳ Ｐゴシック" panose="020B0600070205080204" pitchFamily="34" charset="-128"/>
              </a:rPr>
              <a:t>with very large numbers of hypotheses </a:t>
            </a:r>
          </a:p>
          <a:p>
            <a:r>
              <a:rPr lang="en-US" altLang="en-US">
                <a:ea typeface="ＭＳ Ｐゴシック" panose="020B0600070205080204" pitchFamily="34" charset="-128"/>
              </a:rPr>
              <a:t>Traditional approach (Bonferroni):</a:t>
            </a:r>
          </a:p>
          <a:p>
            <a:pPr lvl="1"/>
            <a:r>
              <a:rPr lang="en-US" altLang="en-US">
                <a:ea typeface="ＭＳ Ｐゴシック" panose="020B0600070205080204" pitchFamily="34" charset="-128"/>
              </a:rPr>
              <a:t>If you are testing </a:t>
            </a:r>
            <a:r>
              <a:rPr lang="en-US" altLang="en-US" i="1">
                <a:ea typeface="ＭＳ Ｐゴシック" panose="020B0600070205080204" pitchFamily="34" charset="-128"/>
              </a:rPr>
              <a:t>k</a:t>
            </a:r>
            <a:r>
              <a:rPr lang="en-US" altLang="en-US">
                <a:ea typeface="ＭＳ Ｐゴシック" panose="020B0600070205080204" pitchFamily="34" charset="-128"/>
              </a:rPr>
              <a:t> hypotheses, divide alpha by </a:t>
            </a:r>
            <a:r>
              <a:rPr lang="en-US" altLang="en-US" i="1">
                <a:ea typeface="ＭＳ Ｐゴシック" panose="020B0600070205080204" pitchFamily="34" charset="-128"/>
              </a:rPr>
              <a:t>k</a:t>
            </a:r>
          </a:p>
          <a:p>
            <a:pPr lvl="1"/>
            <a:r>
              <a:rPr lang="en-US" altLang="en-US">
                <a:ea typeface="ＭＳ Ｐゴシック" panose="020B0600070205080204" pitchFamily="34" charset="-128"/>
              </a:rPr>
              <a:t>Too conservative for high k.</a:t>
            </a:r>
          </a:p>
          <a:p>
            <a:pPr lvl="1"/>
            <a:r>
              <a:rPr lang="en-US" altLang="en-US">
                <a:ea typeface="ＭＳ Ｐゴシック" panose="020B0600070205080204" pitchFamily="34" charset="-128"/>
              </a:rPr>
              <a:t>Too conservative if hypotheses are related</a:t>
            </a:r>
          </a:p>
          <a:p>
            <a:r>
              <a:rPr lang="en-US" altLang="en-US">
                <a:ea typeface="ＭＳ Ｐゴシック" panose="020B0600070205080204" pitchFamily="34" charset="-128"/>
              </a:rPr>
              <a:t> FDR increasingly used in genetic studies</a:t>
            </a:r>
          </a:p>
        </p:txBody>
      </p:sp>
      <p:sp>
        <p:nvSpPr>
          <p:cNvPr id="304131" name="Slide Number Placeholder 3">
            <a:extLst>
              <a:ext uri="{FF2B5EF4-FFF2-40B4-BE49-F238E27FC236}">
                <a16:creationId xmlns:a16="http://schemas.microsoft.com/office/drawing/2014/main" id="{4A682CA5-9A99-8D41-A685-3310DFB502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8DAEA9B-86F2-1B4E-88E7-344E94AA431F}" type="slidenum">
              <a:rPr kumimoji="0" lang="en-US" altLang="en-US" sz="1400" smtClean="0"/>
              <a:pPr>
                <a:spcBef>
                  <a:spcPct val="50000"/>
                </a:spcBef>
                <a:buClrTx/>
                <a:buSzTx/>
                <a:buFontTx/>
                <a:buNone/>
              </a:pPr>
              <a:t>153</a:t>
            </a:fld>
            <a:endParaRPr kumimoji="0" lang="en-US" altLang="en-US" sz="14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itle 1">
            <a:extLst>
              <a:ext uri="{FF2B5EF4-FFF2-40B4-BE49-F238E27FC236}">
                <a16:creationId xmlns:a16="http://schemas.microsoft.com/office/drawing/2014/main" id="{9759AE76-98DB-A642-ABE7-1EB6E09DC270}"/>
              </a:ext>
            </a:extLst>
          </p:cNvPr>
          <p:cNvSpPr>
            <a:spLocks noGrp="1" noChangeArrowheads="1"/>
          </p:cNvSpPr>
          <p:nvPr>
            <p:ph type="title"/>
          </p:nvPr>
        </p:nvSpPr>
        <p:spPr>
          <a:xfrm>
            <a:off x="1371600" y="76200"/>
            <a:ext cx="7772400" cy="838200"/>
          </a:xfrm>
        </p:spPr>
        <p:txBody>
          <a:bodyPr/>
          <a:lstStyle/>
          <a:p>
            <a:r>
              <a:rPr lang="en-US" altLang="en-US">
                <a:ea typeface="ＭＳ Ｐゴシック" panose="020B0600070205080204" pitchFamily="34" charset="-128"/>
              </a:rPr>
              <a:t>Basic approach for FDR</a:t>
            </a:r>
          </a:p>
        </p:txBody>
      </p:sp>
      <p:sp>
        <p:nvSpPr>
          <p:cNvPr id="98306" name="Content Placeholder 2">
            <a:extLst>
              <a:ext uri="{FF2B5EF4-FFF2-40B4-BE49-F238E27FC236}">
                <a16:creationId xmlns:a16="http://schemas.microsoft.com/office/drawing/2014/main" id="{E00F294D-F774-6342-9ACC-BB9BB42A3489}"/>
              </a:ext>
            </a:extLst>
          </p:cNvPr>
          <p:cNvSpPr>
            <a:spLocks noGrp="1" noChangeArrowheads="1"/>
          </p:cNvSpPr>
          <p:nvPr>
            <p:ph idx="1"/>
          </p:nvPr>
        </p:nvSpPr>
        <p:spPr>
          <a:xfrm>
            <a:off x="1066800" y="990600"/>
            <a:ext cx="7772400" cy="4953000"/>
          </a:xfrm>
        </p:spPr>
        <p:txBody>
          <a:bodyPr/>
          <a:lstStyle/>
          <a:p>
            <a:r>
              <a:rPr lang="en-US" altLang="en-US">
                <a:ea typeface="ＭＳ Ｐゴシック" panose="020B0600070205080204" pitchFamily="34" charset="-128"/>
              </a:rPr>
              <a:t>Under H</a:t>
            </a:r>
            <a:r>
              <a:rPr lang="en-US" altLang="en-US" baseline="-25000">
                <a:ea typeface="ＭＳ Ｐゴシック" panose="020B0600070205080204" pitchFamily="34" charset="-128"/>
              </a:rPr>
              <a:t>0</a:t>
            </a:r>
            <a:r>
              <a:rPr lang="en-US" altLang="en-US">
                <a:ea typeface="ＭＳ Ｐゴシック" panose="020B0600070205080204" pitchFamily="34" charset="-128"/>
              </a:rPr>
              <a:t> the distribution of P-values should be </a:t>
            </a:r>
            <a:r>
              <a:rPr lang="en-US" altLang="en-US" i="1">
                <a:ea typeface="ＭＳ Ｐゴシック" panose="020B0600070205080204" pitchFamily="34" charset="-128"/>
              </a:rPr>
              <a:t>uniform.</a:t>
            </a:r>
          </a:p>
          <a:p>
            <a:r>
              <a:rPr lang="en-US" altLang="en-US">
                <a:ea typeface="ＭＳ Ｐゴシック" panose="020B0600070205080204" pitchFamily="34" charset="-128"/>
              </a:rPr>
              <a:t>So 5% of P &lt;0.05, 1% of P &lt;0.01, etc.</a:t>
            </a:r>
          </a:p>
          <a:p>
            <a:r>
              <a:rPr lang="en-US" altLang="en-US">
                <a:ea typeface="ＭＳ Ｐゴシック" panose="020B0600070205080204" pitchFamily="34" charset="-128"/>
              </a:rPr>
              <a:t>So if we test 1000 hypotheses, expect 10 to have P&lt;0.01 and 1 to have P&lt;0.001 under H</a:t>
            </a:r>
            <a:r>
              <a:rPr lang="en-US" altLang="en-US" baseline="-25000">
                <a:ea typeface="ＭＳ Ｐゴシック" panose="020B0600070205080204" pitchFamily="34" charset="-128"/>
              </a:rPr>
              <a:t>0</a:t>
            </a:r>
            <a:r>
              <a:rPr lang="en-US" altLang="en-US">
                <a:ea typeface="ＭＳ Ｐゴシック" panose="020B0600070205080204" pitchFamily="34" charset="-128"/>
              </a:rPr>
              <a:t> </a:t>
            </a:r>
          </a:p>
          <a:p>
            <a:pPr lvl="1"/>
            <a:r>
              <a:rPr lang="en-US" altLang="en-US">
                <a:ea typeface="ＭＳ Ｐゴシック" panose="020B0600070205080204" pitchFamily="34" charset="-128"/>
              </a:rPr>
              <a:t>If we observe 10 with P&lt;0.001 (and they are independent) then we estimate 1 is due to chance and 9 are not, for FDR = 10%.</a:t>
            </a:r>
          </a:p>
          <a:p>
            <a:pPr lvl="1"/>
            <a:r>
              <a:rPr lang="en-US" altLang="en-US">
                <a:ea typeface="ＭＳ Ｐゴシック" panose="020B0600070205080204" pitchFamily="34" charset="-128"/>
              </a:rPr>
              <a:t>If we test 1000 hypotheses and observe 5 with P&lt;0.001, we would have FDR = 20%.</a:t>
            </a:r>
          </a:p>
        </p:txBody>
      </p:sp>
      <p:sp>
        <p:nvSpPr>
          <p:cNvPr id="306179" name="Slide Number Placeholder 3">
            <a:extLst>
              <a:ext uri="{FF2B5EF4-FFF2-40B4-BE49-F238E27FC236}">
                <a16:creationId xmlns:a16="http://schemas.microsoft.com/office/drawing/2014/main" id="{1672E787-09DA-F24A-9765-275A64E0D622}"/>
              </a:ext>
            </a:extLst>
          </p:cNvPr>
          <p:cNvSpPr>
            <a:spLocks noGrp="1"/>
          </p:cNvSpPr>
          <p:nvPr>
            <p:ph type="sldNum" sz="quarter" idx="12"/>
          </p:nvPr>
        </p:nvSpPr>
        <p:spPr>
          <a:xfrm>
            <a:off x="7086600" y="6400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36F4B48-6EA5-2E4B-8E0D-06805D665A34}" type="slidenum">
              <a:rPr kumimoji="0" lang="en-US" altLang="en-US" sz="1400" smtClean="0"/>
              <a:pPr>
                <a:spcBef>
                  <a:spcPct val="50000"/>
                </a:spcBef>
                <a:buClrTx/>
                <a:buSzTx/>
                <a:buFontTx/>
                <a:buNone/>
              </a:pPr>
              <a:t>154</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3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83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30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830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30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1">
            <a:extLst>
              <a:ext uri="{FF2B5EF4-FFF2-40B4-BE49-F238E27FC236}">
                <a16:creationId xmlns:a16="http://schemas.microsoft.com/office/drawing/2014/main" id="{F659B160-B85E-E145-8569-F080981B4E38}"/>
              </a:ext>
            </a:extLst>
          </p:cNvPr>
          <p:cNvSpPr>
            <a:spLocks noGrp="1" noChangeArrowheads="1"/>
          </p:cNvSpPr>
          <p:nvPr>
            <p:ph type="title"/>
          </p:nvPr>
        </p:nvSpPr>
        <p:spPr>
          <a:xfrm>
            <a:off x="1371600" y="228600"/>
            <a:ext cx="7772400" cy="533400"/>
          </a:xfrm>
        </p:spPr>
        <p:txBody>
          <a:bodyPr/>
          <a:lstStyle/>
          <a:p>
            <a:r>
              <a:rPr lang="en-US" altLang="en-US">
                <a:latin typeface="Times New Roman" panose="02020603050405020304" pitchFamily="18" charset="0"/>
                <a:ea typeface="ＭＳ Ｐゴシック" panose="020B0600070205080204" pitchFamily="34" charset="-128"/>
              </a:rPr>
              <a:t>FDR Illustrated</a:t>
            </a:r>
          </a:p>
        </p:txBody>
      </p:sp>
      <p:sp>
        <p:nvSpPr>
          <p:cNvPr id="308226" name="Slide Number Placeholder 3">
            <a:extLst>
              <a:ext uri="{FF2B5EF4-FFF2-40B4-BE49-F238E27FC236}">
                <a16:creationId xmlns:a16="http://schemas.microsoft.com/office/drawing/2014/main" id="{B9365A63-1517-A246-8074-61DC0BE2E46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8AB4A05-E681-5B4B-9FC5-F6D20B2E4A70}" type="slidenum">
              <a:rPr kumimoji="0" lang="en-US" altLang="en-US" sz="1400" smtClean="0"/>
              <a:pPr>
                <a:spcBef>
                  <a:spcPct val="50000"/>
                </a:spcBef>
                <a:buClrTx/>
                <a:buSzTx/>
                <a:buFontTx/>
                <a:buNone/>
              </a:pPr>
              <a:t>155</a:t>
            </a:fld>
            <a:endParaRPr kumimoji="0" lang="en-US" altLang="en-US" sz="1400"/>
          </a:p>
        </p:txBody>
      </p:sp>
      <p:pic>
        <p:nvPicPr>
          <p:cNvPr id="308227" name="Picture 4">
            <a:extLst>
              <a:ext uri="{FF2B5EF4-FFF2-40B4-BE49-F238E27FC236}">
                <a16:creationId xmlns:a16="http://schemas.microsoft.com/office/drawing/2014/main" id="{A2EF4BF8-A322-5E44-B8D7-7A7927AECA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914400"/>
            <a:ext cx="8890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8" name="TextBox 5">
            <a:extLst>
              <a:ext uri="{FF2B5EF4-FFF2-40B4-BE49-F238E27FC236}">
                <a16:creationId xmlns:a16="http://schemas.microsoft.com/office/drawing/2014/main" id="{A5F28169-B1D0-FA45-BDAE-37DAD15CB2A1}"/>
              </a:ext>
            </a:extLst>
          </p:cNvPr>
          <p:cNvSpPr txBox="1">
            <a:spLocks noChangeArrowheads="1"/>
          </p:cNvSpPr>
          <p:nvPr/>
        </p:nvSpPr>
        <p:spPr bwMode="auto">
          <a:xfrm>
            <a:off x="0" y="6383338"/>
            <a:ext cx="89916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Krzywinski M, Altman N. Nature Methods 11, 355–356 (2014)</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a:extLst>
              <a:ext uri="{FF2B5EF4-FFF2-40B4-BE49-F238E27FC236}">
                <a16:creationId xmlns:a16="http://schemas.microsoft.com/office/drawing/2014/main" id="{3D3C5694-EC28-E640-B72E-BC48589F771F}"/>
              </a:ext>
            </a:extLst>
          </p:cNvPr>
          <p:cNvSpPr>
            <a:spLocks noGrp="1" noChangeArrowheads="1"/>
          </p:cNvSpPr>
          <p:nvPr>
            <p:ph type="title"/>
          </p:nvPr>
        </p:nvSpPr>
        <p:spPr>
          <a:xfrm>
            <a:off x="1143000" y="0"/>
            <a:ext cx="7772400" cy="1066800"/>
          </a:xfrm>
        </p:spPr>
        <p:txBody>
          <a:bodyPr/>
          <a:lstStyle/>
          <a:p>
            <a:pPr eaLnBrk="1" hangingPunct="1"/>
            <a:r>
              <a:rPr lang="en-US" altLang="en-US" sz="3600">
                <a:ea typeface="ＭＳ Ｐゴシック" panose="020B0600070205080204" pitchFamily="34" charset="-128"/>
              </a:rPr>
              <a:t>Confidence intervals for small numerators*</a:t>
            </a:r>
          </a:p>
        </p:txBody>
      </p:sp>
      <p:graphicFrame>
        <p:nvGraphicFramePr>
          <p:cNvPr id="310274" name="Object 134">
            <a:extLst>
              <a:ext uri="{FF2B5EF4-FFF2-40B4-BE49-F238E27FC236}">
                <a16:creationId xmlns:a16="http://schemas.microsoft.com/office/drawing/2014/main" id="{912FDB29-9687-5946-8B95-79E018C1EB27}"/>
              </a:ext>
            </a:extLst>
          </p:cNvPr>
          <p:cNvGraphicFramePr>
            <a:graphicFrameLocks noGrp="1" noChangeAspect="1"/>
          </p:cNvGraphicFramePr>
          <p:nvPr>
            <p:ph idx="1"/>
          </p:nvPr>
        </p:nvGraphicFramePr>
        <p:xfrm>
          <a:off x="1828800" y="1524000"/>
          <a:ext cx="6073775" cy="3624263"/>
        </p:xfrm>
        <a:graphic>
          <a:graphicData uri="http://schemas.openxmlformats.org/presentationml/2006/ole">
            <mc:AlternateContent xmlns:mc="http://schemas.openxmlformats.org/markup-compatibility/2006">
              <mc:Choice xmlns:v="urn:schemas-microsoft-com:vml" Requires="v">
                <p:oleObj spid="_x0000_s310342" name="Worksheet" r:id="rId4" imgW="2235200" imgH="1333500" progId="Excel.Sheet.8">
                  <p:embed/>
                </p:oleObj>
              </mc:Choice>
              <mc:Fallback>
                <p:oleObj name="Worksheet" r:id="rId4" imgW="2235200" imgH="1333500" progId="Excel.Sheet.8">
                  <p:embed/>
                  <p:pic>
                    <p:nvPicPr>
                      <p:cNvPr id="0" name="Object 13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24000"/>
                        <a:ext cx="607377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0275" name="Slide Number Placeholder 1">
            <a:extLst>
              <a:ext uri="{FF2B5EF4-FFF2-40B4-BE49-F238E27FC236}">
                <a16:creationId xmlns:a16="http://schemas.microsoft.com/office/drawing/2014/main" id="{2C3E6113-8E76-A14D-9846-A5BCEBA6000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589CF031-11F6-874E-96D6-E825FB378AE0}" type="slidenum">
              <a:rPr kumimoji="0" lang="en-US" altLang="en-US" sz="1400" smtClean="0"/>
              <a:pPr eaLnBrk="1" hangingPunct="1">
                <a:spcBef>
                  <a:spcPct val="50000"/>
                </a:spcBef>
                <a:buClrTx/>
                <a:buSzTx/>
                <a:buFontTx/>
                <a:buNone/>
              </a:pPr>
              <a:t>156</a:t>
            </a:fld>
            <a:endParaRPr kumimoji="0" lang="en-US" altLang="en-US" sz="1400"/>
          </a:p>
        </p:txBody>
      </p:sp>
      <p:sp>
        <p:nvSpPr>
          <p:cNvPr id="310276" name="TextBox 2">
            <a:extLst>
              <a:ext uri="{FF2B5EF4-FFF2-40B4-BE49-F238E27FC236}">
                <a16:creationId xmlns:a16="http://schemas.microsoft.com/office/drawing/2014/main" id="{5F7F8A4A-840E-F34E-B5F0-5285ED927D8B}"/>
              </a:ext>
            </a:extLst>
          </p:cNvPr>
          <p:cNvSpPr txBox="1">
            <a:spLocks noChangeArrowheads="1"/>
          </p:cNvSpPr>
          <p:nvPr/>
        </p:nvSpPr>
        <p:spPr bwMode="auto">
          <a:xfrm>
            <a:off x="1066800" y="55626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*Newman TB. If almost nothing goes wrong, is almost everything alright? Interpreting small numerators. JAMA. 1995;274:1013. </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a:extLst>
              <a:ext uri="{FF2B5EF4-FFF2-40B4-BE49-F238E27FC236}">
                <a16:creationId xmlns:a16="http://schemas.microsoft.com/office/drawing/2014/main" id="{A647D182-AC7B-8E47-8E11-D1D2B727A6BA}"/>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Confidence intervals for small numerators</a:t>
            </a:r>
          </a:p>
        </p:txBody>
      </p:sp>
      <p:sp>
        <p:nvSpPr>
          <p:cNvPr id="312322" name="Slide Number Placeholder 1">
            <a:extLst>
              <a:ext uri="{FF2B5EF4-FFF2-40B4-BE49-F238E27FC236}">
                <a16:creationId xmlns:a16="http://schemas.microsoft.com/office/drawing/2014/main" id="{81710965-3E36-EB45-9692-FF7DC9549D1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D7572816-C1F9-4D40-8D7E-3A084D3BB631}" type="slidenum">
              <a:rPr kumimoji="0" lang="en-US" altLang="en-US" sz="1400" smtClean="0"/>
              <a:pPr eaLnBrk="1" hangingPunct="1">
                <a:spcBef>
                  <a:spcPct val="50000"/>
                </a:spcBef>
                <a:buClrTx/>
                <a:buSzTx/>
                <a:buFontTx/>
                <a:buNone/>
              </a:pPr>
              <a:t>157</a:t>
            </a:fld>
            <a:endParaRPr kumimoji="0" lang="en-US" altLang="en-US" sz="1400"/>
          </a:p>
        </p:txBody>
      </p:sp>
      <p:sp>
        <p:nvSpPr>
          <p:cNvPr id="103427" name="Content Placeholder 2">
            <a:extLst>
              <a:ext uri="{FF2B5EF4-FFF2-40B4-BE49-F238E27FC236}">
                <a16:creationId xmlns:a16="http://schemas.microsoft.com/office/drawing/2014/main" id="{98D41E58-42A6-C949-A514-769425DED493}"/>
              </a:ext>
            </a:extLst>
          </p:cNvPr>
          <p:cNvSpPr>
            <a:spLocks noGrp="1" noChangeArrowheads="1"/>
          </p:cNvSpPr>
          <p:nvPr>
            <p:ph idx="1"/>
          </p:nvPr>
        </p:nvSpPr>
        <p:spPr>
          <a:xfrm>
            <a:off x="990600" y="1524000"/>
            <a:ext cx="7924800" cy="4953000"/>
          </a:xfrm>
        </p:spPr>
        <p:txBody>
          <a:bodyPr/>
          <a:lstStyle/>
          <a:p>
            <a:r>
              <a:rPr lang="en-US" altLang="en-US">
                <a:ea typeface="ＭＳ Ｐゴシック" panose="020B0600070205080204" pitchFamily="34" charset="-128"/>
              </a:rPr>
              <a:t>We observe 3 deaths among 500 subjects treated with crabistatin.  What is upper limit of the 95% CI for 3/500</a:t>
            </a:r>
          </a:p>
          <a:p>
            <a:r>
              <a:rPr lang="en-US" altLang="en-US">
                <a:ea typeface="ＭＳ Ｐゴシック" panose="020B0600070205080204" pitchFamily="34" charset="-128"/>
              </a:rPr>
              <a:t>Rule of 3,5,7,9,10 for the numerator of the CI if 0,1,2,3,4 is the numerator of the proportion</a:t>
            </a:r>
          </a:p>
          <a:p>
            <a:r>
              <a:rPr lang="en-US" altLang="en-US">
                <a:ea typeface="ＭＳ Ｐゴシック" panose="020B0600070205080204" pitchFamily="34" charset="-128"/>
              </a:rPr>
              <a:t>So it’s 9/500 = 1.8%</a:t>
            </a:r>
          </a:p>
          <a:p>
            <a:pPr lvl="1"/>
            <a:r>
              <a:rPr lang="en-US" altLang="en-US">
                <a:ea typeface="ＭＳ Ｐゴシック" panose="020B0600070205080204" pitchFamily="34" charset="-128"/>
              </a:rPr>
              <a:t>(Exact answer is 1.74%)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1F1D0D46-C9C6-2449-968C-38F5A86064BC}"/>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Confidence intervals for small numerators: examples</a:t>
            </a:r>
          </a:p>
        </p:txBody>
      </p:sp>
      <p:sp>
        <p:nvSpPr>
          <p:cNvPr id="314370" name="Slide Number Placeholder 1">
            <a:extLst>
              <a:ext uri="{FF2B5EF4-FFF2-40B4-BE49-F238E27FC236}">
                <a16:creationId xmlns:a16="http://schemas.microsoft.com/office/drawing/2014/main" id="{0F43214A-2D63-9047-BD0E-B1D7BD551E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0C2CAAA-185B-FB43-8AD7-9BEF6A24A3F5}" type="slidenum">
              <a:rPr kumimoji="0" lang="en-US" altLang="en-US" sz="1400" smtClean="0"/>
              <a:pPr eaLnBrk="1" hangingPunct="1">
                <a:spcBef>
                  <a:spcPct val="50000"/>
                </a:spcBef>
                <a:buClrTx/>
                <a:buSzTx/>
                <a:buFontTx/>
                <a:buNone/>
              </a:pPr>
              <a:t>158</a:t>
            </a:fld>
            <a:endParaRPr kumimoji="0" lang="en-US" altLang="en-US" sz="1400"/>
          </a:p>
        </p:txBody>
      </p:sp>
      <p:sp>
        <p:nvSpPr>
          <p:cNvPr id="314371" name="Content Placeholder 2">
            <a:extLst>
              <a:ext uri="{FF2B5EF4-FFF2-40B4-BE49-F238E27FC236}">
                <a16:creationId xmlns:a16="http://schemas.microsoft.com/office/drawing/2014/main" id="{376A7E56-7926-D548-B3A9-D498EE3C7E34}"/>
              </a:ext>
            </a:extLst>
          </p:cNvPr>
          <p:cNvSpPr>
            <a:spLocks noGrp="1" noChangeArrowheads="1"/>
          </p:cNvSpPr>
          <p:nvPr>
            <p:ph idx="1"/>
          </p:nvPr>
        </p:nvSpPr>
        <p:spPr>
          <a:xfrm>
            <a:off x="1143000" y="1524000"/>
            <a:ext cx="7772400" cy="4953000"/>
          </a:xfrm>
        </p:spPr>
        <p:txBody>
          <a:bodyPr/>
          <a:lstStyle/>
          <a:p>
            <a:r>
              <a:rPr lang="en-US" altLang="en-US">
                <a:ea typeface="ＭＳ Ｐゴシック" panose="020B0600070205080204" pitchFamily="34" charset="-128"/>
              </a:rPr>
              <a:t>We observe no serious adverse events among 200 subjects treated with crabistatin.  What is upper limit of the 95% CI for 0/200?</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1%</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1.5%</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2.5%</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5%</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Can’t tell</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a:extLst>
              <a:ext uri="{FF2B5EF4-FFF2-40B4-BE49-F238E27FC236}">
                <a16:creationId xmlns:a16="http://schemas.microsoft.com/office/drawing/2014/main" id="{5B63AED5-57A1-7948-8916-7D001F27FBC1}"/>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16418" name="Subtitle 2">
            <a:extLst>
              <a:ext uri="{FF2B5EF4-FFF2-40B4-BE49-F238E27FC236}">
                <a16:creationId xmlns:a16="http://schemas.microsoft.com/office/drawing/2014/main" id="{F98B1CF4-C00D-2343-BDA1-F57CC4D9FEC3}"/>
              </a:ext>
            </a:extLst>
          </p:cNvPr>
          <p:cNvSpPr>
            <a:spLocks noGrp="1" noChangeArrowheads="1"/>
          </p:cNvSpPr>
          <p:nvPr>
            <p:ph type="subTitle" idx="1"/>
          </p:nvPr>
        </p:nvSpPr>
        <p:spPr/>
        <p:txBody>
          <a:bodyPr/>
          <a:lstStyle/>
          <a:p>
            <a:pPr>
              <a:buFont typeface="Wingdings" pitchFamily="2" charset="2"/>
              <a:buNone/>
            </a:pPr>
            <a:endParaRPr lang="en-US" altLang="en-US">
              <a:ea typeface="ＭＳ Ｐゴシック" panose="020B0600070205080204" pitchFamily="34" charset="-128"/>
            </a:endParaRPr>
          </a:p>
        </p:txBody>
      </p:sp>
      <p:sp>
        <p:nvSpPr>
          <p:cNvPr id="316419" name="Slide Number Placeholder 3">
            <a:extLst>
              <a:ext uri="{FF2B5EF4-FFF2-40B4-BE49-F238E27FC236}">
                <a16:creationId xmlns:a16="http://schemas.microsoft.com/office/drawing/2014/main" id="{93DD3995-0492-6546-BA38-CF83FADDEA3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FEBDAA97-E49D-2D4F-9A5E-0F25954995A2}" type="slidenum">
              <a:rPr kumimoji="0" lang="en-US" altLang="en-US" sz="1400" smtClean="0">
                <a:solidFill>
                  <a:srgbClr val="000000"/>
                </a:solidFill>
              </a:rPr>
              <a:pPr eaLnBrk="1" hangingPunct="1">
                <a:spcBef>
                  <a:spcPct val="50000"/>
                </a:spcBef>
                <a:buClrTx/>
                <a:buSzTx/>
                <a:buFontTx/>
                <a:buNone/>
              </a:pPr>
              <a:t>159</a:t>
            </a:fld>
            <a:endParaRPr kumimoji="0" lang="en-US" altLang="en-US" sz="1400">
              <a:solidFill>
                <a:srgbClr val="000000"/>
              </a:solidFill>
            </a:endParaRPr>
          </a:p>
        </p:txBody>
      </p:sp>
      <p:pic>
        <p:nvPicPr>
          <p:cNvPr id="316420" name="Picture 4" descr="placeholder-4-3.png">
            <a:extLst>
              <a:ext uri="{FF2B5EF4-FFF2-40B4-BE49-F238E27FC236}">
                <a16:creationId xmlns:a16="http://schemas.microsoft.com/office/drawing/2014/main" id="{BFB66866-261E-FA43-8255-6A1E5E1990D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254000"/>
            <a:ext cx="8636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9F32E84-FB39-7F4E-BEB6-095A4A1156CE}"/>
              </a:ext>
            </a:extLst>
          </p:cNvPr>
          <p:cNvSpPr>
            <a:spLocks noGrp="1" noChangeArrowheads="1"/>
          </p:cNvSpPr>
          <p:nvPr>
            <p:ph type="title"/>
          </p:nvPr>
        </p:nvSpPr>
        <p:spPr>
          <a:xfrm>
            <a:off x="1143000" y="76200"/>
            <a:ext cx="7772400" cy="914400"/>
          </a:xfrm>
        </p:spPr>
        <p:txBody>
          <a:bodyPr/>
          <a:lstStyle/>
          <a:p>
            <a:r>
              <a:rPr lang="en-US" altLang="en-US" sz="3600" dirty="0">
                <a:latin typeface="Times New Roman" panose="02020603050405020304" pitchFamily="18" charset="0"/>
                <a:ea typeface="ＭＳ Ｐゴシック" panose="020B0600070205080204" pitchFamily="34" charset="-128"/>
              </a:rPr>
              <a:t>Delayed Effects of the Military Draft on Mortality</a:t>
            </a:r>
          </a:p>
        </p:txBody>
      </p:sp>
      <p:sp>
        <p:nvSpPr>
          <p:cNvPr id="47106" name="Rectangle 3">
            <a:extLst>
              <a:ext uri="{FF2B5EF4-FFF2-40B4-BE49-F238E27FC236}">
                <a16:creationId xmlns:a16="http://schemas.microsoft.com/office/drawing/2014/main" id="{30892A4A-2345-0549-8FF2-C85207D394AD}"/>
              </a:ext>
            </a:extLst>
          </p:cNvPr>
          <p:cNvSpPr>
            <a:spLocks noGrp="1" noChangeArrowheads="1"/>
          </p:cNvSpPr>
          <p:nvPr>
            <p:ph type="body" idx="1"/>
          </p:nvPr>
        </p:nvSpPr>
        <p:spPr>
          <a:xfrm>
            <a:off x="1143000" y="1143000"/>
            <a:ext cx="3048000" cy="4572000"/>
          </a:xfrm>
        </p:spPr>
        <p:txBody>
          <a:bodyPr/>
          <a:lstStyle/>
          <a:p>
            <a:pPr>
              <a:lnSpc>
                <a:spcPct val="90000"/>
              </a:lnSpc>
            </a:pPr>
            <a:r>
              <a:rPr lang="en-US" altLang="en-US" sz="2400" dirty="0">
                <a:ea typeface="ＭＳ Ｐゴシック" panose="020B0600070205080204" pitchFamily="34" charset="-128"/>
              </a:rPr>
              <a:t>The </a:t>
            </a:r>
            <a:r>
              <a:rPr lang="en-US" altLang="en-US" sz="2400" i="1" dirty="0">
                <a:ea typeface="ＭＳ Ｐゴシック" panose="020B0600070205080204" pitchFamily="34" charset="-128"/>
              </a:rPr>
              <a:t>instrumental variable:</a:t>
            </a:r>
            <a:r>
              <a:rPr lang="en-US" altLang="en-US" sz="2400" dirty="0">
                <a:ea typeface="ＭＳ Ｐゴシック" panose="020B0600070205080204" pitchFamily="34" charset="-128"/>
              </a:rPr>
              <a:t> draft lottery number below cutoff (based on date of birth) </a:t>
            </a:r>
          </a:p>
          <a:p>
            <a:pPr>
              <a:lnSpc>
                <a:spcPct val="90000"/>
              </a:lnSpc>
            </a:pPr>
            <a:r>
              <a:rPr lang="en-US" altLang="en-US" sz="2400" dirty="0">
                <a:ea typeface="ＭＳ Ｐゴシック" panose="020B0600070205080204" pitchFamily="34" charset="-128"/>
              </a:rPr>
              <a:t>Instrumental variable associated with predictor variable of interest, not expected to be independently associated with outcome</a:t>
            </a:r>
            <a:endParaRPr lang="en-US" altLang="en-US" sz="2800" dirty="0">
              <a:ea typeface="ＭＳ Ｐゴシック" panose="020B0600070205080204" pitchFamily="34" charset="-128"/>
            </a:endParaRPr>
          </a:p>
        </p:txBody>
      </p:sp>
      <p:graphicFrame>
        <p:nvGraphicFramePr>
          <p:cNvPr id="47107" name="Object 2">
            <a:extLst>
              <a:ext uri="{FF2B5EF4-FFF2-40B4-BE49-F238E27FC236}">
                <a16:creationId xmlns:a16="http://schemas.microsoft.com/office/drawing/2014/main" id="{99BBE26D-62C3-8A42-9536-CBBDCE2ECE98}"/>
              </a:ext>
            </a:extLst>
          </p:cNvPr>
          <p:cNvGraphicFramePr>
            <a:graphicFrameLocks noChangeAspect="1"/>
          </p:cNvGraphicFramePr>
          <p:nvPr/>
        </p:nvGraphicFramePr>
        <p:xfrm>
          <a:off x="3797300" y="4114800"/>
          <a:ext cx="5467350" cy="3048000"/>
        </p:xfrm>
        <a:graphic>
          <a:graphicData uri="http://schemas.openxmlformats.org/presentationml/2006/ole">
            <mc:AlternateContent xmlns:mc="http://schemas.openxmlformats.org/markup-compatibility/2006">
              <mc:Choice xmlns:v="urn:schemas-microsoft-com:vml" Requires="v">
                <p:oleObj spid="_x0000_s47175" name="Document" r:id="rId4" imgW="6248400" imgH="3759200" progId="Word.Document.8">
                  <p:embed/>
                </p:oleObj>
              </mc:Choice>
              <mc:Fallback>
                <p:oleObj name="Document" r:id="rId4" imgW="6248400" imgH="37592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300" y="4114800"/>
                        <a:ext cx="54673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8" name="Slide Number Placeholder 6">
            <a:extLst>
              <a:ext uri="{FF2B5EF4-FFF2-40B4-BE49-F238E27FC236}">
                <a16:creationId xmlns:a16="http://schemas.microsoft.com/office/drawing/2014/main" id="{4AE85527-670E-3E4D-8F63-86800C58D4D7}"/>
              </a:ext>
            </a:extLst>
          </p:cNvPr>
          <p:cNvSpPr>
            <a:spLocks noGrp="1"/>
          </p:cNvSpPr>
          <p:nvPr>
            <p:ph type="sldNum" sz="quarter" idx="12"/>
          </p:nvPr>
        </p:nvSpPr>
        <p:spPr>
          <a:xfrm>
            <a:off x="7086600" y="6553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D673C8D-723B-FD41-B512-C6A208289FDF}" type="slidenum">
              <a:rPr kumimoji="0" lang="en-US" altLang="en-US" sz="1400" smtClean="0"/>
              <a:pPr>
                <a:spcBef>
                  <a:spcPct val="50000"/>
                </a:spcBef>
                <a:buClrTx/>
                <a:buSzTx/>
                <a:buFontTx/>
                <a:buNone/>
              </a:pPr>
              <a:t>16</a:t>
            </a:fld>
            <a:endParaRPr kumimoji="0" lang="en-US" altLang="en-US" sz="1400"/>
          </a:p>
        </p:txBody>
      </p:sp>
      <p:pic>
        <p:nvPicPr>
          <p:cNvPr id="47109" name="Picture 1">
            <a:extLst>
              <a:ext uri="{FF2B5EF4-FFF2-40B4-BE49-F238E27FC236}">
                <a16:creationId xmlns:a16="http://schemas.microsoft.com/office/drawing/2014/main" id="{1018AABD-8F88-DF41-ADDE-83CB7A47C09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685800"/>
            <a:ext cx="4260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46AE9E22-41B3-7548-81FA-C8F3CFD84AB6}"/>
              </a:ext>
            </a:extLst>
          </p:cNvPr>
          <p:cNvSpPr>
            <a:spLocks noGrp="1" noChangeArrowheads="1"/>
          </p:cNvSpPr>
          <p:nvPr>
            <p:ph type="title"/>
          </p:nvPr>
        </p:nvSpPr>
        <p:spPr>
          <a:xfrm>
            <a:off x="1143000" y="304800"/>
            <a:ext cx="7772400" cy="1143000"/>
          </a:xfrm>
        </p:spPr>
        <p:txBody>
          <a:bodyPr/>
          <a:lstStyle/>
          <a:p>
            <a:pPr eaLnBrk="1" hangingPunct="1"/>
            <a:r>
              <a:rPr lang="en-US" altLang="en-US">
                <a:ea typeface="ＭＳ Ｐゴシック" panose="020B0600070205080204" pitchFamily="34" charset="-128"/>
              </a:rPr>
              <a:t>Analogy between diagnostic tests and research studies</a:t>
            </a:r>
          </a:p>
        </p:txBody>
      </p:sp>
      <p:graphicFrame>
        <p:nvGraphicFramePr>
          <p:cNvPr id="2" name="Table 1">
            <a:extLst>
              <a:ext uri="{FF2B5EF4-FFF2-40B4-BE49-F238E27FC236}">
                <a16:creationId xmlns:a16="http://schemas.microsoft.com/office/drawing/2014/main" id="{3E96F84B-2E74-AC47-9AD0-90E66A1AA68F}"/>
              </a:ext>
            </a:extLst>
          </p:cNvPr>
          <p:cNvGraphicFramePr>
            <a:graphicFrameLocks noGrp="1"/>
          </p:cNvGraphicFramePr>
          <p:nvPr/>
        </p:nvGraphicFramePr>
        <p:xfrm>
          <a:off x="1371600" y="1752600"/>
          <a:ext cx="7162800" cy="5062537"/>
        </p:xfrm>
        <a:graphic>
          <a:graphicData uri="http://schemas.openxmlformats.org/drawingml/2006/table">
            <a:tbl>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558872">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Diagnostic Test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Research Study</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58872">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Absence of disease</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Null hypothesis is true</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823056">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Presence of disease</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Alternative hypothesis is true </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9637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Severity of illness in the diseased group</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60332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Test result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1554671">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Cutoff for distinguishing positive and negative results</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
        <p:nvSpPr>
          <p:cNvPr id="114713" name="Slide Number Placeholder 5">
            <a:extLst>
              <a:ext uri="{FF2B5EF4-FFF2-40B4-BE49-F238E27FC236}">
                <a16:creationId xmlns:a16="http://schemas.microsoft.com/office/drawing/2014/main" id="{12A99F24-8C99-6F4E-81DA-2D98164CD60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A4A75E6-7D94-AD42-9549-68B0AFF3F771}" type="slidenum">
              <a:rPr kumimoji="0" lang="en-US" altLang="en-US" sz="1400" smtClean="0"/>
              <a:pPr eaLnBrk="1" hangingPunct="1">
                <a:spcBef>
                  <a:spcPct val="50000"/>
                </a:spcBef>
                <a:buClrTx/>
                <a:buSzTx/>
                <a:buFontTx/>
                <a:buNone/>
              </a:pPr>
              <a:t>160</a:t>
            </a:fld>
            <a:endParaRPr kumimoji="0" lang="en-US" altLang="en-US" sz="1400"/>
          </a:p>
        </p:txBody>
      </p:sp>
      <p:sp>
        <p:nvSpPr>
          <p:cNvPr id="3" name="TextBox 2">
            <a:extLst>
              <a:ext uri="{FF2B5EF4-FFF2-40B4-BE49-F238E27FC236}">
                <a16:creationId xmlns:a16="http://schemas.microsoft.com/office/drawing/2014/main" id="{32A34487-892C-644F-826A-5B2A4284327E}"/>
              </a:ext>
            </a:extLst>
          </p:cNvPr>
          <p:cNvSpPr txBox="1"/>
          <p:nvPr/>
        </p:nvSpPr>
        <p:spPr>
          <a:xfrm>
            <a:off x="5105400" y="5486400"/>
            <a:ext cx="1371600" cy="461963"/>
          </a:xfrm>
          <a:prstGeom prst="rect">
            <a:avLst/>
          </a:prstGeom>
          <a:noFill/>
        </p:spPr>
        <p:txBody>
          <a:bodyPr>
            <a:spAutoFit/>
          </a:bodyPr>
          <a:lstStyle/>
          <a:p>
            <a:pPr eaLnBrk="1" hangingPunct="1">
              <a:defRPr/>
            </a:pPr>
            <a:r>
              <a:rPr lang="en-US" dirty="0">
                <a:latin typeface="+mn-lt"/>
                <a:ea typeface="ＭＳ Ｐゴシック" charset="0"/>
                <a:cs typeface="ＭＳ Ｐゴシック" charset="0"/>
              </a:rPr>
              <a:t>Alpha</a:t>
            </a:r>
          </a:p>
        </p:txBody>
      </p:sp>
      <p:sp>
        <p:nvSpPr>
          <p:cNvPr id="7" name="TextBox 6">
            <a:extLst>
              <a:ext uri="{FF2B5EF4-FFF2-40B4-BE49-F238E27FC236}">
                <a16:creationId xmlns:a16="http://schemas.microsoft.com/office/drawing/2014/main" id="{2FB3F9B4-B9AE-3947-8B9E-22B5CE021C9A}"/>
              </a:ext>
            </a:extLst>
          </p:cNvPr>
          <p:cNvSpPr txBox="1"/>
          <p:nvPr/>
        </p:nvSpPr>
        <p:spPr>
          <a:xfrm>
            <a:off x="5105400" y="4724400"/>
            <a:ext cx="2590800" cy="461963"/>
          </a:xfrm>
          <a:prstGeom prst="rect">
            <a:avLst/>
          </a:prstGeom>
          <a:noFill/>
        </p:spPr>
        <p:txBody>
          <a:bodyPr>
            <a:spAutoFit/>
          </a:bodyPr>
          <a:lstStyle/>
          <a:p>
            <a:pPr defTabSz="457200" eaLnBrk="1" fontAlgn="auto" hangingPunct="1">
              <a:spcBef>
                <a:spcPts val="0"/>
              </a:spcBef>
              <a:spcAft>
                <a:spcPts val="0"/>
              </a:spcAft>
              <a:defRPr/>
            </a:pPr>
            <a:r>
              <a:rPr lang="en-US" dirty="0">
                <a:latin typeface="+mn-lt"/>
                <a:ea typeface="ＭＳ Ｐゴシック" charset="0"/>
                <a:cs typeface="ＭＳ Ｐゴシック" charset="0"/>
              </a:rPr>
              <a:t>P-value</a:t>
            </a:r>
          </a:p>
        </p:txBody>
      </p:sp>
      <p:sp>
        <p:nvSpPr>
          <p:cNvPr id="8" name="TextBox 7">
            <a:extLst>
              <a:ext uri="{FF2B5EF4-FFF2-40B4-BE49-F238E27FC236}">
                <a16:creationId xmlns:a16="http://schemas.microsoft.com/office/drawing/2014/main" id="{BCDDDE96-E561-C941-B786-52B777911867}"/>
              </a:ext>
            </a:extLst>
          </p:cNvPr>
          <p:cNvSpPr txBox="1"/>
          <p:nvPr/>
        </p:nvSpPr>
        <p:spPr>
          <a:xfrm>
            <a:off x="5029200" y="3733800"/>
            <a:ext cx="3581400" cy="830263"/>
          </a:xfrm>
          <a:prstGeom prst="rect">
            <a:avLst/>
          </a:prstGeom>
          <a:noFill/>
        </p:spPr>
        <p:txBody>
          <a:bodyPr>
            <a:spAutoFit/>
          </a:bodyPr>
          <a:lstStyle/>
          <a:p>
            <a:pPr eaLnBrk="1" hangingPunct="1">
              <a:defRPr/>
            </a:pPr>
            <a:r>
              <a:rPr lang="en-US" dirty="0">
                <a:latin typeface="+mn-lt"/>
                <a:ea typeface="ＭＳ Ｐゴシック" charset="0"/>
                <a:cs typeface="ＭＳ Ｐゴシック" charset="0"/>
              </a:rPr>
              <a:t>Magnitude of difference between groups</a:t>
            </a:r>
          </a:p>
        </p:txBody>
      </p:sp>
    </p:spTree>
    <p:extLst>
      <p:ext uri="{BB962C8B-B14F-4D97-AF65-F5344CB8AC3E}">
        <p14:creationId xmlns:p14="http://schemas.microsoft.com/office/powerpoint/2010/main" val="1415169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3543C5A0-CFCE-5742-969B-547C5EB6F579}"/>
              </a:ext>
            </a:extLst>
          </p:cNvPr>
          <p:cNvSpPr>
            <a:spLocks noGrp="1" noChangeArrowheads="1"/>
          </p:cNvSpPr>
          <p:nvPr>
            <p:ph type="title"/>
          </p:nvPr>
        </p:nvSpPr>
        <p:spPr>
          <a:xfrm>
            <a:off x="1143000" y="304800"/>
            <a:ext cx="7772400" cy="1143000"/>
          </a:xfrm>
        </p:spPr>
        <p:txBody>
          <a:bodyPr/>
          <a:lstStyle/>
          <a:p>
            <a:pPr eaLnBrk="1" hangingPunct="1"/>
            <a:r>
              <a:rPr lang="en-US" altLang="en-US">
                <a:ea typeface="ＭＳ Ｐゴシック" panose="020B0600070205080204" pitchFamily="34" charset="-128"/>
              </a:rPr>
              <a:t>Analogy between diagnostic tests and research studies-2</a:t>
            </a:r>
          </a:p>
        </p:txBody>
      </p:sp>
      <p:graphicFrame>
        <p:nvGraphicFramePr>
          <p:cNvPr id="2" name="Table 1">
            <a:extLst>
              <a:ext uri="{FF2B5EF4-FFF2-40B4-BE49-F238E27FC236}">
                <a16:creationId xmlns:a16="http://schemas.microsoft.com/office/drawing/2014/main" id="{4E4B03DA-3902-A840-AB45-2A36B13CACE8}"/>
              </a:ext>
            </a:extLst>
          </p:cNvPr>
          <p:cNvGraphicFramePr>
            <a:graphicFrameLocks noGrp="1"/>
          </p:cNvGraphicFramePr>
          <p:nvPr/>
        </p:nvGraphicFramePr>
        <p:xfrm>
          <a:off x="1371600" y="1752600"/>
          <a:ext cx="7162800" cy="4219577"/>
        </p:xfrm>
        <a:graphic>
          <a:graphicData uri="http://schemas.openxmlformats.org/drawingml/2006/table">
            <a:tbl>
              <a:tblPr/>
              <a:tblGrid>
                <a:gridCol w="3581400">
                  <a:extLst>
                    <a:ext uri="{9D8B030D-6E8A-4147-A177-3AD203B41FA5}">
                      <a16:colId xmlns:a16="http://schemas.microsoft.com/office/drawing/2014/main" val="20000"/>
                    </a:ext>
                  </a:extLst>
                </a:gridCol>
                <a:gridCol w="3581400">
                  <a:extLst>
                    <a:ext uri="{9D8B030D-6E8A-4147-A177-3AD203B41FA5}">
                      <a16:colId xmlns:a16="http://schemas.microsoft.com/office/drawing/2014/main" val="20001"/>
                    </a:ext>
                  </a:extLst>
                </a:gridCol>
              </a:tblGrid>
              <a:tr h="685800">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Diagnostic Test</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Arial" charset="0"/>
                          <a:ea typeface="ＭＳ Ｐゴシック" charset="-128"/>
                        </a:rPr>
                        <a:t>Research Study</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7445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Negative result (test within normal limits)</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557213">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Positive result</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577850">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Power</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9096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False positive rate</a:t>
                      </a:r>
                    </a:p>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(1- specificity)</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744538">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charset="0"/>
                          <a:ea typeface="ＭＳ Ｐゴシック" charset="-128"/>
                        </a:rPr>
                        <a:t> Prior probability of disease</a:t>
                      </a: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lvl1pPr defTabSz="457200" eaLnBrk="0" hangingPunct="0">
                        <a:spcBef>
                          <a:spcPct val="20000"/>
                        </a:spcBef>
                        <a:buClr>
                          <a:schemeClr val="accent1"/>
                        </a:buClr>
                        <a:buSzPct val="80000"/>
                        <a:buFont typeface="Wingdings" charset="2"/>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ctr" latinLnBrk="0" hangingPunct="1">
                        <a:lnSpc>
                          <a:spcPct val="100000"/>
                        </a:lnSpc>
                        <a:spcBef>
                          <a:spcPct val="0"/>
                        </a:spcBef>
                        <a:spcAft>
                          <a:spcPct val="0"/>
                        </a:spcAft>
                        <a:buClrTx/>
                        <a:buSzTx/>
                        <a:buFontTx/>
                        <a:buNone/>
                        <a:tabLst/>
                      </a:pPr>
                      <a:endParaRPr kumimoji="0" lang="en-US" altLang="en-US" sz="2400" b="0" i="0" u="none" strike="noStrike" cap="none" normalizeH="0" baseline="0">
                        <a:ln>
                          <a:noFill/>
                        </a:ln>
                        <a:solidFill>
                          <a:srgbClr val="000000"/>
                        </a:solidFill>
                        <a:effectLst/>
                        <a:latin typeface="Arial" charset="0"/>
                        <a:ea typeface="ＭＳ Ｐゴシック" charset="-128"/>
                      </a:endParaRPr>
                    </a:p>
                  </a:txBody>
                  <a:tcPr marL="12700" marR="12700" marT="12697"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bl>
          </a:graphicData>
        </a:graphic>
      </p:graphicFrame>
      <p:sp>
        <p:nvSpPr>
          <p:cNvPr id="116761" name="Slide Number Placeholder 2">
            <a:extLst>
              <a:ext uri="{FF2B5EF4-FFF2-40B4-BE49-F238E27FC236}">
                <a16:creationId xmlns:a16="http://schemas.microsoft.com/office/drawing/2014/main" id="{B5A1D82B-0D0A-A04B-A7B7-D8604FA7B9C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A683478-7C30-9843-8435-A05260214CC9}" type="slidenum">
              <a:rPr kumimoji="0" lang="en-US" altLang="en-US" sz="1400" smtClean="0"/>
              <a:pPr eaLnBrk="1" hangingPunct="1">
                <a:spcBef>
                  <a:spcPct val="50000"/>
                </a:spcBef>
                <a:buClrTx/>
                <a:buSzTx/>
                <a:buFontTx/>
                <a:buNone/>
              </a:pPr>
              <a:t>161</a:t>
            </a:fld>
            <a:endParaRPr kumimoji="0" lang="en-US" altLang="en-US" sz="1400"/>
          </a:p>
        </p:txBody>
      </p:sp>
      <p:sp>
        <p:nvSpPr>
          <p:cNvPr id="4" name="TextBox 3">
            <a:extLst>
              <a:ext uri="{FF2B5EF4-FFF2-40B4-BE49-F238E27FC236}">
                <a16:creationId xmlns:a16="http://schemas.microsoft.com/office/drawing/2014/main" id="{9FD916D5-8C9C-B847-AF91-2E58689029F4}"/>
              </a:ext>
            </a:extLst>
          </p:cNvPr>
          <p:cNvSpPr txBox="1">
            <a:spLocks noChangeArrowheads="1"/>
          </p:cNvSpPr>
          <p:nvPr/>
        </p:nvSpPr>
        <p:spPr bwMode="auto">
          <a:xfrm>
            <a:off x="5105400" y="25908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P-value &gt; alpha</a:t>
            </a:r>
          </a:p>
        </p:txBody>
      </p:sp>
      <p:sp>
        <p:nvSpPr>
          <p:cNvPr id="6" name="TextBox 5">
            <a:extLst>
              <a:ext uri="{FF2B5EF4-FFF2-40B4-BE49-F238E27FC236}">
                <a16:creationId xmlns:a16="http://schemas.microsoft.com/office/drawing/2014/main" id="{8CA61D7C-831C-C94A-862D-0C57A41EBA03}"/>
              </a:ext>
            </a:extLst>
          </p:cNvPr>
          <p:cNvSpPr txBox="1">
            <a:spLocks noChangeArrowheads="1"/>
          </p:cNvSpPr>
          <p:nvPr/>
        </p:nvSpPr>
        <p:spPr bwMode="auto">
          <a:xfrm>
            <a:off x="5105400" y="32004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P-value &lt; alpha</a:t>
            </a:r>
          </a:p>
        </p:txBody>
      </p:sp>
      <p:sp>
        <p:nvSpPr>
          <p:cNvPr id="7" name="TextBox 6">
            <a:extLst>
              <a:ext uri="{FF2B5EF4-FFF2-40B4-BE49-F238E27FC236}">
                <a16:creationId xmlns:a16="http://schemas.microsoft.com/office/drawing/2014/main" id="{C157F909-DEE5-C948-A29E-1718BC762079}"/>
              </a:ext>
            </a:extLst>
          </p:cNvPr>
          <p:cNvSpPr txBox="1">
            <a:spLocks noChangeArrowheads="1"/>
          </p:cNvSpPr>
          <p:nvPr/>
        </p:nvSpPr>
        <p:spPr bwMode="auto">
          <a:xfrm>
            <a:off x="1447800" y="3810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Sensitivity	</a:t>
            </a:r>
          </a:p>
        </p:txBody>
      </p:sp>
      <p:sp>
        <p:nvSpPr>
          <p:cNvPr id="8" name="TextBox 7">
            <a:extLst>
              <a:ext uri="{FF2B5EF4-FFF2-40B4-BE49-F238E27FC236}">
                <a16:creationId xmlns:a16="http://schemas.microsoft.com/office/drawing/2014/main" id="{42D88D37-0A87-8C4D-B3C9-5CD26C514900}"/>
              </a:ext>
            </a:extLst>
          </p:cNvPr>
          <p:cNvSpPr txBox="1">
            <a:spLocks noChangeArrowheads="1"/>
          </p:cNvSpPr>
          <p:nvPr/>
        </p:nvSpPr>
        <p:spPr bwMode="auto">
          <a:xfrm>
            <a:off x="5105400" y="44958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Alpha	</a:t>
            </a:r>
          </a:p>
        </p:txBody>
      </p:sp>
      <p:sp>
        <p:nvSpPr>
          <p:cNvPr id="10" name="TextBox 9">
            <a:extLst>
              <a:ext uri="{FF2B5EF4-FFF2-40B4-BE49-F238E27FC236}">
                <a16:creationId xmlns:a16="http://schemas.microsoft.com/office/drawing/2014/main" id="{9D03BDB4-1390-F144-950D-CF6D38E3396A}"/>
              </a:ext>
            </a:extLst>
          </p:cNvPr>
          <p:cNvSpPr txBox="1">
            <a:spLocks noChangeArrowheads="1"/>
          </p:cNvSpPr>
          <p:nvPr/>
        </p:nvSpPr>
        <p:spPr bwMode="auto">
          <a:xfrm>
            <a:off x="5029200" y="5181600"/>
            <a:ext cx="3429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t>Prior probability of alternative hypothesis</a:t>
            </a:r>
          </a:p>
        </p:txBody>
      </p:sp>
    </p:spTree>
    <p:extLst>
      <p:ext uri="{BB962C8B-B14F-4D97-AF65-F5344CB8AC3E}">
        <p14:creationId xmlns:p14="http://schemas.microsoft.com/office/powerpoint/2010/main" val="1358023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a:extLst>
              <a:ext uri="{FF2B5EF4-FFF2-40B4-BE49-F238E27FC236}">
                <a16:creationId xmlns:a16="http://schemas.microsoft.com/office/drawing/2014/main" id="{A9561E6A-8328-2A42-B3A2-71B76690D34F}"/>
              </a:ext>
            </a:extLst>
          </p:cNvPr>
          <p:cNvSpPr>
            <a:spLocks noGrp="1" noChangeArrowheads="1"/>
          </p:cNvSpPr>
          <p:nvPr>
            <p:ph type="title"/>
          </p:nvPr>
        </p:nvSpPr>
        <p:spPr>
          <a:xfrm>
            <a:off x="1143000" y="17463"/>
            <a:ext cx="7772400" cy="1066800"/>
          </a:xfrm>
        </p:spPr>
        <p:txBody>
          <a:bodyPr/>
          <a:lstStyle/>
          <a:p>
            <a:pPr eaLnBrk="1" hangingPunct="1"/>
            <a:r>
              <a:rPr lang="en-US" altLang="en-US" sz="3600">
                <a:ea typeface="ＭＳ Ｐゴシック" panose="020B0600070205080204" pitchFamily="34" charset="-128"/>
              </a:rPr>
              <a:t>Confidence intervals for small numerators: examples</a:t>
            </a:r>
          </a:p>
        </p:txBody>
      </p:sp>
      <p:sp>
        <p:nvSpPr>
          <p:cNvPr id="318466" name="Slide Number Placeholder 1">
            <a:extLst>
              <a:ext uri="{FF2B5EF4-FFF2-40B4-BE49-F238E27FC236}">
                <a16:creationId xmlns:a16="http://schemas.microsoft.com/office/drawing/2014/main" id="{A24AD2A7-F8C9-8D44-B7B6-C427F6F442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1672D69-187E-6645-B74E-2FCC7DBC74A8}" type="slidenum">
              <a:rPr kumimoji="0" lang="en-US" altLang="en-US" sz="1400" smtClean="0"/>
              <a:pPr eaLnBrk="1" hangingPunct="1">
                <a:spcBef>
                  <a:spcPct val="50000"/>
                </a:spcBef>
                <a:buClrTx/>
                <a:buSzTx/>
                <a:buFontTx/>
                <a:buNone/>
              </a:pPr>
              <a:t>162</a:t>
            </a:fld>
            <a:endParaRPr kumimoji="0" lang="en-US" altLang="en-US" sz="1400"/>
          </a:p>
        </p:txBody>
      </p:sp>
      <p:sp>
        <p:nvSpPr>
          <p:cNvPr id="318467" name="Content Placeholder 2">
            <a:extLst>
              <a:ext uri="{FF2B5EF4-FFF2-40B4-BE49-F238E27FC236}">
                <a16:creationId xmlns:a16="http://schemas.microsoft.com/office/drawing/2014/main" id="{39BAC1CB-2558-A844-8465-3CF6B01A1D00}"/>
              </a:ext>
            </a:extLst>
          </p:cNvPr>
          <p:cNvSpPr>
            <a:spLocks noGrp="1" noChangeArrowheads="1"/>
          </p:cNvSpPr>
          <p:nvPr>
            <p:ph idx="1"/>
          </p:nvPr>
        </p:nvSpPr>
        <p:spPr>
          <a:xfrm>
            <a:off x="914400" y="1219200"/>
            <a:ext cx="4267200" cy="4876800"/>
          </a:xfrm>
        </p:spPr>
        <p:txBody>
          <a:bodyPr/>
          <a:lstStyle/>
          <a:p>
            <a:r>
              <a:rPr lang="en-US" altLang="en-US" sz="2800">
                <a:ea typeface="ＭＳ Ｐゴシック" panose="020B0600070205080204" pitchFamily="34" charset="-128"/>
              </a:rPr>
              <a:t>A diagnostic test has 98% sensitivity in a study that includes 50 patients.  What is the approximate LOWER limit of the 95% CI for sensitivity?</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49%</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45/50 = 90%</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47/50 = 94%</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80%</a:t>
            </a:r>
          </a:p>
          <a:p>
            <a:pPr marL="971550" lvl="1" indent="-514350">
              <a:buFont typeface="Times New Roman" panose="02020603050405020304" pitchFamily="18" charset="0"/>
              <a:buAutoNum type="alphaUcPeriod"/>
            </a:pPr>
            <a:r>
              <a:rPr lang="en-US" altLang="en-US">
                <a:ea typeface="ＭＳ Ｐゴシック" panose="020B0600070205080204" pitchFamily="34" charset="-128"/>
              </a:rPr>
              <a:t>Can’t tell</a:t>
            </a:r>
          </a:p>
        </p:txBody>
      </p:sp>
      <p:pic>
        <p:nvPicPr>
          <p:cNvPr id="318468" name="Picture 4" descr="school for gifted">
            <a:extLst>
              <a:ext uri="{FF2B5EF4-FFF2-40B4-BE49-F238E27FC236}">
                <a16:creationId xmlns:a16="http://schemas.microsoft.com/office/drawing/2014/main" id="{7AB6AE1D-B86B-BB48-BBAE-941E454BE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2658"/>
          <a:stretch>
            <a:fillRect/>
          </a:stretch>
        </p:blipFill>
        <p:spPr bwMode="auto">
          <a:xfrm>
            <a:off x="5105400" y="2335213"/>
            <a:ext cx="3903663"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F4B12D-543E-DF41-BDB0-5BF9A04B90FF}"/>
              </a:ext>
            </a:extLst>
          </p:cNvPr>
          <p:cNvSpPr txBox="1"/>
          <p:nvPr/>
        </p:nvSpPr>
        <p:spPr>
          <a:xfrm>
            <a:off x="5105400" y="1447800"/>
            <a:ext cx="3886200" cy="830263"/>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eaLnBrk="1" hangingPunct="1">
              <a:defRPr/>
            </a:pPr>
            <a:r>
              <a:rPr lang="en-US" dirty="0"/>
              <a:t>Read the question carefully!</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a:extLst>
              <a:ext uri="{FF2B5EF4-FFF2-40B4-BE49-F238E27FC236}">
                <a16:creationId xmlns:a16="http://schemas.microsoft.com/office/drawing/2014/main" id="{043C70D0-B026-4049-B0AE-F639B5CAED2B}"/>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Example: Douglas Altman Definition of 95% Confidence Intervals*</a:t>
            </a:r>
          </a:p>
        </p:txBody>
      </p:sp>
      <p:sp>
        <p:nvSpPr>
          <p:cNvPr id="320514" name="Rectangle 3">
            <a:extLst>
              <a:ext uri="{FF2B5EF4-FFF2-40B4-BE49-F238E27FC236}">
                <a16:creationId xmlns:a16="http://schemas.microsoft.com/office/drawing/2014/main" id="{5884B5E0-B7BC-9644-9362-3BE9BAE436EA}"/>
              </a:ext>
            </a:extLst>
          </p:cNvPr>
          <p:cNvSpPr>
            <a:spLocks noGrp="1" noChangeArrowheads="1"/>
          </p:cNvSpPr>
          <p:nvPr>
            <p:ph type="body" idx="1"/>
          </p:nvPr>
        </p:nvSpPr>
        <p:spPr>
          <a:xfrm>
            <a:off x="1143000" y="1676400"/>
            <a:ext cx="7772400" cy="4114800"/>
          </a:xfrm>
        </p:spPr>
        <p:txBody>
          <a:bodyPr/>
          <a:lstStyle/>
          <a:p>
            <a:pPr eaLnBrk="1" hangingPunct="1"/>
            <a:r>
              <a:rPr lang="en-US" altLang="en-US" sz="2800">
                <a:ea typeface="ＭＳ Ｐゴシック" panose="020B0600070205080204" pitchFamily="34" charset="-128"/>
              </a:rPr>
              <a:t>"A strictly correct definition of a 95% CI is, somewhat opaquely, that 95% of such intervals will contain the true population value.</a:t>
            </a:r>
          </a:p>
          <a:p>
            <a:pPr eaLnBrk="1" hangingPunct="1"/>
            <a:r>
              <a:rPr lang="en-US" altLang="en-US" sz="2800">
                <a:ea typeface="ＭＳ Ｐゴシック" panose="020B0600070205080204" pitchFamily="34" charset="-128"/>
              </a:rPr>
              <a:t> </a:t>
            </a:r>
            <a:r>
              <a:rPr lang="ja-JP" altLang="en-US" sz="2800">
                <a:ea typeface="ＭＳ Ｐゴシック" panose="020B0600070205080204" pitchFamily="34" charset="-128"/>
              </a:rPr>
              <a:t>“</a:t>
            </a:r>
            <a:r>
              <a:rPr lang="en-US" altLang="ja-JP" sz="2800">
                <a:ea typeface="ＭＳ Ｐゴシック" panose="020B0600070205080204" pitchFamily="34" charset="-128"/>
              </a:rPr>
              <a:t>Little is lost by the less pure interpretation of the CI as the range of values within which we can be 95% sure that the population value lies.</a:t>
            </a:r>
            <a:r>
              <a:rPr lang="ja-JP" altLang="en-US" sz="2800">
                <a:ea typeface="ＭＳ Ｐゴシック" panose="020B0600070205080204" pitchFamily="34" charset="-128"/>
              </a:rPr>
              <a:t>”</a:t>
            </a:r>
            <a:endParaRPr lang="en-US" altLang="en-US" sz="2800">
              <a:ea typeface="ＭＳ Ｐゴシック" panose="020B0600070205080204" pitchFamily="34" charset="-128"/>
            </a:endParaRPr>
          </a:p>
        </p:txBody>
      </p:sp>
      <p:sp>
        <p:nvSpPr>
          <p:cNvPr id="320515" name="Text Box 4">
            <a:extLst>
              <a:ext uri="{FF2B5EF4-FFF2-40B4-BE49-F238E27FC236}">
                <a16:creationId xmlns:a16="http://schemas.microsoft.com/office/drawing/2014/main" id="{81E629E5-A528-D141-8323-9C8324618F90}"/>
              </a:ext>
            </a:extLst>
          </p:cNvPr>
          <p:cNvSpPr txBox="1">
            <a:spLocks noChangeArrowheads="1"/>
          </p:cNvSpPr>
          <p:nvPr/>
        </p:nvSpPr>
        <p:spPr bwMode="auto">
          <a:xfrm>
            <a:off x="914400" y="57912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a:t>
            </a:r>
            <a:r>
              <a:rPr kumimoji="0" lang="en-US" altLang="en-US" sz="2000">
                <a:latin typeface="Times New Roman" panose="02020603050405020304" pitchFamily="18" charset="0"/>
              </a:rPr>
              <a:t>Quoted in: </a:t>
            </a:r>
            <a:r>
              <a:rPr kumimoji="0" lang="fr-FR" altLang="en-US" sz="2000">
                <a:latin typeface="Times New Roman" panose="02020603050405020304" pitchFamily="18" charset="0"/>
              </a:rPr>
              <a:t>Guyatt, G., D. Rennie, et al. </a:t>
            </a:r>
            <a:r>
              <a:rPr kumimoji="0" lang="en-US" altLang="en-US" sz="2000">
                <a:latin typeface="Times New Roman" panose="02020603050405020304" pitchFamily="18" charset="0"/>
              </a:rPr>
              <a:t>(2002). Users' guides to the medical literature : essentials of evidence-based clinical practice. Chicago, IL, AMA Press.</a:t>
            </a:r>
          </a:p>
        </p:txBody>
      </p:sp>
      <p:sp>
        <p:nvSpPr>
          <p:cNvPr id="320516" name="Slide Number Placeholder 1">
            <a:extLst>
              <a:ext uri="{FF2B5EF4-FFF2-40B4-BE49-F238E27FC236}">
                <a16:creationId xmlns:a16="http://schemas.microsoft.com/office/drawing/2014/main" id="{944924F2-496B-EF4D-8898-54AEEF584DB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C7E8430-0C31-D54E-B58B-24AF7A50C8E4}" type="slidenum">
              <a:rPr kumimoji="0" lang="en-US" altLang="en-US" sz="1400" smtClean="0"/>
              <a:pPr eaLnBrk="1" hangingPunct="1">
                <a:spcBef>
                  <a:spcPct val="50000"/>
                </a:spcBef>
                <a:buClrTx/>
                <a:buSzTx/>
                <a:buFontTx/>
                <a:buNone/>
              </a:pPr>
              <a:t>163</a:t>
            </a:fld>
            <a:endParaRPr kumimoji="0" lang="en-US" altLang="en-US" sz="140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Title 1">
            <a:extLst>
              <a:ext uri="{FF2B5EF4-FFF2-40B4-BE49-F238E27FC236}">
                <a16:creationId xmlns:a16="http://schemas.microsoft.com/office/drawing/2014/main" id="{A81D6FC0-EDA7-CC4B-85D3-19C11AC573D2}"/>
              </a:ext>
            </a:extLst>
          </p:cNvPr>
          <p:cNvSpPr>
            <a:spLocks noGrp="1" noChangeArrowheads="1"/>
          </p:cNvSpPr>
          <p:nvPr>
            <p:ph type="title"/>
          </p:nvPr>
        </p:nvSpPr>
        <p:spPr>
          <a:xfrm>
            <a:off x="1143000" y="152400"/>
            <a:ext cx="7772400" cy="1143000"/>
          </a:xfrm>
        </p:spPr>
        <p:txBody>
          <a:bodyPr/>
          <a:lstStyle/>
          <a:p>
            <a:pPr eaLnBrk="1" hangingPunct="1"/>
            <a:r>
              <a:rPr lang="en-US" altLang="en-US">
                <a:ea typeface="ＭＳ Ｐゴシック" panose="020B0600070205080204" pitchFamily="34" charset="-128"/>
              </a:rPr>
              <a:t>History of P-values and Statistical Significance Testing*</a:t>
            </a:r>
          </a:p>
        </p:txBody>
      </p:sp>
      <p:sp>
        <p:nvSpPr>
          <p:cNvPr id="322562" name="Content Placeholder 2">
            <a:extLst>
              <a:ext uri="{FF2B5EF4-FFF2-40B4-BE49-F238E27FC236}">
                <a16:creationId xmlns:a16="http://schemas.microsoft.com/office/drawing/2014/main" id="{B286B792-A87D-AD4E-9CC0-0027C3B2C195}"/>
              </a:ext>
            </a:extLst>
          </p:cNvPr>
          <p:cNvSpPr>
            <a:spLocks noGrp="1" noChangeArrowheads="1"/>
          </p:cNvSpPr>
          <p:nvPr>
            <p:ph idx="1"/>
          </p:nvPr>
        </p:nvSpPr>
        <p:spPr>
          <a:xfrm>
            <a:off x="914400" y="1447800"/>
            <a:ext cx="6553200" cy="4800600"/>
          </a:xfrm>
        </p:spPr>
        <p:txBody>
          <a:bodyPr/>
          <a:lstStyle/>
          <a:p>
            <a:pPr eaLnBrk="1" hangingPunct="1"/>
            <a:r>
              <a:rPr lang="en-US" altLang="en-US" sz="2400">
                <a:ea typeface="ＭＳ Ｐゴシック" panose="020B0600070205080204" pitchFamily="34" charset="-128"/>
              </a:rPr>
              <a:t>R.A. Fisher, 1920s: P-values as a rough estimate of the strength of evidence against H</a:t>
            </a:r>
            <a:r>
              <a:rPr lang="en-US" altLang="en-US" sz="2400" baseline="-25000">
                <a:ea typeface="ＭＳ Ｐゴシック" panose="020B0600070205080204" pitchFamily="34" charset="-128"/>
              </a:rPr>
              <a:t>o</a:t>
            </a:r>
          </a:p>
          <a:p>
            <a:pPr eaLnBrk="1" hangingPunct="1"/>
            <a:r>
              <a:rPr lang="en-US" altLang="en-US" sz="2400">
                <a:ea typeface="ＭＳ Ｐゴシック" panose="020B0600070205080204" pitchFamily="34" charset="-128"/>
              </a:rPr>
              <a:t>Neyman and Pearson, 1933: Statistical hypothesis testing as way of controlling </a:t>
            </a:r>
            <a:r>
              <a:rPr lang="en-US" altLang="en-US" sz="2400" i="1">
                <a:ea typeface="ＭＳ Ｐゴシック" panose="020B0600070205080204" pitchFamily="34" charset="-128"/>
              </a:rPr>
              <a:t>long term</a:t>
            </a:r>
            <a:r>
              <a:rPr lang="en-US" altLang="en-US" sz="2400">
                <a:ea typeface="ＭＳ Ｐゴシック" panose="020B0600070205080204" pitchFamily="34" charset="-128"/>
              </a:rPr>
              <a:t> error rates:</a:t>
            </a:r>
          </a:p>
          <a:p>
            <a:pPr lvl="1" eaLnBrk="1" hangingPunct="1"/>
            <a:r>
              <a:rPr lang="en-US" altLang="en-US" sz="2400">
                <a:ea typeface="ＭＳ Ｐゴシック" panose="020B0600070205080204" pitchFamily="34" charset="-128"/>
              </a:rPr>
              <a:t>“…without knowing whether each separate hypothesis is true or false, we may search for rules to govern our behavior with regard to them, in following which we insure that, in the long run of experience, we shall not often be wrong.”</a:t>
            </a:r>
          </a:p>
        </p:txBody>
      </p:sp>
      <p:sp>
        <p:nvSpPr>
          <p:cNvPr id="322563" name="Slide Number Placeholder 3">
            <a:extLst>
              <a:ext uri="{FF2B5EF4-FFF2-40B4-BE49-F238E27FC236}">
                <a16:creationId xmlns:a16="http://schemas.microsoft.com/office/drawing/2014/main" id="{7F59AAE2-7F10-7D47-A9BE-A4013D10979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4B9BD34C-BF18-BE47-9799-7109EACA1402}" type="slidenum">
              <a:rPr kumimoji="0" lang="en-US" altLang="en-US" sz="1400" smtClean="0"/>
              <a:pPr eaLnBrk="1" hangingPunct="1">
                <a:spcBef>
                  <a:spcPct val="50000"/>
                </a:spcBef>
                <a:buClrTx/>
                <a:buSzTx/>
                <a:buFontTx/>
                <a:buNone/>
              </a:pPr>
              <a:t>164</a:t>
            </a:fld>
            <a:endParaRPr kumimoji="0" lang="en-US" altLang="en-US" sz="1400"/>
          </a:p>
        </p:txBody>
      </p:sp>
      <p:sp>
        <p:nvSpPr>
          <p:cNvPr id="322564" name="TextBox 4">
            <a:extLst>
              <a:ext uri="{FF2B5EF4-FFF2-40B4-BE49-F238E27FC236}">
                <a16:creationId xmlns:a16="http://schemas.microsoft.com/office/drawing/2014/main" id="{0A3302C6-5383-9E4D-8FD8-1C3142DBEEC9}"/>
              </a:ext>
            </a:extLst>
          </p:cNvPr>
          <p:cNvSpPr txBox="1">
            <a:spLocks noChangeArrowheads="1"/>
          </p:cNvSpPr>
          <p:nvPr/>
        </p:nvSpPr>
        <p:spPr bwMode="auto">
          <a:xfrm>
            <a:off x="838200" y="6248400"/>
            <a:ext cx="723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*Goodman SN.  Seminar Hematol 2008; 45:135-40</a:t>
            </a:r>
          </a:p>
        </p:txBody>
      </p:sp>
      <p:pic>
        <p:nvPicPr>
          <p:cNvPr id="322565" name="Picture 5">
            <a:extLst>
              <a:ext uri="{FF2B5EF4-FFF2-40B4-BE49-F238E27FC236}">
                <a16:creationId xmlns:a16="http://schemas.microsoft.com/office/drawing/2014/main" id="{F6F8EF75-C4B7-FE4C-A258-C2367EA40F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762000"/>
            <a:ext cx="130175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6" name="Picture 1">
            <a:extLst>
              <a:ext uri="{FF2B5EF4-FFF2-40B4-BE49-F238E27FC236}">
                <a16:creationId xmlns:a16="http://schemas.microsoft.com/office/drawing/2014/main" id="{2925A2F6-50A7-044F-AE22-EB48EE0D7B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20000" y="2895600"/>
            <a:ext cx="13811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7" name="Picture 2">
            <a:extLst>
              <a:ext uri="{FF2B5EF4-FFF2-40B4-BE49-F238E27FC236}">
                <a16:creationId xmlns:a16="http://schemas.microsoft.com/office/drawing/2014/main" id="{2F76A5CE-3B9D-E04A-B12B-2F919630D3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7313" y="4800600"/>
            <a:ext cx="1436687"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3">
            <a:extLst>
              <a:ext uri="{FF2B5EF4-FFF2-40B4-BE49-F238E27FC236}">
                <a16:creationId xmlns:a16="http://schemas.microsoft.com/office/drawing/2014/main" id="{97973DEB-D3D0-944E-B82D-08874133E69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66713" y="274638"/>
            <a:ext cx="8410575"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hlinkClick r:id="rId5"/>
            <a:extLst>
              <a:ext uri="{FF2B5EF4-FFF2-40B4-BE49-F238E27FC236}">
                <a16:creationId xmlns:a16="http://schemas.microsoft.com/office/drawing/2014/main" id="{AB467BB9-82B5-104F-8C24-D3D0CEB19516}"/>
              </a:ext>
            </a:extLst>
          </p:cNvPr>
          <p:cNvSpPr>
            <a:spLocks noChangeArrowheads="1"/>
          </p:cNvSpPr>
          <p:nvPr/>
        </p:nvSpPr>
        <p:spPr bwMode="auto">
          <a:xfrm>
            <a:off x="1863725" y="2266950"/>
            <a:ext cx="2333625" cy="2054225"/>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kumimoji="0" lang="en-US" altLang="en-US" sz="2400">
              <a:solidFill>
                <a:srgbClr val="FFFFFF"/>
              </a:solidFill>
            </a:endParaRPr>
          </a:p>
        </p:txBody>
      </p:sp>
      <p:sp>
        <p:nvSpPr>
          <p:cNvPr id="5" name="Rectangle 4">
            <a:hlinkClick r:id="rId6"/>
            <a:extLst>
              <a:ext uri="{FF2B5EF4-FFF2-40B4-BE49-F238E27FC236}">
                <a16:creationId xmlns:a16="http://schemas.microsoft.com/office/drawing/2014/main" id="{D0267CBE-2D93-3643-80AC-F2CC72E93322}"/>
              </a:ext>
            </a:extLst>
          </p:cNvPr>
          <p:cNvSpPr>
            <a:spLocks noChangeArrowheads="1"/>
          </p:cNvSpPr>
          <p:nvPr/>
        </p:nvSpPr>
        <p:spPr bwMode="auto">
          <a:xfrm>
            <a:off x="4973638" y="4597400"/>
            <a:ext cx="2190750" cy="369888"/>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kumimoji="0" lang="en-US" altLang="en-US" sz="2400">
              <a:solidFill>
                <a:srgbClr val="FFFFFF"/>
              </a:solidFill>
            </a:endParaRPr>
          </a:p>
        </p:txBody>
      </p:sp>
      <p:sp>
        <p:nvSpPr>
          <p:cNvPr id="7" name="Rectangle 6">
            <a:hlinkClick r:id="rId7" action="ppaction://hlinkfile"/>
            <a:extLst>
              <a:ext uri="{FF2B5EF4-FFF2-40B4-BE49-F238E27FC236}">
                <a16:creationId xmlns:a16="http://schemas.microsoft.com/office/drawing/2014/main" id="{04DA3EFC-E1A8-3049-BAC9-DA280007E560}"/>
              </a:ext>
            </a:extLst>
          </p:cNvPr>
          <p:cNvSpPr>
            <a:spLocks noChangeArrowheads="1"/>
          </p:cNvSpPr>
          <p:nvPr/>
        </p:nvSpPr>
        <p:spPr bwMode="auto">
          <a:xfrm>
            <a:off x="2913063" y="5194300"/>
            <a:ext cx="3313112" cy="369888"/>
          </a:xfrm>
          <a:prstGeom prst="rect">
            <a:avLst/>
          </a:prstGeom>
          <a:noFill/>
          <a:ln>
            <a:noFill/>
          </a:ln>
          <a:effectLst>
            <a:outerShdw blurRad="40000"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defRPr/>
            </a:pPr>
            <a:endParaRPr kumimoji="0" lang="en-US" altLang="en-US" sz="2400">
              <a:solidFill>
                <a:srgbClr val="FFFFF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05CFC01-C1BF-354E-9711-3A95A47DD6D3}"/>
              </a:ext>
            </a:extLst>
          </p:cNvPr>
          <p:cNvSpPr>
            <a:spLocks noGrp="1" noChangeArrowheads="1"/>
          </p:cNvSpPr>
          <p:nvPr>
            <p:ph type="title"/>
          </p:nvPr>
        </p:nvSpPr>
        <p:spPr>
          <a:xfrm>
            <a:off x="1371600" y="838200"/>
            <a:ext cx="7772400" cy="914400"/>
          </a:xfrm>
        </p:spPr>
        <p:txBody>
          <a:bodyPr/>
          <a:lstStyle/>
          <a:p>
            <a:r>
              <a:rPr lang="en-US" altLang="en-US" dirty="0">
                <a:latin typeface="Times New Roman" panose="02020603050405020304" pitchFamily="18" charset="0"/>
                <a:ea typeface="ＭＳ Ｐゴシック" panose="020B0600070205080204" pitchFamily="34" charset="-128"/>
              </a:rPr>
              <a:t>BUT: Having an eligible number was a weak predictor of military service:</a:t>
            </a:r>
          </a:p>
        </p:txBody>
      </p:sp>
      <p:graphicFrame>
        <p:nvGraphicFramePr>
          <p:cNvPr id="49154" name="Object 2">
            <a:extLst>
              <a:ext uri="{FF2B5EF4-FFF2-40B4-BE49-F238E27FC236}">
                <a16:creationId xmlns:a16="http://schemas.microsoft.com/office/drawing/2014/main" id="{46F14A2F-B9F3-154E-B4F7-E17CD66911ED}"/>
              </a:ext>
            </a:extLst>
          </p:cNvPr>
          <p:cNvGraphicFramePr>
            <a:graphicFrameLocks noChangeAspect="1"/>
          </p:cNvGraphicFramePr>
          <p:nvPr/>
        </p:nvGraphicFramePr>
        <p:xfrm>
          <a:off x="1449388" y="2606675"/>
          <a:ext cx="6305550" cy="2825750"/>
        </p:xfrm>
        <a:graphic>
          <a:graphicData uri="http://schemas.openxmlformats.org/presentationml/2006/ole">
            <mc:AlternateContent xmlns:mc="http://schemas.openxmlformats.org/markup-compatibility/2006">
              <mc:Choice xmlns:v="urn:schemas-microsoft-com:vml" Requires="v">
                <p:oleObj spid="_x0000_s49221" name="Document" r:id="rId4" imgW="6311900" imgH="2832100" progId="Word.Document.8">
                  <p:embed/>
                </p:oleObj>
              </mc:Choice>
              <mc:Fallback>
                <p:oleObj name="Document" r:id="rId4" imgW="6311900" imgH="28321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9388" y="2606675"/>
                        <a:ext cx="63055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9155" name="Slide Number Placeholder 5">
            <a:extLst>
              <a:ext uri="{FF2B5EF4-FFF2-40B4-BE49-F238E27FC236}">
                <a16:creationId xmlns:a16="http://schemas.microsoft.com/office/drawing/2014/main" id="{CA3E3476-0698-7648-AEFD-ADB64D3A5F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CC4D426-6E54-CD48-9880-9839344B8764}" type="slidenum">
              <a:rPr kumimoji="0" lang="en-US" altLang="en-US" sz="1400" smtClean="0"/>
              <a:pPr>
                <a:spcBef>
                  <a:spcPct val="50000"/>
                </a:spcBef>
                <a:buClrTx/>
                <a:buSzTx/>
                <a:buFontTx/>
                <a:buNone/>
              </a:pPr>
              <a:t>17</a:t>
            </a:fld>
            <a:endParaRPr kumimoji="0" lang="en-US" altLang="en-US" sz="1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61BE91FD-AEA7-DC4C-9F16-542141CE4A5F}"/>
              </a:ext>
            </a:extLst>
          </p:cNvPr>
          <p:cNvSpPr>
            <a:spLocks noGrp="1" noChangeArrowheads="1"/>
          </p:cNvSpPr>
          <p:nvPr>
            <p:ph type="title"/>
          </p:nvPr>
        </p:nvSpPr>
        <p:spPr>
          <a:xfrm>
            <a:off x="1219200" y="36513"/>
            <a:ext cx="7772400" cy="649287"/>
          </a:xfrm>
        </p:spPr>
        <p:txBody>
          <a:bodyPr/>
          <a:lstStyle/>
          <a:p>
            <a:r>
              <a:rPr lang="en-US" altLang="en-US" dirty="0">
                <a:latin typeface="Times New Roman" panose="02020603050405020304" pitchFamily="18" charset="0"/>
                <a:ea typeface="ＭＳ Ｐゴシック" panose="020B0600070205080204" pitchFamily="34" charset="-128"/>
              </a:rPr>
              <a:t>Draft Lottery Study: Results</a:t>
            </a:r>
          </a:p>
        </p:txBody>
      </p:sp>
      <p:graphicFrame>
        <p:nvGraphicFramePr>
          <p:cNvPr id="51202" name="Object 2">
            <a:extLst>
              <a:ext uri="{FF2B5EF4-FFF2-40B4-BE49-F238E27FC236}">
                <a16:creationId xmlns:a16="http://schemas.microsoft.com/office/drawing/2014/main" id="{076CA345-5790-B746-A2A0-41D7FF58C6FB}"/>
              </a:ext>
            </a:extLst>
          </p:cNvPr>
          <p:cNvGraphicFramePr>
            <a:graphicFrameLocks noChangeAspect="1"/>
          </p:cNvGraphicFramePr>
          <p:nvPr>
            <p:extLst>
              <p:ext uri="{D42A27DB-BD31-4B8C-83A1-F6EECF244321}">
                <p14:modId xmlns:p14="http://schemas.microsoft.com/office/powerpoint/2010/main" val="853549546"/>
              </p:ext>
            </p:extLst>
          </p:nvPr>
        </p:nvGraphicFramePr>
        <p:xfrm>
          <a:off x="914400" y="1054176"/>
          <a:ext cx="7920037" cy="4102100"/>
        </p:xfrm>
        <a:graphic>
          <a:graphicData uri="http://schemas.openxmlformats.org/presentationml/2006/ole">
            <mc:AlternateContent xmlns:mc="http://schemas.openxmlformats.org/markup-compatibility/2006">
              <mc:Choice xmlns:v="urn:schemas-microsoft-com:vml" Requires="v">
                <p:oleObj spid="_x0000_s51271" name="Document" r:id="rId4" imgW="7480300" imgH="4114800" progId="Word.Document.8">
                  <p:embed/>
                </p:oleObj>
              </mc:Choice>
              <mc:Fallback>
                <p:oleObj name="Document" r:id="rId4" imgW="7480300" imgH="4114800" progId="Word.Document.8">
                  <p:embed/>
                  <p:pic>
                    <p:nvPicPr>
                      <p:cNvPr id="0" name="Object 2"/>
                      <p:cNvPicPr>
                        <a:picLocks noChangeAspect="1" noChangeArrowheads="1"/>
                      </p:cNvPicPr>
                      <p:nvPr/>
                    </p:nvPicPr>
                    <p:blipFill>
                      <a:blip r:embed="rId5"/>
                      <a:srcRect/>
                      <a:stretch>
                        <a:fillRect/>
                      </a:stretch>
                    </p:blipFill>
                    <p:spPr bwMode="auto">
                      <a:xfrm>
                        <a:off x="914400" y="1054176"/>
                        <a:ext cx="7920037"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03" name="Slide Number Placeholder 5">
            <a:extLst>
              <a:ext uri="{FF2B5EF4-FFF2-40B4-BE49-F238E27FC236}">
                <a16:creationId xmlns:a16="http://schemas.microsoft.com/office/drawing/2014/main" id="{267A428D-9BC7-9F48-B1D2-E974A7AC3864}"/>
              </a:ext>
            </a:extLst>
          </p:cNvPr>
          <p:cNvSpPr>
            <a:spLocks noGrp="1"/>
          </p:cNvSpPr>
          <p:nvPr>
            <p:ph type="sldNum" sz="quarter" idx="12"/>
          </p:nvPr>
        </p:nvSpPr>
        <p:spPr>
          <a:xfrm>
            <a:off x="7239000" y="647858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A351ACBC-EA55-1C49-93E3-C802DF3041F0}" type="slidenum">
              <a:rPr kumimoji="0" lang="en-US" altLang="en-US" sz="1400" smtClean="0"/>
              <a:pPr>
                <a:spcBef>
                  <a:spcPct val="50000"/>
                </a:spcBef>
                <a:buClrTx/>
                <a:buSzTx/>
                <a:buFontTx/>
                <a:buNone/>
              </a:pPr>
              <a:t>18</a:t>
            </a:fld>
            <a:endParaRPr kumimoji="0" lang="en-US" altLang="en-US" sz="1400"/>
          </a:p>
        </p:txBody>
      </p:sp>
      <p:sp>
        <p:nvSpPr>
          <p:cNvPr id="51204" name="Text Box 5">
            <a:extLst>
              <a:ext uri="{FF2B5EF4-FFF2-40B4-BE49-F238E27FC236}">
                <a16:creationId xmlns:a16="http://schemas.microsoft.com/office/drawing/2014/main" id="{2BE53EB7-7A68-6943-B249-6BD7DA655D37}"/>
              </a:ext>
            </a:extLst>
          </p:cNvPr>
          <p:cNvSpPr txBox="1">
            <a:spLocks noChangeArrowheads="1"/>
          </p:cNvSpPr>
          <p:nvPr/>
        </p:nvSpPr>
        <p:spPr bwMode="auto">
          <a:xfrm>
            <a:off x="838200" y="6478588"/>
            <a:ext cx="792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1800">
                <a:latin typeface="Times New Roman" panose="02020603050405020304" pitchFamily="18" charset="0"/>
              </a:rPr>
              <a:t>Hearst N, Newman TB, Hulley SB. NEJM 1986; 314:620-24</a:t>
            </a:r>
          </a:p>
        </p:txBody>
      </p:sp>
      <p:sp>
        <p:nvSpPr>
          <p:cNvPr id="51205" name="TextBox 1">
            <a:extLst>
              <a:ext uri="{FF2B5EF4-FFF2-40B4-BE49-F238E27FC236}">
                <a16:creationId xmlns:a16="http://schemas.microsoft.com/office/drawing/2014/main" id="{5822FAD8-C3F4-5A4E-9AF5-4E89B63245DA}"/>
              </a:ext>
            </a:extLst>
          </p:cNvPr>
          <p:cNvSpPr txBox="1">
            <a:spLocks noChangeArrowheads="1"/>
          </p:cNvSpPr>
          <p:nvPr/>
        </p:nvSpPr>
        <p:spPr bwMode="auto">
          <a:xfrm>
            <a:off x="1081088" y="5524652"/>
            <a:ext cx="7110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dirty="0">
                <a:latin typeface="Times New Roman" panose="02020603050405020304" pitchFamily="18" charset="0"/>
              </a:rPr>
              <a:t>Called “Junk Science” by then Secretary of the Navy (later Senator)  Jim Webb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5"/>
                                        </p:tgtEl>
                                        <p:attrNameLst>
                                          <p:attrName>style.visibility</p:attrName>
                                        </p:attrNameLst>
                                      </p:cBhvr>
                                      <p:to>
                                        <p:strVal val="visible"/>
                                      </p:to>
                                    </p:set>
                                    <p:anim calcmode="lin" valueType="num">
                                      <p:cBhvr additive="base">
                                        <p:cTn id="7" dur="500" fill="hold"/>
                                        <p:tgtEl>
                                          <p:spTgt spid="51205"/>
                                        </p:tgtEl>
                                        <p:attrNameLst>
                                          <p:attrName>ppt_x</p:attrName>
                                        </p:attrNameLst>
                                      </p:cBhvr>
                                      <p:tavLst>
                                        <p:tav tm="0">
                                          <p:val>
                                            <p:strVal val="#ppt_x"/>
                                          </p:val>
                                        </p:tav>
                                        <p:tav tm="100000">
                                          <p:val>
                                            <p:strVal val="#ppt_x"/>
                                          </p:val>
                                        </p:tav>
                                      </p:tavLst>
                                    </p:anim>
                                    <p:anim calcmode="lin" valueType="num">
                                      <p:cBhvr additive="base">
                                        <p:cTn id="8" dur="500" fill="hold"/>
                                        <p:tgtEl>
                                          <p:spTgt spid="51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0A3F3FF7-BCCA-0B40-94C6-DB5FAC5D2F3C}"/>
              </a:ext>
            </a:extLst>
          </p:cNvPr>
          <p:cNvSpPr>
            <a:spLocks noGrp="1" noChangeArrowheads="1"/>
          </p:cNvSpPr>
          <p:nvPr>
            <p:ph type="title"/>
          </p:nvPr>
        </p:nvSpPr>
        <p:spPr>
          <a:xfrm>
            <a:off x="1066800" y="152400"/>
            <a:ext cx="7772400" cy="1828800"/>
          </a:xfrm>
        </p:spPr>
        <p:txBody>
          <a:bodyPr/>
          <a:lstStyle/>
          <a:p>
            <a:r>
              <a:rPr lang="en-US" altLang="en-US">
                <a:ea typeface="ＭＳ Ｐゴシック" panose="020B0600070205080204" pitchFamily="34" charset="-128"/>
              </a:rPr>
              <a:t>RCT as an Instrumental Variable:  Health effects of exclusive breast feeding</a:t>
            </a:r>
          </a:p>
        </p:txBody>
      </p:sp>
      <p:sp>
        <p:nvSpPr>
          <p:cNvPr id="53250" name="Rectangle 3">
            <a:extLst>
              <a:ext uri="{FF2B5EF4-FFF2-40B4-BE49-F238E27FC236}">
                <a16:creationId xmlns:a16="http://schemas.microsoft.com/office/drawing/2014/main" id="{A40D5535-DBE4-3F41-A73D-60CE4203638D}"/>
              </a:ext>
            </a:extLst>
          </p:cNvPr>
          <p:cNvSpPr>
            <a:spLocks noGrp="1" noChangeArrowheads="1"/>
          </p:cNvSpPr>
          <p:nvPr>
            <p:ph type="body" idx="1"/>
          </p:nvPr>
        </p:nvSpPr>
        <p:spPr>
          <a:xfrm>
            <a:off x="1295400" y="2133600"/>
            <a:ext cx="7391400" cy="4114800"/>
          </a:xfrm>
        </p:spPr>
        <p:txBody>
          <a:bodyPr/>
          <a:lstStyle/>
          <a:p>
            <a:pPr>
              <a:lnSpc>
                <a:spcPct val="90000"/>
              </a:lnSpc>
            </a:pPr>
            <a:r>
              <a:rPr lang="en-US" altLang="en-US" sz="2800">
                <a:ea typeface="ＭＳ Ｐゴシック" panose="020B0600070205080204" pitchFamily="34" charset="-128"/>
              </a:rPr>
              <a:t>Can’</a:t>
            </a:r>
            <a:r>
              <a:rPr lang="en-US" altLang="ja-JP" sz="2800">
                <a:ea typeface="ＭＳ Ｐゴシック" panose="020B0600070205080204" pitchFamily="34" charset="-128"/>
              </a:rPr>
              <a:t>t do an RCT of exclusive breast-feeding</a:t>
            </a:r>
          </a:p>
          <a:p>
            <a:pPr>
              <a:lnSpc>
                <a:spcPct val="90000"/>
              </a:lnSpc>
            </a:pPr>
            <a:r>
              <a:rPr lang="en-US" altLang="en-US" sz="2800" b="1">
                <a:ea typeface="ＭＳ Ｐゴシック" panose="020B0600070205080204" pitchFamily="34" charset="-128"/>
              </a:rPr>
              <a:t>Can</a:t>
            </a:r>
            <a:r>
              <a:rPr lang="en-US" altLang="en-US" sz="2800">
                <a:ea typeface="ＭＳ Ｐゴシック" panose="020B0600070205080204" pitchFamily="34" charset="-128"/>
              </a:rPr>
              <a:t> do an RCT of breast-feeding PROMOTION</a:t>
            </a:r>
          </a:p>
          <a:p>
            <a:pPr>
              <a:lnSpc>
                <a:spcPct val="90000"/>
              </a:lnSpc>
            </a:pPr>
            <a:r>
              <a:rPr lang="en-US" altLang="en-US" sz="2800">
                <a:ea typeface="ＭＳ Ｐゴシック" panose="020B0600070205080204" pitchFamily="34" charset="-128"/>
              </a:rPr>
              <a:t>Random assignment to BF promotion group should be associated with exclusive breast feeding, but not independently associated with outcome</a:t>
            </a:r>
          </a:p>
          <a:p>
            <a:pPr>
              <a:lnSpc>
                <a:spcPct val="90000"/>
              </a:lnSpc>
            </a:pPr>
            <a:r>
              <a:rPr lang="en-US" altLang="en-US" sz="2800">
                <a:ea typeface="ＭＳ Ｐゴシック" panose="020B0600070205080204" pitchFamily="34" charset="-128"/>
              </a:rPr>
              <a:t>Need very large sample size</a:t>
            </a:r>
          </a:p>
          <a:p>
            <a:pPr>
              <a:lnSpc>
                <a:spcPct val="90000"/>
              </a:lnSpc>
            </a:pPr>
            <a:r>
              <a:rPr lang="en-US" altLang="en-US" sz="2800">
                <a:ea typeface="ＭＳ Ｐゴシック" panose="020B0600070205080204" pitchFamily="34" charset="-128"/>
              </a:rPr>
              <a:t>Algebraic correction</a:t>
            </a:r>
          </a:p>
        </p:txBody>
      </p:sp>
      <p:sp>
        <p:nvSpPr>
          <p:cNvPr id="53251" name="Slide Number Placeholder 5">
            <a:extLst>
              <a:ext uri="{FF2B5EF4-FFF2-40B4-BE49-F238E27FC236}">
                <a16:creationId xmlns:a16="http://schemas.microsoft.com/office/drawing/2014/main" id="{EADD95AC-4B03-6D41-AFCC-F45F456723D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DFF1F85-717D-5F43-A207-DBDDE7DAA4B8}" type="slidenum">
              <a:rPr kumimoji="0" lang="en-US" altLang="en-US" sz="1400" smtClean="0"/>
              <a:pPr>
                <a:spcBef>
                  <a:spcPct val="50000"/>
                </a:spcBef>
                <a:buClrTx/>
                <a:buSzTx/>
                <a:buFontTx/>
                <a:buNone/>
              </a:pPr>
              <a:t>19</a:t>
            </a:fld>
            <a:endParaRPr kumimoji="0" lang="en-US" alt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6BE717C0-F089-7A4C-A0EF-CEACE91782CF}"/>
              </a:ext>
            </a:extLst>
          </p:cNvPr>
          <p:cNvSpPr>
            <a:spLocks noGrp="1" noChangeArrowheads="1"/>
          </p:cNvSpPr>
          <p:nvPr>
            <p:ph type="title"/>
          </p:nvPr>
        </p:nvSpPr>
        <p:spPr>
          <a:xfrm>
            <a:off x="1219200" y="50800"/>
            <a:ext cx="5410200" cy="533400"/>
          </a:xfrm>
        </p:spPr>
        <p:txBody>
          <a:bodyPr/>
          <a:lstStyle/>
          <a:p>
            <a:r>
              <a:rPr lang="en-US" altLang="en-US" sz="3600" dirty="0">
                <a:latin typeface="Times New Roman" panose="02020603050405020304" pitchFamily="18" charset="0"/>
                <a:ea typeface="ＭＳ Ｐゴシック" panose="020B0600070205080204" pitchFamily="34" charset="-128"/>
              </a:rPr>
              <a:t>Outline</a:t>
            </a:r>
          </a:p>
        </p:txBody>
      </p:sp>
      <p:sp>
        <p:nvSpPr>
          <p:cNvPr id="18434" name="Rectangle 3">
            <a:extLst>
              <a:ext uri="{FF2B5EF4-FFF2-40B4-BE49-F238E27FC236}">
                <a16:creationId xmlns:a16="http://schemas.microsoft.com/office/drawing/2014/main" id="{FDB55F22-D513-474E-9639-5A8C0E44AFBC}"/>
              </a:ext>
            </a:extLst>
          </p:cNvPr>
          <p:cNvSpPr>
            <a:spLocks noGrp="1" noChangeArrowheads="1"/>
          </p:cNvSpPr>
          <p:nvPr>
            <p:ph type="body" idx="1"/>
          </p:nvPr>
        </p:nvSpPr>
        <p:spPr>
          <a:xfrm>
            <a:off x="1115367" y="584200"/>
            <a:ext cx="7772400" cy="5773737"/>
          </a:xfrm>
        </p:spPr>
        <p:txBody>
          <a:bodyPr/>
          <a:lstStyle/>
          <a:p>
            <a:r>
              <a:rPr lang="en-US" altLang="en-US" dirty="0">
                <a:ea typeface="ＭＳ Ｐゴシック" panose="020B0600070205080204" pitchFamily="34" charset="-128"/>
              </a:rPr>
              <a:t>Announcements</a:t>
            </a:r>
          </a:p>
          <a:p>
            <a:r>
              <a:rPr lang="en-US" altLang="en-US" sz="2600" dirty="0">
                <a:ea typeface="ＭＳ Ｐゴシック" panose="020B0600070205080204" pitchFamily="34" charset="-128"/>
              </a:rPr>
              <a:t>Alternatives to RCT’s (Chapter 9)</a:t>
            </a:r>
          </a:p>
          <a:p>
            <a:pPr lvl="1"/>
            <a:r>
              <a:rPr lang="en-US" altLang="en-US" sz="2600" dirty="0">
                <a:ea typeface="ＭＳ Ｐゴシック" panose="020B0600070205080204" pitchFamily="34" charset="-128"/>
              </a:rPr>
              <a:t>Confounding by indication</a:t>
            </a:r>
          </a:p>
          <a:p>
            <a:pPr lvl="1"/>
            <a:r>
              <a:rPr lang="en-US" altLang="en-US" sz="2600" dirty="0">
                <a:ea typeface="ＭＳ Ｐゴシック" panose="020B0600070205080204" pitchFamily="34" charset="-128"/>
              </a:rPr>
              <a:t>Natural experiments and IV’s</a:t>
            </a:r>
          </a:p>
          <a:p>
            <a:pPr lvl="1"/>
            <a:r>
              <a:rPr lang="en-US" altLang="en-US" sz="2600" dirty="0">
                <a:ea typeface="ＭＳ Ｐゴシック" panose="020B0600070205080204" pitchFamily="34" charset="-128"/>
              </a:rPr>
              <a:t>Falsification tests for bias </a:t>
            </a:r>
            <a:r>
              <a:rPr lang="en-US" altLang="en-US" sz="2600">
                <a:ea typeface="ＭＳ Ｐゴシック" panose="020B0600070205080204" pitchFamily="34" charset="-128"/>
              </a:rPr>
              <a:t>or confounding</a:t>
            </a:r>
            <a:endParaRPr lang="en-US" altLang="en-US" sz="2600" dirty="0">
              <a:ea typeface="ＭＳ Ｐゴシック" panose="020B0600070205080204" pitchFamily="34" charset="-128"/>
            </a:endParaRPr>
          </a:p>
          <a:p>
            <a:pPr lvl="1"/>
            <a:r>
              <a:rPr lang="en-US" altLang="en-US" sz="2600" dirty="0">
                <a:ea typeface="ＭＳ Ｐゴシック" panose="020B0600070205080204" pitchFamily="34" charset="-128"/>
              </a:rPr>
              <a:t>Immortal time bias</a:t>
            </a:r>
          </a:p>
          <a:p>
            <a:r>
              <a:rPr lang="en-US" altLang="en-US" sz="2600" dirty="0">
                <a:ea typeface="ＭＳ Ｐゴシック" panose="020B0600070205080204" pitchFamily="34" charset="-128"/>
              </a:rPr>
              <a:t>P-values and Confidence intervals (Chapter 11)</a:t>
            </a:r>
          </a:p>
          <a:p>
            <a:pPr lvl="1"/>
            <a:r>
              <a:rPr lang="en-US" altLang="en-US" sz="2600" dirty="0">
                <a:ea typeface="ＭＳ Ｐゴシック" panose="020B0600070205080204" pitchFamily="34" charset="-128"/>
              </a:rPr>
              <a:t>Meaning of P-values; analogy with diagnostic tests</a:t>
            </a:r>
          </a:p>
          <a:p>
            <a:pPr lvl="1"/>
            <a:r>
              <a:rPr lang="en-US" altLang="en-US" sz="2600" dirty="0">
                <a:ea typeface="ＭＳ Ｐゴシック" panose="020B0600070205080204" pitchFamily="34" charset="-128"/>
              </a:rPr>
              <a:t>Confidence intervals</a:t>
            </a:r>
          </a:p>
          <a:p>
            <a:pPr lvl="1"/>
            <a:r>
              <a:rPr lang="en-US" altLang="en-US" sz="2600" dirty="0">
                <a:ea typeface="ＭＳ Ｐゴシック" panose="020B0600070205080204" pitchFamily="34" charset="-128"/>
              </a:rPr>
              <a:t>(Bayesian statistics example?)</a:t>
            </a:r>
          </a:p>
          <a:p>
            <a:pPr lvl="1"/>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sp>
        <p:nvSpPr>
          <p:cNvPr id="18435" name="Slide Number Placeholder 5">
            <a:extLst>
              <a:ext uri="{FF2B5EF4-FFF2-40B4-BE49-F238E27FC236}">
                <a16:creationId xmlns:a16="http://schemas.microsoft.com/office/drawing/2014/main" id="{8638CA9F-D58F-4847-ABE8-8556243DAA3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8351D59-6EC2-314A-8E23-51D9D93C4BAA}" type="slidenum">
              <a:rPr kumimoji="0" lang="en-US" altLang="en-US" sz="1400" smtClean="0"/>
              <a:pPr>
                <a:spcBef>
                  <a:spcPct val="50000"/>
                </a:spcBef>
                <a:buClrTx/>
                <a:buSzTx/>
                <a:buFontTx/>
                <a:buNone/>
              </a:pPr>
              <a:t>2</a:t>
            </a:fld>
            <a:endParaRPr kumimoji="0" lang="en-US" altLang="en-US" sz="1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2687EFDB-913F-B44C-8DD9-0349F82BD463}"/>
              </a:ext>
            </a:extLst>
          </p:cNvPr>
          <p:cNvSpPr>
            <a:spLocks noGrp="1" noChangeArrowheads="1"/>
          </p:cNvSpPr>
          <p:nvPr>
            <p:ph type="title"/>
          </p:nvPr>
        </p:nvSpPr>
        <p:spPr/>
        <p:txBody>
          <a:bodyPr/>
          <a:lstStyle/>
          <a:p>
            <a:r>
              <a:rPr lang="en-US" altLang="en-US" sz="4400">
                <a:ea typeface="ＭＳ Ｐゴシック" panose="020B0600070205080204" pitchFamily="34" charset="-128"/>
              </a:rPr>
              <a:t>Promotion of Breastfeeding Intervention Trial (PROBIT)</a:t>
            </a:r>
          </a:p>
        </p:txBody>
      </p:sp>
      <p:sp>
        <p:nvSpPr>
          <p:cNvPr id="55298" name="Rectangle 3">
            <a:extLst>
              <a:ext uri="{FF2B5EF4-FFF2-40B4-BE49-F238E27FC236}">
                <a16:creationId xmlns:a16="http://schemas.microsoft.com/office/drawing/2014/main" id="{9526BE5E-8FC6-684C-B5A4-EB871432FD96}"/>
              </a:ext>
            </a:extLst>
          </p:cNvPr>
          <p:cNvSpPr>
            <a:spLocks noGrp="1" noChangeArrowheads="1"/>
          </p:cNvSpPr>
          <p:nvPr>
            <p:ph type="body" idx="1"/>
          </p:nvPr>
        </p:nvSpPr>
        <p:spPr>
          <a:xfrm>
            <a:off x="1066800" y="1676400"/>
            <a:ext cx="7772400" cy="4114800"/>
          </a:xfrm>
        </p:spPr>
        <p:txBody>
          <a:bodyPr/>
          <a:lstStyle/>
          <a:p>
            <a:pPr>
              <a:lnSpc>
                <a:spcPct val="90000"/>
              </a:lnSpc>
            </a:pPr>
            <a:r>
              <a:rPr lang="en-US" altLang="en-US" sz="2800">
                <a:ea typeface="ＭＳ Ｐゴシック" panose="020B0600070205080204" pitchFamily="34" charset="-128"/>
              </a:rPr>
              <a:t>Cluster-randomized trial at 31 sites in Belarus</a:t>
            </a:r>
          </a:p>
          <a:p>
            <a:pPr>
              <a:lnSpc>
                <a:spcPct val="90000"/>
              </a:lnSpc>
            </a:pPr>
            <a:r>
              <a:rPr lang="en-US" altLang="en-US" sz="2800">
                <a:ea typeface="ＭＳ Ｐゴシック" panose="020B0600070205080204" pitchFamily="34" charset="-128"/>
              </a:rPr>
              <a:t>Subjects 17,046 term singleton infants with birth weight &gt; 2500 g, initially breastfed</a:t>
            </a:r>
          </a:p>
          <a:p>
            <a:pPr>
              <a:lnSpc>
                <a:spcPct val="90000"/>
              </a:lnSpc>
            </a:pPr>
            <a:r>
              <a:rPr lang="en-US" altLang="en-US" sz="2800">
                <a:ea typeface="ＭＳ Ｐゴシック" panose="020B0600070205080204" pitchFamily="34" charset="-128"/>
              </a:rPr>
              <a:t>Intervention: so-called WHO/UNICEF </a:t>
            </a:r>
            <a:r>
              <a:rPr lang="ja-JP" altLang="en-US" sz="2800">
                <a:ea typeface="ＭＳ Ｐゴシック" panose="020B0600070205080204" pitchFamily="34" charset="-128"/>
              </a:rPr>
              <a:t>“</a:t>
            </a:r>
            <a:r>
              <a:rPr lang="en-US" altLang="ja-JP" sz="2800">
                <a:ea typeface="ＭＳ Ｐゴシック" panose="020B0600070205080204" pitchFamily="34" charset="-128"/>
              </a:rPr>
              <a:t>Baby Friendly Hospital” (BFH) Initiative</a:t>
            </a:r>
          </a:p>
          <a:p>
            <a:pPr>
              <a:lnSpc>
                <a:spcPct val="90000"/>
              </a:lnSpc>
            </a:pPr>
            <a:r>
              <a:rPr lang="en-US" altLang="en-US" sz="2800">
                <a:ea typeface="ＭＳ Ｐゴシック" panose="020B0600070205080204" pitchFamily="34" charset="-128"/>
              </a:rPr>
              <a:t>Outcomes: </a:t>
            </a:r>
          </a:p>
          <a:p>
            <a:pPr lvl="1">
              <a:lnSpc>
                <a:spcPct val="90000"/>
              </a:lnSpc>
            </a:pPr>
            <a:r>
              <a:rPr lang="en-US" altLang="en-US" sz="2400">
                <a:ea typeface="ＭＳ Ｐゴシック" panose="020B0600070205080204" pitchFamily="34" charset="-128"/>
              </a:rPr>
              <a:t>Breastfeeding at 3, 6, 9,12 months</a:t>
            </a:r>
          </a:p>
          <a:p>
            <a:pPr lvl="1">
              <a:lnSpc>
                <a:spcPct val="90000"/>
              </a:lnSpc>
            </a:pPr>
            <a:r>
              <a:rPr lang="en-US" altLang="en-US" sz="2400">
                <a:ea typeface="ＭＳ Ｐゴシック" panose="020B0600070205080204" pitchFamily="34" charset="-128"/>
              </a:rPr>
              <a:t>Allergic, gastrointestinal and respiratory disease</a:t>
            </a:r>
          </a:p>
          <a:p>
            <a:pPr>
              <a:lnSpc>
                <a:spcPct val="90000"/>
              </a:lnSpc>
            </a:pPr>
            <a:r>
              <a:rPr lang="en-US" altLang="en-US" sz="2800">
                <a:ea typeface="ＭＳ Ｐゴシック" panose="020B0600070205080204" pitchFamily="34" charset="-128"/>
              </a:rPr>
              <a:t>F/U to 12 months on 16,491 (96.7%)</a:t>
            </a:r>
          </a:p>
        </p:txBody>
      </p:sp>
      <p:sp>
        <p:nvSpPr>
          <p:cNvPr id="55299" name="Rectangle 4">
            <a:extLst>
              <a:ext uri="{FF2B5EF4-FFF2-40B4-BE49-F238E27FC236}">
                <a16:creationId xmlns:a16="http://schemas.microsoft.com/office/drawing/2014/main" id="{7E8EA4D0-71A5-C842-AFE8-675106E14488}"/>
              </a:ext>
            </a:extLst>
          </p:cNvPr>
          <p:cNvSpPr>
            <a:spLocks noChangeArrowheads="1"/>
          </p:cNvSpPr>
          <p:nvPr/>
        </p:nvSpPr>
        <p:spPr bwMode="auto">
          <a:xfrm>
            <a:off x="1057275" y="6216650"/>
            <a:ext cx="6602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latin typeface="Times New Roman" panose="02020603050405020304" pitchFamily="18" charset="0"/>
              </a:rPr>
              <a:t>Kramer MS, et al.  JAMA 2001;285:413-20. </a:t>
            </a:r>
          </a:p>
        </p:txBody>
      </p:sp>
      <p:sp>
        <p:nvSpPr>
          <p:cNvPr id="55300" name="Slide Number Placeholder 6">
            <a:extLst>
              <a:ext uri="{FF2B5EF4-FFF2-40B4-BE49-F238E27FC236}">
                <a16:creationId xmlns:a16="http://schemas.microsoft.com/office/drawing/2014/main" id="{D1666494-4D1C-5F4F-AB2A-5D809AF49C8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B1CA61A-C5EE-B54C-B280-5411B6F52307}" type="slidenum">
              <a:rPr kumimoji="0" lang="en-US" altLang="en-US" sz="1400" smtClean="0"/>
              <a:pPr>
                <a:spcBef>
                  <a:spcPct val="50000"/>
                </a:spcBef>
                <a:buClrTx/>
                <a:buSzTx/>
                <a:buFontTx/>
                <a:buNone/>
              </a:pPr>
              <a:t>20</a:t>
            </a:fld>
            <a:endParaRPr kumimoji="0" lang="en-US" altLang="en-U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5242A1F6-4E60-4848-8341-811AB5F4C0D4}"/>
              </a:ext>
            </a:extLst>
          </p:cNvPr>
          <p:cNvSpPr>
            <a:spLocks noGrp="1" noChangeArrowheads="1"/>
          </p:cNvSpPr>
          <p:nvPr>
            <p:ph type="title"/>
          </p:nvPr>
        </p:nvSpPr>
        <p:spPr>
          <a:xfrm>
            <a:off x="1371600" y="0"/>
            <a:ext cx="7772400" cy="839788"/>
          </a:xfrm>
        </p:spPr>
        <p:txBody>
          <a:bodyPr/>
          <a:lstStyle/>
          <a:p>
            <a:r>
              <a:rPr lang="en-US" altLang="en-US">
                <a:ea typeface="ＭＳ Ｐゴシック" panose="020B0600070205080204" pitchFamily="34" charset="-128"/>
              </a:rPr>
              <a:t>PROBIT, RQ #1</a:t>
            </a:r>
          </a:p>
        </p:txBody>
      </p:sp>
      <p:sp>
        <p:nvSpPr>
          <p:cNvPr id="268291" name="Rectangle 3">
            <a:extLst>
              <a:ext uri="{FF2B5EF4-FFF2-40B4-BE49-F238E27FC236}">
                <a16:creationId xmlns:a16="http://schemas.microsoft.com/office/drawing/2014/main" id="{958E85EE-783D-A943-A057-D616BB23760B}"/>
              </a:ext>
            </a:extLst>
          </p:cNvPr>
          <p:cNvSpPr>
            <a:spLocks noGrp="1" noChangeArrowheads="1"/>
          </p:cNvSpPr>
          <p:nvPr>
            <p:ph type="body" idx="1"/>
          </p:nvPr>
        </p:nvSpPr>
        <p:spPr>
          <a:xfrm>
            <a:off x="914400" y="990600"/>
            <a:ext cx="8229600" cy="5372100"/>
          </a:xfrm>
        </p:spPr>
        <p:txBody>
          <a:bodyPr/>
          <a:lstStyle/>
          <a:p>
            <a:r>
              <a:rPr lang="en-US" altLang="en-US" dirty="0">
                <a:ea typeface="ＭＳ Ｐゴシック" panose="020B0600070205080204" pitchFamily="34" charset="-128"/>
              </a:rPr>
              <a:t>Does a </a:t>
            </a:r>
            <a:r>
              <a:rPr lang="ja-JP" altLang="en-US" i="1">
                <a:ea typeface="ＭＳ Ｐゴシック" panose="020B0600070205080204" pitchFamily="34" charset="-128"/>
              </a:rPr>
              <a:t>“</a:t>
            </a:r>
            <a:r>
              <a:rPr lang="en-US" altLang="ja-JP" i="1" dirty="0">
                <a:ea typeface="ＭＳ Ｐゴシック" panose="020B0600070205080204" pitchFamily="34" charset="-128"/>
              </a:rPr>
              <a:t>Baby Friendly Hospital</a:t>
            </a:r>
            <a:r>
              <a:rPr lang="ja-JP" altLang="en-US" i="1">
                <a:ea typeface="ＭＳ Ｐゴシック" panose="020B0600070205080204" pitchFamily="34" charset="-128"/>
              </a:rPr>
              <a:t>”</a:t>
            </a:r>
            <a:r>
              <a:rPr lang="en-US" altLang="ja-JP" i="1" dirty="0">
                <a:ea typeface="ＭＳ Ｐゴシック" panose="020B0600070205080204" pitchFamily="34" charset="-128"/>
              </a:rPr>
              <a:t> </a:t>
            </a:r>
            <a:r>
              <a:rPr lang="en-US" altLang="ja-JP" dirty="0">
                <a:ea typeface="ＭＳ Ｐゴシック" panose="020B0600070205080204" pitchFamily="34" charset="-128"/>
              </a:rPr>
              <a:t>increase exclusive breastfeeding?</a:t>
            </a:r>
          </a:p>
          <a:p>
            <a:pPr lvl="1"/>
            <a:r>
              <a:rPr lang="en-US" altLang="en-US" dirty="0">
                <a:ea typeface="ＭＳ Ｐゴシック" panose="020B0600070205080204" pitchFamily="34" charset="-128"/>
              </a:rPr>
              <a:t>Predictor = Group assignment (BFH yes/no)</a:t>
            </a:r>
          </a:p>
          <a:p>
            <a:pPr lvl="1"/>
            <a:r>
              <a:rPr lang="en-US" altLang="en-US" dirty="0">
                <a:ea typeface="ＭＳ Ｐゴシック" panose="020B0600070205080204" pitchFamily="34" charset="-128"/>
              </a:rPr>
              <a:t>Outcome = Exclusive breast feeding</a:t>
            </a:r>
          </a:p>
          <a:p>
            <a:pPr lvl="1"/>
            <a:r>
              <a:rPr lang="en-US" altLang="en-US" dirty="0">
                <a:ea typeface="ＭＳ Ｐゴシック" panose="020B0600070205080204" pitchFamily="34" charset="-128"/>
              </a:rPr>
              <a:t>Intention-to-treat (ITT) analysis is fine</a:t>
            </a:r>
          </a:p>
          <a:p>
            <a:r>
              <a:rPr lang="en-US" altLang="en-US" dirty="0">
                <a:ea typeface="ＭＳ Ｐゴシック" panose="020B0600070205080204" pitchFamily="34" charset="-128"/>
              </a:rPr>
              <a:t>Results: Exclusive BF at 3 months (rounded) 40% vs 5%; P &lt; 0.001</a:t>
            </a:r>
          </a:p>
        </p:txBody>
      </p:sp>
      <p:sp>
        <p:nvSpPr>
          <p:cNvPr id="57347" name="Slide Number Placeholder 5">
            <a:extLst>
              <a:ext uri="{FF2B5EF4-FFF2-40B4-BE49-F238E27FC236}">
                <a16:creationId xmlns:a16="http://schemas.microsoft.com/office/drawing/2014/main" id="{9023CF58-F91B-CB4F-9ED5-9BAB833A747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B8821CF-11F9-E248-BB89-CFAE2C4949AE}" type="slidenum">
              <a:rPr kumimoji="0" lang="en-US" altLang="en-US" sz="1400" smtClean="0"/>
              <a:pPr>
                <a:spcBef>
                  <a:spcPct val="50000"/>
                </a:spcBef>
                <a:buClrTx/>
                <a:buSzTx/>
                <a:buFontTx/>
                <a:buNone/>
              </a:pPr>
              <a:t>21</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2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82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82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8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132F57CB-E36A-F34B-AA62-498926B248BB}"/>
              </a:ext>
            </a:extLst>
          </p:cNvPr>
          <p:cNvSpPr>
            <a:spLocks noGrp="1" noChangeArrowheads="1"/>
          </p:cNvSpPr>
          <p:nvPr>
            <p:ph type="title"/>
          </p:nvPr>
        </p:nvSpPr>
        <p:spPr>
          <a:xfrm>
            <a:off x="1295400" y="76200"/>
            <a:ext cx="7772400" cy="685800"/>
          </a:xfrm>
        </p:spPr>
        <p:txBody>
          <a:bodyPr/>
          <a:lstStyle/>
          <a:p>
            <a:r>
              <a:rPr lang="en-US" altLang="en-US">
                <a:ea typeface="ＭＳ Ｐゴシック" panose="020B0600070205080204" pitchFamily="34" charset="-128"/>
              </a:rPr>
              <a:t>Probit RQ #2 </a:t>
            </a:r>
          </a:p>
        </p:txBody>
      </p:sp>
      <p:sp>
        <p:nvSpPr>
          <p:cNvPr id="59394" name="Rectangle 3">
            <a:extLst>
              <a:ext uri="{FF2B5EF4-FFF2-40B4-BE49-F238E27FC236}">
                <a16:creationId xmlns:a16="http://schemas.microsoft.com/office/drawing/2014/main" id="{8F7CA518-4C5A-8142-BBD7-EE477220BB4B}"/>
              </a:ext>
            </a:extLst>
          </p:cNvPr>
          <p:cNvSpPr>
            <a:spLocks noGrp="1" noChangeArrowheads="1"/>
          </p:cNvSpPr>
          <p:nvPr>
            <p:ph type="body" idx="1"/>
          </p:nvPr>
        </p:nvSpPr>
        <p:spPr>
          <a:xfrm>
            <a:off x="1143000" y="933450"/>
            <a:ext cx="7772400" cy="5334000"/>
          </a:xfrm>
        </p:spPr>
        <p:txBody>
          <a:bodyPr/>
          <a:lstStyle/>
          <a:p>
            <a:pPr>
              <a:lnSpc>
                <a:spcPct val="80000"/>
              </a:lnSpc>
            </a:pPr>
            <a:r>
              <a:rPr lang="en-US" altLang="en-US" sz="2800" dirty="0">
                <a:ea typeface="ＭＳ Ｐゴシック" panose="020B0600070205080204" pitchFamily="34" charset="-128"/>
              </a:rPr>
              <a:t>Does </a:t>
            </a:r>
            <a:r>
              <a:rPr lang="en-US" altLang="en-US" sz="2800" i="1" dirty="0">
                <a:ea typeface="ＭＳ Ｐゴシック" panose="020B0600070205080204" pitchFamily="34" charset="-128"/>
              </a:rPr>
              <a:t>exclusive breastfeeding </a:t>
            </a:r>
            <a:r>
              <a:rPr lang="en-US" altLang="en-US" sz="2800" dirty="0">
                <a:ea typeface="ＭＳ Ｐゴシック" panose="020B0600070205080204" pitchFamily="34" charset="-128"/>
              </a:rPr>
              <a:t>reduce the risk of eczema in the infant?  </a:t>
            </a:r>
          </a:p>
          <a:p>
            <a:pPr>
              <a:lnSpc>
                <a:spcPct val="80000"/>
              </a:lnSpc>
            </a:pPr>
            <a:r>
              <a:rPr lang="en-US" altLang="en-US" sz="2800" dirty="0">
                <a:ea typeface="ＭＳ Ｐゴシック" panose="020B0600070205080204" pitchFamily="34" charset="-128"/>
              </a:rPr>
              <a:t>If the only effect of BFH related to eczema is increasing exclusive BF, then we can look at effect of BFH on eczema:  </a:t>
            </a:r>
          </a:p>
          <a:p>
            <a:pPr lvl="1">
              <a:lnSpc>
                <a:spcPct val="80000"/>
              </a:lnSpc>
            </a:pPr>
            <a:r>
              <a:rPr lang="en-US" altLang="en-US" dirty="0">
                <a:ea typeface="ＭＳ Ｐゴシック" panose="020B0600070205080204" pitchFamily="34" charset="-128"/>
              </a:rPr>
              <a:t>Predictor = BFH</a:t>
            </a:r>
          </a:p>
          <a:p>
            <a:pPr lvl="1">
              <a:lnSpc>
                <a:spcPct val="80000"/>
              </a:lnSpc>
            </a:pPr>
            <a:r>
              <a:rPr lang="en-US" altLang="en-US" dirty="0">
                <a:ea typeface="ＭＳ Ｐゴシック" panose="020B0600070205080204" pitchFamily="34" charset="-128"/>
              </a:rPr>
              <a:t>Outcome =  Eczema</a:t>
            </a:r>
          </a:p>
          <a:p>
            <a:pPr lvl="1">
              <a:lnSpc>
                <a:spcPct val="80000"/>
              </a:lnSpc>
            </a:pPr>
            <a:r>
              <a:rPr lang="en-US" altLang="en-US" dirty="0">
                <a:ea typeface="ＭＳ Ｐゴシック" panose="020B0600070205080204" pitchFamily="34" charset="-128"/>
              </a:rPr>
              <a:t>Intention to treat (ITT) analysis: </a:t>
            </a:r>
            <a:r>
              <a:rPr lang="en-US" altLang="en-US" i="1" dirty="0">
                <a:ea typeface="ＭＳ Ｐゴシック" panose="020B0600070205080204" pitchFamily="34" charset="-128"/>
              </a:rPr>
              <a:t>biased towards null</a:t>
            </a:r>
            <a:r>
              <a:rPr lang="en-US" altLang="en-US" dirty="0">
                <a:ea typeface="ＭＳ Ｐゴシック" panose="020B0600070205080204" pitchFamily="34" charset="-128"/>
              </a:rPr>
              <a:t>; informative mainly if study positive</a:t>
            </a:r>
          </a:p>
          <a:p>
            <a:pPr>
              <a:lnSpc>
                <a:spcPct val="80000"/>
              </a:lnSpc>
            </a:pPr>
            <a:r>
              <a:rPr lang="en-US" altLang="en-US" sz="2800" dirty="0">
                <a:ea typeface="ＭＳ Ｐゴシック" panose="020B0600070205080204" pitchFamily="34" charset="-128"/>
              </a:rPr>
              <a:t>Eczema risk, BFH vs control (ITT): </a:t>
            </a:r>
          </a:p>
          <a:p>
            <a:pPr marL="0" indent="0">
              <a:lnSpc>
                <a:spcPct val="80000"/>
              </a:lnSpc>
              <a:buNone/>
            </a:pPr>
            <a:r>
              <a:rPr lang="en-US" altLang="en-US" sz="2800" dirty="0">
                <a:ea typeface="ＭＳ Ｐゴシック" panose="020B0600070205080204" pitchFamily="34" charset="-128"/>
              </a:rPr>
              <a:t>3.3% vs 6.3%; adjusted OR = 0.54, 95% CI: (0.31, 0.95), accounting for clustering; P = 0.03</a:t>
            </a:r>
          </a:p>
        </p:txBody>
      </p:sp>
      <p:sp>
        <p:nvSpPr>
          <p:cNvPr id="59395" name="Slide Number Placeholder 5">
            <a:extLst>
              <a:ext uri="{FF2B5EF4-FFF2-40B4-BE49-F238E27FC236}">
                <a16:creationId xmlns:a16="http://schemas.microsoft.com/office/drawing/2014/main" id="{3ED19025-8381-BF44-8B81-0C95C1C11B8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501DC2C-0560-FF49-88AD-61F64389C5D5}" type="slidenum">
              <a:rPr kumimoji="0" lang="en-US" altLang="en-US" sz="1400" smtClean="0"/>
              <a:pPr>
                <a:spcBef>
                  <a:spcPct val="50000"/>
                </a:spcBef>
                <a:buClrTx/>
                <a:buSzTx/>
                <a:buFontTx/>
                <a:buNone/>
              </a:pPr>
              <a:t>22</a:t>
            </a:fld>
            <a:endParaRPr kumimoji="0" lang="en-US" altLang="en-US" sz="1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899201B-BF2A-BE45-9C1F-C49625CEFE9E}"/>
              </a:ext>
            </a:extLst>
          </p:cNvPr>
          <p:cNvSpPr>
            <a:spLocks noGrp="1" noChangeArrowheads="1"/>
          </p:cNvSpPr>
          <p:nvPr>
            <p:ph type="title"/>
          </p:nvPr>
        </p:nvSpPr>
        <p:spPr>
          <a:xfrm>
            <a:off x="1371600" y="0"/>
            <a:ext cx="7772400" cy="839788"/>
          </a:xfrm>
        </p:spPr>
        <p:txBody>
          <a:bodyPr/>
          <a:lstStyle/>
          <a:p>
            <a:r>
              <a:rPr lang="en-US" altLang="en-US">
                <a:latin typeface="Times New Roman" panose="02020603050405020304" pitchFamily="18" charset="0"/>
                <a:ea typeface="ＭＳ Ｐゴシック" panose="020B0600070205080204" pitchFamily="34" charset="-128"/>
              </a:rPr>
              <a:t>PROBIT, RQ #3</a:t>
            </a:r>
          </a:p>
        </p:txBody>
      </p:sp>
      <p:sp>
        <p:nvSpPr>
          <p:cNvPr id="330755" name="Rectangle 3">
            <a:extLst>
              <a:ext uri="{FF2B5EF4-FFF2-40B4-BE49-F238E27FC236}">
                <a16:creationId xmlns:a16="http://schemas.microsoft.com/office/drawing/2014/main" id="{57C14758-864B-4B4E-9CE3-9A229A94016D}"/>
              </a:ext>
            </a:extLst>
          </p:cNvPr>
          <p:cNvSpPr>
            <a:spLocks noGrp="1" noChangeArrowheads="1"/>
          </p:cNvSpPr>
          <p:nvPr>
            <p:ph type="body" idx="1"/>
          </p:nvPr>
        </p:nvSpPr>
        <p:spPr>
          <a:xfrm>
            <a:off x="914400" y="838200"/>
            <a:ext cx="8229600" cy="5372100"/>
          </a:xfrm>
        </p:spPr>
        <p:txBody>
          <a:bodyPr/>
          <a:lstStyle/>
          <a:p>
            <a:r>
              <a:rPr lang="en-US" altLang="en-US" b="1" i="1">
                <a:ea typeface="ＭＳ Ｐゴシック" panose="020B0600070205080204" pitchFamily="34" charset="-128"/>
              </a:rPr>
              <a:t>How much</a:t>
            </a:r>
            <a:r>
              <a:rPr lang="en-US" altLang="en-US" i="1">
                <a:ea typeface="ＭＳ Ｐゴシック" panose="020B0600070205080204" pitchFamily="34" charset="-128"/>
              </a:rPr>
              <a:t> </a:t>
            </a:r>
            <a:r>
              <a:rPr lang="en-US" altLang="en-US">
                <a:ea typeface="ＭＳ Ｐゴシック" panose="020B0600070205080204" pitchFamily="34" charset="-128"/>
              </a:rPr>
              <a:t>does exclusive breastfeeding reduce the risk of eczema in the infant?  (What is the NNEBF*? )</a:t>
            </a:r>
          </a:p>
          <a:p>
            <a:r>
              <a:rPr lang="en-US" altLang="en-US">
                <a:ea typeface="ＭＳ Ｐゴシック" panose="020B0600070205080204" pitchFamily="34" charset="-128"/>
              </a:rPr>
              <a:t>ITT won’</a:t>
            </a:r>
            <a:r>
              <a:rPr lang="en-US" altLang="ja-JP">
                <a:ea typeface="ＭＳ Ｐゴシック" panose="020B0600070205080204" pitchFamily="34" charset="-128"/>
              </a:rPr>
              <a:t>t work -- too much misclassification.  (ITT gives the number needed to be exposed to the BFH intervention, not the NNEBF.)</a:t>
            </a:r>
          </a:p>
          <a:p>
            <a:r>
              <a:rPr lang="en-US" altLang="ja-JP">
                <a:ea typeface="ＭＳ Ｐゴシック" panose="020B0600070205080204" pitchFamily="34" charset="-128"/>
              </a:rPr>
              <a:t>Solution: IV analysis of RCT</a:t>
            </a:r>
          </a:p>
        </p:txBody>
      </p:sp>
      <p:sp>
        <p:nvSpPr>
          <p:cNvPr id="61443" name="Text Box 4">
            <a:extLst>
              <a:ext uri="{FF2B5EF4-FFF2-40B4-BE49-F238E27FC236}">
                <a16:creationId xmlns:a16="http://schemas.microsoft.com/office/drawing/2014/main" id="{B0BD9B44-0EE8-214A-BFFD-0A2046F09814}"/>
              </a:ext>
            </a:extLst>
          </p:cNvPr>
          <p:cNvSpPr txBox="1">
            <a:spLocks noChangeArrowheads="1"/>
          </p:cNvSpPr>
          <p:nvPr/>
        </p:nvSpPr>
        <p:spPr bwMode="auto">
          <a:xfrm>
            <a:off x="1219200" y="6248400"/>
            <a:ext cx="772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400">
                <a:latin typeface="Times New Roman" panose="02020603050405020304" pitchFamily="18" charset="0"/>
              </a:rPr>
              <a:t>*Number Needed to Exclusively Breast Feed</a:t>
            </a:r>
          </a:p>
        </p:txBody>
      </p:sp>
      <p:sp>
        <p:nvSpPr>
          <p:cNvPr id="61444" name="Slide Number Placeholder 6">
            <a:extLst>
              <a:ext uri="{FF2B5EF4-FFF2-40B4-BE49-F238E27FC236}">
                <a16:creationId xmlns:a16="http://schemas.microsoft.com/office/drawing/2014/main" id="{A69D34EA-9592-BC47-97C4-9D1C737A188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51DF052-61DE-FF4B-BD46-7A4EDFDC1F23}" type="slidenum">
              <a:rPr kumimoji="0" lang="en-US" altLang="en-US" sz="1400" smtClean="0"/>
              <a:pPr>
                <a:spcBef>
                  <a:spcPct val="50000"/>
                </a:spcBef>
                <a:buClrTx/>
                <a:buSzTx/>
                <a:buFontTx/>
                <a:buNone/>
              </a:pPr>
              <a:t>23</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5"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5F9BA8A-C7C6-F940-B44E-3A870ABFA316}"/>
              </a:ext>
            </a:extLst>
          </p:cNvPr>
          <p:cNvSpPr>
            <a:spLocks noGrp="1" noChangeArrowheads="1"/>
          </p:cNvSpPr>
          <p:nvPr>
            <p:ph type="title"/>
          </p:nvPr>
        </p:nvSpPr>
        <p:spPr>
          <a:xfrm>
            <a:off x="1143000" y="0"/>
            <a:ext cx="8001000" cy="914400"/>
          </a:xfrm>
        </p:spPr>
        <p:txBody>
          <a:bodyPr/>
          <a:lstStyle/>
          <a:p>
            <a:r>
              <a:rPr lang="en-US" altLang="en-US" sz="3600" dirty="0">
                <a:latin typeface="Times New Roman" panose="02020603050405020304" pitchFamily="18" charset="0"/>
                <a:ea typeface="ＭＳ Ｐゴシック" panose="020B0600070205080204" pitchFamily="34" charset="-128"/>
              </a:rPr>
              <a:t>Complier Average Causal Effect (CACE)</a:t>
            </a:r>
          </a:p>
        </p:txBody>
      </p:sp>
      <p:sp>
        <p:nvSpPr>
          <p:cNvPr id="274435" name="Rectangle 3">
            <a:extLst>
              <a:ext uri="{FF2B5EF4-FFF2-40B4-BE49-F238E27FC236}">
                <a16:creationId xmlns:a16="http://schemas.microsoft.com/office/drawing/2014/main" id="{8C9ED89A-FA7A-3943-85FC-C98110E61E96}"/>
              </a:ext>
            </a:extLst>
          </p:cNvPr>
          <p:cNvSpPr>
            <a:spLocks noGrp="1" noChangeArrowheads="1"/>
          </p:cNvSpPr>
          <p:nvPr>
            <p:ph type="body" sz="half" idx="1"/>
          </p:nvPr>
        </p:nvSpPr>
        <p:spPr>
          <a:xfrm>
            <a:off x="1143000" y="852055"/>
            <a:ext cx="7620000" cy="1828800"/>
          </a:xfrm>
        </p:spPr>
        <p:txBody>
          <a:bodyPr/>
          <a:lstStyle/>
          <a:p>
            <a:r>
              <a:rPr lang="en-US" altLang="en-US" sz="2600" dirty="0">
                <a:ea typeface="ＭＳ Ｐゴシック" panose="020B0600070205080204" pitchFamily="34" charset="-128"/>
              </a:rPr>
              <a:t>If all of the BFH difference in eczema is due to the difference in exclusive breast feeding, it can be shown* that the absolute risk reduction for exclusive BF would need to be:</a:t>
            </a:r>
            <a:br>
              <a:rPr lang="en-US" altLang="en-US" sz="2600" dirty="0">
                <a:ea typeface="ＭＳ Ｐゴシック" panose="020B0600070205080204" pitchFamily="34" charset="-128"/>
              </a:rPr>
            </a:br>
            <a:endParaRPr lang="en-US" altLang="en-US" sz="2600" dirty="0">
              <a:ea typeface="ＭＳ Ｐゴシック" panose="020B0600070205080204" pitchFamily="34" charset="-128"/>
            </a:endParaRPr>
          </a:p>
          <a:p>
            <a:pPr>
              <a:spcBef>
                <a:spcPct val="0"/>
              </a:spcBef>
              <a:buFont typeface="Monotype Sorts" pitchFamily="2" charset="2"/>
              <a:buNone/>
            </a:pPr>
            <a:r>
              <a:rPr lang="en-US" altLang="en-US" sz="2600" u="sng" dirty="0">
                <a:ea typeface="ＭＳ Ｐゴシック" panose="020B0600070205080204" pitchFamily="34" charset="-128"/>
              </a:rPr>
              <a:t>Eczema risk </a:t>
            </a:r>
            <a:r>
              <a:rPr lang="en-US" altLang="en-US" sz="2600" i="1" u="sng" dirty="0">
                <a:ea typeface="ＭＳ Ｐゴシック" panose="020B0600070205080204" pitchFamily="34" charset="-128"/>
              </a:rPr>
              <a:t>reduction</a:t>
            </a:r>
            <a:r>
              <a:rPr lang="en-US" altLang="en-US" sz="2600" u="sng" dirty="0">
                <a:ea typeface="ＭＳ Ｐゴシック" panose="020B0600070205080204" pitchFamily="34" charset="-128"/>
              </a:rPr>
              <a:t> </a:t>
            </a:r>
            <a:r>
              <a:rPr lang="en-US" altLang="en-US" sz="2600" dirty="0">
                <a:ea typeface="ＭＳ Ｐゴシック" panose="020B0600070205080204" pitchFamily="34" charset="-128"/>
              </a:rPr>
              <a:t>=  </a:t>
            </a:r>
            <a:r>
              <a:rPr lang="en-US" altLang="en-US" sz="2600" u="sng" dirty="0">
                <a:ea typeface="ＭＳ Ｐゴシック" panose="020B0600070205080204" pitchFamily="34" charset="-128"/>
              </a:rPr>
              <a:t>6.3% – 3.3%</a:t>
            </a:r>
            <a:r>
              <a:rPr lang="en-US" altLang="en-US" sz="2600" dirty="0">
                <a:ea typeface="ＭＳ Ｐゴシック" panose="020B0600070205080204" pitchFamily="34" charset="-128"/>
              </a:rPr>
              <a:t> = 8.6%</a:t>
            </a:r>
            <a:endParaRPr lang="en-US" altLang="en-US" sz="2600" u="sng" dirty="0">
              <a:ea typeface="ＭＳ Ｐゴシック" panose="020B0600070205080204" pitchFamily="34" charset="-128"/>
            </a:endParaRPr>
          </a:p>
          <a:p>
            <a:pPr>
              <a:spcBef>
                <a:spcPct val="0"/>
              </a:spcBef>
              <a:buFont typeface="Monotype Sorts" pitchFamily="2" charset="2"/>
              <a:buNone/>
            </a:pPr>
            <a:r>
              <a:rPr lang="en-US" altLang="en-US" sz="2600" dirty="0">
                <a:ea typeface="ＭＳ Ｐゴシック" panose="020B0600070205080204" pitchFamily="34" charset="-128"/>
              </a:rPr>
              <a:t>BF risk difference                40% – 5% </a:t>
            </a:r>
            <a:br>
              <a:rPr lang="en-US" altLang="en-US" sz="2600" dirty="0">
                <a:ea typeface="ＭＳ Ｐゴシック" panose="020B0600070205080204" pitchFamily="34" charset="-128"/>
              </a:rPr>
            </a:br>
            <a:endParaRPr lang="en-US" altLang="en-US" sz="2600" dirty="0">
              <a:ea typeface="ＭＳ Ｐゴシック" panose="020B0600070205080204" pitchFamily="34" charset="-128"/>
            </a:endParaRPr>
          </a:p>
          <a:p>
            <a:r>
              <a:rPr lang="en-US" altLang="en-US" sz="2600" dirty="0">
                <a:ea typeface="ＭＳ Ｐゴシック" panose="020B0600070205080204" pitchFamily="34" charset="-128"/>
              </a:rPr>
              <a:t>In other words, the ITT risk difference is divided by the difference in proportions that actually received the treatment of interest.</a:t>
            </a:r>
          </a:p>
        </p:txBody>
      </p:sp>
      <p:sp>
        <p:nvSpPr>
          <p:cNvPr id="63491" name="Rectangle 2">
            <a:extLst>
              <a:ext uri="{FF2B5EF4-FFF2-40B4-BE49-F238E27FC236}">
                <a16:creationId xmlns:a16="http://schemas.microsoft.com/office/drawing/2014/main" id="{A8B8567A-B48F-FE4C-9406-8EBB8CF2DD01}"/>
              </a:ext>
            </a:extLst>
          </p:cNvPr>
          <p:cNvSpPr>
            <a:spLocks noChangeArrowheads="1"/>
          </p:cNvSpPr>
          <p:nvPr/>
        </p:nvSpPr>
        <p:spPr bwMode="auto">
          <a:xfrm>
            <a:off x="1524000" y="139700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2400">
              <a:latin typeface="Times New Roman" panose="02020603050405020304" pitchFamily="18" charset="0"/>
            </a:endParaRPr>
          </a:p>
        </p:txBody>
      </p:sp>
      <p:sp>
        <p:nvSpPr>
          <p:cNvPr id="63492" name="Slide Number Placeholder 7">
            <a:extLst>
              <a:ext uri="{FF2B5EF4-FFF2-40B4-BE49-F238E27FC236}">
                <a16:creationId xmlns:a16="http://schemas.microsoft.com/office/drawing/2014/main" id="{B478415C-00D0-FF4F-BB8E-CFB5ABFEE49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4C58C51F-3568-F746-AA0D-CD1B70C3F8B3}" type="slidenum">
              <a:rPr kumimoji="0" lang="en-US" altLang="en-US" sz="1400" smtClean="0"/>
              <a:pPr>
                <a:spcBef>
                  <a:spcPct val="50000"/>
                </a:spcBef>
                <a:buClrTx/>
                <a:buSzTx/>
                <a:buFontTx/>
                <a:buNone/>
              </a:pPr>
              <a:t>24</a:t>
            </a:fld>
            <a:endParaRPr kumimoji="0" lang="en-US" altLang="en-US" sz="1400"/>
          </a:p>
        </p:txBody>
      </p:sp>
      <p:sp>
        <p:nvSpPr>
          <p:cNvPr id="63493" name="TextBox 6">
            <a:extLst>
              <a:ext uri="{FF2B5EF4-FFF2-40B4-BE49-F238E27FC236}">
                <a16:creationId xmlns:a16="http://schemas.microsoft.com/office/drawing/2014/main" id="{F75D2D10-367D-B547-9DCB-EC0FC0961B57}"/>
              </a:ext>
            </a:extLst>
          </p:cNvPr>
          <p:cNvSpPr txBox="1">
            <a:spLocks noChangeArrowheads="1"/>
          </p:cNvSpPr>
          <p:nvPr/>
        </p:nvSpPr>
        <p:spPr bwMode="auto">
          <a:xfrm>
            <a:off x="1143000" y="5648146"/>
            <a:ext cx="739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dirty="0">
                <a:latin typeface="Times New Roman" panose="02020603050405020304" pitchFamily="18" charset="0"/>
              </a:rPr>
              <a:t>* See speaker notes for this slide and optional slides 98-107 later in this presentation. The CACE is also called the Local Average Treatment Effect or the Wald estimator.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44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27443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744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4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autoUpdateAnimBg="0"/>
      <p:bldP spid="6349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585B8645-B251-A64C-89C9-82B05FD4585D}"/>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Number Needed to Exclusively Breastfeed (NNEBF) and caveats</a:t>
            </a:r>
          </a:p>
        </p:txBody>
      </p:sp>
      <p:sp>
        <p:nvSpPr>
          <p:cNvPr id="65538" name="Rectangle 3">
            <a:extLst>
              <a:ext uri="{FF2B5EF4-FFF2-40B4-BE49-F238E27FC236}">
                <a16:creationId xmlns:a16="http://schemas.microsoft.com/office/drawing/2014/main" id="{07DA07DC-8B2D-2A4E-AE11-6EDE425D7A14}"/>
              </a:ext>
            </a:extLst>
          </p:cNvPr>
          <p:cNvSpPr>
            <a:spLocks noGrp="1" noChangeArrowheads="1"/>
          </p:cNvSpPr>
          <p:nvPr>
            <p:ph type="body" idx="1"/>
          </p:nvPr>
        </p:nvSpPr>
        <p:spPr>
          <a:xfrm>
            <a:off x="1219200" y="1524000"/>
            <a:ext cx="7467600" cy="4114800"/>
          </a:xfrm>
        </p:spPr>
        <p:txBody>
          <a:bodyPr/>
          <a:lstStyle/>
          <a:p>
            <a:pPr>
              <a:lnSpc>
                <a:spcPct val="90000"/>
              </a:lnSpc>
            </a:pPr>
            <a:r>
              <a:rPr lang="en-US" altLang="en-US" sz="2800" dirty="0">
                <a:ea typeface="ＭＳ Ｐゴシック" panose="020B0600070205080204" pitchFamily="34" charset="-128"/>
              </a:rPr>
              <a:t>Since ARR = 8.6%, the NNEBF to prevent 1 case of eczema is about 1/.086 = 12</a:t>
            </a:r>
          </a:p>
          <a:p>
            <a:pPr>
              <a:lnSpc>
                <a:spcPct val="90000"/>
              </a:lnSpc>
            </a:pPr>
            <a:r>
              <a:rPr lang="en-US" altLang="en-US" sz="2800" dirty="0">
                <a:ea typeface="ＭＳ Ｐゴシック" panose="020B0600070205080204" pitchFamily="34" charset="-128"/>
              </a:rPr>
              <a:t>Caveats:</a:t>
            </a:r>
          </a:p>
          <a:p>
            <a:pPr lvl="1">
              <a:lnSpc>
                <a:spcPct val="90000"/>
              </a:lnSpc>
            </a:pPr>
            <a:r>
              <a:rPr lang="en-US" altLang="en-US" sz="2400" dirty="0">
                <a:ea typeface="ＭＳ Ｐゴシック" panose="020B0600070205080204" pitchFamily="34" charset="-128"/>
              </a:rPr>
              <a:t>Results are for the effect of breastfeeding </a:t>
            </a:r>
            <a:r>
              <a:rPr lang="en-US" altLang="en-US" sz="2400" i="1" dirty="0">
                <a:ea typeface="ＭＳ Ｐゴシック" panose="020B0600070205080204" pitchFamily="34" charset="-128"/>
              </a:rPr>
              <a:t>in response to the intervention</a:t>
            </a:r>
          </a:p>
          <a:p>
            <a:pPr lvl="1">
              <a:lnSpc>
                <a:spcPct val="90000"/>
              </a:lnSpc>
            </a:pPr>
            <a:r>
              <a:rPr lang="en-US" altLang="en-US" sz="2400" dirty="0">
                <a:ea typeface="ＭＳ Ｐゴシック" panose="020B0600070205080204" pitchFamily="34" charset="-128"/>
              </a:rPr>
              <a:t>Assumes that the only effect of the Baby Friendly Hospital is via difference in exclusive breastfeeding</a:t>
            </a:r>
            <a:r>
              <a:rPr lang="en-US" altLang="en-US" sz="2400" i="1" dirty="0">
                <a:ea typeface="ＭＳ Ｐゴシック" panose="020B0600070205080204" pitchFamily="34" charset="-128"/>
              </a:rPr>
              <a:t>  </a:t>
            </a:r>
          </a:p>
          <a:p>
            <a:pPr>
              <a:lnSpc>
                <a:spcPct val="90000"/>
              </a:lnSpc>
            </a:pPr>
            <a:r>
              <a:rPr lang="en-US" altLang="en-US" sz="2800" i="1" dirty="0">
                <a:ea typeface="ＭＳ Ｐゴシック" panose="020B0600070205080204" pitchFamily="34" charset="-128"/>
              </a:rPr>
              <a:t> </a:t>
            </a:r>
            <a:r>
              <a:rPr lang="en-US" altLang="en-US" sz="2800" dirty="0">
                <a:ea typeface="ＭＳ Ｐゴシック" panose="020B0600070205080204" pitchFamily="34" charset="-128"/>
              </a:rPr>
              <a:t>Similarly, effects of draft lottery only apply to those who served </a:t>
            </a:r>
            <a:r>
              <a:rPr lang="en-US" altLang="en-US" sz="2800" i="1" dirty="0">
                <a:ea typeface="ＭＳ Ｐゴシック" panose="020B0600070205080204" pitchFamily="34" charset="-128"/>
              </a:rPr>
              <a:t>as a result of the lottery.</a:t>
            </a:r>
          </a:p>
          <a:p>
            <a:pPr>
              <a:lnSpc>
                <a:spcPct val="90000"/>
              </a:lnSpc>
            </a:pPr>
            <a:r>
              <a:rPr lang="en-US" altLang="en-US" sz="2800" dirty="0">
                <a:ea typeface="ＭＳ Ｐゴシック" panose="020B0600070205080204" pitchFamily="34" charset="-128"/>
              </a:rPr>
              <a:t>These are sometimes called </a:t>
            </a:r>
            <a:r>
              <a:rPr lang="en-US" altLang="en-US" sz="2800" i="1" dirty="0">
                <a:ea typeface="ＭＳ Ｐゴシック" panose="020B0600070205080204" pitchFamily="34" charset="-128"/>
              </a:rPr>
              <a:t>marginal</a:t>
            </a:r>
            <a:r>
              <a:rPr lang="en-US" altLang="en-US" sz="2800" dirty="0">
                <a:ea typeface="ＭＳ Ｐゴシック" panose="020B0600070205080204" pitchFamily="34" charset="-128"/>
              </a:rPr>
              <a:t> effects.</a:t>
            </a:r>
          </a:p>
        </p:txBody>
      </p:sp>
      <p:sp>
        <p:nvSpPr>
          <p:cNvPr id="65539" name="Slide Number Placeholder 5">
            <a:extLst>
              <a:ext uri="{FF2B5EF4-FFF2-40B4-BE49-F238E27FC236}">
                <a16:creationId xmlns:a16="http://schemas.microsoft.com/office/drawing/2014/main" id="{B1A193F4-919E-8D46-9DB2-2FD92DDD22B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7FD58F26-45C8-3A40-9C12-12EB1FF38874}" type="slidenum">
              <a:rPr kumimoji="0" lang="en-US" altLang="en-US" sz="1400" smtClean="0"/>
              <a:pPr>
                <a:spcBef>
                  <a:spcPct val="50000"/>
                </a:spcBef>
                <a:buClrTx/>
                <a:buSzTx/>
                <a:buFontTx/>
                <a:buNone/>
              </a:pPr>
              <a:t>25</a:t>
            </a:fld>
            <a:endParaRPr kumimoji="0" lang="en-US" altLang="en-US" sz="14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CBD07339-8D0A-3541-A976-F8AAFC5141F3}"/>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Summary/other examples</a:t>
            </a:r>
          </a:p>
        </p:txBody>
      </p:sp>
      <p:sp>
        <p:nvSpPr>
          <p:cNvPr id="67586" name="Rectangle 3">
            <a:extLst>
              <a:ext uri="{FF2B5EF4-FFF2-40B4-BE49-F238E27FC236}">
                <a16:creationId xmlns:a16="http://schemas.microsoft.com/office/drawing/2014/main" id="{25CCC2D4-66C9-9942-A27B-E03CB46C2B2B}"/>
              </a:ext>
            </a:extLst>
          </p:cNvPr>
          <p:cNvSpPr>
            <a:spLocks noGrp="1" noChangeArrowheads="1"/>
          </p:cNvSpPr>
          <p:nvPr>
            <p:ph type="body" idx="1"/>
          </p:nvPr>
        </p:nvSpPr>
        <p:spPr>
          <a:xfrm>
            <a:off x="1066800" y="1219200"/>
            <a:ext cx="7772400" cy="4114800"/>
          </a:xfrm>
        </p:spPr>
        <p:txBody>
          <a:bodyPr/>
          <a:lstStyle/>
          <a:p>
            <a:r>
              <a:rPr lang="en-US" altLang="en-US" dirty="0">
                <a:ea typeface="ＭＳ Ｐゴシック" panose="020B0600070205080204" pitchFamily="34" charset="-128"/>
              </a:rPr>
              <a:t>If variables known NOT to be (independently) associated with outcome are associated with treatment of interest, consider this approach.</a:t>
            </a:r>
          </a:p>
          <a:p>
            <a:r>
              <a:rPr lang="en-US" altLang="en-US" dirty="0">
                <a:ea typeface="ＭＳ Ｐゴシック" panose="020B0600070205080204" pitchFamily="34" charset="-128"/>
              </a:rPr>
              <a:t>Generalizes to many </a:t>
            </a:r>
            <a:r>
              <a:rPr lang="ja-JP" altLang="en-US">
                <a:ea typeface="ＭＳ Ｐゴシック" panose="020B0600070205080204" pitchFamily="34" charset="-128"/>
              </a:rPr>
              <a:t>“</a:t>
            </a:r>
            <a:r>
              <a:rPr lang="en-US" altLang="ja-JP" dirty="0">
                <a:ea typeface="ＭＳ Ｐゴシック" panose="020B0600070205080204" pitchFamily="34" charset="-128"/>
              </a:rPr>
              <a:t>natural experiments.</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r>
              <a:rPr lang="en-US" altLang="en-US" dirty="0">
                <a:ea typeface="ＭＳ Ｐゴシック" panose="020B0600070205080204" pitchFamily="34" charset="-128"/>
              </a:rPr>
              <a:t>E.g., an intervention is intermittently available, or only available to certain groups</a:t>
            </a:r>
          </a:p>
        </p:txBody>
      </p:sp>
      <p:sp>
        <p:nvSpPr>
          <p:cNvPr id="67587" name="Slide Number Placeholder 5">
            <a:extLst>
              <a:ext uri="{FF2B5EF4-FFF2-40B4-BE49-F238E27FC236}">
                <a16:creationId xmlns:a16="http://schemas.microsoft.com/office/drawing/2014/main" id="{E667C3AD-92B2-644E-9AB6-55CD36E0E4D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188E5F9-33A2-5740-9537-C0C490EF752E}" type="slidenum">
              <a:rPr kumimoji="0" lang="en-US" altLang="en-US" sz="1400" smtClean="0"/>
              <a:pPr>
                <a:spcBef>
                  <a:spcPct val="50000"/>
                </a:spcBef>
                <a:buClrTx/>
                <a:buSzTx/>
                <a:buFontTx/>
                <a:buNone/>
              </a:pPr>
              <a:t>26</a:t>
            </a:fld>
            <a:endParaRPr kumimoji="0" lang="en-US" altLang="en-US"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AF91CFB5-A9A5-6447-A023-3AC5C70D3EDE}"/>
              </a:ext>
            </a:extLst>
          </p:cNvPr>
          <p:cNvSpPr>
            <a:spLocks noGrp="1" noChangeArrowheads="1"/>
          </p:cNvSpPr>
          <p:nvPr>
            <p:ph type="title"/>
          </p:nvPr>
        </p:nvSpPr>
        <p:spPr>
          <a:xfrm>
            <a:off x="1143000" y="228600"/>
            <a:ext cx="7772400" cy="685800"/>
          </a:xfrm>
        </p:spPr>
        <p:txBody>
          <a:bodyPr/>
          <a:lstStyle/>
          <a:p>
            <a:r>
              <a:rPr lang="en-US" altLang="en-US" dirty="0">
                <a:latin typeface="Times New Roman" panose="02020603050405020304" pitchFamily="18" charset="0"/>
                <a:ea typeface="ＭＳ Ｐゴシック" panose="020B0600070205080204" pitchFamily="34" charset="-128"/>
              </a:rPr>
              <a:t>More natural experiments:</a:t>
            </a:r>
          </a:p>
        </p:txBody>
      </p:sp>
      <p:sp>
        <p:nvSpPr>
          <p:cNvPr id="69634" name="Rectangle 3">
            <a:extLst>
              <a:ext uri="{FF2B5EF4-FFF2-40B4-BE49-F238E27FC236}">
                <a16:creationId xmlns:a16="http://schemas.microsoft.com/office/drawing/2014/main" id="{8EA0DE68-5D0D-7C45-81D9-7E5013D7F9BB}"/>
              </a:ext>
            </a:extLst>
          </p:cNvPr>
          <p:cNvSpPr>
            <a:spLocks noGrp="1" noChangeArrowheads="1"/>
          </p:cNvSpPr>
          <p:nvPr>
            <p:ph type="body" idx="1"/>
          </p:nvPr>
        </p:nvSpPr>
        <p:spPr>
          <a:xfrm>
            <a:off x="1143000" y="990600"/>
            <a:ext cx="7772400" cy="3886200"/>
          </a:xfrm>
        </p:spPr>
        <p:txBody>
          <a:bodyPr/>
          <a:lstStyle/>
          <a:p>
            <a:r>
              <a:rPr lang="en-US" altLang="en-US" sz="2800" dirty="0">
                <a:ea typeface="ＭＳ Ｐゴシック" panose="020B0600070205080204" pitchFamily="34" charset="-128"/>
              </a:rPr>
              <a:t>Does childhood schooling affect old age memory or mental status? Using state schooling laws as natural experiments*</a:t>
            </a:r>
          </a:p>
          <a:p>
            <a:pPr>
              <a:lnSpc>
                <a:spcPct val="90000"/>
              </a:lnSpc>
            </a:pPr>
            <a:r>
              <a:rPr lang="en-US" altLang="en-US" sz="2800" dirty="0">
                <a:ea typeface="ＭＳ Ｐゴシック" panose="020B0600070205080204" pitchFamily="34" charset="-128"/>
              </a:rPr>
              <a:t>The income and health effects of tribal casino gaming on American Indians</a:t>
            </a:r>
            <a:r>
              <a:rPr lang="en-US" altLang="en-US" sz="2800" b="1" dirty="0">
                <a:ea typeface="ＭＳ Ｐゴシック" panose="020B0600070205080204" pitchFamily="34" charset="-128"/>
              </a:rPr>
              <a:t>.</a:t>
            </a:r>
            <a:r>
              <a:rPr lang="en-US" altLang="en-US" sz="2800" dirty="0">
                <a:ea typeface="ＭＳ Ｐゴシック" panose="020B0600070205080204" pitchFamily="34" charset="-128"/>
              </a:rPr>
              <a:t>**</a:t>
            </a:r>
          </a:p>
          <a:p>
            <a:r>
              <a:rPr lang="en-US" altLang="en-US" sz="2800" dirty="0">
                <a:ea typeface="ＭＳ Ｐゴシック" panose="020B0600070205080204" pitchFamily="34" charset="-128"/>
              </a:rPr>
              <a:t>Mortality and Treatment Patterns Among Patients Hospitalized With Acute Cardiovascular Conditions During Dates of National Cardiology Meetings***</a:t>
            </a:r>
          </a:p>
        </p:txBody>
      </p:sp>
      <p:sp>
        <p:nvSpPr>
          <p:cNvPr id="69635" name="Text Box 4">
            <a:extLst>
              <a:ext uri="{FF2B5EF4-FFF2-40B4-BE49-F238E27FC236}">
                <a16:creationId xmlns:a16="http://schemas.microsoft.com/office/drawing/2014/main" id="{E1A562AB-CB87-5C43-8A8A-43A7A3376E08}"/>
              </a:ext>
            </a:extLst>
          </p:cNvPr>
          <p:cNvSpPr txBox="1">
            <a:spLocks noChangeArrowheads="1"/>
          </p:cNvSpPr>
          <p:nvPr/>
        </p:nvSpPr>
        <p:spPr bwMode="auto">
          <a:xfrm>
            <a:off x="914400" y="5334000"/>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000" dirty="0">
                <a:latin typeface="Times New Roman" panose="02020603050405020304" pitchFamily="18" charset="0"/>
              </a:rPr>
              <a:t>* </a:t>
            </a:r>
            <a:r>
              <a:rPr kumimoji="0" lang="en-US" altLang="en-US" sz="2000" dirty="0" err="1">
                <a:latin typeface="Times New Roman" panose="02020603050405020304" pitchFamily="18" charset="0"/>
              </a:rPr>
              <a:t>Glymour</a:t>
            </a:r>
            <a:r>
              <a:rPr kumimoji="0" lang="en-US" altLang="en-US" sz="2000" dirty="0">
                <a:latin typeface="Times New Roman" panose="02020603050405020304" pitchFamily="18" charset="0"/>
              </a:rPr>
              <a:t> MM et al. </a:t>
            </a:r>
            <a:r>
              <a:rPr kumimoji="0" lang="en-US" altLang="en-US" sz="2000" u="sng" dirty="0">
                <a:latin typeface="Times New Roman" panose="02020603050405020304" pitchFamily="18" charset="0"/>
              </a:rPr>
              <a:t>J Epidemiol Community Health. 2008 Jun;62(6):532-7</a:t>
            </a:r>
            <a:endParaRPr kumimoji="0" lang="en-US" altLang="en-US" sz="2000" dirty="0">
              <a:latin typeface="Times New Roman" panose="02020603050405020304" pitchFamily="18" charset="0"/>
            </a:endParaRPr>
          </a:p>
          <a:p>
            <a:pPr>
              <a:spcBef>
                <a:spcPct val="50000"/>
              </a:spcBef>
              <a:buClrTx/>
              <a:buSzTx/>
              <a:buFontTx/>
              <a:buNone/>
            </a:pPr>
            <a:r>
              <a:rPr kumimoji="0" lang="en-US" altLang="en-US" sz="2000" dirty="0">
                <a:latin typeface="Times New Roman" panose="02020603050405020304" pitchFamily="18" charset="0"/>
              </a:rPr>
              <a:t>** Wolfe B et al. </a:t>
            </a:r>
            <a:r>
              <a:rPr kumimoji="0" lang="fr-FR" altLang="en-US" sz="2000" dirty="0" err="1">
                <a:latin typeface="Times New Roman" panose="02020603050405020304" pitchFamily="18" charset="0"/>
              </a:rPr>
              <a:t>Demography</a:t>
            </a:r>
            <a:r>
              <a:rPr kumimoji="0" lang="fr-FR" altLang="en-US" sz="2000" dirty="0">
                <a:latin typeface="Times New Roman" panose="02020603050405020304" pitchFamily="18" charset="0"/>
              </a:rPr>
              <a:t>. 2012 May;49(2):499-524</a:t>
            </a:r>
            <a:endParaRPr kumimoji="0" lang="en-US" altLang="en-US" sz="2000" dirty="0">
              <a:latin typeface="Times New Roman" panose="02020603050405020304" pitchFamily="18" charset="0"/>
            </a:endParaRPr>
          </a:p>
          <a:p>
            <a:pPr>
              <a:spcBef>
                <a:spcPct val="50000"/>
              </a:spcBef>
              <a:buClrTx/>
              <a:buSzTx/>
              <a:buFontTx/>
              <a:buNone/>
            </a:pPr>
            <a:r>
              <a:rPr kumimoji="0" lang="en-US" altLang="en-US" sz="2000" dirty="0">
                <a:latin typeface="Times New Roman" panose="02020603050405020304" pitchFamily="18" charset="0"/>
              </a:rPr>
              <a:t> ***  Jena AB, et al. JAMA Intern Med. 2015;175(2):237-244</a:t>
            </a:r>
          </a:p>
        </p:txBody>
      </p:sp>
      <p:sp>
        <p:nvSpPr>
          <p:cNvPr id="69636" name="Slide Number Placeholder 6">
            <a:extLst>
              <a:ext uri="{FF2B5EF4-FFF2-40B4-BE49-F238E27FC236}">
                <a16:creationId xmlns:a16="http://schemas.microsoft.com/office/drawing/2014/main" id="{C6FF0006-2F14-7D45-AAF2-76F57EC0E6C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1E11811-277A-F047-A4E6-3A388FA8D7D1}" type="slidenum">
              <a:rPr kumimoji="0" lang="en-US" altLang="en-US" sz="1400" smtClean="0"/>
              <a:pPr>
                <a:spcBef>
                  <a:spcPct val="50000"/>
                </a:spcBef>
                <a:buClrTx/>
                <a:buSzTx/>
                <a:buFontTx/>
                <a:buNone/>
              </a:pPr>
              <a:t>27</a:t>
            </a:fld>
            <a:endParaRPr kumimoji="0" lang="en-US" altLang="en-US"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33145973-BE34-C844-BDA5-9D2719D7B7A6}"/>
              </a:ext>
            </a:extLst>
          </p:cNvPr>
          <p:cNvSpPr>
            <a:spLocks noGrp="1" noChangeArrowheads="1"/>
          </p:cNvSpPr>
          <p:nvPr>
            <p:ph type="title"/>
          </p:nvPr>
        </p:nvSpPr>
        <p:spPr>
          <a:xfrm>
            <a:off x="1371600" y="76200"/>
            <a:ext cx="7772400" cy="914400"/>
          </a:xfrm>
        </p:spPr>
        <p:txBody>
          <a:bodyPr/>
          <a:lstStyle/>
          <a:p>
            <a:r>
              <a:rPr lang="en-US" altLang="en-US" sz="3600" dirty="0">
                <a:ea typeface="ＭＳ Ｐゴシック" panose="020B0600070205080204" pitchFamily="34" charset="-128"/>
              </a:rPr>
              <a:t>Falsification tests to estimate bias or confounding</a:t>
            </a:r>
          </a:p>
        </p:txBody>
      </p:sp>
      <p:sp>
        <p:nvSpPr>
          <p:cNvPr id="71682" name="Rectangle 3">
            <a:extLst>
              <a:ext uri="{FF2B5EF4-FFF2-40B4-BE49-F238E27FC236}">
                <a16:creationId xmlns:a16="http://schemas.microsoft.com/office/drawing/2014/main" id="{78F78C02-B527-894E-9288-DD11690383BA}"/>
              </a:ext>
            </a:extLst>
          </p:cNvPr>
          <p:cNvSpPr>
            <a:spLocks noGrp="1" noChangeArrowheads="1"/>
          </p:cNvSpPr>
          <p:nvPr>
            <p:ph type="body" idx="1"/>
          </p:nvPr>
        </p:nvSpPr>
        <p:spPr>
          <a:xfrm>
            <a:off x="1114425" y="1200150"/>
            <a:ext cx="7772400" cy="4724400"/>
          </a:xfrm>
        </p:spPr>
        <p:txBody>
          <a:bodyPr/>
          <a:lstStyle/>
          <a:p>
            <a:r>
              <a:rPr lang="en-US" altLang="en-US" sz="2600" dirty="0">
                <a:ea typeface="ＭＳ Ｐゴシック" panose="020B0600070205080204" pitchFamily="34" charset="-128"/>
              </a:rPr>
              <a:t>Measure the association </a:t>
            </a:r>
            <a:r>
              <a:rPr lang="en-US" altLang="en-US" sz="2600" i="1" dirty="0">
                <a:ea typeface="ＭＳ Ｐゴシック" panose="020B0600070205080204" pitchFamily="34" charset="-128"/>
              </a:rPr>
              <a:t>in a group </a:t>
            </a:r>
            <a:r>
              <a:rPr lang="en-US" altLang="en-US" sz="2600" dirty="0">
                <a:ea typeface="ＭＳ Ｐゴシック" panose="020B0600070205080204" pitchFamily="34" charset="-128"/>
              </a:rPr>
              <a:t>more or less susceptible to the causal effect and see if difference is in the direction expected</a:t>
            </a:r>
          </a:p>
          <a:p>
            <a:r>
              <a:rPr lang="en-US" altLang="en-US" sz="2600" dirty="0">
                <a:ea typeface="ＭＳ Ｐゴシック" panose="020B0600070205080204" pitchFamily="34" charset="-128"/>
              </a:rPr>
              <a:t>Measure a </a:t>
            </a:r>
            <a:r>
              <a:rPr lang="en-US" altLang="en-US" sz="2600" i="1" dirty="0">
                <a:ea typeface="ＭＳ Ｐゴシック" panose="020B0600070205080204" pitchFamily="34" charset="-128"/>
              </a:rPr>
              <a:t>predictor</a:t>
            </a:r>
            <a:r>
              <a:rPr lang="en-US" altLang="en-US" sz="2600" dirty="0">
                <a:ea typeface="ＭＳ Ｐゴシック" panose="020B0600070205080204" pitchFamily="34" charset="-128"/>
              </a:rPr>
              <a:t> that would be associated with the outcome due to the same bias as the predictor of interest (and see if it is)</a:t>
            </a:r>
          </a:p>
          <a:p>
            <a:r>
              <a:rPr lang="en-US" altLang="en-US" sz="2600" dirty="0">
                <a:ea typeface="ＭＳ Ｐゴシック" panose="020B0600070205080204" pitchFamily="34" charset="-128"/>
              </a:rPr>
              <a:t>Measure an </a:t>
            </a:r>
            <a:r>
              <a:rPr lang="en-US" altLang="en-US" sz="2600" i="1" dirty="0">
                <a:ea typeface="ＭＳ Ｐゴシック" panose="020B0600070205080204" pitchFamily="34" charset="-128"/>
              </a:rPr>
              <a:t>outcome</a:t>
            </a:r>
            <a:r>
              <a:rPr lang="en-US" altLang="en-US" sz="2600" dirty="0">
                <a:ea typeface="ＭＳ Ｐゴシック" panose="020B0600070205080204" pitchFamily="34" charset="-128"/>
              </a:rPr>
              <a:t> that would be associated with the predictor due to same bias as the outcome of interest and see if it is</a:t>
            </a:r>
          </a:p>
          <a:p>
            <a:r>
              <a:rPr lang="en-US" altLang="en-US" sz="2600" dirty="0">
                <a:ea typeface="ＭＳ Ｐゴシック" panose="020B0600070205080204" pitchFamily="34" charset="-128"/>
              </a:rPr>
              <a:t>Specify these </a:t>
            </a:r>
            <a:r>
              <a:rPr lang="en-US" altLang="en-US" sz="2600" i="1" dirty="0">
                <a:ea typeface="ＭＳ Ｐゴシック" panose="020B0600070205080204" pitchFamily="34" charset="-128"/>
              </a:rPr>
              <a:t>in advance*</a:t>
            </a:r>
          </a:p>
          <a:p>
            <a:r>
              <a:rPr lang="en-US" altLang="en-US" sz="2600" dirty="0">
                <a:ea typeface="ＭＳ Ｐゴシック" panose="020B0600070205080204" pitchFamily="34" charset="-128"/>
              </a:rPr>
              <a:t>Sometimes called "negative controls."</a:t>
            </a:r>
          </a:p>
        </p:txBody>
      </p:sp>
      <p:sp>
        <p:nvSpPr>
          <p:cNvPr id="71683" name="Slide Number Placeholder 5">
            <a:extLst>
              <a:ext uri="{FF2B5EF4-FFF2-40B4-BE49-F238E27FC236}">
                <a16:creationId xmlns:a16="http://schemas.microsoft.com/office/drawing/2014/main" id="{99FA9D5B-9EE4-E849-8710-079C95D55B5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FD3173B-C9DB-9746-86A5-1E76AC9DB783}" type="slidenum">
              <a:rPr kumimoji="0" lang="en-US" altLang="en-US" sz="1400" smtClean="0"/>
              <a:pPr>
                <a:spcBef>
                  <a:spcPct val="50000"/>
                </a:spcBef>
                <a:buClrTx/>
                <a:buSzTx/>
                <a:buFontTx/>
                <a:buNone/>
              </a:pPr>
              <a:t>28</a:t>
            </a:fld>
            <a:endParaRPr kumimoji="0" lang="en-US" altLang="en-US" sz="1400"/>
          </a:p>
        </p:txBody>
      </p:sp>
      <p:sp>
        <p:nvSpPr>
          <p:cNvPr id="71684" name="Rectangle 1">
            <a:extLst>
              <a:ext uri="{FF2B5EF4-FFF2-40B4-BE49-F238E27FC236}">
                <a16:creationId xmlns:a16="http://schemas.microsoft.com/office/drawing/2014/main" id="{23ACE613-F142-164E-903E-CC76167E3902}"/>
              </a:ext>
            </a:extLst>
          </p:cNvPr>
          <p:cNvSpPr>
            <a:spLocks noChangeArrowheads="1"/>
          </p:cNvSpPr>
          <p:nvPr/>
        </p:nvSpPr>
        <p:spPr bwMode="auto">
          <a:xfrm>
            <a:off x="1219200" y="6191250"/>
            <a:ext cx="7086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800" baseline="30000" dirty="0">
                <a:latin typeface="Times New Roman" panose="02020603050405020304" pitchFamily="18" charset="0"/>
              </a:rPr>
              <a:t>*Prasad V and Jena A.  Prespecified Falsification End Points. Can They Validate True Observational Associations?  JAMA 2013;309:241-2</a:t>
            </a:r>
            <a:endParaRPr kumimoji="0" lang="en-US" altLang="en-US" sz="2800" dirty="0">
              <a:latin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85A1CB74-7FD3-B84E-B9AA-A4AADA920875}"/>
              </a:ext>
            </a:extLst>
          </p:cNvPr>
          <p:cNvSpPr>
            <a:spLocks noGrp="1" noChangeArrowheads="1"/>
          </p:cNvSpPr>
          <p:nvPr>
            <p:ph type="title"/>
          </p:nvPr>
        </p:nvSpPr>
        <p:spPr>
          <a:xfrm>
            <a:off x="1046163" y="49214"/>
            <a:ext cx="8001000" cy="457200"/>
          </a:xfrm>
        </p:spPr>
        <p:txBody>
          <a:bodyPr/>
          <a:lstStyle/>
          <a:p>
            <a:r>
              <a:rPr lang="en-US" altLang="en-US" sz="3600" dirty="0">
                <a:ea typeface="ＭＳ Ｐゴシック" panose="020B0600070205080204" pitchFamily="34" charset="-128"/>
              </a:rPr>
              <a:t>Alternate group examples</a:t>
            </a:r>
          </a:p>
        </p:txBody>
      </p:sp>
      <p:sp>
        <p:nvSpPr>
          <p:cNvPr id="94210" name="Rectangle 3">
            <a:extLst>
              <a:ext uri="{FF2B5EF4-FFF2-40B4-BE49-F238E27FC236}">
                <a16:creationId xmlns:a16="http://schemas.microsoft.com/office/drawing/2014/main" id="{8DC5051B-3B5D-C34C-A835-51E67BEB5721}"/>
              </a:ext>
            </a:extLst>
          </p:cNvPr>
          <p:cNvSpPr>
            <a:spLocks noGrp="1" noChangeArrowheads="1"/>
          </p:cNvSpPr>
          <p:nvPr>
            <p:ph type="body" idx="1"/>
          </p:nvPr>
        </p:nvSpPr>
        <p:spPr>
          <a:xfrm>
            <a:off x="912541" y="624316"/>
            <a:ext cx="7772400" cy="5113338"/>
          </a:xfrm>
        </p:spPr>
        <p:txBody>
          <a:bodyPr/>
          <a:lstStyle/>
          <a:p>
            <a:r>
              <a:rPr lang="en-US" altLang="en-US" sz="2400" dirty="0">
                <a:ea typeface="ＭＳ Ｐゴシック" panose="020B0600070205080204" pitchFamily="34" charset="-128"/>
              </a:rPr>
              <a:t>Examine the effect of the draft lottery on long term mortality in women*</a:t>
            </a:r>
          </a:p>
          <a:p>
            <a:pPr lvl="1"/>
            <a:r>
              <a:rPr lang="en-US" altLang="en-US" sz="2400" dirty="0">
                <a:ea typeface="ＭＳ Ｐゴシック" panose="020B0600070205080204" pitchFamily="34" charset="-128"/>
              </a:rPr>
              <a:t>No effect, but no effect in men either after age 39</a:t>
            </a:r>
          </a:p>
          <a:p>
            <a:r>
              <a:rPr lang="en-US" altLang="en-US" sz="2400" dirty="0">
                <a:ea typeface="ＭＳ Ｐゴシック" panose="020B0600070205080204" pitchFamily="34" charset="-128"/>
              </a:rPr>
              <a:t>Compare effect of increasing ED co-pay (to $25 or $35!) on ED utilization by presenting condition**</a:t>
            </a:r>
          </a:p>
          <a:p>
            <a:pPr lvl="1"/>
            <a:r>
              <a:rPr lang="en-US" altLang="en-US" sz="2400" dirty="0">
                <a:ea typeface="ＭＳ Ｐゴシック" panose="020B0600070205080204" pitchFamily="34" charset="-128"/>
              </a:rPr>
              <a:t>No effect on ED visits for conditions classified as “always an emergency”</a:t>
            </a:r>
          </a:p>
          <a:p>
            <a:pPr lvl="1"/>
            <a:r>
              <a:rPr lang="en-US" altLang="en-US" sz="2400" dirty="0">
                <a:ea typeface="ＭＳ Ｐゴシック" panose="020B0600070205080204" pitchFamily="34" charset="-128"/>
              </a:rPr>
              <a:t>Progressively greater decline in utilization for conditions classified as "often an emergency”, "sometimes not an emergency", or "often not an emergency”</a:t>
            </a:r>
          </a:p>
          <a:p>
            <a:pPr lvl="1"/>
            <a:r>
              <a:rPr lang="en-US" altLang="en-US" sz="2400" dirty="0">
                <a:ea typeface="ＭＳ Ｐゴシック" panose="020B0600070205080204" pitchFamily="34" charset="-128"/>
              </a:rPr>
              <a:t>(They also compared with groups whose copay was not increased.)</a:t>
            </a:r>
          </a:p>
        </p:txBody>
      </p:sp>
      <p:sp>
        <p:nvSpPr>
          <p:cNvPr id="73732" name="Slide Number Placeholder 6">
            <a:extLst>
              <a:ext uri="{FF2B5EF4-FFF2-40B4-BE49-F238E27FC236}">
                <a16:creationId xmlns:a16="http://schemas.microsoft.com/office/drawing/2014/main" id="{1D8E099B-CC4A-6A40-BAF9-E310EAF43BE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DCE4C18-C9F8-004C-BF6D-F58866928DA5}" type="slidenum">
              <a:rPr kumimoji="0" lang="en-US" altLang="en-US" sz="1400" smtClean="0"/>
              <a:pPr>
                <a:spcBef>
                  <a:spcPct val="50000"/>
                </a:spcBef>
                <a:buClrTx/>
                <a:buSzTx/>
                <a:buFontTx/>
                <a:buNone/>
              </a:pPr>
              <a:t>29</a:t>
            </a:fld>
            <a:endParaRPr kumimoji="0" lang="en-US" altLang="en-US" sz="1400" dirty="0"/>
          </a:p>
        </p:txBody>
      </p:sp>
      <p:sp>
        <p:nvSpPr>
          <p:cNvPr id="2" name="TextBox 1">
            <a:extLst>
              <a:ext uri="{FF2B5EF4-FFF2-40B4-BE49-F238E27FC236}">
                <a16:creationId xmlns:a16="http://schemas.microsoft.com/office/drawing/2014/main" id="{DB8053FF-8B27-EA4F-BABB-684131804280}"/>
              </a:ext>
            </a:extLst>
          </p:cNvPr>
          <p:cNvSpPr txBox="1"/>
          <p:nvPr/>
        </p:nvSpPr>
        <p:spPr>
          <a:xfrm>
            <a:off x="912541" y="5950803"/>
            <a:ext cx="7924800" cy="830997"/>
          </a:xfrm>
          <a:prstGeom prst="rect">
            <a:avLst/>
          </a:prstGeom>
          <a:noFill/>
        </p:spPr>
        <p:txBody>
          <a:bodyPr wrap="square" rtlCol="0">
            <a:spAutoFit/>
          </a:bodyPr>
          <a:lstStyle/>
          <a:p>
            <a:r>
              <a:rPr lang="en-US" altLang="en-US" dirty="0"/>
              <a:t>*</a:t>
            </a:r>
            <a:r>
              <a:rPr lang="en-US" altLang="en-US" dirty="0">
                <a:latin typeface="Times New Roman" pitchFamily="1" charset="0"/>
                <a:ea typeface="ＭＳ Ｐゴシック" pitchFamily="1" charset="-128"/>
                <a:cs typeface="ＭＳ Ｐゴシック" pitchFamily="1" charset="-128"/>
              </a:rPr>
              <a:t>Conley D and </a:t>
            </a:r>
            <a:r>
              <a:rPr lang="en-US" altLang="en-US" dirty="0" err="1">
                <a:latin typeface="Times New Roman" pitchFamily="1" charset="0"/>
                <a:ea typeface="ＭＳ Ｐゴシック" pitchFamily="1" charset="-128"/>
                <a:cs typeface="ＭＳ Ｐゴシック" pitchFamily="1" charset="-128"/>
              </a:rPr>
              <a:t>Heerfrom</a:t>
            </a:r>
            <a:r>
              <a:rPr lang="en-US" altLang="en-US" dirty="0">
                <a:latin typeface="Times New Roman" pitchFamily="1" charset="0"/>
                <a:ea typeface="ＭＳ Ｐゴシック" pitchFamily="1" charset="-128"/>
                <a:cs typeface="ＭＳ Ｐゴシック" pitchFamily="1" charset="-128"/>
              </a:rPr>
              <a:t> J. Demography (2012) 49:841–855</a:t>
            </a:r>
          </a:p>
          <a:p>
            <a:endParaRPr lang="en-US" dirty="0"/>
          </a:p>
        </p:txBody>
      </p:sp>
      <p:sp>
        <p:nvSpPr>
          <p:cNvPr id="3" name="TextBox 2">
            <a:extLst>
              <a:ext uri="{FF2B5EF4-FFF2-40B4-BE49-F238E27FC236}">
                <a16:creationId xmlns:a16="http://schemas.microsoft.com/office/drawing/2014/main" id="{E730B7DA-E30E-8148-807E-0C6594F1747F}"/>
              </a:ext>
            </a:extLst>
          </p:cNvPr>
          <p:cNvSpPr txBox="1"/>
          <p:nvPr/>
        </p:nvSpPr>
        <p:spPr>
          <a:xfrm>
            <a:off x="912541" y="6366302"/>
            <a:ext cx="8382000" cy="461665"/>
          </a:xfrm>
          <a:prstGeom prst="rect">
            <a:avLst/>
          </a:prstGeom>
          <a:noFill/>
        </p:spPr>
        <p:txBody>
          <a:bodyPr wrap="square" rtlCol="0">
            <a:spAutoFit/>
          </a:bodyPr>
          <a:lstStyle/>
          <a:p>
            <a:r>
              <a:rPr lang="en-US" dirty="0"/>
              <a:t>**Selby J et al. N </a:t>
            </a:r>
            <a:r>
              <a:rPr lang="en-US" dirty="0" err="1"/>
              <a:t>Engl</a:t>
            </a:r>
            <a:r>
              <a:rPr lang="en-US" dirty="0"/>
              <a:t> J Med. 1996 Mar 7;334(10):635-41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42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1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10">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2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uiExpand="1" build="p"/>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98FB719E-2ED1-534A-8998-FBA5FDC1FCAE}"/>
              </a:ext>
            </a:extLst>
          </p:cNvPr>
          <p:cNvSpPr>
            <a:spLocks noGrp="1" noChangeArrowheads="1"/>
          </p:cNvSpPr>
          <p:nvPr>
            <p:ph type="title"/>
          </p:nvPr>
        </p:nvSpPr>
        <p:spPr>
          <a:xfrm>
            <a:off x="1752600" y="155713"/>
            <a:ext cx="5829300" cy="400050"/>
          </a:xfrm>
        </p:spPr>
        <p:txBody>
          <a:bodyPr/>
          <a:lstStyle/>
          <a:p>
            <a:pPr algn="ctr"/>
            <a:r>
              <a:rPr lang="en-US" altLang="en-US" sz="3300" dirty="0">
                <a:latin typeface="Times New Roman" panose="02020603050405020304" pitchFamily="18" charset="0"/>
                <a:ea typeface="ＭＳ Ｐゴシック" panose="020B0600070205080204" pitchFamily="34" charset="-128"/>
              </a:rPr>
              <a:t>Announcements (2021)</a:t>
            </a:r>
          </a:p>
        </p:txBody>
      </p:sp>
      <p:sp>
        <p:nvSpPr>
          <p:cNvPr id="20482" name="Rectangle 3">
            <a:extLst>
              <a:ext uri="{FF2B5EF4-FFF2-40B4-BE49-F238E27FC236}">
                <a16:creationId xmlns:a16="http://schemas.microsoft.com/office/drawing/2014/main" id="{1F928B17-DFE8-A545-AAC7-C80C5548AAB3}"/>
              </a:ext>
            </a:extLst>
          </p:cNvPr>
          <p:cNvSpPr>
            <a:spLocks noGrp="1" noChangeArrowheads="1"/>
          </p:cNvSpPr>
          <p:nvPr>
            <p:ph type="body" idx="1"/>
          </p:nvPr>
        </p:nvSpPr>
        <p:spPr>
          <a:xfrm>
            <a:off x="864704" y="762000"/>
            <a:ext cx="8077200" cy="5486400"/>
          </a:xfrm>
        </p:spPr>
        <p:txBody>
          <a:bodyPr/>
          <a:lstStyle/>
          <a:p>
            <a:r>
              <a:rPr lang="en-US" altLang="en-US" sz="2400" dirty="0">
                <a:ea typeface="ＭＳ Ｐゴシック" panose="020B0600070205080204" pitchFamily="34" charset="-128"/>
              </a:rPr>
              <a:t>Exam question was due this AM at 8:30</a:t>
            </a:r>
          </a:p>
          <a:p>
            <a:r>
              <a:rPr lang="en-US" altLang="en-US" sz="2400" dirty="0">
                <a:ea typeface="ＭＳ Ｐゴシック" panose="020B0600070205080204" pitchFamily="34" charset="-128"/>
              </a:rPr>
              <a:t>Section leaders review them and send favorites to Michael and me</a:t>
            </a:r>
          </a:p>
          <a:p>
            <a:r>
              <a:rPr lang="en-US" altLang="en-US" sz="2400" dirty="0">
                <a:ea typeface="ＭＳ Ｐゴシック" panose="020B0600070205080204" pitchFamily="34" charset="-128"/>
              </a:rPr>
              <a:t>Selection for exam depends partly on how many others wrote questions on that material.</a:t>
            </a:r>
          </a:p>
          <a:p>
            <a:r>
              <a:rPr lang="en-US" altLang="en-US" sz="2400" dirty="0">
                <a:ea typeface="ＭＳ Ｐゴシック" panose="020B0600070205080204" pitchFamily="34" charset="-128"/>
              </a:rPr>
              <a:t>Tues 11/23: No class!</a:t>
            </a:r>
          </a:p>
          <a:p>
            <a:r>
              <a:rPr lang="en-US" altLang="en-US" sz="2400" dirty="0">
                <a:ea typeface="ＭＳ Ｐゴシック" panose="020B0600070205080204" pitchFamily="34" charset="-128"/>
              </a:rPr>
              <a:t>No section on 11/25 (Thanksgiving) or 12/2</a:t>
            </a:r>
          </a:p>
          <a:p>
            <a:r>
              <a:rPr lang="en-US" altLang="en-US" sz="2400" dirty="0">
                <a:ea typeface="ＭＳ Ｐゴシック" panose="020B0600070205080204" pitchFamily="34" charset="-128"/>
              </a:rPr>
              <a:t>Tuesday 11/30: Course review</a:t>
            </a:r>
          </a:p>
          <a:p>
            <a:r>
              <a:rPr lang="en-US" altLang="en-US" sz="2400" dirty="0">
                <a:ea typeface="ＭＳ Ｐゴシック" panose="020B0600070205080204" pitchFamily="34" charset="-128"/>
              </a:rPr>
              <a:t>Tuesday 12/1/20, 6:00 PM: Take-home final will be posted</a:t>
            </a:r>
          </a:p>
          <a:p>
            <a:r>
              <a:rPr lang="en-US" altLang="en-US" sz="2400" dirty="0">
                <a:ea typeface="ＭＳ Ｐゴシック" panose="020B0600070205080204" pitchFamily="34" charset="-128"/>
              </a:rPr>
              <a:t>MONDAY 12/6, 11:59 PM: Exam due</a:t>
            </a:r>
          </a:p>
          <a:p>
            <a:r>
              <a:rPr lang="en-US" altLang="en-US" sz="2400" dirty="0">
                <a:ea typeface="ＭＳ Ｐゴシック" panose="020B0600070205080204" pitchFamily="34" charset="-128"/>
              </a:rPr>
              <a:t>Final to be discussed in following Large Group (12/7)</a:t>
            </a:r>
          </a:p>
        </p:txBody>
      </p:sp>
      <p:sp>
        <p:nvSpPr>
          <p:cNvPr id="20483" name="Slide Number Placeholder 5">
            <a:extLst>
              <a:ext uri="{FF2B5EF4-FFF2-40B4-BE49-F238E27FC236}">
                <a16:creationId xmlns:a16="http://schemas.microsoft.com/office/drawing/2014/main" id="{315AE545-9FCF-6A48-88FA-10A3A4FF76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2400">
                <a:solidFill>
                  <a:schemeClr val="tx1"/>
                </a:solidFill>
                <a:latin typeface="Arial" panose="020B0604020202020204" pitchFamily="34" charset="0"/>
                <a:ea typeface="ＭＳ Ｐゴシック" panose="020B0600070205080204" pitchFamily="34" charset="-128"/>
              </a:defRPr>
            </a:lvl1pPr>
            <a:lvl2pPr marL="557199" indent="-214308">
              <a:spcBef>
                <a:spcPct val="20000"/>
              </a:spcBef>
              <a:buChar char="–"/>
              <a:defRPr kumimoji="1" sz="2100">
                <a:solidFill>
                  <a:schemeClr val="tx1"/>
                </a:solidFill>
                <a:latin typeface="Arial" panose="020B0604020202020204" pitchFamily="34" charset="0"/>
                <a:ea typeface="ＭＳ Ｐゴシック" panose="020B0600070205080204" pitchFamily="34" charset="-128"/>
              </a:defRPr>
            </a:lvl2pPr>
            <a:lvl3pPr marL="857228" indent="-171446">
              <a:spcBef>
                <a:spcPct val="20000"/>
              </a:spcBef>
              <a:buChar char="•"/>
              <a:defRPr kumimoji="1" sz="1800">
                <a:solidFill>
                  <a:schemeClr val="tx1"/>
                </a:solidFill>
                <a:latin typeface="Arial" panose="020B0604020202020204" pitchFamily="34" charset="0"/>
                <a:ea typeface="ＭＳ Ｐゴシック" panose="020B0600070205080204" pitchFamily="34" charset="-128"/>
              </a:defRPr>
            </a:lvl3pPr>
            <a:lvl4pPr marL="1200120" indent="-171446">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4pPr>
            <a:lvl5pPr marL="1543012" indent="-171446">
              <a:spcBef>
                <a:spcPct val="20000"/>
              </a:spcBef>
              <a:buChar char="»"/>
              <a:defRPr kumimoji="1" sz="1500">
                <a:solidFill>
                  <a:schemeClr val="tx1"/>
                </a:solidFill>
                <a:latin typeface="Arial" panose="020B0604020202020204" pitchFamily="34" charset="0"/>
                <a:ea typeface="ＭＳ Ｐゴシック" panose="020B0600070205080204" pitchFamily="34" charset="-128"/>
              </a:defRPr>
            </a:lvl5pPr>
            <a:lvl6pPr marL="1885903" indent="-171446"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6pPr>
            <a:lvl7pPr marL="2228795" indent="-171446"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7pPr>
            <a:lvl8pPr marL="2571686" indent="-171446"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8pPr>
            <a:lvl9pPr marL="2914577" indent="-171446" eaLnBrk="0" fontAlgn="base" hangingPunct="0">
              <a:spcBef>
                <a:spcPct val="20000"/>
              </a:spcBef>
              <a:spcAft>
                <a:spcPct val="0"/>
              </a:spcAft>
              <a:buChar char="»"/>
              <a:defRPr kumimoji="1" sz="15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F46AB17-EFC2-0C4D-83FB-30114AB09B9A}" type="slidenum">
              <a:rPr kumimoji="0" lang="en-US" altLang="en-US" sz="1050"/>
              <a:pPr>
                <a:spcBef>
                  <a:spcPct val="50000"/>
                </a:spcBef>
                <a:buClrTx/>
                <a:buSzTx/>
                <a:buFontTx/>
                <a:buNone/>
              </a:pPr>
              <a:t>3</a:t>
            </a:fld>
            <a:endParaRPr kumimoji="0" lang="en-US" altLang="en-US" sz="105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92B1F336-F38D-6243-9779-9C61D43CC172}"/>
              </a:ext>
            </a:extLst>
          </p:cNvPr>
          <p:cNvSpPr>
            <a:spLocks noGrp="1" noChangeArrowheads="1"/>
          </p:cNvSpPr>
          <p:nvPr>
            <p:ph type="title"/>
          </p:nvPr>
        </p:nvSpPr>
        <p:spPr>
          <a:xfrm>
            <a:off x="1143000" y="304800"/>
            <a:ext cx="8001000" cy="1143000"/>
          </a:xfrm>
        </p:spPr>
        <p:txBody>
          <a:bodyPr/>
          <a:lstStyle/>
          <a:p>
            <a:r>
              <a:rPr lang="en-US" altLang="en-US" sz="3600">
                <a:ea typeface="ＭＳ Ｐゴシック" panose="020B0600070205080204" pitchFamily="34" charset="-128"/>
              </a:rPr>
              <a:t>Alternate outcome:  Screening sigmoidoscopy and colon cancer mortality</a:t>
            </a:r>
          </a:p>
        </p:txBody>
      </p:sp>
      <p:sp>
        <p:nvSpPr>
          <p:cNvPr id="75778" name="Rectangle 3">
            <a:extLst>
              <a:ext uri="{FF2B5EF4-FFF2-40B4-BE49-F238E27FC236}">
                <a16:creationId xmlns:a16="http://schemas.microsoft.com/office/drawing/2014/main" id="{ED283EFB-77ED-C049-BD52-7E72042734F2}"/>
              </a:ext>
            </a:extLst>
          </p:cNvPr>
          <p:cNvSpPr>
            <a:spLocks noGrp="1" noChangeArrowheads="1"/>
          </p:cNvSpPr>
          <p:nvPr>
            <p:ph type="body" idx="1"/>
          </p:nvPr>
        </p:nvSpPr>
        <p:spPr>
          <a:xfrm>
            <a:off x="1066800" y="1905000"/>
            <a:ext cx="7772400" cy="4114800"/>
          </a:xfrm>
        </p:spPr>
        <p:txBody>
          <a:bodyPr/>
          <a:lstStyle/>
          <a:p>
            <a:r>
              <a:rPr lang="en-US" altLang="en-US">
                <a:ea typeface="ＭＳ Ｐゴシック" panose="020B0600070205080204" pitchFamily="34" charset="-128"/>
              </a:rPr>
              <a:t>Possible bias: patients who agree to sigmoidoscopy are likely to be different</a:t>
            </a:r>
          </a:p>
          <a:p>
            <a:r>
              <a:rPr lang="en-US" altLang="en-US">
                <a:ea typeface="ＭＳ Ｐゴシック" panose="020B0600070205080204" pitchFamily="34" charset="-128"/>
              </a:rPr>
              <a:t>Outcome of interest: Cancers within the reach of the sigmoidoscope: apparent protection (OR= 0.41)</a:t>
            </a:r>
          </a:p>
          <a:p>
            <a:r>
              <a:rPr lang="en-US" altLang="en-US">
                <a:ea typeface="ＭＳ Ｐゴシック" panose="020B0600070205080204" pitchFamily="34" charset="-128"/>
              </a:rPr>
              <a:t>Alternate outcome: More proximal cancers: No effect (OR= 0.96). </a:t>
            </a:r>
          </a:p>
        </p:txBody>
      </p:sp>
      <p:sp>
        <p:nvSpPr>
          <p:cNvPr id="75779" name="Text Box 4">
            <a:extLst>
              <a:ext uri="{FF2B5EF4-FFF2-40B4-BE49-F238E27FC236}">
                <a16:creationId xmlns:a16="http://schemas.microsoft.com/office/drawing/2014/main" id="{074D3CB8-AFB8-3E41-B9AF-C45B94C7055D}"/>
              </a:ext>
            </a:extLst>
          </p:cNvPr>
          <p:cNvSpPr txBox="1">
            <a:spLocks noChangeArrowheads="1"/>
          </p:cNvSpPr>
          <p:nvPr/>
        </p:nvSpPr>
        <p:spPr bwMode="auto">
          <a:xfrm>
            <a:off x="1447800" y="5943600"/>
            <a:ext cx="44402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Selby et al, NEJM 1992;326:653-7</a:t>
            </a:r>
          </a:p>
        </p:txBody>
      </p:sp>
      <p:sp>
        <p:nvSpPr>
          <p:cNvPr id="75780" name="Slide Number Placeholder 6">
            <a:extLst>
              <a:ext uri="{FF2B5EF4-FFF2-40B4-BE49-F238E27FC236}">
                <a16:creationId xmlns:a16="http://schemas.microsoft.com/office/drawing/2014/main" id="{97F911D7-EFDB-2646-8951-A24C246595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4C9C9D2-C2E6-7F46-9B02-CD39A11AE3EF}" type="slidenum">
              <a:rPr kumimoji="0" lang="en-US" altLang="en-US" sz="1400" smtClean="0"/>
              <a:pPr>
                <a:spcBef>
                  <a:spcPct val="50000"/>
                </a:spcBef>
                <a:buClrTx/>
                <a:buSzTx/>
                <a:buFontTx/>
                <a:buNone/>
              </a:pPr>
              <a:t>30</a:t>
            </a:fld>
            <a:endParaRPr kumimoji="0" lang="en-US" altLang="en-US"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BB38983-1B04-A94A-9C86-C31DCE7E1EFE}"/>
              </a:ext>
            </a:extLst>
          </p:cNvPr>
          <p:cNvSpPr>
            <a:spLocks noGrp="1" noChangeArrowheads="1"/>
          </p:cNvSpPr>
          <p:nvPr>
            <p:ph type="title"/>
          </p:nvPr>
        </p:nvSpPr>
        <p:spPr>
          <a:xfrm>
            <a:off x="1066800" y="0"/>
            <a:ext cx="7772400" cy="1524000"/>
          </a:xfrm>
        </p:spPr>
        <p:txBody>
          <a:bodyPr/>
          <a:lstStyle/>
          <a:p>
            <a:r>
              <a:rPr lang="en-US" altLang="en-US" sz="3600">
                <a:ea typeface="ＭＳ Ｐゴシック" panose="020B0600070205080204" pitchFamily="34" charset="-128"/>
              </a:rPr>
              <a:t>Alternate predictor: Pioglitazone, Rosiglitazone and Bladder Cancer</a:t>
            </a:r>
          </a:p>
        </p:txBody>
      </p:sp>
      <p:sp>
        <p:nvSpPr>
          <p:cNvPr id="77826" name="Rectangle 3">
            <a:extLst>
              <a:ext uri="{FF2B5EF4-FFF2-40B4-BE49-F238E27FC236}">
                <a16:creationId xmlns:a16="http://schemas.microsoft.com/office/drawing/2014/main" id="{74FDA0A5-F1D7-794D-9D8D-F0E666D1F154}"/>
              </a:ext>
            </a:extLst>
          </p:cNvPr>
          <p:cNvSpPr>
            <a:spLocks noGrp="1" noChangeArrowheads="1"/>
          </p:cNvSpPr>
          <p:nvPr>
            <p:ph type="body" idx="1"/>
          </p:nvPr>
        </p:nvSpPr>
        <p:spPr>
          <a:xfrm>
            <a:off x="990600" y="1752600"/>
            <a:ext cx="7772400" cy="4114800"/>
          </a:xfrm>
        </p:spPr>
        <p:txBody>
          <a:bodyPr/>
          <a:lstStyle/>
          <a:p>
            <a:pPr>
              <a:lnSpc>
                <a:spcPct val="80000"/>
              </a:lnSpc>
            </a:pPr>
            <a:r>
              <a:rPr lang="en-US" altLang="en-US" sz="3000">
                <a:solidFill>
                  <a:schemeClr val="tx2"/>
                </a:solidFill>
                <a:ea typeface="ＭＳ Ｐゴシック" panose="020B0600070205080204" pitchFamily="34" charset="-128"/>
              </a:rPr>
              <a:t>Nested case-control study using the UK General Practice Research Database</a:t>
            </a:r>
          </a:p>
          <a:p>
            <a:pPr>
              <a:lnSpc>
                <a:spcPct val="80000"/>
              </a:lnSpc>
            </a:pPr>
            <a:r>
              <a:rPr lang="en-US" altLang="en-US" sz="3000">
                <a:solidFill>
                  <a:schemeClr val="tx2"/>
                </a:solidFill>
                <a:ea typeface="ＭＳ Ｐゴシック" panose="020B0600070205080204" pitchFamily="34" charset="-128"/>
              </a:rPr>
              <a:t>Subjects enrolled at time of new prescription of an antidiabetes drug</a:t>
            </a:r>
          </a:p>
          <a:p>
            <a:pPr>
              <a:lnSpc>
                <a:spcPct val="80000"/>
              </a:lnSpc>
            </a:pPr>
            <a:r>
              <a:rPr lang="en-US" altLang="en-US" sz="3000">
                <a:solidFill>
                  <a:schemeClr val="tx2"/>
                </a:solidFill>
                <a:ea typeface="ＭＳ Ｐゴシック" panose="020B0600070205080204" pitchFamily="34" charset="-128"/>
              </a:rPr>
              <a:t>Pioglitazone associated with subsequent bladder cancer incidence (OR = 1.83; 95% CI 1.10 to 3.05</a:t>
            </a:r>
          </a:p>
          <a:p>
            <a:pPr>
              <a:lnSpc>
                <a:spcPct val="80000"/>
              </a:lnSpc>
            </a:pPr>
            <a:r>
              <a:rPr lang="en-US" altLang="en-US" sz="3000">
                <a:solidFill>
                  <a:schemeClr val="tx2"/>
                </a:solidFill>
                <a:ea typeface="ＭＳ Ｐゴシック" panose="020B0600070205080204" pitchFamily="34" charset="-128"/>
              </a:rPr>
              <a:t>No association with Rosiglitazone (OR = 1.14 (95% CI 0.78 to 1.68)</a:t>
            </a:r>
          </a:p>
        </p:txBody>
      </p:sp>
      <p:sp>
        <p:nvSpPr>
          <p:cNvPr id="77827" name="Text Box 4">
            <a:extLst>
              <a:ext uri="{FF2B5EF4-FFF2-40B4-BE49-F238E27FC236}">
                <a16:creationId xmlns:a16="http://schemas.microsoft.com/office/drawing/2014/main" id="{DB427AF8-F59F-DF4F-A02A-2AB3DBAB23E3}"/>
              </a:ext>
            </a:extLst>
          </p:cNvPr>
          <p:cNvSpPr txBox="1">
            <a:spLocks noChangeArrowheads="1"/>
          </p:cNvSpPr>
          <p:nvPr/>
        </p:nvSpPr>
        <p:spPr bwMode="auto">
          <a:xfrm>
            <a:off x="1676400" y="5638800"/>
            <a:ext cx="46085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a:latin typeface="Times New Roman" panose="02020603050405020304" pitchFamily="18" charset="0"/>
              </a:rPr>
              <a:t>Azoulay et al </a:t>
            </a:r>
            <a:r>
              <a:rPr kumimoji="0" lang="en-US" altLang="en-US" sz="2400" i="1">
                <a:latin typeface="Times New Roman" panose="02020603050405020304" pitchFamily="18" charset="0"/>
              </a:rPr>
              <a:t>BMJ 2012;344:e3645</a:t>
            </a:r>
            <a:endParaRPr kumimoji="0" lang="en-US" altLang="en-US" sz="2400">
              <a:latin typeface="Times New Roman" panose="02020603050405020304" pitchFamily="18" charset="0"/>
            </a:endParaRPr>
          </a:p>
        </p:txBody>
      </p:sp>
      <p:sp>
        <p:nvSpPr>
          <p:cNvPr id="77828" name="Slide Number Placeholder 7">
            <a:extLst>
              <a:ext uri="{FF2B5EF4-FFF2-40B4-BE49-F238E27FC236}">
                <a16:creationId xmlns:a16="http://schemas.microsoft.com/office/drawing/2014/main" id="{0760429F-B86B-4D4E-8DC8-0878206B578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C076833-8930-074C-88FD-F67288D7DA1A}" type="slidenum">
              <a:rPr kumimoji="0" lang="en-US" altLang="en-US" sz="1400" smtClean="0"/>
              <a:pPr>
                <a:spcBef>
                  <a:spcPct val="50000"/>
                </a:spcBef>
                <a:buClrTx/>
                <a:buSzTx/>
                <a:buFontTx/>
                <a:buNone/>
              </a:pPr>
              <a:t>31</a:t>
            </a:fld>
            <a:endParaRPr kumimoji="0" lang="en-US" altLang="en-US" sz="1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FF8A1E90-50A2-4043-AB9E-FB19623521BB}"/>
              </a:ext>
            </a:extLst>
          </p:cNvPr>
          <p:cNvSpPr>
            <a:spLocks noGrp="1" noChangeArrowheads="1"/>
          </p:cNvSpPr>
          <p:nvPr>
            <p:ph type="title"/>
          </p:nvPr>
        </p:nvSpPr>
        <p:spPr/>
        <p:txBody>
          <a:bodyPr/>
          <a:lstStyle/>
          <a:p>
            <a:r>
              <a:rPr lang="en-US" altLang="en-US" sz="2800">
                <a:solidFill>
                  <a:srgbClr val="003366"/>
                </a:solidFill>
                <a:ea typeface="ＭＳ Ｐゴシック" panose="020B0600070205080204" pitchFamily="34" charset="-128"/>
              </a:rPr>
              <a:t>Alternate Predictor: Suicide Risk in Bipolar Disorder During Treatment With Lithium and Divalproex</a:t>
            </a:r>
            <a:endParaRPr lang="en-US" altLang="en-US" sz="2800">
              <a:ea typeface="ＭＳ Ｐゴシック" panose="020B0600070205080204" pitchFamily="34" charset="-128"/>
            </a:endParaRPr>
          </a:p>
        </p:txBody>
      </p:sp>
      <p:sp>
        <p:nvSpPr>
          <p:cNvPr id="280579" name="Rectangle 3">
            <a:extLst>
              <a:ext uri="{FF2B5EF4-FFF2-40B4-BE49-F238E27FC236}">
                <a16:creationId xmlns:a16="http://schemas.microsoft.com/office/drawing/2014/main" id="{836B7192-B552-F446-82C8-C543034050CF}"/>
              </a:ext>
            </a:extLst>
          </p:cNvPr>
          <p:cNvSpPr>
            <a:spLocks noGrp="1" noChangeArrowheads="1"/>
          </p:cNvSpPr>
          <p:nvPr>
            <p:ph type="body" idx="1"/>
          </p:nvPr>
        </p:nvSpPr>
        <p:spPr>
          <a:xfrm>
            <a:off x="1106488" y="1828800"/>
            <a:ext cx="8001000" cy="4267200"/>
          </a:xfrm>
        </p:spPr>
        <p:txBody>
          <a:bodyPr/>
          <a:lstStyle/>
          <a:p>
            <a:pPr>
              <a:lnSpc>
                <a:spcPct val="80000"/>
              </a:lnSpc>
            </a:pPr>
            <a:r>
              <a:rPr lang="en-US" altLang="en-US" sz="2600">
                <a:ea typeface="ＭＳ Ｐゴシック" panose="020B0600070205080204" pitchFamily="34" charset="-128"/>
              </a:rPr>
              <a:t>Retrospective cohort study of Kaiser Permanente and Group Health patients with bipolar disorder</a:t>
            </a:r>
          </a:p>
          <a:p>
            <a:pPr>
              <a:lnSpc>
                <a:spcPct val="80000"/>
              </a:lnSpc>
            </a:pPr>
            <a:r>
              <a:rPr lang="en-US" altLang="en-US" sz="2600">
                <a:ea typeface="ＭＳ Ｐゴシック" panose="020B0600070205080204" pitchFamily="34" charset="-128"/>
              </a:rPr>
              <a:t>Patients treated with divalproex at 2.1 times suicide risk of those receiving no treatment</a:t>
            </a:r>
          </a:p>
          <a:p>
            <a:pPr>
              <a:lnSpc>
                <a:spcPct val="80000"/>
              </a:lnSpc>
            </a:pPr>
            <a:r>
              <a:rPr lang="en-US" altLang="en-US" sz="2600">
                <a:ea typeface="ＭＳ Ｐゴシック" panose="020B0600070205080204" pitchFamily="34" charset="-128"/>
              </a:rPr>
              <a:t>Concern: confounding by indication</a:t>
            </a:r>
          </a:p>
          <a:p>
            <a:pPr>
              <a:lnSpc>
                <a:spcPct val="80000"/>
              </a:lnSpc>
            </a:pPr>
            <a:r>
              <a:rPr lang="en-US" altLang="en-US" sz="2600">
                <a:ea typeface="ＭＳ Ｐゴシック" panose="020B0600070205080204" pitchFamily="34" charset="-128"/>
              </a:rPr>
              <a:t>Results: Suicides per 1000 person/years</a:t>
            </a:r>
          </a:p>
          <a:p>
            <a:pPr lvl="1">
              <a:lnSpc>
                <a:spcPct val="80000"/>
              </a:lnSpc>
            </a:pPr>
            <a:r>
              <a:rPr lang="en-US" altLang="en-US" sz="2600">
                <a:ea typeface="ＭＳ Ｐゴシック" panose="020B0600070205080204" pitchFamily="34" charset="-128"/>
              </a:rPr>
              <a:t>31.3 for treatment with divalproex</a:t>
            </a:r>
          </a:p>
          <a:p>
            <a:pPr lvl="1">
              <a:lnSpc>
                <a:spcPct val="80000"/>
              </a:lnSpc>
            </a:pPr>
            <a:r>
              <a:rPr lang="en-US" altLang="en-US" sz="2600">
                <a:ea typeface="ＭＳ Ｐゴシック" panose="020B0600070205080204" pitchFamily="34" charset="-128"/>
              </a:rPr>
              <a:t>15 for no treatment (P&lt;0.001)</a:t>
            </a:r>
          </a:p>
          <a:p>
            <a:pPr lvl="1">
              <a:lnSpc>
                <a:spcPct val="80000"/>
              </a:lnSpc>
            </a:pPr>
            <a:r>
              <a:rPr lang="en-US" altLang="en-US" sz="2600">
                <a:ea typeface="ＭＳ Ｐゴシック" panose="020B0600070205080204" pitchFamily="34" charset="-128"/>
              </a:rPr>
              <a:t>10.8 for Lithium (P&lt;0.001)</a:t>
            </a:r>
          </a:p>
          <a:p>
            <a:pPr>
              <a:lnSpc>
                <a:spcPct val="80000"/>
              </a:lnSpc>
            </a:pPr>
            <a:r>
              <a:rPr lang="en-US" altLang="en-US" sz="2600">
                <a:ea typeface="ＭＳ Ｐゴシック" panose="020B0600070205080204" pitchFamily="34" charset="-128"/>
              </a:rPr>
              <a:t>If confounding by indication, expect same bias for Lithium</a:t>
            </a:r>
          </a:p>
        </p:txBody>
      </p:sp>
      <p:sp>
        <p:nvSpPr>
          <p:cNvPr id="79875" name="Text Box 4">
            <a:extLst>
              <a:ext uri="{FF2B5EF4-FFF2-40B4-BE49-F238E27FC236}">
                <a16:creationId xmlns:a16="http://schemas.microsoft.com/office/drawing/2014/main" id="{609E8438-A785-6F40-9E10-09D9CF4FE526}"/>
              </a:ext>
            </a:extLst>
          </p:cNvPr>
          <p:cNvSpPr txBox="1">
            <a:spLocks noChangeArrowheads="1"/>
          </p:cNvSpPr>
          <p:nvPr/>
        </p:nvSpPr>
        <p:spPr bwMode="auto">
          <a:xfrm>
            <a:off x="990600" y="61722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kumimoji="0" lang="en-US" altLang="en-US" sz="2400" i="1">
                <a:latin typeface="Verdana" panose="020B0604030504040204" pitchFamily="34" charset="0"/>
              </a:rPr>
              <a:t>Goodwin et al. JAMA.</a:t>
            </a:r>
            <a:r>
              <a:rPr kumimoji="0" lang="en-US" altLang="en-US" sz="2400">
                <a:latin typeface="Verdana" panose="020B0604030504040204" pitchFamily="34" charset="0"/>
              </a:rPr>
              <a:t> 2003;290:1467-1473</a:t>
            </a:r>
            <a:endParaRPr kumimoji="0" lang="en-US" altLang="en-US" sz="2400">
              <a:latin typeface="Times New Roman" panose="02020603050405020304" pitchFamily="18" charset="0"/>
            </a:endParaRPr>
          </a:p>
        </p:txBody>
      </p:sp>
      <p:sp>
        <p:nvSpPr>
          <p:cNvPr id="79876" name="Slide Number Placeholder 6">
            <a:extLst>
              <a:ext uri="{FF2B5EF4-FFF2-40B4-BE49-F238E27FC236}">
                <a16:creationId xmlns:a16="http://schemas.microsoft.com/office/drawing/2014/main" id="{4D8933EF-A258-D343-A14A-6444AF8409E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0411B2F-F0B2-6446-A0FB-AE292CCCF744}" type="slidenum">
              <a:rPr kumimoji="0" lang="en-US" altLang="en-US" sz="1400" smtClean="0"/>
              <a:pPr>
                <a:spcBef>
                  <a:spcPct val="50000"/>
                </a:spcBef>
                <a:buClrTx/>
                <a:buSzTx/>
                <a:buFontTx/>
                <a:buNone/>
              </a:pPr>
              <a:t>32</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0579">
                                            <p:txEl>
                                              <p:pRg st="6" end="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05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F5C7A85B-6353-C54B-AED6-EF98AC1403B5}"/>
              </a:ext>
            </a:extLst>
          </p:cNvPr>
          <p:cNvSpPr>
            <a:spLocks noGrp="1" noChangeArrowheads="1"/>
          </p:cNvSpPr>
          <p:nvPr>
            <p:ph type="title"/>
          </p:nvPr>
        </p:nvSpPr>
        <p:spPr>
          <a:xfrm>
            <a:off x="1066800" y="685800"/>
            <a:ext cx="7772400" cy="914400"/>
          </a:xfrm>
        </p:spPr>
        <p:txBody>
          <a:bodyPr/>
          <a:lstStyle/>
          <a:p>
            <a:r>
              <a:rPr lang="en-US" altLang="en-US">
                <a:latin typeface="Times New Roman" panose="02020603050405020304" pitchFamily="18" charset="0"/>
                <a:ea typeface="ＭＳ Ｐゴシック" panose="020B0600070205080204" pitchFamily="34" charset="-128"/>
              </a:rPr>
              <a:t>Initial Mood Stabilizer Prescription by Year of Initial Diagnosis</a:t>
            </a:r>
            <a:r>
              <a:rPr lang="en-US" altLang="en-US">
                <a:latin typeface="Verdana" panose="020B0604030504040204" pitchFamily="34" charset="0"/>
                <a:ea typeface="ＭＳ Ｐゴシック" panose="020B0600070205080204" pitchFamily="34" charset="-128"/>
              </a:rPr>
              <a:t> </a:t>
            </a:r>
          </a:p>
        </p:txBody>
      </p:sp>
      <p:pic>
        <p:nvPicPr>
          <p:cNvPr id="81922" name="Picture 4">
            <a:extLst>
              <a:ext uri="{FF2B5EF4-FFF2-40B4-BE49-F238E27FC236}">
                <a16:creationId xmlns:a16="http://schemas.microsoft.com/office/drawing/2014/main" id="{15E8B492-C0D9-0F4E-B83B-350D8427F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81200"/>
            <a:ext cx="7924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5">
            <a:extLst>
              <a:ext uri="{FF2B5EF4-FFF2-40B4-BE49-F238E27FC236}">
                <a16:creationId xmlns:a16="http://schemas.microsoft.com/office/drawing/2014/main" id="{BD33A8D7-E2F0-284D-B8CA-CDCC624499CB}"/>
              </a:ext>
            </a:extLst>
          </p:cNvPr>
          <p:cNvSpPr>
            <a:spLocks noChangeArrowheads="1"/>
          </p:cNvSpPr>
          <p:nvPr/>
        </p:nvSpPr>
        <p:spPr bwMode="auto">
          <a:xfrm>
            <a:off x="990600" y="6096000"/>
            <a:ext cx="686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400" i="1">
                <a:latin typeface="Verdana" panose="020B0604030504040204" pitchFamily="34" charset="0"/>
              </a:rPr>
              <a:t>Goodwin et al. JAMA.</a:t>
            </a:r>
            <a:r>
              <a:rPr kumimoji="0" lang="en-US" altLang="en-US" sz="2400">
                <a:latin typeface="Verdana" panose="020B0604030504040204" pitchFamily="34" charset="0"/>
              </a:rPr>
              <a:t> 2003;290:1467-1473</a:t>
            </a:r>
          </a:p>
        </p:txBody>
      </p:sp>
      <p:sp>
        <p:nvSpPr>
          <p:cNvPr id="81924" name="Slide Number Placeholder 6">
            <a:extLst>
              <a:ext uri="{FF2B5EF4-FFF2-40B4-BE49-F238E27FC236}">
                <a16:creationId xmlns:a16="http://schemas.microsoft.com/office/drawing/2014/main" id="{C81496A0-0296-C643-87F1-F58C8B4447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C93D4CA-7514-BB4F-BBA5-DE353F6240D2}" type="slidenum">
              <a:rPr kumimoji="0" lang="en-US" altLang="en-US" sz="1400" smtClean="0"/>
              <a:pPr>
                <a:spcBef>
                  <a:spcPct val="50000"/>
                </a:spcBef>
                <a:buClrTx/>
                <a:buSzTx/>
                <a:buFontTx/>
                <a:buNone/>
              </a:pPr>
              <a:t>33</a:t>
            </a:fld>
            <a:endParaRPr kumimoji="0" lang="en-US" altLang="en-US" sz="14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5EDF-C2A8-FE4A-9A90-989F8C32294E}"/>
              </a:ext>
            </a:extLst>
          </p:cNvPr>
          <p:cNvSpPr>
            <a:spLocks noGrp="1"/>
          </p:cNvSpPr>
          <p:nvPr>
            <p:ph type="title"/>
          </p:nvPr>
        </p:nvSpPr>
        <p:spPr>
          <a:xfrm>
            <a:off x="1343130" y="13398"/>
            <a:ext cx="7772400" cy="596202"/>
          </a:xfrm>
        </p:spPr>
        <p:txBody>
          <a:bodyPr/>
          <a:lstStyle/>
          <a:p>
            <a:r>
              <a:rPr lang="en-US" dirty="0"/>
              <a:t>Immortal time bias (hard)</a:t>
            </a:r>
          </a:p>
        </p:txBody>
      </p:sp>
      <p:sp>
        <p:nvSpPr>
          <p:cNvPr id="3" name="Content Placeholder 2">
            <a:extLst>
              <a:ext uri="{FF2B5EF4-FFF2-40B4-BE49-F238E27FC236}">
                <a16:creationId xmlns:a16="http://schemas.microsoft.com/office/drawing/2014/main" id="{85580790-9A8C-4042-BC20-E4DCF74002FC}"/>
              </a:ext>
            </a:extLst>
          </p:cNvPr>
          <p:cNvSpPr>
            <a:spLocks noGrp="1"/>
          </p:cNvSpPr>
          <p:nvPr>
            <p:ph idx="1"/>
          </p:nvPr>
        </p:nvSpPr>
        <p:spPr>
          <a:xfrm>
            <a:off x="914400" y="762000"/>
            <a:ext cx="7772400" cy="5334000"/>
          </a:xfrm>
        </p:spPr>
        <p:txBody>
          <a:bodyPr/>
          <a:lstStyle/>
          <a:p>
            <a:r>
              <a:rPr lang="en-US" dirty="0"/>
              <a:t>Bias due to improper classification of exposed and unexposed time periods at risk</a:t>
            </a:r>
          </a:p>
          <a:p>
            <a:r>
              <a:rPr lang="en-US" dirty="0"/>
              <a:t>Watch for it any time there is follow-up time prior to exposure</a:t>
            </a:r>
          </a:p>
          <a:p>
            <a:pPr lvl="1"/>
            <a:r>
              <a:rPr lang="en-US" dirty="0"/>
              <a:t>Red flag: "ever exposed" compared with "never exposed"</a:t>
            </a:r>
          </a:p>
          <a:p>
            <a:pPr lvl="1"/>
            <a:r>
              <a:rPr lang="en-US" dirty="0"/>
              <a:t>The time period BEFORE exposure in the exposed gets counted as unexposed person-time only if there's an event, leading to falsely high unexposed event rates</a:t>
            </a:r>
          </a:p>
        </p:txBody>
      </p:sp>
      <p:sp>
        <p:nvSpPr>
          <p:cNvPr id="4" name="Slide Number Placeholder 3">
            <a:extLst>
              <a:ext uri="{FF2B5EF4-FFF2-40B4-BE49-F238E27FC236}">
                <a16:creationId xmlns:a16="http://schemas.microsoft.com/office/drawing/2014/main" id="{4A1E4C5B-2C54-4F42-990A-A12801923176}"/>
              </a:ext>
            </a:extLst>
          </p:cNvPr>
          <p:cNvSpPr>
            <a:spLocks noGrp="1"/>
          </p:cNvSpPr>
          <p:nvPr>
            <p:ph type="sldNum" sz="quarter" idx="12"/>
          </p:nvPr>
        </p:nvSpPr>
        <p:spPr/>
        <p:txBody>
          <a:bodyPr/>
          <a:lstStyle/>
          <a:p>
            <a:pPr>
              <a:defRPr/>
            </a:pPr>
            <a:fld id="{4D38515E-7C90-3A42-8773-664AE540F217}" type="slidenum">
              <a:rPr lang="en-US" altLang="en-US" smtClean="0"/>
              <a:pPr>
                <a:defRPr/>
              </a:pPr>
              <a:t>34</a:t>
            </a:fld>
            <a:endParaRPr lang="en-US" altLang="en-US"/>
          </a:p>
        </p:txBody>
      </p:sp>
    </p:spTree>
    <p:extLst>
      <p:ext uri="{BB962C8B-B14F-4D97-AF65-F5344CB8AC3E}">
        <p14:creationId xmlns:p14="http://schemas.microsoft.com/office/powerpoint/2010/main" val="3717656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7478-5D96-204F-BB78-9211E7A8967C}"/>
              </a:ext>
            </a:extLst>
          </p:cNvPr>
          <p:cNvSpPr>
            <a:spLocks noGrp="1"/>
          </p:cNvSpPr>
          <p:nvPr>
            <p:ph type="title"/>
          </p:nvPr>
        </p:nvSpPr>
        <p:spPr>
          <a:xfrm>
            <a:off x="838200" y="0"/>
            <a:ext cx="7772400" cy="609600"/>
          </a:xfrm>
        </p:spPr>
        <p:txBody>
          <a:bodyPr/>
          <a:lstStyle/>
          <a:p>
            <a:r>
              <a:rPr lang="en-US" sz="3200" dirty="0"/>
              <a:t>Immortal time bias</a:t>
            </a:r>
          </a:p>
        </p:txBody>
      </p:sp>
      <p:sp>
        <p:nvSpPr>
          <p:cNvPr id="4" name="Slide Number Placeholder 3">
            <a:extLst>
              <a:ext uri="{FF2B5EF4-FFF2-40B4-BE49-F238E27FC236}">
                <a16:creationId xmlns:a16="http://schemas.microsoft.com/office/drawing/2014/main" id="{47FD58DB-BC62-2543-BA47-E294F164C87E}"/>
              </a:ext>
            </a:extLst>
          </p:cNvPr>
          <p:cNvSpPr>
            <a:spLocks noGrp="1"/>
          </p:cNvSpPr>
          <p:nvPr>
            <p:ph type="sldNum" sz="quarter" idx="12"/>
          </p:nvPr>
        </p:nvSpPr>
        <p:spPr/>
        <p:txBody>
          <a:bodyPr/>
          <a:lstStyle/>
          <a:p>
            <a:pPr>
              <a:defRPr/>
            </a:pPr>
            <a:fld id="{4D38515E-7C90-3A42-8773-664AE540F217}" type="slidenum">
              <a:rPr lang="en-US" altLang="en-US" smtClean="0"/>
              <a:pPr>
                <a:defRPr/>
              </a:pPr>
              <a:t>35</a:t>
            </a:fld>
            <a:endParaRPr lang="en-US" altLang="en-US"/>
          </a:p>
        </p:txBody>
      </p:sp>
      <p:pic>
        <p:nvPicPr>
          <p:cNvPr id="5" name="Picture 4">
            <a:extLst>
              <a:ext uri="{FF2B5EF4-FFF2-40B4-BE49-F238E27FC236}">
                <a16:creationId xmlns:a16="http://schemas.microsoft.com/office/drawing/2014/main" id="{66B40349-F9C4-CD4D-A34A-04C7ADC51BC2}"/>
              </a:ext>
            </a:extLst>
          </p:cNvPr>
          <p:cNvPicPr/>
          <p:nvPr/>
        </p:nvPicPr>
        <p:blipFill>
          <a:blip r:embed="rId3"/>
          <a:stretch>
            <a:fillRect/>
          </a:stretch>
        </p:blipFill>
        <p:spPr>
          <a:xfrm>
            <a:off x="0" y="914400"/>
            <a:ext cx="9525000" cy="5791200"/>
          </a:xfrm>
          <a:prstGeom prst="rect">
            <a:avLst/>
          </a:prstGeom>
        </p:spPr>
      </p:pic>
    </p:spTree>
    <p:extLst>
      <p:ext uri="{BB962C8B-B14F-4D97-AF65-F5344CB8AC3E}">
        <p14:creationId xmlns:p14="http://schemas.microsoft.com/office/powerpoint/2010/main" val="4148434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175-FA5B-E14B-83E8-93258A2B9C82}"/>
              </a:ext>
            </a:extLst>
          </p:cNvPr>
          <p:cNvSpPr>
            <a:spLocks noGrp="1"/>
          </p:cNvSpPr>
          <p:nvPr>
            <p:ph type="title"/>
          </p:nvPr>
        </p:nvSpPr>
        <p:spPr>
          <a:xfrm>
            <a:off x="1981200" y="-101600"/>
            <a:ext cx="7772400" cy="914400"/>
          </a:xfrm>
        </p:spPr>
        <p:txBody>
          <a:bodyPr/>
          <a:lstStyle/>
          <a:p>
            <a:r>
              <a:rPr lang="en-US" dirty="0"/>
              <a:t>Immortal time bias example</a:t>
            </a:r>
          </a:p>
        </p:txBody>
      </p:sp>
      <p:sp>
        <p:nvSpPr>
          <p:cNvPr id="3" name="Content Placeholder 2">
            <a:extLst>
              <a:ext uri="{FF2B5EF4-FFF2-40B4-BE49-F238E27FC236}">
                <a16:creationId xmlns:a16="http://schemas.microsoft.com/office/drawing/2014/main" id="{0A84E982-1EDE-F04C-B16E-CA29FC4674B7}"/>
              </a:ext>
            </a:extLst>
          </p:cNvPr>
          <p:cNvSpPr>
            <a:spLocks noGrp="1"/>
          </p:cNvSpPr>
          <p:nvPr>
            <p:ph idx="1"/>
          </p:nvPr>
        </p:nvSpPr>
        <p:spPr>
          <a:xfrm>
            <a:off x="1066800" y="2362200"/>
            <a:ext cx="5486400" cy="4572000"/>
          </a:xfrm>
        </p:spPr>
        <p:txBody>
          <a:bodyPr/>
          <a:lstStyle/>
          <a:p>
            <a:r>
              <a:rPr lang="en-US" dirty="0"/>
              <a:t>Compared life expectancy of Oscar winners with  Oscar nominees who did not win</a:t>
            </a:r>
          </a:p>
          <a:p>
            <a:r>
              <a:rPr lang="en-US" dirty="0"/>
              <a:t>Found ~3.9 years longer life expectancy in winners </a:t>
            </a:r>
          </a:p>
        </p:txBody>
      </p:sp>
      <p:sp>
        <p:nvSpPr>
          <p:cNvPr id="4" name="Slide Number Placeholder 3">
            <a:extLst>
              <a:ext uri="{FF2B5EF4-FFF2-40B4-BE49-F238E27FC236}">
                <a16:creationId xmlns:a16="http://schemas.microsoft.com/office/drawing/2014/main" id="{D196B721-0B8F-B84A-A881-2D89476A4995}"/>
              </a:ext>
            </a:extLst>
          </p:cNvPr>
          <p:cNvSpPr>
            <a:spLocks noGrp="1"/>
          </p:cNvSpPr>
          <p:nvPr>
            <p:ph type="sldNum" sz="quarter" idx="12"/>
          </p:nvPr>
        </p:nvSpPr>
        <p:spPr/>
        <p:txBody>
          <a:bodyPr/>
          <a:lstStyle/>
          <a:p>
            <a:pPr>
              <a:defRPr/>
            </a:pPr>
            <a:fld id="{4D38515E-7C90-3A42-8773-664AE540F217}" type="slidenum">
              <a:rPr lang="en-US" altLang="en-US" smtClean="0"/>
              <a:pPr>
                <a:defRPr/>
              </a:pPr>
              <a:t>36</a:t>
            </a:fld>
            <a:endParaRPr lang="en-US" altLang="en-US"/>
          </a:p>
        </p:txBody>
      </p:sp>
      <p:pic>
        <p:nvPicPr>
          <p:cNvPr id="5" name="Picture 4" descr="A close up of a logo&#10;&#10;Description automatically generated">
            <a:extLst>
              <a:ext uri="{FF2B5EF4-FFF2-40B4-BE49-F238E27FC236}">
                <a16:creationId xmlns:a16="http://schemas.microsoft.com/office/drawing/2014/main" id="{22B3C4CE-FE85-D746-AE48-0426623B0B41}"/>
              </a:ext>
            </a:extLst>
          </p:cNvPr>
          <p:cNvPicPr>
            <a:picLocks noChangeAspect="1"/>
          </p:cNvPicPr>
          <p:nvPr/>
        </p:nvPicPr>
        <p:blipFill>
          <a:blip r:embed="rId3"/>
          <a:stretch>
            <a:fillRect/>
          </a:stretch>
        </p:blipFill>
        <p:spPr>
          <a:xfrm>
            <a:off x="924622" y="1066800"/>
            <a:ext cx="8056756" cy="10414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A73A826-FF74-A747-A448-9BAEFBF1B051}"/>
              </a:ext>
            </a:extLst>
          </p:cNvPr>
          <p:cNvPicPr>
            <a:picLocks noChangeAspect="1"/>
          </p:cNvPicPr>
          <p:nvPr/>
        </p:nvPicPr>
        <p:blipFill>
          <a:blip r:embed="rId4"/>
          <a:stretch>
            <a:fillRect/>
          </a:stretch>
        </p:blipFill>
        <p:spPr>
          <a:xfrm>
            <a:off x="962722" y="647700"/>
            <a:ext cx="3378200" cy="660400"/>
          </a:xfrm>
          <a:prstGeom prst="rect">
            <a:avLst/>
          </a:prstGeom>
        </p:spPr>
      </p:pic>
      <p:pic>
        <p:nvPicPr>
          <p:cNvPr id="9" name="Picture 8">
            <a:extLst>
              <a:ext uri="{FF2B5EF4-FFF2-40B4-BE49-F238E27FC236}">
                <a16:creationId xmlns:a16="http://schemas.microsoft.com/office/drawing/2014/main" id="{43B90467-9F44-464B-A576-C7F03490B593}"/>
              </a:ext>
            </a:extLst>
          </p:cNvPr>
          <p:cNvPicPr>
            <a:picLocks noChangeAspect="1"/>
          </p:cNvPicPr>
          <p:nvPr/>
        </p:nvPicPr>
        <p:blipFill>
          <a:blip r:embed="rId5"/>
          <a:stretch>
            <a:fillRect/>
          </a:stretch>
        </p:blipFill>
        <p:spPr>
          <a:xfrm>
            <a:off x="6487221" y="2032000"/>
            <a:ext cx="2321149" cy="4216400"/>
          </a:xfrm>
          <a:prstGeom prst="rect">
            <a:avLst/>
          </a:prstGeom>
        </p:spPr>
      </p:pic>
    </p:spTree>
    <p:extLst>
      <p:ext uri="{BB962C8B-B14F-4D97-AF65-F5344CB8AC3E}">
        <p14:creationId xmlns:p14="http://schemas.microsoft.com/office/powerpoint/2010/main" val="175789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175-FA5B-E14B-83E8-93258A2B9C82}"/>
              </a:ext>
            </a:extLst>
          </p:cNvPr>
          <p:cNvSpPr>
            <a:spLocks noGrp="1"/>
          </p:cNvSpPr>
          <p:nvPr>
            <p:ph type="title"/>
          </p:nvPr>
        </p:nvSpPr>
        <p:spPr>
          <a:xfrm>
            <a:off x="1981200" y="-101600"/>
            <a:ext cx="7772400" cy="914400"/>
          </a:xfrm>
        </p:spPr>
        <p:txBody>
          <a:bodyPr/>
          <a:lstStyle/>
          <a:p>
            <a:r>
              <a:rPr lang="en-US" dirty="0"/>
              <a:t>Immortal time bias example</a:t>
            </a:r>
          </a:p>
        </p:txBody>
      </p:sp>
      <p:sp>
        <p:nvSpPr>
          <p:cNvPr id="3" name="Content Placeholder 2">
            <a:extLst>
              <a:ext uri="{FF2B5EF4-FFF2-40B4-BE49-F238E27FC236}">
                <a16:creationId xmlns:a16="http://schemas.microsoft.com/office/drawing/2014/main" id="{0A84E982-1EDE-F04C-B16E-CA29FC4674B7}"/>
              </a:ext>
            </a:extLst>
          </p:cNvPr>
          <p:cNvSpPr>
            <a:spLocks noGrp="1"/>
          </p:cNvSpPr>
          <p:nvPr>
            <p:ph idx="1"/>
          </p:nvPr>
        </p:nvSpPr>
        <p:spPr>
          <a:xfrm>
            <a:off x="1000821" y="2514600"/>
            <a:ext cx="5486400" cy="4572000"/>
          </a:xfrm>
        </p:spPr>
        <p:txBody>
          <a:bodyPr/>
          <a:lstStyle/>
          <a:p>
            <a:r>
              <a:rPr lang="en-US" dirty="0"/>
              <a:t>Nominees who won in </a:t>
            </a:r>
            <a:r>
              <a:rPr lang="en-US" i="1" dirty="0"/>
              <a:t>subsequent</a:t>
            </a:r>
            <a:r>
              <a:rPr lang="en-US" dirty="0"/>
              <a:t> years were counted as winners</a:t>
            </a:r>
          </a:p>
          <a:p>
            <a:pPr lvl="1"/>
            <a:r>
              <a:rPr lang="en-US" dirty="0"/>
              <a:t>Some died before they could win</a:t>
            </a:r>
          </a:p>
          <a:p>
            <a:pPr lvl="1"/>
            <a:r>
              <a:rPr lang="en-US" dirty="0"/>
              <a:t>Time between nomination and winning "immortal"</a:t>
            </a:r>
          </a:p>
        </p:txBody>
      </p:sp>
      <p:sp>
        <p:nvSpPr>
          <p:cNvPr id="4" name="Slide Number Placeholder 3">
            <a:extLst>
              <a:ext uri="{FF2B5EF4-FFF2-40B4-BE49-F238E27FC236}">
                <a16:creationId xmlns:a16="http://schemas.microsoft.com/office/drawing/2014/main" id="{D196B721-0B8F-B84A-A881-2D89476A4995}"/>
              </a:ext>
            </a:extLst>
          </p:cNvPr>
          <p:cNvSpPr>
            <a:spLocks noGrp="1"/>
          </p:cNvSpPr>
          <p:nvPr>
            <p:ph type="sldNum" sz="quarter" idx="12"/>
          </p:nvPr>
        </p:nvSpPr>
        <p:spPr/>
        <p:txBody>
          <a:bodyPr/>
          <a:lstStyle/>
          <a:p>
            <a:pPr>
              <a:defRPr/>
            </a:pPr>
            <a:fld id="{4D38515E-7C90-3A42-8773-664AE540F217}" type="slidenum">
              <a:rPr lang="en-US" altLang="en-US" smtClean="0"/>
              <a:pPr>
                <a:defRPr/>
              </a:pPr>
              <a:t>37</a:t>
            </a:fld>
            <a:endParaRPr lang="en-US" altLang="en-US"/>
          </a:p>
        </p:txBody>
      </p:sp>
      <p:pic>
        <p:nvPicPr>
          <p:cNvPr id="8" name="Picture 7" descr="A screenshot of a cell phone&#10;&#10;Description automatically generated">
            <a:extLst>
              <a:ext uri="{FF2B5EF4-FFF2-40B4-BE49-F238E27FC236}">
                <a16:creationId xmlns:a16="http://schemas.microsoft.com/office/drawing/2014/main" id="{3C174F9E-D13A-724E-8D72-331A3540A6DC}"/>
              </a:ext>
            </a:extLst>
          </p:cNvPr>
          <p:cNvPicPr>
            <a:picLocks noChangeAspect="1"/>
          </p:cNvPicPr>
          <p:nvPr/>
        </p:nvPicPr>
        <p:blipFill>
          <a:blip r:embed="rId3"/>
          <a:stretch>
            <a:fillRect/>
          </a:stretch>
        </p:blipFill>
        <p:spPr>
          <a:xfrm>
            <a:off x="986536" y="609600"/>
            <a:ext cx="8132064" cy="1752600"/>
          </a:xfrm>
          <a:prstGeom prst="rect">
            <a:avLst/>
          </a:prstGeom>
        </p:spPr>
      </p:pic>
      <p:pic>
        <p:nvPicPr>
          <p:cNvPr id="9" name="Picture 8">
            <a:extLst>
              <a:ext uri="{FF2B5EF4-FFF2-40B4-BE49-F238E27FC236}">
                <a16:creationId xmlns:a16="http://schemas.microsoft.com/office/drawing/2014/main" id="{43B90467-9F44-464B-A576-C7F03490B593}"/>
              </a:ext>
            </a:extLst>
          </p:cNvPr>
          <p:cNvPicPr>
            <a:picLocks noChangeAspect="1"/>
          </p:cNvPicPr>
          <p:nvPr/>
        </p:nvPicPr>
        <p:blipFill>
          <a:blip r:embed="rId4"/>
          <a:stretch>
            <a:fillRect/>
          </a:stretch>
        </p:blipFill>
        <p:spPr>
          <a:xfrm>
            <a:off x="7010400" y="1981200"/>
            <a:ext cx="2321149" cy="4216400"/>
          </a:xfrm>
          <a:prstGeom prst="rect">
            <a:avLst/>
          </a:prstGeom>
        </p:spPr>
      </p:pic>
    </p:spTree>
    <p:extLst>
      <p:ext uri="{BB962C8B-B14F-4D97-AF65-F5344CB8AC3E}">
        <p14:creationId xmlns:p14="http://schemas.microsoft.com/office/powerpoint/2010/main" val="3533107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175-FA5B-E14B-83E8-93258A2B9C82}"/>
              </a:ext>
            </a:extLst>
          </p:cNvPr>
          <p:cNvSpPr>
            <a:spLocks noGrp="1"/>
          </p:cNvSpPr>
          <p:nvPr>
            <p:ph type="title"/>
          </p:nvPr>
        </p:nvSpPr>
        <p:spPr>
          <a:xfrm>
            <a:off x="1000821" y="-50800"/>
            <a:ext cx="7772400" cy="914400"/>
          </a:xfrm>
        </p:spPr>
        <p:txBody>
          <a:bodyPr/>
          <a:lstStyle/>
          <a:p>
            <a:r>
              <a:rPr lang="en-US" dirty="0"/>
              <a:t>Example 1: Julianne Moore</a:t>
            </a:r>
          </a:p>
        </p:txBody>
      </p:sp>
      <p:sp>
        <p:nvSpPr>
          <p:cNvPr id="3" name="Content Placeholder 2">
            <a:extLst>
              <a:ext uri="{FF2B5EF4-FFF2-40B4-BE49-F238E27FC236}">
                <a16:creationId xmlns:a16="http://schemas.microsoft.com/office/drawing/2014/main" id="{0A84E982-1EDE-F04C-B16E-CA29FC4674B7}"/>
              </a:ext>
            </a:extLst>
          </p:cNvPr>
          <p:cNvSpPr>
            <a:spLocks noGrp="1"/>
          </p:cNvSpPr>
          <p:nvPr>
            <p:ph idx="1"/>
          </p:nvPr>
        </p:nvSpPr>
        <p:spPr>
          <a:xfrm>
            <a:off x="962721" y="723900"/>
            <a:ext cx="5450779" cy="5981700"/>
          </a:xfrm>
        </p:spPr>
        <p:txBody>
          <a:bodyPr/>
          <a:lstStyle/>
          <a:p>
            <a:r>
              <a:rPr lang="en-US" dirty="0"/>
              <a:t>First nominated 1998 (age 38) for Boogie Nights</a:t>
            </a:r>
          </a:p>
          <a:p>
            <a:r>
              <a:rPr lang="en-US" dirty="0"/>
              <a:t>Also nominated 2000, 2003</a:t>
            </a:r>
          </a:p>
          <a:p>
            <a:r>
              <a:rPr lang="en-US" dirty="0"/>
              <a:t>Won in 2017 (age 57) for Still Alice </a:t>
            </a:r>
          </a:p>
          <a:p>
            <a:r>
              <a:rPr lang="en-US" dirty="0"/>
              <a:t>Time between 1998 and 2017 was immortal</a:t>
            </a:r>
          </a:p>
          <a:p>
            <a:pPr lvl="1"/>
            <a:r>
              <a:rPr lang="en-US" dirty="0"/>
              <a:t>If she had died in that period, death would have gone in the nominated but did not win column </a:t>
            </a:r>
          </a:p>
        </p:txBody>
      </p:sp>
      <p:sp>
        <p:nvSpPr>
          <p:cNvPr id="4" name="Slide Number Placeholder 3">
            <a:extLst>
              <a:ext uri="{FF2B5EF4-FFF2-40B4-BE49-F238E27FC236}">
                <a16:creationId xmlns:a16="http://schemas.microsoft.com/office/drawing/2014/main" id="{D196B721-0B8F-B84A-A881-2D89476A4995}"/>
              </a:ext>
            </a:extLst>
          </p:cNvPr>
          <p:cNvSpPr>
            <a:spLocks noGrp="1"/>
          </p:cNvSpPr>
          <p:nvPr>
            <p:ph type="sldNum" sz="quarter" idx="12"/>
          </p:nvPr>
        </p:nvSpPr>
        <p:spPr/>
        <p:txBody>
          <a:bodyPr/>
          <a:lstStyle/>
          <a:p>
            <a:pPr>
              <a:defRPr/>
            </a:pPr>
            <a:fld id="{4D38515E-7C90-3A42-8773-664AE540F217}" type="slidenum">
              <a:rPr lang="en-US" altLang="en-US" smtClean="0"/>
              <a:pPr>
                <a:defRPr/>
              </a:pPr>
              <a:t>38</a:t>
            </a:fld>
            <a:endParaRPr lang="en-US" altLang="en-US"/>
          </a:p>
        </p:txBody>
      </p:sp>
      <p:pic>
        <p:nvPicPr>
          <p:cNvPr id="5" name="Picture 4">
            <a:extLst>
              <a:ext uri="{FF2B5EF4-FFF2-40B4-BE49-F238E27FC236}">
                <a16:creationId xmlns:a16="http://schemas.microsoft.com/office/drawing/2014/main" id="{566D199D-DA03-0441-A8E7-207853C06AE5}"/>
              </a:ext>
            </a:extLst>
          </p:cNvPr>
          <p:cNvPicPr>
            <a:picLocks noChangeAspect="1"/>
          </p:cNvPicPr>
          <p:nvPr/>
        </p:nvPicPr>
        <p:blipFill>
          <a:blip r:embed="rId3"/>
          <a:stretch>
            <a:fillRect/>
          </a:stretch>
        </p:blipFill>
        <p:spPr>
          <a:xfrm>
            <a:off x="6553334" y="673100"/>
            <a:ext cx="2590665" cy="4127500"/>
          </a:xfrm>
          <a:prstGeom prst="rect">
            <a:avLst/>
          </a:prstGeom>
        </p:spPr>
      </p:pic>
      <p:sp>
        <p:nvSpPr>
          <p:cNvPr id="6" name="TextBox 5">
            <a:extLst>
              <a:ext uri="{FF2B5EF4-FFF2-40B4-BE49-F238E27FC236}">
                <a16:creationId xmlns:a16="http://schemas.microsoft.com/office/drawing/2014/main" id="{F76E8EFC-4C29-0F4C-859A-08F93AF412EF}"/>
              </a:ext>
            </a:extLst>
          </p:cNvPr>
          <p:cNvSpPr txBox="1"/>
          <p:nvPr/>
        </p:nvSpPr>
        <p:spPr>
          <a:xfrm>
            <a:off x="6649689" y="4865469"/>
            <a:ext cx="2626421" cy="553998"/>
          </a:xfrm>
          <a:prstGeom prst="rect">
            <a:avLst/>
          </a:prstGeom>
          <a:noFill/>
        </p:spPr>
        <p:txBody>
          <a:bodyPr wrap="square" rtlCol="0">
            <a:spAutoFit/>
          </a:bodyPr>
          <a:lstStyle/>
          <a:p>
            <a:r>
              <a:rPr lang="en-US" sz="1000" dirty="0"/>
              <a:t>By Georges </a:t>
            </a:r>
            <a:r>
              <a:rPr lang="en-US" sz="1000" dirty="0" err="1"/>
              <a:t>Biard</a:t>
            </a:r>
            <a:r>
              <a:rPr lang="en-US" sz="1000" dirty="0"/>
              <a:t>, CC BY-SA 4.0, https://</a:t>
            </a:r>
            <a:r>
              <a:rPr lang="en-US" sz="1000" dirty="0" err="1"/>
              <a:t>commons.wikimedia.org</a:t>
            </a:r>
            <a:r>
              <a:rPr lang="en-US" sz="1000" dirty="0"/>
              <a:t>/w/</a:t>
            </a:r>
            <a:r>
              <a:rPr lang="en-US" sz="1000" dirty="0" err="1"/>
              <a:t>index.php?curid</a:t>
            </a:r>
            <a:r>
              <a:rPr lang="en-US" sz="1000" dirty="0"/>
              <a:t>=69500486</a:t>
            </a:r>
          </a:p>
        </p:txBody>
      </p:sp>
    </p:spTree>
    <p:extLst>
      <p:ext uri="{BB962C8B-B14F-4D97-AF65-F5344CB8AC3E}">
        <p14:creationId xmlns:p14="http://schemas.microsoft.com/office/powerpoint/2010/main" val="47656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E7175-FA5B-E14B-83E8-93258A2B9C82}"/>
              </a:ext>
            </a:extLst>
          </p:cNvPr>
          <p:cNvSpPr>
            <a:spLocks noGrp="1"/>
          </p:cNvSpPr>
          <p:nvPr>
            <p:ph type="title"/>
          </p:nvPr>
        </p:nvSpPr>
        <p:spPr>
          <a:xfrm>
            <a:off x="1000821" y="-50800"/>
            <a:ext cx="7772400" cy="914400"/>
          </a:xfrm>
        </p:spPr>
        <p:txBody>
          <a:bodyPr/>
          <a:lstStyle/>
          <a:p>
            <a:r>
              <a:rPr lang="en-US" dirty="0"/>
              <a:t>Example 2: James Dean</a:t>
            </a:r>
          </a:p>
        </p:txBody>
      </p:sp>
      <p:sp>
        <p:nvSpPr>
          <p:cNvPr id="3" name="Content Placeholder 2">
            <a:extLst>
              <a:ext uri="{FF2B5EF4-FFF2-40B4-BE49-F238E27FC236}">
                <a16:creationId xmlns:a16="http://schemas.microsoft.com/office/drawing/2014/main" id="{0A84E982-1EDE-F04C-B16E-CA29FC4674B7}"/>
              </a:ext>
            </a:extLst>
          </p:cNvPr>
          <p:cNvSpPr>
            <a:spLocks noGrp="1"/>
          </p:cNvSpPr>
          <p:nvPr>
            <p:ph idx="1"/>
          </p:nvPr>
        </p:nvSpPr>
        <p:spPr>
          <a:xfrm>
            <a:off x="962721" y="723900"/>
            <a:ext cx="5450779" cy="5981700"/>
          </a:xfrm>
        </p:spPr>
        <p:txBody>
          <a:bodyPr/>
          <a:lstStyle/>
          <a:p>
            <a:r>
              <a:rPr lang="en-US" dirty="0"/>
              <a:t>Nominated 1955 (age 24) for East of Eden</a:t>
            </a:r>
          </a:p>
          <a:p>
            <a:r>
              <a:rPr lang="en-US" dirty="0"/>
              <a:t>Died in a car crash that year</a:t>
            </a:r>
          </a:p>
          <a:p>
            <a:r>
              <a:rPr lang="en-US" dirty="0"/>
              <a:t>If he had not died, might have gone on to win an Oscar later in life</a:t>
            </a:r>
          </a:p>
          <a:p>
            <a:r>
              <a:rPr lang="en-US" dirty="0"/>
              <a:t>Oscar winners oversample survivors </a:t>
            </a:r>
          </a:p>
        </p:txBody>
      </p:sp>
      <p:sp>
        <p:nvSpPr>
          <p:cNvPr id="4" name="Slide Number Placeholder 3">
            <a:extLst>
              <a:ext uri="{FF2B5EF4-FFF2-40B4-BE49-F238E27FC236}">
                <a16:creationId xmlns:a16="http://schemas.microsoft.com/office/drawing/2014/main" id="{D196B721-0B8F-B84A-A881-2D89476A4995}"/>
              </a:ext>
            </a:extLst>
          </p:cNvPr>
          <p:cNvSpPr>
            <a:spLocks noGrp="1"/>
          </p:cNvSpPr>
          <p:nvPr>
            <p:ph type="sldNum" sz="quarter" idx="12"/>
          </p:nvPr>
        </p:nvSpPr>
        <p:spPr/>
        <p:txBody>
          <a:bodyPr/>
          <a:lstStyle/>
          <a:p>
            <a:pPr>
              <a:defRPr/>
            </a:pPr>
            <a:fld id="{4D38515E-7C90-3A42-8773-664AE540F217}" type="slidenum">
              <a:rPr lang="en-US" altLang="en-US" smtClean="0"/>
              <a:pPr>
                <a:defRPr/>
              </a:pPr>
              <a:t>39</a:t>
            </a:fld>
            <a:endParaRPr lang="en-US" altLang="en-US"/>
          </a:p>
        </p:txBody>
      </p:sp>
      <p:pic>
        <p:nvPicPr>
          <p:cNvPr id="7" name="Picture 6">
            <a:extLst>
              <a:ext uri="{FF2B5EF4-FFF2-40B4-BE49-F238E27FC236}">
                <a16:creationId xmlns:a16="http://schemas.microsoft.com/office/drawing/2014/main" id="{A082AA6B-7BAF-BF42-A63E-76471B179470}"/>
              </a:ext>
            </a:extLst>
          </p:cNvPr>
          <p:cNvPicPr>
            <a:picLocks noChangeAspect="1"/>
          </p:cNvPicPr>
          <p:nvPr/>
        </p:nvPicPr>
        <p:blipFill>
          <a:blip r:embed="rId3"/>
          <a:stretch>
            <a:fillRect/>
          </a:stretch>
        </p:blipFill>
        <p:spPr>
          <a:xfrm>
            <a:off x="6248401" y="850900"/>
            <a:ext cx="2870200" cy="3530346"/>
          </a:xfrm>
          <a:prstGeom prst="rect">
            <a:avLst/>
          </a:prstGeom>
        </p:spPr>
      </p:pic>
      <p:sp>
        <p:nvSpPr>
          <p:cNvPr id="8" name="TextBox 7">
            <a:extLst>
              <a:ext uri="{FF2B5EF4-FFF2-40B4-BE49-F238E27FC236}">
                <a16:creationId xmlns:a16="http://schemas.microsoft.com/office/drawing/2014/main" id="{8145EA76-D509-9D43-A046-04FFBD677EED}"/>
              </a:ext>
            </a:extLst>
          </p:cNvPr>
          <p:cNvSpPr txBox="1"/>
          <p:nvPr/>
        </p:nvSpPr>
        <p:spPr>
          <a:xfrm>
            <a:off x="6477000" y="4343146"/>
            <a:ext cx="2578100" cy="707886"/>
          </a:xfrm>
          <a:prstGeom prst="rect">
            <a:avLst/>
          </a:prstGeom>
          <a:noFill/>
        </p:spPr>
        <p:txBody>
          <a:bodyPr wrap="square" rtlCol="0">
            <a:spAutoFit/>
          </a:bodyPr>
          <a:lstStyle/>
          <a:p>
            <a:r>
              <a:rPr lang="en-US" sz="1000" i="1" dirty="0"/>
              <a:t>This work is in the </a:t>
            </a:r>
            <a:r>
              <a:rPr lang="en-US" sz="1000" b="1" i="1" dirty="0">
                <a:hlinkClick r:id="rId4" tooltip="w:public domain"/>
              </a:rPr>
              <a:t>public domain</a:t>
            </a:r>
            <a:r>
              <a:rPr lang="en-US" sz="1000" i="1" dirty="0"/>
              <a:t> in the United States because it was </a:t>
            </a:r>
            <a:r>
              <a:rPr lang="en-US" sz="1000" i="1" dirty="0">
                <a:hlinkClick r:id="rId5" tooltip="w:publication"/>
              </a:rPr>
              <a:t>published</a:t>
            </a:r>
            <a:r>
              <a:rPr lang="en-US" sz="1000" i="1" dirty="0"/>
              <a:t> in the United States between 1924 and 1977 </a:t>
            </a:r>
            <a:r>
              <a:rPr lang="en-US" sz="1000" b="1" i="1" dirty="0"/>
              <a:t>without a copyright notice</a:t>
            </a:r>
            <a:r>
              <a:rPr lang="en-US" sz="1000" i="1" dirty="0"/>
              <a:t>.</a:t>
            </a:r>
            <a:endParaRPr lang="en-US" sz="1000" dirty="0"/>
          </a:p>
        </p:txBody>
      </p:sp>
    </p:spTree>
    <p:extLst>
      <p:ext uri="{BB962C8B-B14F-4D97-AF65-F5344CB8AC3E}">
        <p14:creationId xmlns:p14="http://schemas.microsoft.com/office/powerpoint/2010/main" val="41860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90C56C4F-E4FD-5A48-96FD-19C68AC70D91}"/>
              </a:ext>
            </a:extLst>
          </p:cNvPr>
          <p:cNvSpPr>
            <a:spLocks noGrp="1" noChangeArrowheads="1"/>
          </p:cNvSpPr>
          <p:nvPr>
            <p:ph type="title"/>
          </p:nvPr>
        </p:nvSpPr>
        <p:spPr>
          <a:xfrm>
            <a:off x="1150938" y="0"/>
            <a:ext cx="7772400" cy="762000"/>
          </a:xfrm>
        </p:spPr>
        <p:txBody>
          <a:bodyPr/>
          <a:lstStyle/>
          <a:p>
            <a:r>
              <a:rPr lang="en-US" altLang="en-US" dirty="0">
                <a:latin typeface="Times New Roman" panose="02020603050405020304" pitchFamily="18" charset="0"/>
                <a:ea typeface="ＭＳ Ｐゴシック" panose="020B0600070205080204" pitchFamily="34" charset="-128"/>
              </a:rPr>
              <a:t>Background</a:t>
            </a:r>
          </a:p>
        </p:txBody>
      </p:sp>
      <p:sp>
        <p:nvSpPr>
          <p:cNvPr id="22530" name="Rectangle 3">
            <a:extLst>
              <a:ext uri="{FF2B5EF4-FFF2-40B4-BE49-F238E27FC236}">
                <a16:creationId xmlns:a16="http://schemas.microsoft.com/office/drawing/2014/main" id="{C041DB36-1AB4-4443-9A32-6D2331C3B8A3}"/>
              </a:ext>
            </a:extLst>
          </p:cNvPr>
          <p:cNvSpPr>
            <a:spLocks noGrp="1" noChangeArrowheads="1"/>
          </p:cNvSpPr>
          <p:nvPr>
            <p:ph type="body" idx="1"/>
          </p:nvPr>
        </p:nvSpPr>
        <p:spPr>
          <a:xfrm>
            <a:off x="1066800" y="914400"/>
            <a:ext cx="7772400" cy="5029200"/>
          </a:xfrm>
        </p:spPr>
        <p:txBody>
          <a:bodyPr/>
          <a:lstStyle/>
          <a:p>
            <a:r>
              <a:rPr lang="en-US" altLang="en-US" dirty="0">
                <a:ea typeface="ＭＳ Ｐゴシック" panose="020B0600070205080204" pitchFamily="34" charset="-128"/>
              </a:rPr>
              <a:t>Why do randomized blinded trials?</a:t>
            </a:r>
          </a:p>
          <a:p>
            <a:pPr lvl="1"/>
            <a:r>
              <a:rPr lang="en-US" altLang="en-US" dirty="0">
                <a:ea typeface="ＭＳ Ｐゴシック" panose="020B0600070205080204" pitchFamily="34" charset="-128"/>
              </a:rPr>
              <a:t> Randomize: to assemble comparable groups (avoid confounding) </a:t>
            </a:r>
          </a:p>
          <a:p>
            <a:pPr lvl="1"/>
            <a:r>
              <a:rPr lang="en-US" altLang="en-US" dirty="0">
                <a:ea typeface="ＭＳ Ｐゴシック" panose="020B0600070205080204" pitchFamily="34" charset="-128"/>
              </a:rPr>
              <a:t> Blinding to avoid placebo effect, cointerventions, and bias in measuring outcome variable</a:t>
            </a:r>
          </a:p>
          <a:p>
            <a:r>
              <a:rPr lang="en-US" altLang="en-US" dirty="0">
                <a:ea typeface="ＭＳ Ｐゴシック" panose="020B0600070205080204" pitchFamily="34" charset="-128"/>
              </a:rPr>
              <a:t>Observational studies of treatments</a:t>
            </a:r>
          </a:p>
          <a:p>
            <a:pPr lvl="1"/>
            <a:r>
              <a:rPr lang="en-US" altLang="en-US" dirty="0">
                <a:ea typeface="ＭＳ Ｐゴシック" panose="020B0600070205080204" pitchFamily="34" charset="-128"/>
              </a:rPr>
              <a:t>May be able to assemble comparable groups or use statistical adjustment </a:t>
            </a:r>
          </a:p>
          <a:p>
            <a:pPr lvl="1"/>
            <a:r>
              <a:rPr lang="en-US" altLang="en-US" dirty="0">
                <a:ea typeface="ＭＳ Ｐゴシック" panose="020B0600070205080204" pitchFamily="34" charset="-128"/>
              </a:rPr>
              <a:t>Won’</a:t>
            </a:r>
            <a:r>
              <a:rPr lang="en-US" altLang="ja-JP" dirty="0">
                <a:ea typeface="ＭＳ Ｐゴシック" panose="020B0600070205080204" pitchFamily="34" charset="-128"/>
              </a:rPr>
              <a:t>t be blinded (good and bad aspects to this)</a:t>
            </a:r>
            <a:endParaRPr lang="en-US" altLang="en-US" dirty="0">
              <a:ea typeface="ＭＳ Ｐゴシック" panose="020B0600070205080204" pitchFamily="34" charset="-128"/>
            </a:endParaRPr>
          </a:p>
        </p:txBody>
      </p:sp>
      <p:sp>
        <p:nvSpPr>
          <p:cNvPr id="22531" name="Slide Number Placeholder 5">
            <a:extLst>
              <a:ext uri="{FF2B5EF4-FFF2-40B4-BE49-F238E27FC236}">
                <a16:creationId xmlns:a16="http://schemas.microsoft.com/office/drawing/2014/main" id="{65C0F94B-3E2F-4546-AA87-C4A63E53862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DCCDB1A-D5A4-FF4F-ABA3-D539C26FBBFA}" type="slidenum">
              <a:rPr kumimoji="0" lang="en-US" altLang="en-US" sz="1400" smtClean="0"/>
              <a:pPr>
                <a:spcBef>
                  <a:spcPct val="50000"/>
                </a:spcBef>
                <a:buClrTx/>
                <a:buSzTx/>
                <a:buFontTx/>
                <a:buNone/>
              </a:pPr>
              <a:t>4</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53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5EDF-C2A8-FE4A-9A90-989F8C32294E}"/>
              </a:ext>
            </a:extLst>
          </p:cNvPr>
          <p:cNvSpPr>
            <a:spLocks noGrp="1"/>
          </p:cNvSpPr>
          <p:nvPr>
            <p:ph type="title"/>
          </p:nvPr>
        </p:nvSpPr>
        <p:spPr>
          <a:xfrm>
            <a:off x="1143000" y="152400"/>
            <a:ext cx="7772400" cy="1066800"/>
          </a:xfrm>
        </p:spPr>
        <p:txBody>
          <a:bodyPr/>
          <a:lstStyle/>
          <a:p>
            <a:r>
              <a:rPr lang="en-US" dirty="0"/>
              <a:t>How to think about immortal time bias (</a:t>
            </a:r>
            <a:r>
              <a:rPr lang="en-US"/>
              <a:t>and many </a:t>
            </a:r>
            <a:r>
              <a:rPr lang="en-US" dirty="0"/>
              <a:t>other biases)</a:t>
            </a:r>
          </a:p>
        </p:txBody>
      </p:sp>
      <p:sp>
        <p:nvSpPr>
          <p:cNvPr id="3" name="Content Placeholder 2">
            <a:extLst>
              <a:ext uri="{FF2B5EF4-FFF2-40B4-BE49-F238E27FC236}">
                <a16:creationId xmlns:a16="http://schemas.microsoft.com/office/drawing/2014/main" id="{85580790-9A8C-4042-BC20-E4DCF74002FC}"/>
              </a:ext>
            </a:extLst>
          </p:cNvPr>
          <p:cNvSpPr>
            <a:spLocks noGrp="1"/>
          </p:cNvSpPr>
          <p:nvPr>
            <p:ph idx="1"/>
          </p:nvPr>
        </p:nvSpPr>
        <p:spPr>
          <a:xfrm>
            <a:off x="914400" y="1371600"/>
            <a:ext cx="7772400" cy="5334000"/>
          </a:xfrm>
        </p:spPr>
        <p:txBody>
          <a:bodyPr/>
          <a:lstStyle/>
          <a:p>
            <a:r>
              <a:rPr lang="en-US" dirty="0"/>
              <a:t>Think about observational studies as trying to simulate a randomized trial</a:t>
            </a:r>
          </a:p>
          <a:p>
            <a:pPr lvl="1"/>
            <a:r>
              <a:rPr lang="en-US" dirty="0"/>
              <a:t>Called the "target trial"</a:t>
            </a:r>
          </a:p>
          <a:p>
            <a:r>
              <a:rPr lang="en-US" dirty="0"/>
              <a:t>Who would be included?  </a:t>
            </a:r>
          </a:p>
          <a:p>
            <a:r>
              <a:rPr lang="en-US" dirty="0"/>
              <a:t>When would follow-up begin (the equivalent of the time of randomization)</a:t>
            </a:r>
          </a:p>
          <a:p>
            <a:r>
              <a:rPr lang="en-US" dirty="0"/>
              <a:t>Need intention to treat analysis</a:t>
            </a:r>
          </a:p>
          <a:p>
            <a:r>
              <a:rPr lang="en-US" dirty="0"/>
              <a:t>For Oscars example, nominees who later win need to stay in nominee group to avoid bias (ITT not "as treated")</a:t>
            </a:r>
          </a:p>
        </p:txBody>
      </p:sp>
      <p:sp>
        <p:nvSpPr>
          <p:cNvPr id="4" name="Slide Number Placeholder 3">
            <a:extLst>
              <a:ext uri="{FF2B5EF4-FFF2-40B4-BE49-F238E27FC236}">
                <a16:creationId xmlns:a16="http://schemas.microsoft.com/office/drawing/2014/main" id="{4A1E4C5B-2C54-4F42-990A-A12801923176}"/>
              </a:ext>
            </a:extLst>
          </p:cNvPr>
          <p:cNvSpPr>
            <a:spLocks noGrp="1"/>
          </p:cNvSpPr>
          <p:nvPr>
            <p:ph type="sldNum" sz="quarter" idx="12"/>
          </p:nvPr>
        </p:nvSpPr>
        <p:spPr/>
        <p:txBody>
          <a:bodyPr/>
          <a:lstStyle/>
          <a:p>
            <a:pPr>
              <a:defRPr/>
            </a:pPr>
            <a:fld id="{4D38515E-7C90-3A42-8773-664AE540F217}" type="slidenum">
              <a:rPr lang="en-US" altLang="en-US" smtClean="0"/>
              <a:pPr>
                <a:defRPr/>
              </a:pPr>
              <a:t>40</a:t>
            </a:fld>
            <a:endParaRPr lang="en-US" altLang="en-US"/>
          </a:p>
        </p:txBody>
      </p:sp>
    </p:spTree>
    <p:extLst>
      <p:ext uri="{BB962C8B-B14F-4D97-AF65-F5344CB8AC3E}">
        <p14:creationId xmlns:p14="http://schemas.microsoft.com/office/powerpoint/2010/main" val="4506916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BA02C3D1-41CC-EB43-8C12-92059E3B163A}"/>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Questions?</a:t>
            </a:r>
          </a:p>
        </p:txBody>
      </p:sp>
      <p:sp>
        <p:nvSpPr>
          <p:cNvPr id="83970" name="Rectangle 3">
            <a:extLst>
              <a:ext uri="{FF2B5EF4-FFF2-40B4-BE49-F238E27FC236}">
                <a16:creationId xmlns:a16="http://schemas.microsoft.com/office/drawing/2014/main" id="{5E08892E-2EC0-BF42-8B72-D6AF115E6EA7}"/>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sp>
        <p:nvSpPr>
          <p:cNvPr id="83971" name="Slide Number Placeholder 5">
            <a:extLst>
              <a:ext uri="{FF2B5EF4-FFF2-40B4-BE49-F238E27FC236}">
                <a16:creationId xmlns:a16="http://schemas.microsoft.com/office/drawing/2014/main" id="{9FF0C3DC-DD6C-7D4E-9D68-809B7C7A1A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A6FE2C63-0B18-B440-AC41-0C100BF03BF0}" type="slidenum">
              <a:rPr kumimoji="0" lang="en-US" altLang="en-US" sz="1400" smtClean="0"/>
              <a:pPr>
                <a:spcBef>
                  <a:spcPct val="50000"/>
                </a:spcBef>
                <a:buClrTx/>
                <a:buSzTx/>
                <a:buFontTx/>
                <a:buNone/>
              </a:pPr>
              <a:t>41</a:t>
            </a:fld>
            <a:endParaRPr kumimoji="0" lang="en-US" altLang="en-US" sz="1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itle 1">
            <a:extLst>
              <a:ext uri="{FF2B5EF4-FFF2-40B4-BE49-F238E27FC236}">
                <a16:creationId xmlns:a16="http://schemas.microsoft.com/office/drawing/2014/main" id="{7A0AD486-ACBE-C74D-9527-9E6C5C860142}"/>
              </a:ext>
            </a:extLst>
          </p:cNvPr>
          <p:cNvSpPr>
            <a:spLocks noGrp="1" noChangeArrowheads="1"/>
          </p:cNvSpPr>
          <p:nvPr>
            <p:ph type="title"/>
          </p:nvPr>
        </p:nvSpPr>
        <p:spPr>
          <a:xfrm>
            <a:off x="1143000" y="152400"/>
            <a:ext cx="7772400" cy="609600"/>
          </a:xfrm>
        </p:spPr>
        <p:txBody>
          <a:bodyPr/>
          <a:lstStyle/>
          <a:p>
            <a:r>
              <a:rPr lang="en-US" altLang="en-US">
                <a:ea typeface="ＭＳ Ｐゴシック" panose="020B0600070205080204" pitchFamily="34" charset="-128"/>
              </a:rPr>
              <a:t>BREAK!</a:t>
            </a:r>
          </a:p>
        </p:txBody>
      </p:sp>
      <p:sp>
        <p:nvSpPr>
          <p:cNvPr id="124930" name="Slide Number Placeholder 3">
            <a:extLst>
              <a:ext uri="{FF2B5EF4-FFF2-40B4-BE49-F238E27FC236}">
                <a16:creationId xmlns:a16="http://schemas.microsoft.com/office/drawing/2014/main" id="{E3CAD461-A287-4B43-B820-6B7B8017DE8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94CCA5BB-85C4-BC4A-8EA7-E9A23B6F9C69}" type="slidenum">
              <a:rPr kumimoji="0" lang="en-US" altLang="en-US" sz="1400" smtClean="0"/>
              <a:pPr eaLnBrk="1" hangingPunct="1">
                <a:spcBef>
                  <a:spcPct val="50000"/>
                </a:spcBef>
                <a:buClrTx/>
                <a:buSzTx/>
                <a:buFontTx/>
                <a:buNone/>
              </a:pPr>
              <a:t>42</a:t>
            </a:fld>
            <a:endParaRPr kumimoji="0" lang="en-US" altLang="en-US" sz="1400"/>
          </a:p>
        </p:txBody>
      </p:sp>
      <p:pic>
        <p:nvPicPr>
          <p:cNvPr id="124931" name="Picture 4" descr="Stop whining almost there see that wall.png">
            <a:extLst>
              <a:ext uri="{FF2B5EF4-FFF2-40B4-BE49-F238E27FC236}">
                <a16:creationId xmlns:a16="http://schemas.microsoft.com/office/drawing/2014/main" id="{84F395D1-F5E5-DF4D-964F-AB504F6746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8850" y="1219200"/>
            <a:ext cx="7508875"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590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DF4704DF-B845-6F4B-8B39-EBD349F260DF}"/>
              </a:ext>
            </a:extLst>
          </p:cNvPr>
          <p:cNvSpPr>
            <a:spLocks noGrp="1" noChangeArrowheads="1"/>
          </p:cNvSpPr>
          <p:nvPr>
            <p:ph type="title"/>
          </p:nvPr>
        </p:nvSpPr>
        <p:spPr>
          <a:xfrm>
            <a:off x="1143000" y="457200"/>
            <a:ext cx="7772400" cy="609600"/>
          </a:xfrm>
        </p:spPr>
        <p:txBody>
          <a:bodyPr/>
          <a:lstStyle/>
          <a:p>
            <a:pPr eaLnBrk="1" hangingPunct="1"/>
            <a:r>
              <a:rPr lang="en-US" altLang="en-US">
                <a:ea typeface="ＭＳ Ｐゴシック" panose="020B0600070205080204" pitchFamily="34" charset="-128"/>
              </a:rPr>
              <a:t>P-Values and Confidence Intervals</a:t>
            </a:r>
          </a:p>
        </p:txBody>
      </p:sp>
      <p:sp>
        <p:nvSpPr>
          <p:cNvPr id="86018" name="Rectangle 3">
            <a:extLst>
              <a:ext uri="{FF2B5EF4-FFF2-40B4-BE49-F238E27FC236}">
                <a16:creationId xmlns:a16="http://schemas.microsoft.com/office/drawing/2014/main" id="{FED6625C-92FA-7443-A100-615CFCA71D41}"/>
              </a:ext>
            </a:extLst>
          </p:cNvPr>
          <p:cNvSpPr>
            <a:spLocks noGrp="1" noChangeArrowheads="1"/>
          </p:cNvSpPr>
          <p:nvPr>
            <p:ph type="body" idx="1"/>
          </p:nvPr>
        </p:nvSpPr>
        <p:spPr>
          <a:xfrm>
            <a:off x="1219200" y="1752600"/>
            <a:ext cx="7772400" cy="5638800"/>
          </a:xfrm>
        </p:spPr>
        <p:txBody>
          <a:bodyPr/>
          <a:lstStyle/>
          <a:p>
            <a:pPr eaLnBrk="1" hangingPunct="1">
              <a:lnSpc>
                <a:spcPct val="90000"/>
              </a:lnSpc>
            </a:pPr>
            <a:r>
              <a:rPr lang="en-US" altLang="en-US" sz="2800">
                <a:ea typeface="ＭＳ Ｐゴシック" panose="020B0600070205080204" pitchFamily="34" charset="-128"/>
              </a:rPr>
              <a:t>Justification and background</a:t>
            </a:r>
          </a:p>
          <a:p>
            <a:pPr eaLnBrk="1" hangingPunct="1">
              <a:lnSpc>
                <a:spcPct val="90000"/>
              </a:lnSpc>
            </a:pPr>
            <a:r>
              <a:rPr lang="en-US" altLang="en-US" sz="2800">
                <a:ea typeface="ＭＳ Ｐゴシック" panose="020B0600070205080204" pitchFamily="34" charset="-128"/>
              </a:rPr>
              <a:t>P-values </a:t>
            </a:r>
          </a:p>
          <a:p>
            <a:pPr lvl="1" eaLnBrk="1" hangingPunct="1">
              <a:lnSpc>
                <a:spcPct val="90000"/>
              </a:lnSpc>
            </a:pPr>
            <a:r>
              <a:rPr lang="en-US" altLang="en-US">
                <a:ea typeface="ＭＳ Ｐゴシック" panose="020B0600070205080204" pitchFamily="34" charset="-128"/>
              </a:rPr>
              <a:t>What they don’t and do mean</a:t>
            </a:r>
          </a:p>
          <a:p>
            <a:pPr lvl="1" eaLnBrk="1" hangingPunct="1">
              <a:lnSpc>
                <a:spcPct val="90000"/>
              </a:lnSpc>
            </a:pPr>
            <a:r>
              <a:rPr lang="en-US" altLang="en-US">
                <a:ea typeface="ＭＳ Ｐゴシック" panose="020B0600070205080204" pitchFamily="34" charset="-128"/>
              </a:rPr>
              <a:t>Analogy with diagnostic test results</a:t>
            </a:r>
          </a:p>
          <a:p>
            <a:pPr eaLnBrk="1" hangingPunct="1">
              <a:lnSpc>
                <a:spcPct val="90000"/>
              </a:lnSpc>
            </a:pPr>
            <a:r>
              <a:rPr lang="en-US" altLang="en-US" sz="2800">
                <a:ea typeface="ＭＳ Ｐゴシック" panose="020B0600070205080204" pitchFamily="34" charset="-128"/>
              </a:rPr>
              <a:t>Confidence intervals</a:t>
            </a:r>
          </a:p>
          <a:p>
            <a:pPr lvl="1" eaLnBrk="1" hangingPunct="1">
              <a:lnSpc>
                <a:spcPct val="90000"/>
              </a:lnSpc>
            </a:pPr>
            <a:r>
              <a:rPr lang="en-US" altLang="en-US">
                <a:ea typeface="ＭＳ Ｐゴシック" panose="020B0600070205080204" pitchFamily="34" charset="-128"/>
              </a:rPr>
              <a:t>What they don’t and do mean</a:t>
            </a:r>
          </a:p>
          <a:p>
            <a:pPr lvl="1" eaLnBrk="1" hangingPunct="1">
              <a:lnSpc>
                <a:spcPct val="90000"/>
              </a:lnSpc>
            </a:pPr>
            <a:r>
              <a:rPr lang="en-US" altLang="en-US">
                <a:ea typeface="ＭＳ Ｐゴシック" panose="020B0600070205080204" pitchFamily="34" charset="-128"/>
              </a:rPr>
              <a:t>CI for </a:t>
            </a:r>
            <a:r>
              <a:rPr lang="ja-JP" altLang="en-US">
                <a:ea typeface="ＭＳ Ｐゴシック" panose="020B0600070205080204" pitchFamily="34" charset="-128"/>
              </a:rPr>
              <a:t>“</a:t>
            </a:r>
            <a:r>
              <a:rPr lang="en-US" altLang="ja-JP">
                <a:ea typeface="ＭＳ Ｐゴシック" panose="020B0600070205080204" pitchFamily="34" charset="-128"/>
              </a:rPr>
              <a:t>negative</a:t>
            </a:r>
            <a:r>
              <a:rPr lang="ja-JP" altLang="en-US">
                <a:ea typeface="ＭＳ Ｐゴシック" panose="020B0600070205080204" pitchFamily="34" charset="-128"/>
              </a:rPr>
              <a:t>”</a:t>
            </a:r>
            <a:r>
              <a:rPr lang="en-US" altLang="ja-JP">
                <a:ea typeface="ＭＳ Ｐゴシック" panose="020B0600070205080204" pitchFamily="34" charset="-128"/>
              </a:rPr>
              <a:t> studies; absolute vs. relative risk</a:t>
            </a:r>
          </a:p>
          <a:p>
            <a:pPr eaLnBrk="1" hangingPunct="1">
              <a:lnSpc>
                <a:spcPct val="90000"/>
              </a:lnSpc>
            </a:pPr>
            <a:r>
              <a:rPr lang="en-US" altLang="ja-JP" sz="2800">
                <a:ea typeface="ＭＳ Ｐゴシック" panose="020B0600070205080204" pitchFamily="34" charset="-128"/>
              </a:rPr>
              <a:t>Recent example: cooling babies</a:t>
            </a:r>
          </a:p>
        </p:txBody>
      </p:sp>
      <p:sp>
        <p:nvSpPr>
          <p:cNvPr id="86019" name="Slide Number Placeholder 1">
            <a:extLst>
              <a:ext uri="{FF2B5EF4-FFF2-40B4-BE49-F238E27FC236}">
                <a16:creationId xmlns:a16="http://schemas.microsoft.com/office/drawing/2014/main" id="{58E1DF52-1B49-564A-B29B-F3A26152A4E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959A164F-4442-DA41-A206-D8BD1F963E30}" type="slidenum">
              <a:rPr kumimoji="0" lang="en-US" altLang="en-US" sz="1400" smtClean="0"/>
              <a:pPr eaLnBrk="1" hangingPunct="1">
                <a:spcBef>
                  <a:spcPct val="50000"/>
                </a:spcBef>
                <a:buClrTx/>
                <a:buSzTx/>
                <a:buFontTx/>
                <a:buNone/>
              </a:pPr>
              <a:t>43</a:t>
            </a:fld>
            <a:endParaRPr kumimoji="0" lang="en-US" altLang="en-US" sz="1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95083736-100A-D341-A744-ABEF3EDFC638}"/>
              </a:ext>
            </a:extLst>
          </p:cNvPr>
          <p:cNvSpPr>
            <a:spLocks noGrp="1" noChangeArrowheads="1"/>
          </p:cNvSpPr>
          <p:nvPr>
            <p:ph type="title"/>
          </p:nvPr>
        </p:nvSpPr>
        <p:spPr>
          <a:xfrm>
            <a:off x="1173163" y="457200"/>
            <a:ext cx="7772400" cy="685800"/>
          </a:xfrm>
        </p:spPr>
        <p:txBody>
          <a:bodyPr/>
          <a:lstStyle/>
          <a:p>
            <a:pPr eaLnBrk="1" hangingPunct="1"/>
            <a:r>
              <a:rPr lang="en-US" altLang="en-US">
                <a:ea typeface="ＭＳ Ｐゴシック" panose="020B0600070205080204" pitchFamily="34" charset="-128"/>
              </a:rPr>
              <a:t>Justification: Why cover this material here?</a:t>
            </a:r>
          </a:p>
        </p:txBody>
      </p:sp>
      <p:sp>
        <p:nvSpPr>
          <p:cNvPr id="88066" name="Rectangle 3">
            <a:extLst>
              <a:ext uri="{FF2B5EF4-FFF2-40B4-BE49-F238E27FC236}">
                <a16:creationId xmlns:a16="http://schemas.microsoft.com/office/drawing/2014/main" id="{671DB8EC-9BFE-2440-BDDE-46DF03C32FE5}"/>
              </a:ext>
            </a:extLst>
          </p:cNvPr>
          <p:cNvSpPr>
            <a:spLocks noGrp="1" noChangeArrowheads="1"/>
          </p:cNvSpPr>
          <p:nvPr>
            <p:ph type="body" idx="1"/>
          </p:nvPr>
        </p:nvSpPr>
        <p:spPr>
          <a:xfrm>
            <a:off x="1371600" y="1600200"/>
            <a:ext cx="7772400" cy="5257800"/>
          </a:xfrm>
        </p:spPr>
        <p:txBody>
          <a:bodyPr/>
          <a:lstStyle/>
          <a:p>
            <a:pPr eaLnBrk="1" hangingPunct="1">
              <a:lnSpc>
                <a:spcPct val="90000"/>
              </a:lnSpc>
            </a:pPr>
            <a:r>
              <a:rPr lang="en-US" altLang="en-US" dirty="0">
                <a:ea typeface="ＭＳ Ｐゴシック" panose="020B0600070205080204" pitchFamily="34" charset="-128"/>
              </a:rPr>
              <a:t>P-values and confidence intervals are ubiquitous in clinical research</a:t>
            </a:r>
          </a:p>
          <a:p>
            <a:pPr eaLnBrk="1" hangingPunct="1">
              <a:lnSpc>
                <a:spcPct val="90000"/>
              </a:lnSpc>
            </a:pPr>
            <a:r>
              <a:rPr lang="en-US" altLang="en-US" dirty="0">
                <a:ea typeface="ＭＳ Ｐゴシック" panose="020B0600070205080204" pitchFamily="34" charset="-128"/>
              </a:rPr>
              <a:t>Widely misunderstood and </a:t>
            </a:r>
            <a:r>
              <a:rPr lang="en-US" altLang="en-US" dirty="0" err="1">
                <a:ea typeface="ＭＳ Ｐゴシック" panose="020B0600070205080204" pitchFamily="34" charset="-128"/>
              </a:rPr>
              <a:t>mistaught</a:t>
            </a:r>
            <a:endParaRPr lang="en-US" altLang="en-US" dirty="0">
              <a:ea typeface="ＭＳ Ｐゴシック" panose="020B0600070205080204" pitchFamily="34" charset="-128"/>
            </a:endParaRPr>
          </a:p>
          <a:p>
            <a:pPr eaLnBrk="1" hangingPunct="1">
              <a:lnSpc>
                <a:spcPct val="90000"/>
              </a:lnSpc>
            </a:pPr>
            <a:r>
              <a:rPr lang="en-US" altLang="en-US" dirty="0">
                <a:ea typeface="ＭＳ Ｐゴシック" panose="020B0600070205080204" pitchFamily="34" charset="-128"/>
              </a:rPr>
              <a:t>You have a head start on </a:t>
            </a:r>
            <a:r>
              <a:rPr lang="en-US" altLang="en-US" dirty="0" err="1">
                <a:ea typeface="ＭＳ Ｐゴシック" panose="020B0600070205080204" pitchFamily="34" charset="-128"/>
              </a:rPr>
              <a:t>Bayes’s</a:t>
            </a:r>
            <a:r>
              <a:rPr lang="en-US" altLang="en-US" dirty="0">
                <a:ea typeface="ＭＳ Ｐゴシック" panose="020B0600070205080204" pitchFamily="34" charset="-128"/>
              </a:rPr>
              <a:t> theorem</a:t>
            </a:r>
          </a:p>
          <a:p>
            <a:pPr eaLnBrk="1" hangingPunct="1">
              <a:lnSpc>
                <a:spcPct val="90000"/>
              </a:lnSpc>
            </a:pPr>
            <a:r>
              <a:rPr lang="en-US" altLang="en-US" dirty="0">
                <a:ea typeface="ＭＳ Ｐゴシック" panose="020B0600070205080204" pitchFamily="34" charset="-128"/>
              </a:rPr>
              <a:t>Bayesian analyses are entering the mainstream clinical research literature</a:t>
            </a:r>
          </a:p>
        </p:txBody>
      </p:sp>
      <p:sp>
        <p:nvSpPr>
          <p:cNvPr id="88067" name="Slide Number Placeholder 1">
            <a:extLst>
              <a:ext uri="{FF2B5EF4-FFF2-40B4-BE49-F238E27FC236}">
                <a16:creationId xmlns:a16="http://schemas.microsoft.com/office/drawing/2014/main" id="{FED36F91-F927-1E45-9A48-63D0FC4B42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387518CA-CA3F-D741-823C-2AEE435B838E}" type="slidenum">
              <a:rPr kumimoji="0" lang="en-US" altLang="en-US" sz="1400" smtClean="0"/>
              <a:pPr eaLnBrk="1" hangingPunct="1">
                <a:spcBef>
                  <a:spcPct val="50000"/>
                </a:spcBef>
                <a:buClrTx/>
                <a:buSzTx/>
                <a:buFontTx/>
                <a:buNone/>
              </a:pPr>
              <a:t>44</a:t>
            </a:fld>
            <a:endParaRPr kumimoji="0" lang="en-US" alt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37839764-2343-364C-9371-2C9D77007BFD}"/>
              </a:ext>
            </a:extLst>
          </p:cNvPr>
          <p:cNvSpPr>
            <a:spLocks noGrp="1" noChangeArrowheads="1"/>
          </p:cNvSpPr>
          <p:nvPr>
            <p:ph type="title"/>
          </p:nvPr>
        </p:nvSpPr>
        <p:spPr>
          <a:xfrm>
            <a:off x="1219200" y="0"/>
            <a:ext cx="7772400" cy="838200"/>
          </a:xfrm>
        </p:spPr>
        <p:txBody>
          <a:bodyPr/>
          <a:lstStyle/>
          <a:p>
            <a:pPr eaLnBrk="1" hangingPunct="1"/>
            <a:r>
              <a:rPr lang="en-US" altLang="en-US">
                <a:ea typeface="ＭＳ Ｐゴシック" panose="020B0600070205080204" pitchFamily="34" charset="-128"/>
              </a:rPr>
              <a:t>Two types of probability</a:t>
            </a:r>
          </a:p>
        </p:txBody>
      </p:sp>
      <p:sp>
        <p:nvSpPr>
          <p:cNvPr id="30722" name="Content Placeholder 2">
            <a:extLst>
              <a:ext uri="{FF2B5EF4-FFF2-40B4-BE49-F238E27FC236}">
                <a16:creationId xmlns:a16="http://schemas.microsoft.com/office/drawing/2014/main" id="{5E814336-5852-2B43-BDAF-0BD8154245B2}"/>
              </a:ext>
            </a:extLst>
          </p:cNvPr>
          <p:cNvSpPr>
            <a:spLocks noGrp="1" noChangeArrowheads="1"/>
          </p:cNvSpPr>
          <p:nvPr>
            <p:ph idx="1"/>
          </p:nvPr>
        </p:nvSpPr>
        <p:spPr>
          <a:xfrm>
            <a:off x="1066800" y="762000"/>
            <a:ext cx="7848600" cy="5105400"/>
          </a:xfrm>
        </p:spPr>
        <p:txBody>
          <a:bodyPr/>
          <a:lstStyle/>
          <a:p>
            <a:pPr eaLnBrk="1" hangingPunct="1"/>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Stochastic</a:t>
            </a:r>
            <a:r>
              <a:rPr lang="en-US" altLang="en-US" sz="2800" dirty="0">
                <a:ea typeface="ＭＳ Ｐゴシック" panose="020B0600070205080204" pitchFamily="34" charset="-128"/>
              </a:rPr>
              <a:t>: based on </a:t>
            </a:r>
            <a:r>
              <a:rPr lang="en-US" altLang="en-US" sz="2800" i="1" dirty="0">
                <a:ea typeface="ＭＳ Ｐゴシック" panose="020B0600070205080204" pitchFamily="34" charset="-128"/>
              </a:rPr>
              <a:t>repeatable random processes</a:t>
            </a:r>
          </a:p>
          <a:p>
            <a:pPr lvl="1" eaLnBrk="1" hangingPunct="1"/>
            <a:r>
              <a:rPr lang="en-US" altLang="en-US" dirty="0">
                <a:ea typeface="ＭＳ Ｐゴシック" panose="020B0600070205080204" pitchFamily="34" charset="-128"/>
              </a:rPr>
              <a:t>Can be estimated from theory and equations (e.g., coin tosses, poker hands)</a:t>
            </a:r>
          </a:p>
          <a:p>
            <a:pPr lvl="1" eaLnBrk="1" hangingPunct="1"/>
            <a:r>
              <a:rPr lang="en-US" altLang="en-US" dirty="0">
                <a:ea typeface="ＭＳ Ｐゴシック" panose="020B0600070205080204" pitchFamily="34" charset="-128"/>
              </a:rPr>
              <a:t>Can be estimated or verified empirically by repeated trials</a:t>
            </a:r>
          </a:p>
          <a:p>
            <a:pPr eaLnBrk="1" hangingPunct="1"/>
            <a:r>
              <a:rPr lang="en-US" altLang="en-US" sz="2800" dirty="0">
                <a:ea typeface="ＭＳ Ｐゴシック" panose="020B0600070205080204" pitchFamily="34" charset="-128"/>
              </a:rPr>
              <a:t> </a:t>
            </a:r>
            <a:r>
              <a:rPr lang="en-US" altLang="en-US" sz="2800" b="1" dirty="0">
                <a:ea typeface="ＭＳ Ｐゴシック" panose="020B0600070205080204" pitchFamily="34" charset="-128"/>
              </a:rPr>
              <a:t>Epistemic: </a:t>
            </a:r>
            <a:r>
              <a:rPr lang="en-US" altLang="en-US" sz="2800" dirty="0">
                <a:ea typeface="ＭＳ Ｐゴシック" panose="020B0600070205080204" pitchFamily="34" charset="-128"/>
              </a:rPr>
              <a:t> (from Greek </a:t>
            </a:r>
            <a:r>
              <a:rPr lang="en-US" altLang="en-US" sz="2800" i="1" dirty="0">
                <a:ea typeface="ＭＳ Ｐゴシック" panose="020B0600070205080204" pitchFamily="34" charset="-128"/>
              </a:rPr>
              <a:t>episteme</a:t>
            </a:r>
            <a:r>
              <a:rPr lang="en-US" altLang="en-US" sz="2800" dirty="0">
                <a:ea typeface="ＭＳ Ｐゴシック" panose="020B0600070205080204" pitchFamily="34" charset="-128"/>
              </a:rPr>
              <a:t> = knowledge) </a:t>
            </a:r>
            <a:r>
              <a:rPr lang="en-US" altLang="en-US" sz="2800" i="1" dirty="0">
                <a:ea typeface="ＭＳ Ｐゴシック" panose="020B0600070205080204" pitchFamily="34" charset="-128"/>
              </a:rPr>
              <a:t>subjective estimates </a:t>
            </a:r>
            <a:r>
              <a:rPr lang="en-US" altLang="en-US" sz="2800" dirty="0">
                <a:ea typeface="ＭＳ Ｐゴシック" panose="020B0600070205080204" pitchFamily="34" charset="-128"/>
              </a:rPr>
              <a:t>based on imperfect knowledge</a:t>
            </a:r>
          </a:p>
          <a:p>
            <a:pPr lvl="1" eaLnBrk="1" hangingPunct="1"/>
            <a:r>
              <a:rPr lang="en-US" altLang="en-US" dirty="0">
                <a:ea typeface="ＭＳ Ｐゴシック" panose="020B0600070205080204" pitchFamily="34" charset="-128"/>
              </a:rPr>
              <a:t>Can’t be verified experimentally; sampling space unclear</a:t>
            </a:r>
          </a:p>
          <a:p>
            <a:pPr lvl="1" eaLnBrk="1" hangingPunct="1"/>
            <a:r>
              <a:rPr lang="en-US" altLang="en-US" dirty="0">
                <a:ea typeface="ＭＳ Ｐゴシック" panose="020B0600070205080204" pitchFamily="34" charset="-128"/>
              </a:rPr>
              <a:t>Example: P(Nuclear weapon use in 2020)</a:t>
            </a:r>
          </a:p>
        </p:txBody>
      </p:sp>
      <p:sp>
        <p:nvSpPr>
          <p:cNvPr id="90115" name="TextBox 3">
            <a:extLst>
              <a:ext uri="{FF2B5EF4-FFF2-40B4-BE49-F238E27FC236}">
                <a16:creationId xmlns:a16="http://schemas.microsoft.com/office/drawing/2014/main" id="{E13B8DD2-E818-3341-82D2-1EFB7FFE69AE}"/>
              </a:ext>
            </a:extLst>
          </p:cNvPr>
          <p:cNvSpPr txBox="1">
            <a:spLocks noChangeArrowheads="1"/>
          </p:cNvSpPr>
          <p:nvPr/>
        </p:nvSpPr>
        <p:spPr bwMode="auto">
          <a:xfrm>
            <a:off x="1066800" y="6442075"/>
            <a:ext cx="762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lvl="1" eaLnBrk="1" hangingPunct="1">
              <a:spcBef>
                <a:spcPct val="0"/>
              </a:spcBef>
              <a:buFontTx/>
              <a:buNone/>
            </a:pPr>
            <a:r>
              <a:rPr kumimoji="0" lang="en-US" altLang="en-US" sz="2400">
                <a:latin typeface="Times New Roman" panose="02020603050405020304" pitchFamily="18" charset="0"/>
              </a:rPr>
              <a:t>Goodman SN. Circulation 2013;127: 2367-2369 </a:t>
            </a:r>
          </a:p>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90116" name="Slide Number Placeholder 4">
            <a:extLst>
              <a:ext uri="{FF2B5EF4-FFF2-40B4-BE49-F238E27FC236}">
                <a16:creationId xmlns:a16="http://schemas.microsoft.com/office/drawing/2014/main" id="{44E3B7DD-70D2-424C-A927-04DC8D8EA0D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626002D-1906-D64C-A225-832C7C1BF045}" type="slidenum">
              <a:rPr kumimoji="0" lang="en-US" altLang="en-US" sz="1400" smtClean="0"/>
              <a:pPr eaLnBrk="1" hangingPunct="1">
                <a:spcBef>
                  <a:spcPct val="50000"/>
                </a:spcBef>
                <a:buClrTx/>
                <a:buSzTx/>
                <a:buFontTx/>
                <a:buNone/>
              </a:pPr>
              <a:t>45</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72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722">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0B8428F1-49FD-0A4F-994B-C4AA864A7215}"/>
              </a:ext>
            </a:extLst>
          </p:cNvPr>
          <p:cNvSpPr>
            <a:spLocks noGrp="1" noChangeArrowheads="1"/>
          </p:cNvSpPr>
          <p:nvPr>
            <p:ph type="title"/>
          </p:nvPr>
        </p:nvSpPr>
        <p:spPr>
          <a:xfrm>
            <a:off x="1219200" y="0"/>
            <a:ext cx="7772400" cy="838200"/>
          </a:xfrm>
        </p:spPr>
        <p:txBody>
          <a:bodyPr/>
          <a:lstStyle/>
          <a:p>
            <a:pPr eaLnBrk="1" hangingPunct="1"/>
            <a:r>
              <a:rPr lang="en-US" altLang="en-US">
                <a:ea typeface="ＭＳ Ｐゴシック" panose="020B0600070205080204" pitchFamily="34" charset="-128"/>
              </a:rPr>
              <a:t>Two types of statisticians</a:t>
            </a:r>
          </a:p>
        </p:txBody>
      </p:sp>
      <p:sp>
        <p:nvSpPr>
          <p:cNvPr id="3" name="Content Placeholder 2">
            <a:extLst>
              <a:ext uri="{FF2B5EF4-FFF2-40B4-BE49-F238E27FC236}">
                <a16:creationId xmlns:a16="http://schemas.microsoft.com/office/drawing/2014/main" id="{00180BF4-4C37-2F48-9BF6-D3204BC67B41}"/>
              </a:ext>
            </a:extLst>
          </p:cNvPr>
          <p:cNvSpPr>
            <a:spLocks noGrp="1" noChangeArrowheads="1"/>
          </p:cNvSpPr>
          <p:nvPr>
            <p:ph idx="1"/>
          </p:nvPr>
        </p:nvSpPr>
        <p:spPr>
          <a:xfrm>
            <a:off x="1066800" y="1066800"/>
            <a:ext cx="5029200" cy="3352800"/>
          </a:xfrm>
        </p:spPr>
        <p:txBody>
          <a:bodyPr/>
          <a:lstStyle/>
          <a:p>
            <a:pPr eaLnBrk="1" hangingPunct="1"/>
            <a:r>
              <a:rPr lang="en-US" altLang="en-US" sz="2800">
                <a:ea typeface="ＭＳ Ｐゴシック" panose="020B0600070205080204" pitchFamily="34" charset="-128"/>
              </a:rPr>
              <a:t> </a:t>
            </a:r>
            <a:r>
              <a:rPr lang="en-US" altLang="en-US" sz="2800" i="1">
                <a:ea typeface="ＭＳ Ｐゴシック" panose="020B0600070205080204" pitchFamily="34" charset="-128"/>
              </a:rPr>
              <a:t>Frequentists</a:t>
            </a:r>
            <a:r>
              <a:rPr lang="en-US" altLang="en-US" sz="2800">
                <a:ea typeface="ＭＳ Ｐゴシック" panose="020B0600070205080204" pitchFamily="34" charset="-128"/>
              </a:rPr>
              <a:t> reject epistemic probability estimation as unscientific</a:t>
            </a:r>
          </a:p>
          <a:p>
            <a:pPr eaLnBrk="1" hangingPunct="1"/>
            <a:r>
              <a:rPr lang="en-US" altLang="en-US" sz="2800" i="1">
                <a:ea typeface="ＭＳ Ｐゴシック" panose="020B0600070205080204" pitchFamily="34" charset="-128"/>
              </a:rPr>
              <a:t>Bayesians </a:t>
            </a:r>
            <a:r>
              <a:rPr lang="en-US" altLang="en-US" sz="2800">
                <a:ea typeface="ＭＳ Ｐゴシック" panose="020B0600070205080204" pitchFamily="34" charset="-128"/>
              </a:rPr>
              <a:t> acknowledge subjectivity, but assert that subjective estimation of probability is essential for making decisions and advocate for ways to make it more explicit</a:t>
            </a:r>
            <a:endParaRPr lang="en-US" altLang="en-US" i="1">
              <a:ea typeface="ＭＳ Ｐゴシック" panose="020B0600070205080204" pitchFamily="34" charset="-128"/>
            </a:endParaRPr>
          </a:p>
        </p:txBody>
      </p:sp>
      <p:sp>
        <p:nvSpPr>
          <p:cNvPr id="92163" name="TextBox 3">
            <a:extLst>
              <a:ext uri="{FF2B5EF4-FFF2-40B4-BE49-F238E27FC236}">
                <a16:creationId xmlns:a16="http://schemas.microsoft.com/office/drawing/2014/main" id="{D5F5F6A5-300D-2E4F-A304-CDFC4D26C62A}"/>
              </a:ext>
            </a:extLst>
          </p:cNvPr>
          <p:cNvSpPr txBox="1">
            <a:spLocks noChangeArrowheads="1"/>
          </p:cNvSpPr>
          <p:nvPr/>
        </p:nvSpPr>
        <p:spPr bwMode="auto">
          <a:xfrm>
            <a:off x="1066800" y="6248400"/>
            <a:ext cx="7848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marL="0" lvl="1" eaLnBrk="1" hangingPunct="1">
              <a:spcBef>
                <a:spcPct val="0"/>
              </a:spcBef>
              <a:buFontTx/>
              <a:buNone/>
            </a:pPr>
            <a:r>
              <a:rPr kumimoji="0" lang="en-US" altLang="en-US" sz="2400">
                <a:latin typeface="Times New Roman" panose="02020603050405020304" pitchFamily="18" charset="0"/>
              </a:rPr>
              <a:t>Goodman SN. Circulation 2013;127: 2367-2369 </a:t>
            </a:r>
          </a:p>
          <a:p>
            <a:pPr eaLnBrk="1" hangingPunct="1">
              <a:spcBef>
                <a:spcPct val="0"/>
              </a:spcBef>
              <a:buClrTx/>
              <a:buSzTx/>
              <a:buFontTx/>
              <a:buNone/>
            </a:pPr>
            <a:endParaRPr kumimoji="0" lang="en-US" altLang="en-US" sz="2400">
              <a:latin typeface="Times New Roman" panose="02020603050405020304" pitchFamily="18" charset="0"/>
            </a:endParaRPr>
          </a:p>
        </p:txBody>
      </p:sp>
      <p:pic>
        <p:nvPicPr>
          <p:cNvPr id="5" name="Picture 3076" descr="Fortune%20teller">
            <a:extLst>
              <a:ext uri="{FF2B5EF4-FFF2-40B4-BE49-F238E27FC236}">
                <a16:creationId xmlns:a16="http://schemas.microsoft.com/office/drawing/2014/main" id="{20235028-B42F-BA44-BD64-699E63CF1A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688" y="1219200"/>
            <a:ext cx="30337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Slide Number Placeholder 5">
            <a:extLst>
              <a:ext uri="{FF2B5EF4-FFF2-40B4-BE49-F238E27FC236}">
                <a16:creationId xmlns:a16="http://schemas.microsoft.com/office/drawing/2014/main" id="{2CA99528-D6E9-AA4D-B4C2-444BF90C66D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4BA5AC39-5321-D443-AF4A-350A634FFB45}" type="slidenum">
              <a:rPr kumimoji="0" lang="en-US" altLang="en-US" sz="1400" smtClean="0"/>
              <a:pPr eaLnBrk="1" hangingPunct="1">
                <a:spcBef>
                  <a:spcPct val="50000"/>
                </a:spcBef>
                <a:buClrTx/>
                <a:buSzTx/>
                <a:buFontTx/>
                <a:buNone/>
              </a:pPr>
              <a:t>46</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C32AE6C9-0718-AE4E-A01F-A271C0D0B2DC}"/>
              </a:ext>
            </a:extLst>
          </p:cNvPr>
          <p:cNvSpPr>
            <a:spLocks noGrp="1" noChangeArrowheads="1"/>
          </p:cNvSpPr>
          <p:nvPr>
            <p:ph type="title"/>
          </p:nvPr>
        </p:nvSpPr>
        <p:spPr>
          <a:xfrm>
            <a:off x="1360488" y="457200"/>
            <a:ext cx="7772400" cy="914400"/>
          </a:xfrm>
        </p:spPr>
        <p:txBody>
          <a:bodyPr/>
          <a:lstStyle/>
          <a:p>
            <a:pPr eaLnBrk="1" hangingPunct="1"/>
            <a:r>
              <a:rPr lang="en-US" altLang="en-US">
                <a:ea typeface="ＭＳ Ｐゴシック" panose="020B0600070205080204" pitchFamily="34" charset="-128"/>
              </a:rPr>
              <a:t>Review of traditional (frequentist, Neyman and Pearson) statistical significance testing</a:t>
            </a:r>
            <a:endParaRPr lang="en-US" altLang="en-US" sz="3600" b="1" i="1">
              <a:ea typeface="ＭＳ Ｐゴシック" panose="020B0600070205080204" pitchFamily="34" charset="-128"/>
            </a:endParaRPr>
          </a:p>
        </p:txBody>
      </p:sp>
      <p:sp>
        <p:nvSpPr>
          <p:cNvPr id="94210" name="Rectangle 3">
            <a:extLst>
              <a:ext uri="{FF2B5EF4-FFF2-40B4-BE49-F238E27FC236}">
                <a16:creationId xmlns:a16="http://schemas.microsoft.com/office/drawing/2014/main" id="{6ED1C0A4-BFCF-CB48-B41A-FB024297225A}"/>
              </a:ext>
            </a:extLst>
          </p:cNvPr>
          <p:cNvSpPr>
            <a:spLocks noGrp="1" noChangeArrowheads="1"/>
          </p:cNvSpPr>
          <p:nvPr>
            <p:ph type="body" idx="1"/>
          </p:nvPr>
        </p:nvSpPr>
        <p:spPr>
          <a:xfrm>
            <a:off x="1143000" y="2057400"/>
            <a:ext cx="7772400" cy="4114800"/>
          </a:xfrm>
        </p:spPr>
        <p:txBody>
          <a:bodyPr/>
          <a:lstStyle/>
          <a:p>
            <a:pPr eaLnBrk="1" hangingPunct="1"/>
            <a:r>
              <a:rPr lang="en-US" altLang="en-US">
                <a:ea typeface="ＭＳ Ｐゴシック" panose="020B0600070205080204" pitchFamily="34" charset="-128"/>
              </a:rPr>
              <a:t>State null (H</a:t>
            </a:r>
            <a:r>
              <a:rPr lang="en-US" altLang="en-US" baseline="-25000">
                <a:ea typeface="ＭＳ Ｐゴシック" panose="020B0600070205080204" pitchFamily="34" charset="-128"/>
              </a:rPr>
              <a:t>0</a:t>
            </a:r>
            <a:r>
              <a:rPr lang="en-US" altLang="en-US">
                <a:ea typeface="ＭＳ Ｐゴシック" panose="020B0600070205080204" pitchFamily="34" charset="-128"/>
              </a:rPr>
              <a:t>) and alternative (H</a:t>
            </a:r>
            <a:r>
              <a:rPr lang="en-US" altLang="en-US" baseline="-25000">
                <a:ea typeface="ＭＳ Ｐゴシック" panose="020B0600070205080204" pitchFamily="34" charset="-128"/>
              </a:rPr>
              <a:t>A</a:t>
            </a:r>
            <a:r>
              <a:rPr lang="en-US" altLang="en-US">
                <a:ea typeface="ＭＳ Ｐゴシック" panose="020B0600070205080204" pitchFamily="34" charset="-128"/>
              </a:rPr>
              <a:t>) hypotheses</a:t>
            </a:r>
          </a:p>
          <a:p>
            <a:pPr eaLnBrk="1" hangingPunct="1"/>
            <a:r>
              <a:rPr lang="en-US" altLang="en-US">
                <a:ea typeface="ＭＳ Ｐゴシック" panose="020B0600070205080204" pitchFamily="34" charset="-128"/>
              </a:rPr>
              <a:t>Choose </a:t>
            </a:r>
            <a:r>
              <a:rPr lang="en-US" altLang="en-US">
                <a:latin typeface="Times New Roman" panose="02020603050405020304" pitchFamily="18" charset="0"/>
                <a:ea typeface="ＭＳ Ｐゴシック" panose="020B0600070205080204" pitchFamily="34" charset="-128"/>
              </a:rPr>
              <a:t>α</a:t>
            </a:r>
          </a:p>
          <a:p>
            <a:pPr eaLnBrk="1" hangingPunct="1"/>
            <a:r>
              <a:rPr lang="en-US" altLang="en-US">
                <a:ea typeface="ＭＳ Ｐゴシック" panose="020B0600070205080204" pitchFamily="34" charset="-128"/>
              </a:rPr>
              <a:t>Calculate value of test statistic from your data</a:t>
            </a:r>
          </a:p>
          <a:p>
            <a:pPr eaLnBrk="1" hangingPunct="1"/>
            <a:r>
              <a:rPr lang="en-US" altLang="en-US">
                <a:ea typeface="ＭＳ Ｐゴシック" panose="020B0600070205080204" pitchFamily="34" charset="-128"/>
              </a:rPr>
              <a:t>Calculate P- value from test statistic</a:t>
            </a:r>
          </a:p>
          <a:p>
            <a:pPr eaLnBrk="1" hangingPunct="1"/>
            <a:r>
              <a:rPr lang="en-US" altLang="en-US">
                <a:ea typeface="ＭＳ Ｐゴシック" panose="020B0600070205080204" pitchFamily="34" charset="-128"/>
              </a:rPr>
              <a:t>If P-value &lt; </a:t>
            </a:r>
            <a:r>
              <a:rPr lang="en-US" altLang="en-US">
                <a:latin typeface="Times New Roman" panose="02020603050405020304" pitchFamily="18" charset="0"/>
                <a:ea typeface="ＭＳ Ｐゴシック" panose="020B0600070205080204" pitchFamily="34" charset="-128"/>
              </a:rPr>
              <a:t>α</a:t>
            </a:r>
            <a:r>
              <a:rPr lang="en-US" altLang="en-US">
                <a:ea typeface="ＭＳ Ｐゴシック" panose="020B0600070205080204" pitchFamily="34" charset="-128"/>
              </a:rPr>
              <a:t>, reject H</a:t>
            </a:r>
            <a:r>
              <a:rPr lang="en-US" altLang="en-US" baseline="-25000">
                <a:ea typeface="ＭＳ Ｐゴシック" panose="020B0600070205080204" pitchFamily="34" charset="-128"/>
              </a:rPr>
              <a:t>0</a:t>
            </a:r>
            <a:r>
              <a:rPr lang="en-US" altLang="en-US">
                <a:ea typeface="ＭＳ Ｐゴシック" panose="020B0600070205080204" pitchFamily="34" charset="-128"/>
              </a:rPr>
              <a:t>  </a:t>
            </a:r>
          </a:p>
        </p:txBody>
      </p:sp>
      <p:sp>
        <p:nvSpPr>
          <p:cNvPr id="94211" name="Slide Number Placeholder 1">
            <a:extLst>
              <a:ext uri="{FF2B5EF4-FFF2-40B4-BE49-F238E27FC236}">
                <a16:creationId xmlns:a16="http://schemas.microsoft.com/office/drawing/2014/main" id="{5705939D-FD67-EF4E-949F-926C228FBAF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D6648D77-7B08-E04A-BB53-B1A5D8877892}" type="slidenum">
              <a:rPr kumimoji="0" lang="en-US" altLang="en-US" sz="1400" smtClean="0"/>
              <a:pPr eaLnBrk="1" hangingPunct="1">
                <a:spcBef>
                  <a:spcPct val="50000"/>
                </a:spcBef>
                <a:buClrTx/>
                <a:buSzTx/>
                <a:buFontTx/>
                <a:buNone/>
              </a:pPr>
              <a:t>47</a:t>
            </a:fld>
            <a:endParaRPr kumimoji="0" lang="en-US" altLang="en-US" sz="1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DB797FE9-2FD7-A844-974B-B2BF727EAFAE}"/>
              </a:ext>
            </a:extLst>
          </p:cNvPr>
          <p:cNvSpPr>
            <a:spLocks noGrp="1" noChangeArrowheads="1"/>
          </p:cNvSpPr>
          <p:nvPr>
            <p:ph type="title"/>
          </p:nvPr>
        </p:nvSpPr>
        <p:spPr/>
        <p:txBody>
          <a:bodyPr/>
          <a:lstStyle/>
          <a:p>
            <a:pPr eaLnBrk="1" hangingPunct="1"/>
            <a:r>
              <a:rPr lang="en-US" altLang="en-US" b="1">
                <a:ea typeface="ＭＳ Ｐゴシック" panose="020B0600070205080204" pitchFamily="34" charset="-128"/>
              </a:rPr>
              <a:t>Caveat</a:t>
            </a:r>
          </a:p>
        </p:txBody>
      </p:sp>
      <p:sp>
        <p:nvSpPr>
          <p:cNvPr id="96258" name="Rectangle 3">
            <a:extLst>
              <a:ext uri="{FF2B5EF4-FFF2-40B4-BE49-F238E27FC236}">
                <a16:creationId xmlns:a16="http://schemas.microsoft.com/office/drawing/2014/main" id="{8588CA9C-DD5F-5A4B-BD7B-536D83530E50}"/>
              </a:ext>
            </a:extLst>
          </p:cNvPr>
          <p:cNvSpPr>
            <a:spLocks noGrp="1" noChangeArrowheads="1"/>
          </p:cNvSpPr>
          <p:nvPr>
            <p:ph type="body" idx="1"/>
          </p:nvPr>
        </p:nvSpPr>
        <p:spPr>
          <a:xfrm>
            <a:off x="1371600" y="1524000"/>
            <a:ext cx="7086600" cy="1752600"/>
          </a:xfrm>
        </p:spPr>
        <p:txBody>
          <a:bodyPr/>
          <a:lstStyle/>
          <a:p>
            <a:pPr eaLnBrk="1" hangingPunct="1"/>
            <a:r>
              <a:rPr lang="en-US" altLang="en-US">
                <a:ea typeface="ＭＳ Ｐゴシック" panose="020B0600070205080204" pitchFamily="34" charset="-128"/>
              </a:rPr>
              <a:t>Neyman and Pearson never meant to use hypothesis testing as a basis for decisions (as the FDA does)</a:t>
            </a:r>
          </a:p>
          <a:p>
            <a:pPr lvl="1" eaLnBrk="1" hangingPunct="1"/>
            <a:r>
              <a:rPr lang="en-US" altLang="en-US">
                <a:ea typeface="ＭＳ Ｐゴシック" panose="020B0600070205080204" pitchFamily="34" charset="-128"/>
              </a:rPr>
              <a:t>Does not account for EFFECT SIZE</a:t>
            </a:r>
          </a:p>
          <a:p>
            <a:pPr lvl="1" eaLnBrk="1" hangingPunct="1"/>
            <a:r>
              <a:rPr lang="en-US" altLang="en-US">
                <a:ea typeface="ＭＳ Ｐゴシック" panose="020B0600070205080204" pitchFamily="34" charset="-128"/>
              </a:rPr>
              <a:t>Does not account for PRIOR PROBABILITY</a:t>
            </a:r>
          </a:p>
          <a:p>
            <a:pPr lvl="1" eaLnBrk="1" hangingPunct="1"/>
            <a:r>
              <a:rPr lang="en-US" altLang="en-US">
                <a:ea typeface="ＭＳ Ｐゴシック" panose="020B0600070205080204" pitchFamily="34" charset="-128"/>
              </a:rPr>
              <a:t>Does not account for RELATIVE COSTS of Type 1 and Type 2 errors.</a:t>
            </a:r>
          </a:p>
        </p:txBody>
      </p:sp>
      <p:sp>
        <p:nvSpPr>
          <p:cNvPr id="96259" name="Slide Number Placeholder 1">
            <a:extLst>
              <a:ext uri="{FF2B5EF4-FFF2-40B4-BE49-F238E27FC236}">
                <a16:creationId xmlns:a16="http://schemas.microsoft.com/office/drawing/2014/main" id="{708279A5-FA91-A84B-81AB-266DEA33AC9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F1D0624-5E16-6F4C-A95D-DC89C08E97FF}" type="slidenum">
              <a:rPr kumimoji="0" lang="en-US" altLang="en-US" sz="1400" smtClean="0"/>
              <a:pPr eaLnBrk="1" hangingPunct="1">
                <a:spcBef>
                  <a:spcPct val="50000"/>
                </a:spcBef>
                <a:buClrTx/>
                <a:buSzTx/>
                <a:buFontTx/>
                <a:buNone/>
              </a:pPr>
              <a:t>48</a:t>
            </a:fld>
            <a:endParaRPr kumimoji="0" lang="en-US" altLang="en-US" sz="1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18C4C6FB-76A3-9E4D-8739-167098682C5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Audience Response </a:t>
            </a:r>
          </a:p>
        </p:txBody>
      </p:sp>
      <p:sp>
        <p:nvSpPr>
          <p:cNvPr id="98306" name="Rectangle 3">
            <a:extLst>
              <a:ext uri="{FF2B5EF4-FFF2-40B4-BE49-F238E27FC236}">
                <a16:creationId xmlns:a16="http://schemas.microsoft.com/office/drawing/2014/main" id="{9A84D24D-C849-864A-AF1B-2E69F6D34B46}"/>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If the P-value is 0.05, there is a 95% probability that…</a:t>
            </a:r>
          </a:p>
          <a:p>
            <a:pPr marL="971550" lvl="1" indent="-514350" eaLnBrk="1" hangingPunct="1">
              <a:buFont typeface="Times New Roman" panose="02020603050405020304" pitchFamily="18" charset="0"/>
              <a:buAutoNum type="alphaUcPeriod"/>
            </a:pPr>
            <a:r>
              <a:rPr lang="en-US" altLang="en-US" dirty="0">
                <a:ea typeface="ＭＳ Ｐゴシック" panose="020B0600070205080204" pitchFamily="34" charset="-128"/>
              </a:rPr>
              <a:t>The null hypothesis is false</a:t>
            </a:r>
          </a:p>
          <a:p>
            <a:pPr marL="971550" lvl="1" indent="-514350" eaLnBrk="1" hangingPunct="1">
              <a:buFont typeface="Times New Roman" panose="02020603050405020304" pitchFamily="18" charset="0"/>
              <a:buAutoNum type="alphaUcPeriod"/>
            </a:pPr>
            <a:r>
              <a:rPr lang="en-US" altLang="en-US" dirty="0">
                <a:ea typeface="ＭＳ Ｐゴシック" panose="020B0600070205080204" pitchFamily="34" charset="-128"/>
              </a:rPr>
              <a:t>There really is a difference in the population</a:t>
            </a:r>
          </a:p>
          <a:p>
            <a:pPr marL="971550" lvl="1" indent="-514350" eaLnBrk="1" hangingPunct="1">
              <a:buFont typeface="Times New Roman" panose="02020603050405020304" pitchFamily="18" charset="0"/>
              <a:buAutoNum type="alphaUcPeriod"/>
            </a:pPr>
            <a:r>
              <a:rPr lang="en-US" altLang="en-US" dirty="0">
                <a:ea typeface="ＭＳ Ｐゴシック" panose="020B0600070205080204" pitchFamily="34" charset="-128"/>
              </a:rPr>
              <a:t>You would get a statistically significant result if you repeated the study</a:t>
            </a:r>
          </a:p>
          <a:p>
            <a:pPr marL="971550" lvl="1" indent="-514350" eaLnBrk="1" hangingPunct="1">
              <a:buFont typeface="Times New Roman" panose="02020603050405020304" pitchFamily="18" charset="0"/>
              <a:buAutoNum type="alphaUcPeriod"/>
            </a:pPr>
            <a:r>
              <a:rPr lang="en-US" altLang="en-US" dirty="0">
                <a:ea typeface="ＭＳ Ｐゴシック" panose="020B0600070205080204" pitchFamily="34" charset="-128"/>
              </a:rPr>
              <a:t>More than one of the above</a:t>
            </a:r>
          </a:p>
          <a:p>
            <a:pPr marL="971550" lvl="1" indent="-514350" eaLnBrk="1" hangingPunct="1">
              <a:buFont typeface="Times New Roman" panose="02020603050405020304" pitchFamily="18" charset="0"/>
              <a:buAutoNum type="alphaUcPeriod"/>
            </a:pPr>
            <a:r>
              <a:rPr lang="en-US" altLang="en-US" dirty="0">
                <a:solidFill>
                  <a:srgbClr val="FF0000"/>
                </a:solidFill>
                <a:ea typeface="ＭＳ Ｐゴシック" panose="020B0600070205080204" pitchFamily="34" charset="-128"/>
              </a:rPr>
              <a:t>None of the above</a:t>
            </a:r>
          </a:p>
        </p:txBody>
      </p:sp>
      <p:sp>
        <p:nvSpPr>
          <p:cNvPr id="98307" name="Slide Number Placeholder 1">
            <a:extLst>
              <a:ext uri="{FF2B5EF4-FFF2-40B4-BE49-F238E27FC236}">
                <a16:creationId xmlns:a16="http://schemas.microsoft.com/office/drawing/2014/main" id="{982DF227-A397-944D-8584-692EDD1BA6C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9E605206-F3FB-6144-8C09-D0CA2A8B6E9B}" type="slidenum">
              <a:rPr kumimoji="0" lang="en-US" altLang="en-US" sz="1400" smtClean="0"/>
              <a:pPr eaLnBrk="1" hangingPunct="1">
                <a:spcBef>
                  <a:spcPct val="50000"/>
                </a:spcBef>
                <a:buClrTx/>
                <a:buSzTx/>
                <a:buFontTx/>
                <a:buNone/>
              </a:pPr>
              <a:t>49</a:t>
            </a:fld>
            <a:endParaRPr kumimoji="0" lang="en-US" altLang="en-US"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585776AC-4BC7-3949-895D-1F8227F3B35D}"/>
              </a:ext>
            </a:extLst>
          </p:cNvPr>
          <p:cNvSpPr>
            <a:spLocks noGrp="1" noChangeArrowheads="1"/>
          </p:cNvSpPr>
          <p:nvPr>
            <p:ph type="title"/>
          </p:nvPr>
        </p:nvSpPr>
        <p:spPr>
          <a:xfrm>
            <a:off x="914400" y="228600"/>
            <a:ext cx="8153400" cy="914400"/>
          </a:xfrm>
        </p:spPr>
        <p:txBody>
          <a:bodyPr/>
          <a:lstStyle/>
          <a:p>
            <a:r>
              <a:rPr lang="en-US" altLang="en-US">
                <a:latin typeface="Times New Roman" panose="02020603050405020304" pitchFamily="18" charset="0"/>
                <a:ea typeface="ＭＳ Ｐゴシック" panose="020B0600070205080204" pitchFamily="34" charset="-128"/>
              </a:rPr>
              <a:t>Why is it hard to assemble comparable groups without randomizing?</a:t>
            </a:r>
          </a:p>
        </p:txBody>
      </p:sp>
      <p:sp>
        <p:nvSpPr>
          <p:cNvPr id="24578" name="Rectangle 3">
            <a:extLst>
              <a:ext uri="{FF2B5EF4-FFF2-40B4-BE49-F238E27FC236}">
                <a16:creationId xmlns:a16="http://schemas.microsoft.com/office/drawing/2014/main" id="{DB39FFAA-8803-E449-AB8F-A8E5A558D994}"/>
              </a:ext>
            </a:extLst>
          </p:cNvPr>
          <p:cNvSpPr>
            <a:spLocks noGrp="1" noChangeArrowheads="1"/>
          </p:cNvSpPr>
          <p:nvPr>
            <p:ph type="body" idx="1"/>
          </p:nvPr>
        </p:nvSpPr>
        <p:spPr>
          <a:xfrm>
            <a:off x="1143000" y="1524000"/>
            <a:ext cx="7772400" cy="4953000"/>
          </a:xfrm>
        </p:spPr>
        <p:txBody>
          <a:bodyPr/>
          <a:lstStyle/>
          <a:p>
            <a:r>
              <a:rPr lang="en-US" altLang="en-US">
                <a:ea typeface="ＭＳ Ｐゴシック" panose="020B0600070205080204" pitchFamily="34" charset="-128"/>
              </a:rPr>
              <a:t>People who get treated tend to differ from those who don’</a:t>
            </a:r>
            <a:r>
              <a:rPr lang="en-US" altLang="ja-JP">
                <a:ea typeface="ＭＳ Ｐゴシック" panose="020B0600070205080204" pitchFamily="34" charset="-128"/>
              </a:rPr>
              <a:t>t</a:t>
            </a:r>
          </a:p>
          <a:p>
            <a:r>
              <a:rPr lang="en-US" altLang="en-US">
                <a:ea typeface="ＭＳ Ｐゴシック" panose="020B0600070205080204" pitchFamily="34" charset="-128"/>
              </a:rPr>
              <a:t>Important differences are with respect to risk of the outcome </a:t>
            </a:r>
          </a:p>
          <a:p>
            <a:pPr lvl="1"/>
            <a:r>
              <a:rPr lang="en-US" altLang="en-US">
                <a:ea typeface="ＭＳ Ｐゴシック" panose="020B0600070205080204" pitchFamily="34" charset="-128"/>
              </a:rPr>
              <a:t>Treated people often at </a:t>
            </a:r>
            <a:r>
              <a:rPr lang="en-US" altLang="en-US" i="1">
                <a:ea typeface="ＭＳ Ｐゴシック" panose="020B0600070205080204" pitchFamily="34" charset="-128"/>
              </a:rPr>
              <a:t>higher</a:t>
            </a:r>
            <a:r>
              <a:rPr lang="en-US" altLang="en-US">
                <a:ea typeface="ＭＳ Ｐゴシック" panose="020B0600070205080204" pitchFamily="34" charset="-128"/>
              </a:rPr>
              <a:t> risk (c</a:t>
            </a:r>
            <a:r>
              <a:rPr lang="en-US" altLang="en-US" i="1">
                <a:ea typeface="ＭＳ Ｐゴシック" panose="020B0600070205080204" pitchFamily="34" charset="-128"/>
              </a:rPr>
              <a:t>onfounding by indication for treatment</a:t>
            </a:r>
            <a:r>
              <a:rPr lang="en-US" altLang="en-US">
                <a:ea typeface="ＭＳ Ｐゴシック" panose="020B0600070205080204" pitchFamily="34" charset="-128"/>
              </a:rPr>
              <a:t>); </a:t>
            </a:r>
            <a:r>
              <a:rPr lang="ja-JP" altLang="en-US">
                <a:ea typeface="ＭＳ Ｐゴシック" panose="020B0600070205080204" pitchFamily="34" charset="-128"/>
              </a:rPr>
              <a:t>“</a:t>
            </a:r>
            <a:r>
              <a:rPr lang="en-US" altLang="ja-JP">
                <a:ea typeface="ＭＳ Ｐゴシック" panose="020B0600070205080204" pitchFamily="34" charset="-128"/>
              </a:rPr>
              <a:t>suppression</a:t>
            </a:r>
            <a:r>
              <a:rPr lang="ja-JP" altLang="en-US">
                <a:ea typeface="ＭＳ Ｐゴシック" panose="020B0600070205080204" pitchFamily="34" charset="-128"/>
              </a:rPr>
              <a:t>”</a:t>
            </a:r>
            <a:r>
              <a:rPr lang="en-US" altLang="ja-JP">
                <a:ea typeface="ＭＳ Ｐゴシック" panose="020B0600070205080204" pitchFamily="34" charset="-128"/>
              </a:rPr>
              <a:t> of benefit</a:t>
            </a:r>
          </a:p>
          <a:p>
            <a:pPr lvl="1"/>
            <a:r>
              <a:rPr lang="en-US" altLang="en-US">
                <a:ea typeface="ＭＳ Ｐゴシック" panose="020B0600070205080204" pitchFamily="34" charset="-128"/>
              </a:rPr>
              <a:t>Treated people may be at lower risk (</a:t>
            </a:r>
            <a:r>
              <a:rPr lang="en-US" altLang="en-US" i="1">
                <a:ea typeface="ＭＳ Ｐゴシック" panose="020B0600070205080204" pitchFamily="34" charset="-128"/>
              </a:rPr>
              <a:t>selection bias, healthy complier effect</a:t>
            </a:r>
            <a:r>
              <a:rPr lang="en-US" altLang="en-US">
                <a:ea typeface="ＭＳ Ｐゴシック" panose="020B0600070205080204" pitchFamily="34" charset="-128"/>
              </a:rPr>
              <a:t>)</a:t>
            </a:r>
          </a:p>
        </p:txBody>
      </p:sp>
      <p:sp>
        <p:nvSpPr>
          <p:cNvPr id="24579" name="Slide Number Placeholder 5">
            <a:extLst>
              <a:ext uri="{FF2B5EF4-FFF2-40B4-BE49-F238E27FC236}">
                <a16:creationId xmlns:a16="http://schemas.microsoft.com/office/drawing/2014/main" id="{6D7A31ED-EF8C-264B-85BE-E9A3472999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2D15CA07-E13E-8F4E-A28C-714216D00DD1}" type="slidenum">
              <a:rPr kumimoji="0" lang="en-US" altLang="en-US" sz="1400" smtClean="0"/>
              <a:pPr>
                <a:spcBef>
                  <a:spcPct val="50000"/>
                </a:spcBef>
                <a:buClrTx/>
                <a:buSzTx/>
                <a:buFontTx/>
                <a:buNone/>
              </a:pPr>
              <a:t>5</a:t>
            </a:fld>
            <a:endParaRPr kumimoji="0" lang="en-US" altLang="en-US" sz="14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8C32981F-3694-CC4F-BE3B-8CD4B818D4B0}"/>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100354" name="Subtitle 2">
            <a:extLst>
              <a:ext uri="{FF2B5EF4-FFF2-40B4-BE49-F238E27FC236}">
                <a16:creationId xmlns:a16="http://schemas.microsoft.com/office/drawing/2014/main" id="{3B2A14C6-20A6-7C4F-BCEC-28C35C502414}"/>
              </a:ext>
            </a:extLst>
          </p:cNvPr>
          <p:cNvSpPr>
            <a:spLocks noGrp="1" noChangeArrowheads="1"/>
          </p:cNvSpPr>
          <p:nvPr>
            <p:ph type="subTitle" idx="1"/>
          </p:nvPr>
        </p:nvSpPr>
        <p:spPr/>
        <p:txBody>
          <a:bodyPr/>
          <a:lstStyle/>
          <a:p>
            <a:pPr>
              <a:buFont typeface="Wingdings" pitchFamily="2" charset="2"/>
              <a:buNone/>
            </a:pPr>
            <a:endParaRPr lang="en-US" altLang="en-US">
              <a:ea typeface="ＭＳ Ｐゴシック" panose="020B0600070205080204" pitchFamily="34" charset="-128"/>
            </a:endParaRPr>
          </a:p>
        </p:txBody>
      </p:sp>
      <p:sp>
        <p:nvSpPr>
          <p:cNvPr id="100355" name="Slide Number Placeholder 3">
            <a:extLst>
              <a:ext uri="{FF2B5EF4-FFF2-40B4-BE49-F238E27FC236}">
                <a16:creationId xmlns:a16="http://schemas.microsoft.com/office/drawing/2014/main" id="{5D88D9FF-CAE1-A54E-A1FD-E1EBECF18E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E94617EA-61FF-4E41-8B54-581992B7CF45}" type="slidenum">
              <a:rPr kumimoji="0" lang="en-US" altLang="en-US" sz="1400" smtClean="0">
                <a:solidFill>
                  <a:srgbClr val="000000"/>
                </a:solidFill>
              </a:rPr>
              <a:pPr eaLnBrk="1" hangingPunct="1">
                <a:spcBef>
                  <a:spcPct val="50000"/>
                </a:spcBef>
                <a:buClrTx/>
                <a:buSzTx/>
                <a:buFontTx/>
                <a:buNone/>
              </a:pPr>
              <a:t>50</a:t>
            </a:fld>
            <a:endParaRPr kumimoji="0" lang="en-US" altLang="en-US" sz="1400">
              <a:solidFill>
                <a:srgbClr val="000000"/>
              </a:solidFill>
            </a:endParaRPr>
          </a:p>
        </p:txBody>
      </p:sp>
      <p:pic>
        <p:nvPicPr>
          <p:cNvPr id="100356" name="Picture 4" descr="placeholder-4-3.png">
            <a:extLst>
              <a:ext uri="{FF2B5EF4-FFF2-40B4-BE49-F238E27FC236}">
                <a16:creationId xmlns:a16="http://schemas.microsoft.com/office/drawing/2014/main" id="{10716111-E462-3C4D-A99B-2844390041F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54000" y="254000"/>
            <a:ext cx="8636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B93BFF95-D313-FE44-A88E-A8201EE75BB2}"/>
              </a:ext>
            </a:extLst>
          </p:cNvPr>
          <p:cNvSpPr>
            <a:spLocks noGrp="1" noChangeArrowheads="1"/>
          </p:cNvSpPr>
          <p:nvPr>
            <p:ph type="title"/>
          </p:nvPr>
        </p:nvSpPr>
        <p:spPr>
          <a:xfrm>
            <a:off x="990600" y="990600"/>
            <a:ext cx="7772400" cy="1066800"/>
          </a:xfrm>
        </p:spPr>
        <p:txBody>
          <a:bodyPr/>
          <a:lstStyle/>
          <a:p>
            <a:pPr eaLnBrk="1" hangingPunct="1"/>
            <a:r>
              <a:rPr lang="en-US" altLang="en-US">
                <a:ea typeface="ＭＳ Ｐゴシック" panose="020B0600070205080204" pitchFamily="34" charset="-128"/>
              </a:rPr>
              <a:t>So if P = 0.05, what IS there a 95% probability of?</a:t>
            </a:r>
          </a:p>
        </p:txBody>
      </p:sp>
      <p:sp>
        <p:nvSpPr>
          <p:cNvPr id="102402" name="Slide Number Placeholder 1">
            <a:extLst>
              <a:ext uri="{FF2B5EF4-FFF2-40B4-BE49-F238E27FC236}">
                <a16:creationId xmlns:a16="http://schemas.microsoft.com/office/drawing/2014/main" id="{CDC0234D-825D-884A-91CE-35D07A1B204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36328867-0BFC-BC4D-9F88-82BF14667545}" type="slidenum">
              <a:rPr kumimoji="0" lang="en-US" altLang="en-US" sz="1400" smtClean="0"/>
              <a:pPr eaLnBrk="1" hangingPunct="1">
                <a:spcBef>
                  <a:spcPct val="50000"/>
                </a:spcBef>
                <a:buClrTx/>
                <a:buSzTx/>
                <a:buFontTx/>
                <a:buNone/>
              </a:pPr>
              <a:t>51</a:t>
            </a:fld>
            <a:endParaRPr kumimoji="0" lang="en-US" altLang="en-US" sz="1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605D8974-150F-5043-B427-C24007A4EB8B}"/>
              </a:ext>
            </a:extLst>
          </p:cNvPr>
          <p:cNvSpPr>
            <a:spLocks noGrp="1" noChangeArrowheads="1"/>
          </p:cNvSpPr>
          <p:nvPr>
            <p:ph type="title"/>
          </p:nvPr>
        </p:nvSpPr>
        <p:spPr>
          <a:xfrm>
            <a:off x="1143000" y="152400"/>
            <a:ext cx="7772400" cy="685800"/>
          </a:xfrm>
        </p:spPr>
        <p:txBody>
          <a:bodyPr/>
          <a:lstStyle/>
          <a:p>
            <a:r>
              <a:rPr lang="en-US" altLang="en-US">
                <a:ea typeface="ＭＳ Ｐゴシック" panose="020B0600070205080204" pitchFamily="34" charset="-128"/>
              </a:rPr>
              <a:t>What P values mean</a:t>
            </a:r>
          </a:p>
        </p:txBody>
      </p:sp>
      <p:sp>
        <p:nvSpPr>
          <p:cNvPr id="44034" name="Content Placeholder 2">
            <a:extLst>
              <a:ext uri="{FF2B5EF4-FFF2-40B4-BE49-F238E27FC236}">
                <a16:creationId xmlns:a16="http://schemas.microsoft.com/office/drawing/2014/main" id="{298D62E8-871A-A34A-A16B-B442AE6A0077}"/>
              </a:ext>
            </a:extLst>
          </p:cNvPr>
          <p:cNvSpPr>
            <a:spLocks noGrp="1" noChangeArrowheads="1"/>
          </p:cNvSpPr>
          <p:nvPr>
            <p:ph idx="1"/>
          </p:nvPr>
        </p:nvSpPr>
        <p:spPr>
          <a:xfrm>
            <a:off x="1143000" y="1066800"/>
            <a:ext cx="7772400" cy="4419600"/>
          </a:xfrm>
        </p:spPr>
        <p:txBody>
          <a:bodyPr/>
          <a:lstStyle/>
          <a:p>
            <a:r>
              <a:rPr lang="en-US" altLang="en-US">
                <a:ea typeface="ＭＳ Ｐゴシック" panose="020B0600070205080204" pitchFamily="34" charset="-128"/>
              </a:rPr>
              <a:t> The probability of obtaining a value of the test statistic </a:t>
            </a:r>
            <a:r>
              <a:rPr lang="en-US" altLang="en-US" i="1">
                <a:solidFill>
                  <a:srgbClr val="FF0000"/>
                </a:solidFill>
                <a:ea typeface="ＭＳ Ｐゴシック" panose="020B0600070205080204" pitchFamily="34" charset="-128"/>
              </a:rPr>
              <a:t>equal to more extreme </a:t>
            </a:r>
            <a:r>
              <a:rPr lang="en-US" altLang="en-US">
                <a:ea typeface="ＭＳ Ｐゴシック" panose="020B0600070205080204" pitchFamily="34" charset="-128"/>
              </a:rPr>
              <a:t> than was obtained in the study </a:t>
            </a:r>
            <a:r>
              <a:rPr lang="en-US" altLang="en-US">
                <a:solidFill>
                  <a:srgbClr val="FF0000"/>
                </a:solidFill>
                <a:ea typeface="ＭＳ Ｐゴシック" panose="020B0600070205080204" pitchFamily="34" charset="-128"/>
              </a:rPr>
              <a:t>if the null hypothesis is true</a:t>
            </a:r>
            <a:r>
              <a:rPr lang="en-US" altLang="en-US">
                <a:ea typeface="ＭＳ Ｐゴシック" panose="020B0600070205080204" pitchFamily="34" charset="-128"/>
              </a:rPr>
              <a:t>.</a:t>
            </a:r>
          </a:p>
          <a:p>
            <a:r>
              <a:rPr lang="en-US" altLang="en-US">
                <a:ea typeface="ＭＳ Ｐゴシック" panose="020B0600070205080204" pitchFamily="34" charset="-128"/>
              </a:rPr>
              <a:t>So if P= 0.05 there is a 95% chance of obtaining a test statistic </a:t>
            </a:r>
            <a:r>
              <a:rPr lang="en-US" altLang="en-US">
                <a:solidFill>
                  <a:srgbClr val="FF0000"/>
                </a:solidFill>
                <a:ea typeface="ＭＳ Ｐゴシック" panose="020B0600070205080204" pitchFamily="34" charset="-128"/>
              </a:rPr>
              <a:t>less extreme </a:t>
            </a:r>
            <a:r>
              <a:rPr lang="en-US" altLang="en-US">
                <a:ea typeface="ＭＳ Ｐゴシック" panose="020B0600070205080204" pitchFamily="34" charset="-128"/>
              </a:rPr>
              <a:t>than was obtained in the study </a:t>
            </a:r>
            <a:r>
              <a:rPr lang="en-US" altLang="en-US" i="1">
                <a:solidFill>
                  <a:srgbClr val="FF0000"/>
                </a:solidFill>
                <a:ea typeface="ＭＳ Ｐゴシック" panose="020B0600070205080204" pitchFamily="34" charset="-128"/>
              </a:rPr>
              <a:t>if the null hypothesis is true.</a:t>
            </a:r>
            <a:endParaRPr lang="en-US" altLang="en-US">
              <a:solidFill>
                <a:srgbClr val="FF0000"/>
              </a:solidFill>
              <a:ea typeface="ＭＳ Ｐゴシック" panose="020B0600070205080204" pitchFamily="34" charset="-128"/>
            </a:endParaRPr>
          </a:p>
          <a:p>
            <a:r>
              <a:rPr lang="en-US" altLang="en-US">
                <a:ea typeface="ＭＳ Ｐゴシック" panose="020B0600070205080204" pitchFamily="34" charset="-128"/>
              </a:rPr>
              <a:t>P-values can’t tell you the probability that H</a:t>
            </a:r>
            <a:r>
              <a:rPr lang="en-US" altLang="en-US" baseline="-25000">
                <a:ea typeface="ＭＳ Ｐゴシック" panose="020B0600070205080204" pitchFamily="34" charset="-128"/>
              </a:rPr>
              <a:t>0</a:t>
            </a:r>
            <a:r>
              <a:rPr lang="en-US" altLang="en-US">
                <a:ea typeface="ＭＳ Ｐゴシック" panose="020B0600070205080204" pitchFamily="34" charset="-128"/>
              </a:rPr>
              <a:t> is true because they are calculated ASSUMING it is true.</a:t>
            </a:r>
          </a:p>
        </p:txBody>
      </p:sp>
      <p:sp>
        <p:nvSpPr>
          <p:cNvPr id="104451" name="Slide Number Placeholder 3">
            <a:extLst>
              <a:ext uri="{FF2B5EF4-FFF2-40B4-BE49-F238E27FC236}">
                <a16:creationId xmlns:a16="http://schemas.microsoft.com/office/drawing/2014/main" id="{A80597C4-E187-F941-A523-40D510779A1A}"/>
              </a:ext>
            </a:extLst>
          </p:cNvPr>
          <p:cNvSpPr>
            <a:spLocks noGrp="1"/>
          </p:cNvSpPr>
          <p:nvPr>
            <p:ph type="sldNum" sz="quarter" idx="12"/>
          </p:nvPr>
        </p:nvSpPr>
        <p:spPr>
          <a:xfrm>
            <a:off x="8001000" y="6248400"/>
            <a:ext cx="914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EDB064C-F3FB-BC4E-A128-C0C55EF5B7DB}" type="slidenum">
              <a:rPr kumimoji="0" lang="en-US" altLang="en-US" sz="1400" smtClean="0"/>
              <a:pPr eaLnBrk="1" hangingPunct="1">
                <a:spcBef>
                  <a:spcPct val="50000"/>
                </a:spcBef>
                <a:buClrTx/>
                <a:buSzTx/>
                <a:buFontTx/>
                <a:buNone/>
              </a:pPr>
              <a:t>52</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1026">
            <a:extLst>
              <a:ext uri="{FF2B5EF4-FFF2-40B4-BE49-F238E27FC236}">
                <a16:creationId xmlns:a16="http://schemas.microsoft.com/office/drawing/2014/main" id="{47B7AC7C-50EB-D94E-A63B-E3D6D22D4029}"/>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3600" dirty="0">
                <a:ea typeface="ＭＳ Ｐゴシック" panose="020B0600070205080204" pitchFamily="34" charset="-128"/>
              </a:rPr>
              <a:t>Recall “False Negative confusion” from Chapter 2</a:t>
            </a:r>
            <a:endParaRPr lang="en-US" altLang="en-US" sz="3600" dirty="0">
              <a:latin typeface="Times New Roman" panose="02020603050405020304" pitchFamily="18" charset="0"/>
              <a:ea typeface="ＭＳ Ｐゴシック" panose="020B0600070205080204" pitchFamily="34" charset="-128"/>
            </a:endParaRPr>
          </a:p>
        </p:txBody>
      </p:sp>
      <p:sp>
        <p:nvSpPr>
          <p:cNvPr id="106498" name="Slide Number Placeholder 37">
            <a:extLst>
              <a:ext uri="{FF2B5EF4-FFF2-40B4-BE49-F238E27FC236}">
                <a16:creationId xmlns:a16="http://schemas.microsoft.com/office/drawing/2014/main" id="{2277C43D-C4AF-3A4A-836A-C22BC1B03412}"/>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54645305-A919-1947-9BD3-FDCCEE8D73A3}" type="slidenum">
              <a:rPr kumimoji="0" lang="en-US" altLang="en-US" sz="1400" smtClean="0"/>
              <a:pPr>
                <a:spcBef>
                  <a:spcPct val="50000"/>
                </a:spcBef>
                <a:buClrTx/>
                <a:buSzTx/>
                <a:buFontTx/>
                <a:buNone/>
              </a:pPr>
              <a:t>53</a:t>
            </a:fld>
            <a:endParaRPr kumimoji="0" lang="en-US" altLang="en-US" sz="1400"/>
          </a:p>
        </p:txBody>
      </p:sp>
      <p:sp>
        <p:nvSpPr>
          <p:cNvPr id="3" name="Text Placeholder 2">
            <a:extLst>
              <a:ext uri="{FF2B5EF4-FFF2-40B4-BE49-F238E27FC236}">
                <a16:creationId xmlns:a16="http://schemas.microsoft.com/office/drawing/2014/main" id="{B92657DB-9BBD-584A-A6D2-FA7415BD8CB8}"/>
              </a:ext>
            </a:extLst>
          </p:cNvPr>
          <p:cNvSpPr>
            <a:spLocks noGrp="1"/>
          </p:cNvSpPr>
          <p:nvPr>
            <p:ph type="body" idx="4294967295"/>
          </p:nvPr>
        </p:nvSpPr>
        <p:spPr>
          <a:xfrm>
            <a:off x="990600" y="1600200"/>
            <a:ext cx="7772400" cy="2438400"/>
          </a:xfrm>
        </p:spPr>
        <p:txBody>
          <a:bodyPr/>
          <a:lstStyle/>
          <a:p>
            <a:pPr eaLnBrk="1" hangingPunct="1">
              <a:buFont typeface="Wingdings" charset="0"/>
              <a:buChar char="n"/>
              <a:defRPr/>
            </a:pPr>
            <a:r>
              <a:rPr lang="en-US" dirty="0"/>
              <a:t>Sensitivity of rapid strep test is 85%</a:t>
            </a:r>
          </a:p>
          <a:p>
            <a:pPr eaLnBrk="1" hangingPunct="1">
              <a:buFont typeface="Wingdings" charset="0"/>
              <a:buChar char="n"/>
              <a:defRPr/>
            </a:pPr>
            <a:r>
              <a:rPr lang="en-US" dirty="0"/>
              <a:t>Therefore, false negative rate is 15%</a:t>
            </a:r>
          </a:p>
          <a:p>
            <a:pPr eaLnBrk="1" hangingPunct="1">
              <a:buFont typeface="Wingdings" charset="0"/>
              <a:buChar char="n"/>
              <a:defRPr/>
            </a:pPr>
            <a:r>
              <a:rPr lang="en-US" dirty="0"/>
              <a:t>Therefore, 15% of those with a negative rapid strep are false negatives  </a:t>
            </a:r>
          </a:p>
          <a:p>
            <a:pPr marL="0" indent="0" eaLnBrk="1" hangingPunct="1">
              <a:buFont typeface="Wingdings" charset="0"/>
              <a:buNone/>
              <a:defRPr/>
            </a:pPr>
            <a:endParaRPr lang="en-US" dirty="0"/>
          </a:p>
        </p:txBody>
      </p:sp>
      <p:sp>
        <p:nvSpPr>
          <p:cNvPr id="2" name="TextBox 1">
            <a:extLst>
              <a:ext uri="{FF2B5EF4-FFF2-40B4-BE49-F238E27FC236}">
                <a16:creationId xmlns:a16="http://schemas.microsoft.com/office/drawing/2014/main" id="{B076AC44-9FC7-7B49-9BA8-46FDD3991A6F}"/>
              </a:ext>
            </a:extLst>
          </p:cNvPr>
          <p:cNvSpPr txBox="1">
            <a:spLocks noChangeArrowheads="1"/>
          </p:cNvSpPr>
          <p:nvPr/>
        </p:nvSpPr>
        <p:spPr bwMode="auto">
          <a:xfrm>
            <a:off x="1828800" y="4419600"/>
            <a:ext cx="502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4800">
                <a:solidFill>
                  <a:srgbClr val="FF0000"/>
                </a:solidFill>
                <a:latin typeface="Times New Roman" panose="02020603050405020304" pitchFamily="18" charset="0"/>
              </a:rPr>
              <a:t>ERROR!</a:t>
            </a:r>
          </a:p>
        </p:txBody>
      </p:sp>
      <p:cxnSp>
        <p:nvCxnSpPr>
          <p:cNvPr id="5" name="Straight Connector 4">
            <a:extLst>
              <a:ext uri="{FF2B5EF4-FFF2-40B4-BE49-F238E27FC236}">
                <a16:creationId xmlns:a16="http://schemas.microsoft.com/office/drawing/2014/main" id="{954AFC1B-BCB4-6840-8BA9-FFE586F9C520}"/>
              </a:ext>
            </a:extLst>
          </p:cNvPr>
          <p:cNvCxnSpPr>
            <a:cxnSpLocks noChangeShapeType="1"/>
          </p:cNvCxnSpPr>
          <p:nvPr/>
        </p:nvCxnSpPr>
        <p:spPr bwMode="auto">
          <a:xfrm>
            <a:off x="1371600" y="2895600"/>
            <a:ext cx="7315200" cy="10668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304895DF-301F-0F42-8F0B-A29546B72BAC}"/>
              </a:ext>
            </a:extLst>
          </p:cNvPr>
          <p:cNvCxnSpPr>
            <a:cxnSpLocks noChangeShapeType="1"/>
          </p:cNvCxnSpPr>
          <p:nvPr/>
        </p:nvCxnSpPr>
        <p:spPr bwMode="auto">
          <a:xfrm flipV="1">
            <a:off x="1447800" y="2895600"/>
            <a:ext cx="7391400" cy="9906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2"/>
                                        </p:tgtEl>
                                        <p:attrNameLst>
                                          <p:attrName>ppt_y</p:attrName>
                                        </p:attrNameLst>
                                      </p:cBhvr>
                                      <p:tavLst>
                                        <p:tav tm="0" fmla="#ppt_y+(sin(-2*pi*(1-$))*-#ppt_x+cos(-2*pi*(1-$))*(1-#ppt_y))*(1-$)">
                                          <p:val>
                                            <p:fltVal val="0"/>
                                          </p:val>
                                        </p:tav>
                                        <p:tav tm="100000">
                                          <p:val>
                                            <p:fltVal val="1"/>
                                          </p:val>
                                        </p:tav>
                                      </p:tavLst>
                                    </p:anim>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5" name="Rectangle 1026">
            <a:extLst>
              <a:ext uri="{FF2B5EF4-FFF2-40B4-BE49-F238E27FC236}">
                <a16:creationId xmlns:a16="http://schemas.microsoft.com/office/drawing/2014/main" id="{73E2138C-C844-0F4C-9058-3AB2BEA00386}"/>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2800">
                <a:ea typeface="ＭＳ Ｐゴシック" panose="020B0600070205080204" pitchFamily="34" charset="-128"/>
              </a:rPr>
              <a:t>2 definitions of </a:t>
            </a:r>
            <a:r>
              <a:rPr lang="ja-JP" altLang="en-US" sz="2800">
                <a:ea typeface="ＭＳ Ｐゴシック" panose="020B0600070205080204" pitchFamily="34" charset="-128"/>
              </a:rPr>
              <a:t>“</a:t>
            </a:r>
            <a:r>
              <a:rPr lang="en-US" altLang="ja-JP" sz="2800">
                <a:ea typeface="ＭＳ Ｐゴシック" panose="020B0600070205080204" pitchFamily="34" charset="-128"/>
              </a:rPr>
              <a:t>false negative rate</a:t>
            </a:r>
            <a:r>
              <a:rPr lang="ja-JP" altLang="en-US" sz="2800">
                <a:ea typeface="ＭＳ Ｐゴシック" panose="020B0600070205080204" pitchFamily="34" charset="-128"/>
              </a:rPr>
              <a:t>”</a:t>
            </a:r>
            <a:endParaRPr lang="en-US" altLang="en-US" sz="2800">
              <a:latin typeface="Times New Roman" panose="02020603050405020304" pitchFamily="18" charset="0"/>
              <a:ea typeface="ＭＳ Ｐゴシック" panose="020B0600070205080204" pitchFamily="34" charset="-128"/>
            </a:endParaRPr>
          </a:p>
        </p:txBody>
      </p:sp>
      <p:grpSp>
        <p:nvGrpSpPr>
          <p:cNvPr id="108546" name="Group 1064">
            <a:extLst>
              <a:ext uri="{FF2B5EF4-FFF2-40B4-BE49-F238E27FC236}">
                <a16:creationId xmlns:a16="http://schemas.microsoft.com/office/drawing/2014/main" id="{1F2324AF-FDFB-9C45-8CA8-C4B6C8C28F55}"/>
              </a:ext>
            </a:extLst>
          </p:cNvPr>
          <p:cNvGrpSpPr>
            <a:grpSpLocks/>
          </p:cNvGrpSpPr>
          <p:nvPr/>
        </p:nvGrpSpPr>
        <p:grpSpPr bwMode="auto">
          <a:xfrm>
            <a:off x="1143000" y="1447800"/>
            <a:ext cx="7780338" cy="1816100"/>
            <a:chOff x="432" y="1008"/>
            <a:chExt cx="4901" cy="1144"/>
          </a:xfrm>
        </p:grpSpPr>
        <p:sp>
          <p:nvSpPr>
            <p:cNvPr id="108551" name="Rectangle 1031">
              <a:extLst>
                <a:ext uri="{FF2B5EF4-FFF2-40B4-BE49-F238E27FC236}">
                  <a16:creationId xmlns:a16="http://schemas.microsoft.com/office/drawing/2014/main" id="{9BE39B4D-DA04-234F-94AB-3AA04487F6E6}"/>
                </a:ext>
              </a:extLst>
            </p:cNvPr>
            <p:cNvSpPr>
              <a:spLocks noChangeArrowheads="1"/>
            </p:cNvSpPr>
            <p:nvPr/>
          </p:nvSpPr>
          <p:spPr bwMode="auto">
            <a:xfrm>
              <a:off x="2234" y="1024"/>
              <a:ext cx="57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Strep</a:t>
              </a:r>
              <a:endParaRPr kumimoji="0" lang="en-US" altLang="en-US" sz="1800">
                <a:latin typeface="Times New Roman" panose="02020603050405020304" pitchFamily="18" charset="0"/>
              </a:endParaRPr>
            </a:p>
          </p:txBody>
        </p:sp>
        <p:sp>
          <p:nvSpPr>
            <p:cNvPr id="108552" name="Rectangle 1032">
              <a:extLst>
                <a:ext uri="{FF2B5EF4-FFF2-40B4-BE49-F238E27FC236}">
                  <a16:creationId xmlns:a16="http://schemas.microsoft.com/office/drawing/2014/main" id="{C0C5F03F-5897-8847-A42D-85E7BAC0587F}"/>
                </a:ext>
              </a:extLst>
            </p:cNvPr>
            <p:cNvSpPr>
              <a:spLocks noChangeArrowheads="1"/>
            </p:cNvSpPr>
            <p:nvPr/>
          </p:nvSpPr>
          <p:spPr bwMode="auto">
            <a:xfrm>
              <a:off x="3277" y="1024"/>
              <a:ext cx="93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No Strep</a:t>
              </a:r>
              <a:endParaRPr kumimoji="0" lang="en-US" altLang="en-US" sz="1800">
                <a:latin typeface="Times New Roman" panose="02020603050405020304" pitchFamily="18" charset="0"/>
              </a:endParaRPr>
            </a:p>
          </p:txBody>
        </p:sp>
        <p:sp>
          <p:nvSpPr>
            <p:cNvPr id="108553" name="Rectangle 1033">
              <a:extLst>
                <a:ext uri="{FF2B5EF4-FFF2-40B4-BE49-F238E27FC236}">
                  <a16:creationId xmlns:a16="http://schemas.microsoft.com/office/drawing/2014/main" id="{F787214B-EFC7-5045-8142-A8390949F566}"/>
                </a:ext>
              </a:extLst>
            </p:cNvPr>
            <p:cNvSpPr>
              <a:spLocks noChangeArrowheads="1"/>
            </p:cNvSpPr>
            <p:nvPr/>
          </p:nvSpPr>
          <p:spPr bwMode="auto">
            <a:xfrm>
              <a:off x="4329" y="1024"/>
              <a:ext cx="5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Total</a:t>
              </a:r>
              <a:endParaRPr kumimoji="0" lang="en-US" altLang="en-US" sz="1800">
                <a:latin typeface="Times New Roman" panose="02020603050405020304" pitchFamily="18" charset="0"/>
              </a:endParaRPr>
            </a:p>
          </p:txBody>
        </p:sp>
        <p:sp>
          <p:nvSpPr>
            <p:cNvPr id="108554" name="Rectangle 1034">
              <a:extLst>
                <a:ext uri="{FF2B5EF4-FFF2-40B4-BE49-F238E27FC236}">
                  <a16:creationId xmlns:a16="http://schemas.microsoft.com/office/drawing/2014/main" id="{BC649A64-F64A-3143-A8E6-3B63B5261E9B}"/>
                </a:ext>
              </a:extLst>
            </p:cNvPr>
            <p:cNvSpPr>
              <a:spLocks noChangeArrowheads="1"/>
            </p:cNvSpPr>
            <p:nvPr/>
          </p:nvSpPr>
          <p:spPr bwMode="auto">
            <a:xfrm>
              <a:off x="531" y="1305"/>
              <a:ext cx="134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08555" name="Rectangle 1035">
              <a:extLst>
                <a:ext uri="{FF2B5EF4-FFF2-40B4-BE49-F238E27FC236}">
                  <a16:creationId xmlns:a16="http://schemas.microsoft.com/office/drawing/2014/main" id="{C7946491-6390-C54C-8F3D-033072E2DF59}"/>
                </a:ext>
              </a:extLst>
            </p:cNvPr>
            <p:cNvSpPr>
              <a:spLocks noChangeArrowheads="1"/>
            </p:cNvSpPr>
            <p:nvPr/>
          </p:nvSpPr>
          <p:spPr bwMode="auto">
            <a:xfrm>
              <a:off x="237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a:t>
              </a:r>
              <a:endParaRPr kumimoji="0" lang="en-US" altLang="en-US" sz="1800">
                <a:latin typeface="Times New Roman" panose="02020603050405020304" pitchFamily="18" charset="0"/>
              </a:endParaRPr>
            </a:p>
          </p:txBody>
        </p:sp>
        <p:sp>
          <p:nvSpPr>
            <p:cNvPr id="108556" name="Rectangle 1036">
              <a:extLst>
                <a:ext uri="{FF2B5EF4-FFF2-40B4-BE49-F238E27FC236}">
                  <a16:creationId xmlns:a16="http://schemas.microsoft.com/office/drawing/2014/main" id="{10E1F02E-8865-2143-A4EE-EED3F8B877EE}"/>
                </a:ext>
              </a:extLst>
            </p:cNvPr>
            <p:cNvSpPr>
              <a:spLocks noChangeArrowheads="1"/>
            </p:cNvSpPr>
            <p:nvPr/>
          </p:nvSpPr>
          <p:spPr bwMode="auto">
            <a:xfrm>
              <a:off x="359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a:t>
              </a:r>
              <a:endParaRPr kumimoji="0" lang="en-US" altLang="en-US" sz="1800">
                <a:latin typeface="Times New Roman" panose="02020603050405020304" pitchFamily="18" charset="0"/>
              </a:endParaRPr>
            </a:p>
          </p:txBody>
        </p:sp>
        <p:sp>
          <p:nvSpPr>
            <p:cNvPr id="108557" name="Rectangle 1037">
              <a:extLst>
                <a:ext uri="{FF2B5EF4-FFF2-40B4-BE49-F238E27FC236}">
                  <a16:creationId xmlns:a16="http://schemas.microsoft.com/office/drawing/2014/main" id="{0F6B6B6D-60EA-224C-B14F-C139391C1A86}"/>
                </a:ext>
              </a:extLst>
            </p:cNvPr>
            <p:cNvSpPr>
              <a:spLocks noChangeArrowheads="1"/>
            </p:cNvSpPr>
            <p:nvPr/>
          </p:nvSpPr>
          <p:spPr bwMode="auto">
            <a:xfrm>
              <a:off x="4329" y="1310"/>
              <a:ext cx="70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TP+FP</a:t>
              </a:r>
              <a:endParaRPr kumimoji="0" lang="en-US" altLang="en-US" sz="1800">
                <a:latin typeface="Times New Roman" panose="02020603050405020304" pitchFamily="18" charset="0"/>
              </a:endParaRPr>
            </a:p>
          </p:txBody>
        </p:sp>
        <p:sp>
          <p:nvSpPr>
            <p:cNvPr id="108558" name="Rectangle 1038">
              <a:extLst>
                <a:ext uri="{FF2B5EF4-FFF2-40B4-BE49-F238E27FC236}">
                  <a16:creationId xmlns:a16="http://schemas.microsoft.com/office/drawing/2014/main" id="{4B644E58-99CE-6B46-B5A8-5A72214FDEBA}"/>
                </a:ext>
              </a:extLst>
            </p:cNvPr>
            <p:cNvSpPr>
              <a:spLocks noChangeArrowheads="1"/>
            </p:cNvSpPr>
            <p:nvPr/>
          </p:nvSpPr>
          <p:spPr bwMode="auto">
            <a:xfrm>
              <a:off x="562" y="1585"/>
              <a:ext cx="12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08559" name="Rectangle 1039">
              <a:extLst>
                <a:ext uri="{FF2B5EF4-FFF2-40B4-BE49-F238E27FC236}">
                  <a16:creationId xmlns:a16="http://schemas.microsoft.com/office/drawing/2014/main" id="{0ED185DF-E168-E34B-B0A5-D201148BEFA9}"/>
                </a:ext>
              </a:extLst>
            </p:cNvPr>
            <p:cNvSpPr>
              <a:spLocks noChangeArrowheads="1"/>
            </p:cNvSpPr>
            <p:nvPr/>
          </p:nvSpPr>
          <p:spPr bwMode="auto">
            <a:xfrm>
              <a:off x="2366"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FN</a:t>
              </a:r>
              <a:endParaRPr kumimoji="0" lang="en-US" altLang="en-US" sz="1800">
                <a:latin typeface="Times New Roman" panose="02020603050405020304" pitchFamily="18" charset="0"/>
              </a:endParaRPr>
            </a:p>
          </p:txBody>
        </p:sp>
        <p:sp>
          <p:nvSpPr>
            <p:cNvPr id="108560" name="Rectangle 1040">
              <a:extLst>
                <a:ext uri="{FF2B5EF4-FFF2-40B4-BE49-F238E27FC236}">
                  <a16:creationId xmlns:a16="http://schemas.microsoft.com/office/drawing/2014/main" id="{9C081D62-3FBB-1047-8864-225BD8BB09D2}"/>
                </a:ext>
              </a:extLst>
            </p:cNvPr>
            <p:cNvSpPr>
              <a:spLocks noChangeArrowheads="1"/>
            </p:cNvSpPr>
            <p:nvPr/>
          </p:nvSpPr>
          <p:spPr bwMode="auto">
            <a:xfrm>
              <a:off x="3585"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a:t>
              </a:r>
              <a:endParaRPr kumimoji="0" lang="en-US" altLang="en-US" sz="1800">
                <a:latin typeface="Times New Roman" panose="02020603050405020304" pitchFamily="18" charset="0"/>
              </a:endParaRPr>
            </a:p>
          </p:txBody>
        </p:sp>
        <p:sp>
          <p:nvSpPr>
            <p:cNvPr id="108561" name="Rectangle 1041">
              <a:extLst>
                <a:ext uri="{FF2B5EF4-FFF2-40B4-BE49-F238E27FC236}">
                  <a16:creationId xmlns:a16="http://schemas.microsoft.com/office/drawing/2014/main" id="{8F9F8EB9-5114-384C-B341-87C67A540AAB}"/>
                </a:ext>
              </a:extLst>
            </p:cNvPr>
            <p:cNvSpPr>
              <a:spLocks noChangeArrowheads="1"/>
            </p:cNvSpPr>
            <p:nvPr/>
          </p:nvSpPr>
          <p:spPr bwMode="auto">
            <a:xfrm>
              <a:off x="4329" y="1591"/>
              <a:ext cx="72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TN+FN</a:t>
              </a:r>
              <a:endParaRPr kumimoji="0" lang="en-US" altLang="en-US" sz="1800">
                <a:latin typeface="Times New Roman" panose="02020603050405020304" pitchFamily="18" charset="0"/>
              </a:endParaRPr>
            </a:p>
          </p:txBody>
        </p:sp>
        <p:sp>
          <p:nvSpPr>
            <p:cNvPr id="108562" name="Rectangle 1042">
              <a:extLst>
                <a:ext uri="{FF2B5EF4-FFF2-40B4-BE49-F238E27FC236}">
                  <a16:creationId xmlns:a16="http://schemas.microsoft.com/office/drawing/2014/main" id="{12229784-A701-5442-B84B-A34BC44830A2}"/>
                </a:ext>
              </a:extLst>
            </p:cNvPr>
            <p:cNvSpPr>
              <a:spLocks noChangeArrowheads="1"/>
            </p:cNvSpPr>
            <p:nvPr/>
          </p:nvSpPr>
          <p:spPr bwMode="auto">
            <a:xfrm>
              <a:off x="216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TP+FN</a:t>
              </a:r>
              <a:endParaRPr kumimoji="0" lang="en-US" altLang="en-US" sz="1800">
                <a:latin typeface="Times New Roman" panose="02020603050405020304" pitchFamily="18" charset="0"/>
              </a:endParaRPr>
            </a:p>
          </p:txBody>
        </p:sp>
        <p:sp>
          <p:nvSpPr>
            <p:cNvPr id="108563" name="Rectangle 1043">
              <a:extLst>
                <a:ext uri="{FF2B5EF4-FFF2-40B4-BE49-F238E27FC236}">
                  <a16:creationId xmlns:a16="http://schemas.microsoft.com/office/drawing/2014/main" id="{EAD2E2A3-C75E-F143-ACD3-32B2BD5B4266}"/>
                </a:ext>
              </a:extLst>
            </p:cNvPr>
            <p:cNvSpPr>
              <a:spLocks noChangeArrowheads="1"/>
            </p:cNvSpPr>
            <p:nvPr/>
          </p:nvSpPr>
          <p:spPr bwMode="auto">
            <a:xfrm>
              <a:off x="338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FP+TN</a:t>
              </a:r>
              <a:endParaRPr kumimoji="0" lang="en-US" altLang="en-US" sz="1800">
                <a:latin typeface="Times New Roman" panose="02020603050405020304" pitchFamily="18" charset="0"/>
              </a:endParaRPr>
            </a:p>
          </p:txBody>
        </p:sp>
        <p:sp>
          <p:nvSpPr>
            <p:cNvPr id="108564" name="Line 1044">
              <a:extLst>
                <a:ext uri="{FF2B5EF4-FFF2-40B4-BE49-F238E27FC236}">
                  <a16:creationId xmlns:a16="http://schemas.microsoft.com/office/drawing/2014/main" id="{463D4CD1-FAD2-5347-8B66-BD5CF3EFED77}"/>
                </a:ext>
              </a:extLst>
            </p:cNvPr>
            <p:cNvSpPr>
              <a:spLocks noChangeShapeType="1"/>
            </p:cNvSpPr>
            <p:nvPr/>
          </p:nvSpPr>
          <p:spPr bwMode="auto">
            <a:xfrm>
              <a:off x="432" y="1008"/>
              <a:ext cx="1" cy="1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5" name="Rectangle 1045">
              <a:extLst>
                <a:ext uri="{FF2B5EF4-FFF2-40B4-BE49-F238E27FC236}">
                  <a16:creationId xmlns:a16="http://schemas.microsoft.com/office/drawing/2014/main" id="{9FF73770-1F5A-6148-B80B-D65F4C2EC0B9}"/>
                </a:ext>
              </a:extLst>
            </p:cNvPr>
            <p:cNvSpPr>
              <a:spLocks noChangeArrowheads="1"/>
            </p:cNvSpPr>
            <p:nvPr/>
          </p:nvSpPr>
          <p:spPr bwMode="auto">
            <a:xfrm>
              <a:off x="432" y="1008"/>
              <a:ext cx="22" cy="1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66" name="Line 1046">
              <a:extLst>
                <a:ext uri="{FF2B5EF4-FFF2-40B4-BE49-F238E27FC236}">
                  <a16:creationId xmlns:a16="http://schemas.microsoft.com/office/drawing/2014/main" id="{BC41A6DE-449F-904A-AFB1-21C087042B5E}"/>
                </a:ext>
              </a:extLst>
            </p:cNvPr>
            <p:cNvSpPr>
              <a:spLocks noChangeShapeType="1"/>
            </p:cNvSpPr>
            <p:nvPr/>
          </p:nvSpPr>
          <p:spPr bwMode="auto">
            <a:xfrm>
              <a:off x="1968"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7" name="Rectangle 1047">
              <a:extLst>
                <a:ext uri="{FF2B5EF4-FFF2-40B4-BE49-F238E27FC236}">
                  <a16:creationId xmlns:a16="http://schemas.microsoft.com/office/drawing/2014/main" id="{8563E2AE-F44D-E64F-9950-E18813798CAE}"/>
                </a:ext>
              </a:extLst>
            </p:cNvPr>
            <p:cNvSpPr>
              <a:spLocks noChangeArrowheads="1"/>
            </p:cNvSpPr>
            <p:nvPr/>
          </p:nvSpPr>
          <p:spPr bwMode="auto">
            <a:xfrm>
              <a:off x="1968"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68" name="Line 1048">
              <a:extLst>
                <a:ext uri="{FF2B5EF4-FFF2-40B4-BE49-F238E27FC236}">
                  <a16:creationId xmlns:a16="http://schemas.microsoft.com/office/drawing/2014/main" id="{0F0BFD1C-5ED2-E542-AAA7-99D42D06F8D2}"/>
                </a:ext>
              </a:extLst>
            </p:cNvPr>
            <p:cNvSpPr>
              <a:spLocks noChangeShapeType="1"/>
            </p:cNvSpPr>
            <p:nvPr/>
          </p:nvSpPr>
          <p:spPr bwMode="auto">
            <a:xfrm>
              <a:off x="3109"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69" name="Rectangle 1049">
              <a:extLst>
                <a:ext uri="{FF2B5EF4-FFF2-40B4-BE49-F238E27FC236}">
                  <a16:creationId xmlns:a16="http://schemas.microsoft.com/office/drawing/2014/main" id="{91F1A521-C35F-E04D-A132-8BA2E248239C}"/>
                </a:ext>
              </a:extLst>
            </p:cNvPr>
            <p:cNvSpPr>
              <a:spLocks noChangeArrowheads="1"/>
            </p:cNvSpPr>
            <p:nvPr/>
          </p:nvSpPr>
          <p:spPr bwMode="auto">
            <a:xfrm>
              <a:off x="3109" y="1030"/>
              <a:ext cx="22"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0" name="Line 1050">
              <a:extLst>
                <a:ext uri="{FF2B5EF4-FFF2-40B4-BE49-F238E27FC236}">
                  <a16:creationId xmlns:a16="http://schemas.microsoft.com/office/drawing/2014/main" id="{92E31124-853C-2440-84E9-5A99418DE683}"/>
                </a:ext>
              </a:extLst>
            </p:cNvPr>
            <p:cNvSpPr>
              <a:spLocks noChangeShapeType="1"/>
            </p:cNvSpPr>
            <p:nvPr/>
          </p:nvSpPr>
          <p:spPr bwMode="auto">
            <a:xfrm>
              <a:off x="4272"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1" name="Rectangle 1051">
              <a:extLst>
                <a:ext uri="{FF2B5EF4-FFF2-40B4-BE49-F238E27FC236}">
                  <a16:creationId xmlns:a16="http://schemas.microsoft.com/office/drawing/2014/main" id="{C80BCFAA-E284-3844-A2F9-B5446667FEAB}"/>
                </a:ext>
              </a:extLst>
            </p:cNvPr>
            <p:cNvSpPr>
              <a:spLocks noChangeArrowheads="1"/>
            </p:cNvSpPr>
            <p:nvPr/>
          </p:nvSpPr>
          <p:spPr bwMode="auto">
            <a:xfrm>
              <a:off x="4272"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2" name="Line 1052">
              <a:extLst>
                <a:ext uri="{FF2B5EF4-FFF2-40B4-BE49-F238E27FC236}">
                  <a16:creationId xmlns:a16="http://schemas.microsoft.com/office/drawing/2014/main" id="{B544027A-3FEF-2F4C-83FB-D90C6C1EB778}"/>
                </a:ext>
              </a:extLst>
            </p:cNvPr>
            <p:cNvSpPr>
              <a:spLocks noChangeShapeType="1"/>
            </p:cNvSpPr>
            <p:nvPr/>
          </p:nvSpPr>
          <p:spPr bwMode="auto">
            <a:xfrm>
              <a:off x="5312"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3" name="Rectangle 1053">
              <a:extLst>
                <a:ext uri="{FF2B5EF4-FFF2-40B4-BE49-F238E27FC236}">
                  <a16:creationId xmlns:a16="http://schemas.microsoft.com/office/drawing/2014/main" id="{9B5E488B-3AA0-7F44-8BC3-268603CCD386}"/>
                </a:ext>
              </a:extLst>
            </p:cNvPr>
            <p:cNvSpPr>
              <a:spLocks noChangeArrowheads="1"/>
            </p:cNvSpPr>
            <p:nvPr/>
          </p:nvSpPr>
          <p:spPr bwMode="auto">
            <a:xfrm>
              <a:off x="5312" y="1030"/>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4" name="Line 1054">
              <a:extLst>
                <a:ext uri="{FF2B5EF4-FFF2-40B4-BE49-F238E27FC236}">
                  <a16:creationId xmlns:a16="http://schemas.microsoft.com/office/drawing/2014/main" id="{09E9712A-1ADF-7B48-B4FA-23767C74E123}"/>
                </a:ext>
              </a:extLst>
            </p:cNvPr>
            <p:cNvSpPr>
              <a:spLocks noChangeShapeType="1"/>
            </p:cNvSpPr>
            <p:nvPr/>
          </p:nvSpPr>
          <p:spPr bwMode="auto">
            <a:xfrm>
              <a:off x="454" y="1008"/>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5" name="Rectangle 1055">
              <a:extLst>
                <a:ext uri="{FF2B5EF4-FFF2-40B4-BE49-F238E27FC236}">
                  <a16:creationId xmlns:a16="http://schemas.microsoft.com/office/drawing/2014/main" id="{AD7E0968-47DF-5B48-A058-2E5856AD4F2C}"/>
                </a:ext>
              </a:extLst>
            </p:cNvPr>
            <p:cNvSpPr>
              <a:spLocks noChangeArrowheads="1"/>
            </p:cNvSpPr>
            <p:nvPr/>
          </p:nvSpPr>
          <p:spPr bwMode="auto">
            <a:xfrm>
              <a:off x="454" y="1008"/>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6" name="Line 1056">
              <a:extLst>
                <a:ext uri="{FF2B5EF4-FFF2-40B4-BE49-F238E27FC236}">
                  <a16:creationId xmlns:a16="http://schemas.microsoft.com/office/drawing/2014/main" id="{E36EA107-8CC2-D94C-9BE0-9BF505DE4E34}"/>
                </a:ext>
              </a:extLst>
            </p:cNvPr>
            <p:cNvSpPr>
              <a:spLocks noChangeShapeType="1"/>
            </p:cNvSpPr>
            <p:nvPr/>
          </p:nvSpPr>
          <p:spPr bwMode="auto">
            <a:xfrm>
              <a:off x="454" y="128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7" name="Rectangle 1057">
              <a:extLst>
                <a:ext uri="{FF2B5EF4-FFF2-40B4-BE49-F238E27FC236}">
                  <a16:creationId xmlns:a16="http://schemas.microsoft.com/office/drawing/2014/main" id="{3ABE7BC6-1D60-A14C-9938-E39C7C671477}"/>
                </a:ext>
              </a:extLst>
            </p:cNvPr>
            <p:cNvSpPr>
              <a:spLocks noChangeArrowheads="1"/>
            </p:cNvSpPr>
            <p:nvPr/>
          </p:nvSpPr>
          <p:spPr bwMode="auto">
            <a:xfrm>
              <a:off x="454" y="1289"/>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78" name="Line 1058">
              <a:extLst>
                <a:ext uri="{FF2B5EF4-FFF2-40B4-BE49-F238E27FC236}">
                  <a16:creationId xmlns:a16="http://schemas.microsoft.com/office/drawing/2014/main" id="{452206B2-E844-144D-9E46-D348CD6842D7}"/>
                </a:ext>
              </a:extLst>
            </p:cNvPr>
            <p:cNvSpPr>
              <a:spLocks noChangeShapeType="1"/>
            </p:cNvSpPr>
            <p:nvPr/>
          </p:nvSpPr>
          <p:spPr bwMode="auto">
            <a:xfrm>
              <a:off x="454" y="156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79" name="Rectangle 1059">
              <a:extLst>
                <a:ext uri="{FF2B5EF4-FFF2-40B4-BE49-F238E27FC236}">
                  <a16:creationId xmlns:a16="http://schemas.microsoft.com/office/drawing/2014/main" id="{00C649D9-FD7B-AD43-93D6-0C7D260873CD}"/>
                </a:ext>
              </a:extLst>
            </p:cNvPr>
            <p:cNvSpPr>
              <a:spLocks noChangeArrowheads="1"/>
            </p:cNvSpPr>
            <p:nvPr/>
          </p:nvSpPr>
          <p:spPr bwMode="auto">
            <a:xfrm>
              <a:off x="454" y="1569"/>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80" name="Line 1060">
              <a:extLst>
                <a:ext uri="{FF2B5EF4-FFF2-40B4-BE49-F238E27FC236}">
                  <a16:creationId xmlns:a16="http://schemas.microsoft.com/office/drawing/2014/main" id="{D0CBA78C-76B2-9942-9E39-C134E6D626A6}"/>
                </a:ext>
              </a:extLst>
            </p:cNvPr>
            <p:cNvSpPr>
              <a:spLocks noChangeShapeType="1"/>
            </p:cNvSpPr>
            <p:nvPr/>
          </p:nvSpPr>
          <p:spPr bwMode="auto">
            <a:xfrm>
              <a:off x="454" y="185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1" name="Rectangle 1061">
              <a:extLst>
                <a:ext uri="{FF2B5EF4-FFF2-40B4-BE49-F238E27FC236}">
                  <a16:creationId xmlns:a16="http://schemas.microsoft.com/office/drawing/2014/main" id="{0C241C6B-B176-B54C-BCA4-A811AFC03D1E}"/>
                </a:ext>
              </a:extLst>
            </p:cNvPr>
            <p:cNvSpPr>
              <a:spLocks noChangeArrowheads="1"/>
            </p:cNvSpPr>
            <p:nvPr/>
          </p:nvSpPr>
          <p:spPr bwMode="auto">
            <a:xfrm>
              <a:off x="454" y="1850"/>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08582" name="Line 1062">
              <a:extLst>
                <a:ext uri="{FF2B5EF4-FFF2-40B4-BE49-F238E27FC236}">
                  <a16:creationId xmlns:a16="http://schemas.microsoft.com/office/drawing/2014/main" id="{8EE8553A-314E-3545-ABF1-F521277E86BF}"/>
                </a:ext>
              </a:extLst>
            </p:cNvPr>
            <p:cNvSpPr>
              <a:spLocks noChangeShapeType="1"/>
            </p:cNvSpPr>
            <p:nvPr/>
          </p:nvSpPr>
          <p:spPr bwMode="auto">
            <a:xfrm>
              <a:off x="454" y="213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583" name="Rectangle 1063">
              <a:extLst>
                <a:ext uri="{FF2B5EF4-FFF2-40B4-BE49-F238E27FC236}">
                  <a16:creationId xmlns:a16="http://schemas.microsoft.com/office/drawing/2014/main" id="{A39DC2B6-1B06-B74D-B0D8-1B3C52A7C864}"/>
                </a:ext>
              </a:extLst>
            </p:cNvPr>
            <p:cNvSpPr>
              <a:spLocks noChangeArrowheads="1"/>
            </p:cNvSpPr>
            <p:nvPr/>
          </p:nvSpPr>
          <p:spPr bwMode="auto">
            <a:xfrm>
              <a:off x="454" y="2130"/>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grpSp>
      <p:sp>
        <p:nvSpPr>
          <p:cNvPr id="108547" name="Slide Number Placeholder 37">
            <a:extLst>
              <a:ext uri="{FF2B5EF4-FFF2-40B4-BE49-F238E27FC236}">
                <a16:creationId xmlns:a16="http://schemas.microsoft.com/office/drawing/2014/main" id="{71280765-886D-FF45-A07A-37F3C549F98C}"/>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BD0B0F7-BFDF-3B47-A2C2-80591C675200}" type="slidenum">
              <a:rPr kumimoji="0" lang="en-US" altLang="en-US" sz="1400" smtClean="0"/>
              <a:pPr>
                <a:spcBef>
                  <a:spcPct val="50000"/>
                </a:spcBef>
                <a:buClrTx/>
                <a:buSzTx/>
                <a:buFontTx/>
                <a:buNone/>
              </a:pPr>
              <a:t>54</a:t>
            </a:fld>
            <a:endParaRPr kumimoji="0" lang="en-US" altLang="en-US" sz="1400"/>
          </a:p>
        </p:txBody>
      </p:sp>
      <p:sp>
        <p:nvSpPr>
          <p:cNvPr id="3" name="Text Placeholder 2">
            <a:extLst>
              <a:ext uri="{FF2B5EF4-FFF2-40B4-BE49-F238E27FC236}">
                <a16:creationId xmlns:a16="http://schemas.microsoft.com/office/drawing/2014/main" id="{F332DCFB-BAEB-B446-88AB-E941627189DD}"/>
              </a:ext>
            </a:extLst>
          </p:cNvPr>
          <p:cNvSpPr>
            <a:spLocks noGrp="1" noChangeArrowheads="1"/>
          </p:cNvSpPr>
          <p:nvPr>
            <p:ph type="body" idx="4294967295"/>
          </p:nvPr>
        </p:nvSpPr>
        <p:spPr>
          <a:xfrm>
            <a:off x="1066800" y="3657600"/>
            <a:ext cx="7772400" cy="2438400"/>
          </a:xfrm>
        </p:spPr>
        <p:txBody>
          <a:bodyPr/>
          <a:lstStyle/>
          <a:p>
            <a:pPr eaLnBrk="1" hangingPunct="1"/>
            <a:r>
              <a:rPr lang="en-US" altLang="en-US">
                <a:ea typeface="ＭＳ Ｐゴシック" panose="020B0600070205080204" pitchFamily="34" charset="-128"/>
              </a:rPr>
              <a:t>Vertical: 1-sensitivity </a:t>
            </a:r>
            <a:br>
              <a:rPr lang="en-US" altLang="en-US">
                <a:ea typeface="ＭＳ Ｐゴシック" panose="020B0600070205080204" pitchFamily="34" charset="-128"/>
              </a:rPr>
            </a:br>
            <a:r>
              <a:rPr lang="en-US" altLang="en-US">
                <a:ea typeface="ＭＳ Ｐゴシック" panose="020B0600070205080204" pitchFamily="34" charset="-128"/>
              </a:rPr>
              <a:t>= FN/(TP+FN)</a:t>
            </a:r>
          </a:p>
          <a:p>
            <a:pPr eaLnBrk="1" hangingPunct="1"/>
            <a:r>
              <a:rPr lang="en-US" altLang="en-US">
                <a:ea typeface="ＭＳ Ｐゴシック" panose="020B0600070205080204" pitchFamily="34" charset="-128"/>
              </a:rPr>
              <a:t> Horizontal: 1 - negative predictive value</a:t>
            </a:r>
            <a:br>
              <a:rPr lang="en-US" altLang="en-US">
                <a:ea typeface="ＭＳ Ｐゴシック" panose="020B0600070205080204" pitchFamily="34" charset="-128"/>
              </a:rPr>
            </a:br>
            <a:r>
              <a:rPr lang="en-US" altLang="en-US">
                <a:ea typeface="ＭＳ Ｐゴシック" panose="020B0600070205080204" pitchFamily="34" charset="-128"/>
              </a:rPr>
              <a:t> = FN/(FN+TN). </a:t>
            </a:r>
          </a:p>
        </p:txBody>
      </p:sp>
      <p:sp>
        <p:nvSpPr>
          <p:cNvPr id="41" name="Down Arrow 40">
            <a:extLst>
              <a:ext uri="{FF2B5EF4-FFF2-40B4-BE49-F238E27FC236}">
                <a16:creationId xmlns:a16="http://schemas.microsoft.com/office/drawing/2014/main" id="{28B60BA5-8E6F-6440-BEA9-AEC9306294A0}"/>
              </a:ext>
            </a:extLst>
          </p:cNvPr>
          <p:cNvSpPr>
            <a:spLocks noChangeArrowheads="1"/>
          </p:cNvSpPr>
          <p:nvPr/>
        </p:nvSpPr>
        <p:spPr bwMode="auto">
          <a:xfrm>
            <a:off x="5105400" y="1295400"/>
            <a:ext cx="381000" cy="1828800"/>
          </a:xfrm>
          <a:prstGeom prst="downArrow">
            <a:avLst>
              <a:gd name="adj1" fmla="val 50000"/>
              <a:gd name="adj2" fmla="val 42867"/>
            </a:avLst>
          </a:prstGeom>
          <a:solidFill>
            <a:schemeClr val="accent1">
              <a:alpha val="38039"/>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42" name="Right Arrow 41">
            <a:extLst>
              <a:ext uri="{FF2B5EF4-FFF2-40B4-BE49-F238E27FC236}">
                <a16:creationId xmlns:a16="http://schemas.microsoft.com/office/drawing/2014/main" id="{6703BDB3-126F-2945-AA2C-5D8FCD30DD92}"/>
              </a:ext>
            </a:extLst>
          </p:cNvPr>
          <p:cNvSpPr>
            <a:spLocks noChangeArrowheads="1"/>
          </p:cNvSpPr>
          <p:nvPr/>
        </p:nvSpPr>
        <p:spPr bwMode="auto">
          <a:xfrm>
            <a:off x="2133600" y="2514600"/>
            <a:ext cx="5715000" cy="312738"/>
          </a:xfrm>
          <a:prstGeom prst="rightArrow">
            <a:avLst>
              <a:gd name="adj1" fmla="val 50000"/>
              <a:gd name="adj2" fmla="val 49915"/>
            </a:avLst>
          </a:prstGeom>
          <a:solidFill>
            <a:schemeClr val="accent1">
              <a:alpha val="43137"/>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1" grpId="0" animBg="1"/>
      <p:bldP spid="42"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1026">
            <a:extLst>
              <a:ext uri="{FF2B5EF4-FFF2-40B4-BE49-F238E27FC236}">
                <a16:creationId xmlns:a16="http://schemas.microsoft.com/office/drawing/2014/main" id="{8AD79A38-3539-044F-BBE7-FEA2AD6ADDC7}"/>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2800">
                <a:ea typeface="ＭＳ Ｐゴシック" panose="020B0600070205080204" pitchFamily="34" charset="-128"/>
              </a:rPr>
              <a:t>“False positive confusion” is similar: 2 definitions of </a:t>
            </a:r>
            <a:r>
              <a:rPr lang="ja-JP" altLang="en-US" sz="2800">
                <a:ea typeface="ＭＳ Ｐゴシック" panose="020B0600070205080204" pitchFamily="34" charset="-128"/>
              </a:rPr>
              <a:t>“</a:t>
            </a:r>
            <a:r>
              <a:rPr lang="en-US" altLang="ja-JP" sz="2800">
                <a:ea typeface="ＭＳ Ｐゴシック" panose="020B0600070205080204" pitchFamily="34" charset="-128"/>
              </a:rPr>
              <a:t>false positive rate</a:t>
            </a:r>
            <a:r>
              <a:rPr lang="ja-JP" altLang="en-US" sz="2800">
                <a:ea typeface="ＭＳ Ｐゴシック" panose="020B0600070205080204" pitchFamily="34" charset="-128"/>
              </a:rPr>
              <a:t>”</a:t>
            </a:r>
            <a:endParaRPr lang="en-US" altLang="en-US" sz="2800">
              <a:latin typeface="Times New Roman" panose="02020603050405020304" pitchFamily="18" charset="0"/>
              <a:ea typeface="ＭＳ Ｐゴシック" panose="020B0600070205080204" pitchFamily="34" charset="-128"/>
            </a:endParaRPr>
          </a:p>
        </p:txBody>
      </p:sp>
      <p:grpSp>
        <p:nvGrpSpPr>
          <p:cNvPr id="110594" name="Group 1064">
            <a:extLst>
              <a:ext uri="{FF2B5EF4-FFF2-40B4-BE49-F238E27FC236}">
                <a16:creationId xmlns:a16="http://schemas.microsoft.com/office/drawing/2014/main" id="{DB156FBA-8145-1F4B-8606-485B2C082B2F}"/>
              </a:ext>
            </a:extLst>
          </p:cNvPr>
          <p:cNvGrpSpPr>
            <a:grpSpLocks/>
          </p:cNvGrpSpPr>
          <p:nvPr/>
        </p:nvGrpSpPr>
        <p:grpSpPr bwMode="auto">
          <a:xfrm>
            <a:off x="1143000" y="1447800"/>
            <a:ext cx="7780338" cy="1816100"/>
            <a:chOff x="432" y="1008"/>
            <a:chExt cx="4901" cy="1144"/>
          </a:xfrm>
        </p:grpSpPr>
        <p:sp>
          <p:nvSpPr>
            <p:cNvPr id="110599" name="Rectangle 1031">
              <a:extLst>
                <a:ext uri="{FF2B5EF4-FFF2-40B4-BE49-F238E27FC236}">
                  <a16:creationId xmlns:a16="http://schemas.microsoft.com/office/drawing/2014/main" id="{41638C75-F4B8-7948-BA84-F2D9F7E50459}"/>
                </a:ext>
              </a:extLst>
            </p:cNvPr>
            <p:cNvSpPr>
              <a:spLocks noChangeArrowheads="1"/>
            </p:cNvSpPr>
            <p:nvPr/>
          </p:nvSpPr>
          <p:spPr bwMode="auto">
            <a:xfrm>
              <a:off x="2234" y="1024"/>
              <a:ext cx="57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Strep</a:t>
              </a:r>
              <a:endParaRPr kumimoji="0" lang="en-US" altLang="en-US" sz="1800">
                <a:latin typeface="Times New Roman" panose="02020603050405020304" pitchFamily="18" charset="0"/>
              </a:endParaRPr>
            </a:p>
          </p:txBody>
        </p:sp>
        <p:sp>
          <p:nvSpPr>
            <p:cNvPr id="110600" name="Rectangle 1032">
              <a:extLst>
                <a:ext uri="{FF2B5EF4-FFF2-40B4-BE49-F238E27FC236}">
                  <a16:creationId xmlns:a16="http://schemas.microsoft.com/office/drawing/2014/main" id="{307A36AB-B7F2-A248-9580-925C292FAB9D}"/>
                </a:ext>
              </a:extLst>
            </p:cNvPr>
            <p:cNvSpPr>
              <a:spLocks noChangeArrowheads="1"/>
            </p:cNvSpPr>
            <p:nvPr/>
          </p:nvSpPr>
          <p:spPr bwMode="auto">
            <a:xfrm>
              <a:off x="3277" y="1024"/>
              <a:ext cx="93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No Strep</a:t>
              </a:r>
              <a:endParaRPr kumimoji="0" lang="en-US" altLang="en-US" sz="1800">
                <a:latin typeface="Times New Roman" panose="02020603050405020304" pitchFamily="18" charset="0"/>
              </a:endParaRPr>
            </a:p>
          </p:txBody>
        </p:sp>
        <p:sp>
          <p:nvSpPr>
            <p:cNvPr id="110601" name="Rectangle 1033">
              <a:extLst>
                <a:ext uri="{FF2B5EF4-FFF2-40B4-BE49-F238E27FC236}">
                  <a16:creationId xmlns:a16="http://schemas.microsoft.com/office/drawing/2014/main" id="{7CF22B34-7242-234E-A20A-F6F067A09E14}"/>
                </a:ext>
              </a:extLst>
            </p:cNvPr>
            <p:cNvSpPr>
              <a:spLocks noChangeArrowheads="1"/>
            </p:cNvSpPr>
            <p:nvPr/>
          </p:nvSpPr>
          <p:spPr bwMode="auto">
            <a:xfrm>
              <a:off x="4329" y="1024"/>
              <a:ext cx="53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Total</a:t>
              </a:r>
              <a:endParaRPr kumimoji="0" lang="en-US" altLang="en-US" sz="1800">
                <a:latin typeface="Times New Roman" panose="02020603050405020304" pitchFamily="18" charset="0"/>
              </a:endParaRPr>
            </a:p>
          </p:txBody>
        </p:sp>
        <p:sp>
          <p:nvSpPr>
            <p:cNvPr id="110602" name="Rectangle 1034">
              <a:extLst>
                <a:ext uri="{FF2B5EF4-FFF2-40B4-BE49-F238E27FC236}">
                  <a16:creationId xmlns:a16="http://schemas.microsoft.com/office/drawing/2014/main" id="{66A3CA8D-141F-4040-B5D1-8FB4A36F5C53}"/>
                </a:ext>
              </a:extLst>
            </p:cNvPr>
            <p:cNvSpPr>
              <a:spLocks noChangeArrowheads="1"/>
            </p:cNvSpPr>
            <p:nvPr/>
          </p:nvSpPr>
          <p:spPr bwMode="auto">
            <a:xfrm>
              <a:off x="531" y="1305"/>
              <a:ext cx="134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10603" name="Rectangle 1035">
              <a:extLst>
                <a:ext uri="{FF2B5EF4-FFF2-40B4-BE49-F238E27FC236}">
                  <a16:creationId xmlns:a16="http://schemas.microsoft.com/office/drawing/2014/main" id="{AA9ACFAF-9434-DF42-BAD9-FA4C5725FE4B}"/>
                </a:ext>
              </a:extLst>
            </p:cNvPr>
            <p:cNvSpPr>
              <a:spLocks noChangeArrowheads="1"/>
            </p:cNvSpPr>
            <p:nvPr/>
          </p:nvSpPr>
          <p:spPr bwMode="auto">
            <a:xfrm>
              <a:off x="237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a:t>
              </a:r>
              <a:endParaRPr kumimoji="0" lang="en-US" altLang="en-US" sz="1800">
                <a:latin typeface="Times New Roman" panose="02020603050405020304" pitchFamily="18" charset="0"/>
              </a:endParaRPr>
            </a:p>
          </p:txBody>
        </p:sp>
        <p:sp>
          <p:nvSpPr>
            <p:cNvPr id="110604" name="Rectangle 1036">
              <a:extLst>
                <a:ext uri="{FF2B5EF4-FFF2-40B4-BE49-F238E27FC236}">
                  <a16:creationId xmlns:a16="http://schemas.microsoft.com/office/drawing/2014/main" id="{8119DD60-1E85-DC40-9CA6-9418A39057D2}"/>
                </a:ext>
              </a:extLst>
            </p:cNvPr>
            <p:cNvSpPr>
              <a:spLocks noChangeArrowheads="1"/>
            </p:cNvSpPr>
            <p:nvPr/>
          </p:nvSpPr>
          <p:spPr bwMode="auto">
            <a:xfrm>
              <a:off x="3592" y="1310"/>
              <a:ext cx="28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a:t>
              </a:r>
              <a:endParaRPr kumimoji="0" lang="en-US" altLang="en-US" sz="1800">
                <a:latin typeface="Times New Roman" panose="02020603050405020304" pitchFamily="18" charset="0"/>
              </a:endParaRPr>
            </a:p>
          </p:txBody>
        </p:sp>
        <p:sp>
          <p:nvSpPr>
            <p:cNvPr id="110605" name="Rectangle 1037">
              <a:extLst>
                <a:ext uri="{FF2B5EF4-FFF2-40B4-BE49-F238E27FC236}">
                  <a16:creationId xmlns:a16="http://schemas.microsoft.com/office/drawing/2014/main" id="{9B452DCD-5E7B-DF43-9F82-25FA02C4BF10}"/>
                </a:ext>
              </a:extLst>
            </p:cNvPr>
            <p:cNvSpPr>
              <a:spLocks noChangeArrowheads="1"/>
            </p:cNvSpPr>
            <p:nvPr/>
          </p:nvSpPr>
          <p:spPr bwMode="auto">
            <a:xfrm>
              <a:off x="4329" y="1310"/>
              <a:ext cx="703"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TP+FP</a:t>
              </a:r>
              <a:endParaRPr kumimoji="0" lang="en-US" altLang="en-US" sz="1800">
                <a:latin typeface="Times New Roman" panose="02020603050405020304" pitchFamily="18" charset="0"/>
              </a:endParaRPr>
            </a:p>
          </p:txBody>
        </p:sp>
        <p:sp>
          <p:nvSpPr>
            <p:cNvPr id="110606" name="Rectangle 1038">
              <a:extLst>
                <a:ext uri="{FF2B5EF4-FFF2-40B4-BE49-F238E27FC236}">
                  <a16:creationId xmlns:a16="http://schemas.microsoft.com/office/drawing/2014/main" id="{8CE7D49E-50D1-3542-8109-9656250D41E0}"/>
                </a:ext>
              </a:extLst>
            </p:cNvPr>
            <p:cNvSpPr>
              <a:spLocks noChangeArrowheads="1"/>
            </p:cNvSpPr>
            <p:nvPr/>
          </p:nvSpPr>
          <p:spPr bwMode="auto">
            <a:xfrm>
              <a:off x="562" y="1585"/>
              <a:ext cx="128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Rapid Test -</a:t>
              </a:r>
              <a:endParaRPr kumimoji="0" lang="en-US" altLang="en-US" sz="1800">
                <a:latin typeface="Times New Roman" panose="02020603050405020304" pitchFamily="18" charset="0"/>
              </a:endParaRPr>
            </a:p>
          </p:txBody>
        </p:sp>
        <p:sp>
          <p:nvSpPr>
            <p:cNvPr id="110607" name="Rectangle 1039">
              <a:extLst>
                <a:ext uri="{FF2B5EF4-FFF2-40B4-BE49-F238E27FC236}">
                  <a16:creationId xmlns:a16="http://schemas.microsoft.com/office/drawing/2014/main" id="{D726E9F8-F1F6-DA44-AFF8-BDCFAD99A83D}"/>
                </a:ext>
              </a:extLst>
            </p:cNvPr>
            <p:cNvSpPr>
              <a:spLocks noChangeArrowheads="1"/>
            </p:cNvSpPr>
            <p:nvPr/>
          </p:nvSpPr>
          <p:spPr bwMode="auto">
            <a:xfrm>
              <a:off x="2366"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FN</a:t>
              </a:r>
              <a:endParaRPr kumimoji="0" lang="en-US" altLang="en-US" sz="1800">
                <a:latin typeface="Times New Roman" panose="02020603050405020304" pitchFamily="18" charset="0"/>
              </a:endParaRPr>
            </a:p>
          </p:txBody>
        </p:sp>
        <p:sp>
          <p:nvSpPr>
            <p:cNvPr id="110608" name="Rectangle 1040">
              <a:extLst>
                <a:ext uri="{FF2B5EF4-FFF2-40B4-BE49-F238E27FC236}">
                  <a16:creationId xmlns:a16="http://schemas.microsoft.com/office/drawing/2014/main" id="{76AD744C-19D4-6B4E-93E7-F048693C3F88}"/>
                </a:ext>
              </a:extLst>
            </p:cNvPr>
            <p:cNvSpPr>
              <a:spLocks noChangeArrowheads="1"/>
            </p:cNvSpPr>
            <p:nvPr/>
          </p:nvSpPr>
          <p:spPr bwMode="auto">
            <a:xfrm>
              <a:off x="3585" y="1591"/>
              <a:ext cx="29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a:t>
              </a:r>
              <a:endParaRPr kumimoji="0" lang="en-US" altLang="en-US" sz="1800">
                <a:latin typeface="Times New Roman" panose="02020603050405020304" pitchFamily="18" charset="0"/>
              </a:endParaRPr>
            </a:p>
          </p:txBody>
        </p:sp>
        <p:sp>
          <p:nvSpPr>
            <p:cNvPr id="110609" name="Rectangle 1041">
              <a:extLst>
                <a:ext uri="{FF2B5EF4-FFF2-40B4-BE49-F238E27FC236}">
                  <a16:creationId xmlns:a16="http://schemas.microsoft.com/office/drawing/2014/main" id="{601567ED-4659-C149-96C0-6AAC39B9DC60}"/>
                </a:ext>
              </a:extLst>
            </p:cNvPr>
            <p:cNvSpPr>
              <a:spLocks noChangeArrowheads="1"/>
            </p:cNvSpPr>
            <p:nvPr/>
          </p:nvSpPr>
          <p:spPr bwMode="auto">
            <a:xfrm>
              <a:off x="4329" y="1591"/>
              <a:ext cx="72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TN+FN</a:t>
              </a:r>
              <a:endParaRPr kumimoji="0" lang="en-US" altLang="en-US" sz="1800">
                <a:latin typeface="Times New Roman" panose="02020603050405020304" pitchFamily="18" charset="0"/>
              </a:endParaRPr>
            </a:p>
          </p:txBody>
        </p:sp>
        <p:sp>
          <p:nvSpPr>
            <p:cNvPr id="110610" name="Rectangle 1042">
              <a:extLst>
                <a:ext uri="{FF2B5EF4-FFF2-40B4-BE49-F238E27FC236}">
                  <a16:creationId xmlns:a16="http://schemas.microsoft.com/office/drawing/2014/main" id="{A622EC25-C139-834B-817B-DA38C95A2545}"/>
                </a:ext>
              </a:extLst>
            </p:cNvPr>
            <p:cNvSpPr>
              <a:spLocks noChangeArrowheads="1"/>
            </p:cNvSpPr>
            <p:nvPr/>
          </p:nvSpPr>
          <p:spPr bwMode="auto">
            <a:xfrm>
              <a:off x="216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TP+FN</a:t>
              </a:r>
              <a:endParaRPr kumimoji="0" lang="en-US" altLang="en-US" sz="1800">
                <a:latin typeface="Times New Roman" panose="02020603050405020304" pitchFamily="18" charset="0"/>
              </a:endParaRPr>
            </a:p>
          </p:txBody>
        </p:sp>
        <p:sp>
          <p:nvSpPr>
            <p:cNvPr id="110611" name="Rectangle 1043">
              <a:extLst>
                <a:ext uri="{FF2B5EF4-FFF2-40B4-BE49-F238E27FC236}">
                  <a16:creationId xmlns:a16="http://schemas.microsoft.com/office/drawing/2014/main" id="{B8D86DE5-26F2-FD44-A84D-38AF606815CF}"/>
                </a:ext>
              </a:extLst>
            </p:cNvPr>
            <p:cNvSpPr>
              <a:spLocks noChangeArrowheads="1"/>
            </p:cNvSpPr>
            <p:nvPr/>
          </p:nvSpPr>
          <p:spPr bwMode="auto">
            <a:xfrm>
              <a:off x="3380" y="1871"/>
              <a:ext cx="7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FP+TN</a:t>
              </a:r>
              <a:endParaRPr kumimoji="0" lang="en-US" altLang="en-US" sz="1800">
                <a:latin typeface="Times New Roman" panose="02020603050405020304" pitchFamily="18" charset="0"/>
              </a:endParaRPr>
            </a:p>
          </p:txBody>
        </p:sp>
        <p:sp>
          <p:nvSpPr>
            <p:cNvPr id="110612" name="Line 1044">
              <a:extLst>
                <a:ext uri="{FF2B5EF4-FFF2-40B4-BE49-F238E27FC236}">
                  <a16:creationId xmlns:a16="http://schemas.microsoft.com/office/drawing/2014/main" id="{3316CB79-35CD-8B44-ABA5-E52737181508}"/>
                </a:ext>
              </a:extLst>
            </p:cNvPr>
            <p:cNvSpPr>
              <a:spLocks noChangeShapeType="1"/>
            </p:cNvSpPr>
            <p:nvPr/>
          </p:nvSpPr>
          <p:spPr bwMode="auto">
            <a:xfrm>
              <a:off x="432" y="1008"/>
              <a:ext cx="1" cy="1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3" name="Rectangle 1045">
              <a:extLst>
                <a:ext uri="{FF2B5EF4-FFF2-40B4-BE49-F238E27FC236}">
                  <a16:creationId xmlns:a16="http://schemas.microsoft.com/office/drawing/2014/main" id="{49A32043-A3E0-F142-A71C-CE7FFAB6704F}"/>
                </a:ext>
              </a:extLst>
            </p:cNvPr>
            <p:cNvSpPr>
              <a:spLocks noChangeArrowheads="1"/>
            </p:cNvSpPr>
            <p:nvPr/>
          </p:nvSpPr>
          <p:spPr bwMode="auto">
            <a:xfrm>
              <a:off x="432" y="1008"/>
              <a:ext cx="22" cy="1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14" name="Line 1046">
              <a:extLst>
                <a:ext uri="{FF2B5EF4-FFF2-40B4-BE49-F238E27FC236}">
                  <a16:creationId xmlns:a16="http://schemas.microsoft.com/office/drawing/2014/main" id="{0BF3E276-BAF8-E24F-8D04-7A2F8101359E}"/>
                </a:ext>
              </a:extLst>
            </p:cNvPr>
            <p:cNvSpPr>
              <a:spLocks noChangeShapeType="1"/>
            </p:cNvSpPr>
            <p:nvPr/>
          </p:nvSpPr>
          <p:spPr bwMode="auto">
            <a:xfrm>
              <a:off x="1968"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5" name="Rectangle 1047">
              <a:extLst>
                <a:ext uri="{FF2B5EF4-FFF2-40B4-BE49-F238E27FC236}">
                  <a16:creationId xmlns:a16="http://schemas.microsoft.com/office/drawing/2014/main" id="{9892D59D-85CC-274C-A59E-CF49910F1C94}"/>
                </a:ext>
              </a:extLst>
            </p:cNvPr>
            <p:cNvSpPr>
              <a:spLocks noChangeArrowheads="1"/>
            </p:cNvSpPr>
            <p:nvPr/>
          </p:nvSpPr>
          <p:spPr bwMode="auto">
            <a:xfrm>
              <a:off x="1968"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16" name="Line 1048">
              <a:extLst>
                <a:ext uri="{FF2B5EF4-FFF2-40B4-BE49-F238E27FC236}">
                  <a16:creationId xmlns:a16="http://schemas.microsoft.com/office/drawing/2014/main" id="{5C48110F-5B6A-1249-8DF3-BEBD80F1EEEE}"/>
                </a:ext>
              </a:extLst>
            </p:cNvPr>
            <p:cNvSpPr>
              <a:spLocks noChangeShapeType="1"/>
            </p:cNvSpPr>
            <p:nvPr/>
          </p:nvSpPr>
          <p:spPr bwMode="auto">
            <a:xfrm>
              <a:off x="3109"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7" name="Rectangle 1049">
              <a:extLst>
                <a:ext uri="{FF2B5EF4-FFF2-40B4-BE49-F238E27FC236}">
                  <a16:creationId xmlns:a16="http://schemas.microsoft.com/office/drawing/2014/main" id="{9BB3F681-E30A-764A-92B6-2422745A9394}"/>
                </a:ext>
              </a:extLst>
            </p:cNvPr>
            <p:cNvSpPr>
              <a:spLocks noChangeArrowheads="1"/>
            </p:cNvSpPr>
            <p:nvPr/>
          </p:nvSpPr>
          <p:spPr bwMode="auto">
            <a:xfrm>
              <a:off x="3109" y="1030"/>
              <a:ext cx="22"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18" name="Line 1050">
              <a:extLst>
                <a:ext uri="{FF2B5EF4-FFF2-40B4-BE49-F238E27FC236}">
                  <a16:creationId xmlns:a16="http://schemas.microsoft.com/office/drawing/2014/main" id="{820D5297-C3FA-8246-A385-1E7FCD675669}"/>
                </a:ext>
              </a:extLst>
            </p:cNvPr>
            <p:cNvSpPr>
              <a:spLocks noChangeShapeType="1"/>
            </p:cNvSpPr>
            <p:nvPr/>
          </p:nvSpPr>
          <p:spPr bwMode="auto">
            <a:xfrm>
              <a:off x="4272"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19" name="Rectangle 1051">
              <a:extLst>
                <a:ext uri="{FF2B5EF4-FFF2-40B4-BE49-F238E27FC236}">
                  <a16:creationId xmlns:a16="http://schemas.microsoft.com/office/drawing/2014/main" id="{74DA3F22-B307-CA42-B508-3C8AE45F0049}"/>
                </a:ext>
              </a:extLst>
            </p:cNvPr>
            <p:cNvSpPr>
              <a:spLocks noChangeArrowheads="1"/>
            </p:cNvSpPr>
            <p:nvPr/>
          </p:nvSpPr>
          <p:spPr bwMode="auto">
            <a:xfrm>
              <a:off x="4272"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0" name="Line 1052">
              <a:extLst>
                <a:ext uri="{FF2B5EF4-FFF2-40B4-BE49-F238E27FC236}">
                  <a16:creationId xmlns:a16="http://schemas.microsoft.com/office/drawing/2014/main" id="{73C60CBA-D802-DA4C-8C51-E7028C18ABEC}"/>
                </a:ext>
              </a:extLst>
            </p:cNvPr>
            <p:cNvSpPr>
              <a:spLocks noChangeShapeType="1"/>
            </p:cNvSpPr>
            <p:nvPr/>
          </p:nvSpPr>
          <p:spPr bwMode="auto">
            <a:xfrm>
              <a:off x="5312"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1" name="Rectangle 1053">
              <a:extLst>
                <a:ext uri="{FF2B5EF4-FFF2-40B4-BE49-F238E27FC236}">
                  <a16:creationId xmlns:a16="http://schemas.microsoft.com/office/drawing/2014/main" id="{5B1CBEE8-02EA-2F42-962C-4FB7CBF7548F}"/>
                </a:ext>
              </a:extLst>
            </p:cNvPr>
            <p:cNvSpPr>
              <a:spLocks noChangeArrowheads="1"/>
            </p:cNvSpPr>
            <p:nvPr/>
          </p:nvSpPr>
          <p:spPr bwMode="auto">
            <a:xfrm>
              <a:off x="5312" y="1030"/>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2" name="Line 1054">
              <a:extLst>
                <a:ext uri="{FF2B5EF4-FFF2-40B4-BE49-F238E27FC236}">
                  <a16:creationId xmlns:a16="http://schemas.microsoft.com/office/drawing/2014/main" id="{165B0E3C-03BC-064F-8388-A79F183D7979}"/>
                </a:ext>
              </a:extLst>
            </p:cNvPr>
            <p:cNvSpPr>
              <a:spLocks noChangeShapeType="1"/>
            </p:cNvSpPr>
            <p:nvPr/>
          </p:nvSpPr>
          <p:spPr bwMode="auto">
            <a:xfrm>
              <a:off x="454" y="1008"/>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3" name="Rectangle 1055">
              <a:extLst>
                <a:ext uri="{FF2B5EF4-FFF2-40B4-BE49-F238E27FC236}">
                  <a16:creationId xmlns:a16="http://schemas.microsoft.com/office/drawing/2014/main" id="{4F31591A-7D65-DE41-B18F-974902E73AD7}"/>
                </a:ext>
              </a:extLst>
            </p:cNvPr>
            <p:cNvSpPr>
              <a:spLocks noChangeArrowheads="1"/>
            </p:cNvSpPr>
            <p:nvPr/>
          </p:nvSpPr>
          <p:spPr bwMode="auto">
            <a:xfrm>
              <a:off x="454" y="1008"/>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4" name="Line 1056">
              <a:extLst>
                <a:ext uri="{FF2B5EF4-FFF2-40B4-BE49-F238E27FC236}">
                  <a16:creationId xmlns:a16="http://schemas.microsoft.com/office/drawing/2014/main" id="{9E4B8A06-6C46-454D-BA79-9B9F4DBF960B}"/>
                </a:ext>
              </a:extLst>
            </p:cNvPr>
            <p:cNvSpPr>
              <a:spLocks noChangeShapeType="1"/>
            </p:cNvSpPr>
            <p:nvPr/>
          </p:nvSpPr>
          <p:spPr bwMode="auto">
            <a:xfrm>
              <a:off x="454" y="128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5" name="Rectangle 1057">
              <a:extLst>
                <a:ext uri="{FF2B5EF4-FFF2-40B4-BE49-F238E27FC236}">
                  <a16:creationId xmlns:a16="http://schemas.microsoft.com/office/drawing/2014/main" id="{67B65173-6D5B-504A-94CE-0DB96B27C97E}"/>
                </a:ext>
              </a:extLst>
            </p:cNvPr>
            <p:cNvSpPr>
              <a:spLocks noChangeArrowheads="1"/>
            </p:cNvSpPr>
            <p:nvPr/>
          </p:nvSpPr>
          <p:spPr bwMode="auto">
            <a:xfrm>
              <a:off x="454" y="1289"/>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6" name="Line 1058">
              <a:extLst>
                <a:ext uri="{FF2B5EF4-FFF2-40B4-BE49-F238E27FC236}">
                  <a16:creationId xmlns:a16="http://schemas.microsoft.com/office/drawing/2014/main" id="{14FDE92C-CC7E-0F40-91D1-92FCACBC4349}"/>
                </a:ext>
              </a:extLst>
            </p:cNvPr>
            <p:cNvSpPr>
              <a:spLocks noChangeShapeType="1"/>
            </p:cNvSpPr>
            <p:nvPr/>
          </p:nvSpPr>
          <p:spPr bwMode="auto">
            <a:xfrm>
              <a:off x="454" y="156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7" name="Rectangle 1059">
              <a:extLst>
                <a:ext uri="{FF2B5EF4-FFF2-40B4-BE49-F238E27FC236}">
                  <a16:creationId xmlns:a16="http://schemas.microsoft.com/office/drawing/2014/main" id="{262DAEF8-1D82-3D4A-B4B2-2030D03A4E68}"/>
                </a:ext>
              </a:extLst>
            </p:cNvPr>
            <p:cNvSpPr>
              <a:spLocks noChangeArrowheads="1"/>
            </p:cNvSpPr>
            <p:nvPr/>
          </p:nvSpPr>
          <p:spPr bwMode="auto">
            <a:xfrm>
              <a:off x="454" y="1569"/>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28" name="Line 1060">
              <a:extLst>
                <a:ext uri="{FF2B5EF4-FFF2-40B4-BE49-F238E27FC236}">
                  <a16:creationId xmlns:a16="http://schemas.microsoft.com/office/drawing/2014/main" id="{B82CEBBD-FB23-A048-B0BC-04CB1248C71F}"/>
                </a:ext>
              </a:extLst>
            </p:cNvPr>
            <p:cNvSpPr>
              <a:spLocks noChangeShapeType="1"/>
            </p:cNvSpPr>
            <p:nvPr/>
          </p:nvSpPr>
          <p:spPr bwMode="auto">
            <a:xfrm>
              <a:off x="454" y="185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29" name="Rectangle 1061">
              <a:extLst>
                <a:ext uri="{FF2B5EF4-FFF2-40B4-BE49-F238E27FC236}">
                  <a16:creationId xmlns:a16="http://schemas.microsoft.com/office/drawing/2014/main" id="{5F66FD4D-5090-814D-B16D-746E7E1E47D9}"/>
                </a:ext>
              </a:extLst>
            </p:cNvPr>
            <p:cNvSpPr>
              <a:spLocks noChangeArrowheads="1"/>
            </p:cNvSpPr>
            <p:nvPr/>
          </p:nvSpPr>
          <p:spPr bwMode="auto">
            <a:xfrm>
              <a:off x="454" y="1850"/>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0630" name="Line 1062">
              <a:extLst>
                <a:ext uri="{FF2B5EF4-FFF2-40B4-BE49-F238E27FC236}">
                  <a16:creationId xmlns:a16="http://schemas.microsoft.com/office/drawing/2014/main" id="{B6D6C6B9-DC5B-B345-A43C-93DF7ADF1C1F}"/>
                </a:ext>
              </a:extLst>
            </p:cNvPr>
            <p:cNvSpPr>
              <a:spLocks noChangeShapeType="1"/>
            </p:cNvSpPr>
            <p:nvPr/>
          </p:nvSpPr>
          <p:spPr bwMode="auto">
            <a:xfrm>
              <a:off x="454" y="213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31" name="Rectangle 1063">
              <a:extLst>
                <a:ext uri="{FF2B5EF4-FFF2-40B4-BE49-F238E27FC236}">
                  <a16:creationId xmlns:a16="http://schemas.microsoft.com/office/drawing/2014/main" id="{87217166-8664-8441-8091-368DD8C63D22}"/>
                </a:ext>
              </a:extLst>
            </p:cNvPr>
            <p:cNvSpPr>
              <a:spLocks noChangeArrowheads="1"/>
            </p:cNvSpPr>
            <p:nvPr/>
          </p:nvSpPr>
          <p:spPr bwMode="auto">
            <a:xfrm>
              <a:off x="454" y="2130"/>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grpSp>
      <p:sp>
        <p:nvSpPr>
          <p:cNvPr id="110595" name="Slide Number Placeholder 37">
            <a:extLst>
              <a:ext uri="{FF2B5EF4-FFF2-40B4-BE49-F238E27FC236}">
                <a16:creationId xmlns:a16="http://schemas.microsoft.com/office/drawing/2014/main" id="{04D7FA7D-4ECF-E543-904D-E796855845D7}"/>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9386DA07-98EE-404F-B5F5-6D5AD3DA527E}" type="slidenum">
              <a:rPr kumimoji="0" lang="en-US" altLang="en-US" sz="1400" smtClean="0"/>
              <a:pPr>
                <a:spcBef>
                  <a:spcPct val="50000"/>
                </a:spcBef>
                <a:buClrTx/>
                <a:buSzTx/>
                <a:buFontTx/>
                <a:buNone/>
              </a:pPr>
              <a:t>55</a:t>
            </a:fld>
            <a:endParaRPr kumimoji="0" lang="en-US" altLang="en-US" sz="1400"/>
          </a:p>
        </p:txBody>
      </p:sp>
      <p:sp>
        <p:nvSpPr>
          <p:cNvPr id="3" name="Text Placeholder 2">
            <a:extLst>
              <a:ext uri="{FF2B5EF4-FFF2-40B4-BE49-F238E27FC236}">
                <a16:creationId xmlns:a16="http://schemas.microsoft.com/office/drawing/2014/main" id="{EE5A912A-0377-4044-94E8-E26C054AD206}"/>
              </a:ext>
            </a:extLst>
          </p:cNvPr>
          <p:cNvSpPr>
            <a:spLocks noGrp="1" noChangeArrowheads="1"/>
          </p:cNvSpPr>
          <p:nvPr>
            <p:ph type="body" idx="4294967295"/>
          </p:nvPr>
        </p:nvSpPr>
        <p:spPr>
          <a:xfrm>
            <a:off x="1066800" y="3657600"/>
            <a:ext cx="7772400" cy="2438400"/>
          </a:xfrm>
        </p:spPr>
        <p:txBody>
          <a:bodyPr/>
          <a:lstStyle/>
          <a:p>
            <a:pPr eaLnBrk="1" hangingPunct="1"/>
            <a:r>
              <a:rPr lang="en-US" altLang="en-US">
                <a:ea typeface="ＭＳ Ｐゴシック" panose="020B0600070205080204" pitchFamily="34" charset="-128"/>
              </a:rPr>
              <a:t>Vertical: 1-specificity</a:t>
            </a:r>
            <a:br>
              <a:rPr lang="en-US" altLang="en-US">
                <a:ea typeface="ＭＳ Ｐゴシック" panose="020B0600070205080204" pitchFamily="34" charset="-128"/>
              </a:rPr>
            </a:br>
            <a:r>
              <a:rPr lang="en-US" altLang="en-US">
                <a:ea typeface="ＭＳ Ｐゴシック" panose="020B0600070205080204" pitchFamily="34" charset="-128"/>
              </a:rPr>
              <a:t>= FP/(FP+TN)</a:t>
            </a:r>
          </a:p>
          <a:p>
            <a:pPr eaLnBrk="1" hangingPunct="1"/>
            <a:r>
              <a:rPr lang="en-US" altLang="en-US">
                <a:ea typeface="ＭＳ Ｐゴシック" panose="020B0600070205080204" pitchFamily="34" charset="-128"/>
              </a:rPr>
              <a:t> Horizontal: 1 - positive predictive value</a:t>
            </a:r>
            <a:br>
              <a:rPr lang="en-US" altLang="en-US">
                <a:ea typeface="ＭＳ Ｐゴシック" panose="020B0600070205080204" pitchFamily="34" charset="-128"/>
              </a:rPr>
            </a:br>
            <a:r>
              <a:rPr lang="en-US" altLang="en-US">
                <a:ea typeface="ＭＳ Ｐゴシック" panose="020B0600070205080204" pitchFamily="34" charset="-128"/>
              </a:rPr>
              <a:t> = FP/(TP+FP). </a:t>
            </a:r>
          </a:p>
          <a:p>
            <a:pPr eaLnBrk="1" hangingPunct="1"/>
            <a:endParaRPr lang="en-US" altLang="en-US">
              <a:ea typeface="ＭＳ Ｐゴシック" panose="020B0600070205080204" pitchFamily="34" charset="-128"/>
            </a:endParaRPr>
          </a:p>
        </p:txBody>
      </p:sp>
      <p:sp>
        <p:nvSpPr>
          <p:cNvPr id="41" name="Down Arrow 40">
            <a:extLst>
              <a:ext uri="{FF2B5EF4-FFF2-40B4-BE49-F238E27FC236}">
                <a16:creationId xmlns:a16="http://schemas.microsoft.com/office/drawing/2014/main" id="{55468725-B5EE-394A-9CFC-C0D9A78AADFE}"/>
              </a:ext>
            </a:extLst>
          </p:cNvPr>
          <p:cNvSpPr>
            <a:spLocks noChangeArrowheads="1"/>
          </p:cNvSpPr>
          <p:nvPr/>
        </p:nvSpPr>
        <p:spPr bwMode="auto">
          <a:xfrm>
            <a:off x="6934200" y="1371600"/>
            <a:ext cx="381000" cy="1828800"/>
          </a:xfrm>
          <a:prstGeom prst="downArrow">
            <a:avLst>
              <a:gd name="adj1" fmla="val 50000"/>
              <a:gd name="adj2" fmla="val 42867"/>
            </a:avLst>
          </a:prstGeom>
          <a:solidFill>
            <a:schemeClr val="accent1">
              <a:alpha val="38039"/>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42" name="Right Arrow 41">
            <a:extLst>
              <a:ext uri="{FF2B5EF4-FFF2-40B4-BE49-F238E27FC236}">
                <a16:creationId xmlns:a16="http://schemas.microsoft.com/office/drawing/2014/main" id="{FD30DBB5-9ADE-BE44-B657-561C46ABE652}"/>
              </a:ext>
            </a:extLst>
          </p:cNvPr>
          <p:cNvSpPr>
            <a:spLocks noChangeArrowheads="1"/>
          </p:cNvSpPr>
          <p:nvPr/>
        </p:nvSpPr>
        <p:spPr bwMode="auto">
          <a:xfrm>
            <a:off x="2209800" y="1981200"/>
            <a:ext cx="5715000" cy="312738"/>
          </a:xfrm>
          <a:prstGeom prst="rightArrow">
            <a:avLst>
              <a:gd name="adj1" fmla="val 50000"/>
              <a:gd name="adj2" fmla="val 49915"/>
            </a:avLst>
          </a:prstGeom>
          <a:solidFill>
            <a:schemeClr val="accent1">
              <a:alpha val="43137"/>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1" grpId="0" animBg="1"/>
      <p:bldP spid="4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1026">
            <a:extLst>
              <a:ext uri="{FF2B5EF4-FFF2-40B4-BE49-F238E27FC236}">
                <a16:creationId xmlns:a16="http://schemas.microsoft.com/office/drawing/2014/main" id="{E26FC6D9-FB62-5D45-A304-64221572F84C}"/>
              </a:ext>
            </a:extLst>
          </p:cNvPr>
          <p:cNvSpPr>
            <a:spLocks noGrp="1" noChangeArrowheads="1"/>
          </p:cNvSpPr>
          <p:nvPr>
            <p:ph type="title" idx="4294967295"/>
          </p:nvPr>
        </p:nvSpPr>
        <p:spPr>
          <a:xfrm>
            <a:off x="1219200" y="76200"/>
            <a:ext cx="7467600" cy="1143000"/>
          </a:xfrm>
        </p:spPr>
        <p:txBody>
          <a:bodyPr/>
          <a:lstStyle/>
          <a:p>
            <a:pPr eaLnBrk="1" hangingPunct="1"/>
            <a:r>
              <a:rPr lang="en-US" altLang="en-US" sz="2800">
                <a:ea typeface="ＭＳ Ｐゴシック" panose="020B0600070205080204" pitchFamily="34" charset="-128"/>
              </a:rPr>
              <a:t>“False positive confusion” happens with statistical hypothesis testing</a:t>
            </a:r>
            <a:endParaRPr lang="en-US" altLang="en-US" sz="2800">
              <a:latin typeface="Times New Roman" panose="02020603050405020304" pitchFamily="18" charset="0"/>
              <a:ea typeface="ＭＳ Ｐゴシック" panose="020B0600070205080204" pitchFamily="34" charset="-128"/>
            </a:endParaRPr>
          </a:p>
        </p:txBody>
      </p:sp>
      <p:grpSp>
        <p:nvGrpSpPr>
          <p:cNvPr id="112642" name="Group 1064">
            <a:extLst>
              <a:ext uri="{FF2B5EF4-FFF2-40B4-BE49-F238E27FC236}">
                <a16:creationId xmlns:a16="http://schemas.microsoft.com/office/drawing/2014/main" id="{8A81BE9C-2F4A-3043-A3BF-C91D2B418AF1}"/>
              </a:ext>
            </a:extLst>
          </p:cNvPr>
          <p:cNvGrpSpPr>
            <a:grpSpLocks/>
          </p:cNvGrpSpPr>
          <p:nvPr/>
        </p:nvGrpSpPr>
        <p:grpSpPr bwMode="auto">
          <a:xfrm>
            <a:off x="1143000" y="1447800"/>
            <a:ext cx="7780338" cy="1816100"/>
            <a:chOff x="432" y="1008"/>
            <a:chExt cx="4901" cy="1144"/>
          </a:xfrm>
        </p:grpSpPr>
        <p:sp>
          <p:nvSpPr>
            <p:cNvPr id="112647" name="Rectangle 1031">
              <a:extLst>
                <a:ext uri="{FF2B5EF4-FFF2-40B4-BE49-F238E27FC236}">
                  <a16:creationId xmlns:a16="http://schemas.microsoft.com/office/drawing/2014/main" id="{B8380E6B-6DA5-5342-9804-54E72211ADC7}"/>
                </a:ext>
              </a:extLst>
            </p:cNvPr>
            <p:cNvSpPr>
              <a:spLocks noChangeArrowheads="1"/>
            </p:cNvSpPr>
            <p:nvPr/>
          </p:nvSpPr>
          <p:spPr bwMode="auto">
            <a:xfrm>
              <a:off x="2234" y="1024"/>
              <a:ext cx="77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H</a:t>
              </a:r>
              <a:r>
                <a:rPr kumimoji="0" lang="en-US" altLang="en-US" sz="2800" b="1" baseline="-25000">
                  <a:solidFill>
                    <a:srgbClr val="000000"/>
                  </a:solidFill>
                  <a:latin typeface="Times New Roman" panose="02020603050405020304" pitchFamily="18" charset="0"/>
                </a:rPr>
                <a:t>A </a:t>
              </a:r>
              <a:r>
                <a:rPr kumimoji="0" lang="en-US" altLang="en-US" sz="2800" b="1">
                  <a:solidFill>
                    <a:srgbClr val="000000"/>
                  </a:solidFill>
                  <a:latin typeface="Times New Roman" panose="02020603050405020304" pitchFamily="18" charset="0"/>
                </a:rPr>
                <a:t>True</a:t>
              </a:r>
              <a:endParaRPr kumimoji="0" lang="en-US" altLang="en-US" sz="1800">
                <a:latin typeface="Times New Roman" panose="02020603050405020304" pitchFamily="18" charset="0"/>
              </a:endParaRPr>
            </a:p>
          </p:txBody>
        </p:sp>
        <p:sp>
          <p:nvSpPr>
            <p:cNvPr id="112648" name="Rectangle 1032">
              <a:extLst>
                <a:ext uri="{FF2B5EF4-FFF2-40B4-BE49-F238E27FC236}">
                  <a16:creationId xmlns:a16="http://schemas.microsoft.com/office/drawing/2014/main" id="{102F3C47-1C3A-2640-9F43-59CB7D0858A8}"/>
                </a:ext>
              </a:extLst>
            </p:cNvPr>
            <p:cNvSpPr>
              <a:spLocks noChangeArrowheads="1"/>
            </p:cNvSpPr>
            <p:nvPr/>
          </p:nvSpPr>
          <p:spPr bwMode="auto">
            <a:xfrm>
              <a:off x="3277" y="1024"/>
              <a:ext cx="75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H</a:t>
              </a:r>
              <a:r>
                <a:rPr kumimoji="0" lang="en-US" altLang="en-US" sz="2800" b="1" baseline="-25000">
                  <a:solidFill>
                    <a:srgbClr val="000000"/>
                  </a:solidFill>
                  <a:latin typeface="Times New Roman" panose="02020603050405020304" pitchFamily="18" charset="0"/>
                </a:rPr>
                <a:t>0 </a:t>
              </a:r>
              <a:r>
                <a:rPr kumimoji="0" lang="en-US" altLang="en-US" sz="2800" b="1">
                  <a:solidFill>
                    <a:srgbClr val="000000"/>
                  </a:solidFill>
                  <a:latin typeface="Times New Roman" panose="02020603050405020304" pitchFamily="18" charset="0"/>
                </a:rPr>
                <a:t>True</a:t>
              </a:r>
              <a:endParaRPr kumimoji="0" lang="en-US" altLang="en-US" sz="1800">
                <a:latin typeface="Times New Roman" panose="02020603050405020304" pitchFamily="18" charset="0"/>
              </a:endParaRPr>
            </a:p>
          </p:txBody>
        </p:sp>
        <p:sp>
          <p:nvSpPr>
            <p:cNvPr id="112649" name="Rectangle 1034">
              <a:extLst>
                <a:ext uri="{FF2B5EF4-FFF2-40B4-BE49-F238E27FC236}">
                  <a16:creationId xmlns:a16="http://schemas.microsoft.com/office/drawing/2014/main" id="{158F867B-43E3-A648-A88D-4154745912CB}"/>
                </a:ext>
              </a:extLst>
            </p:cNvPr>
            <p:cNvSpPr>
              <a:spLocks noChangeArrowheads="1"/>
            </p:cNvSpPr>
            <p:nvPr/>
          </p:nvSpPr>
          <p:spPr bwMode="auto">
            <a:xfrm>
              <a:off x="531" y="1305"/>
              <a:ext cx="75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Study +</a:t>
              </a:r>
              <a:endParaRPr kumimoji="0" lang="en-US" altLang="en-US" sz="1800">
                <a:latin typeface="Times New Roman" panose="02020603050405020304" pitchFamily="18" charset="0"/>
              </a:endParaRPr>
            </a:p>
          </p:txBody>
        </p:sp>
        <p:sp>
          <p:nvSpPr>
            <p:cNvPr id="112650" name="Rectangle 1035">
              <a:extLst>
                <a:ext uri="{FF2B5EF4-FFF2-40B4-BE49-F238E27FC236}">
                  <a16:creationId xmlns:a16="http://schemas.microsoft.com/office/drawing/2014/main" id="{5CC33B15-F979-5F43-8592-AB7A3BA45AEC}"/>
                </a:ext>
              </a:extLst>
            </p:cNvPr>
            <p:cNvSpPr>
              <a:spLocks noChangeArrowheads="1"/>
            </p:cNvSpPr>
            <p:nvPr/>
          </p:nvSpPr>
          <p:spPr bwMode="auto">
            <a:xfrm>
              <a:off x="2372" y="1310"/>
              <a:ext cx="57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latin typeface="Times New Roman" panose="02020603050405020304" pitchFamily="18" charset="0"/>
                </a:rPr>
                <a:t>Power </a:t>
              </a:r>
              <a:endParaRPr kumimoji="0" lang="en-US" altLang="en-US" sz="1800">
                <a:latin typeface="Times New Roman" panose="02020603050405020304" pitchFamily="18" charset="0"/>
              </a:endParaRPr>
            </a:p>
          </p:txBody>
        </p:sp>
        <p:sp>
          <p:nvSpPr>
            <p:cNvPr id="112651" name="Rectangle 1036">
              <a:extLst>
                <a:ext uri="{FF2B5EF4-FFF2-40B4-BE49-F238E27FC236}">
                  <a16:creationId xmlns:a16="http://schemas.microsoft.com/office/drawing/2014/main" id="{45E6139F-5C73-3E46-B2B5-30C883DC6AF7}"/>
                </a:ext>
              </a:extLst>
            </p:cNvPr>
            <p:cNvSpPr>
              <a:spLocks noChangeArrowheads="1"/>
            </p:cNvSpPr>
            <p:nvPr/>
          </p:nvSpPr>
          <p:spPr bwMode="auto">
            <a:xfrm>
              <a:off x="3592" y="1310"/>
              <a:ext cx="14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latin typeface="Times New Roman" panose="02020603050405020304" pitchFamily="18" charset="0"/>
                  <a:sym typeface="Symbol" pitchFamily="2" charset="2"/>
                </a:rPr>
                <a:t></a:t>
              </a:r>
              <a:r>
                <a:rPr kumimoji="0" lang="en-US" altLang="en-US" sz="2800">
                  <a:latin typeface="Times New Roman" panose="02020603050405020304" pitchFamily="18" charset="0"/>
                </a:rPr>
                <a:t> </a:t>
              </a:r>
              <a:endParaRPr kumimoji="0" lang="en-US" altLang="en-US" sz="1800">
                <a:latin typeface="Times New Roman" panose="02020603050405020304" pitchFamily="18" charset="0"/>
              </a:endParaRPr>
            </a:p>
          </p:txBody>
        </p:sp>
        <p:sp>
          <p:nvSpPr>
            <p:cNvPr id="112652" name="Rectangle 1037">
              <a:extLst>
                <a:ext uri="{FF2B5EF4-FFF2-40B4-BE49-F238E27FC236}">
                  <a16:creationId xmlns:a16="http://schemas.microsoft.com/office/drawing/2014/main" id="{BB97096A-7D8F-5A44-986A-BC252E53606B}"/>
                </a:ext>
              </a:extLst>
            </p:cNvPr>
            <p:cNvSpPr>
              <a:spLocks noChangeArrowheads="1"/>
            </p:cNvSpPr>
            <p:nvPr/>
          </p:nvSpPr>
          <p:spPr bwMode="auto">
            <a:xfrm>
              <a:off x="4329" y="1310"/>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53" name="Rectangle 1038">
              <a:extLst>
                <a:ext uri="{FF2B5EF4-FFF2-40B4-BE49-F238E27FC236}">
                  <a16:creationId xmlns:a16="http://schemas.microsoft.com/office/drawing/2014/main" id="{E3E00C23-BBCD-BE4F-A3CD-8D5F298D3396}"/>
                </a:ext>
              </a:extLst>
            </p:cNvPr>
            <p:cNvSpPr>
              <a:spLocks noChangeArrowheads="1"/>
            </p:cNvSpPr>
            <p:nvPr/>
          </p:nvSpPr>
          <p:spPr bwMode="auto">
            <a:xfrm>
              <a:off x="562" y="1585"/>
              <a:ext cx="69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b="1">
                  <a:solidFill>
                    <a:srgbClr val="000000"/>
                  </a:solidFill>
                  <a:latin typeface="Times New Roman" panose="02020603050405020304" pitchFamily="18" charset="0"/>
                </a:rPr>
                <a:t>Study -</a:t>
              </a:r>
              <a:endParaRPr kumimoji="0" lang="en-US" altLang="en-US" sz="1800">
                <a:latin typeface="Times New Roman" panose="02020603050405020304" pitchFamily="18" charset="0"/>
              </a:endParaRPr>
            </a:p>
          </p:txBody>
        </p:sp>
        <p:sp>
          <p:nvSpPr>
            <p:cNvPr id="112654" name="Rectangle 1039">
              <a:extLst>
                <a:ext uri="{FF2B5EF4-FFF2-40B4-BE49-F238E27FC236}">
                  <a16:creationId xmlns:a16="http://schemas.microsoft.com/office/drawing/2014/main" id="{9142ED9A-76D4-DB4E-9F25-A9717DAA2185}"/>
                </a:ext>
              </a:extLst>
            </p:cNvPr>
            <p:cNvSpPr>
              <a:spLocks noChangeArrowheads="1"/>
            </p:cNvSpPr>
            <p:nvPr/>
          </p:nvSpPr>
          <p:spPr bwMode="auto">
            <a:xfrm>
              <a:off x="2366" y="1591"/>
              <a:ext cx="119"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latin typeface="Times New Roman" panose="02020603050405020304" pitchFamily="18" charset="0"/>
                </a:rPr>
                <a:t>β </a:t>
              </a:r>
              <a:endParaRPr kumimoji="0" lang="en-US" altLang="en-US" sz="1800">
                <a:latin typeface="Times New Roman" panose="02020603050405020304" pitchFamily="18" charset="0"/>
              </a:endParaRPr>
            </a:p>
          </p:txBody>
        </p:sp>
        <p:sp>
          <p:nvSpPr>
            <p:cNvPr id="112655" name="Rectangle 1040">
              <a:extLst>
                <a:ext uri="{FF2B5EF4-FFF2-40B4-BE49-F238E27FC236}">
                  <a16:creationId xmlns:a16="http://schemas.microsoft.com/office/drawing/2014/main" id="{2ACBF648-BCCD-F244-9D9A-3FD6A98A7454}"/>
                </a:ext>
              </a:extLst>
            </p:cNvPr>
            <p:cNvSpPr>
              <a:spLocks noChangeArrowheads="1"/>
            </p:cNvSpPr>
            <p:nvPr/>
          </p:nvSpPr>
          <p:spPr bwMode="auto">
            <a:xfrm>
              <a:off x="3585" y="1591"/>
              <a:ext cx="33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kumimoji="0" lang="en-US" altLang="en-US" sz="2800">
                  <a:solidFill>
                    <a:srgbClr val="000000"/>
                  </a:solidFill>
                  <a:latin typeface="Times New Roman" panose="02020603050405020304" pitchFamily="18" charset="0"/>
                </a:rPr>
                <a:t>1-</a:t>
              </a:r>
              <a:r>
                <a:rPr kumimoji="0" lang="en-US" altLang="en-US" sz="2800" b="1">
                  <a:latin typeface="Times New Roman" panose="02020603050405020304" pitchFamily="18" charset="0"/>
                  <a:sym typeface="Symbol" pitchFamily="2" charset="2"/>
                </a:rPr>
                <a:t></a:t>
              </a:r>
              <a:r>
                <a:rPr kumimoji="0" lang="en-US" altLang="en-US" sz="2800">
                  <a:latin typeface="Times New Roman" panose="02020603050405020304" pitchFamily="18" charset="0"/>
                </a:rPr>
                <a:t> </a:t>
              </a:r>
              <a:endParaRPr kumimoji="0" lang="en-US" altLang="en-US" sz="1800">
                <a:latin typeface="Times New Roman" panose="02020603050405020304" pitchFamily="18" charset="0"/>
              </a:endParaRPr>
            </a:p>
          </p:txBody>
        </p:sp>
        <p:sp>
          <p:nvSpPr>
            <p:cNvPr id="112656" name="Rectangle 1041">
              <a:extLst>
                <a:ext uri="{FF2B5EF4-FFF2-40B4-BE49-F238E27FC236}">
                  <a16:creationId xmlns:a16="http://schemas.microsoft.com/office/drawing/2014/main" id="{0509592E-D630-BB4F-A0A0-C54243B5BC24}"/>
                </a:ext>
              </a:extLst>
            </p:cNvPr>
            <p:cNvSpPr>
              <a:spLocks noChangeArrowheads="1"/>
            </p:cNvSpPr>
            <p:nvPr/>
          </p:nvSpPr>
          <p:spPr bwMode="auto">
            <a:xfrm>
              <a:off x="4329" y="159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57" name="Rectangle 1042">
              <a:extLst>
                <a:ext uri="{FF2B5EF4-FFF2-40B4-BE49-F238E27FC236}">
                  <a16:creationId xmlns:a16="http://schemas.microsoft.com/office/drawing/2014/main" id="{E4B08605-30C3-BA41-B996-C842BA894B6D}"/>
                </a:ext>
              </a:extLst>
            </p:cNvPr>
            <p:cNvSpPr>
              <a:spLocks noChangeArrowheads="1"/>
            </p:cNvSpPr>
            <p:nvPr/>
          </p:nvSpPr>
          <p:spPr bwMode="auto">
            <a:xfrm>
              <a:off x="2160" y="1871"/>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58" name="Line 1044">
              <a:extLst>
                <a:ext uri="{FF2B5EF4-FFF2-40B4-BE49-F238E27FC236}">
                  <a16:creationId xmlns:a16="http://schemas.microsoft.com/office/drawing/2014/main" id="{0E95EC1E-6EEC-9048-A3CC-FF9D72453FC7}"/>
                </a:ext>
              </a:extLst>
            </p:cNvPr>
            <p:cNvSpPr>
              <a:spLocks noChangeShapeType="1"/>
            </p:cNvSpPr>
            <p:nvPr/>
          </p:nvSpPr>
          <p:spPr bwMode="auto">
            <a:xfrm>
              <a:off x="432" y="1008"/>
              <a:ext cx="1" cy="114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59" name="Rectangle 1045">
              <a:extLst>
                <a:ext uri="{FF2B5EF4-FFF2-40B4-BE49-F238E27FC236}">
                  <a16:creationId xmlns:a16="http://schemas.microsoft.com/office/drawing/2014/main" id="{4B5828CC-425E-A742-AEF3-28176F4DB8EF}"/>
                </a:ext>
              </a:extLst>
            </p:cNvPr>
            <p:cNvSpPr>
              <a:spLocks noChangeArrowheads="1"/>
            </p:cNvSpPr>
            <p:nvPr/>
          </p:nvSpPr>
          <p:spPr bwMode="auto">
            <a:xfrm>
              <a:off x="432" y="1008"/>
              <a:ext cx="22" cy="1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0" name="Line 1046">
              <a:extLst>
                <a:ext uri="{FF2B5EF4-FFF2-40B4-BE49-F238E27FC236}">
                  <a16:creationId xmlns:a16="http://schemas.microsoft.com/office/drawing/2014/main" id="{A34C3E8B-B95A-B641-9313-1E173A768530}"/>
                </a:ext>
              </a:extLst>
            </p:cNvPr>
            <p:cNvSpPr>
              <a:spLocks noChangeShapeType="1"/>
            </p:cNvSpPr>
            <p:nvPr/>
          </p:nvSpPr>
          <p:spPr bwMode="auto">
            <a:xfrm>
              <a:off x="1968"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1" name="Rectangle 1047">
              <a:extLst>
                <a:ext uri="{FF2B5EF4-FFF2-40B4-BE49-F238E27FC236}">
                  <a16:creationId xmlns:a16="http://schemas.microsoft.com/office/drawing/2014/main" id="{6464907B-0F26-E540-BA7A-5F64208F82A9}"/>
                </a:ext>
              </a:extLst>
            </p:cNvPr>
            <p:cNvSpPr>
              <a:spLocks noChangeArrowheads="1"/>
            </p:cNvSpPr>
            <p:nvPr/>
          </p:nvSpPr>
          <p:spPr bwMode="auto">
            <a:xfrm>
              <a:off x="1968"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2" name="Line 1048">
              <a:extLst>
                <a:ext uri="{FF2B5EF4-FFF2-40B4-BE49-F238E27FC236}">
                  <a16:creationId xmlns:a16="http://schemas.microsoft.com/office/drawing/2014/main" id="{1CAA92AB-A5C8-8344-B8E9-25FC28DAB6E8}"/>
                </a:ext>
              </a:extLst>
            </p:cNvPr>
            <p:cNvSpPr>
              <a:spLocks noChangeShapeType="1"/>
            </p:cNvSpPr>
            <p:nvPr/>
          </p:nvSpPr>
          <p:spPr bwMode="auto">
            <a:xfrm>
              <a:off x="3109"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3" name="Rectangle 1049">
              <a:extLst>
                <a:ext uri="{FF2B5EF4-FFF2-40B4-BE49-F238E27FC236}">
                  <a16:creationId xmlns:a16="http://schemas.microsoft.com/office/drawing/2014/main" id="{C04A7C4F-8BB6-5C42-9579-CB839DE1B655}"/>
                </a:ext>
              </a:extLst>
            </p:cNvPr>
            <p:cNvSpPr>
              <a:spLocks noChangeArrowheads="1"/>
            </p:cNvSpPr>
            <p:nvPr/>
          </p:nvSpPr>
          <p:spPr bwMode="auto">
            <a:xfrm>
              <a:off x="3109" y="1030"/>
              <a:ext cx="22"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4" name="Line 1050">
              <a:extLst>
                <a:ext uri="{FF2B5EF4-FFF2-40B4-BE49-F238E27FC236}">
                  <a16:creationId xmlns:a16="http://schemas.microsoft.com/office/drawing/2014/main" id="{E0CC05D8-8FBF-824A-9669-CCC6A606B88A}"/>
                </a:ext>
              </a:extLst>
            </p:cNvPr>
            <p:cNvSpPr>
              <a:spLocks noChangeShapeType="1"/>
            </p:cNvSpPr>
            <p:nvPr/>
          </p:nvSpPr>
          <p:spPr bwMode="auto">
            <a:xfrm>
              <a:off x="4272" y="1008"/>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5" name="Rectangle 1051">
              <a:extLst>
                <a:ext uri="{FF2B5EF4-FFF2-40B4-BE49-F238E27FC236}">
                  <a16:creationId xmlns:a16="http://schemas.microsoft.com/office/drawing/2014/main" id="{3694088D-348C-A945-A036-C16D6FD2512F}"/>
                </a:ext>
              </a:extLst>
            </p:cNvPr>
            <p:cNvSpPr>
              <a:spLocks noChangeArrowheads="1"/>
            </p:cNvSpPr>
            <p:nvPr/>
          </p:nvSpPr>
          <p:spPr bwMode="auto">
            <a:xfrm>
              <a:off x="4272" y="1008"/>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6" name="Line 1052">
              <a:extLst>
                <a:ext uri="{FF2B5EF4-FFF2-40B4-BE49-F238E27FC236}">
                  <a16:creationId xmlns:a16="http://schemas.microsoft.com/office/drawing/2014/main" id="{4FC085A0-12D7-F146-8C30-06AACB4E6A21}"/>
                </a:ext>
              </a:extLst>
            </p:cNvPr>
            <p:cNvSpPr>
              <a:spLocks noChangeShapeType="1"/>
            </p:cNvSpPr>
            <p:nvPr/>
          </p:nvSpPr>
          <p:spPr bwMode="auto">
            <a:xfrm>
              <a:off x="5312" y="1030"/>
              <a:ext cx="1" cy="112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7" name="Rectangle 1053">
              <a:extLst>
                <a:ext uri="{FF2B5EF4-FFF2-40B4-BE49-F238E27FC236}">
                  <a16:creationId xmlns:a16="http://schemas.microsoft.com/office/drawing/2014/main" id="{0E4ED5E5-6D77-9147-906C-85BD56B703E2}"/>
                </a:ext>
              </a:extLst>
            </p:cNvPr>
            <p:cNvSpPr>
              <a:spLocks noChangeArrowheads="1"/>
            </p:cNvSpPr>
            <p:nvPr/>
          </p:nvSpPr>
          <p:spPr bwMode="auto">
            <a:xfrm>
              <a:off x="5312" y="1030"/>
              <a:ext cx="21" cy="11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68" name="Line 1054">
              <a:extLst>
                <a:ext uri="{FF2B5EF4-FFF2-40B4-BE49-F238E27FC236}">
                  <a16:creationId xmlns:a16="http://schemas.microsoft.com/office/drawing/2014/main" id="{CF6C80F0-D8D6-7F4F-8C3B-A5C26B564CD4}"/>
                </a:ext>
              </a:extLst>
            </p:cNvPr>
            <p:cNvSpPr>
              <a:spLocks noChangeShapeType="1"/>
            </p:cNvSpPr>
            <p:nvPr/>
          </p:nvSpPr>
          <p:spPr bwMode="auto">
            <a:xfrm>
              <a:off x="454" y="1008"/>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69" name="Rectangle 1055">
              <a:extLst>
                <a:ext uri="{FF2B5EF4-FFF2-40B4-BE49-F238E27FC236}">
                  <a16:creationId xmlns:a16="http://schemas.microsoft.com/office/drawing/2014/main" id="{441262F9-D9BF-3B47-8B22-2C4462C64271}"/>
                </a:ext>
              </a:extLst>
            </p:cNvPr>
            <p:cNvSpPr>
              <a:spLocks noChangeArrowheads="1"/>
            </p:cNvSpPr>
            <p:nvPr/>
          </p:nvSpPr>
          <p:spPr bwMode="auto">
            <a:xfrm>
              <a:off x="454" y="1008"/>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0" name="Line 1056">
              <a:extLst>
                <a:ext uri="{FF2B5EF4-FFF2-40B4-BE49-F238E27FC236}">
                  <a16:creationId xmlns:a16="http://schemas.microsoft.com/office/drawing/2014/main" id="{32D0430F-179C-2F41-A801-E4CF51B410E2}"/>
                </a:ext>
              </a:extLst>
            </p:cNvPr>
            <p:cNvSpPr>
              <a:spLocks noChangeShapeType="1"/>
            </p:cNvSpPr>
            <p:nvPr/>
          </p:nvSpPr>
          <p:spPr bwMode="auto">
            <a:xfrm>
              <a:off x="454" y="128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1" name="Rectangle 1057">
              <a:extLst>
                <a:ext uri="{FF2B5EF4-FFF2-40B4-BE49-F238E27FC236}">
                  <a16:creationId xmlns:a16="http://schemas.microsoft.com/office/drawing/2014/main" id="{7C21BFD5-760D-ED49-B86E-BAFC6C2CEC17}"/>
                </a:ext>
              </a:extLst>
            </p:cNvPr>
            <p:cNvSpPr>
              <a:spLocks noChangeArrowheads="1"/>
            </p:cNvSpPr>
            <p:nvPr/>
          </p:nvSpPr>
          <p:spPr bwMode="auto">
            <a:xfrm>
              <a:off x="454" y="1289"/>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2" name="Line 1058">
              <a:extLst>
                <a:ext uri="{FF2B5EF4-FFF2-40B4-BE49-F238E27FC236}">
                  <a16:creationId xmlns:a16="http://schemas.microsoft.com/office/drawing/2014/main" id="{D4992B50-6A0F-254B-831F-66991196A353}"/>
                </a:ext>
              </a:extLst>
            </p:cNvPr>
            <p:cNvSpPr>
              <a:spLocks noChangeShapeType="1"/>
            </p:cNvSpPr>
            <p:nvPr/>
          </p:nvSpPr>
          <p:spPr bwMode="auto">
            <a:xfrm>
              <a:off x="454" y="1569"/>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3" name="Rectangle 1059">
              <a:extLst>
                <a:ext uri="{FF2B5EF4-FFF2-40B4-BE49-F238E27FC236}">
                  <a16:creationId xmlns:a16="http://schemas.microsoft.com/office/drawing/2014/main" id="{D1668D17-86AD-A24F-B9A8-27DD93ED273B}"/>
                </a:ext>
              </a:extLst>
            </p:cNvPr>
            <p:cNvSpPr>
              <a:spLocks noChangeArrowheads="1"/>
            </p:cNvSpPr>
            <p:nvPr/>
          </p:nvSpPr>
          <p:spPr bwMode="auto">
            <a:xfrm>
              <a:off x="454" y="1569"/>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4" name="Line 1060">
              <a:extLst>
                <a:ext uri="{FF2B5EF4-FFF2-40B4-BE49-F238E27FC236}">
                  <a16:creationId xmlns:a16="http://schemas.microsoft.com/office/drawing/2014/main" id="{83417D8C-C59C-1B41-9B41-A5F1A5A4C3B9}"/>
                </a:ext>
              </a:extLst>
            </p:cNvPr>
            <p:cNvSpPr>
              <a:spLocks noChangeShapeType="1"/>
            </p:cNvSpPr>
            <p:nvPr/>
          </p:nvSpPr>
          <p:spPr bwMode="auto">
            <a:xfrm>
              <a:off x="454" y="185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5" name="Rectangle 1061">
              <a:extLst>
                <a:ext uri="{FF2B5EF4-FFF2-40B4-BE49-F238E27FC236}">
                  <a16:creationId xmlns:a16="http://schemas.microsoft.com/office/drawing/2014/main" id="{05183EFC-FD88-3546-A70A-56433DDB5695}"/>
                </a:ext>
              </a:extLst>
            </p:cNvPr>
            <p:cNvSpPr>
              <a:spLocks noChangeArrowheads="1"/>
            </p:cNvSpPr>
            <p:nvPr/>
          </p:nvSpPr>
          <p:spPr bwMode="auto">
            <a:xfrm>
              <a:off x="454" y="1850"/>
              <a:ext cx="4879" cy="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sp>
          <p:nvSpPr>
            <p:cNvPr id="112676" name="Line 1062">
              <a:extLst>
                <a:ext uri="{FF2B5EF4-FFF2-40B4-BE49-F238E27FC236}">
                  <a16:creationId xmlns:a16="http://schemas.microsoft.com/office/drawing/2014/main" id="{5FB2C18D-9B1E-9640-9C28-FAB2F26B4EB9}"/>
                </a:ext>
              </a:extLst>
            </p:cNvPr>
            <p:cNvSpPr>
              <a:spLocks noChangeShapeType="1"/>
            </p:cNvSpPr>
            <p:nvPr/>
          </p:nvSpPr>
          <p:spPr bwMode="auto">
            <a:xfrm>
              <a:off x="454" y="2130"/>
              <a:ext cx="487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677" name="Rectangle 1063">
              <a:extLst>
                <a:ext uri="{FF2B5EF4-FFF2-40B4-BE49-F238E27FC236}">
                  <a16:creationId xmlns:a16="http://schemas.microsoft.com/office/drawing/2014/main" id="{508E14ED-9EDE-824E-9FB7-CEF5F04ED4BB}"/>
                </a:ext>
              </a:extLst>
            </p:cNvPr>
            <p:cNvSpPr>
              <a:spLocks noChangeArrowheads="1"/>
            </p:cNvSpPr>
            <p:nvPr/>
          </p:nvSpPr>
          <p:spPr bwMode="auto">
            <a:xfrm>
              <a:off x="454" y="2130"/>
              <a:ext cx="4879" cy="2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endParaRPr kumimoji="0" lang="en-US" altLang="en-US" sz="1800">
                <a:latin typeface="Times New Roman" panose="02020603050405020304" pitchFamily="18" charset="0"/>
              </a:endParaRPr>
            </a:p>
          </p:txBody>
        </p:sp>
      </p:grpSp>
      <p:sp>
        <p:nvSpPr>
          <p:cNvPr id="112643" name="Slide Number Placeholder 37">
            <a:extLst>
              <a:ext uri="{FF2B5EF4-FFF2-40B4-BE49-F238E27FC236}">
                <a16:creationId xmlns:a16="http://schemas.microsoft.com/office/drawing/2014/main" id="{624BED17-4490-BF4D-AC61-94821C9177AD}"/>
              </a:ext>
            </a:extLst>
          </p:cNvPr>
          <p:cNvSpPr>
            <a:spLocks noGrp="1"/>
          </p:cNvSpPr>
          <p:nvPr>
            <p:ph type="sldNum" sz="quarter" idx="12"/>
          </p:nvPr>
        </p:nvSpPr>
        <p:spPr>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DCEB4993-A6DF-A740-95F7-5D705CFDA40F}" type="slidenum">
              <a:rPr kumimoji="0" lang="en-US" altLang="en-US" sz="1400" smtClean="0"/>
              <a:pPr>
                <a:spcBef>
                  <a:spcPct val="50000"/>
                </a:spcBef>
                <a:buClrTx/>
                <a:buSzTx/>
                <a:buFontTx/>
                <a:buNone/>
              </a:pPr>
              <a:t>56</a:t>
            </a:fld>
            <a:endParaRPr kumimoji="0" lang="en-US" altLang="en-US" sz="1400"/>
          </a:p>
        </p:txBody>
      </p:sp>
      <p:sp>
        <p:nvSpPr>
          <p:cNvPr id="3" name="Text Placeholder 2">
            <a:extLst>
              <a:ext uri="{FF2B5EF4-FFF2-40B4-BE49-F238E27FC236}">
                <a16:creationId xmlns:a16="http://schemas.microsoft.com/office/drawing/2014/main" id="{1C391F50-02E8-F946-A0EB-3BCEFD8CA97D}"/>
              </a:ext>
            </a:extLst>
          </p:cNvPr>
          <p:cNvSpPr>
            <a:spLocks noGrp="1" noChangeArrowheads="1"/>
          </p:cNvSpPr>
          <p:nvPr>
            <p:ph type="body" idx="4294967295"/>
          </p:nvPr>
        </p:nvSpPr>
        <p:spPr>
          <a:xfrm>
            <a:off x="1066800" y="3657600"/>
            <a:ext cx="7772400" cy="2438400"/>
          </a:xfrm>
        </p:spPr>
        <p:txBody>
          <a:bodyPr/>
          <a:lstStyle/>
          <a:p>
            <a:pPr eaLnBrk="1" hangingPunct="1"/>
            <a:r>
              <a:rPr lang="en-US" altLang="en-US" dirty="0">
                <a:ea typeface="ＭＳ Ｐゴシック" panose="020B0600070205080204" pitchFamily="34" charset="-128"/>
              </a:rPr>
              <a:t>Vertical: Statistical testing, P-values</a:t>
            </a:r>
          </a:p>
          <a:p>
            <a:pPr eaLnBrk="1" hangingPunct="1"/>
            <a:r>
              <a:rPr lang="en-US" altLang="en-US" dirty="0">
                <a:ea typeface="ＭＳ Ｐゴシック" panose="020B0600070205080204" pitchFamily="34" charset="-128"/>
              </a:rPr>
              <a:t> Horizontal: What you need to know to make decisions</a:t>
            </a:r>
          </a:p>
          <a:p>
            <a:pPr lvl="1" eaLnBrk="1" hangingPunct="1"/>
            <a:r>
              <a:rPr lang="en-US" altLang="en-US" dirty="0">
                <a:ea typeface="ＭＳ Ｐゴシック" panose="020B0600070205080204" pitchFamily="34" charset="-128"/>
              </a:rPr>
              <a:t>Unfortunately, you can't get it from just the study!</a:t>
            </a:r>
          </a:p>
          <a:p>
            <a:pPr eaLnBrk="1" hangingPunct="1"/>
            <a:endParaRPr lang="en-US" altLang="en-US" dirty="0">
              <a:ea typeface="ＭＳ Ｐゴシック" panose="020B0600070205080204" pitchFamily="34" charset="-128"/>
            </a:endParaRPr>
          </a:p>
        </p:txBody>
      </p:sp>
      <p:sp>
        <p:nvSpPr>
          <p:cNvPr id="41" name="Down Arrow 40">
            <a:extLst>
              <a:ext uri="{FF2B5EF4-FFF2-40B4-BE49-F238E27FC236}">
                <a16:creationId xmlns:a16="http://schemas.microsoft.com/office/drawing/2014/main" id="{A2F39DA9-7E71-CD41-8AB2-54311ED8DFB6}"/>
              </a:ext>
            </a:extLst>
          </p:cNvPr>
          <p:cNvSpPr>
            <a:spLocks noChangeArrowheads="1"/>
          </p:cNvSpPr>
          <p:nvPr/>
        </p:nvSpPr>
        <p:spPr bwMode="auto">
          <a:xfrm>
            <a:off x="6934200" y="1371600"/>
            <a:ext cx="381000" cy="1828800"/>
          </a:xfrm>
          <a:prstGeom prst="downArrow">
            <a:avLst>
              <a:gd name="adj1" fmla="val 50000"/>
              <a:gd name="adj2" fmla="val 42867"/>
            </a:avLst>
          </a:prstGeom>
          <a:solidFill>
            <a:schemeClr val="accent1">
              <a:alpha val="38039"/>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
        <p:nvSpPr>
          <p:cNvPr id="42" name="Right Arrow 41">
            <a:extLst>
              <a:ext uri="{FF2B5EF4-FFF2-40B4-BE49-F238E27FC236}">
                <a16:creationId xmlns:a16="http://schemas.microsoft.com/office/drawing/2014/main" id="{F912B8B2-0DF9-D944-80FB-365739DDDAFF}"/>
              </a:ext>
            </a:extLst>
          </p:cNvPr>
          <p:cNvSpPr>
            <a:spLocks noChangeArrowheads="1"/>
          </p:cNvSpPr>
          <p:nvPr/>
        </p:nvSpPr>
        <p:spPr bwMode="auto">
          <a:xfrm>
            <a:off x="2133600" y="1981200"/>
            <a:ext cx="5715000" cy="312738"/>
          </a:xfrm>
          <a:prstGeom prst="rightArrow">
            <a:avLst>
              <a:gd name="adj1" fmla="val 50000"/>
              <a:gd name="adj2" fmla="val 49915"/>
            </a:avLst>
          </a:prstGeom>
          <a:solidFill>
            <a:schemeClr val="accent1">
              <a:alpha val="43137"/>
            </a:schemeClr>
          </a:solidFill>
          <a:ln w="9525">
            <a:solidFill>
              <a:schemeClr val="tx1"/>
            </a:solidFill>
            <a:round/>
            <a:headEnd/>
            <a:tailEnd/>
          </a:ln>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1" grpId="0" animBg="1"/>
      <p:bldP spid="4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1EA634AE-6AFE-F44E-AA3A-24932AC57F04}"/>
              </a:ext>
            </a:extLst>
          </p:cNvPr>
          <p:cNvSpPr>
            <a:spLocks noGrp="1" noChangeArrowheads="1"/>
          </p:cNvSpPr>
          <p:nvPr>
            <p:ph type="title"/>
          </p:nvPr>
        </p:nvSpPr>
        <p:spPr>
          <a:xfrm>
            <a:off x="1143000" y="152400"/>
            <a:ext cx="7772400" cy="1143000"/>
          </a:xfrm>
        </p:spPr>
        <p:txBody>
          <a:bodyPr/>
          <a:lstStyle/>
          <a:p>
            <a:pPr eaLnBrk="1" hangingPunct="1"/>
            <a:r>
              <a:rPr lang="en-US" altLang="en-US">
                <a:ea typeface="ＭＳ Ｐゴシック" panose="020B0600070205080204" pitchFamily="34" charset="-128"/>
              </a:rPr>
              <a:t>Common P-value error</a:t>
            </a:r>
          </a:p>
        </p:txBody>
      </p:sp>
      <p:sp>
        <p:nvSpPr>
          <p:cNvPr id="118786" name="Content Placeholder 2">
            <a:extLst>
              <a:ext uri="{FF2B5EF4-FFF2-40B4-BE49-F238E27FC236}">
                <a16:creationId xmlns:a16="http://schemas.microsoft.com/office/drawing/2014/main" id="{F5E881DF-37C1-8B4C-BFD3-B689DF4FAC8B}"/>
              </a:ext>
            </a:extLst>
          </p:cNvPr>
          <p:cNvSpPr>
            <a:spLocks noGrp="1" noChangeArrowheads="1"/>
          </p:cNvSpPr>
          <p:nvPr>
            <p:ph idx="1"/>
          </p:nvPr>
        </p:nvSpPr>
        <p:spPr>
          <a:xfrm>
            <a:off x="1066800" y="1447800"/>
            <a:ext cx="7772400" cy="4953000"/>
          </a:xfrm>
        </p:spPr>
        <p:txBody>
          <a:bodyPr/>
          <a:lstStyle/>
          <a:p>
            <a:pPr eaLnBrk="1" hangingPunct="1"/>
            <a:r>
              <a:rPr lang="en-US" altLang="en-US">
                <a:ea typeface="ＭＳ Ｐゴシック" panose="020B0600070205080204" pitchFamily="34" charset="-128"/>
              </a:rPr>
              <a:t>Reporting P as an inequality rather than a number, e.g. P &lt; 0.05, P &lt;0.01, P &gt;0.05 etc.</a:t>
            </a:r>
          </a:p>
          <a:p>
            <a:pPr lvl="1" eaLnBrk="1" hangingPunct="1"/>
            <a:r>
              <a:rPr lang="en-US" altLang="en-US">
                <a:ea typeface="ＭＳ Ｐゴシック" panose="020B0600070205080204" pitchFamily="34" charset="-128"/>
              </a:rPr>
              <a:t>This is like reporting levels of (the liver enzyme) ALT as “ALT &gt; 40” rather than ALT = 55 or ALT=1000.</a:t>
            </a:r>
          </a:p>
          <a:p>
            <a:pPr lvl="1" eaLnBrk="1" hangingPunct="1"/>
            <a:r>
              <a:rPr lang="en-US" altLang="en-US">
                <a:ea typeface="ＭＳ Ｐゴシック" panose="020B0600070205080204" pitchFamily="34" charset="-128"/>
              </a:rPr>
              <a:t>Exception: analytes below the limits of detection (e.g., lead level &lt;2) or above assay limits; P &lt;0.0001 (except in genome studies)</a:t>
            </a:r>
          </a:p>
        </p:txBody>
      </p:sp>
      <p:sp>
        <p:nvSpPr>
          <p:cNvPr id="118787" name="Slide Number Placeholder 3">
            <a:extLst>
              <a:ext uri="{FF2B5EF4-FFF2-40B4-BE49-F238E27FC236}">
                <a16:creationId xmlns:a16="http://schemas.microsoft.com/office/drawing/2014/main" id="{0AD88634-55AB-E641-962C-F4EC612A3B0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A52E2D7-F0E5-1045-AC42-9BD49DEE64F9}" type="slidenum">
              <a:rPr kumimoji="0" lang="en-US" altLang="en-US" sz="1400" smtClean="0"/>
              <a:pPr eaLnBrk="1" hangingPunct="1">
                <a:spcBef>
                  <a:spcPct val="50000"/>
                </a:spcBef>
                <a:buClrTx/>
                <a:buSzTx/>
                <a:buFontTx/>
                <a:buNone/>
              </a:pPr>
              <a:t>57</a:t>
            </a:fld>
            <a:endParaRPr kumimoji="0" lang="en-US" altLang="en-US" sz="1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247FCAB9-72DA-DA43-8DA6-2697A71669DB}"/>
              </a:ext>
            </a:extLst>
          </p:cNvPr>
          <p:cNvSpPr>
            <a:spLocks noGrp="1" noChangeArrowheads="1"/>
          </p:cNvSpPr>
          <p:nvPr>
            <p:ph type="title"/>
          </p:nvPr>
        </p:nvSpPr>
        <p:spPr>
          <a:xfrm>
            <a:off x="1143000" y="0"/>
            <a:ext cx="7772400" cy="685800"/>
          </a:xfrm>
        </p:spPr>
        <p:txBody>
          <a:bodyPr/>
          <a:lstStyle/>
          <a:p>
            <a:pPr eaLnBrk="1" hangingPunct="1"/>
            <a:r>
              <a:rPr lang="en-US" altLang="en-US" sz="3600">
                <a:ea typeface="ＭＳ Ｐゴシック" panose="020B0600070205080204" pitchFamily="34" charset="-128"/>
              </a:rPr>
              <a:t>Extending the Analogy (See Ch 11)</a:t>
            </a:r>
          </a:p>
        </p:txBody>
      </p:sp>
      <p:sp>
        <p:nvSpPr>
          <p:cNvPr id="120834" name="Rectangle 3">
            <a:extLst>
              <a:ext uri="{FF2B5EF4-FFF2-40B4-BE49-F238E27FC236}">
                <a16:creationId xmlns:a16="http://schemas.microsoft.com/office/drawing/2014/main" id="{8FE72A04-6822-3649-A562-BF0C0592A1C7}"/>
              </a:ext>
            </a:extLst>
          </p:cNvPr>
          <p:cNvSpPr>
            <a:spLocks noGrp="1" noChangeArrowheads="1"/>
          </p:cNvSpPr>
          <p:nvPr>
            <p:ph type="body" idx="1"/>
          </p:nvPr>
        </p:nvSpPr>
        <p:spPr>
          <a:xfrm>
            <a:off x="1143000" y="838200"/>
            <a:ext cx="7772400" cy="4114800"/>
          </a:xfrm>
        </p:spPr>
        <p:txBody>
          <a:bodyPr/>
          <a:lstStyle/>
          <a:p>
            <a:pPr eaLnBrk="1" hangingPunct="1"/>
            <a:r>
              <a:rPr lang="en-US" altLang="en-US">
                <a:ea typeface="ＭＳ Ｐゴシック" panose="020B0600070205080204" pitchFamily="34" charset="-128"/>
              </a:rPr>
              <a:t>Intentionally ordered tests and hypotheses stated in advance</a:t>
            </a:r>
          </a:p>
          <a:p>
            <a:pPr lvl="1" eaLnBrk="1" hangingPunct="1"/>
            <a:r>
              <a:rPr lang="en-US" altLang="en-US">
                <a:ea typeface="ＭＳ Ｐゴシック" panose="020B0600070205080204" pitchFamily="34" charset="-128"/>
              </a:rPr>
              <a:t>Higher prior probability</a:t>
            </a:r>
          </a:p>
          <a:p>
            <a:pPr eaLnBrk="1" hangingPunct="1"/>
            <a:r>
              <a:rPr lang="en-US" altLang="en-US">
                <a:ea typeface="ＭＳ Ｐゴシック" panose="020B0600070205080204" pitchFamily="34" charset="-128"/>
              </a:rPr>
              <a:t>Multiple tests and multiple hypotheses</a:t>
            </a:r>
          </a:p>
          <a:p>
            <a:pPr lvl="1" eaLnBrk="1" hangingPunct="1"/>
            <a:r>
              <a:rPr lang="en-US" altLang="en-US">
                <a:ea typeface="ＭＳ Ｐゴシック" panose="020B0600070205080204" pitchFamily="34" charset="-128"/>
              </a:rPr>
              <a:t> Lower prior probability</a:t>
            </a:r>
          </a:p>
          <a:p>
            <a:pPr eaLnBrk="1" hangingPunct="1"/>
            <a:r>
              <a:rPr lang="en-US" altLang="en-US">
                <a:ea typeface="ＭＳ Ｐゴシック" panose="020B0600070205080204" pitchFamily="34" charset="-128"/>
              </a:rPr>
              <a:t>Laboratory error and bias</a:t>
            </a:r>
          </a:p>
          <a:p>
            <a:pPr lvl="1" eaLnBrk="1" hangingPunct="1"/>
            <a:r>
              <a:rPr lang="en-US" altLang="en-US">
                <a:ea typeface="ＭＳ Ｐゴシック" panose="020B0600070205080204" pitchFamily="34" charset="-128"/>
              </a:rPr>
              <a:t>Tests and studies can be spuriously positive, but not due to chance</a:t>
            </a:r>
          </a:p>
          <a:p>
            <a:pPr eaLnBrk="1" hangingPunct="1"/>
            <a:r>
              <a:rPr lang="en-US" altLang="en-US">
                <a:ea typeface="ＭＳ Ｐゴシック" panose="020B0600070205080204" pitchFamily="34" charset="-128"/>
              </a:rPr>
              <a:t>Alternative diagnoses and confounding</a:t>
            </a:r>
          </a:p>
          <a:p>
            <a:pPr lvl="1" eaLnBrk="1" hangingPunct="1"/>
            <a:r>
              <a:rPr lang="en-US" altLang="en-US">
                <a:ea typeface="ＭＳ Ｐゴシック" panose="020B0600070205080204" pitchFamily="34" charset="-128"/>
              </a:rPr>
              <a:t>Tests and studies can be truly positive, but not due to the disease you are testing for</a:t>
            </a:r>
          </a:p>
        </p:txBody>
      </p:sp>
      <p:sp>
        <p:nvSpPr>
          <p:cNvPr id="120835" name="Slide Number Placeholder 1">
            <a:extLst>
              <a:ext uri="{FF2B5EF4-FFF2-40B4-BE49-F238E27FC236}">
                <a16:creationId xmlns:a16="http://schemas.microsoft.com/office/drawing/2014/main" id="{076131D1-39D8-AF4F-ABEF-0BEF30A88A7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4A8E8EFB-2126-8A40-82BC-708B011EE100}" type="slidenum">
              <a:rPr kumimoji="0" lang="en-US" altLang="en-US" sz="1400" smtClean="0"/>
              <a:pPr eaLnBrk="1" hangingPunct="1">
                <a:spcBef>
                  <a:spcPct val="50000"/>
                </a:spcBef>
                <a:buClrTx/>
                <a:buSzTx/>
                <a:buFontTx/>
                <a:buNone/>
              </a:pPr>
              <a:t>58</a:t>
            </a:fld>
            <a:endParaRPr kumimoji="0" lang="en-US" altLang="en-US" sz="1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AA4CED1D-BE38-2B4A-9F7D-811F91DAA5BD}"/>
              </a:ext>
            </a:extLst>
          </p:cNvPr>
          <p:cNvSpPr>
            <a:spLocks noGrp="1" noChangeArrowheads="1"/>
          </p:cNvSpPr>
          <p:nvPr>
            <p:ph type="title"/>
          </p:nvPr>
        </p:nvSpPr>
        <p:spPr>
          <a:xfrm>
            <a:off x="990600" y="0"/>
            <a:ext cx="7772400" cy="1143000"/>
          </a:xfrm>
        </p:spPr>
        <p:txBody>
          <a:bodyPr/>
          <a:lstStyle/>
          <a:p>
            <a:pPr eaLnBrk="1" hangingPunct="1"/>
            <a:r>
              <a:rPr lang="en-US" altLang="en-US">
                <a:ea typeface="ＭＳ Ｐゴシック" panose="020B0600070205080204" pitchFamily="34" charset="-128"/>
              </a:rPr>
              <a:t>Beyond EBD: Additional Recommended Reading</a:t>
            </a:r>
          </a:p>
        </p:txBody>
      </p:sp>
      <p:pic>
        <p:nvPicPr>
          <p:cNvPr id="122882" name="Picture 5" descr="DrunkardWalk">
            <a:extLst>
              <a:ext uri="{FF2B5EF4-FFF2-40B4-BE49-F238E27FC236}">
                <a16:creationId xmlns:a16="http://schemas.microsoft.com/office/drawing/2014/main" id="{B7AD185D-566A-3F47-876F-C6E4BAF8CB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828800"/>
            <a:ext cx="23717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5">
            <a:extLst>
              <a:ext uri="{FF2B5EF4-FFF2-40B4-BE49-F238E27FC236}">
                <a16:creationId xmlns:a16="http://schemas.microsoft.com/office/drawing/2014/main" id="{89C3378B-B7DA-2B41-84D7-C730994CE0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905000"/>
            <a:ext cx="20542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1">
            <a:extLst>
              <a:ext uri="{FF2B5EF4-FFF2-40B4-BE49-F238E27FC236}">
                <a16:creationId xmlns:a16="http://schemas.microsoft.com/office/drawing/2014/main" id="{26977D7C-618A-E540-87E9-1232094187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4813" y="1828800"/>
            <a:ext cx="21224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Slide Number Placeholder 2">
            <a:extLst>
              <a:ext uri="{FF2B5EF4-FFF2-40B4-BE49-F238E27FC236}">
                <a16:creationId xmlns:a16="http://schemas.microsoft.com/office/drawing/2014/main" id="{9111C8DD-C377-5A4C-AE1D-74B256106B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42F5E40-488A-DF47-98DB-54BEB6D2E2F1}" type="slidenum">
              <a:rPr kumimoji="0" lang="en-US" altLang="en-US" sz="1400" smtClean="0"/>
              <a:pPr eaLnBrk="1" hangingPunct="1">
                <a:spcBef>
                  <a:spcPct val="50000"/>
                </a:spcBef>
                <a:buClrTx/>
                <a:buSzTx/>
                <a:buFontTx/>
                <a:buNone/>
              </a:pPr>
              <a:t>59</a:t>
            </a:fld>
            <a:endParaRPr kumimoji="0" lang="en-US" altLang="en-US"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DB0F191B-D270-834D-B636-60EE290C086B}"/>
              </a:ext>
            </a:extLst>
          </p:cNvPr>
          <p:cNvSpPr>
            <a:spLocks noGrp="1" noChangeArrowheads="1"/>
          </p:cNvSpPr>
          <p:nvPr>
            <p:ph type="title"/>
          </p:nvPr>
        </p:nvSpPr>
        <p:spPr>
          <a:xfrm>
            <a:off x="1219200" y="76200"/>
            <a:ext cx="7772400" cy="914400"/>
          </a:xfrm>
        </p:spPr>
        <p:txBody>
          <a:bodyPr/>
          <a:lstStyle/>
          <a:p>
            <a:r>
              <a:rPr lang="en-US" altLang="en-US" sz="3600" dirty="0">
                <a:ea typeface="ＭＳ Ｐゴシック" panose="020B0600070205080204" pitchFamily="34" charset="-128"/>
              </a:rPr>
              <a:t>When is causal inference from observational studies easy?</a:t>
            </a:r>
          </a:p>
        </p:txBody>
      </p:sp>
      <p:sp>
        <p:nvSpPr>
          <p:cNvPr id="26626" name="Rectangle 3">
            <a:extLst>
              <a:ext uri="{FF2B5EF4-FFF2-40B4-BE49-F238E27FC236}">
                <a16:creationId xmlns:a16="http://schemas.microsoft.com/office/drawing/2014/main" id="{6E25EFAD-D454-1345-B2BA-424826A11BCD}"/>
              </a:ext>
            </a:extLst>
          </p:cNvPr>
          <p:cNvSpPr>
            <a:spLocks noGrp="1" noChangeArrowheads="1"/>
          </p:cNvSpPr>
          <p:nvPr>
            <p:ph type="body" idx="1"/>
          </p:nvPr>
        </p:nvSpPr>
        <p:spPr>
          <a:xfrm>
            <a:off x="1143000" y="1143000"/>
            <a:ext cx="7772400" cy="5410200"/>
          </a:xfrm>
        </p:spPr>
        <p:txBody>
          <a:bodyPr/>
          <a:lstStyle/>
          <a:p>
            <a:r>
              <a:rPr lang="en-US" altLang="en-US" sz="2800" dirty="0">
                <a:ea typeface="ＭＳ Ｐゴシック" panose="020B0600070205080204" pitchFamily="34" charset="-128"/>
              </a:rPr>
              <a:t>Treatment </a:t>
            </a:r>
          </a:p>
          <a:p>
            <a:pPr lvl="1"/>
            <a:r>
              <a:rPr lang="en-US" altLang="en-US" dirty="0">
                <a:ea typeface="ＭＳ Ｐゴシック" panose="020B0600070205080204" pitchFamily="34" charset="-128"/>
              </a:rPr>
              <a:t>rapidly acting</a:t>
            </a:r>
          </a:p>
          <a:p>
            <a:pPr lvl="1"/>
            <a:r>
              <a:rPr lang="en-US" altLang="en-US" dirty="0">
                <a:ea typeface="ＭＳ Ｐゴシック" panose="020B0600070205080204" pitchFamily="34" charset="-128"/>
              </a:rPr>
              <a:t>well-understood biologically</a:t>
            </a:r>
          </a:p>
          <a:p>
            <a:r>
              <a:rPr lang="en-US" altLang="en-US" sz="2800" dirty="0">
                <a:ea typeface="ＭＳ Ｐゴシック" panose="020B0600070205080204" pitchFamily="34" charset="-128"/>
              </a:rPr>
              <a:t>Outcomes</a:t>
            </a:r>
          </a:p>
          <a:p>
            <a:pPr lvl="1"/>
            <a:r>
              <a:rPr lang="en-US" altLang="en-US" dirty="0">
                <a:ea typeface="ＭＳ Ｐゴシック" panose="020B0600070205080204" pitchFamily="34" charset="-128"/>
              </a:rPr>
              <a:t>Not</a:t>
            </a:r>
            <a:r>
              <a:rPr lang="en-US" altLang="en-US" i="1" dirty="0">
                <a:ea typeface="ＭＳ Ｐゴシック" panose="020B0600070205080204" pitchFamily="34" charset="-128"/>
              </a:rPr>
              <a:t> </a:t>
            </a:r>
            <a:r>
              <a:rPr lang="en-US" altLang="en-US" dirty="0">
                <a:ea typeface="ＭＳ Ｐゴシック" panose="020B0600070205080204" pitchFamily="34" charset="-128"/>
              </a:rPr>
              <a:t>related to indications for treatment</a:t>
            </a:r>
          </a:p>
          <a:p>
            <a:pPr lvl="1"/>
            <a:r>
              <a:rPr lang="en-US" altLang="en-US" dirty="0">
                <a:ea typeface="ＭＳ Ｐゴシック" panose="020B0600070205080204" pitchFamily="34" charset="-128"/>
              </a:rPr>
              <a:t>Rarely if ever occur spontaneously</a:t>
            </a:r>
          </a:p>
          <a:p>
            <a:pPr lvl="1"/>
            <a:r>
              <a:rPr lang="en-US" altLang="en-US" dirty="0">
                <a:ea typeface="ＭＳ Ｐゴシック" panose="020B0600070205080204" pitchFamily="34" charset="-128"/>
              </a:rPr>
              <a:t>Strongly associated with treatment</a:t>
            </a:r>
          </a:p>
          <a:p>
            <a:r>
              <a:rPr lang="en-US" altLang="en-US" sz="2800" dirty="0">
                <a:ea typeface="ＭＳ Ｐゴシック" panose="020B0600070205080204" pitchFamily="34" charset="-128"/>
              </a:rPr>
              <a:t>Examples</a:t>
            </a:r>
          </a:p>
          <a:p>
            <a:pPr lvl="1"/>
            <a:r>
              <a:rPr lang="en-US" altLang="en-US" dirty="0">
                <a:ea typeface="ＭＳ Ｐゴシック" panose="020B0600070205080204" pitchFamily="34" charset="-128"/>
              </a:rPr>
              <a:t>Glasses for refractive errors</a:t>
            </a:r>
          </a:p>
          <a:p>
            <a:pPr lvl="1"/>
            <a:r>
              <a:rPr lang="en-US" altLang="en-US" dirty="0">
                <a:ea typeface="ＭＳ Ｐゴシック" panose="020B0600070205080204" pitchFamily="34" charset="-128"/>
              </a:rPr>
              <a:t>Mushroom poisoning and liver failure</a:t>
            </a:r>
          </a:p>
          <a:p>
            <a:pPr lvl="1"/>
            <a:r>
              <a:rPr lang="en-US" altLang="en-US" dirty="0">
                <a:ea typeface="ＭＳ Ｐゴシック" panose="020B0600070205080204" pitchFamily="34" charset="-128"/>
              </a:rPr>
              <a:t>Landmines and limb injuries</a:t>
            </a:r>
          </a:p>
        </p:txBody>
      </p:sp>
      <p:sp>
        <p:nvSpPr>
          <p:cNvPr id="26627" name="Slide Number Placeholder 5">
            <a:extLst>
              <a:ext uri="{FF2B5EF4-FFF2-40B4-BE49-F238E27FC236}">
                <a16:creationId xmlns:a16="http://schemas.microsoft.com/office/drawing/2014/main" id="{2B2D2EEE-C456-C34E-BCCC-160CECC7E21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361C144C-561A-7C4D-BBAF-1496E23CD7DD}" type="slidenum">
              <a:rPr kumimoji="0" lang="en-US" altLang="en-US" sz="1400" smtClean="0"/>
              <a:pPr>
                <a:spcBef>
                  <a:spcPct val="50000"/>
                </a:spcBef>
                <a:buClrTx/>
                <a:buSzTx/>
                <a:buFontTx/>
                <a:buNone/>
              </a:pPr>
              <a:t>6</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62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2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62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62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62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626">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62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92ED189C-BF63-9E44-A79A-B120A48D902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CONFIDENCE INTERVALS</a:t>
            </a:r>
          </a:p>
        </p:txBody>
      </p:sp>
      <p:sp>
        <p:nvSpPr>
          <p:cNvPr id="126978" name="Slide Number Placeholder 1">
            <a:extLst>
              <a:ext uri="{FF2B5EF4-FFF2-40B4-BE49-F238E27FC236}">
                <a16:creationId xmlns:a16="http://schemas.microsoft.com/office/drawing/2014/main" id="{F9EDEA58-C101-4F40-8037-2C96D52C276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C61A6EF-54E1-AD41-8E4C-50D4DE20C20D}" type="slidenum">
              <a:rPr kumimoji="0" lang="en-US" altLang="en-US" sz="1400" smtClean="0"/>
              <a:pPr eaLnBrk="1" hangingPunct="1">
                <a:spcBef>
                  <a:spcPct val="50000"/>
                </a:spcBef>
                <a:buClrTx/>
                <a:buSzTx/>
                <a:buFontTx/>
                <a:buNone/>
              </a:pPr>
              <a:t>60</a:t>
            </a:fld>
            <a:endParaRPr kumimoji="0" lang="en-US" altLang="en-US" sz="14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28B07-EF99-B34C-B66E-BE5601DEE7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DBE16FA-7A24-414A-BDBE-D2F5A94A22B1}"/>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FD4E44F2-67DD-734C-A319-7BAE92F71077}"/>
              </a:ext>
            </a:extLst>
          </p:cNvPr>
          <p:cNvSpPr>
            <a:spLocks noGrp="1"/>
          </p:cNvSpPr>
          <p:nvPr>
            <p:ph type="sldNum" sz="quarter" idx="12"/>
          </p:nvPr>
        </p:nvSpPr>
        <p:spPr/>
        <p:txBody>
          <a:bodyPr/>
          <a:lstStyle/>
          <a:p>
            <a:pPr>
              <a:defRPr/>
            </a:pPr>
            <a:fld id="{E8F89835-C426-304C-AC79-9A45547705BC}" type="slidenum">
              <a:rPr lang="en-US" altLang="en-US" smtClean="0"/>
              <a:pPr>
                <a:defRPr/>
              </a:pPr>
              <a:t>61</a:t>
            </a:fld>
            <a:endParaRPr lang="en-US" altLang="en-US"/>
          </a:p>
        </p:txBody>
      </p:sp>
      <p:pic>
        <p:nvPicPr>
          <p:cNvPr id="6" name="slide.url=https://www.polleverywhere.com/multiple_choice_polls/WRrloeK17V9xk4S">
            <a:extLst>
              <a:ext uri="{FF2B5EF4-FFF2-40B4-BE49-F238E27FC236}">
                <a16:creationId xmlns:a16="http://schemas.microsoft.com/office/drawing/2014/main" id="{9593C88D-3E24-794A-85E7-223215D00EFE}"/>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895263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66862B98-7212-2944-BFAE-A6E32CDAE51A}"/>
              </a:ext>
            </a:extLst>
          </p:cNvPr>
          <p:cNvSpPr>
            <a:spLocks noGrp="1" noChangeArrowheads="1"/>
          </p:cNvSpPr>
          <p:nvPr>
            <p:ph type="title"/>
          </p:nvPr>
        </p:nvSpPr>
        <p:spPr/>
        <p:txBody>
          <a:bodyPr/>
          <a:lstStyle/>
          <a:p>
            <a:pPr eaLnBrk="1" hangingPunct="1"/>
            <a:r>
              <a:rPr lang="en-US" altLang="en-US" sz="3200">
                <a:ea typeface="ＭＳ Ｐゴシック" panose="020B0600070205080204" pitchFamily="34" charset="-128"/>
              </a:rPr>
              <a:t>One source of confusion: Statistical </a:t>
            </a:r>
            <a:r>
              <a:rPr lang="ja-JP" altLang="en-US" sz="3200">
                <a:ea typeface="ＭＳ Ｐゴシック" panose="020B0600070205080204" pitchFamily="34" charset="-128"/>
              </a:rPr>
              <a:t>“</a:t>
            </a:r>
            <a:r>
              <a:rPr lang="en-US" altLang="ja-JP" sz="3200">
                <a:ea typeface="ＭＳ Ｐゴシック" panose="020B0600070205080204" pitchFamily="34" charset="-128"/>
              </a:rPr>
              <a:t>confidence</a:t>
            </a:r>
            <a:r>
              <a:rPr lang="ja-JP" altLang="en-US" sz="3200">
                <a:ea typeface="ＭＳ Ｐゴシック" panose="020B0600070205080204" pitchFamily="34" charset="-128"/>
              </a:rPr>
              <a:t>”</a:t>
            </a:r>
            <a:endParaRPr lang="en-US" altLang="en-US" sz="3200">
              <a:ea typeface="ＭＳ Ｐゴシック" panose="020B0600070205080204" pitchFamily="34" charset="-128"/>
            </a:endParaRPr>
          </a:p>
        </p:txBody>
      </p:sp>
      <p:sp>
        <p:nvSpPr>
          <p:cNvPr id="133122" name="Rectangle 3">
            <a:extLst>
              <a:ext uri="{FF2B5EF4-FFF2-40B4-BE49-F238E27FC236}">
                <a16:creationId xmlns:a16="http://schemas.microsoft.com/office/drawing/2014/main" id="{447A2C24-6C0E-144C-8948-07E87D8EBAE6}"/>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(Some) statisticians say: </a:t>
            </a:r>
            <a:r>
              <a:rPr lang="ja-JP" altLang="en-US" sz="2800">
                <a:ea typeface="ＭＳ Ｐゴシック" panose="020B0600070205080204" pitchFamily="34" charset="-128"/>
              </a:rPr>
              <a:t>“</a:t>
            </a:r>
            <a:r>
              <a:rPr lang="en-US" altLang="ja-JP" sz="2800">
                <a:ea typeface="ＭＳ Ｐゴシック" panose="020B0600070205080204" pitchFamily="34" charset="-128"/>
              </a:rPr>
              <a:t>You can be 95% </a:t>
            </a:r>
            <a:r>
              <a:rPr lang="en-US" altLang="ja-JP" sz="2800" i="1">
                <a:ea typeface="ＭＳ Ｐゴシック" panose="020B0600070205080204" pitchFamily="34" charset="-128"/>
              </a:rPr>
              <a:t>confident</a:t>
            </a:r>
            <a:r>
              <a:rPr lang="en-US" altLang="ja-JP" sz="2800">
                <a:ea typeface="ＭＳ Ｐゴシック" panose="020B0600070205080204" pitchFamily="34" charset="-128"/>
              </a:rPr>
              <a:t> that the population value is in the interval.</a:t>
            </a:r>
            <a:r>
              <a:rPr lang="ja-JP" altLang="en-US" sz="2800">
                <a:ea typeface="ＭＳ Ｐゴシック" panose="020B0600070205080204" pitchFamily="34" charset="-128"/>
              </a:rPr>
              <a:t>”</a:t>
            </a:r>
            <a:endParaRPr lang="en-US" altLang="ja-JP" sz="2800">
              <a:ea typeface="ＭＳ Ｐゴシック" panose="020B0600070205080204" pitchFamily="34" charset="-128"/>
            </a:endParaRPr>
          </a:p>
          <a:p>
            <a:pPr eaLnBrk="1" hangingPunct="1"/>
            <a:r>
              <a:rPr lang="en-US" altLang="en-US" sz="2800">
                <a:ea typeface="ＭＳ Ｐゴシック" panose="020B0600070205080204" pitchFamily="34" charset="-128"/>
              </a:rPr>
              <a:t>This is NOT the same as </a:t>
            </a:r>
            <a:r>
              <a:rPr lang="ja-JP" altLang="en-US" sz="2800">
                <a:ea typeface="ＭＳ Ｐゴシック" panose="020B0600070205080204" pitchFamily="34" charset="-128"/>
              </a:rPr>
              <a:t>“</a:t>
            </a:r>
            <a:r>
              <a:rPr lang="en-US" altLang="ja-JP" sz="2800">
                <a:ea typeface="ＭＳ Ｐゴシック" panose="020B0600070205080204" pitchFamily="34" charset="-128"/>
              </a:rPr>
              <a:t>There is a 95% </a:t>
            </a:r>
            <a:r>
              <a:rPr lang="en-US" altLang="ja-JP" sz="2800" i="1">
                <a:ea typeface="ＭＳ Ｐゴシック" panose="020B0600070205080204" pitchFamily="34" charset="-128"/>
              </a:rPr>
              <a:t>probability</a:t>
            </a:r>
            <a:r>
              <a:rPr lang="en-US" altLang="ja-JP" sz="2800">
                <a:ea typeface="ＭＳ Ｐゴシック" panose="020B0600070205080204" pitchFamily="34" charset="-128"/>
              </a:rPr>
              <a:t> that the population value is in the interval.</a:t>
            </a:r>
            <a:r>
              <a:rPr lang="ja-JP" altLang="en-US" sz="2800">
                <a:ea typeface="ＭＳ Ｐゴシック" panose="020B0600070205080204" pitchFamily="34" charset="-128"/>
              </a:rPr>
              <a:t>”</a:t>
            </a:r>
            <a:endParaRPr lang="en-US" altLang="ja-JP" sz="2800">
              <a:ea typeface="ＭＳ Ｐゴシック" panose="020B0600070205080204" pitchFamily="34" charset="-128"/>
            </a:endParaRPr>
          </a:p>
          <a:p>
            <a:pPr eaLnBrk="1" hangingPunct="1"/>
            <a:r>
              <a:rPr lang="ja-JP" altLang="en-US" sz="2800">
                <a:ea typeface="ＭＳ Ｐゴシック" panose="020B0600070205080204" pitchFamily="34" charset="-128"/>
              </a:rPr>
              <a:t>“</a:t>
            </a:r>
            <a:r>
              <a:rPr lang="en-US" altLang="ja-JP" sz="2800">
                <a:ea typeface="ＭＳ Ｐゴシック" panose="020B0600070205080204" pitchFamily="34" charset="-128"/>
              </a:rPr>
              <a:t>Confidence</a:t>
            </a:r>
            <a:r>
              <a:rPr lang="ja-JP" altLang="en-US" sz="2800">
                <a:ea typeface="ＭＳ Ｐゴシック" panose="020B0600070205080204" pitchFamily="34" charset="-128"/>
              </a:rPr>
              <a:t>”</a:t>
            </a:r>
            <a:r>
              <a:rPr lang="en-US" altLang="ja-JP" sz="2800">
                <a:ea typeface="ＭＳ Ｐゴシック" panose="020B0600070205080204" pitchFamily="34" charset="-128"/>
              </a:rPr>
              <a:t> is tautologously defined by statisticians as what you get from a confidence interval.</a:t>
            </a:r>
          </a:p>
          <a:p>
            <a:pPr eaLnBrk="1" hangingPunct="1"/>
            <a:r>
              <a:rPr lang="en-US" altLang="en-US" sz="2800">
                <a:ea typeface="ＭＳ Ｐゴシック" panose="020B0600070205080204" pitchFamily="34" charset="-128"/>
              </a:rPr>
              <a:t>Full credit for D or E.</a:t>
            </a:r>
          </a:p>
        </p:txBody>
      </p:sp>
      <p:sp>
        <p:nvSpPr>
          <p:cNvPr id="133123" name="Slide Number Placeholder 1">
            <a:extLst>
              <a:ext uri="{FF2B5EF4-FFF2-40B4-BE49-F238E27FC236}">
                <a16:creationId xmlns:a16="http://schemas.microsoft.com/office/drawing/2014/main" id="{D301BAC9-56B9-774E-B073-B4F374876B9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B8449D8-3EF7-7C45-9BCB-102C2D07826C}" type="slidenum">
              <a:rPr kumimoji="0" lang="en-US" altLang="en-US" sz="1400" smtClean="0"/>
              <a:pPr eaLnBrk="1" hangingPunct="1">
                <a:spcBef>
                  <a:spcPct val="50000"/>
                </a:spcBef>
                <a:buClrTx/>
                <a:buSzTx/>
                <a:buFontTx/>
                <a:buNone/>
              </a:pPr>
              <a:t>62</a:t>
            </a:fld>
            <a:endParaRPr kumimoji="0" lang="en-US" altLang="en-US" sz="14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274D7121-32C0-5E4A-A0D7-F62168719FFB}"/>
              </a:ext>
            </a:extLst>
          </p:cNvPr>
          <p:cNvSpPr>
            <a:spLocks noGrp="1" noChangeArrowheads="1"/>
          </p:cNvSpPr>
          <p:nvPr>
            <p:ph type="title"/>
          </p:nvPr>
        </p:nvSpPr>
        <p:spPr>
          <a:xfrm>
            <a:off x="1066800" y="152400"/>
            <a:ext cx="7772400" cy="762000"/>
          </a:xfrm>
        </p:spPr>
        <p:txBody>
          <a:bodyPr/>
          <a:lstStyle/>
          <a:p>
            <a:pPr eaLnBrk="1" hangingPunct="1"/>
            <a:r>
              <a:rPr lang="en-US" altLang="en-US">
                <a:ea typeface="ＭＳ Ｐゴシック" panose="020B0600070205080204" pitchFamily="34" charset="-128"/>
              </a:rPr>
              <a:t>Cocktail napkin illustration -1</a:t>
            </a:r>
          </a:p>
        </p:txBody>
      </p:sp>
      <p:sp>
        <p:nvSpPr>
          <p:cNvPr id="75778" name="Rectangle 3">
            <a:extLst>
              <a:ext uri="{FF2B5EF4-FFF2-40B4-BE49-F238E27FC236}">
                <a16:creationId xmlns:a16="http://schemas.microsoft.com/office/drawing/2014/main" id="{88D6D37A-C396-AA4F-9832-7EB701467953}"/>
              </a:ext>
            </a:extLst>
          </p:cNvPr>
          <p:cNvSpPr>
            <a:spLocks noGrp="1" noChangeArrowheads="1"/>
          </p:cNvSpPr>
          <p:nvPr>
            <p:ph type="body" idx="1"/>
          </p:nvPr>
        </p:nvSpPr>
        <p:spPr>
          <a:xfrm>
            <a:off x="1066800" y="1066800"/>
            <a:ext cx="7772400" cy="5181600"/>
          </a:xfrm>
        </p:spPr>
        <p:txBody>
          <a:bodyPr/>
          <a:lstStyle/>
          <a:p>
            <a:pPr eaLnBrk="1" hangingPunct="1"/>
            <a:r>
              <a:rPr lang="en-US" altLang="en-US" sz="2800">
                <a:ea typeface="ＭＳ Ｐゴシック" panose="020B0600070205080204" pitchFamily="34" charset="-128"/>
              </a:rPr>
              <a:t>If a 95% CI has a 95% chance of containing the true value, then a 90% CI should have a 90% chance and a 40% CI should have a 40% chance of containing the true value.</a:t>
            </a:r>
          </a:p>
          <a:p>
            <a:pPr eaLnBrk="1" hangingPunct="1"/>
            <a:r>
              <a:rPr lang="en-US" altLang="en-US" sz="2800">
                <a:ea typeface="ＭＳ Ｐゴシック" panose="020B0600070205080204" pitchFamily="34" charset="-128"/>
              </a:rPr>
              <a:t>Take out a coin.  Imagine a “study” to see if it is fair, i.e., P(Heads)=0.5</a:t>
            </a:r>
          </a:p>
          <a:p>
            <a:pPr eaLnBrk="1" hangingPunct="1"/>
            <a:r>
              <a:rPr lang="en-US" altLang="en-US" sz="2800">
                <a:ea typeface="ＭＳ Ｐゴシック" panose="020B0600070205080204" pitchFamily="34" charset="-128"/>
              </a:rPr>
              <a:t>The study involves tossing the coin 10 times and recording results</a:t>
            </a:r>
          </a:p>
        </p:txBody>
      </p:sp>
      <p:sp>
        <p:nvSpPr>
          <p:cNvPr id="135171" name="Slide Number Placeholder 1">
            <a:extLst>
              <a:ext uri="{FF2B5EF4-FFF2-40B4-BE49-F238E27FC236}">
                <a16:creationId xmlns:a16="http://schemas.microsoft.com/office/drawing/2014/main" id="{29204BAC-313C-3847-96D4-8A22A06A2C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06F44F1-C674-3847-BED4-CB917007C9EE}" type="slidenum">
              <a:rPr kumimoji="0" lang="en-US" altLang="en-US" sz="1400" smtClean="0"/>
              <a:pPr eaLnBrk="1" hangingPunct="1">
                <a:spcBef>
                  <a:spcPct val="50000"/>
                </a:spcBef>
                <a:buClrTx/>
                <a:buSzTx/>
                <a:buFontTx/>
                <a:buNone/>
              </a:pPr>
              <a:t>63</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F5CB4B07-BB15-444E-B162-C2E5ECCBB458}"/>
              </a:ext>
            </a:extLst>
          </p:cNvPr>
          <p:cNvSpPr>
            <a:spLocks noGrp="1" noChangeArrowheads="1"/>
          </p:cNvSpPr>
          <p:nvPr>
            <p:ph type="title"/>
          </p:nvPr>
        </p:nvSpPr>
        <p:spPr>
          <a:xfrm>
            <a:off x="1066800" y="152400"/>
            <a:ext cx="7772400" cy="762000"/>
          </a:xfrm>
        </p:spPr>
        <p:txBody>
          <a:bodyPr/>
          <a:lstStyle/>
          <a:p>
            <a:pPr eaLnBrk="1" hangingPunct="1"/>
            <a:r>
              <a:rPr lang="en-US" altLang="en-US">
                <a:ea typeface="ＭＳ Ｐゴシック" panose="020B0600070205080204" pitchFamily="34" charset="-128"/>
              </a:rPr>
              <a:t>Cocktail napkin illustration -2</a:t>
            </a:r>
          </a:p>
        </p:txBody>
      </p:sp>
      <p:sp>
        <p:nvSpPr>
          <p:cNvPr id="75778" name="Rectangle 3">
            <a:extLst>
              <a:ext uri="{FF2B5EF4-FFF2-40B4-BE49-F238E27FC236}">
                <a16:creationId xmlns:a16="http://schemas.microsoft.com/office/drawing/2014/main" id="{CC1EA3F2-AEFC-AB41-BE54-51ED372CA569}"/>
              </a:ext>
            </a:extLst>
          </p:cNvPr>
          <p:cNvSpPr>
            <a:spLocks noGrp="1" noChangeArrowheads="1"/>
          </p:cNvSpPr>
          <p:nvPr>
            <p:ph type="body" idx="1"/>
          </p:nvPr>
        </p:nvSpPr>
        <p:spPr>
          <a:xfrm>
            <a:off x="1066800" y="914400"/>
            <a:ext cx="7772400" cy="5181600"/>
          </a:xfrm>
        </p:spPr>
        <p:txBody>
          <a:bodyPr/>
          <a:lstStyle/>
          <a:p>
            <a:pPr eaLnBrk="1" hangingPunct="1"/>
            <a:r>
              <a:rPr lang="en-US" altLang="en-US" sz="2800" dirty="0">
                <a:ea typeface="ＭＳ Ｐゴシック" panose="020B0600070205080204" pitchFamily="34" charset="-128"/>
              </a:rPr>
              <a:t>You flip the coin 10 times and get 5 heads</a:t>
            </a:r>
          </a:p>
          <a:p>
            <a:pPr eaLnBrk="1" hangingPunct="1"/>
            <a:r>
              <a:rPr lang="en-US" altLang="en-US" sz="2800" dirty="0">
                <a:ea typeface="ＭＳ Ｐゴシック" panose="020B0600070205080204" pitchFamily="34" charset="-128"/>
              </a:rPr>
              <a:t>Point estimate of P(Heads)=0.5; </a:t>
            </a:r>
          </a:p>
          <a:p>
            <a:pPr eaLnBrk="1" hangingPunct="1"/>
            <a:r>
              <a:rPr lang="en-US" altLang="en-US" sz="2800" dirty="0">
                <a:ea typeface="ＭＳ Ｐゴシック" panose="020B0600070205080204" pitchFamily="34" charset="-128"/>
              </a:rPr>
              <a:t>95% CI (0.19, 0.81)</a:t>
            </a:r>
          </a:p>
          <a:p>
            <a:pPr eaLnBrk="1" hangingPunct="1"/>
            <a:r>
              <a:rPr lang="en-US" altLang="en-US" sz="2800" dirty="0">
                <a:ea typeface="ＭＳ Ｐゴシック" panose="020B0600070205080204" pitchFamily="34" charset="-128"/>
              </a:rPr>
              <a:t>90% CI = (0.22,0.78)</a:t>
            </a:r>
          </a:p>
          <a:p>
            <a:pPr eaLnBrk="1" hangingPunct="1"/>
            <a:r>
              <a:rPr lang="en-US" altLang="en-US" sz="2800" dirty="0">
                <a:ea typeface="ＭＳ Ｐゴシック" panose="020B0600070205080204" pitchFamily="34" charset="-128"/>
              </a:rPr>
              <a:t>40% CI = (0.37, 0.63).  </a:t>
            </a:r>
          </a:p>
          <a:p>
            <a:pPr eaLnBrk="1" hangingPunct="1"/>
            <a:r>
              <a:rPr lang="en-US" altLang="en-US" sz="2800" dirty="0">
                <a:ea typeface="ＭＳ Ｐゴシック" panose="020B0600070205080204" pitchFamily="34" charset="-128"/>
              </a:rPr>
              <a:t>Does this mean there’s only a 40% probability that  P(Heads) is in the interval (0.37, 0.63)?</a:t>
            </a:r>
          </a:p>
          <a:p>
            <a:pPr eaLnBrk="1" hangingPunct="1"/>
            <a:r>
              <a:rPr lang="en-US" altLang="en-US" sz="2800" dirty="0">
                <a:ea typeface="ＭＳ Ｐゴシック" panose="020B0600070205080204" pitchFamily="34" charset="-128"/>
              </a:rPr>
              <a:t>If so then there must be a 60% chance that the true value for P(Heads) is &lt;0.37 or &gt;0.63)?</a:t>
            </a:r>
          </a:p>
          <a:p>
            <a:pPr eaLnBrk="1" hangingPunct="1"/>
            <a:r>
              <a:rPr lang="en-US" altLang="en-US" sz="2800" dirty="0">
                <a:ea typeface="ＭＳ Ｐゴシック" panose="020B0600070205080204" pitchFamily="34" charset="-128"/>
              </a:rPr>
              <a:t>So by flipping 5 heads out of 10, we end up with a 60% probability the coin is unfair?</a:t>
            </a:r>
          </a:p>
        </p:txBody>
      </p:sp>
      <p:sp>
        <p:nvSpPr>
          <p:cNvPr id="137219" name="Slide Number Placeholder 1">
            <a:extLst>
              <a:ext uri="{FF2B5EF4-FFF2-40B4-BE49-F238E27FC236}">
                <a16:creationId xmlns:a16="http://schemas.microsoft.com/office/drawing/2014/main" id="{8D4DEC21-B429-424A-AA49-021249AA73DC}"/>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0C94188-9686-8242-B989-5A51842D237F}" type="slidenum">
              <a:rPr kumimoji="0" lang="en-US" altLang="en-US" sz="1400" smtClean="0"/>
              <a:pPr eaLnBrk="1" hangingPunct="1">
                <a:spcBef>
                  <a:spcPct val="50000"/>
                </a:spcBef>
                <a:buClrTx/>
                <a:buSzTx/>
                <a:buFontTx/>
                <a:buNone/>
              </a:pPr>
              <a:t>64</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78">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5778">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7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0CEC22D7-2FA8-4C4F-B416-3EB77D22444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Confidence Intervals apply to a </a:t>
            </a:r>
            <a:r>
              <a:rPr lang="en-US" altLang="en-US" i="1">
                <a:ea typeface="ＭＳ Ｐゴシック" panose="020B0600070205080204" pitchFamily="34" charset="-128"/>
              </a:rPr>
              <a:t>Process</a:t>
            </a:r>
          </a:p>
        </p:txBody>
      </p:sp>
      <p:sp>
        <p:nvSpPr>
          <p:cNvPr id="139266" name="Rectangle 3">
            <a:extLst>
              <a:ext uri="{FF2B5EF4-FFF2-40B4-BE49-F238E27FC236}">
                <a16:creationId xmlns:a16="http://schemas.microsoft.com/office/drawing/2014/main" id="{5B1E578F-DFC6-3340-B18E-8E19ACE33388}"/>
              </a:ext>
            </a:extLst>
          </p:cNvPr>
          <p:cNvSpPr>
            <a:spLocks noGrp="1" noChangeArrowheads="1"/>
          </p:cNvSpPr>
          <p:nvPr>
            <p:ph type="body" idx="1"/>
          </p:nvPr>
        </p:nvSpPr>
        <p:spPr/>
        <p:txBody>
          <a:bodyPr/>
          <a:lstStyle/>
          <a:p>
            <a:pPr eaLnBrk="1" hangingPunct="1">
              <a:lnSpc>
                <a:spcPct val="80000"/>
              </a:lnSpc>
            </a:pPr>
            <a:r>
              <a:rPr lang="en-US" altLang="en-US" sz="2800">
                <a:ea typeface="ＭＳ Ｐゴシック" panose="020B0600070205080204" pitchFamily="34" charset="-128"/>
              </a:rPr>
              <a:t>Consider an opaque bag with 19 oranges and 1 grapefruit </a:t>
            </a:r>
          </a:p>
          <a:p>
            <a:pPr eaLnBrk="1" hangingPunct="1">
              <a:lnSpc>
                <a:spcPct val="80000"/>
              </a:lnSpc>
            </a:pPr>
            <a:r>
              <a:rPr lang="en-US" altLang="en-US" sz="2800">
                <a:ea typeface="ＭＳ Ｐゴシック" panose="020B0600070205080204" pitchFamily="34" charset="-128"/>
              </a:rPr>
              <a:t>The </a:t>
            </a:r>
            <a:r>
              <a:rPr lang="en-US" altLang="en-US" sz="2800" i="1">
                <a:ea typeface="ＭＳ Ｐゴシック" panose="020B0600070205080204" pitchFamily="34" charset="-128"/>
              </a:rPr>
              <a:t>process</a:t>
            </a:r>
            <a:r>
              <a:rPr lang="en-US" altLang="en-US" sz="2800">
                <a:ea typeface="ＭＳ Ｐゴシック" panose="020B0600070205080204" pitchFamily="34" charset="-128"/>
              </a:rPr>
              <a:t> of selecting a fruit at random has a 95% probability of yielding an orange</a:t>
            </a:r>
          </a:p>
          <a:p>
            <a:pPr eaLnBrk="1" hangingPunct="1">
              <a:lnSpc>
                <a:spcPct val="80000"/>
              </a:lnSpc>
            </a:pPr>
            <a:r>
              <a:rPr lang="en-US" altLang="en-US" sz="2800">
                <a:ea typeface="ＭＳ Ｐゴシック" panose="020B0600070205080204" pitchFamily="34" charset="-128"/>
              </a:rPr>
              <a:t>But once I’</a:t>
            </a:r>
            <a:r>
              <a:rPr lang="en-US" altLang="ja-JP" sz="2800">
                <a:ea typeface="ＭＳ Ｐゴシック" panose="020B0600070205080204" pitchFamily="34" charset="-128"/>
              </a:rPr>
              <a:t>ve selected one, does it still have a 95% chance of being an orange (even if I haven’t seen it yet)?</a:t>
            </a:r>
          </a:p>
          <a:p>
            <a:pPr eaLnBrk="1" hangingPunct="1">
              <a:lnSpc>
                <a:spcPct val="80000"/>
              </a:lnSpc>
            </a:pPr>
            <a:r>
              <a:rPr lang="en-US" altLang="en-US" sz="2800">
                <a:ea typeface="ＭＳ Ｐゴシック" panose="020B0600070205080204" pitchFamily="34" charset="-128"/>
              </a:rPr>
              <a:t>You may have prior knowledge that changes the probability (e.g., grapefruits are larger than oranges)</a:t>
            </a:r>
          </a:p>
          <a:p>
            <a:pPr eaLnBrk="1" hangingPunct="1">
              <a:lnSpc>
                <a:spcPct val="80000"/>
              </a:lnSpc>
            </a:pPr>
            <a:r>
              <a:rPr lang="en-US" altLang="en-US" sz="2800">
                <a:ea typeface="ＭＳ Ｐゴシック" panose="020B0600070205080204" pitchFamily="34" charset="-128"/>
              </a:rPr>
              <a:t>Similarly 95% CI refer to the </a:t>
            </a:r>
            <a:r>
              <a:rPr lang="en-US" altLang="en-US" sz="2800" i="1">
                <a:ea typeface="ＭＳ Ｐゴシック" panose="020B0600070205080204" pitchFamily="34" charset="-128"/>
              </a:rPr>
              <a:t>process</a:t>
            </a:r>
            <a:r>
              <a:rPr lang="en-US" altLang="en-US" sz="2800">
                <a:ea typeface="ＭＳ Ｐゴシック" panose="020B0600070205080204" pitchFamily="34" charset="-128"/>
              </a:rPr>
              <a:t> of doing the study and calculating intervals</a:t>
            </a:r>
          </a:p>
        </p:txBody>
      </p:sp>
      <p:sp>
        <p:nvSpPr>
          <p:cNvPr id="139267" name="Slide Number Placeholder 1">
            <a:extLst>
              <a:ext uri="{FF2B5EF4-FFF2-40B4-BE49-F238E27FC236}">
                <a16:creationId xmlns:a16="http://schemas.microsoft.com/office/drawing/2014/main" id="{35E93C95-534C-A843-890A-7D0A61679E5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5B48010-F5E6-A24A-B8FF-E44C7805DDEC}" type="slidenum">
              <a:rPr kumimoji="0" lang="en-US" altLang="en-US" sz="1400" smtClean="0"/>
              <a:pPr eaLnBrk="1" hangingPunct="1">
                <a:spcBef>
                  <a:spcPct val="50000"/>
                </a:spcBef>
                <a:buClrTx/>
                <a:buSzTx/>
                <a:buFontTx/>
                <a:buNone/>
              </a:pPr>
              <a:t>65</a:t>
            </a:fld>
            <a:endParaRPr kumimoji="0" lang="en-US" altLang="en-US" sz="14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le 1">
            <a:extLst>
              <a:ext uri="{FF2B5EF4-FFF2-40B4-BE49-F238E27FC236}">
                <a16:creationId xmlns:a16="http://schemas.microsoft.com/office/drawing/2014/main" id="{384D2C1D-CBF8-644C-A2F6-0B17CAEB70BD}"/>
              </a:ext>
            </a:extLst>
          </p:cNvPr>
          <p:cNvSpPr>
            <a:spLocks noGrp="1" noChangeArrowheads="1"/>
          </p:cNvSpPr>
          <p:nvPr>
            <p:ph type="title"/>
          </p:nvPr>
        </p:nvSpPr>
        <p:spPr/>
        <p:txBody>
          <a:bodyPr/>
          <a:lstStyle/>
          <a:p>
            <a:r>
              <a:rPr lang="en-US" altLang="en-US">
                <a:ea typeface="ＭＳ Ｐゴシック" panose="020B0600070205080204" pitchFamily="34" charset="-128"/>
              </a:rPr>
              <a:t>Correct definition</a:t>
            </a:r>
          </a:p>
        </p:txBody>
      </p:sp>
      <p:sp>
        <p:nvSpPr>
          <p:cNvPr id="141314" name="Content Placeholder 2">
            <a:extLst>
              <a:ext uri="{FF2B5EF4-FFF2-40B4-BE49-F238E27FC236}">
                <a16:creationId xmlns:a16="http://schemas.microsoft.com/office/drawing/2014/main" id="{E0A1B93B-C080-434C-A643-A5B497053F44}"/>
              </a:ext>
            </a:extLst>
          </p:cNvPr>
          <p:cNvSpPr>
            <a:spLocks noGrp="1" noChangeArrowheads="1"/>
          </p:cNvSpPr>
          <p:nvPr>
            <p:ph idx="1"/>
          </p:nvPr>
        </p:nvSpPr>
        <p:spPr>
          <a:xfrm>
            <a:off x="1066800" y="1219200"/>
            <a:ext cx="7772400" cy="5638800"/>
          </a:xfrm>
        </p:spPr>
        <p:txBody>
          <a:bodyPr/>
          <a:lstStyle/>
          <a:p>
            <a:r>
              <a:rPr lang="en-US" altLang="en-US">
                <a:ea typeface="ＭＳ Ｐゴシック" panose="020B0600070205080204" pitchFamily="34" charset="-128"/>
              </a:rPr>
              <a:t>Over many repetitions of the study (with different samples) it is expected that 95% of the 95% CI will include the true  (population) value.</a:t>
            </a:r>
          </a:p>
          <a:p>
            <a:r>
              <a:rPr lang="en-US" altLang="en-US">
                <a:ea typeface="ＭＳ Ｐゴシック" panose="020B0600070205080204" pitchFamily="34" charset="-128"/>
              </a:rPr>
              <a:t>Like most statistics, 95% CI deal only with random error (e.g., that arises from studying a sample from a population).</a:t>
            </a:r>
          </a:p>
          <a:p>
            <a:r>
              <a:rPr lang="en-US" altLang="en-US">
                <a:ea typeface="ＭＳ Ｐゴシック" panose="020B0600070205080204" pitchFamily="34" charset="-128"/>
              </a:rPr>
              <a:t>Confidence intervals cannot give you posterior probability because they don’t account for prior probability.</a:t>
            </a:r>
          </a:p>
        </p:txBody>
      </p:sp>
      <p:sp>
        <p:nvSpPr>
          <p:cNvPr id="141315" name="Slide Number Placeholder 3">
            <a:extLst>
              <a:ext uri="{FF2B5EF4-FFF2-40B4-BE49-F238E27FC236}">
                <a16:creationId xmlns:a16="http://schemas.microsoft.com/office/drawing/2014/main" id="{7B1CF37E-1209-2E45-B0ED-31944E6E537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14CCFC9-A69D-9A47-95CA-910767B947BF}" type="slidenum">
              <a:rPr kumimoji="0" lang="en-US" altLang="en-US" sz="1400" smtClean="0"/>
              <a:pPr eaLnBrk="1" hangingPunct="1">
                <a:spcBef>
                  <a:spcPct val="50000"/>
                </a:spcBef>
                <a:buClrTx/>
                <a:buSzTx/>
                <a:buFontTx/>
                <a:buNone/>
              </a:pPr>
              <a:t>66</a:t>
            </a:fld>
            <a:endParaRPr kumimoji="0" lang="en-US" altLang="en-US" sz="1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CDC19FBF-5388-4347-A82D-73D7B7276419}"/>
              </a:ext>
            </a:extLst>
          </p:cNvPr>
          <p:cNvSpPr>
            <a:spLocks noGrp="1" noChangeArrowheads="1"/>
          </p:cNvSpPr>
          <p:nvPr>
            <p:ph type="title"/>
          </p:nvPr>
        </p:nvSpPr>
        <p:spPr>
          <a:xfrm>
            <a:off x="914400" y="152400"/>
            <a:ext cx="7772400" cy="1143000"/>
          </a:xfrm>
        </p:spPr>
        <p:txBody>
          <a:bodyPr/>
          <a:lstStyle/>
          <a:p>
            <a:pPr eaLnBrk="1" hangingPunct="1"/>
            <a:r>
              <a:rPr lang="en-US" altLang="en-US">
                <a:ea typeface="ＭＳ Ｐゴシック" panose="020B0600070205080204" pitchFamily="34" charset="-128"/>
              </a:rPr>
              <a:t>Confidence Intervals for negative studies: 5 levels of sophistication</a:t>
            </a:r>
          </a:p>
        </p:txBody>
      </p:sp>
      <p:sp>
        <p:nvSpPr>
          <p:cNvPr id="143362" name="Rectangle 3">
            <a:extLst>
              <a:ext uri="{FF2B5EF4-FFF2-40B4-BE49-F238E27FC236}">
                <a16:creationId xmlns:a16="http://schemas.microsoft.com/office/drawing/2014/main" id="{7CA430C4-5090-3649-8CB7-8446B0118F47}"/>
              </a:ext>
            </a:extLst>
          </p:cNvPr>
          <p:cNvSpPr>
            <a:spLocks noGrp="1" noChangeArrowheads="1"/>
          </p:cNvSpPr>
          <p:nvPr>
            <p:ph type="body" idx="1"/>
          </p:nvPr>
        </p:nvSpPr>
        <p:spPr>
          <a:xfrm>
            <a:off x="1143000" y="1752600"/>
            <a:ext cx="7772400" cy="4114800"/>
          </a:xfrm>
        </p:spPr>
        <p:txBody>
          <a:bodyPr/>
          <a:lstStyle/>
          <a:p>
            <a:pPr eaLnBrk="1" hangingPunct="1">
              <a:lnSpc>
                <a:spcPct val="90000"/>
              </a:lnSpc>
            </a:pPr>
            <a:r>
              <a:rPr lang="en-US" altLang="en-US" dirty="0">
                <a:ea typeface="ＭＳ Ｐゴシック" panose="020B0600070205080204" pitchFamily="34" charset="-128"/>
              </a:rPr>
              <a:t>Example: Oral amoxicillin to treat possible occult bacteremia (bacteria in the blood) in febrile children*</a:t>
            </a:r>
          </a:p>
          <a:p>
            <a:pPr lvl="1" eaLnBrk="1" hangingPunct="1">
              <a:lnSpc>
                <a:spcPct val="90000"/>
              </a:lnSpc>
            </a:pPr>
            <a:r>
              <a:rPr lang="en-US" altLang="en-US" dirty="0">
                <a:ea typeface="ＭＳ Ｐゴシック" panose="020B0600070205080204" pitchFamily="34" charset="-128"/>
              </a:rPr>
              <a:t>Randomized, double-blind trial</a:t>
            </a:r>
          </a:p>
          <a:p>
            <a:pPr lvl="1" eaLnBrk="1" hangingPunct="1">
              <a:lnSpc>
                <a:spcPct val="90000"/>
              </a:lnSpc>
            </a:pPr>
            <a:r>
              <a:rPr lang="en-US" altLang="en-US" dirty="0">
                <a:ea typeface="ＭＳ Ｐゴシック" panose="020B0600070205080204" pitchFamily="34" charset="-128"/>
              </a:rPr>
              <a:t>3-36 month old children with T≥ 39º C (N= 955)</a:t>
            </a:r>
          </a:p>
          <a:p>
            <a:pPr lvl="1" eaLnBrk="1" hangingPunct="1">
              <a:lnSpc>
                <a:spcPct val="90000"/>
              </a:lnSpc>
            </a:pPr>
            <a:r>
              <a:rPr lang="en-US" altLang="en-US" dirty="0">
                <a:ea typeface="ＭＳ Ｐゴシック" panose="020B0600070205080204" pitchFamily="34" charset="-128"/>
              </a:rPr>
              <a:t>Treatment: </a:t>
            </a:r>
            <a:r>
              <a:rPr lang="en-US" altLang="en-US" dirty="0" err="1">
                <a:ea typeface="ＭＳ Ｐゴシック" panose="020B0600070205080204" pitchFamily="34" charset="-128"/>
              </a:rPr>
              <a:t>Amox</a:t>
            </a:r>
            <a:r>
              <a:rPr lang="en-US" altLang="en-US" dirty="0">
                <a:ea typeface="ＭＳ Ｐゴシック" panose="020B0600070205080204" pitchFamily="34" charset="-128"/>
              </a:rPr>
              <a:t> 125 mg/</a:t>
            </a:r>
            <a:r>
              <a:rPr lang="en-US" altLang="en-US" dirty="0" err="1">
                <a:ea typeface="ＭＳ Ｐゴシック" panose="020B0600070205080204" pitchFamily="34" charset="-128"/>
              </a:rPr>
              <a:t>tid</a:t>
            </a:r>
            <a:r>
              <a:rPr lang="en-US" altLang="en-US" dirty="0">
                <a:ea typeface="ＭＳ Ｐゴシック" panose="020B0600070205080204" pitchFamily="34" charset="-128"/>
              </a:rPr>
              <a:t> (≤ 10 kg) or 250 mg </a:t>
            </a:r>
            <a:r>
              <a:rPr lang="en-US" altLang="en-US" dirty="0" err="1">
                <a:ea typeface="ＭＳ Ｐゴシック" panose="020B0600070205080204" pitchFamily="34" charset="-128"/>
              </a:rPr>
              <a:t>tid</a:t>
            </a:r>
            <a:r>
              <a:rPr lang="en-US" altLang="en-US" dirty="0">
                <a:ea typeface="ＭＳ Ｐゴシック" panose="020B0600070205080204" pitchFamily="34" charset="-128"/>
              </a:rPr>
              <a:t> (&gt; 10 kg) (</a:t>
            </a:r>
            <a:r>
              <a:rPr lang="en-US" altLang="en-US" dirty="0" err="1">
                <a:ea typeface="ＭＳ Ｐゴシック" panose="020B0600070205080204" pitchFamily="34" charset="-128"/>
              </a:rPr>
              <a:t>tid</a:t>
            </a:r>
            <a:r>
              <a:rPr lang="en-US" altLang="en-US" dirty="0">
                <a:ea typeface="ＭＳ Ｐゴシック" panose="020B0600070205080204" pitchFamily="34" charset="-128"/>
              </a:rPr>
              <a:t>=3x/day)</a:t>
            </a:r>
          </a:p>
          <a:p>
            <a:pPr lvl="1" eaLnBrk="1" hangingPunct="1">
              <a:lnSpc>
                <a:spcPct val="90000"/>
              </a:lnSpc>
            </a:pPr>
            <a:r>
              <a:rPr lang="en-US" altLang="en-US" dirty="0">
                <a:ea typeface="ＭＳ Ｐゴシック" panose="020B0600070205080204" pitchFamily="34" charset="-128"/>
              </a:rPr>
              <a:t>Outcome: </a:t>
            </a:r>
            <a:r>
              <a:rPr lang="ja-JP" altLang="en-US">
                <a:ea typeface="ＭＳ Ｐゴシック" panose="020B0600070205080204" pitchFamily="34" charset="-128"/>
              </a:rPr>
              <a:t>“</a:t>
            </a:r>
            <a:r>
              <a:rPr lang="en-US" altLang="ja-JP" dirty="0">
                <a:ea typeface="ＭＳ Ｐゴシック" panose="020B0600070205080204" pitchFamily="34" charset="-128"/>
              </a:rPr>
              <a:t>major infectious morbidity</a:t>
            </a:r>
            <a:r>
              <a:rPr lang="ja-JP" altLang="en-US">
                <a:ea typeface="ＭＳ Ｐゴシック" panose="020B0600070205080204" pitchFamily="34" charset="-128"/>
              </a:rPr>
              <a:t>”</a:t>
            </a:r>
            <a:endParaRPr lang="en-US" altLang="en-US" dirty="0">
              <a:ea typeface="ＭＳ Ｐゴシック" panose="020B0600070205080204" pitchFamily="34" charset="-128"/>
            </a:endParaRPr>
          </a:p>
        </p:txBody>
      </p:sp>
      <p:sp>
        <p:nvSpPr>
          <p:cNvPr id="143363" name="Text Box 4">
            <a:extLst>
              <a:ext uri="{FF2B5EF4-FFF2-40B4-BE49-F238E27FC236}">
                <a16:creationId xmlns:a16="http://schemas.microsoft.com/office/drawing/2014/main" id="{D69896E9-FD05-5A49-9BF2-A69649789744}"/>
              </a:ext>
            </a:extLst>
          </p:cNvPr>
          <p:cNvSpPr txBox="1">
            <a:spLocks noChangeArrowheads="1"/>
          </p:cNvSpPr>
          <p:nvPr/>
        </p:nvSpPr>
        <p:spPr bwMode="auto">
          <a:xfrm>
            <a:off x="1295400" y="64008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kumimoji="0" lang="en-US" altLang="en-US" sz="2400">
                <a:latin typeface="Times New Roman" panose="02020603050405020304" pitchFamily="18" charset="0"/>
              </a:rPr>
              <a:t>*Jaffe DM et al., New Engl J Med 1987;317:1175-80</a:t>
            </a:r>
          </a:p>
        </p:txBody>
      </p:sp>
      <p:sp>
        <p:nvSpPr>
          <p:cNvPr id="143364" name="Slide Number Placeholder 1">
            <a:extLst>
              <a:ext uri="{FF2B5EF4-FFF2-40B4-BE49-F238E27FC236}">
                <a16:creationId xmlns:a16="http://schemas.microsoft.com/office/drawing/2014/main" id="{07D45519-D726-6D4E-8D4E-0171DD6E2A5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076AE0F9-4D98-5340-87B0-D6C0F139B0D3}" type="slidenum">
              <a:rPr kumimoji="0" lang="en-US" altLang="en-US" sz="1400" smtClean="0"/>
              <a:pPr eaLnBrk="1" hangingPunct="1">
                <a:spcBef>
                  <a:spcPct val="50000"/>
                </a:spcBef>
                <a:buClrTx/>
                <a:buSzTx/>
                <a:buFontTx/>
                <a:buNone/>
              </a:pPr>
              <a:t>67</a:t>
            </a:fld>
            <a:endParaRPr kumimoji="0" lang="en-US" altLang="en-US"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78CE9022-10C3-8344-A5A9-69820D50EE07}"/>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Amoxicillin for possible occult bacteremia 2: Results</a:t>
            </a:r>
          </a:p>
        </p:txBody>
      </p:sp>
      <p:sp>
        <p:nvSpPr>
          <p:cNvPr id="13315" name="Rectangle 3">
            <a:extLst>
              <a:ext uri="{FF2B5EF4-FFF2-40B4-BE49-F238E27FC236}">
                <a16:creationId xmlns:a16="http://schemas.microsoft.com/office/drawing/2014/main" id="{53FBC949-6A0E-D640-8DD5-E69F5820C3CB}"/>
              </a:ext>
            </a:extLst>
          </p:cNvPr>
          <p:cNvSpPr>
            <a:spLocks noGrp="1" noChangeArrowheads="1"/>
          </p:cNvSpPr>
          <p:nvPr>
            <p:ph type="body" idx="1"/>
          </p:nvPr>
        </p:nvSpPr>
        <p:spPr/>
        <p:txBody>
          <a:bodyPr/>
          <a:lstStyle/>
          <a:p>
            <a:pPr eaLnBrk="1" hangingPunct="1">
              <a:lnSpc>
                <a:spcPct val="90000"/>
              </a:lnSpc>
            </a:pPr>
            <a:r>
              <a:rPr lang="en-US" altLang="en-US">
                <a:ea typeface="ＭＳ Ｐゴシック" panose="020B0600070205080204" pitchFamily="34" charset="-128"/>
              </a:rPr>
              <a:t>Bacteremia in 19/507 (3.7%) with amox, vs 8/448 (1.8%) with placebo (P=0.07)  </a:t>
            </a:r>
          </a:p>
          <a:p>
            <a:pPr eaLnBrk="1" hangingPunct="1">
              <a:lnSpc>
                <a:spcPct val="90000"/>
              </a:lnSpc>
            </a:pPr>
            <a:r>
              <a:rPr lang="ja-JP" altLang="en-US">
                <a:ea typeface="ＭＳ Ｐゴシック" panose="020B0600070205080204" pitchFamily="34" charset="-128"/>
              </a:rPr>
              <a:t>“</a:t>
            </a:r>
            <a:r>
              <a:rPr lang="en-US" altLang="ja-JP">
                <a:ea typeface="ＭＳ Ｐゴシック" panose="020B0600070205080204" pitchFamily="34" charset="-128"/>
              </a:rPr>
              <a:t>Major Infectious Morbidity</a:t>
            </a:r>
            <a:r>
              <a:rPr lang="ja-JP" altLang="en-US">
                <a:ea typeface="ＭＳ Ｐゴシック" panose="020B0600070205080204" pitchFamily="34" charset="-128"/>
              </a:rPr>
              <a:t>”</a:t>
            </a:r>
            <a:r>
              <a:rPr lang="en-US" altLang="ja-JP">
                <a:ea typeface="ＭＳ Ｐゴシック" panose="020B0600070205080204" pitchFamily="34" charset="-128"/>
              </a:rPr>
              <a:t> 2/19 (10.5%) with amox vs 1/8 (12.5%) with placebo  (P = 0.9)</a:t>
            </a:r>
          </a:p>
          <a:p>
            <a:pPr eaLnBrk="1" hangingPunct="1">
              <a:lnSpc>
                <a:spcPct val="90000"/>
              </a:lnSpc>
            </a:pPr>
            <a:r>
              <a:rPr lang="en-US" altLang="en-US">
                <a:ea typeface="ＭＳ Ｐゴシック" panose="020B0600070205080204" pitchFamily="34" charset="-128"/>
              </a:rPr>
              <a:t>Conclusion:  </a:t>
            </a:r>
            <a:r>
              <a:rPr lang="ja-JP" altLang="en-US">
                <a:ea typeface="ＭＳ Ｐゴシック" panose="020B0600070205080204" pitchFamily="34" charset="-128"/>
              </a:rPr>
              <a:t>“</a:t>
            </a:r>
            <a:r>
              <a:rPr lang="en-US" altLang="ja-JP">
                <a:ea typeface="ＭＳ Ｐゴシック" panose="020B0600070205080204" pitchFamily="34" charset="-128"/>
              </a:rPr>
              <a:t>Data do not support routine use of standard doses of amoxicillin…</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sp>
        <p:nvSpPr>
          <p:cNvPr id="145411" name="Slide Number Placeholder 1">
            <a:extLst>
              <a:ext uri="{FF2B5EF4-FFF2-40B4-BE49-F238E27FC236}">
                <a16:creationId xmlns:a16="http://schemas.microsoft.com/office/drawing/2014/main" id="{0FAFFDD4-5B47-354F-AF97-3576703DBEA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6C4F1C4A-E8B7-A241-80E8-C6B699892ACF}" type="slidenum">
              <a:rPr kumimoji="0" lang="en-US" altLang="en-US" sz="1400" smtClean="0"/>
              <a:pPr eaLnBrk="1" hangingPunct="1">
                <a:spcBef>
                  <a:spcPct val="50000"/>
                </a:spcBef>
                <a:buClrTx/>
                <a:buSzTx/>
                <a:buFontTx/>
                <a:buNone/>
              </a:pPr>
              <a:t>68</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5BDBF3D-0549-A04C-9083-69ED17E79967}"/>
              </a:ext>
            </a:extLst>
          </p:cNvPr>
          <p:cNvSpPr>
            <a:spLocks noGrp="1" noChangeArrowheads="1"/>
          </p:cNvSpPr>
          <p:nvPr>
            <p:ph type="title"/>
          </p:nvPr>
        </p:nvSpPr>
        <p:spPr>
          <a:xfrm>
            <a:off x="1066800" y="152400"/>
            <a:ext cx="7772400" cy="1143000"/>
          </a:xfrm>
        </p:spPr>
        <p:txBody>
          <a:bodyPr/>
          <a:lstStyle/>
          <a:p>
            <a:pPr eaLnBrk="1" hangingPunct="1"/>
            <a:r>
              <a:rPr lang="en-US" altLang="en-US">
                <a:ea typeface="ＭＳ Ｐゴシック" panose="020B0600070205080204" pitchFamily="34" charset="-128"/>
              </a:rPr>
              <a:t>5 levels of sophistication</a:t>
            </a:r>
          </a:p>
        </p:txBody>
      </p:sp>
      <p:sp>
        <p:nvSpPr>
          <p:cNvPr id="15363" name="Rectangle 3">
            <a:extLst>
              <a:ext uri="{FF2B5EF4-FFF2-40B4-BE49-F238E27FC236}">
                <a16:creationId xmlns:a16="http://schemas.microsoft.com/office/drawing/2014/main" id="{239812B5-A734-2747-BEF1-0D3B8975710C}"/>
              </a:ext>
            </a:extLst>
          </p:cNvPr>
          <p:cNvSpPr>
            <a:spLocks noGrp="1" noChangeArrowheads="1"/>
          </p:cNvSpPr>
          <p:nvPr>
            <p:ph type="body" idx="1"/>
          </p:nvPr>
        </p:nvSpPr>
        <p:spPr>
          <a:xfrm>
            <a:off x="1219200" y="1219200"/>
            <a:ext cx="7772400" cy="4114800"/>
          </a:xfrm>
        </p:spPr>
        <p:txBody>
          <a:bodyPr/>
          <a:lstStyle/>
          <a:p>
            <a:pPr eaLnBrk="1" hangingPunct="1"/>
            <a:r>
              <a:rPr lang="en-US" altLang="en-US">
                <a:ea typeface="ＭＳ Ｐゴシック" panose="020B0600070205080204" pitchFamily="34" charset="-128"/>
              </a:rPr>
              <a:t>White belt: P &gt; 0.05 = treatment does not work</a:t>
            </a:r>
          </a:p>
          <a:p>
            <a:pPr eaLnBrk="1" hangingPunct="1"/>
            <a:r>
              <a:rPr lang="en-US" altLang="en-US">
                <a:ea typeface="ＭＳ Ｐゴシック" panose="020B0600070205080204" pitchFamily="34" charset="-128"/>
              </a:rPr>
              <a:t>Yellow belt:  Look at </a:t>
            </a:r>
            <a:r>
              <a:rPr lang="en-US" altLang="en-US" i="1">
                <a:ea typeface="ＭＳ Ｐゴシック" panose="020B0600070205080204" pitchFamily="34" charset="-128"/>
              </a:rPr>
              <a:t>power</a:t>
            </a:r>
            <a:r>
              <a:rPr lang="en-US" altLang="en-US">
                <a:ea typeface="ＭＳ Ｐゴシック" panose="020B0600070205080204" pitchFamily="34" charset="-128"/>
              </a:rPr>
              <a:t> for study.  (Authors reported power = 0.24 for OR=4.  Therefore, study underpowered and negative study uninformative.)</a:t>
            </a:r>
          </a:p>
        </p:txBody>
      </p:sp>
      <p:sp>
        <p:nvSpPr>
          <p:cNvPr id="147459" name="Slide Number Placeholder 1">
            <a:extLst>
              <a:ext uri="{FF2B5EF4-FFF2-40B4-BE49-F238E27FC236}">
                <a16:creationId xmlns:a16="http://schemas.microsoft.com/office/drawing/2014/main" id="{EA3C7A5D-A877-FB47-82C2-DC5D31D36AC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ACCD8E45-3E91-CC49-B434-93A561F407F0}" type="slidenum">
              <a:rPr kumimoji="0" lang="en-US" altLang="en-US" sz="1400" smtClean="0"/>
              <a:pPr eaLnBrk="1" hangingPunct="1">
                <a:spcBef>
                  <a:spcPct val="50000"/>
                </a:spcBef>
                <a:buClrTx/>
                <a:buSzTx/>
                <a:buFontTx/>
                <a:buNone/>
              </a:pPr>
              <a:t>69</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D0F1F239-D971-404A-A743-88D83BE46E18}"/>
              </a:ext>
            </a:extLst>
          </p:cNvPr>
          <p:cNvSpPr>
            <a:spLocks noGrp="1" noChangeArrowheads="1"/>
          </p:cNvSpPr>
          <p:nvPr>
            <p:ph type="title"/>
          </p:nvPr>
        </p:nvSpPr>
        <p:spPr>
          <a:xfrm>
            <a:off x="990600" y="0"/>
            <a:ext cx="7772400" cy="914400"/>
          </a:xfrm>
        </p:spPr>
        <p:txBody>
          <a:bodyPr/>
          <a:lstStyle/>
          <a:p>
            <a:r>
              <a:rPr lang="en-US" altLang="en-US" sz="4400" dirty="0">
                <a:ea typeface="ＭＳ Ｐゴシック" panose="020B0600070205080204" pitchFamily="34" charset="-128"/>
              </a:rPr>
              <a:t>When it’s hard:</a:t>
            </a:r>
          </a:p>
        </p:txBody>
      </p:sp>
      <p:sp>
        <p:nvSpPr>
          <p:cNvPr id="28674" name="Rectangle 3">
            <a:extLst>
              <a:ext uri="{FF2B5EF4-FFF2-40B4-BE49-F238E27FC236}">
                <a16:creationId xmlns:a16="http://schemas.microsoft.com/office/drawing/2014/main" id="{16D42245-A90D-524A-AA6D-0E5F736A6F61}"/>
              </a:ext>
            </a:extLst>
          </p:cNvPr>
          <p:cNvSpPr>
            <a:spLocks noGrp="1" noChangeArrowheads="1"/>
          </p:cNvSpPr>
          <p:nvPr>
            <p:ph type="body" idx="1"/>
          </p:nvPr>
        </p:nvSpPr>
        <p:spPr>
          <a:xfrm>
            <a:off x="1120775" y="838200"/>
            <a:ext cx="8001000" cy="5410200"/>
          </a:xfrm>
        </p:spPr>
        <p:txBody>
          <a:bodyPr/>
          <a:lstStyle/>
          <a:p>
            <a:r>
              <a:rPr lang="en-US" altLang="en-US" sz="2400" dirty="0">
                <a:ea typeface="ＭＳ Ｐゴシック" panose="020B0600070205080204" pitchFamily="34" charset="-128"/>
              </a:rPr>
              <a:t>Treatments are slowly acting, mechanisms are not well understood, outcomes </a:t>
            </a:r>
            <a:r>
              <a:rPr lang="en-US" altLang="en-US" sz="2400" i="1" dirty="0">
                <a:ea typeface="ＭＳ Ｐゴシック" panose="020B0600070205080204" pitchFamily="34" charset="-128"/>
              </a:rPr>
              <a:t>are </a:t>
            </a:r>
            <a:r>
              <a:rPr lang="en-US" altLang="en-US" sz="2400" dirty="0">
                <a:ea typeface="ＭＳ Ｐゴシック" panose="020B0600070205080204" pitchFamily="34" charset="-128"/>
              </a:rPr>
              <a:t>related to indications for treatment, are common (among untreated), delayed, and/or weakly associated with treatment.</a:t>
            </a:r>
          </a:p>
          <a:p>
            <a:r>
              <a:rPr lang="en-US" altLang="en-US" sz="2400" dirty="0">
                <a:ea typeface="ＭＳ Ｐゴシック" panose="020B0600070205080204" pitchFamily="34" charset="-128"/>
              </a:rPr>
              <a:t>Examples</a:t>
            </a:r>
          </a:p>
          <a:p>
            <a:pPr lvl="1"/>
            <a:r>
              <a:rPr lang="en-US" altLang="en-US" sz="2400" dirty="0">
                <a:ea typeface="ＭＳ Ｐゴシック" panose="020B0600070205080204" pitchFamily="34" charset="-128"/>
              </a:rPr>
              <a:t>Do anticonvulsants cause learning disabilities in children?</a:t>
            </a:r>
          </a:p>
          <a:p>
            <a:pPr lvl="1"/>
            <a:r>
              <a:rPr lang="en-US" altLang="en-US" sz="2400" dirty="0">
                <a:ea typeface="ＭＳ Ｐゴシック" panose="020B0600070205080204" pitchFamily="34" charset="-128"/>
              </a:rPr>
              <a:t>Do antidepressants increase the risk of suicide?</a:t>
            </a:r>
          </a:p>
          <a:p>
            <a:pPr lvl="1"/>
            <a:r>
              <a:rPr lang="en-US" altLang="en-US" sz="2400" dirty="0">
                <a:ea typeface="ＭＳ Ｐゴシック" panose="020B0600070205080204" pitchFamily="34" charset="-128"/>
              </a:rPr>
              <a:t>Do proton pump inhibitors like omeprazole (Prilosec®) increase the risk of esophageal cancer?  </a:t>
            </a:r>
          </a:p>
          <a:p>
            <a:pPr lvl="1"/>
            <a:r>
              <a:rPr lang="en-US" altLang="en-US" sz="2400" dirty="0">
                <a:ea typeface="ＭＳ Ｐゴシック" panose="020B0600070205080204" pitchFamily="34" charset="-128"/>
              </a:rPr>
              <a:t>Does epidural labor anesthesia increase the risk of Cesarean delivery? </a:t>
            </a:r>
          </a:p>
        </p:txBody>
      </p:sp>
      <p:sp>
        <p:nvSpPr>
          <p:cNvPr id="28675" name="Slide Number Placeholder 5">
            <a:extLst>
              <a:ext uri="{FF2B5EF4-FFF2-40B4-BE49-F238E27FC236}">
                <a16:creationId xmlns:a16="http://schemas.microsoft.com/office/drawing/2014/main" id="{E5547086-C740-EB4D-BD4B-CD2C946BCB3E}"/>
              </a:ext>
            </a:extLst>
          </p:cNvPr>
          <p:cNvSpPr>
            <a:spLocks noGrp="1"/>
          </p:cNvSpPr>
          <p:nvPr>
            <p:ph type="sldNum" sz="quarter" idx="12"/>
          </p:nvPr>
        </p:nvSpPr>
        <p:spPr>
          <a:xfrm>
            <a:off x="7086600" y="6378575"/>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C43ADB29-AA01-6A4E-AB10-EEA022FA4057}" type="slidenum">
              <a:rPr kumimoji="0" lang="en-US" altLang="en-US" sz="1400" smtClean="0"/>
              <a:pPr>
                <a:spcBef>
                  <a:spcPct val="50000"/>
                </a:spcBef>
                <a:buClrTx/>
                <a:buSzTx/>
                <a:buFontTx/>
                <a:buNone/>
              </a:pPr>
              <a:t>7</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8D00174E-D100-3745-B932-19AB4A934DEF}"/>
              </a:ext>
            </a:extLst>
          </p:cNvPr>
          <p:cNvSpPr>
            <a:spLocks noGrp="1" noChangeArrowheads="1"/>
          </p:cNvSpPr>
          <p:nvPr>
            <p:ph type="title"/>
          </p:nvPr>
        </p:nvSpPr>
        <p:spPr>
          <a:xfrm>
            <a:off x="1066800" y="152400"/>
            <a:ext cx="7772400" cy="1143000"/>
          </a:xfrm>
        </p:spPr>
        <p:txBody>
          <a:bodyPr/>
          <a:lstStyle/>
          <a:p>
            <a:pPr eaLnBrk="1" hangingPunct="1"/>
            <a:r>
              <a:rPr lang="en-US" altLang="en-US">
                <a:ea typeface="ＭＳ Ｐゴシック" panose="020B0600070205080204" pitchFamily="34" charset="-128"/>
              </a:rPr>
              <a:t>5 levels of sophistication, cont</a:t>
            </a:r>
            <a:r>
              <a:rPr lang="ja-JP" altLang="en-US">
                <a:ea typeface="ＭＳ Ｐゴシック" panose="020B0600070205080204" pitchFamily="34" charset="-128"/>
              </a:rPr>
              <a:t>’</a:t>
            </a:r>
            <a:r>
              <a:rPr lang="en-US" altLang="ja-JP">
                <a:ea typeface="ＭＳ Ｐゴシック" panose="020B0600070205080204" pitchFamily="34" charset="-128"/>
              </a:rPr>
              <a:t>d</a:t>
            </a:r>
            <a:endParaRPr lang="en-US" altLang="en-US">
              <a:ea typeface="ＭＳ Ｐゴシック" panose="020B0600070205080204" pitchFamily="34" charset="-128"/>
            </a:endParaRPr>
          </a:p>
        </p:txBody>
      </p:sp>
      <p:sp>
        <p:nvSpPr>
          <p:cNvPr id="44035" name="Rectangle 3">
            <a:extLst>
              <a:ext uri="{FF2B5EF4-FFF2-40B4-BE49-F238E27FC236}">
                <a16:creationId xmlns:a16="http://schemas.microsoft.com/office/drawing/2014/main" id="{F9670C8B-8857-7740-AF67-1538220CD081}"/>
              </a:ext>
            </a:extLst>
          </p:cNvPr>
          <p:cNvSpPr>
            <a:spLocks noGrp="1" noChangeArrowheads="1"/>
          </p:cNvSpPr>
          <p:nvPr>
            <p:ph type="body" idx="1"/>
          </p:nvPr>
        </p:nvSpPr>
        <p:spPr>
          <a:xfrm>
            <a:off x="1219200" y="1219200"/>
            <a:ext cx="7772400" cy="5334000"/>
          </a:xfrm>
        </p:spPr>
        <p:txBody>
          <a:bodyPr/>
          <a:lstStyle/>
          <a:p>
            <a:pPr eaLnBrk="1" hangingPunct="1"/>
            <a:r>
              <a:rPr lang="en-US" altLang="en-US" sz="2800">
                <a:ea typeface="ＭＳ Ｐゴシック" panose="020B0600070205080204" pitchFamily="34" charset="-128"/>
              </a:rPr>
              <a:t>Green belt:  Look at 95% CI!</a:t>
            </a:r>
          </a:p>
          <a:p>
            <a:pPr eaLnBrk="1" hangingPunct="1"/>
            <a:r>
              <a:rPr lang="en-US" altLang="en-US" sz="2800">
                <a:ea typeface="ＭＳ Ｐゴシック" panose="020B0600070205080204" pitchFamily="34" charset="-128"/>
              </a:rPr>
              <a:t>Authors calculated OR= 1.2 (95% CI: 0.02 to 30.4)</a:t>
            </a:r>
          </a:p>
          <a:p>
            <a:pPr lvl="1" eaLnBrk="1" hangingPunct="1"/>
            <a:r>
              <a:rPr lang="en-US" altLang="en-US" sz="2400">
                <a:ea typeface="ＭＳ Ｐゴシック" panose="020B0600070205080204" pitchFamily="34" charset="-128"/>
              </a:rPr>
              <a:t>This is based on 1/8 (12.5%) with placebo vs 2/19 (10.5%) with amox</a:t>
            </a:r>
          </a:p>
          <a:p>
            <a:pPr lvl="1" eaLnBrk="1" hangingPunct="1"/>
            <a:r>
              <a:rPr lang="en-US" altLang="en-US" sz="2400">
                <a:ea typeface="ＭＳ Ｐゴシック" panose="020B0600070205080204" pitchFamily="34" charset="-128"/>
              </a:rPr>
              <a:t>(They put placebo on top)</a:t>
            </a:r>
          </a:p>
          <a:p>
            <a:pPr lvl="1" eaLnBrk="1" hangingPunct="1"/>
            <a:r>
              <a:rPr lang="en-US" altLang="en-US" sz="2400">
                <a:ea typeface="ＭＳ Ｐゴシック" panose="020B0600070205080204" pitchFamily="34" charset="-128"/>
              </a:rPr>
              <a:t>(Silly to use OR)</a:t>
            </a:r>
          </a:p>
          <a:p>
            <a:pPr eaLnBrk="1" hangingPunct="1"/>
            <a:r>
              <a:rPr lang="en-US" altLang="en-US" sz="2800">
                <a:ea typeface="ＭＳ Ｐゴシック" panose="020B0600070205080204" pitchFamily="34" charset="-128"/>
              </a:rPr>
              <a:t> With amox on top, RR = 0.84 (95% CI: 0.09 to 8.0)</a:t>
            </a:r>
          </a:p>
          <a:p>
            <a:pPr eaLnBrk="1" hangingPunct="1"/>
            <a:r>
              <a:rPr lang="en-US" altLang="en-US" sz="2800">
                <a:ea typeface="ＭＳ Ｐゴシック" panose="020B0600070205080204" pitchFamily="34" charset="-128"/>
              </a:rPr>
              <a:t>This was the sophistication level of TBN in a letter to the editor (with Bob Pantell, in 1987) </a:t>
            </a:r>
          </a:p>
          <a:p>
            <a:pPr eaLnBrk="1" hangingPunct="1">
              <a:buFont typeface="Wingdings" pitchFamily="2" charset="2"/>
              <a:buNone/>
            </a:pPr>
            <a:endParaRPr lang="en-US" altLang="en-US" sz="2800">
              <a:ea typeface="ＭＳ Ｐゴシック" panose="020B0600070205080204" pitchFamily="34" charset="-128"/>
            </a:endParaRPr>
          </a:p>
        </p:txBody>
      </p:sp>
      <p:sp>
        <p:nvSpPr>
          <p:cNvPr id="149507" name="Slide Number Placeholder 1">
            <a:extLst>
              <a:ext uri="{FF2B5EF4-FFF2-40B4-BE49-F238E27FC236}">
                <a16:creationId xmlns:a16="http://schemas.microsoft.com/office/drawing/2014/main" id="{7EAAFA1B-102E-C44B-9B21-39367F8765A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6FD371B-E381-E145-98EB-856ACB736CF1}" type="slidenum">
              <a:rPr kumimoji="0" lang="en-US" altLang="en-US" sz="1400" smtClean="0"/>
              <a:pPr eaLnBrk="1" hangingPunct="1">
                <a:spcBef>
                  <a:spcPct val="50000"/>
                </a:spcBef>
                <a:buClrTx/>
                <a:buSzTx/>
                <a:buFontTx/>
                <a:buNone/>
              </a:pPr>
              <a:t>70</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440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4403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44035">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4035">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440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E70FDADE-9886-D342-902D-869233620F21}"/>
              </a:ext>
            </a:extLst>
          </p:cNvPr>
          <p:cNvSpPr>
            <a:spLocks noGrp="1" noChangeArrowheads="1"/>
          </p:cNvSpPr>
          <p:nvPr>
            <p:ph type="title"/>
          </p:nvPr>
        </p:nvSpPr>
        <p:spPr>
          <a:xfrm>
            <a:off x="1066800" y="152400"/>
            <a:ext cx="7772400" cy="1143000"/>
          </a:xfrm>
        </p:spPr>
        <p:txBody>
          <a:bodyPr/>
          <a:lstStyle/>
          <a:p>
            <a:pPr eaLnBrk="1" hangingPunct="1"/>
            <a:r>
              <a:rPr lang="en-US" altLang="en-US">
                <a:ea typeface="ＭＳ Ｐゴシック" panose="020B0600070205080204" pitchFamily="34" charset="-128"/>
              </a:rPr>
              <a:t>5 levels of sophistication, cont</a:t>
            </a:r>
            <a:r>
              <a:rPr lang="ja-JP" altLang="en-US">
                <a:ea typeface="ＭＳ Ｐゴシック" panose="020B0600070205080204" pitchFamily="34" charset="-128"/>
              </a:rPr>
              <a:t>’</a:t>
            </a:r>
            <a:r>
              <a:rPr lang="en-US" altLang="ja-JP">
                <a:ea typeface="ＭＳ Ｐゴシック" panose="020B0600070205080204" pitchFamily="34" charset="-128"/>
              </a:rPr>
              <a:t>d</a:t>
            </a:r>
            <a:endParaRPr lang="en-US" altLang="en-US">
              <a:ea typeface="ＭＳ Ｐゴシック" panose="020B0600070205080204" pitchFamily="34" charset="-128"/>
            </a:endParaRPr>
          </a:p>
        </p:txBody>
      </p:sp>
      <p:sp>
        <p:nvSpPr>
          <p:cNvPr id="108547" name="Rectangle 3">
            <a:extLst>
              <a:ext uri="{FF2B5EF4-FFF2-40B4-BE49-F238E27FC236}">
                <a16:creationId xmlns:a16="http://schemas.microsoft.com/office/drawing/2014/main" id="{366DBEF2-9B03-7A45-8ADE-B5E360EC8648}"/>
              </a:ext>
            </a:extLst>
          </p:cNvPr>
          <p:cNvSpPr>
            <a:spLocks noGrp="1" noChangeArrowheads="1"/>
          </p:cNvSpPr>
          <p:nvPr>
            <p:ph type="body" idx="1"/>
          </p:nvPr>
        </p:nvSpPr>
        <p:spPr>
          <a:xfrm>
            <a:off x="1219200" y="1219200"/>
            <a:ext cx="7772400" cy="5334000"/>
          </a:xfrm>
        </p:spPr>
        <p:txBody>
          <a:bodyPr/>
          <a:lstStyle/>
          <a:p>
            <a:pPr eaLnBrk="1" hangingPunct="1"/>
            <a:r>
              <a:rPr lang="en-US" altLang="en-US">
                <a:ea typeface="ＭＳ Ｐゴシック" panose="020B0600070205080204" pitchFamily="34" charset="-128"/>
              </a:rPr>
              <a:t>Blue belt:  Make sure you do an </a:t>
            </a:r>
            <a:r>
              <a:rPr lang="ja-JP" altLang="en-US">
                <a:ea typeface="ＭＳ Ｐゴシック" panose="020B0600070205080204" pitchFamily="34" charset="-128"/>
              </a:rPr>
              <a:t>“</a:t>
            </a:r>
            <a:r>
              <a:rPr lang="en-US" altLang="ja-JP">
                <a:ea typeface="ＭＳ Ｐゴシック" panose="020B0600070205080204" pitchFamily="34" charset="-128"/>
              </a:rPr>
              <a:t>intention to treat</a:t>
            </a:r>
            <a:r>
              <a:rPr lang="ja-JP" altLang="en-US">
                <a:ea typeface="ＭＳ Ｐゴシック" panose="020B0600070205080204" pitchFamily="34" charset="-128"/>
              </a:rPr>
              <a:t>”</a:t>
            </a:r>
            <a:r>
              <a:rPr lang="en-US" altLang="ja-JP">
                <a:ea typeface="ＭＳ Ｐゴシック" panose="020B0600070205080204" pitchFamily="34" charset="-128"/>
              </a:rPr>
              <a:t> analysis! </a:t>
            </a:r>
          </a:p>
          <a:p>
            <a:pPr lvl="1" eaLnBrk="1" hangingPunct="1"/>
            <a:r>
              <a:rPr lang="en-US" altLang="en-US">
                <a:ea typeface="ＭＳ Ｐゴシック" panose="020B0600070205080204" pitchFamily="34" charset="-128"/>
              </a:rPr>
              <a:t>It is less clinically relevant to restrict attention to bacteremic patients (since we don</a:t>
            </a:r>
            <a:r>
              <a:rPr lang="fr-FR" altLang="en-US">
                <a:ea typeface="ＭＳ Ｐゴシック" panose="020B0600070205080204" pitchFamily="34" charset="-128"/>
              </a:rPr>
              <a:t>’</a:t>
            </a:r>
            <a:r>
              <a:rPr lang="en-US" altLang="ja-JP">
                <a:ea typeface="ＭＳ Ｐゴシック" panose="020B0600070205080204" pitchFamily="34" charset="-128"/>
              </a:rPr>
              <a:t>t know at the time we treat them)</a:t>
            </a:r>
          </a:p>
          <a:p>
            <a:pPr lvl="1" eaLnBrk="1" hangingPunct="1"/>
            <a:r>
              <a:rPr lang="en-US" altLang="en-US">
                <a:ea typeface="ＭＳ Ｐゴシック" panose="020B0600070205080204" pitchFamily="34" charset="-128"/>
              </a:rPr>
              <a:t>So it should be 2/507 (0.39%) with amox vs 1/448 (0.22%) with placebo</a:t>
            </a:r>
          </a:p>
          <a:p>
            <a:pPr lvl="1" eaLnBrk="1" hangingPunct="1"/>
            <a:r>
              <a:rPr lang="en-US" altLang="en-US">
                <a:ea typeface="ＭＳ Ｐゴシック" panose="020B0600070205080204" pitchFamily="34" charset="-128"/>
              </a:rPr>
              <a:t>RR= 1.8 (95% CI: 0.16 to 19)</a:t>
            </a:r>
          </a:p>
        </p:txBody>
      </p:sp>
      <p:sp>
        <p:nvSpPr>
          <p:cNvPr id="151555" name="Slide Number Placeholder 1">
            <a:extLst>
              <a:ext uri="{FF2B5EF4-FFF2-40B4-BE49-F238E27FC236}">
                <a16:creationId xmlns:a16="http://schemas.microsoft.com/office/drawing/2014/main" id="{1B7CE72B-34FB-A948-92DD-98B27068AE4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95C81E0-603A-AA48-841F-44B1108855BA}" type="slidenum">
              <a:rPr kumimoji="0" lang="en-US" altLang="en-US" sz="1400" smtClean="0"/>
              <a:pPr eaLnBrk="1" hangingPunct="1">
                <a:spcBef>
                  <a:spcPct val="50000"/>
                </a:spcBef>
                <a:buClrTx/>
                <a:buSzTx/>
                <a:buFontTx/>
                <a:buNone/>
              </a:pPr>
              <a:t>71</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85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854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8547">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85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69D55BD3-0B10-0B4C-8C31-57FF8C9488E4}"/>
              </a:ext>
            </a:extLst>
          </p:cNvPr>
          <p:cNvSpPr>
            <a:spLocks noGrp="1" noChangeArrowheads="1"/>
          </p:cNvSpPr>
          <p:nvPr>
            <p:ph type="title"/>
          </p:nvPr>
        </p:nvSpPr>
        <p:spPr>
          <a:xfrm>
            <a:off x="1143000" y="457200"/>
            <a:ext cx="7772400" cy="1066800"/>
          </a:xfrm>
        </p:spPr>
        <p:txBody>
          <a:bodyPr/>
          <a:lstStyle/>
          <a:p>
            <a:pPr eaLnBrk="1" hangingPunct="1"/>
            <a:r>
              <a:rPr lang="en-US" altLang="en-US" sz="3600" dirty="0">
                <a:ea typeface="ＭＳ Ｐゴシック" panose="020B0600070205080204" pitchFamily="34" charset="-128"/>
              </a:rPr>
              <a:t>Brown belt:  the clinically relevant quantities are the Absolute Risk Reduction (ARR) and 95% CI!</a:t>
            </a:r>
          </a:p>
        </p:txBody>
      </p:sp>
      <p:sp>
        <p:nvSpPr>
          <p:cNvPr id="17411" name="Rectangle 3">
            <a:extLst>
              <a:ext uri="{FF2B5EF4-FFF2-40B4-BE49-F238E27FC236}">
                <a16:creationId xmlns:a16="http://schemas.microsoft.com/office/drawing/2014/main" id="{D9792B6F-F0E4-D44F-92A1-F9648A39E72C}"/>
              </a:ext>
            </a:extLst>
          </p:cNvPr>
          <p:cNvSpPr>
            <a:spLocks noGrp="1" noChangeArrowheads="1"/>
          </p:cNvSpPr>
          <p:nvPr>
            <p:ph type="body" idx="1"/>
          </p:nvPr>
        </p:nvSpPr>
        <p:spPr>
          <a:xfrm>
            <a:off x="1219200" y="1981200"/>
            <a:ext cx="7772400" cy="4572000"/>
          </a:xfrm>
        </p:spPr>
        <p:txBody>
          <a:bodyPr/>
          <a:lstStyle/>
          <a:p>
            <a:pPr eaLnBrk="1" hangingPunct="1">
              <a:lnSpc>
                <a:spcPct val="90000"/>
              </a:lnSpc>
            </a:pPr>
            <a:r>
              <a:rPr lang="en-US" altLang="en-US" sz="2800" dirty="0">
                <a:ea typeface="ＭＳ Ｐゴシック" panose="020B0600070205080204" pitchFamily="34" charset="-128"/>
              </a:rPr>
              <a:t>Major infectious morbidity in 2/507 (0.39%) with </a:t>
            </a:r>
            <a:r>
              <a:rPr lang="en-US" altLang="en-US" sz="2800" dirty="0" err="1">
                <a:ea typeface="ＭＳ Ｐゴシック" panose="020B0600070205080204" pitchFamily="34" charset="-128"/>
              </a:rPr>
              <a:t>amox</a:t>
            </a:r>
            <a:r>
              <a:rPr lang="en-US" altLang="en-US" sz="2800" dirty="0">
                <a:ea typeface="ＭＳ Ｐゴシック" panose="020B0600070205080204" pitchFamily="34" charset="-128"/>
              </a:rPr>
              <a:t> vs 1/448 (0.22%) with placebo</a:t>
            </a:r>
          </a:p>
          <a:p>
            <a:pPr eaLnBrk="1" hangingPunct="1">
              <a:lnSpc>
                <a:spcPct val="90000"/>
              </a:lnSpc>
            </a:pPr>
            <a:r>
              <a:rPr lang="en-US" altLang="en-US" sz="2800" dirty="0">
                <a:ea typeface="ＭＳ Ｐゴシック" panose="020B0600070205080204" pitchFamily="34" charset="-128"/>
              </a:rPr>
              <a:t>ARR = −0.17% {amoxicillin worse}</a:t>
            </a:r>
          </a:p>
          <a:p>
            <a:pPr eaLnBrk="1" hangingPunct="1">
              <a:lnSpc>
                <a:spcPct val="90000"/>
              </a:lnSpc>
            </a:pPr>
            <a:r>
              <a:rPr lang="en-US" altLang="en-US" sz="2800" dirty="0">
                <a:ea typeface="ＭＳ Ｐゴシック" panose="020B0600070205080204" pitchFamily="34" charset="-128"/>
              </a:rPr>
              <a:t>95% CI (−0.9% {harm}  to  +0.5% {benefit})</a:t>
            </a:r>
          </a:p>
          <a:p>
            <a:pPr eaLnBrk="1" hangingPunct="1">
              <a:lnSpc>
                <a:spcPct val="90000"/>
              </a:lnSpc>
            </a:pPr>
            <a:r>
              <a:rPr lang="en-US" altLang="en-US" sz="2800" dirty="0">
                <a:ea typeface="ＭＳ Ｐゴシック" panose="020B0600070205080204" pitchFamily="34" charset="-128"/>
              </a:rPr>
              <a:t>Therefore, LOWER limit of 95% CI (i.e., best case) for is NNT= 1/0.5% = 200</a:t>
            </a:r>
          </a:p>
          <a:p>
            <a:pPr eaLnBrk="1" hangingPunct="1">
              <a:lnSpc>
                <a:spcPct val="90000"/>
              </a:lnSpc>
            </a:pPr>
            <a:r>
              <a:rPr lang="en-US" altLang="en-US" sz="2800" dirty="0">
                <a:ea typeface="ＭＳ Ｐゴシック" panose="020B0600070205080204" pitchFamily="34" charset="-128"/>
              </a:rPr>
              <a:t>So this study suggests that if the treatment works at all, we would need to treat </a:t>
            </a:r>
            <a:r>
              <a:rPr lang="en-US" altLang="en-US" dirty="0">
                <a:ea typeface="ＭＳ Ｐゴシック" panose="020B0600070205080204" pitchFamily="34" charset="-128"/>
              </a:rPr>
              <a:t>≥</a:t>
            </a:r>
            <a:r>
              <a:rPr lang="en-US" altLang="en-US" sz="2800" dirty="0">
                <a:ea typeface="ＭＳ Ｐゴシック" panose="020B0600070205080204" pitchFamily="34" charset="-128"/>
              </a:rPr>
              <a:t> 200 children to prevent </a:t>
            </a:r>
            <a:r>
              <a:rPr lang="ja-JP" altLang="en-US" sz="2800">
                <a:ea typeface="ＭＳ Ｐゴシック" panose="020B0600070205080204" pitchFamily="34" charset="-128"/>
              </a:rPr>
              <a:t>“</a:t>
            </a:r>
            <a:r>
              <a:rPr lang="en-US" altLang="ja-JP" sz="2800" dirty="0">
                <a:ea typeface="ＭＳ Ｐゴシック" panose="020B0600070205080204" pitchFamily="34" charset="-128"/>
              </a:rPr>
              <a:t>Major Infectious Morbidity</a:t>
            </a:r>
            <a:r>
              <a:rPr lang="ja-JP" altLang="en-US" sz="2800">
                <a:ea typeface="ＭＳ Ｐゴシック" panose="020B0600070205080204" pitchFamily="34" charset="-128"/>
              </a:rPr>
              <a:t>”</a:t>
            </a:r>
            <a:r>
              <a:rPr lang="en-US" altLang="ja-JP" sz="2800" dirty="0">
                <a:ea typeface="ＭＳ Ｐゴシック" panose="020B0600070205080204" pitchFamily="34" charset="-128"/>
              </a:rPr>
              <a:t> in one.</a:t>
            </a:r>
            <a:endParaRPr lang="en-US" altLang="en-US" sz="2800" dirty="0">
              <a:ea typeface="ＭＳ Ｐゴシック" panose="020B0600070205080204" pitchFamily="34" charset="-128"/>
            </a:endParaRPr>
          </a:p>
        </p:txBody>
      </p:sp>
      <p:sp>
        <p:nvSpPr>
          <p:cNvPr id="153603" name="Slide Number Placeholder 1">
            <a:extLst>
              <a:ext uri="{FF2B5EF4-FFF2-40B4-BE49-F238E27FC236}">
                <a16:creationId xmlns:a16="http://schemas.microsoft.com/office/drawing/2014/main" id="{52B1A779-70B6-0349-BA47-B39C8BFAB4E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50C0267-BAF9-384B-87CF-45FE876FE0EE}" type="slidenum">
              <a:rPr kumimoji="0" lang="en-US" altLang="en-US" sz="1400" smtClean="0"/>
              <a:pPr eaLnBrk="1" hangingPunct="1">
                <a:spcBef>
                  <a:spcPct val="50000"/>
                </a:spcBef>
                <a:buClrTx/>
                <a:buSzTx/>
                <a:buFontTx/>
                <a:buNone/>
              </a:pPr>
              <a:t>72</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1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4C7243B1-4E7F-9844-82D4-B768384E3C90}"/>
              </a:ext>
            </a:extLst>
          </p:cNvPr>
          <p:cNvSpPr>
            <a:spLocks noGrp="1" noChangeArrowheads="1"/>
          </p:cNvSpPr>
          <p:nvPr>
            <p:ph type="title"/>
          </p:nvPr>
        </p:nvSpPr>
        <p:spPr>
          <a:xfrm>
            <a:off x="1143000" y="152400"/>
            <a:ext cx="7772400" cy="685800"/>
          </a:xfrm>
        </p:spPr>
        <p:txBody>
          <a:bodyPr/>
          <a:lstStyle/>
          <a:p>
            <a:pPr eaLnBrk="1" hangingPunct="1"/>
            <a:r>
              <a:rPr lang="en-US" altLang="en-US">
                <a:ea typeface="ＭＳ Ｐゴシック" panose="020B0600070205080204" pitchFamily="34" charset="-128"/>
              </a:rPr>
              <a:t>Stata output</a:t>
            </a:r>
          </a:p>
        </p:txBody>
      </p:sp>
      <p:sp>
        <p:nvSpPr>
          <p:cNvPr id="155650" name="Rectangle 3">
            <a:extLst>
              <a:ext uri="{FF2B5EF4-FFF2-40B4-BE49-F238E27FC236}">
                <a16:creationId xmlns:a16="http://schemas.microsoft.com/office/drawing/2014/main" id="{519FC43D-3583-6B40-9419-82F636C28961}"/>
              </a:ext>
            </a:extLst>
          </p:cNvPr>
          <p:cNvSpPr>
            <a:spLocks noGrp="1" noChangeArrowheads="1"/>
          </p:cNvSpPr>
          <p:nvPr>
            <p:ph type="body" idx="1"/>
          </p:nvPr>
        </p:nvSpPr>
        <p:spPr>
          <a:xfrm>
            <a:off x="838200" y="914400"/>
            <a:ext cx="8305800" cy="4572000"/>
          </a:xfrm>
        </p:spPr>
        <p:txBody>
          <a:bodyPr/>
          <a:lstStyle/>
          <a:p>
            <a:pPr eaLnBrk="1" hangingPunct="1">
              <a:lnSpc>
                <a:spcPct val="9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csi 2 1 505 447</a:t>
            </a:r>
            <a:endParaRPr lang="en-US" altLang="en-US">
              <a:ea typeface="ＭＳ Ｐゴシック" panose="020B0600070205080204" pitchFamily="34" charset="-128"/>
            </a:endParaRP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Exposed   Unexposed  |     Total</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Cases |         2           1  |         3</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Noncases |       505         447  |       952</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Total |       507         448  |       955</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Risk |  .0039448    .0022321  |  .0031414</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      Point estimate    |  [95% Conf. Interval]</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Risk difference |         .0017126       |  -.005278    .0087032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Risk ratio |         1.767258       |  .1607894    19.42418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Attr. frac. ex. |         .4341518       | -5.219315    .9485178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Attr. frac. pop |         .2894345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buFont typeface="Wingdings" pitchFamily="2" charset="2"/>
              <a:buNone/>
            </a:pPr>
            <a:r>
              <a:rPr lang="en-US" altLang="en-US" sz="1600">
                <a:latin typeface="Courier New" panose="02070309020205020404" pitchFamily="49" charset="0"/>
                <a:ea typeface="ＭＳ Ｐゴシック" panose="020B0600070205080204" pitchFamily="34" charset="-128"/>
              </a:rPr>
              <a:t>                             chi2(1) =     0.22  Pr&gt;chi2 = 0.6369</a:t>
            </a:r>
            <a:endParaRPr lang="en-US" altLang="en-US">
              <a:ea typeface="ＭＳ Ｐゴシック" panose="020B0600070205080204" pitchFamily="34" charset="-128"/>
            </a:endParaRPr>
          </a:p>
          <a:p>
            <a:pPr eaLnBrk="1" hangingPunct="1">
              <a:lnSpc>
                <a:spcPct val="9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lnSpc>
                <a:spcPct val="90000"/>
              </a:lnSpc>
              <a:buFont typeface="Wingdings" pitchFamily="2" charset="2"/>
              <a:buNone/>
            </a:pPr>
            <a:endParaRPr lang="en-US" altLang="en-US" sz="1600">
              <a:latin typeface="Courier New" panose="02070309020205020404" pitchFamily="49" charset="0"/>
              <a:ea typeface="ＭＳ Ｐゴシック" panose="020B0600070205080204" pitchFamily="34" charset="-128"/>
            </a:endParaRPr>
          </a:p>
        </p:txBody>
      </p:sp>
      <p:sp>
        <p:nvSpPr>
          <p:cNvPr id="155651" name="Slide Number Placeholder 1">
            <a:extLst>
              <a:ext uri="{FF2B5EF4-FFF2-40B4-BE49-F238E27FC236}">
                <a16:creationId xmlns:a16="http://schemas.microsoft.com/office/drawing/2014/main" id="{E1BEF4A1-4A37-704C-AC2E-B07B2551B0FE}"/>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ADC7B70F-8D25-5149-AAD1-4E44A002C740}" type="slidenum">
              <a:rPr kumimoji="0" lang="en-US" altLang="en-US" sz="1400" smtClean="0"/>
              <a:pPr eaLnBrk="1" hangingPunct="1">
                <a:spcBef>
                  <a:spcPct val="50000"/>
                </a:spcBef>
                <a:buClrTx/>
                <a:buSzTx/>
                <a:buFontTx/>
                <a:buNone/>
              </a:pPr>
              <a:t>73</a:t>
            </a:fld>
            <a:endParaRPr kumimoji="0" lang="en-US" altLang="en-US" sz="1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a:extLst>
              <a:ext uri="{FF2B5EF4-FFF2-40B4-BE49-F238E27FC236}">
                <a16:creationId xmlns:a16="http://schemas.microsoft.com/office/drawing/2014/main" id="{E1ECB0AC-7192-0541-AC50-05F8D618C592}"/>
              </a:ext>
            </a:extLst>
          </p:cNvPr>
          <p:cNvSpPr>
            <a:spLocks noGrp="1" noChangeArrowheads="1"/>
          </p:cNvSpPr>
          <p:nvPr>
            <p:ph type="title"/>
          </p:nvPr>
        </p:nvSpPr>
        <p:spPr>
          <a:xfrm>
            <a:off x="1143000" y="152400"/>
            <a:ext cx="7772400" cy="685800"/>
          </a:xfrm>
        </p:spPr>
        <p:txBody>
          <a:bodyPr/>
          <a:lstStyle/>
          <a:p>
            <a:r>
              <a:rPr lang="en-US" altLang="en-US" sz="3600">
                <a:ea typeface="ＭＳ Ｐゴシック" panose="020B0600070205080204" pitchFamily="34" charset="-128"/>
              </a:rPr>
              <a:t>Example: EBD-1 Problem 11.3 </a:t>
            </a:r>
          </a:p>
        </p:txBody>
      </p:sp>
      <p:sp>
        <p:nvSpPr>
          <p:cNvPr id="157698" name="Content Placeholder 2">
            <a:extLst>
              <a:ext uri="{FF2B5EF4-FFF2-40B4-BE49-F238E27FC236}">
                <a16:creationId xmlns:a16="http://schemas.microsoft.com/office/drawing/2014/main" id="{7EEF2CA6-9AC3-B748-8CEE-CA36F41496B7}"/>
              </a:ext>
            </a:extLst>
          </p:cNvPr>
          <p:cNvSpPr>
            <a:spLocks noGrp="1" noChangeArrowheads="1"/>
          </p:cNvSpPr>
          <p:nvPr>
            <p:ph idx="1"/>
          </p:nvPr>
        </p:nvSpPr>
        <p:spPr>
          <a:xfrm>
            <a:off x="990600" y="838200"/>
            <a:ext cx="7772400" cy="5105400"/>
          </a:xfrm>
        </p:spPr>
        <p:txBody>
          <a:bodyPr/>
          <a:lstStyle/>
          <a:p>
            <a:r>
              <a:rPr lang="en-US" altLang="en-US" sz="2400" dirty="0">
                <a:ea typeface="ＭＳ Ｐゴシック" panose="020B0600070205080204" pitchFamily="34" charset="-128"/>
              </a:rPr>
              <a:t>RCT of sentinel node biopsy vs axillary dissection in 516 women with small (&lt; 2 cm) primary breast cancer tumors*</a:t>
            </a:r>
          </a:p>
          <a:p>
            <a:r>
              <a:rPr lang="en-US" altLang="en-US" sz="2400" dirty="0">
                <a:ea typeface="ＭＳ Ｐゴシック" panose="020B0600070205080204" pitchFamily="34" charset="-128"/>
              </a:rPr>
              <a:t>Results: </a:t>
            </a:r>
          </a:p>
          <a:p>
            <a:pPr lvl="1"/>
            <a:r>
              <a:rPr lang="en-US" altLang="en-US" sz="2400" dirty="0">
                <a:ea typeface="ＭＳ Ｐゴシック" panose="020B0600070205080204" pitchFamily="34" charset="-128"/>
              </a:rPr>
              <a:t>Much less morbidity with sentinel biopsy</a:t>
            </a:r>
          </a:p>
          <a:p>
            <a:pPr lvl="1"/>
            <a:r>
              <a:rPr lang="en-US" altLang="en-US" sz="2400" dirty="0">
                <a:ea typeface="ＭＳ Ｐゴシック" panose="020B0600070205080204" pitchFamily="34" charset="-128"/>
              </a:rPr>
              <a:t>Mortality 2/259 (0.8%) in sentinel node biopsy group vs. 6/257 (2.3%) in axillary node dissection group after ~46 months.</a:t>
            </a:r>
          </a:p>
          <a:p>
            <a:r>
              <a:rPr lang="en-US" altLang="en-US" sz="2400" dirty="0">
                <a:ea typeface="ＭＳ Ｐゴシック" panose="020B0600070205080204" pitchFamily="34" charset="-128"/>
              </a:rPr>
              <a:t>Conclusion: “Safe and accurate method of screening” nodes for metastasis…”</a:t>
            </a:r>
          </a:p>
          <a:p>
            <a:r>
              <a:rPr lang="en-US" altLang="en-US" sz="2400" dirty="0">
                <a:ea typeface="ＭＳ Ｐゴシック" panose="020B0600070205080204" pitchFamily="34" charset="-128"/>
              </a:rPr>
              <a:t>Editorial:** Study was too small; need multicenter studies with power to detect a 2% difference in mortality.</a:t>
            </a:r>
          </a:p>
        </p:txBody>
      </p:sp>
      <p:sp>
        <p:nvSpPr>
          <p:cNvPr id="157699" name="Slide Number Placeholder 3">
            <a:extLst>
              <a:ext uri="{FF2B5EF4-FFF2-40B4-BE49-F238E27FC236}">
                <a16:creationId xmlns:a16="http://schemas.microsoft.com/office/drawing/2014/main" id="{38B7E41D-31EA-3B45-97DF-404764F584E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A1B10307-CE2E-C84B-B87A-8C1EF5DCD122}" type="slidenum">
              <a:rPr kumimoji="0" lang="en-US" altLang="en-US" sz="1400" smtClean="0"/>
              <a:pPr eaLnBrk="1" hangingPunct="1">
                <a:spcBef>
                  <a:spcPct val="50000"/>
                </a:spcBef>
                <a:buClrTx/>
                <a:buSzTx/>
                <a:buFontTx/>
                <a:buNone/>
              </a:pPr>
              <a:t>74</a:t>
            </a:fld>
            <a:endParaRPr kumimoji="0" lang="en-US" altLang="en-US" sz="1400"/>
          </a:p>
        </p:txBody>
      </p:sp>
      <p:sp>
        <p:nvSpPr>
          <p:cNvPr id="157700" name="TextBox 4">
            <a:extLst>
              <a:ext uri="{FF2B5EF4-FFF2-40B4-BE49-F238E27FC236}">
                <a16:creationId xmlns:a16="http://schemas.microsoft.com/office/drawing/2014/main" id="{A0820AB4-6B7D-C640-9482-7CD8AEDC4E15}"/>
              </a:ext>
            </a:extLst>
          </p:cNvPr>
          <p:cNvSpPr txBox="1">
            <a:spLocks noChangeArrowheads="1"/>
          </p:cNvSpPr>
          <p:nvPr/>
        </p:nvSpPr>
        <p:spPr bwMode="auto">
          <a:xfrm>
            <a:off x="1066800" y="6149975"/>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*Veronesi et al. NEJM 2003; 349:546-53</a:t>
            </a:r>
            <a:br>
              <a:rPr kumimoji="0" lang="en-US" altLang="en-US" sz="2000">
                <a:latin typeface="Times New Roman" panose="02020603050405020304" pitchFamily="18" charset="0"/>
              </a:rPr>
            </a:br>
            <a:r>
              <a:rPr kumimoji="0" lang="en-US" altLang="en-US" sz="2000">
                <a:latin typeface="Times New Roman" panose="02020603050405020304" pitchFamily="18" charset="0"/>
              </a:rPr>
              <a:t>**Krag and Ashikaga, NEJM 2003; 349:603-5</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a:extLst>
              <a:ext uri="{FF2B5EF4-FFF2-40B4-BE49-F238E27FC236}">
                <a16:creationId xmlns:a16="http://schemas.microsoft.com/office/drawing/2014/main" id="{759F0BC5-75C5-CA47-83BE-E5FCD92C6CC6}"/>
              </a:ext>
            </a:extLst>
          </p:cNvPr>
          <p:cNvSpPr>
            <a:spLocks noGrp="1" noChangeArrowheads="1"/>
          </p:cNvSpPr>
          <p:nvPr>
            <p:ph type="title"/>
          </p:nvPr>
        </p:nvSpPr>
        <p:spPr>
          <a:xfrm>
            <a:off x="1143000" y="152400"/>
            <a:ext cx="7772400" cy="685800"/>
          </a:xfrm>
        </p:spPr>
        <p:txBody>
          <a:bodyPr/>
          <a:lstStyle/>
          <a:p>
            <a:r>
              <a:rPr lang="en-US" altLang="en-US">
                <a:ea typeface="ＭＳ Ｐゴシック" panose="020B0600070205080204" pitchFamily="34" charset="-128"/>
              </a:rPr>
              <a:t>Example: EBD-1 Problem 11.3 </a:t>
            </a:r>
          </a:p>
        </p:txBody>
      </p:sp>
      <p:sp>
        <p:nvSpPr>
          <p:cNvPr id="159746" name="Content Placeholder 2">
            <a:extLst>
              <a:ext uri="{FF2B5EF4-FFF2-40B4-BE49-F238E27FC236}">
                <a16:creationId xmlns:a16="http://schemas.microsoft.com/office/drawing/2014/main" id="{86AA08BE-8CE9-064D-B0FD-368C5A8DA23B}"/>
              </a:ext>
            </a:extLst>
          </p:cNvPr>
          <p:cNvSpPr>
            <a:spLocks noGrp="1" noChangeArrowheads="1"/>
          </p:cNvSpPr>
          <p:nvPr>
            <p:ph idx="1"/>
          </p:nvPr>
        </p:nvSpPr>
        <p:spPr>
          <a:xfrm>
            <a:off x="990600" y="1066800"/>
            <a:ext cx="7772400" cy="5105400"/>
          </a:xfrm>
        </p:spPr>
        <p:txBody>
          <a:bodyPr/>
          <a:lstStyle/>
          <a:p>
            <a:r>
              <a:rPr lang="en-US" altLang="en-US">
                <a:ea typeface="ＭＳ Ｐゴシック" panose="020B0600070205080204" pitchFamily="34" charset="-128"/>
              </a:rPr>
              <a:t>Given 2.3% mortality in axillary dissection group, power to find a 4.3% mortality rate in sentinel biopsy group was only 17%!</a:t>
            </a:r>
          </a:p>
          <a:p>
            <a:r>
              <a:rPr lang="en-US" altLang="en-US">
                <a:ea typeface="ＭＳ Ｐゴシック" panose="020B0600070205080204" pitchFamily="34" charset="-128"/>
              </a:rPr>
              <a:t>So do we conclude (as editorialists did) that study was woefully underpowered?</a:t>
            </a:r>
          </a:p>
        </p:txBody>
      </p:sp>
      <p:sp>
        <p:nvSpPr>
          <p:cNvPr id="159747" name="Slide Number Placeholder 3">
            <a:extLst>
              <a:ext uri="{FF2B5EF4-FFF2-40B4-BE49-F238E27FC236}">
                <a16:creationId xmlns:a16="http://schemas.microsoft.com/office/drawing/2014/main" id="{6CEC7E00-7442-134B-A98F-474DF859AA1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3009A6E-21AE-3D4C-AF26-59C49E71671B}" type="slidenum">
              <a:rPr kumimoji="0" lang="en-US" altLang="en-US" sz="1400" smtClean="0"/>
              <a:pPr eaLnBrk="1" hangingPunct="1">
                <a:spcBef>
                  <a:spcPct val="50000"/>
                </a:spcBef>
                <a:buClrTx/>
                <a:buSzTx/>
                <a:buFontTx/>
                <a:buNone/>
              </a:pPr>
              <a:t>75</a:t>
            </a:fld>
            <a:endParaRPr kumimoji="0" lang="en-US" altLang="en-US" sz="1400"/>
          </a:p>
        </p:txBody>
      </p:sp>
      <p:sp>
        <p:nvSpPr>
          <p:cNvPr id="159748" name="TextBox 4">
            <a:extLst>
              <a:ext uri="{FF2B5EF4-FFF2-40B4-BE49-F238E27FC236}">
                <a16:creationId xmlns:a16="http://schemas.microsoft.com/office/drawing/2014/main" id="{F4E2F20A-89D8-B349-A3D6-CD6562D0BCC4}"/>
              </a:ext>
            </a:extLst>
          </p:cNvPr>
          <p:cNvSpPr txBox="1">
            <a:spLocks noChangeArrowheads="1"/>
          </p:cNvSpPr>
          <p:nvPr/>
        </p:nvSpPr>
        <p:spPr bwMode="auto">
          <a:xfrm>
            <a:off x="1066800" y="6149975"/>
            <a:ext cx="678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*http://www.sample-size.net/proportions-effect-size/</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a:extLst>
              <a:ext uri="{FF2B5EF4-FFF2-40B4-BE49-F238E27FC236}">
                <a16:creationId xmlns:a16="http://schemas.microsoft.com/office/drawing/2014/main" id="{364433CD-CC83-8245-9BD4-4B144078813F}"/>
              </a:ext>
            </a:extLst>
          </p:cNvPr>
          <p:cNvSpPr>
            <a:spLocks noGrp="1" noChangeArrowheads="1"/>
          </p:cNvSpPr>
          <p:nvPr>
            <p:ph type="title"/>
          </p:nvPr>
        </p:nvSpPr>
        <p:spPr>
          <a:xfrm>
            <a:off x="1143000" y="152400"/>
            <a:ext cx="7772400" cy="685800"/>
          </a:xfrm>
        </p:spPr>
        <p:txBody>
          <a:bodyPr/>
          <a:lstStyle/>
          <a:p>
            <a:r>
              <a:rPr lang="en-US" altLang="en-US" sz="3200">
                <a:ea typeface="ＭＳ Ｐゴシック" panose="020B0600070205080204" pitchFamily="34" charset="-128"/>
              </a:rPr>
              <a:t>EBD-1 Problem 11.3: Total mortality </a:t>
            </a:r>
          </a:p>
        </p:txBody>
      </p:sp>
      <p:sp>
        <p:nvSpPr>
          <p:cNvPr id="161794" name="Content Placeholder 2">
            <a:extLst>
              <a:ext uri="{FF2B5EF4-FFF2-40B4-BE49-F238E27FC236}">
                <a16:creationId xmlns:a16="http://schemas.microsoft.com/office/drawing/2014/main" id="{3D83ECD8-405B-3645-871F-B19CCBDD03A7}"/>
              </a:ext>
            </a:extLst>
          </p:cNvPr>
          <p:cNvSpPr>
            <a:spLocks noGrp="1" noChangeArrowheads="1"/>
          </p:cNvSpPr>
          <p:nvPr>
            <p:ph idx="1"/>
          </p:nvPr>
        </p:nvSpPr>
        <p:spPr>
          <a:xfrm>
            <a:off x="762000" y="838200"/>
            <a:ext cx="8382000" cy="5105400"/>
          </a:xfrm>
        </p:spPr>
        <p:txBody>
          <a:bodyPr/>
          <a:lstStyle/>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csi 2 6 257 251, ex</a:t>
            </a:r>
          </a:p>
          <a:p>
            <a:pPr marL="0" indent="0">
              <a:buFont typeface="Wingdings" pitchFamily="2" charset="2"/>
              <a:buNone/>
            </a:pPr>
            <a:endParaRPr lang="en-US" altLang="en-US" sz="1600">
              <a:latin typeface="Consolas" panose="020B0609020204030204" pitchFamily="49" charset="0"/>
              <a:ea typeface="ＭＳ Ｐゴシック" panose="020B0600070205080204" pitchFamily="34" charset="-128"/>
            </a:endParaRP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Exposed   Unexposed  |      Total</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Cases |         2           6  |          8</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Noncases |       257         251  |        508</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Total |       259         257  |        516</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Risk |   .007722    .0233463  |   .0155039</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      Point estimate    |    [95% Conf. Interval]</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Risk difference |        -.0156243       |   -.0369425    .0056939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Risk ratio |         .3307593       |    .0673847    1.623539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Prev. frac. ex. |         .6692407       |   -.6235388    .9326153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Prev. frac. pop |         .3359173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1-sided Fisher's exact P = 0.1401</a:t>
            </a:r>
          </a:p>
          <a:p>
            <a:pPr marL="0" indent="0">
              <a:buFont typeface="Wingdings" pitchFamily="2" charset="2"/>
              <a:buNone/>
            </a:pPr>
            <a:r>
              <a:rPr lang="en-US" altLang="en-US" sz="1600">
                <a:latin typeface="Consolas" panose="020B0609020204030204" pitchFamily="49" charset="0"/>
                <a:ea typeface="ＭＳ Ｐゴシック" panose="020B0600070205080204" pitchFamily="34" charset="-128"/>
              </a:rPr>
              <a:t>                                 2-sided Fisher's exact P = 0.1750</a:t>
            </a:r>
          </a:p>
        </p:txBody>
      </p:sp>
      <p:sp>
        <p:nvSpPr>
          <p:cNvPr id="161795" name="Slide Number Placeholder 3">
            <a:extLst>
              <a:ext uri="{FF2B5EF4-FFF2-40B4-BE49-F238E27FC236}">
                <a16:creationId xmlns:a16="http://schemas.microsoft.com/office/drawing/2014/main" id="{E8EBF1C3-15E6-684A-867D-AEA992C14A1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D65A3E0-C717-F841-BF7B-2E45C647CFEC}" type="slidenum">
              <a:rPr kumimoji="0" lang="en-US" altLang="en-US" sz="1400" smtClean="0"/>
              <a:pPr eaLnBrk="1" hangingPunct="1">
                <a:spcBef>
                  <a:spcPct val="50000"/>
                </a:spcBef>
                <a:buClrTx/>
                <a:buSzTx/>
                <a:buFontTx/>
                <a:buNone/>
              </a:pPr>
              <a:t>76</a:t>
            </a:fld>
            <a:endParaRPr kumimoji="0" lang="en-US" altLang="en-US" sz="14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a:extLst>
              <a:ext uri="{FF2B5EF4-FFF2-40B4-BE49-F238E27FC236}">
                <a16:creationId xmlns:a16="http://schemas.microsoft.com/office/drawing/2014/main" id="{8CC320EE-DBCD-FC4A-91F2-AC504BDD78E6}"/>
              </a:ext>
            </a:extLst>
          </p:cNvPr>
          <p:cNvSpPr>
            <a:spLocks noGrp="1" noChangeArrowheads="1"/>
          </p:cNvSpPr>
          <p:nvPr>
            <p:ph type="title"/>
          </p:nvPr>
        </p:nvSpPr>
        <p:spPr>
          <a:xfrm>
            <a:off x="1143000" y="152400"/>
            <a:ext cx="7772400" cy="685800"/>
          </a:xfrm>
        </p:spPr>
        <p:txBody>
          <a:bodyPr/>
          <a:lstStyle/>
          <a:p>
            <a:r>
              <a:rPr lang="en-US" altLang="en-US">
                <a:ea typeface="ＭＳ Ｐゴシック" panose="020B0600070205080204" pitchFamily="34" charset="-128"/>
              </a:rPr>
              <a:t>Example: EBD Problem 11.3 </a:t>
            </a:r>
          </a:p>
        </p:txBody>
      </p:sp>
      <p:sp>
        <p:nvSpPr>
          <p:cNvPr id="3" name="Content Placeholder 2">
            <a:extLst>
              <a:ext uri="{FF2B5EF4-FFF2-40B4-BE49-F238E27FC236}">
                <a16:creationId xmlns:a16="http://schemas.microsoft.com/office/drawing/2014/main" id="{4FFAD34C-F8CD-1A48-BA24-0DA4348B77ED}"/>
              </a:ext>
            </a:extLst>
          </p:cNvPr>
          <p:cNvSpPr>
            <a:spLocks noGrp="1"/>
          </p:cNvSpPr>
          <p:nvPr>
            <p:ph idx="1"/>
          </p:nvPr>
        </p:nvSpPr>
        <p:spPr>
          <a:xfrm>
            <a:off x="990600" y="1066800"/>
            <a:ext cx="7772400" cy="5105400"/>
          </a:xfrm>
        </p:spPr>
        <p:txBody>
          <a:bodyPr/>
          <a:lstStyle/>
          <a:p>
            <a:pPr>
              <a:buFont typeface="Wingdings" charset="0"/>
              <a:buChar char="n"/>
              <a:defRPr/>
            </a:pPr>
            <a:r>
              <a:rPr lang="en-US" dirty="0"/>
              <a:t>Brown belt, KEY POINT:</a:t>
            </a:r>
          </a:p>
          <a:p>
            <a:pPr marL="0" indent="0">
              <a:buFont typeface="Wingdings" charset="0"/>
              <a:buNone/>
              <a:defRPr/>
            </a:pPr>
            <a:r>
              <a:rPr lang="en-US" dirty="0"/>
              <a:t>Look at the 95% CI for the ARR!</a:t>
            </a:r>
          </a:p>
          <a:p>
            <a:pPr>
              <a:buFont typeface="Wingdings" charset="0"/>
              <a:buChar char="n"/>
              <a:defRPr/>
            </a:pPr>
            <a:r>
              <a:rPr lang="en-US" dirty="0"/>
              <a:t>In this case, because of the favorable trend in the opposite direction, it excludes even a 1% increase in mortality!</a:t>
            </a:r>
          </a:p>
          <a:p>
            <a:pPr>
              <a:buFont typeface="Wingdings" charset="0"/>
              <a:buChar char="n"/>
              <a:defRPr/>
            </a:pPr>
            <a:endParaRPr lang="en-US" sz="2400" dirty="0"/>
          </a:p>
        </p:txBody>
      </p:sp>
      <p:sp>
        <p:nvSpPr>
          <p:cNvPr id="163843" name="Slide Number Placeholder 3">
            <a:extLst>
              <a:ext uri="{FF2B5EF4-FFF2-40B4-BE49-F238E27FC236}">
                <a16:creationId xmlns:a16="http://schemas.microsoft.com/office/drawing/2014/main" id="{F677269A-EAD7-5F4A-B0EC-D75BFC3C2D8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6671F75F-2C40-C34D-BB34-872D6B26BF1F}" type="slidenum">
              <a:rPr kumimoji="0" lang="en-US" altLang="en-US" sz="1400" smtClean="0"/>
              <a:pPr eaLnBrk="1" hangingPunct="1">
                <a:spcBef>
                  <a:spcPct val="50000"/>
                </a:spcBef>
                <a:buClrTx/>
                <a:buSzTx/>
                <a:buFontTx/>
                <a:buNone/>
              </a:pPr>
              <a:t>77</a:t>
            </a:fld>
            <a:endParaRPr kumimoji="0" lang="en-US" altLang="en-US" sz="1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a:extLst>
              <a:ext uri="{FF2B5EF4-FFF2-40B4-BE49-F238E27FC236}">
                <a16:creationId xmlns:a16="http://schemas.microsoft.com/office/drawing/2014/main" id="{1B99C65D-E585-E448-BBD2-1F93ECFC1CE5}"/>
              </a:ext>
            </a:extLst>
          </p:cNvPr>
          <p:cNvSpPr>
            <a:spLocks noGrp="1" noChangeArrowheads="1"/>
          </p:cNvSpPr>
          <p:nvPr>
            <p:ph type="title"/>
          </p:nvPr>
        </p:nvSpPr>
        <p:spPr>
          <a:xfrm>
            <a:off x="914400" y="76200"/>
            <a:ext cx="7772400" cy="914400"/>
          </a:xfrm>
        </p:spPr>
        <p:txBody>
          <a:bodyPr/>
          <a:lstStyle/>
          <a:p>
            <a:r>
              <a:rPr lang="en-US" altLang="en-US" sz="3200">
                <a:ea typeface="ＭＳ Ｐゴシック" panose="020B0600070205080204" pitchFamily="34" charset="-128"/>
              </a:rPr>
              <a:t>Bayesian Statistics Example: Cooling babies to protect their brains</a:t>
            </a:r>
          </a:p>
        </p:txBody>
      </p:sp>
      <p:sp>
        <p:nvSpPr>
          <p:cNvPr id="165890" name="Content Placeholder 2">
            <a:extLst>
              <a:ext uri="{FF2B5EF4-FFF2-40B4-BE49-F238E27FC236}">
                <a16:creationId xmlns:a16="http://schemas.microsoft.com/office/drawing/2014/main" id="{F38E4E5D-C1F1-CC44-AD88-D2AAEF1741F7}"/>
              </a:ext>
            </a:extLst>
          </p:cNvPr>
          <p:cNvSpPr>
            <a:spLocks noGrp="1" noChangeArrowheads="1"/>
          </p:cNvSpPr>
          <p:nvPr>
            <p:ph idx="1"/>
          </p:nvPr>
        </p:nvSpPr>
        <p:spPr>
          <a:xfrm>
            <a:off x="904875" y="1027113"/>
            <a:ext cx="8255000" cy="2819400"/>
          </a:xfrm>
        </p:spPr>
        <p:txBody>
          <a:bodyPr/>
          <a:lstStyle/>
          <a:p>
            <a:r>
              <a:rPr lang="en-US" altLang="en-US" sz="2400" dirty="0">
                <a:ea typeface="ＭＳ Ｐゴシック" panose="020B0600070205080204" pitchFamily="34" charset="-128"/>
              </a:rPr>
              <a:t>Previous studies show cooling babies who didn’t get enough oxygen around the time of birth leads to better neurodevelopmental outcomes</a:t>
            </a:r>
          </a:p>
          <a:p>
            <a:r>
              <a:rPr lang="en-US" altLang="en-US" sz="2400" dirty="0">
                <a:ea typeface="ＭＳ Ｐゴシック" panose="020B0600070205080204" pitchFamily="34" charset="-128"/>
              </a:rPr>
              <a:t>Benefit shown if cooling starts within 6 hours, but that can be hard to arrange</a:t>
            </a:r>
          </a:p>
          <a:p>
            <a:r>
              <a:rPr lang="en-US" altLang="en-US" sz="2400" dirty="0">
                <a:ea typeface="ＭＳ Ｐゴシック" panose="020B0600070205080204" pitchFamily="34" charset="-128"/>
              </a:rPr>
              <a:t>RCT to see if cooling started 6-24 hours would also work</a:t>
            </a:r>
          </a:p>
        </p:txBody>
      </p:sp>
      <p:sp>
        <p:nvSpPr>
          <p:cNvPr id="165891" name="Slide Number Placeholder 3">
            <a:extLst>
              <a:ext uri="{FF2B5EF4-FFF2-40B4-BE49-F238E27FC236}">
                <a16:creationId xmlns:a16="http://schemas.microsoft.com/office/drawing/2014/main" id="{7D80AD56-90F6-6F4A-B7D3-126CAA48CB2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BFA993D7-8D80-2B42-8A4F-A6B9508509E4}" type="slidenum">
              <a:rPr kumimoji="0" lang="en-US" altLang="en-US" sz="1400" smtClean="0"/>
              <a:pPr>
                <a:spcBef>
                  <a:spcPct val="50000"/>
                </a:spcBef>
                <a:buClrTx/>
                <a:buSzTx/>
                <a:buFontTx/>
                <a:buNone/>
              </a:pPr>
              <a:t>78</a:t>
            </a:fld>
            <a:endParaRPr kumimoji="0" lang="en-US" altLang="en-US" sz="1400"/>
          </a:p>
        </p:txBody>
      </p:sp>
      <p:sp>
        <p:nvSpPr>
          <p:cNvPr id="165892" name="TextBox 4">
            <a:extLst>
              <a:ext uri="{FF2B5EF4-FFF2-40B4-BE49-F238E27FC236}">
                <a16:creationId xmlns:a16="http://schemas.microsoft.com/office/drawing/2014/main" id="{643EFFFC-BC56-9F43-9433-9727DB183574}"/>
              </a:ext>
            </a:extLst>
          </p:cNvPr>
          <p:cNvSpPr txBox="1">
            <a:spLocks noChangeArrowheads="1"/>
          </p:cNvSpPr>
          <p:nvPr/>
        </p:nvSpPr>
        <p:spPr bwMode="auto">
          <a:xfrm>
            <a:off x="5638800" y="4098925"/>
            <a:ext cx="350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b="1">
                <a:latin typeface="Times New Roman" panose="02020603050405020304" pitchFamily="18" charset="0"/>
              </a:rPr>
              <a:t>Laptook et al. Effect of Therapeutic Hypothermia Initiated After 6 Hours of Age on Death or Disability Among Newborns With Hypoxic-Ischemic Encephalopathy: </a:t>
            </a:r>
            <a:r>
              <a:rPr kumimoji="0" lang="en-US" altLang="en-US" sz="1600">
                <a:latin typeface="Times New Roman" panose="02020603050405020304" pitchFamily="18" charset="0"/>
              </a:rPr>
              <a:t>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pic>
        <p:nvPicPr>
          <p:cNvPr id="165893" name="Picture 5">
            <a:extLst>
              <a:ext uri="{FF2B5EF4-FFF2-40B4-BE49-F238E27FC236}">
                <a16:creationId xmlns:a16="http://schemas.microsoft.com/office/drawing/2014/main" id="{0F86520F-C81D-C14F-9292-AC97D8E793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0125"/>
            <a:ext cx="51022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4" name="Rectangle 6">
            <a:extLst>
              <a:ext uri="{FF2B5EF4-FFF2-40B4-BE49-F238E27FC236}">
                <a16:creationId xmlns:a16="http://schemas.microsoft.com/office/drawing/2014/main" id="{1F463A03-D5D9-C24D-94DA-142C569AAB79}"/>
              </a:ext>
            </a:extLst>
          </p:cNvPr>
          <p:cNvSpPr>
            <a:spLocks noChangeArrowheads="1"/>
          </p:cNvSpPr>
          <p:nvPr/>
        </p:nvSpPr>
        <p:spPr bwMode="auto">
          <a:xfrm>
            <a:off x="5102225" y="6107113"/>
            <a:ext cx="33528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400">
                <a:latin typeface="Times New Roman" panose="02020603050405020304" pitchFamily="18" charset="0"/>
              </a:rPr>
              <a:t>Photo from http://www.ucl.ac.uk/impact/case-study-repository/neonatal-cooling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a:extLst>
              <a:ext uri="{FF2B5EF4-FFF2-40B4-BE49-F238E27FC236}">
                <a16:creationId xmlns:a16="http://schemas.microsoft.com/office/drawing/2014/main" id="{37BC4533-0AD8-314F-8CAB-5F02CF686871}"/>
              </a:ext>
            </a:extLst>
          </p:cNvPr>
          <p:cNvSpPr>
            <a:spLocks noGrp="1" noChangeArrowheads="1"/>
          </p:cNvSpPr>
          <p:nvPr>
            <p:ph type="title"/>
          </p:nvPr>
        </p:nvSpPr>
        <p:spPr>
          <a:xfrm>
            <a:off x="914400" y="76200"/>
            <a:ext cx="7772400" cy="914400"/>
          </a:xfrm>
        </p:spPr>
        <p:txBody>
          <a:bodyPr/>
          <a:lstStyle/>
          <a:p>
            <a:r>
              <a:rPr lang="en-US" altLang="en-US" sz="3600">
                <a:ea typeface="ＭＳ Ｐゴシック" panose="020B0600070205080204" pitchFamily="34" charset="-128"/>
              </a:rPr>
              <a:t>Bayesian Statistics Example: Cooling babies to protect their brains-2</a:t>
            </a:r>
          </a:p>
        </p:txBody>
      </p:sp>
      <p:sp>
        <p:nvSpPr>
          <p:cNvPr id="167938" name="Content Placeholder 2">
            <a:extLst>
              <a:ext uri="{FF2B5EF4-FFF2-40B4-BE49-F238E27FC236}">
                <a16:creationId xmlns:a16="http://schemas.microsoft.com/office/drawing/2014/main" id="{C0D8A10E-DBFB-C440-BC0B-02AF50D217E0}"/>
              </a:ext>
            </a:extLst>
          </p:cNvPr>
          <p:cNvSpPr>
            <a:spLocks noGrp="1" noChangeArrowheads="1"/>
          </p:cNvSpPr>
          <p:nvPr>
            <p:ph idx="1"/>
          </p:nvPr>
        </p:nvSpPr>
        <p:spPr>
          <a:xfrm>
            <a:off x="887413" y="1219200"/>
            <a:ext cx="8001000" cy="4514850"/>
          </a:xfrm>
        </p:spPr>
        <p:txBody>
          <a:bodyPr/>
          <a:lstStyle/>
          <a:p>
            <a:r>
              <a:rPr lang="en-US" altLang="en-US" sz="2800">
                <a:ea typeface="ＭＳ Ｐゴシック" panose="020B0600070205080204" pitchFamily="34" charset="-128"/>
              </a:rPr>
              <a:t>Outcome: Death or ≥ moderate disability at 18-22 months</a:t>
            </a:r>
          </a:p>
          <a:p>
            <a:r>
              <a:rPr lang="en-US" altLang="en-US" sz="2800">
                <a:ea typeface="ＭＳ Ｐゴシック" panose="020B0600070205080204" pitchFamily="34" charset="-128"/>
              </a:rPr>
              <a:t>Instead of traditional analysis, did </a:t>
            </a:r>
            <a:r>
              <a:rPr lang="en-US" altLang="en-US" sz="2800" b="1" i="1">
                <a:ea typeface="ＭＳ Ｐゴシック" panose="020B0600070205080204" pitchFamily="34" charset="-128"/>
              </a:rPr>
              <a:t>Bayesian</a:t>
            </a:r>
            <a:r>
              <a:rPr lang="en-US" altLang="en-US" sz="2800">
                <a:ea typeface="ＭＳ Ｐゴシック" panose="020B0600070205080204" pitchFamily="34" charset="-128"/>
              </a:rPr>
              <a:t> analysis using 3 pre-specified prior probability distributions for RR (95% CI)</a:t>
            </a:r>
          </a:p>
          <a:p>
            <a:pPr lvl="1"/>
            <a:r>
              <a:rPr lang="en-US" altLang="en-US">
                <a:ea typeface="ＭＳ Ｐゴシック" panose="020B0600070205080204" pitchFamily="34" charset="-128"/>
              </a:rPr>
              <a:t>Enthusiastic:  0.72; (0.36,1.44)</a:t>
            </a:r>
            <a:br>
              <a:rPr lang="en-US" altLang="en-US">
                <a:ea typeface="ＭＳ Ｐゴシック" panose="020B0600070205080204" pitchFamily="34" charset="-128"/>
              </a:rPr>
            </a:br>
            <a:r>
              <a:rPr lang="en-US" altLang="en-US">
                <a:ea typeface="ＭＳ Ｐゴシック" panose="020B0600070205080204" pitchFamily="34" charset="-128"/>
              </a:rPr>
              <a:t>(same effect as seen if &lt;6 hours)</a:t>
            </a:r>
          </a:p>
          <a:p>
            <a:pPr lvl="1"/>
            <a:r>
              <a:rPr lang="en-US" altLang="en-US">
                <a:ea typeface="ＭＳ Ｐゴシック" panose="020B0600070205080204" pitchFamily="34" charset="-128"/>
              </a:rPr>
              <a:t>Neutral: 	  1.0; (0.5, 2.0) </a:t>
            </a:r>
          </a:p>
          <a:p>
            <a:pPr lvl="1"/>
            <a:r>
              <a:rPr lang="en-US" altLang="en-US">
                <a:ea typeface="ＭＳ Ｐゴシック" panose="020B0600070205080204" pitchFamily="34" charset="-128"/>
              </a:rPr>
              <a:t>Skeptical: 	  1.1; (0.55, 2.2)</a:t>
            </a: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p:txBody>
      </p:sp>
      <p:sp>
        <p:nvSpPr>
          <p:cNvPr id="167939" name="Slide Number Placeholder 3">
            <a:extLst>
              <a:ext uri="{FF2B5EF4-FFF2-40B4-BE49-F238E27FC236}">
                <a16:creationId xmlns:a16="http://schemas.microsoft.com/office/drawing/2014/main" id="{640CA23D-40CA-5143-ACA5-F3BFB04B23B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26CAC34-07DF-014D-9671-566C11709391}" type="slidenum">
              <a:rPr kumimoji="0" lang="en-US" altLang="en-US" sz="1400" smtClean="0"/>
              <a:pPr>
                <a:spcBef>
                  <a:spcPct val="50000"/>
                </a:spcBef>
                <a:buClrTx/>
                <a:buSzTx/>
                <a:buFontTx/>
                <a:buNone/>
              </a:pPr>
              <a:t>79</a:t>
            </a:fld>
            <a:endParaRPr kumimoji="0" lang="en-US" altLang="en-US" sz="1400"/>
          </a:p>
        </p:txBody>
      </p:sp>
      <p:sp>
        <p:nvSpPr>
          <p:cNvPr id="167940" name="TextBox 4">
            <a:extLst>
              <a:ext uri="{FF2B5EF4-FFF2-40B4-BE49-F238E27FC236}">
                <a16:creationId xmlns:a16="http://schemas.microsoft.com/office/drawing/2014/main" id="{3927008D-FCF0-0A4B-8FAF-26D2A2E9AA26}"/>
              </a:ext>
            </a:extLst>
          </p:cNvPr>
          <p:cNvSpPr txBox="1">
            <a:spLocks noChangeArrowheads="1"/>
          </p:cNvSpPr>
          <p:nvPr/>
        </p:nvSpPr>
        <p:spPr bwMode="auto">
          <a:xfrm>
            <a:off x="990600" y="60198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b="1">
                <a:latin typeface="Times New Roman" panose="02020603050405020304" pitchFamily="18" charset="0"/>
              </a:rPr>
              <a:t>Laptook et al. Effect of Therapeutic Hypothermia Initiated After 6 Hours of Age on Death or Disability Among Newborns With Hypoxic-Ischemic Encephalopathy: </a:t>
            </a:r>
            <a:r>
              <a:rPr kumimoji="0" lang="en-US" altLang="en-US" sz="1600">
                <a:latin typeface="Times New Roman" panose="02020603050405020304" pitchFamily="18" charset="0"/>
              </a:rPr>
              <a:t>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4189A817-7E8A-1E48-BFB7-C9ED204A4E15}"/>
              </a:ext>
            </a:extLst>
          </p:cNvPr>
          <p:cNvSpPr>
            <a:spLocks noGrp="1" noChangeArrowheads="1"/>
          </p:cNvSpPr>
          <p:nvPr>
            <p:ph type="title"/>
          </p:nvPr>
        </p:nvSpPr>
        <p:spPr/>
        <p:txBody>
          <a:bodyPr/>
          <a:lstStyle/>
          <a:p>
            <a:r>
              <a:rPr lang="en-US" altLang="en-US">
                <a:latin typeface="Times New Roman" panose="02020603050405020304" pitchFamily="18" charset="0"/>
                <a:ea typeface="ＭＳ Ｐゴシック" panose="020B0600070205080204" pitchFamily="34" charset="-128"/>
              </a:rPr>
              <a:t>Natural Experiments and Instrumental Variables</a:t>
            </a:r>
          </a:p>
        </p:txBody>
      </p:sp>
      <p:sp>
        <p:nvSpPr>
          <p:cNvPr id="30722" name="Rectangle 3">
            <a:extLst>
              <a:ext uri="{FF2B5EF4-FFF2-40B4-BE49-F238E27FC236}">
                <a16:creationId xmlns:a16="http://schemas.microsoft.com/office/drawing/2014/main" id="{454ABB48-7233-4F4B-B247-156E16405188}"/>
              </a:ext>
            </a:extLst>
          </p:cNvPr>
          <p:cNvSpPr>
            <a:spLocks noGrp="1" noChangeArrowheads="1"/>
          </p:cNvSpPr>
          <p:nvPr>
            <p:ph type="body" idx="1"/>
          </p:nvPr>
        </p:nvSpPr>
        <p:spPr>
          <a:xfrm>
            <a:off x="1066800" y="1524000"/>
            <a:ext cx="7772400" cy="5105400"/>
          </a:xfrm>
        </p:spPr>
        <p:txBody>
          <a:bodyPr/>
          <a:lstStyle/>
          <a:p>
            <a:pPr>
              <a:lnSpc>
                <a:spcPct val="90000"/>
              </a:lnSpc>
            </a:pPr>
            <a:r>
              <a:rPr lang="en-US" altLang="en-US" sz="2200" b="1" dirty="0">
                <a:ea typeface="ＭＳ Ｐゴシック" panose="020B0600070205080204" pitchFamily="34" charset="-128"/>
              </a:rPr>
              <a:t>Natural experiments:</a:t>
            </a:r>
            <a:r>
              <a:rPr lang="en-US" altLang="en-US" sz="2200" dirty="0">
                <a:ea typeface="ＭＳ Ｐゴシック" panose="020B0600070205080204" pitchFamily="34" charset="-128"/>
              </a:rPr>
              <a:t> Find a times or places when/where receipt of treatment was quasi-randomized</a:t>
            </a:r>
          </a:p>
          <a:p>
            <a:pPr lvl="1">
              <a:lnSpc>
                <a:spcPct val="90000"/>
              </a:lnSpc>
            </a:pPr>
            <a:r>
              <a:rPr lang="en-US" altLang="en-US" sz="2200" dirty="0">
                <a:ea typeface="ＭＳ Ｐゴシック" panose="020B0600070205080204" pitchFamily="34" charset="-128"/>
              </a:rPr>
              <a:t>E.g., </a:t>
            </a:r>
            <a:r>
              <a:rPr lang="en-US" altLang="en-US" sz="2200" i="1" dirty="0">
                <a:ea typeface="ＭＳ Ｐゴシック" panose="020B0600070205080204" pitchFamily="34" charset="-128"/>
              </a:rPr>
              <a:t>interrupted time series</a:t>
            </a:r>
            <a:r>
              <a:rPr lang="en-US" altLang="en-US" sz="2200" dirty="0">
                <a:ea typeface="ＭＳ Ｐゴシック" panose="020B0600070205080204" pitchFamily="34" charset="-128"/>
              </a:rPr>
              <a:t> analyses where something changed (e.g. new intervention became available or bilirubin instrument recalibrated)</a:t>
            </a:r>
          </a:p>
          <a:p>
            <a:pPr lvl="1">
              <a:lnSpc>
                <a:spcPct val="90000"/>
              </a:lnSpc>
            </a:pPr>
            <a:r>
              <a:rPr lang="en-US" altLang="en-US" sz="2200" dirty="0">
                <a:ea typeface="ＭＳ Ｐゴシック" panose="020B0600070205080204" pitchFamily="34" charset="-128"/>
              </a:rPr>
              <a:t>Regression discontinuity designs, where receipt of the intervention depends on a sharp cutoff of an underlying continuous variable (not in EBD-2)</a:t>
            </a:r>
          </a:p>
          <a:p>
            <a:pPr>
              <a:lnSpc>
                <a:spcPct val="90000"/>
              </a:lnSpc>
            </a:pPr>
            <a:r>
              <a:rPr lang="en-US" altLang="en-US" sz="2200" b="1" dirty="0">
                <a:ea typeface="ＭＳ Ｐゴシック" panose="020B0600070205080204" pitchFamily="34" charset="-128"/>
              </a:rPr>
              <a:t>Instrumental variables (IV):</a:t>
            </a:r>
            <a:r>
              <a:rPr lang="en-US" altLang="en-US" sz="2200" dirty="0">
                <a:ea typeface="ＭＳ Ｐゴシック" panose="020B0600070205080204" pitchFamily="34" charset="-128"/>
              </a:rPr>
              <a:t> measurable factors that influence </a:t>
            </a:r>
            <a:r>
              <a:rPr lang="en-US" altLang="en-US" sz="2200" i="1" dirty="0">
                <a:ea typeface="ＭＳ Ｐゴシック" panose="020B0600070205080204" pitchFamily="34" charset="-128"/>
              </a:rPr>
              <a:t>probability of</a:t>
            </a:r>
            <a:r>
              <a:rPr lang="en-US" altLang="en-US" sz="2200" dirty="0">
                <a:ea typeface="ＭＳ Ｐゴシック" panose="020B0600070205080204" pitchFamily="34" charset="-128"/>
              </a:rPr>
              <a:t> </a:t>
            </a:r>
            <a:r>
              <a:rPr lang="en-US" altLang="en-US" sz="2200" i="1" dirty="0">
                <a:ea typeface="ＭＳ Ｐゴシック" panose="020B0600070205080204" pitchFamily="34" charset="-128"/>
              </a:rPr>
              <a:t>treatment</a:t>
            </a:r>
            <a:r>
              <a:rPr lang="en-US" altLang="en-US" sz="2200" dirty="0">
                <a:ea typeface="ＭＳ Ｐゴシック" panose="020B0600070205080204" pitchFamily="34" charset="-128"/>
              </a:rPr>
              <a:t> (or </a:t>
            </a:r>
            <a:r>
              <a:rPr lang="en-US" altLang="en-US" sz="2200" i="1" dirty="0">
                <a:ea typeface="ＭＳ Ｐゴシック" panose="020B0600070205080204" pitchFamily="34" charset="-128"/>
              </a:rPr>
              <a:t>exposure</a:t>
            </a:r>
            <a:r>
              <a:rPr lang="en-US" altLang="en-US" sz="2200" dirty="0">
                <a:ea typeface="ＭＳ Ｐゴシック" panose="020B0600070205080204" pitchFamily="34" charset="-128"/>
              </a:rPr>
              <a:t> to the factor of interest) that are not otherwise associated with outcome</a:t>
            </a:r>
          </a:p>
          <a:p>
            <a:pPr>
              <a:lnSpc>
                <a:spcPct val="90000"/>
              </a:lnSpc>
            </a:pPr>
            <a:r>
              <a:rPr lang="en-US" altLang="en-US" sz="2200" dirty="0">
                <a:ea typeface="ＭＳ Ｐゴシック" panose="020B0600070205080204" pitchFamily="34" charset="-128"/>
              </a:rPr>
              <a:t>Difference between these: exposure itself quasi-randomized vs. something that affects likelihood of exposure</a:t>
            </a:r>
          </a:p>
        </p:txBody>
      </p:sp>
      <p:sp>
        <p:nvSpPr>
          <p:cNvPr id="30723" name="Slide Number Placeholder 5">
            <a:extLst>
              <a:ext uri="{FF2B5EF4-FFF2-40B4-BE49-F238E27FC236}">
                <a16:creationId xmlns:a16="http://schemas.microsoft.com/office/drawing/2014/main" id="{D54230B1-8390-544F-8406-60F7118DDC2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6C1E8EE-D23C-CE46-A781-FF56A54BF7D0}" type="slidenum">
              <a:rPr kumimoji="0" lang="en-US" altLang="en-US" sz="1400" smtClean="0"/>
              <a:pPr>
                <a:spcBef>
                  <a:spcPct val="50000"/>
                </a:spcBef>
                <a:buClrTx/>
                <a:buSzTx/>
                <a:buFontTx/>
                <a:buNone/>
              </a:pPr>
              <a:t>8</a:t>
            </a:fld>
            <a:endParaRPr kumimoji="0" lang="en-US" altLang="en-US" sz="1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84E3515F-BC0C-F941-865E-FA8F383F91A8}"/>
              </a:ext>
            </a:extLst>
          </p:cNvPr>
          <p:cNvSpPr>
            <a:spLocks noGrp="1" noChangeArrowheads="1"/>
          </p:cNvSpPr>
          <p:nvPr>
            <p:ph type="title"/>
          </p:nvPr>
        </p:nvSpPr>
        <p:spPr>
          <a:xfrm>
            <a:off x="914400" y="76200"/>
            <a:ext cx="7772400" cy="914400"/>
          </a:xfrm>
        </p:spPr>
        <p:txBody>
          <a:bodyPr/>
          <a:lstStyle/>
          <a:p>
            <a:r>
              <a:rPr lang="en-US" altLang="en-US" sz="3200">
                <a:ea typeface="ＭＳ Ｐゴシック" panose="020B0600070205080204" pitchFamily="34" charset="-128"/>
              </a:rPr>
              <a:t>Bayesian Statistics Example: Cooling babies to protect their brains-3</a:t>
            </a:r>
          </a:p>
        </p:txBody>
      </p:sp>
      <p:sp>
        <p:nvSpPr>
          <p:cNvPr id="168962" name="Content Placeholder 2">
            <a:extLst>
              <a:ext uri="{FF2B5EF4-FFF2-40B4-BE49-F238E27FC236}">
                <a16:creationId xmlns:a16="http://schemas.microsoft.com/office/drawing/2014/main" id="{4FC24632-E03D-9A4E-8356-E29A0B435D43}"/>
              </a:ext>
            </a:extLst>
          </p:cNvPr>
          <p:cNvSpPr>
            <a:spLocks noGrp="1" noChangeArrowheads="1"/>
          </p:cNvSpPr>
          <p:nvPr>
            <p:ph idx="1"/>
          </p:nvPr>
        </p:nvSpPr>
        <p:spPr>
          <a:xfrm>
            <a:off x="800100" y="1047750"/>
            <a:ext cx="8001000" cy="3657600"/>
          </a:xfrm>
        </p:spPr>
        <p:txBody>
          <a:bodyPr/>
          <a:lstStyle/>
          <a:p>
            <a:r>
              <a:rPr lang="en-US" altLang="en-US" sz="2800">
                <a:ea typeface="ＭＳ Ｐゴシック" panose="020B0600070205080204" pitchFamily="34" charset="-128"/>
              </a:rPr>
              <a:t>Results</a:t>
            </a:r>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pPr lvl="1"/>
            <a:endParaRPr lang="en-US" altLang="en-US" sz="2000">
              <a:ea typeface="ＭＳ Ｐゴシック" panose="020B0600070205080204" pitchFamily="34" charset="-128"/>
            </a:endParaRPr>
          </a:p>
          <a:p>
            <a:r>
              <a:rPr lang="en-US" altLang="en-US" sz="2400">
                <a:ea typeface="ＭＳ Ｐゴシック" panose="020B0600070205080204" pitchFamily="34" charset="-128"/>
              </a:rPr>
              <a:t>With neutral prior, 64% probability of at least 2% absolute benefit</a:t>
            </a:r>
          </a:p>
        </p:txBody>
      </p:sp>
      <p:sp>
        <p:nvSpPr>
          <p:cNvPr id="168963" name="Slide Number Placeholder 3">
            <a:extLst>
              <a:ext uri="{FF2B5EF4-FFF2-40B4-BE49-F238E27FC236}">
                <a16:creationId xmlns:a16="http://schemas.microsoft.com/office/drawing/2014/main" id="{F2A23296-768C-B14B-AFCF-60989A1B77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FA52DE06-B674-914E-B6DE-B0F0D87ED772}" type="slidenum">
              <a:rPr kumimoji="0" lang="en-US" altLang="en-US" sz="1400" smtClean="0"/>
              <a:pPr>
                <a:spcBef>
                  <a:spcPct val="50000"/>
                </a:spcBef>
                <a:buClrTx/>
                <a:buSzTx/>
                <a:buFontTx/>
                <a:buNone/>
              </a:pPr>
              <a:t>80</a:t>
            </a:fld>
            <a:endParaRPr kumimoji="0" lang="en-US" altLang="en-US" sz="1400"/>
          </a:p>
        </p:txBody>
      </p:sp>
      <p:sp>
        <p:nvSpPr>
          <p:cNvPr id="168964" name="TextBox 4">
            <a:extLst>
              <a:ext uri="{FF2B5EF4-FFF2-40B4-BE49-F238E27FC236}">
                <a16:creationId xmlns:a16="http://schemas.microsoft.com/office/drawing/2014/main" id="{1FD2FFFE-F82E-1A48-826D-374639BA597A}"/>
              </a:ext>
            </a:extLst>
          </p:cNvPr>
          <p:cNvSpPr txBox="1">
            <a:spLocks noChangeArrowheads="1"/>
          </p:cNvSpPr>
          <p:nvPr/>
        </p:nvSpPr>
        <p:spPr bwMode="auto">
          <a:xfrm>
            <a:off x="1014413" y="59436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Times New Roman" panose="02020603050405020304" pitchFamily="18" charset="0"/>
              </a:rPr>
              <a:t>Laptook et al. Effect of Therapeutic Hypothermia Initiated After 6 Hours of Age on Death or Disability Among Newborns With Hypoxic-Ischemic Encephalopathy: 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graphicFrame>
        <p:nvGraphicFramePr>
          <p:cNvPr id="7" name="Table 6">
            <a:extLst>
              <a:ext uri="{FF2B5EF4-FFF2-40B4-BE49-F238E27FC236}">
                <a16:creationId xmlns:a16="http://schemas.microsoft.com/office/drawing/2014/main" id="{612B7823-BFD7-4843-ADAE-1C87491636E1}"/>
              </a:ext>
            </a:extLst>
          </p:cNvPr>
          <p:cNvGraphicFramePr>
            <a:graphicFrameLocks noGrp="1"/>
          </p:cNvGraphicFramePr>
          <p:nvPr/>
        </p:nvGraphicFramePr>
        <p:xfrm>
          <a:off x="952500" y="1533525"/>
          <a:ext cx="7696200" cy="3030540"/>
        </p:xfrm>
        <a:graphic>
          <a:graphicData uri="http://schemas.openxmlformats.org/drawingml/2006/table">
            <a:tbl>
              <a:tblPr/>
              <a:tblGrid>
                <a:gridCol w="2798763">
                  <a:extLst>
                    <a:ext uri="{9D8B030D-6E8A-4147-A177-3AD203B41FA5}">
                      <a16:colId xmlns:a16="http://schemas.microsoft.com/office/drawing/2014/main" val="1191266413"/>
                    </a:ext>
                  </a:extLst>
                </a:gridCol>
                <a:gridCol w="1123950">
                  <a:extLst>
                    <a:ext uri="{9D8B030D-6E8A-4147-A177-3AD203B41FA5}">
                      <a16:colId xmlns:a16="http://schemas.microsoft.com/office/drawing/2014/main" val="4185472189"/>
                    </a:ext>
                  </a:extLst>
                </a:gridCol>
                <a:gridCol w="2174875">
                  <a:extLst>
                    <a:ext uri="{9D8B030D-6E8A-4147-A177-3AD203B41FA5}">
                      <a16:colId xmlns:a16="http://schemas.microsoft.com/office/drawing/2014/main" val="3623379160"/>
                    </a:ext>
                  </a:extLst>
                </a:gridCol>
                <a:gridCol w="1598612">
                  <a:extLst>
                    <a:ext uri="{9D8B030D-6E8A-4147-A177-3AD203B41FA5}">
                      <a16:colId xmlns:a16="http://schemas.microsoft.com/office/drawing/2014/main" val="3552430682"/>
                    </a:ext>
                  </a:extLst>
                </a:gridCol>
              </a:tblGrid>
              <a:tr h="60801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Prior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RR</a:t>
                      </a:r>
                      <a:endParaRPr kumimoji="0" lang="en-US"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95% CI</a:t>
                      </a:r>
                      <a:endParaRPr kumimoji="0" lang="mr-IN"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P-TB%</a:t>
                      </a: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endParaRPr kumimoji="0" lang="mr-IN" altLang="en-US" sz="2400" b="1"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2946983924"/>
                  </a:ext>
                </a:extLst>
              </a:tr>
              <a:tr h="617538">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N/A (Frequentist)</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fi-FI"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0.87</a:t>
                      </a:r>
                      <a:endParaRPr kumimoji="0" lang="fi-FI"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s-I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(0.52, 1.48)</a:t>
                      </a:r>
                      <a:endParaRPr kumimoji="0" lang="is-I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N/A</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1269813107"/>
                  </a:ext>
                </a:extLst>
              </a:tr>
              <a:tr h="60166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Enthusiastic </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nb-NO"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0.78</a:t>
                      </a:r>
                      <a:endParaRPr kumimoji="0" lang="nb-NO"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(0.52, 1.15)</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90</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4083627524"/>
                  </a:ext>
                </a:extLst>
              </a:tr>
              <a:tr h="60166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Neutral</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nb-NO"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0.86</a:t>
                      </a:r>
                      <a:endParaRPr kumimoji="0" lang="nb-NO"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(0.58, 1.29)</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76</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233220569"/>
                  </a:ext>
                </a:extLst>
              </a:tr>
              <a:tr h="601663">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Skeptical</a:t>
                      </a:r>
                      <a:endParaRPr kumimoji="0" lang="en-U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t-IT"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0.89</a:t>
                      </a:r>
                      <a:endParaRPr kumimoji="0" lang="it-IT"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mr-IN"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(0.60, 1.32)</a:t>
                      </a:r>
                      <a:endParaRPr kumimoji="0" lang="mr-IN"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tc>
                  <a:txBody>
                    <a:bodyPr/>
                    <a:lstStyle>
                      <a:lvl1pPr defTabSz="457200">
                        <a:spcBef>
                          <a:spcPct val="20000"/>
                        </a:spcBef>
                        <a:buClr>
                          <a:schemeClr val="accent1"/>
                        </a:buClr>
                        <a:buSzPct val="70000"/>
                        <a:buFont typeface="Monotype Sorts" pitchFamily="2" charset="2"/>
                        <a:defRPr kumimoji="1" sz="2800">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kumimoji="1" sz="2000">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kumimoji="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 latinLnBrk="0" hangingPunct="1">
                        <a:lnSpc>
                          <a:spcPct val="100000"/>
                        </a:lnSpc>
                        <a:spcBef>
                          <a:spcPct val="0"/>
                        </a:spcBef>
                        <a:spcAft>
                          <a:spcPct val="0"/>
                        </a:spcAft>
                        <a:buClrTx/>
                        <a:buSzTx/>
                        <a:buFontTx/>
                        <a:buNone/>
                        <a:tabLst/>
                      </a:pPr>
                      <a:r>
                        <a:rPr kumimoji="0" lang="is-IS" altLang="en-US" sz="2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73</a:t>
                      </a:r>
                      <a:endParaRPr kumimoji="0" lang="is-IS" altLang="en-US" sz="2400" b="0" i="0" u="none" strike="noStrike" cap="none" normalizeH="0" baseline="0">
                        <a:ln>
                          <a:noFill/>
                        </a:ln>
                        <a:solidFill>
                          <a:srgbClr val="000000"/>
                        </a:solidFill>
                        <a:effectLst/>
                        <a:latin typeface="Calibri" panose="020F0502020204030204" pitchFamily="34" charset="0"/>
                        <a:ea typeface="ＭＳ Ｐゴシック" panose="020B0600070205080204" pitchFamily="34" charset="-128"/>
                      </a:endParaRPr>
                    </a:p>
                  </a:txBody>
                  <a:tcPr marL="12700" marR="12700" marT="1270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FF6"/>
                    </a:solidFill>
                  </a:tcPr>
                </a:tc>
                <a:extLst>
                  <a:ext uri="{0D108BD9-81ED-4DB2-BD59-A6C34878D82A}">
                    <a16:rowId xmlns:a16="http://schemas.microsoft.com/office/drawing/2014/main" val="2565842916"/>
                  </a:ext>
                </a:extLst>
              </a:tr>
            </a:tbl>
          </a:graphicData>
        </a:graphic>
      </p:graphicFrame>
      <p:sp>
        <p:nvSpPr>
          <p:cNvPr id="168997" name="TextBox 7">
            <a:extLst>
              <a:ext uri="{FF2B5EF4-FFF2-40B4-BE49-F238E27FC236}">
                <a16:creationId xmlns:a16="http://schemas.microsoft.com/office/drawing/2014/main" id="{91E4F087-AC47-2B4F-846D-7B17E0F2846D}"/>
              </a:ext>
            </a:extLst>
          </p:cNvPr>
          <p:cNvSpPr txBox="1">
            <a:spLocks noChangeArrowheads="1"/>
          </p:cNvSpPr>
          <p:nvPr/>
        </p:nvSpPr>
        <p:spPr bwMode="auto">
          <a:xfrm>
            <a:off x="2590800" y="4505325"/>
            <a:ext cx="353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000">
                <a:latin typeface="Times New Roman" panose="02020603050405020304" pitchFamily="18" charset="0"/>
              </a:rPr>
              <a:t>*Probability of treatment benefit</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a:extLst>
              <a:ext uri="{FF2B5EF4-FFF2-40B4-BE49-F238E27FC236}">
                <a16:creationId xmlns:a16="http://schemas.microsoft.com/office/drawing/2014/main" id="{2B0A38D1-DF4D-A04B-B6E8-BFC18999AB91}"/>
              </a:ext>
            </a:extLst>
          </p:cNvPr>
          <p:cNvSpPr>
            <a:spLocks noGrp="1" noChangeArrowheads="1"/>
          </p:cNvSpPr>
          <p:nvPr>
            <p:ph type="title"/>
          </p:nvPr>
        </p:nvSpPr>
        <p:spPr>
          <a:xfrm>
            <a:off x="914400" y="76200"/>
            <a:ext cx="7772400" cy="76200"/>
          </a:xfrm>
        </p:spPr>
        <p:txBody>
          <a:bodyPr/>
          <a:lstStyle/>
          <a:p>
            <a:r>
              <a:rPr lang="en-US" altLang="en-US" sz="800">
                <a:ea typeface="ＭＳ Ｐゴシック" panose="020B0600070205080204" pitchFamily="34" charset="-128"/>
              </a:rPr>
              <a:t>Bayesian Statistics Example: Cooling babies to protect their brains-5</a:t>
            </a:r>
          </a:p>
        </p:txBody>
      </p:sp>
      <p:sp>
        <p:nvSpPr>
          <p:cNvPr id="169986" name="Slide Number Placeholder 3">
            <a:extLst>
              <a:ext uri="{FF2B5EF4-FFF2-40B4-BE49-F238E27FC236}">
                <a16:creationId xmlns:a16="http://schemas.microsoft.com/office/drawing/2014/main" id="{12AA4516-F6FB-EA43-8D84-920AE31E8126}"/>
              </a:ext>
            </a:extLst>
          </p:cNvPr>
          <p:cNvSpPr>
            <a:spLocks noGrp="1"/>
          </p:cNvSpPr>
          <p:nvPr>
            <p:ph type="sldNum" sz="quarter" idx="12"/>
          </p:nvPr>
        </p:nvSpPr>
        <p:spPr>
          <a:xfrm>
            <a:off x="7232650" y="64595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10382671-8432-C046-88DF-657E49DB0AE5}" type="slidenum">
              <a:rPr kumimoji="0" lang="en-US" altLang="en-US" sz="1400" smtClean="0"/>
              <a:pPr>
                <a:spcBef>
                  <a:spcPct val="50000"/>
                </a:spcBef>
                <a:buClrTx/>
                <a:buSzTx/>
                <a:buFontTx/>
                <a:buNone/>
              </a:pPr>
              <a:t>81</a:t>
            </a:fld>
            <a:endParaRPr kumimoji="0" lang="en-US" altLang="en-US" sz="1400"/>
          </a:p>
        </p:txBody>
      </p:sp>
      <p:sp>
        <p:nvSpPr>
          <p:cNvPr id="169987" name="TextBox 4">
            <a:extLst>
              <a:ext uri="{FF2B5EF4-FFF2-40B4-BE49-F238E27FC236}">
                <a16:creationId xmlns:a16="http://schemas.microsoft.com/office/drawing/2014/main" id="{CE3EF7DB-8BA5-C74D-9524-1C274312ABBC}"/>
              </a:ext>
            </a:extLst>
          </p:cNvPr>
          <p:cNvSpPr txBox="1">
            <a:spLocks noChangeArrowheads="1"/>
          </p:cNvSpPr>
          <p:nvPr/>
        </p:nvSpPr>
        <p:spPr bwMode="auto">
          <a:xfrm>
            <a:off x="762000" y="6548438"/>
            <a:ext cx="3733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Times New Roman" panose="02020603050405020304" pitchFamily="18" charset="0"/>
              </a:rPr>
              <a:t>JAMA 2017;318:1550-60</a:t>
            </a:r>
            <a:endParaRPr kumimoji="0" lang="en-US" altLang="en-US" sz="2400">
              <a:latin typeface="Times New Roman" panose="02020603050405020304" pitchFamily="18" charset="0"/>
            </a:endParaRPr>
          </a:p>
        </p:txBody>
      </p:sp>
      <p:pic>
        <p:nvPicPr>
          <p:cNvPr id="169988" name="Picture 5">
            <a:extLst>
              <a:ext uri="{FF2B5EF4-FFF2-40B4-BE49-F238E27FC236}">
                <a16:creationId xmlns:a16="http://schemas.microsoft.com/office/drawing/2014/main" id="{174DAE19-A717-9347-A2EE-043B6C1ABA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925"/>
            <a:ext cx="9067800" cy="658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DAC086D6-44A6-134F-A849-E07851B0AD2E}"/>
              </a:ext>
            </a:extLst>
          </p:cNvPr>
          <p:cNvSpPr>
            <a:spLocks noGrp="1" noChangeArrowheads="1"/>
          </p:cNvSpPr>
          <p:nvPr>
            <p:ph type="title"/>
          </p:nvPr>
        </p:nvSpPr>
        <p:spPr>
          <a:xfrm>
            <a:off x="914400" y="76200"/>
            <a:ext cx="7772400" cy="914400"/>
          </a:xfrm>
        </p:spPr>
        <p:txBody>
          <a:bodyPr/>
          <a:lstStyle/>
          <a:p>
            <a:r>
              <a:rPr lang="en-US" altLang="en-US" sz="3200">
                <a:ea typeface="ＭＳ Ｐゴシック" panose="020B0600070205080204" pitchFamily="34" charset="-128"/>
              </a:rPr>
              <a:t>Bayesian Statistics Example: Cooling babies to protect their brains-5</a:t>
            </a:r>
          </a:p>
        </p:txBody>
      </p:sp>
      <p:sp>
        <p:nvSpPr>
          <p:cNvPr id="171010" name="Content Placeholder 2">
            <a:extLst>
              <a:ext uri="{FF2B5EF4-FFF2-40B4-BE49-F238E27FC236}">
                <a16:creationId xmlns:a16="http://schemas.microsoft.com/office/drawing/2014/main" id="{A72C8328-DA6F-614C-97BF-9F67290B9C4B}"/>
              </a:ext>
            </a:extLst>
          </p:cNvPr>
          <p:cNvSpPr>
            <a:spLocks noGrp="1" noChangeArrowheads="1"/>
          </p:cNvSpPr>
          <p:nvPr>
            <p:ph idx="1"/>
          </p:nvPr>
        </p:nvSpPr>
        <p:spPr>
          <a:xfrm>
            <a:off x="800100" y="1143000"/>
            <a:ext cx="8001000" cy="4362450"/>
          </a:xfrm>
        </p:spPr>
        <p:txBody>
          <a:bodyPr/>
          <a:lstStyle/>
          <a:p>
            <a:r>
              <a:rPr lang="en-US" altLang="en-US" sz="2800">
                <a:ea typeface="ＭＳ Ｐゴシック" panose="020B0600070205080204" pitchFamily="34" charset="-128"/>
              </a:rPr>
              <a:t>Problem: How do we use these numbers joint  decision making?</a:t>
            </a:r>
          </a:p>
          <a:p>
            <a:pPr lvl="1"/>
            <a:r>
              <a:rPr lang="en-US" altLang="en-US">
                <a:ea typeface="ＭＳ Ｐゴシック" panose="020B0600070205080204" pitchFamily="34" charset="-128"/>
              </a:rPr>
              <a:t>“76% chance that the treatment works”?</a:t>
            </a:r>
          </a:p>
          <a:p>
            <a:pPr lvl="1"/>
            <a:r>
              <a:rPr lang="en-US" altLang="en-US">
                <a:ea typeface="ＭＳ Ｐゴシック" panose="020B0600070205080204" pitchFamily="34" charset="-128"/>
              </a:rPr>
              <a:t>64% chance that it reduces risk by at least 2%?</a:t>
            </a:r>
          </a:p>
          <a:p>
            <a:r>
              <a:rPr lang="en-US" altLang="en-US" sz="2800">
                <a:ea typeface="ＭＳ Ｐゴシック" panose="020B0600070205080204" pitchFamily="34" charset="-128"/>
              </a:rPr>
              <a:t>Analogy with diagnostic tests: once we have posterior probability, we still need to compare it with a treatment threshold</a:t>
            </a:r>
          </a:p>
        </p:txBody>
      </p:sp>
      <p:sp>
        <p:nvSpPr>
          <p:cNvPr id="171011" name="Slide Number Placeholder 3">
            <a:extLst>
              <a:ext uri="{FF2B5EF4-FFF2-40B4-BE49-F238E27FC236}">
                <a16:creationId xmlns:a16="http://schemas.microsoft.com/office/drawing/2014/main" id="{9198F889-4449-8B43-9702-89C9B5DA2E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81185B2C-0123-9048-822A-BD1E7F59CEFE}" type="slidenum">
              <a:rPr kumimoji="0" lang="en-US" altLang="en-US" sz="1400" smtClean="0"/>
              <a:pPr>
                <a:spcBef>
                  <a:spcPct val="50000"/>
                </a:spcBef>
                <a:buClrTx/>
                <a:buSzTx/>
                <a:buFontTx/>
                <a:buNone/>
              </a:pPr>
              <a:t>82</a:t>
            </a:fld>
            <a:endParaRPr kumimoji="0" lang="en-US" altLang="en-US" sz="1400"/>
          </a:p>
        </p:txBody>
      </p:sp>
      <p:sp>
        <p:nvSpPr>
          <p:cNvPr id="171012" name="TextBox 4">
            <a:extLst>
              <a:ext uri="{FF2B5EF4-FFF2-40B4-BE49-F238E27FC236}">
                <a16:creationId xmlns:a16="http://schemas.microsoft.com/office/drawing/2014/main" id="{2CA9A6C7-EF13-5841-A5BC-7239196CED5A}"/>
              </a:ext>
            </a:extLst>
          </p:cNvPr>
          <p:cNvSpPr txBox="1">
            <a:spLocks noChangeArrowheads="1"/>
          </p:cNvSpPr>
          <p:nvPr/>
        </p:nvSpPr>
        <p:spPr bwMode="auto">
          <a:xfrm>
            <a:off x="1014413" y="5943600"/>
            <a:ext cx="7162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Times New Roman" panose="02020603050405020304" pitchFamily="18" charset="0"/>
              </a:rPr>
              <a:t>Laptook et al. Effect of Therapeutic Hypothermia Initiated After 6 Hours of Age on Death or Disability Among Newborns With Hypoxic-Ischemic Encephalopathy: A Randomized Clinical Trial. JAMA 2017;318:1550-60</a:t>
            </a:r>
            <a:endParaRPr kumimoji="0" lang="en-US" altLang="en-US" sz="1600" b="1">
              <a:latin typeface="Times New Roman" panose="02020603050405020304" pitchFamily="18" charset="0"/>
            </a:endParaRPr>
          </a:p>
          <a:p>
            <a:pPr eaLnBrk="1" hangingPunct="1">
              <a:spcBef>
                <a:spcPct val="0"/>
              </a:spcBef>
              <a:buClrTx/>
              <a:buSzTx/>
              <a:buFontTx/>
              <a:buNone/>
            </a:pPr>
            <a:endParaRPr kumimoji="0" lang="en-US" altLang="en-US" sz="2400">
              <a:latin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a:extLst>
              <a:ext uri="{FF2B5EF4-FFF2-40B4-BE49-F238E27FC236}">
                <a16:creationId xmlns:a16="http://schemas.microsoft.com/office/drawing/2014/main" id="{D84E1FDB-FCAC-7D4D-A46A-920ACB092CF0}"/>
              </a:ext>
            </a:extLst>
          </p:cNvPr>
          <p:cNvSpPr>
            <a:spLocks noGrp="1" noChangeArrowheads="1"/>
          </p:cNvSpPr>
          <p:nvPr>
            <p:ph type="title"/>
          </p:nvPr>
        </p:nvSpPr>
        <p:spPr/>
        <p:txBody>
          <a:bodyPr/>
          <a:lstStyle/>
          <a:p>
            <a:r>
              <a:rPr lang="en-US" altLang="en-US">
                <a:ea typeface="ＭＳ Ｐゴシック" panose="020B0600070205080204" pitchFamily="34" charset="-128"/>
              </a:rPr>
              <a:t>Questions?</a:t>
            </a:r>
          </a:p>
        </p:txBody>
      </p:sp>
      <p:sp>
        <p:nvSpPr>
          <p:cNvPr id="172034" name="Content Placeholder 2">
            <a:extLst>
              <a:ext uri="{FF2B5EF4-FFF2-40B4-BE49-F238E27FC236}">
                <a16:creationId xmlns:a16="http://schemas.microsoft.com/office/drawing/2014/main" id="{2A1CD4ED-2459-6C4D-86C4-9B45CF5FA13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72035" name="Slide Number Placeholder 3">
            <a:extLst>
              <a:ext uri="{FF2B5EF4-FFF2-40B4-BE49-F238E27FC236}">
                <a16:creationId xmlns:a16="http://schemas.microsoft.com/office/drawing/2014/main" id="{4EE4CCCD-53ED-4F46-BA12-CBF6EFE8D0C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0AF9BF88-F95C-3D46-88F5-2A925D2FCF07}" type="slidenum">
              <a:rPr kumimoji="0" lang="en-US" altLang="en-US" sz="1400" smtClean="0"/>
              <a:pPr eaLnBrk="1" hangingPunct="1">
                <a:spcBef>
                  <a:spcPct val="50000"/>
                </a:spcBef>
                <a:buClrTx/>
                <a:buSzTx/>
                <a:buFontTx/>
                <a:buNone/>
              </a:pPr>
              <a:t>83</a:t>
            </a:fld>
            <a:endParaRPr kumimoji="0" lang="en-US" altLang="en-US" sz="1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a:extLst>
              <a:ext uri="{FF2B5EF4-FFF2-40B4-BE49-F238E27FC236}">
                <a16:creationId xmlns:a16="http://schemas.microsoft.com/office/drawing/2014/main" id="{CE033A5E-BD7B-9D49-8943-C8788ECBD568}"/>
              </a:ext>
            </a:extLst>
          </p:cNvPr>
          <p:cNvSpPr>
            <a:spLocks noGrp="1" noChangeArrowheads="1"/>
          </p:cNvSpPr>
          <p:nvPr>
            <p:ph type="title"/>
          </p:nvPr>
        </p:nvSpPr>
        <p:spPr/>
        <p:txBody>
          <a:bodyPr/>
          <a:lstStyle/>
          <a:p>
            <a:r>
              <a:rPr lang="en-US" altLang="en-US">
                <a:ea typeface="ＭＳ Ｐゴシック" panose="020B0600070205080204" pitchFamily="34" charset="-128"/>
              </a:rPr>
              <a:t>Extra slides (time permitting)</a:t>
            </a:r>
          </a:p>
        </p:txBody>
      </p:sp>
      <p:sp>
        <p:nvSpPr>
          <p:cNvPr id="174082" name="Content Placeholder 2">
            <a:extLst>
              <a:ext uri="{FF2B5EF4-FFF2-40B4-BE49-F238E27FC236}">
                <a16:creationId xmlns:a16="http://schemas.microsoft.com/office/drawing/2014/main" id="{9A6BCCD6-EC3B-0C4F-93E2-D6D0D09BD41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
        <p:nvSpPr>
          <p:cNvPr id="174083" name="Slide Number Placeholder 3">
            <a:extLst>
              <a:ext uri="{FF2B5EF4-FFF2-40B4-BE49-F238E27FC236}">
                <a16:creationId xmlns:a16="http://schemas.microsoft.com/office/drawing/2014/main" id="{38FB0039-4B29-0C42-9021-3A5C32FB8A2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0F435D18-8810-9B48-848C-A9D295D60BC0}" type="slidenum">
              <a:rPr kumimoji="0" lang="en-US" altLang="en-US" sz="1400" smtClean="0"/>
              <a:pPr>
                <a:spcBef>
                  <a:spcPct val="50000"/>
                </a:spcBef>
                <a:buClrTx/>
                <a:buSzTx/>
                <a:buFontTx/>
                <a:buNone/>
              </a:pPr>
              <a:t>84</a:t>
            </a:fld>
            <a:endParaRPr kumimoji="0" lang="en-US" altLang="en-US" sz="14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CB5CE41C-437F-2844-803D-0657CE4FDD4E}"/>
              </a:ext>
            </a:extLst>
          </p:cNvPr>
          <p:cNvSpPr>
            <a:spLocks noGrp="1" noChangeArrowheads="1"/>
          </p:cNvSpPr>
          <p:nvPr>
            <p:ph type="title"/>
          </p:nvPr>
        </p:nvSpPr>
        <p:spPr>
          <a:xfrm>
            <a:off x="990600" y="152400"/>
            <a:ext cx="7772400" cy="838200"/>
          </a:xfrm>
        </p:spPr>
        <p:txBody>
          <a:bodyPr/>
          <a:lstStyle/>
          <a:p>
            <a:pPr eaLnBrk="1" hangingPunct="1"/>
            <a:r>
              <a:rPr lang="en-US" altLang="en-US">
                <a:ea typeface="ＭＳ Ｐゴシック" panose="020B0600070205080204" pitchFamily="34" charset="-128"/>
              </a:rPr>
              <a:t>Beyond EBD</a:t>
            </a:r>
          </a:p>
        </p:txBody>
      </p:sp>
      <p:sp>
        <p:nvSpPr>
          <p:cNvPr id="175106" name="Content Placeholder 2">
            <a:extLst>
              <a:ext uri="{FF2B5EF4-FFF2-40B4-BE49-F238E27FC236}">
                <a16:creationId xmlns:a16="http://schemas.microsoft.com/office/drawing/2014/main" id="{722DD524-58DB-D140-A977-59FB47CC4515}"/>
              </a:ext>
            </a:extLst>
          </p:cNvPr>
          <p:cNvSpPr>
            <a:spLocks noGrp="1" noChangeArrowheads="1"/>
          </p:cNvSpPr>
          <p:nvPr>
            <p:ph idx="1"/>
          </p:nvPr>
        </p:nvSpPr>
        <p:spPr>
          <a:xfrm>
            <a:off x="1066800" y="1295400"/>
            <a:ext cx="7772400" cy="4419600"/>
          </a:xfrm>
        </p:spPr>
        <p:txBody>
          <a:bodyPr/>
          <a:lstStyle/>
          <a:p>
            <a:pPr eaLnBrk="1" hangingPunct="1"/>
            <a:r>
              <a:rPr lang="en-US" altLang="en-US">
                <a:ea typeface="ＭＳ Ｐゴシック" panose="020B0600070205080204" pitchFamily="34" charset="-128"/>
              </a:rPr>
              <a:t>Our brains are a product of evolution</a:t>
            </a:r>
          </a:p>
          <a:p>
            <a:pPr eaLnBrk="1" hangingPunct="1"/>
            <a:r>
              <a:rPr lang="en-US" altLang="en-US">
                <a:ea typeface="ＭＳ Ｐゴシック" panose="020B0600070205080204" pitchFamily="34" charset="-128"/>
              </a:rPr>
              <a:t>Survival advantage for increased </a:t>
            </a:r>
            <a:r>
              <a:rPr lang="en-US" altLang="en-US" i="1">
                <a:ea typeface="ＭＳ Ｐゴシック" panose="020B0600070205080204" pitchFamily="34" charset="-128"/>
              </a:rPr>
              <a:t>sensitivity</a:t>
            </a:r>
            <a:r>
              <a:rPr lang="en-US" altLang="en-US">
                <a:ea typeface="ＭＳ Ｐゴシック" panose="020B0600070205080204" pitchFamily="34" charset="-128"/>
              </a:rPr>
              <a:t> (at the cost of decreased </a:t>
            </a:r>
            <a:r>
              <a:rPr lang="en-US" altLang="en-US" i="1">
                <a:ea typeface="ＭＳ Ｐゴシック" panose="020B0600070205080204" pitchFamily="34" charset="-128"/>
              </a:rPr>
              <a:t>specificity</a:t>
            </a:r>
            <a:r>
              <a:rPr lang="en-US" altLang="en-US">
                <a:ea typeface="ＭＳ Ｐゴシック" panose="020B0600070205080204" pitchFamily="34" charset="-128"/>
              </a:rPr>
              <a:t>) at identifying patterns and attributing meaning</a:t>
            </a:r>
          </a:p>
          <a:p>
            <a:pPr eaLnBrk="1" hangingPunct="1"/>
            <a:r>
              <a:rPr lang="en-US" altLang="en-US">
                <a:ea typeface="ＭＳ Ｐゴシック" panose="020B0600070205080204" pitchFamily="34" charset="-128"/>
              </a:rPr>
              <a:t>Multiple experimental studies demonstrating this</a:t>
            </a:r>
          </a:p>
          <a:p>
            <a:pPr eaLnBrk="1" hangingPunct="1"/>
            <a:r>
              <a:rPr lang="en-US" altLang="en-US">
                <a:ea typeface="ＭＳ Ｐゴシック" panose="020B0600070205080204" pitchFamily="34" charset="-128"/>
              </a:rPr>
              <a:t>Excessive with some mental illnesses</a:t>
            </a:r>
          </a:p>
        </p:txBody>
      </p:sp>
      <p:sp>
        <p:nvSpPr>
          <p:cNvPr id="175107" name="Slide Number Placeholder 3">
            <a:extLst>
              <a:ext uri="{FF2B5EF4-FFF2-40B4-BE49-F238E27FC236}">
                <a16:creationId xmlns:a16="http://schemas.microsoft.com/office/drawing/2014/main" id="{236FB76F-6B6F-D44D-A21C-8C463DA4CFB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D4235B89-6748-0A49-B9B5-AA04B02FF813}" type="slidenum">
              <a:rPr kumimoji="0" lang="en-US" altLang="en-US" sz="1400" smtClean="0"/>
              <a:pPr eaLnBrk="1" hangingPunct="1">
                <a:spcBef>
                  <a:spcPct val="50000"/>
                </a:spcBef>
                <a:buClrTx/>
                <a:buSzTx/>
                <a:buFontTx/>
                <a:buNone/>
              </a:pPr>
              <a:t>85</a:t>
            </a:fld>
            <a:endParaRPr kumimoji="0" lang="en-US" altLang="en-US" sz="14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a:extLst>
              <a:ext uri="{FF2B5EF4-FFF2-40B4-BE49-F238E27FC236}">
                <a16:creationId xmlns:a16="http://schemas.microsoft.com/office/drawing/2014/main" id="{B06C2886-67FC-A842-B850-BD8ECEA3EBD0}"/>
              </a:ext>
            </a:extLst>
          </p:cNvPr>
          <p:cNvSpPr>
            <a:spLocks noGrp="1" noChangeArrowheads="1"/>
          </p:cNvSpPr>
          <p:nvPr>
            <p:ph type="title"/>
          </p:nvPr>
        </p:nvSpPr>
        <p:spPr>
          <a:xfrm>
            <a:off x="1143000" y="228600"/>
            <a:ext cx="7620000" cy="1066800"/>
          </a:xfrm>
        </p:spPr>
        <p:txBody>
          <a:bodyPr/>
          <a:lstStyle/>
          <a:p>
            <a:pPr eaLnBrk="1" hangingPunct="1"/>
            <a:r>
              <a:rPr lang="en-US" altLang="en-US">
                <a:ea typeface="ＭＳ Ｐゴシック" panose="020B0600070205080204" pitchFamily="34" charset="-128"/>
              </a:rPr>
              <a:t>Beyond EBD: P-values</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sp>
        <p:nvSpPr>
          <p:cNvPr id="60418" name="Content Placeholder 2">
            <a:extLst>
              <a:ext uri="{FF2B5EF4-FFF2-40B4-BE49-F238E27FC236}">
                <a16:creationId xmlns:a16="http://schemas.microsoft.com/office/drawing/2014/main" id="{5C3B0BC6-83A4-7D41-B3C7-490CC41738DF}"/>
              </a:ext>
            </a:extLst>
          </p:cNvPr>
          <p:cNvSpPr>
            <a:spLocks noGrp="1"/>
          </p:cNvSpPr>
          <p:nvPr>
            <p:ph idx="1"/>
          </p:nvPr>
        </p:nvSpPr>
        <p:spPr>
          <a:xfrm>
            <a:off x="1066800" y="1524000"/>
            <a:ext cx="7772400" cy="4572000"/>
          </a:xfrm>
        </p:spPr>
        <p:txBody>
          <a:bodyPr/>
          <a:lstStyle/>
          <a:p>
            <a:pPr eaLnBrk="1" hangingPunct="1">
              <a:buFont typeface="Wingdings" charset="0"/>
              <a:buChar char="n"/>
              <a:defRPr/>
            </a:pPr>
            <a:r>
              <a:rPr lang="en-US" dirty="0"/>
              <a:t>Problems with P-values and multiple and post-hoc hypotheses are not just problems of low prior probabilities</a:t>
            </a:r>
          </a:p>
          <a:p>
            <a:pPr marL="0" indent="0" eaLnBrk="1" hangingPunct="1">
              <a:buFont typeface="Wingdings" charset="0"/>
              <a:buNone/>
              <a:defRPr/>
            </a:pPr>
            <a:endParaRPr lang="en-US" baseline="-25000" dirty="0"/>
          </a:p>
        </p:txBody>
      </p:sp>
      <p:sp>
        <p:nvSpPr>
          <p:cNvPr id="177155" name="Slide Number Placeholder 3">
            <a:extLst>
              <a:ext uri="{FF2B5EF4-FFF2-40B4-BE49-F238E27FC236}">
                <a16:creationId xmlns:a16="http://schemas.microsoft.com/office/drawing/2014/main" id="{8E52AF7A-75AB-5C40-B588-7877264850A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6183FE2-F496-6846-9B33-CF1B78121AA9}" type="slidenum">
              <a:rPr kumimoji="0" lang="en-US" altLang="en-US" sz="1400" smtClean="0"/>
              <a:pPr eaLnBrk="1" hangingPunct="1">
                <a:spcBef>
                  <a:spcPct val="50000"/>
                </a:spcBef>
                <a:buClrTx/>
                <a:buSzTx/>
                <a:buFontTx/>
                <a:buNone/>
              </a:pPr>
              <a:t>86</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DD81232C-EDA4-0948-A685-14661AA279A5}"/>
              </a:ext>
            </a:extLst>
          </p:cNvPr>
          <p:cNvSpPr>
            <a:spLocks noGrp="1" noChangeArrowheads="1"/>
          </p:cNvSpPr>
          <p:nvPr>
            <p:ph type="title"/>
          </p:nvPr>
        </p:nvSpPr>
        <p:spPr>
          <a:xfrm>
            <a:off x="1143000" y="228600"/>
            <a:ext cx="7620000" cy="1066800"/>
          </a:xfrm>
        </p:spPr>
        <p:txBody>
          <a:bodyPr/>
          <a:lstStyle/>
          <a:p>
            <a:pPr eaLnBrk="1" hangingPunct="1"/>
            <a:r>
              <a:rPr lang="en-US" altLang="en-US">
                <a:ea typeface="ＭＳ Ｐゴシック" panose="020B0600070205080204" pitchFamily="34" charset="-128"/>
              </a:rPr>
              <a:t>Beyond EBD- Example of Suspect P-value</a:t>
            </a:r>
          </a:p>
        </p:txBody>
      </p:sp>
      <p:sp>
        <p:nvSpPr>
          <p:cNvPr id="60418" name="Content Placeholder 2">
            <a:extLst>
              <a:ext uri="{FF2B5EF4-FFF2-40B4-BE49-F238E27FC236}">
                <a16:creationId xmlns:a16="http://schemas.microsoft.com/office/drawing/2014/main" id="{20497F7B-BBA2-1B4F-9ACE-5E065263FBA3}"/>
              </a:ext>
            </a:extLst>
          </p:cNvPr>
          <p:cNvSpPr>
            <a:spLocks noGrp="1" noChangeArrowheads="1"/>
          </p:cNvSpPr>
          <p:nvPr>
            <p:ph idx="1"/>
          </p:nvPr>
        </p:nvSpPr>
        <p:spPr>
          <a:xfrm>
            <a:off x="914400" y="1524000"/>
            <a:ext cx="8001000" cy="4572000"/>
          </a:xfrm>
        </p:spPr>
        <p:txBody>
          <a:bodyPr/>
          <a:lstStyle/>
          <a:p>
            <a:pPr eaLnBrk="1" hangingPunct="1"/>
            <a:r>
              <a:rPr lang="en-US" altLang="en-US" sz="2800" dirty="0">
                <a:ea typeface="ＭＳ Ｐゴシック" panose="020B0600070205080204" pitchFamily="34" charset="-128"/>
              </a:rPr>
              <a:t>I am trying to decide whether to submit 2 or 3 abstracts to the Pediatric Academic Societies meeting.</a:t>
            </a:r>
          </a:p>
          <a:p>
            <a:pPr eaLnBrk="1" hangingPunct="1"/>
            <a:r>
              <a:rPr lang="en-US" altLang="en-US" sz="2800" dirty="0">
                <a:ea typeface="ＭＳ Ｐゴシック" panose="020B0600070205080204" pitchFamily="34" charset="-128"/>
              </a:rPr>
              <a:t>On the way to work I was passed by 3 cars in a row that had a 2 in the 4</a:t>
            </a:r>
            <a:r>
              <a:rPr lang="en-US" altLang="en-US" sz="2800" baseline="30000" dirty="0">
                <a:ea typeface="ＭＳ Ｐゴシック" panose="020B0600070205080204" pitchFamily="34" charset="-128"/>
              </a:rPr>
              <a:t>th</a:t>
            </a:r>
            <a:r>
              <a:rPr lang="en-US" altLang="en-US" sz="2800" dirty="0">
                <a:ea typeface="ＭＳ Ｐゴシック" panose="020B0600070205080204" pitchFamily="34" charset="-128"/>
              </a:rPr>
              <a:t> position of the license plate.  Is this a sign?</a:t>
            </a:r>
          </a:p>
          <a:p>
            <a:pPr eaLnBrk="1" hangingPunct="1"/>
            <a:r>
              <a:rPr lang="en-US" altLang="en-US" sz="2800" dirty="0">
                <a:ea typeface="ＭＳ Ｐゴシック" panose="020B0600070205080204" pitchFamily="34" charset="-128"/>
              </a:rPr>
              <a:t>The probability of this occurring by chance alone is only 0.1</a:t>
            </a:r>
            <a:r>
              <a:rPr lang="en-US" altLang="en-US" sz="2800" baseline="30000" dirty="0">
                <a:ea typeface="ＭＳ Ｐゴシック" panose="020B0600070205080204" pitchFamily="34" charset="-128"/>
              </a:rPr>
              <a:t>3</a:t>
            </a:r>
            <a:r>
              <a:rPr lang="en-US" altLang="en-US" sz="2800" dirty="0">
                <a:ea typeface="ＭＳ Ｐゴシック" panose="020B0600070205080204" pitchFamily="34" charset="-128"/>
              </a:rPr>
              <a:t>= 1/1,000</a:t>
            </a:r>
          </a:p>
          <a:p>
            <a:pPr eaLnBrk="1" hangingPunct="1"/>
            <a:r>
              <a:rPr lang="en-US" altLang="en-US" sz="2800" dirty="0">
                <a:ea typeface="ＭＳ Ｐゴシック" panose="020B0600070205080204" pitchFamily="34" charset="-128"/>
              </a:rPr>
              <a:t>Therefore, reject H</a:t>
            </a:r>
            <a:r>
              <a:rPr lang="en-US" altLang="en-US" sz="2800" baseline="-25000" dirty="0">
                <a:ea typeface="ＭＳ Ｐゴシック" panose="020B0600070205080204" pitchFamily="34" charset="-128"/>
              </a:rPr>
              <a:t>o</a:t>
            </a:r>
            <a:r>
              <a:rPr lang="en-US" altLang="en-US" sz="2800" dirty="0">
                <a:ea typeface="ＭＳ Ｐゴシック" panose="020B0600070205080204" pitchFamily="34" charset="-128"/>
              </a:rPr>
              <a:t> and accept H</a:t>
            </a:r>
            <a:r>
              <a:rPr lang="en-US" altLang="en-US" sz="2800" baseline="-25000" dirty="0">
                <a:ea typeface="ＭＳ Ｐゴシック" panose="020B0600070205080204" pitchFamily="34" charset="-128"/>
              </a:rPr>
              <a:t>A </a:t>
            </a:r>
            <a:r>
              <a:rPr lang="en-US" altLang="en-US" sz="2800" dirty="0">
                <a:ea typeface="ＭＳ Ｐゴシック" panose="020B0600070205080204" pitchFamily="34" charset="-128"/>
              </a:rPr>
              <a:t>that it is a sign that my research team should only submit 2 abstracts to the PAS meeting this year, not 3.</a:t>
            </a:r>
            <a:endParaRPr lang="en-US" altLang="en-US" sz="2800" baseline="-25000" dirty="0">
              <a:ea typeface="ＭＳ Ｐゴシック" panose="020B0600070205080204" pitchFamily="34" charset="-128"/>
            </a:endParaRPr>
          </a:p>
        </p:txBody>
      </p:sp>
      <p:sp>
        <p:nvSpPr>
          <p:cNvPr id="179203" name="Slide Number Placeholder 3">
            <a:extLst>
              <a:ext uri="{FF2B5EF4-FFF2-40B4-BE49-F238E27FC236}">
                <a16:creationId xmlns:a16="http://schemas.microsoft.com/office/drawing/2014/main" id="{388349A1-6F37-774A-934E-2EE001C0A238}"/>
              </a:ext>
            </a:extLst>
          </p:cNvPr>
          <p:cNvSpPr>
            <a:spLocks noGrp="1"/>
          </p:cNvSpPr>
          <p:nvPr>
            <p:ph type="sldNum" sz="quarter" idx="12"/>
          </p:nvPr>
        </p:nvSpPr>
        <p:spPr>
          <a:xfrm>
            <a:off x="705347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562F434-AFBC-3445-B652-0E90EF5886DB}" type="slidenum">
              <a:rPr kumimoji="0" lang="en-US" altLang="en-US" sz="1400" smtClean="0"/>
              <a:pPr eaLnBrk="1" hangingPunct="1">
                <a:spcBef>
                  <a:spcPct val="50000"/>
                </a:spcBef>
                <a:buClrTx/>
                <a:buSzTx/>
                <a:buFontTx/>
                <a:buNone/>
              </a:pPr>
              <a:t>87</a:t>
            </a:fld>
            <a:endParaRPr kumimoji="0" lang="en-US" alt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4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a:extLst>
              <a:ext uri="{FF2B5EF4-FFF2-40B4-BE49-F238E27FC236}">
                <a16:creationId xmlns:a16="http://schemas.microsoft.com/office/drawing/2014/main" id="{E686B9DD-EF76-4843-B322-6E93072065FA}"/>
              </a:ext>
            </a:extLst>
          </p:cNvPr>
          <p:cNvSpPr>
            <a:spLocks noGrp="1" noChangeArrowheads="1"/>
          </p:cNvSpPr>
          <p:nvPr>
            <p:ph type="title"/>
          </p:nvPr>
        </p:nvSpPr>
        <p:spPr>
          <a:xfrm>
            <a:off x="1066800" y="381000"/>
            <a:ext cx="7848600" cy="1066800"/>
          </a:xfrm>
        </p:spPr>
        <p:txBody>
          <a:bodyPr/>
          <a:lstStyle/>
          <a:p>
            <a:pPr eaLnBrk="1" hangingPunct="1"/>
            <a:r>
              <a:rPr lang="en-US" altLang="en-US" dirty="0">
                <a:ea typeface="ＭＳ Ｐゴシック" panose="020B0600070205080204" pitchFamily="34" charset="-128"/>
              </a:rPr>
              <a:t>Beyond EBD-1: Example of Suspect P-value.  What’s wrong?</a:t>
            </a:r>
          </a:p>
        </p:txBody>
      </p:sp>
      <p:sp>
        <p:nvSpPr>
          <p:cNvPr id="64514" name="Content Placeholder 2">
            <a:extLst>
              <a:ext uri="{FF2B5EF4-FFF2-40B4-BE49-F238E27FC236}">
                <a16:creationId xmlns:a16="http://schemas.microsoft.com/office/drawing/2014/main" id="{E1718E32-EBFA-E049-BDFB-6F51721766C0}"/>
              </a:ext>
            </a:extLst>
          </p:cNvPr>
          <p:cNvSpPr>
            <a:spLocks noGrp="1" noChangeArrowheads="1"/>
          </p:cNvSpPr>
          <p:nvPr>
            <p:ph idx="1"/>
          </p:nvPr>
        </p:nvSpPr>
        <p:spPr>
          <a:xfrm>
            <a:off x="1053548" y="1871870"/>
            <a:ext cx="7772400" cy="4572000"/>
          </a:xfrm>
        </p:spPr>
        <p:txBody>
          <a:bodyPr/>
          <a:lstStyle/>
          <a:p>
            <a:pPr eaLnBrk="1" hangingPunct="1"/>
            <a:r>
              <a:rPr lang="en-US" altLang="en-US" dirty="0">
                <a:ea typeface="ＭＳ Ｐゴシック" panose="020B0600070205080204" pitchFamily="34" charset="-128"/>
              </a:rPr>
              <a:t>EBD: The prior probability of H</a:t>
            </a:r>
            <a:r>
              <a:rPr lang="en-US" altLang="en-US" baseline="-25000" dirty="0">
                <a:ea typeface="ＭＳ Ｐゴシック" panose="020B0600070205080204" pitchFamily="34" charset="-128"/>
              </a:rPr>
              <a:t>A</a:t>
            </a:r>
            <a:r>
              <a:rPr lang="en-US" altLang="en-US" dirty="0">
                <a:ea typeface="ＭＳ Ｐゴシック" panose="020B0600070205080204" pitchFamily="34" charset="-128"/>
              </a:rPr>
              <a:t>, that some higher power would send me a sign in this way is very low.</a:t>
            </a:r>
          </a:p>
          <a:p>
            <a:pPr eaLnBrk="1" hangingPunct="1"/>
            <a:r>
              <a:rPr lang="en-US" altLang="en-US" dirty="0">
                <a:ea typeface="ＭＳ Ｐゴシック" panose="020B0600070205080204" pitchFamily="34" charset="-128"/>
              </a:rPr>
              <a:t>But also: The P-value calculation is fishy.</a:t>
            </a:r>
          </a:p>
          <a:p>
            <a:pPr lvl="1" eaLnBrk="1" hangingPunct="1"/>
            <a:r>
              <a:rPr lang="en-US" altLang="en-US" i="1" dirty="0">
                <a:ea typeface="ＭＳ Ｐゴシック" panose="020B0600070205080204" pitchFamily="34" charset="-128"/>
              </a:rPr>
              <a:t>Stating hypotheses in advance helps protect against selecting which null hypothesis to test (and how) after looking at the data</a:t>
            </a:r>
          </a:p>
        </p:txBody>
      </p:sp>
      <p:sp>
        <p:nvSpPr>
          <p:cNvPr id="181251" name="Slide Number Placeholder 3">
            <a:extLst>
              <a:ext uri="{FF2B5EF4-FFF2-40B4-BE49-F238E27FC236}">
                <a16:creationId xmlns:a16="http://schemas.microsoft.com/office/drawing/2014/main" id="{FC0B4CE0-60A2-BC4A-B4C9-6710ADCF6B2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F768FFA8-D003-FE46-9424-9C09C2E85AE1}" type="slidenum">
              <a:rPr kumimoji="0" lang="en-US" altLang="en-US" sz="1400" smtClean="0"/>
              <a:pPr eaLnBrk="1" hangingPunct="1">
                <a:spcBef>
                  <a:spcPct val="50000"/>
                </a:spcBef>
                <a:buClrTx/>
                <a:buSzTx/>
                <a:buFontTx/>
                <a:buNone/>
              </a:pPr>
              <a:t>88</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itle 1">
            <a:extLst>
              <a:ext uri="{FF2B5EF4-FFF2-40B4-BE49-F238E27FC236}">
                <a16:creationId xmlns:a16="http://schemas.microsoft.com/office/drawing/2014/main" id="{17AC2DDD-8B04-BF46-86C8-FF0E33B3D8C2}"/>
              </a:ext>
            </a:extLst>
          </p:cNvPr>
          <p:cNvSpPr>
            <a:spLocks noGrp="1" noChangeArrowheads="1"/>
          </p:cNvSpPr>
          <p:nvPr>
            <p:ph type="title"/>
          </p:nvPr>
        </p:nvSpPr>
        <p:spPr>
          <a:xfrm>
            <a:off x="1143000" y="228600"/>
            <a:ext cx="7620000" cy="1066800"/>
          </a:xfrm>
        </p:spPr>
        <p:txBody>
          <a:bodyPr/>
          <a:lstStyle/>
          <a:p>
            <a:pPr eaLnBrk="1" hangingPunct="1"/>
            <a:r>
              <a:rPr lang="en-US" altLang="en-US">
                <a:ea typeface="ＭＳ Ｐゴシック" panose="020B0600070205080204" pitchFamily="34" charset="-128"/>
              </a:rPr>
              <a:t>Many possible choices for tests of H</a:t>
            </a:r>
            <a:r>
              <a:rPr lang="en-US" altLang="en-US" baseline="-25000">
                <a:ea typeface="ＭＳ Ｐゴシック" panose="020B0600070205080204" pitchFamily="34" charset="-128"/>
              </a:rPr>
              <a:t>0</a:t>
            </a:r>
            <a:r>
              <a:rPr lang="en-US" altLang="en-US">
                <a:ea typeface="ＭＳ Ｐゴシック" panose="020B0600070205080204" pitchFamily="34" charset="-128"/>
              </a:rPr>
              <a:t> for my trip to work</a:t>
            </a:r>
          </a:p>
        </p:txBody>
      </p:sp>
      <p:sp>
        <p:nvSpPr>
          <p:cNvPr id="62466" name="Content Placeholder 2">
            <a:extLst>
              <a:ext uri="{FF2B5EF4-FFF2-40B4-BE49-F238E27FC236}">
                <a16:creationId xmlns:a16="http://schemas.microsoft.com/office/drawing/2014/main" id="{C3F9A040-6C0C-7041-BD4A-D60C8F328D7D}"/>
              </a:ext>
            </a:extLst>
          </p:cNvPr>
          <p:cNvSpPr>
            <a:spLocks noGrp="1" noChangeArrowheads="1"/>
          </p:cNvSpPr>
          <p:nvPr>
            <p:ph idx="1"/>
          </p:nvPr>
        </p:nvSpPr>
        <p:spPr>
          <a:xfrm>
            <a:off x="1066800" y="1752600"/>
            <a:ext cx="7772400" cy="4572000"/>
          </a:xfrm>
        </p:spPr>
        <p:txBody>
          <a:bodyPr/>
          <a:lstStyle/>
          <a:p>
            <a:pPr eaLnBrk="1" hangingPunct="1"/>
            <a:r>
              <a:rPr lang="en-US" altLang="en-US" dirty="0">
                <a:ea typeface="ＭＳ Ｐゴシック" panose="020B0600070205080204" pitchFamily="34" charset="-128"/>
              </a:rPr>
              <a:t>Probability of a 2 </a:t>
            </a:r>
            <a:r>
              <a:rPr lang="en-US" altLang="en-US" i="1" dirty="0">
                <a:solidFill>
                  <a:srgbClr val="FF0000"/>
                </a:solidFill>
                <a:ea typeface="ＭＳ Ｐゴシック" panose="020B0600070205080204" pitchFamily="34" charset="-128"/>
              </a:rPr>
              <a:t>or 3 (2-tailed test)</a:t>
            </a:r>
            <a:r>
              <a:rPr lang="en-US" altLang="en-US" dirty="0">
                <a:ea typeface="ＭＳ Ｐゴシック" panose="020B0600070205080204" pitchFamily="34" charset="-128"/>
              </a:rPr>
              <a:t> in the 4</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position of the license plate of any 3 cars in a row</a:t>
            </a:r>
          </a:p>
          <a:p>
            <a:pPr eaLnBrk="1" hangingPunct="1"/>
            <a:r>
              <a:rPr lang="en-US" altLang="en-US" dirty="0">
                <a:ea typeface="ＭＳ Ｐゴシック" panose="020B0600070205080204" pitchFamily="34" charset="-128"/>
              </a:rPr>
              <a:t>Probability of a 2 </a:t>
            </a:r>
            <a:r>
              <a:rPr lang="en-US" altLang="en-US" i="1" dirty="0">
                <a:ea typeface="ＭＳ Ｐゴシック" panose="020B0600070205080204" pitchFamily="34" charset="-128"/>
              </a:rPr>
              <a:t>or 3</a:t>
            </a:r>
            <a:r>
              <a:rPr lang="en-US" altLang="en-US" dirty="0">
                <a:ea typeface="ＭＳ Ｐゴシック" panose="020B0600070205080204" pitchFamily="34" charset="-128"/>
              </a:rPr>
              <a:t> in </a:t>
            </a:r>
            <a:r>
              <a:rPr lang="en-US" altLang="en-US" i="1" dirty="0">
                <a:solidFill>
                  <a:srgbClr val="FF0000"/>
                </a:solidFill>
                <a:ea typeface="ＭＳ Ｐゴシック" panose="020B0600070205080204" pitchFamily="34" charset="-128"/>
              </a:rPr>
              <a:t>any </a:t>
            </a:r>
            <a:r>
              <a:rPr lang="en-US" altLang="en-US" dirty="0">
                <a:ea typeface="ＭＳ Ｐゴシック" panose="020B0600070205080204" pitchFamily="34" charset="-128"/>
              </a:rPr>
              <a:t>position of the license plate of any 3 cars in a row</a:t>
            </a:r>
          </a:p>
          <a:p>
            <a:pPr eaLnBrk="1" hangingPunct="1"/>
            <a:r>
              <a:rPr lang="en-US" altLang="en-US" dirty="0">
                <a:ea typeface="ＭＳ Ｐゴシック" panose="020B0600070205080204" pitchFamily="34" charset="-128"/>
              </a:rPr>
              <a:t>Probability of any event any time in the day that might have 2s or 3s in it that I could take as a sign</a:t>
            </a:r>
          </a:p>
        </p:txBody>
      </p:sp>
      <p:sp>
        <p:nvSpPr>
          <p:cNvPr id="183299" name="Slide Number Placeholder 3">
            <a:extLst>
              <a:ext uri="{FF2B5EF4-FFF2-40B4-BE49-F238E27FC236}">
                <a16:creationId xmlns:a16="http://schemas.microsoft.com/office/drawing/2014/main" id="{BA8EC5B2-DE3A-3641-BA9B-8A48BF7B241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44665A1-2798-9D4A-966F-1F85D5E48A37}" type="slidenum">
              <a:rPr kumimoji="0" lang="en-US" altLang="en-US" sz="1400" smtClean="0"/>
              <a:pPr eaLnBrk="1" hangingPunct="1">
                <a:spcBef>
                  <a:spcPct val="50000"/>
                </a:spcBef>
                <a:buClrTx/>
                <a:buSzTx/>
                <a:buFontTx/>
                <a:buNone/>
              </a:pPr>
              <a:t>89</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4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246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FDA1C83-9A90-DD49-B4D1-9F041D13A454}"/>
              </a:ext>
            </a:extLst>
          </p:cNvPr>
          <p:cNvSpPr>
            <a:spLocks noGrp="1" noChangeArrowheads="1"/>
          </p:cNvSpPr>
          <p:nvPr>
            <p:ph type="title"/>
          </p:nvPr>
        </p:nvSpPr>
        <p:spPr>
          <a:xfrm>
            <a:off x="990600" y="152400"/>
            <a:ext cx="7772400" cy="609600"/>
          </a:xfrm>
        </p:spPr>
        <p:txBody>
          <a:bodyPr/>
          <a:lstStyle/>
          <a:p>
            <a:r>
              <a:rPr lang="en-US" altLang="en-US" dirty="0">
                <a:ea typeface="ＭＳ Ｐゴシック" panose="020B0600070205080204" pitchFamily="34" charset="-128"/>
              </a:rPr>
              <a:t>Natural experiment example-1</a:t>
            </a:r>
          </a:p>
        </p:txBody>
      </p:sp>
      <p:sp>
        <p:nvSpPr>
          <p:cNvPr id="32770" name="Content Placeholder 2">
            <a:extLst>
              <a:ext uri="{FF2B5EF4-FFF2-40B4-BE49-F238E27FC236}">
                <a16:creationId xmlns:a16="http://schemas.microsoft.com/office/drawing/2014/main" id="{F651170C-3A9B-EB4E-B1D8-C53B38DADAA1}"/>
              </a:ext>
            </a:extLst>
          </p:cNvPr>
          <p:cNvSpPr>
            <a:spLocks noGrp="1" noChangeArrowheads="1"/>
          </p:cNvSpPr>
          <p:nvPr>
            <p:ph idx="1"/>
          </p:nvPr>
        </p:nvSpPr>
        <p:spPr>
          <a:xfrm>
            <a:off x="1143000" y="1143000"/>
            <a:ext cx="4495800" cy="5029200"/>
          </a:xfrm>
        </p:spPr>
        <p:txBody>
          <a:bodyPr/>
          <a:lstStyle/>
          <a:p>
            <a:r>
              <a:rPr lang="en-US" altLang="en-US" sz="2400" dirty="0">
                <a:ea typeface="ＭＳ Ｐゴシック" panose="020B0600070205080204" pitchFamily="34" charset="-128"/>
              </a:rPr>
              <a:t>Epidural anesthesia is associated with higher C-section rates</a:t>
            </a:r>
          </a:p>
          <a:p>
            <a:r>
              <a:rPr lang="en-US" altLang="en-US" sz="2400" dirty="0">
                <a:ea typeface="ＭＳ Ｐゴシック" panose="020B0600070205080204" pitchFamily="34" charset="-128"/>
              </a:rPr>
              <a:t>Could be due to confounding by difficult or prolonged labor</a:t>
            </a:r>
          </a:p>
          <a:p>
            <a:r>
              <a:rPr lang="en-US" altLang="en-US" sz="2400" dirty="0">
                <a:ea typeface="ＭＳ Ｐゴシック" panose="020B0600070205080204" pitchFamily="34" charset="-128"/>
              </a:rPr>
              <a:t>Natural experiment: US Department of Defense began offering labor epidurals in 1993 </a:t>
            </a:r>
          </a:p>
        </p:txBody>
      </p:sp>
      <p:sp>
        <p:nvSpPr>
          <p:cNvPr id="32771" name="Slide Number Placeholder 3">
            <a:extLst>
              <a:ext uri="{FF2B5EF4-FFF2-40B4-BE49-F238E27FC236}">
                <a16:creationId xmlns:a16="http://schemas.microsoft.com/office/drawing/2014/main" id="{D3A9196F-5DAB-C649-8FAD-DDAD87C8FE5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spcBef>
                <a:spcPct val="50000"/>
              </a:spcBef>
              <a:buClrTx/>
              <a:buSzTx/>
              <a:buFontTx/>
              <a:buNone/>
            </a:pPr>
            <a:fld id="{6146D85C-7F68-FF4A-9CC2-0A01551E5FED}" type="slidenum">
              <a:rPr kumimoji="0" lang="en-US" altLang="en-US" sz="1400" smtClean="0"/>
              <a:pPr>
                <a:spcBef>
                  <a:spcPct val="50000"/>
                </a:spcBef>
                <a:buClrTx/>
                <a:buSzTx/>
                <a:buFontTx/>
                <a:buNone/>
              </a:pPr>
              <a:t>9</a:t>
            </a:fld>
            <a:endParaRPr kumimoji="0" lang="en-US" altLang="en-US" sz="1400"/>
          </a:p>
        </p:txBody>
      </p:sp>
      <p:pic>
        <p:nvPicPr>
          <p:cNvPr id="32772" name="Picture 1">
            <a:extLst>
              <a:ext uri="{FF2B5EF4-FFF2-40B4-BE49-F238E27FC236}">
                <a16:creationId xmlns:a16="http://schemas.microsoft.com/office/drawing/2014/main" id="{5147DB43-93F0-624C-9321-3F8C720E1B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914400"/>
            <a:ext cx="20066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2">
            <a:extLst>
              <a:ext uri="{FF2B5EF4-FFF2-40B4-BE49-F238E27FC236}">
                <a16:creationId xmlns:a16="http://schemas.microsoft.com/office/drawing/2014/main" id="{DC0C4B7D-AA78-3248-8AD5-1827875521B5}"/>
              </a:ext>
            </a:extLst>
          </p:cNvPr>
          <p:cNvSpPr>
            <a:spLocks noChangeArrowheads="1"/>
          </p:cNvSpPr>
          <p:nvPr/>
        </p:nvSpPr>
        <p:spPr bwMode="auto">
          <a:xfrm>
            <a:off x="5715000" y="3810000"/>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200" b="1" dirty="0">
                <a:latin typeface="Times New Roman" panose="02020603050405020304" pitchFamily="18" charset="0"/>
              </a:rPr>
              <a:t>Myth:</a:t>
            </a:r>
            <a:r>
              <a:rPr kumimoji="0" lang="en-US" altLang="en-US" sz="2200" dirty="0">
                <a:latin typeface="Times New Roman" panose="02020603050405020304" pitchFamily="18" charset="0"/>
              </a:rPr>
              <a:t> "Epidurals are safe for mother and baby."</a:t>
            </a:r>
          </a:p>
          <a:p>
            <a:pPr eaLnBrk="1" hangingPunct="1">
              <a:spcBef>
                <a:spcPct val="0"/>
              </a:spcBef>
              <a:buClrTx/>
              <a:buSzTx/>
              <a:buFontTx/>
              <a:buNone/>
            </a:pPr>
            <a:r>
              <a:rPr kumimoji="0" lang="en-US" altLang="en-US" sz="2200" b="1" dirty="0">
                <a:latin typeface="Times New Roman" panose="02020603050405020304" pitchFamily="18" charset="0"/>
              </a:rPr>
              <a:t>Fact:</a:t>
            </a:r>
            <a:r>
              <a:rPr kumimoji="0" lang="en-US" altLang="en-US" sz="2200" dirty="0">
                <a:latin typeface="Times New Roman" panose="02020603050405020304" pitchFamily="18" charset="0"/>
              </a:rPr>
              <a:t> An epidural increases the odds of cesarean for lack of progress somewhere between 2- and 8-fold…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uiExpand="1" build="p"/>
      <p:bldP spid="3277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96555E9A-62F8-734D-910B-CB3653D6D1CB}"/>
              </a:ext>
            </a:extLst>
          </p:cNvPr>
          <p:cNvSpPr>
            <a:spLocks noGrp="1" noChangeArrowheads="1"/>
          </p:cNvSpPr>
          <p:nvPr>
            <p:ph type="title"/>
          </p:nvPr>
        </p:nvSpPr>
        <p:spPr>
          <a:xfrm>
            <a:off x="1143000" y="609600"/>
            <a:ext cx="7772400" cy="1066800"/>
          </a:xfrm>
        </p:spPr>
        <p:txBody>
          <a:bodyPr/>
          <a:lstStyle/>
          <a:p>
            <a:pPr eaLnBrk="1" hangingPunct="1"/>
            <a:r>
              <a:rPr lang="en-US" altLang="en-US">
                <a:ea typeface="ＭＳ Ｐゴシック" panose="020B0600070205080204" pitchFamily="34" charset="-128"/>
              </a:rPr>
              <a:t>Stating the hypothesis in advance provides some protection from spurious P-values</a:t>
            </a:r>
          </a:p>
        </p:txBody>
      </p:sp>
      <p:sp>
        <p:nvSpPr>
          <p:cNvPr id="185346" name="Content Placeholder 2">
            <a:extLst>
              <a:ext uri="{FF2B5EF4-FFF2-40B4-BE49-F238E27FC236}">
                <a16:creationId xmlns:a16="http://schemas.microsoft.com/office/drawing/2014/main" id="{60849301-9D75-2C44-8BA1-F16DF0F190AE}"/>
              </a:ext>
            </a:extLst>
          </p:cNvPr>
          <p:cNvSpPr>
            <a:spLocks noGrp="1" noChangeArrowheads="1"/>
          </p:cNvSpPr>
          <p:nvPr>
            <p:ph idx="1"/>
          </p:nvPr>
        </p:nvSpPr>
        <p:spPr>
          <a:xfrm>
            <a:off x="1219200" y="2286000"/>
            <a:ext cx="7772400" cy="4114800"/>
          </a:xfrm>
        </p:spPr>
        <p:txBody>
          <a:bodyPr/>
          <a:lstStyle/>
          <a:p>
            <a:pPr eaLnBrk="1" hangingPunct="1"/>
            <a:r>
              <a:rPr lang="en-US" altLang="en-US">
                <a:ea typeface="ＭＳ Ｐゴシック" panose="020B0600070205080204" pitchFamily="34" charset="-128"/>
              </a:rPr>
              <a:t>I will look at the 4</a:t>
            </a:r>
            <a:r>
              <a:rPr lang="en-US" altLang="en-US" baseline="30000">
                <a:ea typeface="ＭＳ Ｐゴシック" panose="020B0600070205080204" pitchFamily="34" charset="-128"/>
              </a:rPr>
              <a:t>th</a:t>
            </a:r>
            <a:r>
              <a:rPr lang="en-US" altLang="en-US">
                <a:ea typeface="ＭＳ Ｐゴシック" panose="020B0600070205080204" pitchFamily="34" charset="-128"/>
              </a:rPr>
              <a:t> position of the license plates of the first 3 cars that pass me after 7:16:00 AM and see if all are 2’</a:t>
            </a:r>
            <a:r>
              <a:rPr lang="en-US" altLang="ja-JP">
                <a:ea typeface="ＭＳ Ｐゴシック" panose="020B0600070205080204" pitchFamily="34" charset="-128"/>
              </a:rPr>
              <a:t>s or all are 3</a:t>
            </a:r>
            <a:r>
              <a:rPr lang="en-US" altLang="en-US">
                <a:ea typeface="ＭＳ Ｐゴシック" panose="020B0600070205080204" pitchFamily="34" charset="-128"/>
              </a:rPr>
              <a:t>’</a:t>
            </a:r>
            <a:r>
              <a:rPr lang="en-US" altLang="ja-JP">
                <a:ea typeface="ＭＳ Ｐゴシック" panose="020B0600070205080204" pitchFamily="34" charset="-128"/>
              </a:rPr>
              <a:t>s.</a:t>
            </a:r>
            <a:endParaRPr lang="en-US" altLang="en-US">
              <a:ea typeface="ＭＳ Ｐゴシック" panose="020B0600070205080204" pitchFamily="34" charset="-128"/>
            </a:endParaRPr>
          </a:p>
        </p:txBody>
      </p:sp>
      <p:sp>
        <p:nvSpPr>
          <p:cNvPr id="185347" name="Slide Number Placeholder 3">
            <a:extLst>
              <a:ext uri="{FF2B5EF4-FFF2-40B4-BE49-F238E27FC236}">
                <a16:creationId xmlns:a16="http://schemas.microsoft.com/office/drawing/2014/main" id="{1E343003-3DC5-5644-9C4A-326DE5D89C2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C02C6E44-7FDD-F848-8255-4442CA2DA547}" type="slidenum">
              <a:rPr kumimoji="0" lang="en-US" altLang="en-US" sz="1400" smtClean="0"/>
              <a:pPr eaLnBrk="1" hangingPunct="1">
                <a:spcBef>
                  <a:spcPct val="50000"/>
                </a:spcBef>
                <a:buClrTx/>
                <a:buSzTx/>
                <a:buFontTx/>
                <a:buNone/>
              </a:pPr>
              <a:t>90</a:t>
            </a:fld>
            <a:endParaRPr kumimoji="0" lang="en-US" altLang="en-US" sz="140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34643F89-DAC8-6A4A-A2D2-2FAE7BAB5009}"/>
              </a:ext>
            </a:extLst>
          </p:cNvPr>
          <p:cNvSpPr>
            <a:spLocks noGrp="1" noChangeArrowheads="1"/>
          </p:cNvSpPr>
          <p:nvPr>
            <p:ph type="title"/>
          </p:nvPr>
        </p:nvSpPr>
        <p:spPr>
          <a:xfrm>
            <a:off x="1066800" y="76200"/>
            <a:ext cx="7772400" cy="762000"/>
          </a:xfrm>
        </p:spPr>
        <p:txBody>
          <a:bodyPr/>
          <a:lstStyle/>
          <a:p>
            <a:pPr eaLnBrk="1" hangingPunct="1"/>
            <a:r>
              <a:rPr lang="en-US" altLang="en-US">
                <a:ea typeface="ＭＳ Ｐゴシック" panose="020B0600070205080204" pitchFamily="34" charset="-128"/>
              </a:rPr>
              <a:t>Application to clinical research</a:t>
            </a:r>
          </a:p>
        </p:txBody>
      </p:sp>
      <p:sp>
        <p:nvSpPr>
          <p:cNvPr id="64514" name="Content Placeholder 2">
            <a:extLst>
              <a:ext uri="{FF2B5EF4-FFF2-40B4-BE49-F238E27FC236}">
                <a16:creationId xmlns:a16="http://schemas.microsoft.com/office/drawing/2014/main" id="{F8B7F724-4ABD-674F-9D18-9AF170350FFE}"/>
              </a:ext>
            </a:extLst>
          </p:cNvPr>
          <p:cNvSpPr>
            <a:spLocks noGrp="1" noChangeArrowheads="1"/>
          </p:cNvSpPr>
          <p:nvPr>
            <p:ph idx="1"/>
          </p:nvPr>
        </p:nvSpPr>
        <p:spPr>
          <a:xfrm>
            <a:off x="990600" y="1143000"/>
            <a:ext cx="7772400" cy="5257800"/>
          </a:xfrm>
        </p:spPr>
        <p:txBody>
          <a:bodyPr/>
          <a:lstStyle/>
          <a:p>
            <a:pPr eaLnBrk="1" hangingPunct="1"/>
            <a:r>
              <a:rPr lang="en-US" altLang="en-US">
                <a:ea typeface="ＭＳ Ｐゴシック" panose="020B0600070205080204" pitchFamily="34" charset="-128"/>
              </a:rPr>
              <a:t>Many of you will be exploring your own data</a:t>
            </a:r>
          </a:p>
          <a:p>
            <a:pPr eaLnBrk="1" hangingPunct="1"/>
            <a:r>
              <a:rPr lang="en-US" altLang="en-US">
                <a:ea typeface="ＭＳ Ｐゴシック" panose="020B0600070205080204" pitchFamily="34" charset="-128"/>
              </a:rPr>
              <a:t>You will find interesting associations</a:t>
            </a:r>
          </a:p>
          <a:p>
            <a:pPr eaLnBrk="1" hangingPunct="1"/>
            <a:r>
              <a:rPr lang="en-US" altLang="en-US">
                <a:ea typeface="ＭＳ Ｐゴシック" panose="020B0600070205080204" pitchFamily="34" charset="-128"/>
              </a:rPr>
              <a:t>You will come up with reasons why they might be real or important</a:t>
            </a:r>
          </a:p>
          <a:p>
            <a:pPr eaLnBrk="1" hangingPunct="1"/>
            <a:r>
              <a:rPr lang="en-US" altLang="en-US">
                <a:ea typeface="ＭＳ Ｐゴシック" panose="020B0600070205080204" pitchFamily="34" charset="-128"/>
              </a:rPr>
              <a:t>You will calculate P-values for them and will be tempted to report and believe them</a:t>
            </a:r>
          </a:p>
          <a:p>
            <a:pPr eaLnBrk="1" hangingPunct="1"/>
            <a:r>
              <a:rPr lang="en-US" altLang="en-US">
                <a:ea typeface="ＭＳ Ｐゴシック" panose="020B0600070205080204" pitchFamily="34" charset="-128"/>
              </a:rPr>
              <a:t>BE CAREFUL!</a:t>
            </a:r>
          </a:p>
        </p:txBody>
      </p:sp>
      <p:sp>
        <p:nvSpPr>
          <p:cNvPr id="187395" name="Slide Number Placeholder 3">
            <a:extLst>
              <a:ext uri="{FF2B5EF4-FFF2-40B4-BE49-F238E27FC236}">
                <a16:creationId xmlns:a16="http://schemas.microsoft.com/office/drawing/2014/main" id="{9D5E30B5-A3FC-5A45-A0FA-4BF420B1FEF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E566A9D-7F7B-EB4F-95C4-4A0F80ACC5E8}" type="slidenum">
              <a:rPr kumimoji="0" lang="en-US" altLang="en-US" sz="1400" smtClean="0"/>
              <a:pPr eaLnBrk="1" hangingPunct="1">
                <a:spcBef>
                  <a:spcPct val="50000"/>
                </a:spcBef>
                <a:buClrTx/>
                <a:buSzTx/>
                <a:buFontTx/>
                <a:buNone/>
              </a:pPr>
              <a:t>91</a:t>
            </a:fld>
            <a:endParaRPr kumimoji="0"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a:extLst>
              <a:ext uri="{FF2B5EF4-FFF2-40B4-BE49-F238E27FC236}">
                <a16:creationId xmlns:a16="http://schemas.microsoft.com/office/drawing/2014/main" id="{35AF9CBF-805C-8D48-BF83-601E7DEA3E24}"/>
              </a:ext>
            </a:extLst>
          </p:cNvPr>
          <p:cNvSpPr>
            <a:spLocks noGrp="1" noChangeArrowheads="1"/>
          </p:cNvSpPr>
          <p:nvPr>
            <p:ph type="title"/>
          </p:nvPr>
        </p:nvSpPr>
        <p:spPr>
          <a:xfrm>
            <a:off x="1066800" y="152400"/>
            <a:ext cx="7772400" cy="914400"/>
          </a:xfrm>
        </p:spPr>
        <p:txBody>
          <a:bodyPr/>
          <a:lstStyle/>
          <a:p>
            <a:pPr eaLnBrk="1" hangingPunct="1"/>
            <a:r>
              <a:rPr lang="en-US" altLang="en-US" sz="3600">
                <a:ea typeface="ＭＳ Ｐゴシック" panose="020B0600070205080204" pitchFamily="34" charset="-128"/>
              </a:rPr>
              <a:t>When P-values and Confidence Intervals Disagree</a:t>
            </a:r>
          </a:p>
        </p:txBody>
      </p:sp>
      <p:sp>
        <p:nvSpPr>
          <p:cNvPr id="189442" name="Rectangle 3">
            <a:extLst>
              <a:ext uri="{FF2B5EF4-FFF2-40B4-BE49-F238E27FC236}">
                <a16:creationId xmlns:a16="http://schemas.microsoft.com/office/drawing/2014/main" id="{A9698BBC-03F2-9048-B6EA-598D00ADC1A4}"/>
              </a:ext>
            </a:extLst>
          </p:cNvPr>
          <p:cNvSpPr>
            <a:spLocks noGrp="1" noChangeArrowheads="1"/>
          </p:cNvSpPr>
          <p:nvPr>
            <p:ph type="body" idx="1"/>
          </p:nvPr>
        </p:nvSpPr>
        <p:spPr>
          <a:xfrm>
            <a:off x="1143000" y="1371600"/>
            <a:ext cx="7772400" cy="5181600"/>
          </a:xfrm>
        </p:spPr>
        <p:txBody>
          <a:bodyPr/>
          <a:lstStyle/>
          <a:p>
            <a:pPr eaLnBrk="1" hangingPunct="1"/>
            <a:r>
              <a:rPr lang="en-US" altLang="en-US" sz="2800">
                <a:ea typeface="ＭＳ Ｐゴシック" panose="020B0600070205080204" pitchFamily="34" charset="-128"/>
              </a:rPr>
              <a:t>Usually P &lt; 0.05 means 95% CI excludes null value  </a:t>
            </a:r>
          </a:p>
          <a:p>
            <a:pPr eaLnBrk="1" hangingPunct="1"/>
            <a:r>
              <a:rPr lang="en-US" altLang="en-US" sz="2800">
                <a:ea typeface="ＭＳ Ｐゴシック" panose="020B0600070205080204" pitchFamily="34" charset="-128"/>
              </a:rPr>
              <a:t>But both 95% CI and P-values are based on approximations, so this may not be the case </a:t>
            </a:r>
          </a:p>
          <a:p>
            <a:pPr eaLnBrk="1" hangingPunct="1"/>
            <a:r>
              <a:rPr lang="en-US" altLang="ja-JP" sz="2800">
                <a:ea typeface="ＭＳ Ｐゴシック" panose="020B0600070205080204" pitchFamily="34" charset="-128"/>
              </a:rPr>
              <a:t>Risk difference and risk ratio may also give different statistical significance</a:t>
            </a:r>
          </a:p>
          <a:p>
            <a:pPr eaLnBrk="1" hangingPunct="1"/>
            <a:r>
              <a:rPr lang="en-US" altLang="en-US" sz="2800">
                <a:ea typeface="ＭＳ Ｐゴシック" panose="020B0600070205080204" pitchFamily="34" charset="-128"/>
              </a:rPr>
              <a:t>If you want 95% CI and P-values to agree, use </a:t>
            </a:r>
            <a:r>
              <a:rPr lang="ja-JP" altLang="en-US" sz="2800">
                <a:ea typeface="ＭＳ Ｐゴシック" panose="020B0600070205080204" pitchFamily="34" charset="-128"/>
              </a:rPr>
              <a:t>“</a:t>
            </a:r>
            <a:r>
              <a:rPr lang="en-US" altLang="ja-JP" sz="2800">
                <a:ea typeface="ＭＳ Ｐゴシック" panose="020B0600070205080204" pitchFamily="34" charset="-128"/>
              </a:rPr>
              <a:t>test-based</a:t>
            </a:r>
            <a:r>
              <a:rPr lang="ja-JP" altLang="en-US" sz="2800">
                <a:ea typeface="ＭＳ Ｐゴシック" panose="020B0600070205080204" pitchFamily="34" charset="-128"/>
              </a:rPr>
              <a:t>”</a:t>
            </a:r>
            <a:r>
              <a:rPr lang="en-US" altLang="ja-JP" sz="2800">
                <a:ea typeface="ＭＳ Ｐゴシック" panose="020B0600070205080204" pitchFamily="34" charset="-128"/>
              </a:rPr>
              <a:t> confidence intervals – see next slide</a:t>
            </a:r>
          </a:p>
          <a:p>
            <a:pPr eaLnBrk="1" hangingPunct="1"/>
            <a:r>
              <a:rPr lang="en-US" altLang="ja-JP" sz="2800">
                <a:ea typeface="ＭＳ Ｐゴシック" panose="020B0600070205080204" pitchFamily="34" charset="-128"/>
              </a:rPr>
              <a:t>If you want better 95% CI for risk difference, type “findit rdci”</a:t>
            </a:r>
          </a:p>
          <a:p>
            <a:pPr eaLnBrk="1" hangingPunct="1"/>
            <a:endParaRPr lang="en-US" altLang="ja-JP" sz="2800">
              <a:ea typeface="ＭＳ Ｐゴシック" panose="020B0600070205080204" pitchFamily="34" charset="-128"/>
            </a:endParaRPr>
          </a:p>
          <a:p>
            <a:pPr eaLnBrk="1" hangingPunct="1">
              <a:buFont typeface="Wingdings" pitchFamily="2" charset="2"/>
              <a:buNone/>
            </a:pPr>
            <a:endParaRPr lang="en-US" altLang="en-US" sz="2400">
              <a:ea typeface="ＭＳ Ｐゴシック" panose="020B0600070205080204" pitchFamily="34" charset="-128"/>
            </a:endParaRPr>
          </a:p>
        </p:txBody>
      </p:sp>
      <p:sp>
        <p:nvSpPr>
          <p:cNvPr id="189443" name="Slide Number Placeholder 1">
            <a:extLst>
              <a:ext uri="{FF2B5EF4-FFF2-40B4-BE49-F238E27FC236}">
                <a16:creationId xmlns:a16="http://schemas.microsoft.com/office/drawing/2014/main" id="{38CBE6D1-0455-7742-A7BB-7143A1732BC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B2FCB62-7651-404D-8DB5-88FCF25FD9E3}" type="slidenum">
              <a:rPr kumimoji="0" lang="en-US" altLang="en-US" sz="1400" smtClean="0"/>
              <a:pPr eaLnBrk="1" hangingPunct="1">
                <a:spcBef>
                  <a:spcPct val="50000"/>
                </a:spcBef>
                <a:buClrTx/>
                <a:buSzTx/>
                <a:buFontTx/>
                <a:buNone/>
              </a:pPr>
              <a:t>92</a:t>
            </a:fld>
            <a:endParaRPr kumimoji="0" lang="en-US" altLang="en-US" sz="14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a:extLst>
              <a:ext uri="{FF2B5EF4-FFF2-40B4-BE49-F238E27FC236}">
                <a16:creationId xmlns:a16="http://schemas.microsoft.com/office/drawing/2014/main" id="{D6624D04-4903-5F43-983D-7CD4834A37ED}"/>
              </a:ext>
            </a:extLst>
          </p:cNvPr>
          <p:cNvSpPr>
            <a:spLocks noGrp="1" noChangeArrowheads="1"/>
          </p:cNvSpPr>
          <p:nvPr>
            <p:ph type="title"/>
          </p:nvPr>
        </p:nvSpPr>
        <p:spPr>
          <a:xfrm>
            <a:off x="990600" y="152400"/>
            <a:ext cx="7772400" cy="533400"/>
          </a:xfrm>
        </p:spPr>
        <p:txBody>
          <a:bodyPr/>
          <a:lstStyle/>
          <a:p>
            <a:pPr eaLnBrk="1" hangingPunct="1"/>
            <a:r>
              <a:rPr lang="en-US" altLang="en-US" sz="3600">
                <a:ea typeface="ＭＳ Ｐゴシック" panose="020B0600070205080204" pitchFamily="34" charset="-128"/>
              </a:rPr>
              <a:t>Example of inconsistency</a:t>
            </a:r>
          </a:p>
        </p:txBody>
      </p:sp>
      <p:sp>
        <p:nvSpPr>
          <p:cNvPr id="191490" name="Rectangle 5">
            <a:extLst>
              <a:ext uri="{FF2B5EF4-FFF2-40B4-BE49-F238E27FC236}">
                <a16:creationId xmlns:a16="http://schemas.microsoft.com/office/drawing/2014/main" id="{F5EBA8A1-CDAD-834D-A128-023AD29F62BE}"/>
              </a:ext>
            </a:extLst>
          </p:cNvPr>
          <p:cNvSpPr>
            <a:spLocks noChangeArrowheads="1"/>
          </p:cNvSpPr>
          <p:nvPr/>
        </p:nvSpPr>
        <p:spPr bwMode="auto">
          <a:xfrm>
            <a:off x="838200" y="838200"/>
            <a:ext cx="8458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1600">
                <a:latin typeface="Courier New" panose="02070309020205020404" pitchFamily="49" charset="0"/>
              </a:rPr>
              <a:t>	. csi 2 18 28 58,ex</a:t>
            </a:r>
          </a:p>
          <a:p>
            <a:pPr eaLnBrk="1" hangingPunct="1">
              <a:spcBef>
                <a:spcPct val="0"/>
              </a:spcBef>
              <a:buClrTx/>
              <a:buSzTx/>
              <a:buFontTx/>
              <a:buNone/>
            </a:pPr>
            <a:r>
              <a:rPr kumimoji="0" lang="en-US" altLang="en-US" sz="1600">
                <a:latin typeface="Courier New" panose="02070309020205020404" pitchFamily="49" charset="0"/>
              </a:rPr>
              <a:t>                 |   Exposed   Unexposed  |      Total</a:t>
            </a:r>
          </a:p>
          <a:p>
            <a:pPr eaLnBrk="1" hangingPunct="1">
              <a:spcBef>
                <a:spcPct val="0"/>
              </a:spcBef>
              <a:buClrTx/>
              <a:buSzTx/>
              <a:buFontTx/>
              <a:buNone/>
            </a:pPr>
            <a:r>
              <a:rPr kumimoji="0" lang="en-US" altLang="en-US" sz="1600">
                <a:latin typeface="Courier New" panose="02070309020205020404" pitchFamily="49" charset="0"/>
              </a:rPr>
              <a:t>-----------------+------------------------+------------</a:t>
            </a:r>
          </a:p>
          <a:p>
            <a:pPr eaLnBrk="1" hangingPunct="1">
              <a:spcBef>
                <a:spcPct val="0"/>
              </a:spcBef>
              <a:buClrTx/>
              <a:buSzTx/>
              <a:buFontTx/>
              <a:buNone/>
            </a:pPr>
            <a:r>
              <a:rPr kumimoji="0" lang="en-US" altLang="en-US" sz="1600">
                <a:latin typeface="Courier New" panose="02070309020205020404" pitchFamily="49" charset="0"/>
              </a:rPr>
              <a:t>           Cases |         2          18  |         20</a:t>
            </a:r>
          </a:p>
          <a:p>
            <a:pPr eaLnBrk="1" hangingPunct="1">
              <a:spcBef>
                <a:spcPct val="0"/>
              </a:spcBef>
              <a:buClrTx/>
              <a:buSzTx/>
              <a:buFontTx/>
              <a:buNone/>
            </a:pPr>
            <a:r>
              <a:rPr kumimoji="0" lang="en-US" altLang="en-US" sz="1600">
                <a:latin typeface="Courier New" panose="02070309020205020404" pitchFamily="49" charset="0"/>
              </a:rPr>
              <a:t>        Noncases |        28          58  |         86</a:t>
            </a:r>
          </a:p>
          <a:p>
            <a:pPr eaLnBrk="1" hangingPunct="1">
              <a:spcBef>
                <a:spcPct val="0"/>
              </a:spcBef>
              <a:buClrTx/>
              <a:buSzTx/>
              <a:buFontTx/>
              <a:buNone/>
            </a:pPr>
            <a:r>
              <a:rPr kumimoji="0" lang="en-US" altLang="en-US" sz="1600">
                <a:latin typeface="Courier New" panose="02070309020205020404" pitchFamily="49" charset="0"/>
              </a:rPr>
              <a:t>-----------------+------------------------+------------</a:t>
            </a:r>
          </a:p>
          <a:p>
            <a:pPr eaLnBrk="1" hangingPunct="1">
              <a:spcBef>
                <a:spcPct val="0"/>
              </a:spcBef>
              <a:buClrTx/>
              <a:buSzTx/>
              <a:buFontTx/>
              <a:buNone/>
            </a:pPr>
            <a:r>
              <a:rPr kumimoji="0" lang="en-US" altLang="en-US" sz="1600">
                <a:latin typeface="Courier New" panose="02070309020205020404" pitchFamily="49" charset="0"/>
              </a:rPr>
              <a:t>           Total |        30          76  |        106</a:t>
            </a:r>
          </a:p>
          <a:p>
            <a:pPr eaLnBrk="1" hangingPunct="1">
              <a:spcBef>
                <a:spcPct val="0"/>
              </a:spcBef>
              <a:buClrTx/>
              <a:buSzTx/>
              <a:buFontTx/>
              <a:buNone/>
            </a:pPr>
            <a:r>
              <a:rPr kumimoji="0" lang="en-US" altLang="en-US" sz="1600">
                <a:latin typeface="Courier New" panose="02070309020205020404" pitchFamily="49" charset="0"/>
              </a:rPr>
              <a:t>                 |                        |</a:t>
            </a:r>
          </a:p>
          <a:p>
            <a:pPr eaLnBrk="1" hangingPunct="1">
              <a:spcBef>
                <a:spcPct val="0"/>
              </a:spcBef>
              <a:buClrTx/>
              <a:buSzTx/>
              <a:buFontTx/>
              <a:buNone/>
            </a:pPr>
            <a:r>
              <a:rPr kumimoji="0" lang="en-US" altLang="en-US" sz="1600">
                <a:latin typeface="Courier New" panose="02070309020205020404" pitchFamily="49" charset="0"/>
              </a:rPr>
              <a:t>            Risk |  .0666667    .2368421  |   .1886792</a:t>
            </a:r>
          </a:p>
          <a:p>
            <a:pPr eaLnBrk="1" hangingPunct="1">
              <a:spcBef>
                <a:spcPct val="0"/>
              </a:spcBef>
              <a:buClrTx/>
              <a:buSzTx/>
              <a:buFontTx/>
              <a:buNone/>
            </a:pPr>
            <a:r>
              <a:rPr kumimoji="0" lang="en-US" altLang="en-US" sz="1600">
                <a:latin typeface="Courier New" panose="02070309020205020404" pitchFamily="49" charset="0"/>
              </a:rPr>
              <a:t>                 |                        |</a:t>
            </a:r>
          </a:p>
          <a:p>
            <a:pPr eaLnBrk="1" hangingPunct="1">
              <a:spcBef>
                <a:spcPct val="0"/>
              </a:spcBef>
              <a:buClrTx/>
              <a:buSzTx/>
              <a:buFontTx/>
              <a:buNone/>
            </a:pPr>
            <a:r>
              <a:rPr kumimoji="0" lang="en-US" altLang="en-US" sz="1600">
                <a:latin typeface="Courier New" panose="02070309020205020404" pitchFamily="49" charset="0"/>
              </a:rPr>
              <a:t>                 |      Point estimate    |    [95% Conf. Interval]</a:t>
            </a:r>
          </a:p>
          <a:p>
            <a:pPr eaLnBrk="1" hangingPunct="1">
              <a:spcBef>
                <a:spcPct val="0"/>
              </a:spcBef>
              <a:buClrTx/>
              <a:buSzTx/>
              <a:buFontTx/>
              <a:buNone/>
            </a:pPr>
            <a:r>
              <a:rPr kumimoji="0" lang="en-US" altLang="en-US" sz="1600">
                <a:latin typeface="Courier New" panose="02070309020205020404" pitchFamily="49" charset="0"/>
              </a:rPr>
              <a:t>                 |------------------------+------------------------</a:t>
            </a:r>
          </a:p>
          <a:p>
            <a:pPr eaLnBrk="1" hangingPunct="1">
              <a:spcBef>
                <a:spcPct val="0"/>
              </a:spcBef>
              <a:buClrTx/>
              <a:buSzTx/>
              <a:buFontTx/>
              <a:buNone/>
            </a:pPr>
            <a:r>
              <a:rPr kumimoji="0" lang="en-US" altLang="en-US" sz="1600">
                <a:latin typeface="Courier New" panose="02070309020205020404" pitchFamily="49" charset="0"/>
              </a:rPr>
              <a:t> Risk difference |        -.1701754       |   -.3009557   -.0393952 </a:t>
            </a:r>
          </a:p>
          <a:p>
            <a:pPr eaLnBrk="1" hangingPunct="1">
              <a:spcBef>
                <a:spcPct val="0"/>
              </a:spcBef>
              <a:buClrTx/>
              <a:buSzTx/>
              <a:buFontTx/>
              <a:buNone/>
            </a:pPr>
            <a:r>
              <a:rPr kumimoji="0" lang="en-US" altLang="en-US" sz="1600">
                <a:latin typeface="Courier New" panose="02070309020205020404" pitchFamily="49" charset="0"/>
              </a:rPr>
              <a:t>      Risk ratio |         .2814815       |     .069523     1.13965 </a:t>
            </a:r>
          </a:p>
          <a:p>
            <a:pPr eaLnBrk="1" hangingPunct="1">
              <a:spcBef>
                <a:spcPct val="0"/>
              </a:spcBef>
              <a:buClrTx/>
              <a:buSzTx/>
              <a:buFontTx/>
              <a:buNone/>
            </a:pPr>
            <a:r>
              <a:rPr kumimoji="0" lang="en-US" altLang="en-US" sz="1600">
                <a:latin typeface="Courier New" panose="02070309020205020404" pitchFamily="49" charset="0"/>
              </a:rPr>
              <a:t> Prev. frac. ex. |         .7185185       |   -.1396499     .930477 </a:t>
            </a:r>
          </a:p>
          <a:p>
            <a:pPr eaLnBrk="1" hangingPunct="1">
              <a:spcBef>
                <a:spcPct val="0"/>
              </a:spcBef>
              <a:buClrTx/>
              <a:buSzTx/>
              <a:buFontTx/>
              <a:buNone/>
            </a:pPr>
            <a:r>
              <a:rPr kumimoji="0" lang="en-US" altLang="en-US" sz="1600">
                <a:latin typeface="Courier New" panose="02070309020205020404" pitchFamily="49" charset="0"/>
              </a:rPr>
              <a:t> Prev. frac. pop |         .2033543       |</a:t>
            </a:r>
          </a:p>
          <a:p>
            <a:pPr eaLnBrk="1" hangingPunct="1">
              <a:spcBef>
                <a:spcPct val="0"/>
              </a:spcBef>
              <a:buClrTx/>
              <a:buSzTx/>
              <a:buFontTx/>
              <a:buNone/>
            </a:pPr>
            <a:r>
              <a:rPr kumimoji="0" lang="en-US" altLang="en-US" sz="1800">
                <a:latin typeface="Courier New" panose="02070309020205020404" pitchFamily="49" charset="0"/>
              </a:rPr>
              <a:t>                 +-----------------------------------------</a:t>
            </a:r>
          </a:p>
          <a:p>
            <a:pPr eaLnBrk="1" hangingPunct="1">
              <a:spcBef>
                <a:spcPct val="0"/>
              </a:spcBef>
              <a:buClrTx/>
              <a:buSzTx/>
              <a:buFontTx/>
              <a:buNone/>
            </a:pPr>
            <a:r>
              <a:rPr kumimoji="0" lang="en-US" altLang="en-US" sz="1800">
                <a:latin typeface="Courier New" panose="02070309020205020404" pitchFamily="49" charset="0"/>
              </a:rPr>
              <a:t>                chi2(1) =     4.07  Pr&gt;chi2 = 0.0437</a:t>
            </a:r>
          </a:p>
        </p:txBody>
      </p:sp>
      <p:sp>
        <p:nvSpPr>
          <p:cNvPr id="191491" name="Slide Number Placeholder 1">
            <a:extLst>
              <a:ext uri="{FF2B5EF4-FFF2-40B4-BE49-F238E27FC236}">
                <a16:creationId xmlns:a16="http://schemas.microsoft.com/office/drawing/2014/main" id="{AF16A9A6-B4B6-E143-9BD0-943E0054520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84B5E00F-BA88-C841-B203-B3CA5EF1D640}" type="slidenum">
              <a:rPr kumimoji="0" lang="en-US" altLang="en-US" sz="1400" smtClean="0"/>
              <a:pPr eaLnBrk="1" hangingPunct="1">
                <a:spcBef>
                  <a:spcPct val="50000"/>
                </a:spcBef>
                <a:buClrTx/>
                <a:buSzTx/>
                <a:buFontTx/>
                <a:buNone/>
              </a:pPr>
              <a:t>93</a:t>
            </a:fld>
            <a:endParaRPr kumimoji="0" lang="en-US" altLang="en-US" sz="1400"/>
          </a:p>
        </p:txBody>
      </p:sp>
      <p:sp>
        <p:nvSpPr>
          <p:cNvPr id="191492" name="Rectangle 2">
            <a:extLst>
              <a:ext uri="{FF2B5EF4-FFF2-40B4-BE49-F238E27FC236}">
                <a16:creationId xmlns:a16="http://schemas.microsoft.com/office/drawing/2014/main" id="{05EE5CDF-EE1D-8449-92AB-AC491CFF2467}"/>
              </a:ext>
            </a:extLst>
          </p:cNvPr>
          <p:cNvSpPr>
            <a:spLocks noChangeArrowheads="1"/>
          </p:cNvSpPr>
          <p:nvPr/>
        </p:nvSpPr>
        <p:spPr bwMode="auto">
          <a:xfrm>
            <a:off x="914400" y="5257800"/>
            <a:ext cx="830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a:latin typeface="Times New Roman" panose="02020603050405020304" pitchFamily="18" charset="0"/>
              </a:rPr>
              <a:t> 		</a:t>
            </a:r>
            <a:r>
              <a:rPr kumimoji="0" lang="en-US" altLang="en-US" sz="1600">
                <a:latin typeface="Courier New" panose="02070309020205020404" pitchFamily="49" charset="0"/>
              </a:rPr>
              <a:t>1-sided Fisher's exact P = 0.0345</a:t>
            </a:r>
          </a:p>
          <a:p>
            <a:pPr eaLnBrk="1" hangingPunct="1">
              <a:spcBef>
                <a:spcPct val="0"/>
              </a:spcBef>
              <a:buClrTx/>
              <a:buSzTx/>
              <a:buFontTx/>
              <a:buNone/>
            </a:pPr>
            <a:r>
              <a:rPr kumimoji="0" lang="en-US" altLang="en-US" sz="1600">
                <a:latin typeface="Courier New" panose="02070309020205020404" pitchFamily="49" charset="0"/>
              </a:rPr>
              <a:t>               2-sided Fisher's exact P = 0.0542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859D6D9D-CA3F-2444-8C0E-91551341EC33}"/>
              </a:ext>
            </a:extLst>
          </p:cNvPr>
          <p:cNvSpPr>
            <a:spLocks noGrp="1" noChangeArrowheads="1"/>
          </p:cNvSpPr>
          <p:nvPr>
            <p:ph type="title"/>
          </p:nvPr>
        </p:nvSpPr>
        <p:spPr>
          <a:xfrm>
            <a:off x="1143000" y="0"/>
            <a:ext cx="7772400" cy="1143000"/>
          </a:xfrm>
        </p:spPr>
        <p:txBody>
          <a:bodyPr/>
          <a:lstStyle/>
          <a:p>
            <a:pPr eaLnBrk="1" hangingPunct="1"/>
            <a:r>
              <a:rPr lang="en-US" altLang="en-US" sz="2800">
                <a:latin typeface="Courier New" panose="02070309020205020404" pitchFamily="49" charset="0"/>
                <a:ea typeface="ＭＳ Ｐゴシック" panose="020B0600070205080204" pitchFamily="34" charset="-128"/>
              </a:rPr>
              <a:t>Alternative Stata output: Test-based CI</a:t>
            </a:r>
          </a:p>
        </p:txBody>
      </p:sp>
      <p:sp>
        <p:nvSpPr>
          <p:cNvPr id="193538" name="Rectangle 3">
            <a:extLst>
              <a:ext uri="{FF2B5EF4-FFF2-40B4-BE49-F238E27FC236}">
                <a16:creationId xmlns:a16="http://schemas.microsoft.com/office/drawing/2014/main" id="{5F537B6D-36CF-1E49-A861-0E2DB2C55B5E}"/>
              </a:ext>
            </a:extLst>
          </p:cNvPr>
          <p:cNvSpPr>
            <a:spLocks noGrp="1" noChangeArrowheads="1"/>
          </p:cNvSpPr>
          <p:nvPr>
            <p:ph type="body" idx="1"/>
          </p:nvPr>
        </p:nvSpPr>
        <p:spPr>
          <a:xfrm>
            <a:off x="685800" y="1143000"/>
            <a:ext cx="8991600" cy="5486400"/>
          </a:xfrm>
        </p:spPr>
        <p:txBody>
          <a:bodyPr/>
          <a:lstStyle/>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endParaRPr lang="en-US" altLang="en-US" sz="1600">
              <a:ea typeface="ＭＳ Ｐゴシック" panose="020B0600070205080204" pitchFamily="34" charset="-128"/>
            </a:endParaRP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csi 2 18 28 58,tb</a:t>
            </a:r>
          </a:p>
          <a:p>
            <a:pPr eaLnBrk="1" hangingPunct="1">
              <a:lnSpc>
                <a:spcPct val="80000"/>
              </a:lnSpc>
              <a:buFont typeface="Wingdings" pitchFamily="2" charset="2"/>
              <a:buNone/>
            </a:pPr>
            <a:endParaRPr lang="en-US" altLang="en-US" sz="1600">
              <a:latin typeface="Courier New" panose="02070309020205020404" pitchFamily="49" charset="0"/>
              <a:ea typeface="ＭＳ Ｐゴシック" panose="020B0600070205080204" pitchFamily="34" charset="-128"/>
            </a:endParaRP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Exposed   Unexposed  |      Total</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Cases |        2          18  |         20</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Noncases |       28          58  |         86</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Total |       30          76  |        106</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Risk | .0666667    .2368421  |   .1886792</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     Point estimate    |    [95% Conf. Interval]</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Risk difference |       -.1701754       | -.3363063   -.0040446 (tb)</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Risk ratio |        .2814815       |  .0816554    .9703199 (tb)</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Prev. frac. ex. |        .7185185       |  .0296801    .9183446 (tb)</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Prev. frac. pop |        .2033543       |</a:t>
            </a:r>
          </a:p>
          <a:p>
            <a:pPr eaLnBrk="1" hangingPunct="1">
              <a:lnSpc>
                <a:spcPct val="80000"/>
              </a:lnSpc>
              <a:buFont typeface="Wingdings" pitchFamily="2" charset="2"/>
              <a:buNone/>
            </a:pPr>
            <a:r>
              <a:rPr lang="en-US" altLang="en-US" sz="1600">
                <a:latin typeface="Courier New" panose="02070309020205020404" pitchFamily="49" charset="0"/>
                <a:ea typeface="ＭＳ Ｐゴシック" panose="020B0600070205080204" pitchFamily="34" charset="-128"/>
              </a:rPr>
              <a:t>                 +-------------------------------------------------</a:t>
            </a:r>
          </a:p>
          <a:p>
            <a:pPr eaLnBrk="1" hangingPunct="1">
              <a:lnSpc>
                <a:spcPct val="80000"/>
              </a:lnSpc>
            </a:pPr>
            <a:r>
              <a:rPr lang="en-US" altLang="en-US" sz="1200">
                <a:latin typeface="Courier New" panose="02070309020205020404" pitchFamily="49" charset="0"/>
                <a:ea typeface="ＭＳ Ｐゴシック" panose="020B0600070205080204" pitchFamily="34" charset="-128"/>
              </a:rPr>
              <a:t>                               chi2(1) =     4.07  Pr&gt;chi2 = 0.0437</a:t>
            </a:r>
          </a:p>
          <a:p>
            <a:pPr eaLnBrk="1" hangingPunct="1">
              <a:lnSpc>
                <a:spcPct val="80000"/>
              </a:lnSpc>
              <a:buFont typeface="Wingdings" pitchFamily="2" charset="2"/>
              <a:buNone/>
            </a:pPr>
            <a:endParaRPr lang="en-US" altLang="en-US" sz="1200">
              <a:latin typeface="Courier New" panose="02070309020205020404" pitchFamily="49" charset="0"/>
              <a:ea typeface="ＭＳ Ｐゴシック" panose="020B0600070205080204" pitchFamily="34" charset="-128"/>
            </a:endParaRPr>
          </a:p>
        </p:txBody>
      </p:sp>
      <p:sp>
        <p:nvSpPr>
          <p:cNvPr id="193539" name="Slide Number Placeholder 1">
            <a:extLst>
              <a:ext uri="{FF2B5EF4-FFF2-40B4-BE49-F238E27FC236}">
                <a16:creationId xmlns:a16="http://schemas.microsoft.com/office/drawing/2014/main" id="{7422B7FF-CF32-614E-BFD3-0C54D780691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F915CBB-D375-BC4C-B370-B0FA03BB1DCD}" type="slidenum">
              <a:rPr kumimoji="0" lang="en-US" altLang="en-US" sz="1400" smtClean="0"/>
              <a:pPr eaLnBrk="1" hangingPunct="1">
                <a:spcBef>
                  <a:spcPct val="50000"/>
                </a:spcBef>
                <a:buClrTx/>
                <a:buSzTx/>
                <a:buFontTx/>
                <a:buNone/>
              </a:pPr>
              <a:t>94</a:t>
            </a:fld>
            <a:endParaRPr kumimoji="0" lang="en-US" altLang="en-US" sz="140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itle 1">
            <a:extLst>
              <a:ext uri="{FF2B5EF4-FFF2-40B4-BE49-F238E27FC236}">
                <a16:creationId xmlns:a16="http://schemas.microsoft.com/office/drawing/2014/main" id="{591BB0BE-3E9B-F647-8C2F-A4EA2986C187}"/>
              </a:ext>
            </a:extLst>
          </p:cNvPr>
          <p:cNvSpPr>
            <a:spLocks noGrp="1" noChangeArrowheads="1"/>
          </p:cNvSpPr>
          <p:nvPr>
            <p:ph type="title"/>
          </p:nvPr>
        </p:nvSpPr>
        <p:spPr>
          <a:xfrm>
            <a:off x="1143000" y="381000"/>
            <a:ext cx="7772400" cy="533400"/>
          </a:xfrm>
        </p:spPr>
        <p:txBody>
          <a:bodyPr/>
          <a:lstStyle/>
          <a:p>
            <a:r>
              <a:rPr lang="en-US" altLang="en-US">
                <a:ea typeface="ＭＳ Ｐゴシック" panose="020B0600070205080204" pitchFamily="34" charset="-128"/>
              </a:rPr>
              <a:t>Conclusions re: Confidence Intervals</a:t>
            </a:r>
          </a:p>
        </p:txBody>
      </p:sp>
      <p:sp>
        <p:nvSpPr>
          <p:cNvPr id="195586" name="Content Placeholder 2">
            <a:extLst>
              <a:ext uri="{FF2B5EF4-FFF2-40B4-BE49-F238E27FC236}">
                <a16:creationId xmlns:a16="http://schemas.microsoft.com/office/drawing/2014/main" id="{584F91B5-B0DC-ED47-A49A-D564E73E0B46}"/>
              </a:ext>
            </a:extLst>
          </p:cNvPr>
          <p:cNvSpPr>
            <a:spLocks noGrp="1" noChangeArrowheads="1"/>
          </p:cNvSpPr>
          <p:nvPr>
            <p:ph idx="1"/>
          </p:nvPr>
        </p:nvSpPr>
        <p:spPr>
          <a:xfrm>
            <a:off x="990600" y="1447800"/>
            <a:ext cx="7772400" cy="4572000"/>
          </a:xfrm>
        </p:spPr>
        <p:txBody>
          <a:bodyPr/>
          <a:lstStyle/>
          <a:p>
            <a:pPr eaLnBrk="1" hangingPunct="1"/>
            <a:r>
              <a:rPr lang="en-US" altLang="en-US" sz="2800">
                <a:ea typeface="ＭＳ Ｐゴシック" panose="020B0600070205080204" pitchFamily="34" charset="-128"/>
              </a:rPr>
              <a:t>Confidence intervals for negative studies are more informative than power because</a:t>
            </a:r>
          </a:p>
          <a:p>
            <a:pPr lvl="1" eaLnBrk="1" hangingPunct="1"/>
            <a:r>
              <a:rPr lang="en-US" altLang="en-US">
                <a:ea typeface="ＭＳ Ｐゴシック" panose="020B0600070205080204" pitchFamily="34" charset="-128"/>
              </a:rPr>
              <a:t>They show the range of results consistent with the study findings</a:t>
            </a:r>
          </a:p>
          <a:p>
            <a:pPr lvl="1" eaLnBrk="1" hangingPunct="1"/>
            <a:r>
              <a:rPr lang="en-US" altLang="en-US">
                <a:ea typeface="ＭＳ Ｐゴシック" panose="020B0600070205080204" pitchFamily="34" charset="-128"/>
              </a:rPr>
              <a:t>Confidence intervals for ARR account for absolute event rates, and can be useful even when power is low</a:t>
            </a:r>
          </a:p>
          <a:p>
            <a:pPr eaLnBrk="1" hangingPunct="1"/>
            <a:r>
              <a:rPr lang="en-US" altLang="en-US" sz="2800">
                <a:ea typeface="ＭＳ Ｐゴシック" panose="020B0600070205080204" pitchFamily="34" charset="-128"/>
              </a:rPr>
              <a:t>P-values and confidence intervals are approximate, and not always consistent especially for small sample sizes </a:t>
            </a:r>
          </a:p>
          <a:p>
            <a:pPr eaLnBrk="1" hangingPunct="1"/>
            <a:r>
              <a:rPr lang="en-US" altLang="en-US" sz="2800">
                <a:ea typeface="ＭＳ Ｐゴシック" panose="020B0600070205080204" pitchFamily="34" charset="-128"/>
              </a:rPr>
              <a:t>There is nothing magical about 0.05</a:t>
            </a:r>
          </a:p>
        </p:txBody>
      </p:sp>
      <p:sp>
        <p:nvSpPr>
          <p:cNvPr id="195587" name="Slide Number Placeholder 3">
            <a:extLst>
              <a:ext uri="{FF2B5EF4-FFF2-40B4-BE49-F238E27FC236}">
                <a16:creationId xmlns:a16="http://schemas.microsoft.com/office/drawing/2014/main" id="{18E651FD-A533-EA47-AFDB-8290B17306B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73A06CC4-5C62-074E-A6CF-98D8154082F2}" type="slidenum">
              <a:rPr kumimoji="0" lang="en-US" altLang="en-US" sz="1400" smtClean="0"/>
              <a:pPr eaLnBrk="1" hangingPunct="1">
                <a:spcBef>
                  <a:spcPct val="50000"/>
                </a:spcBef>
                <a:buClrTx/>
                <a:buSzTx/>
                <a:buFontTx/>
                <a:buNone/>
              </a:pPr>
              <a:t>95</a:t>
            </a:fld>
            <a:endParaRPr kumimoji="0" lang="en-US" altLang="en-US" sz="140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D1194241-508D-6043-8295-23413051AD53}"/>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Bonferroni</a:t>
            </a:r>
          </a:p>
        </p:txBody>
      </p:sp>
      <p:sp>
        <p:nvSpPr>
          <p:cNvPr id="197634" name="Rectangle 3">
            <a:extLst>
              <a:ext uri="{FF2B5EF4-FFF2-40B4-BE49-F238E27FC236}">
                <a16:creationId xmlns:a16="http://schemas.microsoft.com/office/drawing/2014/main" id="{11A0199A-A72F-F747-88A9-7A5C656FED70}"/>
              </a:ext>
            </a:extLst>
          </p:cNvPr>
          <p:cNvSpPr>
            <a:spLocks noGrp="1" noChangeArrowheads="1"/>
          </p:cNvSpPr>
          <p:nvPr>
            <p:ph type="body" idx="1"/>
          </p:nvPr>
        </p:nvSpPr>
        <p:spPr>
          <a:xfrm>
            <a:off x="1066800" y="1295400"/>
            <a:ext cx="7772400" cy="4800600"/>
          </a:xfrm>
        </p:spPr>
        <p:txBody>
          <a:bodyPr/>
          <a:lstStyle/>
          <a:p>
            <a:pPr eaLnBrk="1" hangingPunct="1"/>
            <a:r>
              <a:rPr lang="en-US" altLang="en-US">
                <a:ea typeface="ＭＳ Ｐゴシック" panose="020B0600070205080204" pitchFamily="34" charset="-128"/>
              </a:rPr>
              <a:t>Bonferroni Inequality: If we do k different tests, each with significance level α, the probability under H</a:t>
            </a:r>
            <a:r>
              <a:rPr lang="en-US" altLang="en-US" baseline="-25000">
                <a:ea typeface="ＭＳ Ｐゴシック" panose="020B0600070205080204" pitchFamily="34" charset="-128"/>
              </a:rPr>
              <a:t>0 </a:t>
            </a:r>
            <a:r>
              <a:rPr lang="en-US" altLang="en-US">
                <a:ea typeface="ＭＳ Ｐゴシック" panose="020B0600070205080204" pitchFamily="34" charset="-128"/>
              </a:rPr>
              <a:t>that one or more will be significant is less than or equal to k </a:t>
            </a:r>
            <a:r>
              <a:rPr lang="en-US" altLang="en-US">
                <a:ea typeface="ＭＳ Ｐゴシック" panose="020B0600070205080204" pitchFamily="34" charset="-128"/>
                <a:sym typeface="Symbol" pitchFamily="2" charset="2"/>
              </a:rPr>
              <a:t></a:t>
            </a:r>
            <a:r>
              <a:rPr lang="en-US" altLang="en-US">
                <a:ea typeface="ＭＳ Ｐゴシック" panose="020B0600070205080204" pitchFamily="34" charset="-128"/>
              </a:rPr>
              <a:t> α </a:t>
            </a:r>
          </a:p>
          <a:p>
            <a:pPr eaLnBrk="1" hangingPunct="1"/>
            <a:r>
              <a:rPr lang="en-US" altLang="en-US">
                <a:ea typeface="ＭＳ Ｐゴシック" panose="020B0600070205080204" pitchFamily="34" charset="-128"/>
              </a:rPr>
              <a:t>Bonferroni Correction: If we test k different hypotheses and want our total Type I error rate to be no more than alpha, then we should reject H</a:t>
            </a:r>
            <a:r>
              <a:rPr lang="en-US" altLang="en-US" baseline="-25000">
                <a:ea typeface="ＭＳ Ｐゴシック" panose="020B0600070205080204" pitchFamily="34" charset="-128"/>
              </a:rPr>
              <a:t>0</a:t>
            </a:r>
            <a:r>
              <a:rPr lang="en-US" altLang="en-US">
                <a:ea typeface="ＭＳ Ｐゴシック" panose="020B0600070205080204" pitchFamily="34" charset="-128"/>
              </a:rPr>
              <a:t> only if  P &lt; α/k</a:t>
            </a:r>
          </a:p>
        </p:txBody>
      </p:sp>
      <p:sp>
        <p:nvSpPr>
          <p:cNvPr id="197635" name="Slide Number Placeholder 1">
            <a:extLst>
              <a:ext uri="{FF2B5EF4-FFF2-40B4-BE49-F238E27FC236}">
                <a16:creationId xmlns:a16="http://schemas.microsoft.com/office/drawing/2014/main" id="{C26A8377-202F-C84E-BA5E-F6B98BAAC86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1D9C002D-EF0D-B748-9D84-34271DAD994E}" type="slidenum">
              <a:rPr kumimoji="0" lang="en-US" altLang="en-US" sz="1400" smtClean="0"/>
              <a:pPr eaLnBrk="1" hangingPunct="1">
                <a:spcBef>
                  <a:spcPct val="50000"/>
                </a:spcBef>
                <a:buClrTx/>
                <a:buSzTx/>
                <a:buFontTx/>
                <a:buNone/>
              </a:pPr>
              <a:t>96</a:t>
            </a:fld>
            <a:endParaRPr kumimoji="0" lang="en-US" altLang="en-US" sz="14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a:extLst>
              <a:ext uri="{FF2B5EF4-FFF2-40B4-BE49-F238E27FC236}">
                <a16:creationId xmlns:a16="http://schemas.microsoft.com/office/drawing/2014/main" id="{80F9F1DF-2B78-C044-8F85-4034B7448D00}"/>
              </a:ext>
            </a:extLst>
          </p:cNvPr>
          <p:cNvSpPr>
            <a:spLocks noGrp="1" noChangeArrowheads="1"/>
          </p:cNvSpPr>
          <p:nvPr>
            <p:ph type="title"/>
          </p:nvPr>
        </p:nvSpPr>
        <p:spPr>
          <a:xfrm>
            <a:off x="1066800" y="152400"/>
            <a:ext cx="7772400" cy="609600"/>
          </a:xfrm>
        </p:spPr>
        <p:txBody>
          <a:bodyPr/>
          <a:lstStyle/>
          <a:p>
            <a:pPr eaLnBrk="1" hangingPunct="1"/>
            <a:r>
              <a:rPr lang="en-US" altLang="en-US">
                <a:ea typeface="ＭＳ Ｐゴシック" panose="020B0600070205080204" pitchFamily="34" charset="-128"/>
              </a:rPr>
              <a:t>Derivation</a:t>
            </a:r>
          </a:p>
        </p:txBody>
      </p:sp>
      <p:sp>
        <p:nvSpPr>
          <p:cNvPr id="199682" name="Rectangle 3">
            <a:extLst>
              <a:ext uri="{FF2B5EF4-FFF2-40B4-BE49-F238E27FC236}">
                <a16:creationId xmlns:a16="http://schemas.microsoft.com/office/drawing/2014/main" id="{281E509A-0EA9-9C48-9CEC-4972811C058B}"/>
              </a:ext>
            </a:extLst>
          </p:cNvPr>
          <p:cNvSpPr>
            <a:spLocks noGrp="1" noChangeArrowheads="1"/>
          </p:cNvSpPr>
          <p:nvPr>
            <p:ph type="body" idx="1"/>
          </p:nvPr>
        </p:nvSpPr>
        <p:spPr>
          <a:xfrm>
            <a:off x="1143000" y="1143000"/>
            <a:ext cx="7848600" cy="5410200"/>
          </a:xfrm>
        </p:spPr>
        <p:txBody>
          <a:bodyPr/>
          <a:lstStyle/>
          <a:p>
            <a:pPr eaLnBrk="1" hangingPunct="1"/>
            <a:r>
              <a:rPr lang="en-US" altLang="en-US" sz="2600">
                <a:ea typeface="ＭＳ Ｐゴシック" panose="020B0600070205080204" pitchFamily="34" charset="-128"/>
              </a:rPr>
              <a:t>Let A &amp; B = probability of a Type I error under H</a:t>
            </a:r>
            <a:r>
              <a:rPr lang="en-US" altLang="en-US" sz="2600" baseline="-25000">
                <a:ea typeface="ＭＳ Ｐゴシック" panose="020B0600070205080204" pitchFamily="34" charset="-128"/>
              </a:rPr>
              <a:t>0</a:t>
            </a:r>
            <a:r>
              <a:rPr lang="en-US" altLang="en-US" sz="2600">
                <a:ea typeface="ＭＳ Ｐゴシック" panose="020B0600070205080204" pitchFamily="34" charset="-128"/>
              </a:rPr>
              <a:t> for hypotheses A and B</a:t>
            </a:r>
          </a:p>
          <a:p>
            <a:pPr eaLnBrk="1" hangingPunct="1"/>
            <a:r>
              <a:rPr lang="en-US" altLang="en-US" sz="2600">
                <a:ea typeface="ＭＳ Ｐゴシック" panose="020B0600070205080204" pitchFamily="34" charset="-128"/>
              </a:rPr>
              <a:t>P(A or B) = P(A) + P(B) – P(A &amp; B)</a:t>
            </a:r>
          </a:p>
          <a:p>
            <a:pPr eaLnBrk="1" hangingPunct="1"/>
            <a:r>
              <a:rPr lang="en-US" altLang="en-US" sz="2600">
                <a:ea typeface="ＭＳ Ｐゴシック" panose="020B0600070205080204" pitchFamily="34" charset="-128"/>
              </a:rPr>
              <a:t>Under Ho, P(A) = P(B) = α </a:t>
            </a:r>
          </a:p>
          <a:p>
            <a:pPr eaLnBrk="1" hangingPunct="1"/>
            <a:r>
              <a:rPr lang="en-US" altLang="en-US" sz="2600">
                <a:ea typeface="ＭＳ Ｐゴシック" panose="020B0600070205080204" pitchFamily="34" charset="-128"/>
              </a:rPr>
              <a:t>So P(A or B) =  α + α - P(A &amp; B) = 2α - P(A &amp; B).  </a:t>
            </a:r>
          </a:p>
          <a:p>
            <a:pPr eaLnBrk="1" hangingPunct="1"/>
            <a:r>
              <a:rPr lang="en-US" altLang="en-US" sz="2600">
                <a:ea typeface="ＭＳ Ｐゴシック" panose="020B0600070205080204" pitchFamily="34" charset="-128"/>
              </a:rPr>
              <a:t>Of course, it is possible to falsely reject 2 different null hypotheses, so P(A &amp; B) &gt; 0.  Therefore, the probability of falsely rejecting either of the null hypotheses must be less than 2α.</a:t>
            </a:r>
          </a:p>
          <a:p>
            <a:pPr eaLnBrk="1" hangingPunct="1"/>
            <a:r>
              <a:rPr lang="en-US" altLang="en-US" sz="2600">
                <a:ea typeface="ＭＳ Ｐゴシック" panose="020B0600070205080204" pitchFamily="34" charset="-128"/>
              </a:rPr>
              <a:t>Note that often A &amp; B are not independent, in which case P(A&amp;B) will be higher and Bonferroni will be even more excessively conservative </a:t>
            </a:r>
          </a:p>
        </p:txBody>
      </p:sp>
      <p:sp>
        <p:nvSpPr>
          <p:cNvPr id="199683" name="Slide Number Placeholder 1">
            <a:extLst>
              <a:ext uri="{FF2B5EF4-FFF2-40B4-BE49-F238E27FC236}">
                <a16:creationId xmlns:a16="http://schemas.microsoft.com/office/drawing/2014/main" id="{22032277-E246-FF4E-8662-4AEE4BC3306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8F7801D-64CB-4F4B-B48B-016CB5322BE2}" type="slidenum">
              <a:rPr kumimoji="0" lang="en-US" altLang="en-US" sz="1400" smtClean="0"/>
              <a:pPr eaLnBrk="1" hangingPunct="1">
                <a:spcBef>
                  <a:spcPct val="50000"/>
                </a:spcBef>
                <a:buClrTx/>
                <a:buSzTx/>
                <a:buFontTx/>
                <a:buNone/>
              </a:pPr>
              <a:t>97</a:t>
            </a:fld>
            <a:endParaRPr kumimoji="0" lang="en-US" altLang="en-US" sz="140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a:extLst>
              <a:ext uri="{FF2B5EF4-FFF2-40B4-BE49-F238E27FC236}">
                <a16:creationId xmlns:a16="http://schemas.microsoft.com/office/drawing/2014/main" id="{7E21081C-E6D3-9D45-B98F-5A830C1A025D}"/>
              </a:ext>
            </a:extLst>
          </p:cNvPr>
          <p:cNvSpPr>
            <a:spLocks noGrp="1" noChangeArrowheads="1"/>
          </p:cNvSpPr>
          <p:nvPr>
            <p:ph type="title"/>
          </p:nvPr>
        </p:nvSpPr>
        <p:spPr>
          <a:xfrm>
            <a:off x="1143000" y="228600"/>
            <a:ext cx="7772400" cy="914400"/>
          </a:xfrm>
        </p:spPr>
        <p:txBody>
          <a:bodyPr/>
          <a:lstStyle/>
          <a:p>
            <a:pPr eaLnBrk="1" hangingPunct="1"/>
            <a:r>
              <a:rPr lang="en-US" altLang="en-US">
                <a:ea typeface="ＭＳ Ｐゴシック" panose="020B0600070205080204" pitchFamily="34" charset="-128"/>
              </a:rPr>
              <a:t>Problems with Bonferroni correction</a:t>
            </a:r>
          </a:p>
        </p:txBody>
      </p:sp>
      <p:sp>
        <p:nvSpPr>
          <p:cNvPr id="201730" name="Rectangle 3">
            <a:extLst>
              <a:ext uri="{FF2B5EF4-FFF2-40B4-BE49-F238E27FC236}">
                <a16:creationId xmlns:a16="http://schemas.microsoft.com/office/drawing/2014/main" id="{8179366D-4497-8444-AC6F-DC4073176634}"/>
              </a:ext>
            </a:extLst>
          </p:cNvPr>
          <p:cNvSpPr>
            <a:spLocks noGrp="1" noChangeArrowheads="1"/>
          </p:cNvSpPr>
          <p:nvPr>
            <p:ph type="body" idx="1"/>
          </p:nvPr>
        </p:nvSpPr>
        <p:spPr>
          <a:xfrm>
            <a:off x="1143000" y="1295400"/>
            <a:ext cx="7772400" cy="4800600"/>
          </a:xfrm>
        </p:spPr>
        <p:txBody>
          <a:bodyPr/>
          <a:lstStyle/>
          <a:p>
            <a:pPr eaLnBrk="1" hangingPunct="1">
              <a:lnSpc>
                <a:spcPct val="90000"/>
              </a:lnSpc>
            </a:pPr>
            <a:r>
              <a:rPr lang="en-US" altLang="en-US">
                <a:ea typeface="ＭＳ Ｐゴシック" panose="020B0600070205080204" pitchFamily="34" charset="-128"/>
              </a:rPr>
              <a:t>Overly conservative (especially when hypotheses are not independent)</a:t>
            </a:r>
          </a:p>
          <a:p>
            <a:pPr eaLnBrk="1" hangingPunct="1">
              <a:lnSpc>
                <a:spcPct val="90000"/>
              </a:lnSpc>
            </a:pPr>
            <a:r>
              <a:rPr lang="en-US" altLang="en-US">
                <a:ea typeface="ＭＳ Ｐゴシック" panose="020B0600070205080204" pitchFamily="34" charset="-128"/>
              </a:rPr>
              <a:t>Maintains specificity at the expense of sensitivity</a:t>
            </a:r>
          </a:p>
          <a:p>
            <a:pPr eaLnBrk="1" hangingPunct="1">
              <a:lnSpc>
                <a:spcPct val="90000"/>
              </a:lnSpc>
            </a:pPr>
            <a:r>
              <a:rPr lang="en-US" altLang="en-US">
                <a:ea typeface="ＭＳ Ｐゴシック" panose="020B0600070205080204" pitchFamily="34" charset="-128"/>
              </a:rPr>
              <a:t>Does not take prior probability into account</a:t>
            </a:r>
          </a:p>
          <a:p>
            <a:pPr eaLnBrk="1" hangingPunct="1">
              <a:lnSpc>
                <a:spcPct val="90000"/>
              </a:lnSpc>
            </a:pPr>
            <a:r>
              <a:rPr lang="en-US" altLang="en-US">
                <a:ea typeface="ＭＳ Ｐゴシック" panose="020B0600070205080204" pitchFamily="34" charset="-128"/>
              </a:rPr>
              <a:t>Not clear when to use it</a:t>
            </a:r>
          </a:p>
          <a:p>
            <a:pPr eaLnBrk="1" hangingPunct="1">
              <a:lnSpc>
                <a:spcPct val="90000"/>
              </a:lnSpc>
            </a:pPr>
            <a:r>
              <a:rPr lang="en-US" altLang="en-US">
                <a:ea typeface="ＭＳ Ｐゴシック" panose="020B0600070205080204" pitchFamily="34" charset="-128"/>
              </a:rPr>
              <a:t>BUT can be useful if results still significant</a:t>
            </a:r>
          </a:p>
        </p:txBody>
      </p:sp>
      <p:sp>
        <p:nvSpPr>
          <p:cNvPr id="201731" name="Slide Number Placeholder 1">
            <a:extLst>
              <a:ext uri="{FF2B5EF4-FFF2-40B4-BE49-F238E27FC236}">
                <a16:creationId xmlns:a16="http://schemas.microsoft.com/office/drawing/2014/main" id="{390B0FE4-41D9-1F40-ABE5-0639EAB772E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27D18B1E-340D-2A49-AFCA-AAE14499CFAC}" type="slidenum">
              <a:rPr kumimoji="0" lang="en-US" altLang="en-US" sz="1400" smtClean="0"/>
              <a:pPr eaLnBrk="1" hangingPunct="1">
                <a:spcBef>
                  <a:spcPct val="50000"/>
                </a:spcBef>
                <a:buClrTx/>
                <a:buSzTx/>
                <a:buFontTx/>
                <a:buNone/>
              </a:pPr>
              <a:t>98</a:t>
            </a:fld>
            <a:endParaRPr kumimoji="0" lang="en-US" altLang="en-US" sz="14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a:extLst>
              <a:ext uri="{FF2B5EF4-FFF2-40B4-BE49-F238E27FC236}">
                <a16:creationId xmlns:a16="http://schemas.microsoft.com/office/drawing/2014/main" id="{A157A4BA-6E9C-0A43-8951-DB01FE63CFC7}"/>
              </a:ext>
            </a:extLst>
          </p:cNvPr>
          <p:cNvSpPr>
            <a:spLocks noGrp="1" noChangeArrowheads="1"/>
          </p:cNvSpPr>
          <p:nvPr>
            <p:ph type="title"/>
          </p:nvPr>
        </p:nvSpPr>
        <p:spPr>
          <a:xfrm>
            <a:off x="1066800" y="25400"/>
            <a:ext cx="7772400" cy="609600"/>
          </a:xfrm>
        </p:spPr>
        <p:txBody>
          <a:bodyPr/>
          <a:lstStyle/>
          <a:p>
            <a:r>
              <a:rPr lang="en-US" altLang="en-US">
                <a:ea typeface="ＭＳ Ｐゴシック" panose="020B0600070205080204" pitchFamily="34" charset="-128"/>
              </a:rPr>
              <a:t>Trouble at the lab*</a:t>
            </a:r>
          </a:p>
        </p:txBody>
      </p:sp>
      <p:sp>
        <p:nvSpPr>
          <p:cNvPr id="203778" name="Content Placeholder 2">
            <a:extLst>
              <a:ext uri="{FF2B5EF4-FFF2-40B4-BE49-F238E27FC236}">
                <a16:creationId xmlns:a16="http://schemas.microsoft.com/office/drawing/2014/main" id="{85D3122B-A731-8F45-8D52-D642D15C60DD}"/>
              </a:ext>
            </a:extLst>
          </p:cNvPr>
          <p:cNvSpPr>
            <a:spLocks noGrp="1" noChangeArrowheads="1"/>
          </p:cNvSpPr>
          <p:nvPr>
            <p:ph idx="1"/>
          </p:nvPr>
        </p:nvSpPr>
        <p:spPr>
          <a:xfrm>
            <a:off x="990600" y="762000"/>
            <a:ext cx="7772400" cy="4648200"/>
          </a:xfrm>
        </p:spPr>
        <p:txBody>
          <a:bodyPr/>
          <a:lstStyle/>
          <a:p>
            <a:r>
              <a:rPr lang="en-US" altLang="en-US" sz="2600">
                <a:ea typeface="ＭＳ Ｐゴシック" panose="020B0600070205080204" pitchFamily="34" charset="-128"/>
              </a:rPr>
              <a:t>“</a:t>
            </a:r>
            <a:r>
              <a:rPr lang="en-US" altLang="ja-JP" sz="2600">
                <a:ea typeface="ＭＳ Ｐゴシック" panose="020B0600070205080204" pitchFamily="34" charset="-128"/>
              </a:rPr>
              <a:t>When testing a specific hypothesis, scientists run statistical checks to work out how likely it would be for data which seem to support the idea to have come about simply by chance. If the likelihood of such a false-positive conclusion is less than 5%, they deem the evidence that the hypothesis is true </a:t>
            </a:r>
            <a:r>
              <a:rPr lang="en-US" altLang="en-US" sz="2600">
                <a:ea typeface="ＭＳ Ｐゴシック" panose="020B0600070205080204" pitchFamily="34" charset="-128"/>
              </a:rPr>
              <a:t>‘</a:t>
            </a:r>
            <a:r>
              <a:rPr lang="en-US" altLang="ja-JP" sz="2600">
                <a:ea typeface="ＭＳ Ｐゴシック" panose="020B0600070205080204" pitchFamily="34" charset="-128"/>
              </a:rPr>
              <a:t>statistically significant.’ They are thus accepting that one result in 20 will be falsely positive—but one in 20 seems a satisfactorily low rate.”</a:t>
            </a:r>
          </a:p>
          <a:p>
            <a:r>
              <a:rPr lang="en-US" altLang="en-US" sz="2600">
                <a:ea typeface="ＭＳ Ｐゴシック" panose="020B0600070205080204" pitchFamily="34" charset="-128"/>
              </a:rPr>
              <a:t>Can you find the error in the quote above?</a:t>
            </a:r>
          </a:p>
        </p:txBody>
      </p:sp>
      <p:sp>
        <p:nvSpPr>
          <p:cNvPr id="203779" name="Slide Number Placeholder 3">
            <a:extLst>
              <a:ext uri="{FF2B5EF4-FFF2-40B4-BE49-F238E27FC236}">
                <a16:creationId xmlns:a16="http://schemas.microsoft.com/office/drawing/2014/main" id="{7517121F-5BDE-DF42-B088-5226485B34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fld id="{B1EC17C3-BD15-B846-8889-6F8ABC640915}" type="slidenum">
              <a:rPr kumimoji="0" lang="en-US" altLang="en-US" sz="1400" smtClean="0"/>
              <a:pPr eaLnBrk="1" hangingPunct="1">
                <a:spcBef>
                  <a:spcPct val="50000"/>
                </a:spcBef>
                <a:buClrTx/>
                <a:buSzTx/>
                <a:buFontTx/>
                <a:buNone/>
              </a:pPr>
              <a:t>99</a:t>
            </a:fld>
            <a:endParaRPr kumimoji="0" lang="en-US" altLang="en-US" sz="1400"/>
          </a:p>
        </p:txBody>
      </p:sp>
      <p:sp>
        <p:nvSpPr>
          <p:cNvPr id="203780" name="TextBox 4">
            <a:extLst>
              <a:ext uri="{FF2B5EF4-FFF2-40B4-BE49-F238E27FC236}">
                <a16:creationId xmlns:a16="http://schemas.microsoft.com/office/drawing/2014/main" id="{67A9BB85-EA69-694A-A3D7-39DA23A34A2E}"/>
              </a:ext>
            </a:extLst>
          </p:cNvPr>
          <p:cNvSpPr txBox="1">
            <a:spLocks noChangeArrowheads="1"/>
          </p:cNvSpPr>
          <p:nvPr/>
        </p:nvSpPr>
        <p:spPr bwMode="auto">
          <a:xfrm>
            <a:off x="1143000" y="5537200"/>
            <a:ext cx="7696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0000"/>
              <a:buFont typeface="Monotype Sorts" pitchFamily="2" charset="2"/>
              <a:buChar char="n"/>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kumimoji="0" lang="en-US" altLang="en-US" sz="2400" dirty="0">
                <a:latin typeface="Times New Roman" panose="02020603050405020304" pitchFamily="18" charset="0"/>
              </a:rPr>
              <a:t>*http://</a:t>
            </a:r>
            <a:r>
              <a:rPr kumimoji="0" lang="en-US" altLang="en-US" sz="2400" dirty="0" err="1">
                <a:latin typeface="Times New Roman" panose="02020603050405020304" pitchFamily="18" charset="0"/>
              </a:rPr>
              <a:t>www.economist.com</a:t>
            </a:r>
            <a:r>
              <a:rPr kumimoji="0" lang="en-US" altLang="en-US" sz="2400" dirty="0">
                <a:latin typeface="Times New Roman" panose="02020603050405020304" pitchFamily="18" charset="0"/>
              </a:rPr>
              <a:t>/news/briefing/21588057-scientists-think-science-self-correcting-alarming-degree-it-not-trouble/print</a:t>
            </a:r>
          </a:p>
          <a:p>
            <a:pPr eaLnBrk="1" hangingPunct="1">
              <a:spcBef>
                <a:spcPct val="0"/>
              </a:spcBef>
              <a:buClrTx/>
              <a:buSzTx/>
              <a:buFontTx/>
              <a:buNone/>
            </a:pPr>
            <a:endParaRPr kumimoji="0" lang="en-US" altLang="en-US" sz="2400" dirty="0">
              <a:latin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true"/>
</p:tagLst>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55367</TotalTime>
  <Words>13034</Words>
  <Application>Microsoft Macintosh PowerPoint</Application>
  <PresentationFormat>Letter Paper (8.5x11 in)</PresentationFormat>
  <Paragraphs>1444</Paragraphs>
  <Slides>165</Slides>
  <Notes>165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165</vt:i4>
      </vt:variant>
    </vt:vector>
  </HeadingPairs>
  <TitlesOfParts>
    <vt:vector size="179" baseType="lpstr">
      <vt:lpstr>Arial</vt:lpstr>
      <vt:lpstr>Arial Black</vt:lpstr>
      <vt:lpstr>Calibri</vt:lpstr>
      <vt:lpstr>Consolas</vt:lpstr>
      <vt:lpstr>Courier New</vt:lpstr>
      <vt:lpstr>Monotype Sorts</vt:lpstr>
      <vt:lpstr>Tahoma</vt:lpstr>
      <vt:lpstr>Times New Roman</vt:lpstr>
      <vt:lpstr>Verdana</vt:lpstr>
      <vt:lpstr>Wingdings</vt:lpstr>
      <vt:lpstr>Dads Tie</vt:lpstr>
      <vt:lpstr>Document</vt:lpstr>
      <vt:lpstr>Photo Editor Photo</vt:lpstr>
      <vt:lpstr>Worksheet</vt:lpstr>
      <vt:lpstr>Alternatives to Randomized Trials for Estimating Treatment Effects  and Understanding P-values and Confidence Intervals</vt:lpstr>
      <vt:lpstr>Outline</vt:lpstr>
      <vt:lpstr>Announcements (2021)</vt:lpstr>
      <vt:lpstr>Background</vt:lpstr>
      <vt:lpstr>Why is it hard to assemble comparable groups without randomizing?</vt:lpstr>
      <vt:lpstr>When is causal inference from observational studies easy?</vt:lpstr>
      <vt:lpstr>When it’s hard:</vt:lpstr>
      <vt:lpstr>Natural Experiments and Instrumental Variables</vt:lpstr>
      <vt:lpstr>Natural experiment example-1</vt:lpstr>
      <vt:lpstr>Natural Experiment -2 : Epidural anesthesia and Caesarian delivery* </vt:lpstr>
      <vt:lpstr>Natural experiment example-3*</vt:lpstr>
      <vt:lpstr>First IV in a medical journal? Delayed Effects of the Military Draft on Mortality* </vt:lpstr>
      <vt:lpstr>Instrumental variable analysis</vt:lpstr>
      <vt:lpstr>Instrumental variable assumptions</vt:lpstr>
      <vt:lpstr>Why not compare outcomes according to the predictor variable of interest?</vt:lpstr>
      <vt:lpstr>Delayed Effects of the Military Draft on Mortality</vt:lpstr>
      <vt:lpstr>BUT: Having an eligible number was a weak predictor of military service:</vt:lpstr>
      <vt:lpstr>Draft Lottery Study: Results</vt:lpstr>
      <vt:lpstr>RCT as an Instrumental Variable:  Health effects of exclusive breast feeding</vt:lpstr>
      <vt:lpstr>Promotion of Breastfeeding Intervention Trial (PROBIT)</vt:lpstr>
      <vt:lpstr>PROBIT, RQ #1</vt:lpstr>
      <vt:lpstr>Probit RQ #2 </vt:lpstr>
      <vt:lpstr>PROBIT, RQ #3</vt:lpstr>
      <vt:lpstr>Complier Average Causal Effect (CACE)</vt:lpstr>
      <vt:lpstr>Number Needed to Exclusively Breastfeed (NNEBF) and caveats</vt:lpstr>
      <vt:lpstr>Summary/other examples</vt:lpstr>
      <vt:lpstr>More natural experiments:</vt:lpstr>
      <vt:lpstr>Falsification tests to estimate bias or confounding</vt:lpstr>
      <vt:lpstr>Alternate group examples</vt:lpstr>
      <vt:lpstr>Alternate outcome:  Screening sigmoidoscopy and colon cancer mortality</vt:lpstr>
      <vt:lpstr>Alternate predictor: Pioglitazone, Rosiglitazone and Bladder Cancer</vt:lpstr>
      <vt:lpstr>Alternate Predictor: Suicide Risk in Bipolar Disorder During Treatment With Lithium and Divalproex</vt:lpstr>
      <vt:lpstr>Initial Mood Stabilizer Prescription by Year of Initial Diagnosis </vt:lpstr>
      <vt:lpstr>Immortal time bias (hard)</vt:lpstr>
      <vt:lpstr>Immortal time bias</vt:lpstr>
      <vt:lpstr>Immortal time bias example</vt:lpstr>
      <vt:lpstr>Immortal time bias example</vt:lpstr>
      <vt:lpstr>Example 1: Julianne Moore</vt:lpstr>
      <vt:lpstr>Example 2: James Dean</vt:lpstr>
      <vt:lpstr>How to think about immortal time bias (and many other biases)</vt:lpstr>
      <vt:lpstr>Questions?</vt:lpstr>
      <vt:lpstr>BREAK!</vt:lpstr>
      <vt:lpstr>P-Values and Confidence Intervals</vt:lpstr>
      <vt:lpstr>Justification: Why cover this material here?</vt:lpstr>
      <vt:lpstr>Two types of probability</vt:lpstr>
      <vt:lpstr>Two types of statisticians</vt:lpstr>
      <vt:lpstr>Review of traditional (frequentist, Neyman and Pearson) statistical significance testing</vt:lpstr>
      <vt:lpstr>Caveat</vt:lpstr>
      <vt:lpstr>Audience Response </vt:lpstr>
      <vt:lpstr>PowerPoint Presentation</vt:lpstr>
      <vt:lpstr>So if P = 0.05, what IS there a 95% probability of?</vt:lpstr>
      <vt:lpstr>What P values mean</vt:lpstr>
      <vt:lpstr>Recall “False Negative confusion” from Chapter 2</vt:lpstr>
      <vt:lpstr>2 definitions of “false negative rate”</vt:lpstr>
      <vt:lpstr>“False positive confusion” is similar: 2 definitions of “false positive rate”</vt:lpstr>
      <vt:lpstr>“False positive confusion” happens with statistical hypothesis testing</vt:lpstr>
      <vt:lpstr>Common P-value error</vt:lpstr>
      <vt:lpstr>Extending the Analogy (See Ch 11)</vt:lpstr>
      <vt:lpstr>Beyond EBD: Additional Recommended Reading</vt:lpstr>
      <vt:lpstr>CONFIDENCE INTERVALS</vt:lpstr>
      <vt:lpstr>PowerPoint Presentation</vt:lpstr>
      <vt:lpstr>One source of confusion: Statistical “confidence”</vt:lpstr>
      <vt:lpstr>Cocktail napkin illustration -1</vt:lpstr>
      <vt:lpstr>Cocktail napkin illustration -2</vt:lpstr>
      <vt:lpstr>Confidence Intervals apply to a Process</vt:lpstr>
      <vt:lpstr>Correct definition</vt:lpstr>
      <vt:lpstr>Confidence Intervals for negative studies: 5 levels of sophistication</vt:lpstr>
      <vt:lpstr>Amoxicillin for possible occult bacteremia 2: Results</vt:lpstr>
      <vt:lpstr>5 levels of sophistication</vt:lpstr>
      <vt:lpstr>5 levels of sophistication, cont’d</vt:lpstr>
      <vt:lpstr>5 levels of sophistication, cont’d</vt:lpstr>
      <vt:lpstr>Brown belt:  the clinically relevant quantities are the Absolute Risk Reduction (ARR) and 95% CI!</vt:lpstr>
      <vt:lpstr>Stata output</vt:lpstr>
      <vt:lpstr>Example: EBD-1 Problem 11.3 </vt:lpstr>
      <vt:lpstr>Example: EBD-1 Problem 11.3 </vt:lpstr>
      <vt:lpstr>EBD-1 Problem 11.3: Total mortality </vt:lpstr>
      <vt:lpstr>Example: EBD Problem 11.3 </vt:lpstr>
      <vt:lpstr>Bayesian Statistics Example: Cooling babies to protect their brains</vt:lpstr>
      <vt:lpstr>Bayesian Statistics Example: Cooling babies to protect their brains-2</vt:lpstr>
      <vt:lpstr>Bayesian Statistics Example: Cooling babies to protect their brains-3</vt:lpstr>
      <vt:lpstr>Bayesian Statistics Example: Cooling babies to protect their brains-5</vt:lpstr>
      <vt:lpstr>Bayesian Statistics Example: Cooling babies to protect their brains-5</vt:lpstr>
      <vt:lpstr>Questions?</vt:lpstr>
      <vt:lpstr>Extra slides (time permitting)</vt:lpstr>
      <vt:lpstr>Beyond EBD</vt:lpstr>
      <vt:lpstr>Beyond EBD: P-values </vt:lpstr>
      <vt:lpstr>Beyond EBD- Example of Suspect P-value</vt:lpstr>
      <vt:lpstr>Beyond EBD-1: Example of Suspect P-value.  What’s wrong?</vt:lpstr>
      <vt:lpstr>Many possible choices for tests of H0 for my trip to work</vt:lpstr>
      <vt:lpstr>Stating the hypothesis in advance provides some protection from spurious P-values</vt:lpstr>
      <vt:lpstr>Application to clinical research</vt:lpstr>
      <vt:lpstr>When P-values and Confidence Intervals Disagree</vt:lpstr>
      <vt:lpstr>Example of inconsistency</vt:lpstr>
      <vt:lpstr>Alternative Stata output: Test-based CI</vt:lpstr>
      <vt:lpstr>Conclusions re: Confidence Intervals</vt:lpstr>
      <vt:lpstr>Bonferroni</vt:lpstr>
      <vt:lpstr>Derivation</vt:lpstr>
      <vt:lpstr>Problems with Bonferroni correction</vt:lpstr>
      <vt:lpstr>Trouble at the lab*</vt:lpstr>
      <vt:lpstr>Additional Slides showing derivation of the Complier Average Causal Effect = Local Average Treatment Effect in the PROBIT study</vt:lpstr>
      <vt:lpstr>Estimates of Average Causal Effect (ACE) typically assume treatment homogeneity </vt:lpstr>
      <vt:lpstr>IV to get ACE assuming treatment homogeneity</vt:lpstr>
      <vt:lpstr>Algebraic correction</vt:lpstr>
      <vt:lpstr>What’s the problem with this?</vt:lpstr>
      <vt:lpstr>Recall question posed was:</vt:lpstr>
      <vt:lpstr>Solution</vt:lpstr>
      <vt:lpstr>Consider 4 types of infants with 4 different eczema rates (“Principal stratification”)</vt:lpstr>
      <vt:lpstr>Recall definitions of p1= exclusive BF in intervention group=40%  and p2 = exclusive BF in control group =5%.  What is the proportion of compliers?</vt:lpstr>
      <vt:lpstr>Proportion of compliers is p1-p2</vt:lpstr>
      <vt:lpstr>Predicted eczema rates:</vt:lpstr>
      <vt:lpstr>Exclusion restriction assumption</vt:lpstr>
      <vt:lpstr>Risk difference</vt:lpstr>
      <vt:lpstr>What does Bc-Bi estimate?</vt:lpstr>
      <vt:lpstr>Counseling the Undecided Mother</vt:lpstr>
      <vt:lpstr>What if I want a Risk Ratio, not a Risk Difference?</vt:lpstr>
      <vt:lpstr>Uh Oh.  Does this mean RR in draft lottery paper are wrong?</vt:lpstr>
      <vt:lpstr>Eric’s more abstract way of saying the same thing: Identifying assumptions-1</vt:lpstr>
      <vt:lpstr>Eric’s more abstract way of saying the same thing: Identifying assumptions-2</vt:lpstr>
      <vt:lpstr>Deleted slides </vt:lpstr>
      <vt:lpstr>Alternate outcomes 2:  Proton Pump Inhibitors and Community-Acquired Pneumonia*</vt:lpstr>
      <vt:lpstr>Unadjusted results</vt:lpstr>
      <vt:lpstr>Adjusted results</vt:lpstr>
      <vt:lpstr>Long-term Survival Following Partial vs Radical Nephrectomy Among Older Patients With Early-Stage Kidney Cancer*</vt:lpstr>
      <vt:lpstr>Kidney cancer incidence and mortality</vt:lpstr>
      <vt:lpstr>Long-term Survival Following Partial vs Radical Nephrectomy Among Older Patients With Early-Stage Kidney Cancer*</vt:lpstr>
      <vt:lpstr>Differential Distance Instrument*</vt:lpstr>
      <vt:lpstr>Results*</vt:lpstr>
      <vt:lpstr>Propensity Scores -1</vt:lpstr>
      <vt:lpstr>Advantages of Propensity Scores</vt:lpstr>
      <vt:lpstr>How Much Overlap In The Propensity Scores Do We Want?</vt:lpstr>
      <vt:lpstr>Disadvantages of Propensity Scores</vt:lpstr>
      <vt:lpstr>Example: Late Impact of Getting Hyperbilirubinemia or photoTherapy (LIGHT):  Aim 2</vt:lpstr>
      <vt:lpstr>LIGHT Sample Size</vt:lpstr>
      <vt:lpstr>Crude Cumulative Incidence per 100K</vt:lpstr>
      <vt:lpstr>LIGHT Results:  Lymphocytic Leukemia</vt:lpstr>
      <vt:lpstr>LIGHT Results: Nonlymphocytic leukemia</vt:lpstr>
      <vt:lpstr>LIGHT Results Comparison: Any leukemia by peak TSB ≥ 15 mg/dL if no phototherapy</vt:lpstr>
      <vt:lpstr>Hazard ratios by cancer type and model.   Most associations no longer statistically significant after adjustment.</vt:lpstr>
      <vt:lpstr> Model assessment-3</vt:lpstr>
      <vt:lpstr>Proton pump inhibitor use and risk of adverse cardiovascular events in aspirin treated patients with first time myocardial infarction: nationwide propensity score matched study*</vt:lpstr>
      <vt:lpstr>Alternate predictor: H2 blocker</vt:lpstr>
      <vt:lpstr>Propensity score caveats</vt:lpstr>
      <vt:lpstr>Propensity score question</vt:lpstr>
      <vt:lpstr>Problem 10.5</vt:lpstr>
      <vt:lpstr>Hospital cardiac mortality during national cardiology meetings</vt:lpstr>
      <vt:lpstr>Alternative outcomes and predictors: mortality during national cardiology meetings*</vt:lpstr>
      <vt:lpstr>30-day cardiac mortality during national cardiology meetings</vt:lpstr>
      <vt:lpstr>30-day cardiac mortality during national cardiology meetings</vt:lpstr>
      <vt:lpstr>30-day cardiac mortality during national cardiology meetings</vt:lpstr>
      <vt:lpstr>Estimating biases: Cautionary Tale</vt:lpstr>
      <vt:lpstr>Meta-analysis: high-dosage vitamin E supplementation may increase all-cause mortality </vt:lpstr>
      <vt:lpstr>Problem 10.1</vt:lpstr>
      <vt:lpstr>False Discovery Rate (FDR)</vt:lpstr>
      <vt:lpstr>Basic approach for FDR</vt:lpstr>
      <vt:lpstr>FDR Illustrated</vt:lpstr>
      <vt:lpstr>Confidence intervals for small numerators*</vt:lpstr>
      <vt:lpstr>Confidence intervals for small numerators</vt:lpstr>
      <vt:lpstr>Confidence intervals for small numerators: examples</vt:lpstr>
      <vt:lpstr>PowerPoint Presentation</vt:lpstr>
      <vt:lpstr>Analogy between diagnostic tests and research studies</vt:lpstr>
      <vt:lpstr>Analogy between diagnostic tests and research studies-2</vt:lpstr>
      <vt:lpstr>Confidence intervals for small numerators: examples</vt:lpstr>
      <vt:lpstr>Example: Douglas Altman Definition of 95% Confidence Intervals*</vt:lpstr>
      <vt:lpstr>History of P-values and Statistical Significance Testing*</vt:lpstr>
      <vt:lpstr>PowerPoint Presentation</vt:lpstr>
    </vt:vector>
  </TitlesOfParts>
  <Company>UCSF - Epidemiology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Urine Testing and Urinary Tract Infections in Febrile Infants: The PROS Febrile Infant Study</dc:title>
  <dc:creator>Thomas B. Newman</dc:creator>
  <cp:lastModifiedBy>Newman, Thomas</cp:lastModifiedBy>
  <cp:revision>579</cp:revision>
  <cp:lastPrinted>2003-11-05T07:31:28Z</cp:lastPrinted>
  <dcterms:created xsi:type="dcterms:W3CDTF">2012-11-07T05:34:31Z</dcterms:created>
  <dcterms:modified xsi:type="dcterms:W3CDTF">2021-11-16T05:35:01Z</dcterms:modified>
</cp:coreProperties>
</file>