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1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embeddings/oleObject2.bin" ContentType="application/vnd.openxmlformats-officedocument.oleObject"/>
  <Override PartName="/ppt/notesSlides/notesSlide20.xml" ContentType="application/vnd.openxmlformats-officedocument.presentationml.notesSlide+xml"/>
  <Override PartName="/ppt/embeddings/oleObject3.bin" ContentType="application/vnd.openxmlformats-officedocument.oleObject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embeddings/oleObject4.bin" ContentType="application/vnd.openxmlformats-officedocument.oleObject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embeddings/oleObject5.bin" ContentType="application/vnd.openxmlformats-officedocument.oleObject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embeddings/oleObject6.bin" ContentType="application/vnd.openxmlformats-officedocument.oleObject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embeddings/oleObject7.bin" ContentType="application/vnd.openxmlformats-officedocument.oleObject"/>
  <Override PartName="/ppt/notesSlides/notesSlide38.xml" ContentType="application/vnd.openxmlformats-officedocument.presentationml.notesSlide+xml"/>
  <Override PartName="/ppt/embeddings/oleObject8.bin" ContentType="application/vnd.openxmlformats-officedocument.oleObject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6" r:id="rId2"/>
    <p:sldId id="339" r:id="rId3"/>
    <p:sldId id="340" r:id="rId4"/>
    <p:sldId id="364" r:id="rId5"/>
    <p:sldId id="278" r:id="rId6"/>
    <p:sldId id="268" r:id="rId7"/>
    <p:sldId id="372" r:id="rId8"/>
    <p:sldId id="341" r:id="rId9"/>
    <p:sldId id="344" r:id="rId10"/>
    <p:sldId id="342" r:id="rId11"/>
    <p:sldId id="266" r:id="rId12"/>
    <p:sldId id="349" r:id="rId13"/>
    <p:sldId id="282" r:id="rId14"/>
    <p:sldId id="290" r:id="rId15"/>
    <p:sldId id="288" r:id="rId16"/>
    <p:sldId id="351" r:id="rId17"/>
    <p:sldId id="332" r:id="rId18"/>
    <p:sldId id="352" r:id="rId19"/>
    <p:sldId id="353" r:id="rId20"/>
    <p:sldId id="354" r:id="rId21"/>
    <p:sldId id="355" r:id="rId22"/>
    <p:sldId id="287" r:id="rId23"/>
    <p:sldId id="298" r:id="rId24"/>
    <p:sldId id="299" r:id="rId25"/>
    <p:sldId id="300" r:id="rId26"/>
    <p:sldId id="301" r:id="rId27"/>
    <p:sldId id="303" r:id="rId28"/>
    <p:sldId id="304" r:id="rId29"/>
    <p:sldId id="371" r:id="rId30"/>
    <p:sldId id="305" r:id="rId31"/>
    <p:sldId id="356" r:id="rId32"/>
    <p:sldId id="306" r:id="rId33"/>
    <p:sldId id="308" r:id="rId34"/>
    <p:sldId id="309" r:id="rId35"/>
    <p:sldId id="311" r:id="rId36"/>
    <p:sldId id="358" r:id="rId37"/>
    <p:sldId id="310" r:id="rId38"/>
    <p:sldId id="312" r:id="rId39"/>
    <p:sldId id="313" r:id="rId40"/>
    <p:sldId id="314" r:id="rId41"/>
    <p:sldId id="315" r:id="rId42"/>
    <p:sldId id="359" r:id="rId43"/>
    <p:sldId id="317" r:id="rId44"/>
    <p:sldId id="361" r:id="rId45"/>
    <p:sldId id="318" r:id="rId46"/>
    <p:sldId id="362" r:id="rId47"/>
    <p:sldId id="321" r:id="rId48"/>
    <p:sldId id="325" r:id="rId49"/>
    <p:sldId id="326" r:id="rId50"/>
    <p:sldId id="328" r:id="rId51"/>
    <p:sldId id="320" r:id="rId52"/>
    <p:sldId id="365" r:id="rId53"/>
    <p:sldId id="367" r:id="rId54"/>
    <p:sldId id="368" r:id="rId55"/>
    <p:sldId id="276" r:id="rId56"/>
    <p:sldId id="370" r:id="rId57"/>
    <p:sldId id="369" r:id="rId5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6666FF"/>
    <a:srgbClr val="1F5DDC"/>
    <a:srgbClr val="008000"/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0" y="-496"/>
      </p:cViewPr>
      <p:guideLst>
        <p:guide orient="horz" pos="26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88"/>
    </p:cViewPr>
  </p:sorterViewPr>
  <p:notesViewPr>
    <p:cSldViewPr>
      <p:cViewPr varScale="1">
        <p:scale>
          <a:sx n="55" d="100"/>
          <a:sy n="55" d="100"/>
        </p:scale>
        <p:origin x="-138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handoutMaster" Target="handoutMasters/handout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badi MT Condensed Extra Bold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badi MT Condensed Extra Bold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badi MT Condensed Extra Bold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badi MT Condensed Extra Bold" pitchFamily="-110" charset="0"/>
              </a:defRPr>
            </a:lvl1pPr>
          </a:lstStyle>
          <a:p>
            <a:fld id="{62B47933-1B77-4B1F-B7A4-498D11F5E2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59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badi MT Condensed Extra Bold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badi MT Condensed Extra Bold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 smtClean="0"/>
              <a:t>Click to edit Master text styles</a:t>
            </a:r>
          </a:p>
          <a:p>
            <a:pPr lvl="1"/>
            <a:r>
              <a:rPr lang="en-US" altLang="en-US" noProof="0" dirty="0" smtClean="0"/>
              <a:t>Second level</a:t>
            </a:r>
          </a:p>
          <a:p>
            <a:pPr lvl="2"/>
            <a:r>
              <a:rPr lang="en-US" altLang="en-US" noProof="0" dirty="0" smtClean="0"/>
              <a:t>Third level</a:t>
            </a:r>
          </a:p>
          <a:p>
            <a:pPr lvl="3"/>
            <a:r>
              <a:rPr lang="en-US" altLang="en-US" noProof="0" dirty="0" smtClean="0"/>
              <a:t>Fourth level</a:t>
            </a:r>
          </a:p>
          <a:p>
            <a:pPr lvl="4"/>
            <a:r>
              <a:rPr lang="en-US" altLang="en-US" noProof="0" dirty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badi MT Condensed Extra Bold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badi MT Condensed Extra Bold" pitchFamily="-110" charset="0"/>
              </a:defRPr>
            </a:lvl1pPr>
          </a:lstStyle>
          <a:p>
            <a:fld id="{530C9046-57CA-4C81-A9B7-FEDEB63A84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542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rbel" pitchFamily="34" charset="0"/>
        <a:ea typeface="ＭＳ Ｐゴシック" pitchFamily="-11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rbel" pitchFamily="34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rbel" pitchFamily="34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rbel" pitchFamily="34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rbel" pitchFamily="34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fld id="{7884BAB0-C6D6-416F-9ADA-AA19E89271B4}" type="slidenum">
              <a:rPr lang="en-US" sz="1200">
                <a:latin typeface="Abadi MT Condensed Extra Bold" pitchFamily="-110" charset="0"/>
              </a:rPr>
              <a:pPr/>
              <a:t>17</a:t>
            </a:fld>
            <a:endParaRPr lang="en-US" sz="1200">
              <a:latin typeface="Abadi MT Condensed Extra Bold" pitchFamily="-110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Corbel" pitchFamily="-110" charset="0"/>
              </a:rPr>
              <a:t>Explain that the slope of the dashed line reflects a CER of $100k.  How to pick the threshold is a value judgement.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fld id="{F56A4A44-B37F-4AE4-B4C5-0EC2B7A891EB}" type="slidenum">
              <a:rPr lang="en-US" sz="1200">
                <a:latin typeface="Abadi MT Condensed Extra Bold" pitchFamily="-110" charset="0"/>
              </a:rPr>
              <a:pPr/>
              <a:t>18</a:t>
            </a:fld>
            <a:endParaRPr lang="en-US" sz="1200">
              <a:latin typeface="Abadi MT Condensed Extra Bold" pitchFamily="-110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Corbel" pitchFamily="-110" charset="0"/>
              </a:rPr>
              <a:t>Explain that the slope of the dashed line reflects a CER of $100k.  How to pick the threshold is a value judgement.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fld id="{5708870A-20C9-466C-9CB7-62F7C1FFD922}" type="slidenum">
              <a:rPr lang="en-US" sz="1200">
                <a:latin typeface="Abadi MT Condensed Extra Bold" pitchFamily="-110" charset="0"/>
              </a:rPr>
              <a:pPr/>
              <a:t>19</a:t>
            </a:fld>
            <a:endParaRPr lang="en-US" sz="1200">
              <a:latin typeface="Abadi MT Condensed Extra Bold" pitchFamily="-110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Corbel" pitchFamily="-110" charset="0"/>
              </a:rPr>
              <a:t>Explain that the slope of the dashed line reflects a CER of $100k.  How to pick the threshold is a value judgement.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>
                <a:solidFill>
                  <a:srgbClr val="FFFFFF"/>
                </a:solidFill>
                <a:latin typeface="Consolas" pitchFamily="49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CC5AD1-5E3D-4EE0-B46A-0EC84A1EA60D}" type="datetime1">
              <a:rPr lang="en-US"/>
              <a:pPr/>
              <a:t>1/13/15</a:t>
            </a:fld>
            <a:r>
              <a:rPr lang="en-US"/>
              <a:t>IHPS/UCSF 9/24/00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751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58AC8B-A790-44A7-9726-563E7956707F}" type="datetime1">
              <a:rPr lang="en-US"/>
              <a:pPr/>
              <a:t>1/13/15</a:t>
            </a:fld>
            <a:r>
              <a:rPr lang="en-US"/>
              <a:t>IHPS/UCSF 9/24/00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0270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078F5F-852A-4FDE-AD98-AC6E23AAD9B1}" type="datetime1">
              <a:rPr lang="en-US"/>
              <a:pPr/>
              <a:t>1/13/15</a:t>
            </a:fld>
            <a:r>
              <a:rPr lang="en-US"/>
              <a:t>IHPS/UCSF 9/24/00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1191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latin typeface="Consolas" pitchFamily="49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orbel" pitchFamily="34" charset="0"/>
              </a:defRPr>
            </a:lvl1pPr>
            <a:lvl2pPr>
              <a:defRPr>
                <a:latin typeface="Corbel" pitchFamily="34" charset="0"/>
              </a:defRPr>
            </a:lvl2pPr>
            <a:lvl3pPr>
              <a:defRPr>
                <a:latin typeface="Corbel" pitchFamily="34" charset="0"/>
              </a:defRPr>
            </a:lvl3pPr>
            <a:lvl4pPr>
              <a:defRPr>
                <a:latin typeface="Corbel" pitchFamily="34" charset="0"/>
              </a:defRPr>
            </a:lvl4pPr>
            <a:lvl5pPr>
              <a:defRPr>
                <a:latin typeface="Corbe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975382-81BF-4D3B-9BA2-A258B38A5BE7}" type="datetime1">
              <a:rPr lang="en-US"/>
              <a:pPr/>
              <a:t>1/13/15</a:t>
            </a:fld>
            <a:r>
              <a:rPr lang="en-US"/>
              <a:t>IHPS/UCSF 9/24/00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2426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A78E55-9FF5-4C8B-BC74-D0C9613A389D}" type="datetime1">
              <a:rPr lang="en-US"/>
              <a:pPr/>
              <a:t>1/13/15</a:t>
            </a:fld>
            <a:r>
              <a:rPr lang="en-US"/>
              <a:t>IHPS/UCSF 9/24/00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77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820971-5AD7-4EDE-84DC-C573AA4FA34B}" type="datetime1">
              <a:rPr lang="en-US"/>
              <a:pPr/>
              <a:t>1/13/15</a:t>
            </a:fld>
            <a:r>
              <a:rPr lang="en-US"/>
              <a:t>IHPS/UCSF 9/24/00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8389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CD584D-BBF2-4BBC-8EEB-B7129A122E96}" type="datetime1">
              <a:rPr lang="en-US"/>
              <a:pPr/>
              <a:t>1/13/15</a:t>
            </a:fld>
            <a:r>
              <a:rPr lang="en-US"/>
              <a:t>IHPS/UCSF 9/24/00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92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51009D-5CE2-4FD9-8653-2B1D2359F801}" type="datetime1">
              <a:rPr lang="en-US"/>
              <a:pPr/>
              <a:t>1/13/15</a:t>
            </a:fld>
            <a:r>
              <a:rPr lang="en-US"/>
              <a:t>IHPS/UCSF 9/24/00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4325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997921-0854-4BAB-82C0-EB75EDABE0A2}" type="datetime1">
              <a:rPr lang="en-US"/>
              <a:pPr/>
              <a:t>1/13/15</a:t>
            </a:fld>
            <a:r>
              <a:rPr lang="en-US"/>
              <a:t>IHPS/UCSF 9/24/00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367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638F98-C4FC-4AC7-8BC8-27688815D239}" type="datetime1">
              <a:rPr lang="en-US"/>
              <a:pPr/>
              <a:t>1/13/15</a:t>
            </a:fld>
            <a:r>
              <a:rPr lang="en-US"/>
              <a:t>IHPS/UCSF 9/24/00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710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80B13C-9FB9-407F-B56F-308B93469097}" type="datetime1">
              <a:rPr lang="en-US"/>
              <a:pPr/>
              <a:t>1/13/15</a:t>
            </a:fld>
            <a:r>
              <a:rPr lang="en-US"/>
              <a:t>IHPS/UCSF 9/24/00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3142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1F5DD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770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Corbel" pitchFamily="-110" charset="0"/>
              </a:defRPr>
            </a:lvl1pPr>
          </a:lstStyle>
          <a:p>
            <a:fld id="{148FA0D1-1DE7-4E80-B0CB-87456B6000C5}" type="datetime1">
              <a:rPr lang="en-US"/>
              <a:pPr/>
              <a:t>1/13/15</a:t>
            </a:fld>
            <a:r>
              <a:rPr lang="en-US"/>
              <a:t>IHPS/UCSF 9/24/00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orbe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onsolas" pitchFamily="49" charset="0"/>
          <a:ea typeface="ＭＳ Ｐゴシック" pitchFamily="-11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onsolas" pitchFamily="49" charset="0"/>
          <a:ea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onsolas" pitchFamily="49" charset="0"/>
          <a:ea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onsolas" pitchFamily="49" charset="0"/>
          <a:ea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onsolas" pitchFamily="49" charset="0"/>
          <a:ea typeface="ＭＳ Ｐゴシック" pitchFamily="-110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6" charset="0"/>
        </a:defRPr>
      </a:lvl9pPr>
    </p:titleStyle>
    <p:bodyStyle>
      <a:lvl1pPr marL="342900" indent="-342900" algn="l" rtl="0" eaLnBrk="0" fontAlgn="base" hangingPunct="0">
        <a:spcBef>
          <a:spcPct val="100000"/>
        </a:spcBef>
        <a:spcAft>
          <a:spcPct val="0"/>
        </a:spcAft>
        <a:buChar char="•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orbel" pitchFamily="34" charset="0"/>
          <a:ea typeface="ＭＳ Ｐゴシック" pitchFamily="-11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orbel" pitchFamily="34" charset="0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orbel" pitchFamily="34" charset="0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orbel" pitchFamily="34" charset="0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orbel" pitchFamily="34" charset="0"/>
          <a:ea typeface="ＭＳ Ｐゴシック" pitchFamily="-110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0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1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2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4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5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6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7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8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9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838200"/>
            <a:ext cx="83820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Cost-effectiveness Analysis: </a:t>
            </a:r>
            <a:br>
              <a:rPr lang="en-US" b="1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Overview &amp; Developing an analysis</a:t>
            </a:r>
            <a:endParaRPr lang="en-US" b="1" dirty="0" smtClean="0">
              <a:effectLst/>
              <a:latin typeface="Consolas" pitchFamily="-110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743200"/>
            <a:ext cx="6400800" cy="35052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Training in Clinical Research</a:t>
            </a:r>
            <a:b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Times" pitchFamily="-110" charset="0"/>
              </a:rPr>
              <a:t>UCSF Department of Epidemiology</a:t>
            </a:r>
            <a:b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Times" pitchFamily="-110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Times" pitchFamily="-110" charset="0"/>
              </a:rPr>
              <a:t> and Biostatistics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Times" pitchFamily="-110" charset="0"/>
              </a:rPr>
              <a:t>DCEA </a:t>
            </a:r>
            <a:r>
              <a:rPr lang="en-US" dirty="0" err="1" smtClean="0">
                <a:effectLst>
                  <a:outerShdw blurRad="38100" dist="38100" dir="2700000" algn="tl">
                    <a:srgbClr val="808080"/>
                  </a:outerShdw>
                </a:effectLst>
                <a:latin typeface="Times" pitchFamily="-110" charset="0"/>
              </a:rPr>
              <a:t>Epi</a:t>
            </a: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Times" pitchFamily="-110" charset="0"/>
              </a:rPr>
              <a:t> 213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Times" pitchFamily="-110" charset="0"/>
              </a:rPr>
              <a:t>James G. Kahn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Times" pitchFamily="-110" charset="0"/>
              </a:rPr>
              <a:t>29</a:t>
            </a: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Times" pitchFamily="-110" charset="0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Times" pitchFamily="-110" charset="0"/>
              </a:rPr>
              <a:t>January </a:t>
            </a: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Times" pitchFamily="-110" charset="0"/>
              </a:rPr>
              <a:t>2015</a:t>
            </a:r>
            <a:endParaRPr lang="en-US" dirty="0" smtClean="0"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How can CEAs make a positive difference?</a:t>
            </a:r>
            <a:endParaRPr lang="en-US" smtClean="0">
              <a:effectLst/>
              <a:latin typeface="Consolas" pitchFamily="-110" charset="0"/>
            </a:endParaRPr>
          </a:p>
        </p:txBody>
      </p:sp>
      <p:sp>
        <p:nvSpPr>
          <p:cNvPr id="27660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114800"/>
          </a:xfrm>
        </p:spPr>
        <p:txBody>
          <a:bodyPr/>
          <a:lstStyle/>
          <a:p>
            <a:pPr lvl="1">
              <a:buFont typeface="Symbol" pitchFamily="-110" charset="2"/>
              <a:buChar char="·"/>
            </a:pPr>
            <a:r>
              <a:rPr lang="en-US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itchFamily="-110" charset="0"/>
              </a:rPr>
              <a:t>Huge concerns with rising health care costs in U.S.</a:t>
            </a:r>
          </a:p>
          <a:p>
            <a:pPr lvl="1">
              <a:buFont typeface="Symbol" pitchFamily="-110" charset="2"/>
              <a:buNone/>
            </a:pPr>
            <a:r>
              <a:rPr lang="en-US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itchFamily="-110" charset="0"/>
              </a:rPr>
              <a:t>		18% of GDP, &gt; $2 trillion, 49+ million uninsured</a:t>
            </a:r>
          </a:p>
          <a:p>
            <a:pPr lvl="1">
              <a:buFont typeface="Symbol" pitchFamily="-110" charset="2"/>
              <a:buNone/>
            </a:pPr>
            <a:endParaRPr lang="en-US" dirty="0" smtClean="0">
              <a:solidFill>
                <a:srgbClr val="6666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rbel" pitchFamily="-110" charset="0"/>
            </a:endParaRPr>
          </a:p>
          <a:p>
            <a:pPr lvl="1">
              <a:buFont typeface="Symbol" pitchFamily="-110" charset="2"/>
              <a:buChar char="·"/>
            </a:pPr>
            <a:r>
              <a:rPr lang="en-US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itchFamily="-110" charset="0"/>
              </a:rPr>
              <a:t>Renewed attention to global health – AIDS and more</a:t>
            </a:r>
          </a:p>
          <a:p>
            <a:pPr lvl="1">
              <a:buFont typeface="Symbol" pitchFamily="-110" charset="2"/>
              <a:buChar char="·"/>
            </a:pPr>
            <a:endParaRPr lang="en-US" dirty="0" smtClean="0"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  <a:p>
            <a:pPr lvl="1">
              <a:buFont typeface="Symbol" pitchFamily="-110" charset="2"/>
              <a:buChar char="·"/>
            </a:pP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Funding decisions: which programs should get funded?</a:t>
            </a:r>
            <a:b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</a:br>
            <a:endParaRPr lang="en-US" dirty="0" smtClean="0"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  <a:p>
            <a:pPr lvl="1">
              <a:buFont typeface="Symbol" pitchFamily="-110" charset="2"/>
              <a:buChar char="·"/>
            </a:pP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Cost-effectiveness = one consideration</a:t>
            </a:r>
            <a:endParaRPr lang="en-US" dirty="0" smtClean="0">
              <a:effectLst/>
              <a:latin typeface="Corbel" pitchFamily="-110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2" name="Rectangle 12"/>
          <p:cNvSpPr>
            <a:spLocks noGrp="1" noChangeArrowheads="1"/>
          </p:cNvSpPr>
          <p:nvPr>
            <p:ph type="title"/>
          </p:nvPr>
        </p:nvSpPr>
        <p:spPr>
          <a:xfrm>
            <a:off x="609600" y="990600"/>
            <a:ext cx="7772400" cy="1143000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The Basic Question</a:t>
            </a:r>
            <a:endParaRPr lang="en-US" smtClean="0">
              <a:effectLst/>
              <a:latin typeface="Consolas" pitchFamily="-110" charset="0"/>
            </a:endParaRP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762000" y="2743200"/>
            <a:ext cx="7467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25475" indent="-285750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What health benefits do we get</a:t>
            </a:r>
            <a:b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</a:br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for money we spend on health care?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534400" cy="655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AutoShape 3"/>
          <p:cNvSpPr>
            <a:spLocks noChangeArrowheads="1"/>
          </p:cNvSpPr>
          <p:nvPr/>
        </p:nvSpPr>
        <p:spPr bwMode="auto">
          <a:xfrm>
            <a:off x="0" y="38100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8458200" y="3781425"/>
            <a:ext cx="290513" cy="180975"/>
          </a:xfrm>
          <a:prstGeom prst="leftArrow">
            <a:avLst>
              <a:gd name="adj1" fmla="val 50000"/>
              <a:gd name="adj2" fmla="val 4013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" name="TextBox 1"/>
          <p:cNvSpPr txBox="1"/>
          <p:nvPr/>
        </p:nvSpPr>
        <p:spPr>
          <a:xfrm>
            <a:off x="304800" y="6248400"/>
            <a:ext cx="579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</a:rPr>
              <a:t>Goldman et al, </a:t>
            </a:r>
            <a:r>
              <a:rPr lang="en-US" sz="1200" i="1" dirty="0" smtClean="0">
                <a:solidFill>
                  <a:srgbClr val="002060"/>
                </a:solidFill>
              </a:rPr>
              <a:t>Health Affairs</a:t>
            </a:r>
            <a:r>
              <a:rPr lang="en-US" sz="1200" dirty="0" smtClean="0">
                <a:solidFill>
                  <a:srgbClr val="002060"/>
                </a:solidFill>
              </a:rPr>
              <a:t> 2005, </a:t>
            </a:r>
            <a:r>
              <a:rPr lang="en-US" sz="1200" dirty="0" err="1">
                <a:solidFill>
                  <a:srgbClr val="002060"/>
                </a:solidFill>
              </a:rPr>
              <a:t>doi</a:t>
            </a:r>
            <a:r>
              <a:rPr lang="en-US" sz="1200" dirty="0">
                <a:solidFill>
                  <a:srgbClr val="002060"/>
                </a:solidFill>
              </a:rPr>
              <a:t>: 10.1377/hlthaff.w5.r5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7772400" cy="1143000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Cost-effectiveness analysis in context</a:t>
            </a:r>
            <a:endParaRPr lang="en-US" i="1" smtClean="0">
              <a:effectLst/>
              <a:latin typeface="Times" pitchFamily="-110" charset="0"/>
            </a:endParaRP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1066800" y="2667000"/>
            <a:ext cx="71628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lvl="2">
              <a:spcBef>
                <a:spcPts val="800"/>
              </a:spcBef>
              <a:spcAft>
                <a:spcPts val="800"/>
              </a:spcAft>
              <a:buFont typeface="Abadi MT Condensed Extra Bold" pitchFamily="-110" charset="0"/>
              <a:buNone/>
            </a:pP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Prior lectures on clinical decision analysis &amp; utilities</a:t>
            </a:r>
            <a:endParaRPr lang="en-US" sz="2400" i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imes" pitchFamily="-110" charset="0"/>
            </a:endParaRPr>
          </a:p>
          <a:p>
            <a:pPr marL="228600" lvl="2">
              <a:spcBef>
                <a:spcPts val="800"/>
              </a:spcBef>
              <a:spcAft>
                <a:spcPts val="800"/>
              </a:spcAft>
              <a:buFont typeface="Abadi MT Condensed Extra Bold" pitchFamily="-110" charset="0"/>
              <a:buNone/>
            </a:pP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Now add </a:t>
            </a:r>
            <a:r>
              <a:rPr lang="en-US" sz="2400" u="sng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costs</a:t>
            </a:r>
            <a:endParaRPr lang="en-US" sz="2400">
              <a:solidFill>
                <a:srgbClr val="FFFFFF"/>
              </a:solidFill>
              <a:latin typeface="Corbel" pitchFamily="-110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457200"/>
            <a:ext cx="6324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Choices and CEA</a:t>
            </a:r>
            <a:endParaRPr lang="en-US" i="1" dirty="0" smtClean="0">
              <a:effectLst/>
              <a:latin typeface="Consolas" pitchFamily="-110" charset="0"/>
            </a:endParaRP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457200" y="3048000"/>
            <a:ext cx="82296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>
              <a:buFont typeface="Symbol" pitchFamily="-110" charset="2"/>
              <a:buChar char="·"/>
            </a:pPr>
            <a:r>
              <a:rPr lang="en-US" sz="2400" i="1" dirty="0">
                <a:solidFill>
                  <a:srgbClr val="FFFFFF"/>
                </a:solidFill>
                <a:latin typeface="Corbel" pitchFamily="-110" charset="0"/>
              </a:rPr>
              <a:t> </a:t>
            </a:r>
            <a:r>
              <a:rPr lang="en-US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Clinical management: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medication vs. surgery, medication A vs. B (e.g., streptokinase vs. t-PA).</a:t>
            </a:r>
          </a:p>
          <a:p>
            <a:pPr>
              <a:buFont typeface="Symbol" pitchFamily="-110" charset="2"/>
              <a:buChar char="·"/>
            </a:pP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  <a:p>
            <a:pPr>
              <a:buFont typeface="Symbol" pitchFamily="-110" charset="2"/>
              <a:buChar char="·"/>
            </a:pPr>
            <a:r>
              <a:rPr lang="en-US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Prevention: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program vs. no program, or universal vs. targeted to high risk individuals, or vs. treatment</a:t>
            </a:r>
          </a:p>
          <a:p>
            <a:pPr>
              <a:buFont typeface="Symbol" pitchFamily="-110" charset="2"/>
              <a:buChar char="·"/>
            </a:pP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  <a:p>
            <a:pPr>
              <a:spcBef>
                <a:spcPts val="800"/>
              </a:spcBef>
              <a:spcAft>
                <a:spcPts val="800"/>
              </a:spcAft>
              <a:buFont typeface="Symbol" pitchFamily="-110" charset="2"/>
              <a:buChar char="·"/>
            </a:pPr>
            <a:r>
              <a:rPr lang="en-US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Health service delivery: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incentive payments vs none, innovative programs such as home care vs none.</a:t>
            </a:r>
            <a:endParaRPr lang="en-US" sz="2400" dirty="0">
              <a:solidFill>
                <a:srgbClr val="FFFFFF"/>
              </a:solidFill>
              <a:latin typeface="Corbel" pitchFamily="-110" charset="0"/>
            </a:endParaRP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7639050" cy="1323439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24161750" indent="-24161750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2254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lvl="1"/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Assessing a choice: </a:t>
            </a:r>
            <a:b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</a:b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comparing 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2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or more courses of action with different effects and/or costs</a:t>
            </a:r>
            <a:r>
              <a:rPr lang="en-US" sz="2400" dirty="0">
                <a:solidFill>
                  <a:srgbClr val="FFFFFF"/>
                </a:solidFill>
                <a:latin typeface="Corbel" pitchFamily="-110" charset="0"/>
              </a:rPr>
              <a:t>. </a:t>
            </a:r>
            <a:endParaRPr lang="en-US" dirty="0">
              <a:solidFill>
                <a:srgbClr val="FFFFFF"/>
              </a:solidFill>
              <a:latin typeface="Corbel" pitchFamily="-110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1143000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CE Question Formulation</a:t>
            </a:r>
            <a:endParaRPr lang="en-US" smtClean="0">
              <a:effectLst/>
              <a:latin typeface="Consolas" pitchFamily="-110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7772400" cy="4114800"/>
          </a:xfrm>
        </p:spPr>
        <p:txBody>
          <a:bodyPr/>
          <a:lstStyle/>
          <a:p>
            <a:pPr marL="114300" lvl="1" indent="0" algn="ctr">
              <a:spcBef>
                <a:spcPts val="800"/>
              </a:spcBef>
              <a:spcAft>
                <a:spcPts val="800"/>
              </a:spcAft>
              <a:buFontTx/>
              <a:buNone/>
            </a:pPr>
            <a:r>
              <a:rPr lang="en-US" sz="2800" i="1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What </a:t>
            </a:r>
            <a:r>
              <a:rPr lang="en-US" sz="2800" i="1" u="sng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added</a:t>
            </a:r>
            <a:r>
              <a:rPr lang="en-US" sz="2800" i="1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health benefits are realized for each </a:t>
            </a:r>
            <a:r>
              <a:rPr lang="en-US" sz="2800" i="1" u="sng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added</a:t>
            </a:r>
            <a:r>
              <a:rPr lang="en-US" sz="2800" i="1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dollar spent on health care?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CEA Framework</a:t>
            </a:r>
          </a:p>
        </p:txBody>
      </p:sp>
      <p:cxnSp>
        <p:nvCxnSpPr>
          <p:cNvPr id="45059" name="Straight Connector 3"/>
          <p:cNvCxnSpPr>
            <a:cxnSpLocks noChangeShapeType="1"/>
          </p:cNvCxnSpPr>
          <p:nvPr/>
        </p:nvCxnSpPr>
        <p:spPr bwMode="auto">
          <a:xfrm rot="5400000">
            <a:off x="1789907" y="4344194"/>
            <a:ext cx="4572000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60" name="Straight Connector 4"/>
          <p:cNvCxnSpPr>
            <a:cxnSpLocks noChangeShapeType="1"/>
          </p:cNvCxnSpPr>
          <p:nvPr/>
        </p:nvCxnSpPr>
        <p:spPr bwMode="auto">
          <a:xfrm rot="10800000">
            <a:off x="1790700" y="4343400"/>
            <a:ext cx="4572000" cy="15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61" name="TextBox 5"/>
          <p:cNvSpPr txBox="1">
            <a:spLocks noChangeArrowheads="1"/>
          </p:cNvSpPr>
          <p:nvPr/>
        </p:nvSpPr>
        <p:spPr bwMode="auto">
          <a:xfrm>
            <a:off x="3505200" y="1600200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rbel" pitchFamily="-110" charset="0"/>
              </a:rPr>
              <a:t>Costs</a:t>
            </a:r>
          </a:p>
        </p:txBody>
      </p:sp>
      <p:sp>
        <p:nvSpPr>
          <p:cNvPr id="45062" name="TextBox 6"/>
          <p:cNvSpPr txBox="1">
            <a:spLocks noChangeArrowheads="1"/>
          </p:cNvSpPr>
          <p:nvPr/>
        </p:nvSpPr>
        <p:spPr bwMode="auto">
          <a:xfrm>
            <a:off x="6400800" y="4038600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rbel" pitchFamily="-110" charset="0"/>
              </a:rPr>
              <a:t>Effectiveness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3962400" y="4191000"/>
            <a:ext cx="228600" cy="2286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-106" charset="0"/>
              <a:ea typeface="+mn-ea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514600" y="2895600"/>
            <a:ext cx="228600" cy="2286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-106" charset="0"/>
              <a:ea typeface="+mn-ea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410200" y="5486400"/>
            <a:ext cx="228600" cy="2286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-106" charset="0"/>
              <a:ea typeface="+mn-ea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410200" y="2895600"/>
            <a:ext cx="228600" cy="2286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-106" charset="0"/>
              <a:ea typeface="+mn-ea"/>
            </a:endParaRPr>
          </a:p>
        </p:txBody>
      </p:sp>
      <p:sp>
        <p:nvSpPr>
          <p:cNvPr id="45067" name="TextBox 11"/>
          <p:cNvSpPr txBox="1">
            <a:spLocks noChangeArrowheads="1"/>
          </p:cNvSpPr>
          <p:nvPr/>
        </p:nvSpPr>
        <p:spPr bwMode="auto">
          <a:xfrm>
            <a:off x="5257800" y="5791200"/>
            <a:ext cx="3505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rbel" pitchFamily="-110" charset="0"/>
              </a:rPr>
              <a:t>CE ratio irrelevant and interesting </a:t>
            </a:r>
          </a:p>
        </p:txBody>
      </p:sp>
      <p:sp>
        <p:nvSpPr>
          <p:cNvPr id="45068" name="TextBox 12"/>
          <p:cNvSpPr txBox="1">
            <a:spLocks noChangeArrowheads="1"/>
          </p:cNvSpPr>
          <p:nvPr/>
        </p:nvSpPr>
        <p:spPr bwMode="auto">
          <a:xfrm>
            <a:off x="304800" y="3200400"/>
            <a:ext cx="3505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rbel" pitchFamily="-110" charset="0"/>
              </a:rPr>
              <a:t>CE ratio irrelevant and not interesting </a:t>
            </a:r>
          </a:p>
        </p:txBody>
      </p:sp>
      <p:sp>
        <p:nvSpPr>
          <p:cNvPr id="45069" name="TextBox 13"/>
          <p:cNvSpPr txBox="1">
            <a:spLocks noChangeArrowheads="1"/>
          </p:cNvSpPr>
          <p:nvPr/>
        </p:nvSpPr>
        <p:spPr bwMode="auto">
          <a:xfrm>
            <a:off x="5257800" y="2209800"/>
            <a:ext cx="350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rbel" pitchFamily="-110" charset="0"/>
              </a:rPr>
              <a:t>CE ratio relevant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COX-2 Inhibitors vs NSAIDS</a:t>
            </a:r>
            <a:endParaRPr lang="en-US" smtClean="0"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4267200" y="1447800"/>
            <a:ext cx="3962400" cy="3962400"/>
          </a:xfrm>
          <a:prstGeom prst="rect">
            <a:avLst/>
          </a:prstGeom>
          <a:solidFill>
            <a:srgbClr val="3366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Corbel" pitchFamily="-110" charset="0"/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 rot="-5400000">
            <a:off x="1821657" y="3283743"/>
            <a:ext cx="3124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1588" indent="-1588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Corbel" pitchFamily="-110" charset="0"/>
              </a:rPr>
              <a:t>Change in costs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733800" y="5867400"/>
            <a:ext cx="510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Corbel" pitchFamily="-110" charset="0"/>
              </a:rPr>
              <a:t>Gain in health benefit (QALYs)</a:t>
            </a:r>
          </a:p>
        </p:txBody>
      </p:sp>
      <p:grpSp>
        <p:nvGrpSpPr>
          <p:cNvPr id="46086" name="Group 6"/>
          <p:cNvGrpSpPr>
            <a:grpSpLocks/>
          </p:cNvGrpSpPr>
          <p:nvPr/>
        </p:nvGrpSpPr>
        <p:grpSpPr bwMode="auto">
          <a:xfrm>
            <a:off x="4191000" y="5500688"/>
            <a:ext cx="4114800" cy="366712"/>
            <a:chOff x="1872" y="3879"/>
            <a:chExt cx="2592" cy="231"/>
          </a:xfrm>
        </p:grpSpPr>
        <p:sp>
          <p:nvSpPr>
            <p:cNvPr id="46107" name="Text Box 7"/>
            <p:cNvSpPr txBox="1">
              <a:spLocks noChangeArrowheads="1"/>
            </p:cNvSpPr>
            <p:nvPr/>
          </p:nvSpPr>
          <p:spPr bwMode="auto">
            <a:xfrm>
              <a:off x="1872" y="3879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1800">
                <a:solidFill>
                  <a:srgbClr val="FFFFFF"/>
                </a:solidFill>
                <a:latin typeface="Corbel" pitchFamily="-110" charset="0"/>
              </a:endParaRPr>
            </a:p>
          </p:txBody>
        </p:sp>
        <p:sp>
          <p:nvSpPr>
            <p:cNvPr id="46108" name="Text Box 8"/>
            <p:cNvSpPr txBox="1">
              <a:spLocks noChangeArrowheads="1"/>
            </p:cNvSpPr>
            <p:nvPr/>
          </p:nvSpPr>
          <p:spPr bwMode="auto">
            <a:xfrm>
              <a:off x="3744" y="3879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r">
                <a:spcBef>
                  <a:spcPct val="50000"/>
                </a:spcBef>
              </a:pPr>
              <a:endParaRPr lang="en-US" sz="1800">
                <a:solidFill>
                  <a:srgbClr val="FFFFFF"/>
                </a:solidFill>
                <a:latin typeface="Corbel" pitchFamily="-110" charset="0"/>
              </a:endParaRPr>
            </a:p>
          </p:txBody>
        </p:sp>
        <p:sp>
          <p:nvSpPr>
            <p:cNvPr id="46109" name="Text Box 9"/>
            <p:cNvSpPr txBox="1">
              <a:spLocks noChangeArrowheads="1"/>
            </p:cNvSpPr>
            <p:nvPr/>
          </p:nvSpPr>
          <p:spPr bwMode="auto">
            <a:xfrm>
              <a:off x="2832" y="3879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sz="1800">
                <a:solidFill>
                  <a:srgbClr val="FFFFFF"/>
                </a:solidFill>
                <a:latin typeface="Corbel" pitchFamily="-110" charset="0"/>
              </a:endParaRPr>
            </a:p>
          </p:txBody>
        </p:sp>
      </p:grpSp>
      <p:grpSp>
        <p:nvGrpSpPr>
          <p:cNvPr id="46087" name="Group 10"/>
          <p:cNvGrpSpPr>
            <a:grpSpLocks/>
          </p:cNvGrpSpPr>
          <p:nvPr/>
        </p:nvGrpSpPr>
        <p:grpSpPr bwMode="auto">
          <a:xfrm rot="-5400000">
            <a:off x="2277269" y="2904332"/>
            <a:ext cx="3435350" cy="366712"/>
            <a:chOff x="2301" y="3880"/>
            <a:chExt cx="2164" cy="231"/>
          </a:xfrm>
        </p:grpSpPr>
        <p:sp>
          <p:nvSpPr>
            <p:cNvPr id="46104" name="Text Box 11"/>
            <p:cNvSpPr txBox="1">
              <a:spLocks noChangeArrowheads="1"/>
            </p:cNvSpPr>
            <p:nvPr/>
          </p:nvSpPr>
          <p:spPr bwMode="auto">
            <a:xfrm>
              <a:off x="2301" y="3880"/>
              <a:ext cx="29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vert="eaVert"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1800">
                <a:solidFill>
                  <a:srgbClr val="FFFFFF"/>
                </a:solidFill>
                <a:latin typeface="Corbel" pitchFamily="-110" charset="0"/>
              </a:endParaRPr>
            </a:p>
          </p:txBody>
        </p:sp>
        <p:sp>
          <p:nvSpPr>
            <p:cNvPr id="46105" name="Text Box 12"/>
            <p:cNvSpPr txBox="1">
              <a:spLocks noChangeArrowheads="1"/>
            </p:cNvSpPr>
            <p:nvPr/>
          </p:nvSpPr>
          <p:spPr bwMode="auto">
            <a:xfrm>
              <a:off x="4174" y="3880"/>
              <a:ext cx="29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vert="eaVert"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r">
                <a:spcBef>
                  <a:spcPct val="50000"/>
                </a:spcBef>
              </a:pPr>
              <a:endParaRPr lang="en-US" sz="1800">
                <a:solidFill>
                  <a:srgbClr val="FFFFFF"/>
                </a:solidFill>
                <a:latin typeface="Corbel" pitchFamily="-110" charset="0"/>
              </a:endParaRPr>
            </a:p>
          </p:txBody>
        </p:sp>
        <p:sp>
          <p:nvSpPr>
            <p:cNvPr id="46106" name="Text Box 13"/>
            <p:cNvSpPr txBox="1">
              <a:spLocks noChangeArrowheads="1"/>
            </p:cNvSpPr>
            <p:nvPr/>
          </p:nvSpPr>
          <p:spPr bwMode="auto">
            <a:xfrm>
              <a:off x="3261" y="3880"/>
              <a:ext cx="29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vert="eaVert"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sz="1800">
                <a:solidFill>
                  <a:srgbClr val="FFFFFF"/>
                </a:solidFill>
                <a:latin typeface="Corbel" pitchFamily="-110" charset="0"/>
              </a:endParaRPr>
            </a:p>
          </p:txBody>
        </p:sp>
      </p:grpSp>
      <p:sp>
        <p:nvSpPr>
          <p:cNvPr id="46088" name="Text Box 17"/>
          <p:cNvSpPr txBox="1">
            <a:spLocks noChangeArrowheads="1"/>
          </p:cNvSpPr>
          <p:nvPr/>
        </p:nvSpPr>
        <p:spPr bwMode="auto">
          <a:xfrm>
            <a:off x="381000" y="1524000"/>
            <a:ext cx="1828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Corbel" pitchFamily="-110" charset="0"/>
              </a:rPr>
              <a:t>Comparator: Naproxen</a:t>
            </a:r>
          </a:p>
        </p:txBody>
      </p:sp>
      <p:grpSp>
        <p:nvGrpSpPr>
          <p:cNvPr id="46089" name="Group 20"/>
          <p:cNvGrpSpPr>
            <a:grpSpLocks/>
          </p:cNvGrpSpPr>
          <p:nvPr/>
        </p:nvGrpSpPr>
        <p:grpSpPr bwMode="auto">
          <a:xfrm>
            <a:off x="4191000" y="5500688"/>
            <a:ext cx="4114800" cy="366712"/>
            <a:chOff x="1872" y="3879"/>
            <a:chExt cx="2592" cy="231"/>
          </a:xfrm>
        </p:grpSpPr>
        <p:sp>
          <p:nvSpPr>
            <p:cNvPr id="46101" name="Text Box 21"/>
            <p:cNvSpPr txBox="1">
              <a:spLocks noChangeArrowheads="1"/>
            </p:cNvSpPr>
            <p:nvPr/>
          </p:nvSpPr>
          <p:spPr bwMode="auto">
            <a:xfrm>
              <a:off x="1872" y="3879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FFFF"/>
                  </a:solidFill>
                  <a:latin typeface="Corbel" pitchFamily="-110" charset="0"/>
                </a:rPr>
                <a:t>0</a:t>
              </a:r>
            </a:p>
          </p:txBody>
        </p:sp>
        <p:sp>
          <p:nvSpPr>
            <p:cNvPr id="46102" name="Text Box 22"/>
            <p:cNvSpPr txBox="1">
              <a:spLocks noChangeArrowheads="1"/>
            </p:cNvSpPr>
            <p:nvPr/>
          </p:nvSpPr>
          <p:spPr bwMode="auto">
            <a:xfrm>
              <a:off x="3744" y="3879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800">
                  <a:solidFill>
                    <a:srgbClr val="FFFFFF"/>
                  </a:solidFill>
                  <a:latin typeface="Corbel" pitchFamily="-110" charset="0"/>
                </a:rPr>
                <a:t>0.10</a:t>
              </a:r>
            </a:p>
          </p:txBody>
        </p:sp>
        <p:sp>
          <p:nvSpPr>
            <p:cNvPr id="46103" name="Text Box 23"/>
            <p:cNvSpPr txBox="1">
              <a:spLocks noChangeArrowheads="1"/>
            </p:cNvSpPr>
            <p:nvPr/>
          </p:nvSpPr>
          <p:spPr bwMode="auto">
            <a:xfrm>
              <a:off x="2832" y="3879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FFFFFF"/>
                  </a:solidFill>
                  <a:latin typeface="Corbel" pitchFamily="-110" charset="0"/>
                </a:rPr>
                <a:t>0.05</a:t>
              </a:r>
            </a:p>
          </p:txBody>
        </p:sp>
      </p:grpSp>
      <p:sp>
        <p:nvSpPr>
          <p:cNvPr id="46090" name="Text Box 26"/>
          <p:cNvSpPr txBox="1">
            <a:spLocks noChangeArrowheads="1"/>
          </p:cNvSpPr>
          <p:nvPr/>
        </p:nvSpPr>
        <p:spPr bwMode="auto">
          <a:xfrm>
            <a:off x="3048000" y="12954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Corbel" pitchFamily="-110" charset="0"/>
              </a:rPr>
              <a:t>$12k</a:t>
            </a:r>
          </a:p>
        </p:txBody>
      </p:sp>
      <p:sp>
        <p:nvSpPr>
          <p:cNvPr id="46091" name="Text Box 28"/>
          <p:cNvSpPr txBox="1">
            <a:spLocks noChangeArrowheads="1"/>
          </p:cNvSpPr>
          <p:nvPr/>
        </p:nvSpPr>
        <p:spPr bwMode="auto">
          <a:xfrm>
            <a:off x="3048000" y="3214688"/>
            <a:ext cx="1143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Corbel" pitchFamily="-110" charset="0"/>
              </a:rPr>
              <a:t>$6k</a:t>
            </a:r>
          </a:p>
        </p:txBody>
      </p:sp>
      <p:sp>
        <p:nvSpPr>
          <p:cNvPr id="46092" name="Text Box 29"/>
          <p:cNvSpPr txBox="1">
            <a:spLocks noChangeArrowheads="1"/>
          </p:cNvSpPr>
          <p:nvPr/>
        </p:nvSpPr>
        <p:spPr bwMode="auto">
          <a:xfrm>
            <a:off x="3048000" y="5195888"/>
            <a:ext cx="1143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Corbel" pitchFamily="-110" charset="0"/>
              </a:rPr>
              <a:t>$0</a:t>
            </a:r>
          </a:p>
        </p:txBody>
      </p:sp>
      <p:sp>
        <p:nvSpPr>
          <p:cNvPr id="46093" name="Text Box 34"/>
          <p:cNvSpPr txBox="1">
            <a:spLocks noChangeArrowheads="1"/>
          </p:cNvSpPr>
          <p:nvPr/>
        </p:nvSpPr>
        <p:spPr bwMode="auto">
          <a:xfrm>
            <a:off x="381000" y="6521450"/>
            <a:ext cx="838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ctr"/>
            <a:r>
              <a:rPr lang="en-US" sz="800">
                <a:solidFill>
                  <a:srgbClr val="FFFFFF"/>
                </a:solidFill>
                <a:latin typeface="Corbel" pitchFamily="-110" charset="0"/>
              </a:rPr>
              <a:t>Source: Spiegel et al., The Cost-Effectiveness of Cyclooxygenase-2 Selective Inhibitors in the Management of Chronic Arthritis, Ann Intern Med. 2003;138:795-806.</a:t>
            </a:r>
          </a:p>
          <a:p>
            <a:endParaRPr lang="en-US" sz="800">
              <a:solidFill>
                <a:srgbClr val="FFFFFF"/>
              </a:solidFill>
              <a:latin typeface="Corbel" pitchFamily="-110" charset="0"/>
            </a:endParaRPr>
          </a:p>
        </p:txBody>
      </p: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4267200" y="1752600"/>
            <a:ext cx="4724400" cy="3657600"/>
            <a:chOff x="2688" y="1104"/>
            <a:chExt cx="2976" cy="2304"/>
          </a:xfrm>
        </p:grpSpPr>
        <p:sp>
          <p:nvSpPr>
            <p:cNvPr id="46099" name="Line 35"/>
            <p:cNvSpPr>
              <a:spLocks noChangeShapeType="1"/>
            </p:cNvSpPr>
            <p:nvPr/>
          </p:nvSpPr>
          <p:spPr bwMode="auto">
            <a:xfrm flipV="1">
              <a:off x="2688" y="1296"/>
              <a:ext cx="2496" cy="211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100" name="Text Box 36"/>
            <p:cNvSpPr txBox="1">
              <a:spLocks noChangeArrowheads="1"/>
            </p:cNvSpPr>
            <p:nvPr/>
          </p:nvSpPr>
          <p:spPr bwMode="auto">
            <a:xfrm>
              <a:off x="5184" y="1104"/>
              <a:ext cx="480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>
                  <a:solidFill>
                    <a:srgbClr val="FFFFFF"/>
                  </a:solidFill>
                  <a:latin typeface="Corbel" pitchFamily="-110" charset="0"/>
                </a:rPr>
                <a:t>$100k per QALY</a:t>
              </a:r>
            </a:p>
          </p:txBody>
        </p:sp>
      </p:grpSp>
      <p:sp>
        <p:nvSpPr>
          <p:cNvPr id="26" name="Line 35"/>
          <p:cNvSpPr>
            <a:spLocks noChangeShapeType="1"/>
          </p:cNvSpPr>
          <p:nvPr/>
        </p:nvSpPr>
        <p:spPr bwMode="auto">
          <a:xfrm flipV="1">
            <a:off x="4267200" y="4953000"/>
            <a:ext cx="3962400" cy="457200"/>
          </a:xfrm>
          <a:prstGeom prst="line">
            <a:avLst/>
          </a:prstGeom>
          <a:noFill/>
          <a:ln w="19050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" name="Text Box 36"/>
          <p:cNvSpPr txBox="1">
            <a:spLocks noChangeArrowheads="1"/>
          </p:cNvSpPr>
          <p:nvPr/>
        </p:nvSpPr>
        <p:spPr bwMode="auto">
          <a:xfrm>
            <a:off x="8305800" y="4595813"/>
            <a:ext cx="762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  <a:latin typeface="Corbel" pitchFamily="-110" charset="0"/>
              </a:rPr>
              <a:t>$10k per QALY</a:t>
            </a:r>
          </a:p>
        </p:txBody>
      </p:sp>
      <p:sp>
        <p:nvSpPr>
          <p:cNvPr id="28" name="Line 35"/>
          <p:cNvSpPr>
            <a:spLocks noChangeShapeType="1"/>
          </p:cNvSpPr>
          <p:nvPr/>
        </p:nvSpPr>
        <p:spPr bwMode="auto">
          <a:xfrm flipV="1">
            <a:off x="4267200" y="3505200"/>
            <a:ext cx="3962400" cy="1905000"/>
          </a:xfrm>
          <a:prstGeom prst="line">
            <a:avLst/>
          </a:prstGeom>
          <a:noFill/>
          <a:ln w="19050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" name="Text Box 36"/>
          <p:cNvSpPr txBox="1">
            <a:spLocks noChangeArrowheads="1"/>
          </p:cNvSpPr>
          <p:nvPr/>
        </p:nvSpPr>
        <p:spPr bwMode="auto">
          <a:xfrm>
            <a:off x="8305800" y="3124200"/>
            <a:ext cx="762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  <a:latin typeface="Corbel" pitchFamily="-110" charset="0"/>
              </a:rPr>
              <a:t>$50k per QALY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 animBg="1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COX-2 Inhibitors vs NSAIDS</a:t>
            </a:r>
            <a:endParaRPr lang="en-US" smtClean="0"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4267200" y="1447800"/>
            <a:ext cx="3962400" cy="3962400"/>
          </a:xfrm>
          <a:prstGeom prst="rect">
            <a:avLst/>
          </a:prstGeom>
          <a:solidFill>
            <a:srgbClr val="3366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Corbel" pitchFamily="-110" charset="0"/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 rot="-5400000">
            <a:off x="1821657" y="3283743"/>
            <a:ext cx="3124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1588" indent="-1588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Corbel" pitchFamily="-110" charset="0"/>
              </a:rPr>
              <a:t>Change in costs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3733800" y="5867400"/>
            <a:ext cx="510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Corbel" pitchFamily="-110" charset="0"/>
              </a:rPr>
              <a:t>Gain in health benefit (QALYs)</a:t>
            </a:r>
          </a:p>
        </p:txBody>
      </p:sp>
      <p:grpSp>
        <p:nvGrpSpPr>
          <p:cNvPr id="48134" name="Group 6"/>
          <p:cNvGrpSpPr>
            <a:grpSpLocks/>
          </p:cNvGrpSpPr>
          <p:nvPr/>
        </p:nvGrpSpPr>
        <p:grpSpPr bwMode="auto">
          <a:xfrm>
            <a:off x="4191000" y="5500688"/>
            <a:ext cx="4114800" cy="366712"/>
            <a:chOff x="1872" y="3879"/>
            <a:chExt cx="2592" cy="231"/>
          </a:xfrm>
        </p:grpSpPr>
        <p:sp>
          <p:nvSpPr>
            <p:cNvPr id="48159" name="Text Box 7"/>
            <p:cNvSpPr txBox="1">
              <a:spLocks noChangeArrowheads="1"/>
            </p:cNvSpPr>
            <p:nvPr/>
          </p:nvSpPr>
          <p:spPr bwMode="auto">
            <a:xfrm>
              <a:off x="1872" y="3879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1800">
                <a:solidFill>
                  <a:srgbClr val="FFFFFF"/>
                </a:solidFill>
                <a:latin typeface="Corbel" pitchFamily="-110" charset="0"/>
              </a:endParaRPr>
            </a:p>
          </p:txBody>
        </p:sp>
        <p:sp>
          <p:nvSpPr>
            <p:cNvPr id="48160" name="Text Box 8"/>
            <p:cNvSpPr txBox="1">
              <a:spLocks noChangeArrowheads="1"/>
            </p:cNvSpPr>
            <p:nvPr/>
          </p:nvSpPr>
          <p:spPr bwMode="auto">
            <a:xfrm>
              <a:off x="3744" y="3879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r">
                <a:spcBef>
                  <a:spcPct val="50000"/>
                </a:spcBef>
              </a:pPr>
              <a:endParaRPr lang="en-US" sz="1800">
                <a:solidFill>
                  <a:srgbClr val="FFFFFF"/>
                </a:solidFill>
                <a:latin typeface="Corbel" pitchFamily="-110" charset="0"/>
              </a:endParaRPr>
            </a:p>
          </p:txBody>
        </p:sp>
        <p:sp>
          <p:nvSpPr>
            <p:cNvPr id="48161" name="Text Box 9"/>
            <p:cNvSpPr txBox="1">
              <a:spLocks noChangeArrowheads="1"/>
            </p:cNvSpPr>
            <p:nvPr/>
          </p:nvSpPr>
          <p:spPr bwMode="auto">
            <a:xfrm>
              <a:off x="2832" y="3879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sz="1800">
                <a:solidFill>
                  <a:srgbClr val="FFFFFF"/>
                </a:solidFill>
                <a:latin typeface="Corbel" pitchFamily="-110" charset="0"/>
              </a:endParaRPr>
            </a:p>
          </p:txBody>
        </p:sp>
      </p:grpSp>
      <p:grpSp>
        <p:nvGrpSpPr>
          <p:cNvPr id="48135" name="Group 10"/>
          <p:cNvGrpSpPr>
            <a:grpSpLocks/>
          </p:cNvGrpSpPr>
          <p:nvPr/>
        </p:nvGrpSpPr>
        <p:grpSpPr bwMode="auto">
          <a:xfrm rot="-5400000">
            <a:off x="2277269" y="2904332"/>
            <a:ext cx="3435350" cy="366712"/>
            <a:chOff x="2301" y="3880"/>
            <a:chExt cx="2164" cy="231"/>
          </a:xfrm>
        </p:grpSpPr>
        <p:sp>
          <p:nvSpPr>
            <p:cNvPr id="48156" name="Text Box 11"/>
            <p:cNvSpPr txBox="1">
              <a:spLocks noChangeArrowheads="1"/>
            </p:cNvSpPr>
            <p:nvPr/>
          </p:nvSpPr>
          <p:spPr bwMode="auto">
            <a:xfrm>
              <a:off x="2301" y="3880"/>
              <a:ext cx="29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vert="eaVert"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1800">
                <a:solidFill>
                  <a:srgbClr val="FFFFFF"/>
                </a:solidFill>
                <a:latin typeface="Corbel" pitchFamily="-110" charset="0"/>
              </a:endParaRPr>
            </a:p>
          </p:txBody>
        </p:sp>
        <p:sp>
          <p:nvSpPr>
            <p:cNvPr id="48157" name="Text Box 12"/>
            <p:cNvSpPr txBox="1">
              <a:spLocks noChangeArrowheads="1"/>
            </p:cNvSpPr>
            <p:nvPr/>
          </p:nvSpPr>
          <p:spPr bwMode="auto">
            <a:xfrm>
              <a:off x="4174" y="3880"/>
              <a:ext cx="29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vert="eaVert"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r">
                <a:spcBef>
                  <a:spcPct val="50000"/>
                </a:spcBef>
              </a:pPr>
              <a:endParaRPr lang="en-US" sz="1800">
                <a:solidFill>
                  <a:srgbClr val="FFFFFF"/>
                </a:solidFill>
                <a:latin typeface="Corbel" pitchFamily="-110" charset="0"/>
              </a:endParaRPr>
            </a:p>
          </p:txBody>
        </p:sp>
        <p:sp>
          <p:nvSpPr>
            <p:cNvPr id="48158" name="Text Box 13"/>
            <p:cNvSpPr txBox="1">
              <a:spLocks noChangeArrowheads="1"/>
            </p:cNvSpPr>
            <p:nvPr/>
          </p:nvSpPr>
          <p:spPr bwMode="auto">
            <a:xfrm>
              <a:off x="3261" y="3880"/>
              <a:ext cx="29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vert="eaVert"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sz="1800">
                <a:solidFill>
                  <a:srgbClr val="FFFFFF"/>
                </a:solidFill>
                <a:latin typeface="Corbel" pitchFamily="-110" charset="0"/>
              </a:endParaRPr>
            </a:p>
          </p:txBody>
        </p:sp>
      </p:grpSp>
      <p:sp>
        <p:nvSpPr>
          <p:cNvPr id="48136" name="Text Box 17"/>
          <p:cNvSpPr txBox="1">
            <a:spLocks noChangeArrowheads="1"/>
          </p:cNvSpPr>
          <p:nvPr/>
        </p:nvSpPr>
        <p:spPr bwMode="auto">
          <a:xfrm>
            <a:off x="381000" y="1524000"/>
            <a:ext cx="1828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Corbel" pitchFamily="-110" charset="0"/>
              </a:rPr>
              <a:t>Comparator: Naproxen</a:t>
            </a:r>
          </a:p>
        </p:txBody>
      </p:sp>
      <p:grpSp>
        <p:nvGrpSpPr>
          <p:cNvPr id="48137" name="Group 20"/>
          <p:cNvGrpSpPr>
            <a:grpSpLocks/>
          </p:cNvGrpSpPr>
          <p:nvPr/>
        </p:nvGrpSpPr>
        <p:grpSpPr bwMode="auto">
          <a:xfrm>
            <a:off x="4191000" y="5500688"/>
            <a:ext cx="4114800" cy="366712"/>
            <a:chOff x="1872" y="3879"/>
            <a:chExt cx="2592" cy="231"/>
          </a:xfrm>
        </p:grpSpPr>
        <p:sp>
          <p:nvSpPr>
            <p:cNvPr id="48153" name="Text Box 21"/>
            <p:cNvSpPr txBox="1">
              <a:spLocks noChangeArrowheads="1"/>
            </p:cNvSpPr>
            <p:nvPr/>
          </p:nvSpPr>
          <p:spPr bwMode="auto">
            <a:xfrm>
              <a:off x="1872" y="3879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FFFF"/>
                  </a:solidFill>
                  <a:latin typeface="Corbel" pitchFamily="-110" charset="0"/>
                </a:rPr>
                <a:t>0</a:t>
              </a:r>
            </a:p>
          </p:txBody>
        </p:sp>
        <p:sp>
          <p:nvSpPr>
            <p:cNvPr id="48154" name="Text Box 22"/>
            <p:cNvSpPr txBox="1">
              <a:spLocks noChangeArrowheads="1"/>
            </p:cNvSpPr>
            <p:nvPr/>
          </p:nvSpPr>
          <p:spPr bwMode="auto">
            <a:xfrm>
              <a:off x="3744" y="3879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800">
                  <a:solidFill>
                    <a:srgbClr val="FFFFFF"/>
                  </a:solidFill>
                  <a:latin typeface="Corbel" pitchFamily="-110" charset="0"/>
                </a:rPr>
                <a:t>0.10</a:t>
              </a:r>
            </a:p>
          </p:txBody>
        </p:sp>
        <p:sp>
          <p:nvSpPr>
            <p:cNvPr id="48155" name="Text Box 23"/>
            <p:cNvSpPr txBox="1">
              <a:spLocks noChangeArrowheads="1"/>
            </p:cNvSpPr>
            <p:nvPr/>
          </p:nvSpPr>
          <p:spPr bwMode="auto">
            <a:xfrm>
              <a:off x="2832" y="3879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FFFFFF"/>
                  </a:solidFill>
                  <a:latin typeface="Corbel" pitchFamily="-110" charset="0"/>
                </a:rPr>
                <a:t>0.05</a:t>
              </a:r>
            </a:p>
          </p:txBody>
        </p:sp>
      </p:grpSp>
      <p:sp>
        <p:nvSpPr>
          <p:cNvPr id="48138" name="Text Box 26"/>
          <p:cNvSpPr txBox="1">
            <a:spLocks noChangeArrowheads="1"/>
          </p:cNvSpPr>
          <p:nvPr/>
        </p:nvSpPr>
        <p:spPr bwMode="auto">
          <a:xfrm>
            <a:off x="3048000" y="12954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Corbel" pitchFamily="-110" charset="0"/>
              </a:rPr>
              <a:t>$12k</a:t>
            </a:r>
          </a:p>
        </p:txBody>
      </p:sp>
      <p:sp>
        <p:nvSpPr>
          <p:cNvPr id="48139" name="Text Box 28"/>
          <p:cNvSpPr txBox="1">
            <a:spLocks noChangeArrowheads="1"/>
          </p:cNvSpPr>
          <p:nvPr/>
        </p:nvSpPr>
        <p:spPr bwMode="auto">
          <a:xfrm>
            <a:off x="3048000" y="3214688"/>
            <a:ext cx="1143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Corbel" pitchFamily="-110" charset="0"/>
              </a:rPr>
              <a:t>$6k</a:t>
            </a:r>
          </a:p>
        </p:txBody>
      </p:sp>
      <p:sp>
        <p:nvSpPr>
          <p:cNvPr id="48140" name="Text Box 29"/>
          <p:cNvSpPr txBox="1">
            <a:spLocks noChangeArrowheads="1"/>
          </p:cNvSpPr>
          <p:nvPr/>
        </p:nvSpPr>
        <p:spPr bwMode="auto">
          <a:xfrm>
            <a:off x="3048000" y="5195888"/>
            <a:ext cx="1143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Corbel" pitchFamily="-110" charset="0"/>
              </a:rPr>
              <a:t>$0</a:t>
            </a:r>
          </a:p>
        </p:txBody>
      </p:sp>
      <p:sp>
        <p:nvSpPr>
          <p:cNvPr id="48141" name="Text Box 34"/>
          <p:cNvSpPr txBox="1">
            <a:spLocks noChangeArrowheads="1"/>
          </p:cNvSpPr>
          <p:nvPr/>
        </p:nvSpPr>
        <p:spPr bwMode="auto">
          <a:xfrm>
            <a:off x="381000" y="6521450"/>
            <a:ext cx="838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ctr"/>
            <a:r>
              <a:rPr lang="en-US" sz="800">
                <a:solidFill>
                  <a:srgbClr val="FFFFFF"/>
                </a:solidFill>
                <a:latin typeface="Corbel" pitchFamily="-110" charset="0"/>
              </a:rPr>
              <a:t>Source: Spiegel et al., The Cost-Effectiveness of Cyclooxygenase-2 Selective Inhibitors in the Management of Chronic Arthritis, Ann Intern Med. 2003;138:795-806.</a:t>
            </a:r>
          </a:p>
          <a:p>
            <a:endParaRPr lang="en-US" sz="800">
              <a:solidFill>
                <a:srgbClr val="FFFFFF"/>
              </a:solidFill>
              <a:latin typeface="Corbel" pitchFamily="-110" charset="0"/>
            </a:endParaRPr>
          </a:p>
        </p:txBody>
      </p:sp>
      <p:grpSp>
        <p:nvGrpSpPr>
          <p:cNvPr id="48142" name="Group 38"/>
          <p:cNvGrpSpPr>
            <a:grpSpLocks/>
          </p:cNvGrpSpPr>
          <p:nvPr/>
        </p:nvGrpSpPr>
        <p:grpSpPr bwMode="auto">
          <a:xfrm>
            <a:off x="4267200" y="1752600"/>
            <a:ext cx="4724400" cy="3657600"/>
            <a:chOff x="2688" y="1104"/>
            <a:chExt cx="2976" cy="2304"/>
          </a:xfrm>
        </p:grpSpPr>
        <p:sp>
          <p:nvSpPr>
            <p:cNvPr id="48151" name="Line 35"/>
            <p:cNvSpPr>
              <a:spLocks noChangeShapeType="1"/>
            </p:cNvSpPr>
            <p:nvPr/>
          </p:nvSpPr>
          <p:spPr bwMode="auto">
            <a:xfrm flipV="1">
              <a:off x="2688" y="1296"/>
              <a:ext cx="2496" cy="211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152" name="Text Box 36"/>
            <p:cNvSpPr txBox="1">
              <a:spLocks noChangeArrowheads="1"/>
            </p:cNvSpPr>
            <p:nvPr/>
          </p:nvSpPr>
          <p:spPr bwMode="auto">
            <a:xfrm>
              <a:off x="5184" y="1104"/>
              <a:ext cx="480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>
                  <a:solidFill>
                    <a:srgbClr val="FFFFFF"/>
                  </a:solidFill>
                  <a:latin typeface="Corbel" pitchFamily="-110" charset="0"/>
                </a:rPr>
                <a:t>$100k per QALY</a:t>
              </a:r>
            </a:p>
          </p:txBody>
        </p:sp>
      </p:grpSp>
      <p:sp>
        <p:nvSpPr>
          <p:cNvPr id="48143" name="Line 35"/>
          <p:cNvSpPr>
            <a:spLocks noChangeShapeType="1"/>
          </p:cNvSpPr>
          <p:nvPr/>
        </p:nvSpPr>
        <p:spPr bwMode="auto">
          <a:xfrm flipV="1">
            <a:off x="4267200" y="4953000"/>
            <a:ext cx="3962400" cy="457200"/>
          </a:xfrm>
          <a:prstGeom prst="line">
            <a:avLst/>
          </a:prstGeom>
          <a:noFill/>
          <a:ln w="19050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8144" name="Text Box 36"/>
          <p:cNvSpPr txBox="1">
            <a:spLocks noChangeArrowheads="1"/>
          </p:cNvSpPr>
          <p:nvPr/>
        </p:nvSpPr>
        <p:spPr bwMode="auto">
          <a:xfrm>
            <a:off x="8305800" y="4595813"/>
            <a:ext cx="762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  <a:latin typeface="Corbel" pitchFamily="-110" charset="0"/>
              </a:rPr>
              <a:t>$10k per QALY</a:t>
            </a:r>
          </a:p>
        </p:txBody>
      </p:sp>
      <p:sp>
        <p:nvSpPr>
          <p:cNvPr id="48145" name="Line 35"/>
          <p:cNvSpPr>
            <a:spLocks noChangeShapeType="1"/>
          </p:cNvSpPr>
          <p:nvPr/>
        </p:nvSpPr>
        <p:spPr bwMode="auto">
          <a:xfrm flipV="1">
            <a:off x="4267200" y="3505200"/>
            <a:ext cx="3962400" cy="1905000"/>
          </a:xfrm>
          <a:prstGeom prst="line">
            <a:avLst/>
          </a:prstGeom>
          <a:noFill/>
          <a:ln w="19050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8146" name="Text Box 36"/>
          <p:cNvSpPr txBox="1">
            <a:spLocks noChangeArrowheads="1"/>
          </p:cNvSpPr>
          <p:nvPr/>
        </p:nvSpPr>
        <p:spPr bwMode="auto">
          <a:xfrm>
            <a:off x="8305800" y="3124200"/>
            <a:ext cx="762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  <a:latin typeface="Corbel" pitchFamily="-110" charset="0"/>
              </a:rPr>
              <a:t>$50k per QALY</a:t>
            </a:r>
          </a:p>
        </p:txBody>
      </p:sp>
      <p:sp>
        <p:nvSpPr>
          <p:cNvPr id="48147" name="Text Box 15"/>
          <p:cNvSpPr txBox="1">
            <a:spLocks noChangeArrowheads="1"/>
          </p:cNvSpPr>
          <p:nvPr/>
        </p:nvSpPr>
        <p:spPr bwMode="auto">
          <a:xfrm>
            <a:off x="381000" y="2422525"/>
            <a:ext cx="2286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Corbel" pitchFamily="-110" charset="0"/>
              </a:rPr>
              <a:t>Assumption: Excludes effects on heart</a:t>
            </a:r>
          </a:p>
        </p:txBody>
      </p:sp>
      <p:sp>
        <p:nvSpPr>
          <p:cNvPr id="48148" name="Text Box 16"/>
          <p:cNvSpPr txBox="1">
            <a:spLocks noChangeArrowheads="1"/>
          </p:cNvSpPr>
          <p:nvPr/>
        </p:nvSpPr>
        <p:spPr bwMode="auto">
          <a:xfrm>
            <a:off x="381000" y="3565525"/>
            <a:ext cx="24384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Corbel" pitchFamily="-110" charset="0"/>
              </a:rPr>
              <a:t>Change in cost: $11,600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Corbel" pitchFamily="-110" charset="0"/>
              </a:rPr>
              <a:t>Change in benefit: 0.04 QALYs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Corbel" pitchFamily="-110" charset="0"/>
              </a:rPr>
              <a:t>Incremental CER:   $290,000/QALY</a:t>
            </a:r>
          </a:p>
        </p:txBody>
      </p:sp>
      <p:sp>
        <p:nvSpPr>
          <p:cNvPr id="48149" name="Oval 24"/>
          <p:cNvSpPr>
            <a:spLocks noChangeArrowheads="1"/>
          </p:cNvSpPr>
          <p:nvPr/>
        </p:nvSpPr>
        <p:spPr bwMode="auto">
          <a:xfrm>
            <a:off x="5867400" y="1752600"/>
            <a:ext cx="152400" cy="152400"/>
          </a:xfrm>
          <a:prstGeom prst="ellipse">
            <a:avLst/>
          </a:prstGeom>
          <a:solidFill>
            <a:srgbClr val="FFFFFF"/>
          </a:solidFill>
          <a:ln w="12700" cap="sq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Corbel" pitchFamily="-110" charset="0"/>
            </a:endParaRPr>
          </a:p>
        </p:txBody>
      </p:sp>
      <p:sp>
        <p:nvSpPr>
          <p:cNvPr id="48150" name="Text Box 29"/>
          <p:cNvSpPr txBox="1">
            <a:spLocks noChangeArrowheads="1"/>
          </p:cNvSpPr>
          <p:nvPr/>
        </p:nvSpPr>
        <p:spPr bwMode="auto">
          <a:xfrm>
            <a:off x="6096000" y="16764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Corbel" pitchFamily="-110" charset="0"/>
              </a:rPr>
              <a:t>Basecase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COX-2 Inhibitors </a:t>
            </a:r>
            <a:r>
              <a:rPr lang="en-US" dirty="0" err="1" smtClean="0">
                <a:ea typeface="+mj-ea"/>
              </a:rPr>
              <a:t>vs</a:t>
            </a:r>
            <a:r>
              <a:rPr lang="en-US" dirty="0" smtClean="0">
                <a:ea typeface="+mj-ea"/>
              </a:rPr>
              <a:t> NSAIDS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4267200" y="1447800"/>
            <a:ext cx="3962400" cy="3962400"/>
          </a:xfrm>
          <a:prstGeom prst="rect">
            <a:avLst/>
          </a:prstGeom>
          <a:solidFill>
            <a:srgbClr val="3366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Corbel" pitchFamily="-110" charset="0"/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 rot="-5400000">
            <a:off x="1821657" y="3283743"/>
            <a:ext cx="3124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1588" indent="-1588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Corbel" pitchFamily="-110" charset="0"/>
              </a:rPr>
              <a:t>Change in costs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3733800" y="5867400"/>
            <a:ext cx="510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Corbel" pitchFamily="-110" charset="0"/>
              </a:rPr>
              <a:t>Gain in health benefit (QALYs)</a:t>
            </a:r>
          </a:p>
        </p:txBody>
      </p:sp>
      <p:grpSp>
        <p:nvGrpSpPr>
          <p:cNvPr id="50182" name="Group 6"/>
          <p:cNvGrpSpPr>
            <a:grpSpLocks/>
          </p:cNvGrpSpPr>
          <p:nvPr/>
        </p:nvGrpSpPr>
        <p:grpSpPr bwMode="auto">
          <a:xfrm>
            <a:off x="4191000" y="5500688"/>
            <a:ext cx="4114800" cy="366712"/>
            <a:chOff x="1872" y="3879"/>
            <a:chExt cx="2592" cy="231"/>
          </a:xfrm>
        </p:grpSpPr>
        <p:sp>
          <p:nvSpPr>
            <p:cNvPr id="50209" name="Text Box 7"/>
            <p:cNvSpPr txBox="1">
              <a:spLocks noChangeArrowheads="1"/>
            </p:cNvSpPr>
            <p:nvPr/>
          </p:nvSpPr>
          <p:spPr bwMode="auto">
            <a:xfrm>
              <a:off x="1872" y="3879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1800">
                <a:solidFill>
                  <a:srgbClr val="FFFFFF"/>
                </a:solidFill>
                <a:latin typeface="Corbel" pitchFamily="-110" charset="0"/>
              </a:endParaRPr>
            </a:p>
          </p:txBody>
        </p:sp>
        <p:sp>
          <p:nvSpPr>
            <p:cNvPr id="50210" name="Text Box 8"/>
            <p:cNvSpPr txBox="1">
              <a:spLocks noChangeArrowheads="1"/>
            </p:cNvSpPr>
            <p:nvPr/>
          </p:nvSpPr>
          <p:spPr bwMode="auto">
            <a:xfrm>
              <a:off x="3744" y="3879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r">
                <a:spcBef>
                  <a:spcPct val="50000"/>
                </a:spcBef>
              </a:pPr>
              <a:endParaRPr lang="en-US" sz="1800">
                <a:solidFill>
                  <a:srgbClr val="FFFFFF"/>
                </a:solidFill>
                <a:latin typeface="Corbel" pitchFamily="-110" charset="0"/>
              </a:endParaRPr>
            </a:p>
          </p:txBody>
        </p:sp>
        <p:sp>
          <p:nvSpPr>
            <p:cNvPr id="50211" name="Text Box 9"/>
            <p:cNvSpPr txBox="1">
              <a:spLocks noChangeArrowheads="1"/>
            </p:cNvSpPr>
            <p:nvPr/>
          </p:nvSpPr>
          <p:spPr bwMode="auto">
            <a:xfrm>
              <a:off x="2832" y="3879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sz="1800">
                <a:solidFill>
                  <a:srgbClr val="FFFFFF"/>
                </a:solidFill>
                <a:latin typeface="Corbel" pitchFamily="-110" charset="0"/>
              </a:endParaRPr>
            </a:p>
          </p:txBody>
        </p:sp>
      </p:grpSp>
      <p:grpSp>
        <p:nvGrpSpPr>
          <p:cNvPr id="50183" name="Group 10"/>
          <p:cNvGrpSpPr>
            <a:grpSpLocks/>
          </p:cNvGrpSpPr>
          <p:nvPr/>
        </p:nvGrpSpPr>
        <p:grpSpPr bwMode="auto">
          <a:xfrm rot="-5400000">
            <a:off x="2277269" y="2904332"/>
            <a:ext cx="3435350" cy="366712"/>
            <a:chOff x="2301" y="3880"/>
            <a:chExt cx="2164" cy="231"/>
          </a:xfrm>
        </p:grpSpPr>
        <p:sp>
          <p:nvSpPr>
            <p:cNvPr id="50206" name="Text Box 11"/>
            <p:cNvSpPr txBox="1">
              <a:spLocks noChangeArrowheads="1"/>
            </p:cNvSpPr>
            <p:nvPr/>
          </p:nvSpPr>
          <p:spPr bwMode="auto">
            <a:xfrm>
              <a:off x="2301" y="3880"/>
              <a:ext cx="29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vert="eaVert"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1800">
                <a:solidFill>
                  <a:srgbClr val="FFFFFF"/>
                </a:solidFill>
                <a:latin typeface="Corbel" pitchFamily="-110" charset="0"/>
              </a:endParaRPr>
            </a:p>
          </p:txBody>
        </p:sp>
        <p:sp>
          <p:nvSpPr>
            <p:cNvPr id="50207" name="Text Box 12"/>
            <p:cNvSpPr txBox="1">
              <a:spLocks noChangeArrowheads="1"/>
            </p:cNvSpPr>
            <p:nvPr/>
          </p:nvSpPr>
          <p:spPr bwMode="auto">
            <a:xfrm>
              <a:off x="4174" y="3880"/>
              <a:ext cx="29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vert="eaVert"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r">
                <a:spcBef>
                  <a:spcPct val="50000"/>
                </a:spcBef>
              </a:pPr>
              <a:endParaRPr lang="en-US" sz="1800">
                <a:solidFill>
                  <a:srgbClr val="FFFFFF"/>
                </a:solidFill>
                <a:latin typeface="Corbel" pitchFamily="-110" charset="0"/>
              </a:endParaRPr>
            </a:p>
          </p:txBody>
        </p:sp>
        <p:sp>
          <p:nvSpPr>
            <p:cNvPr id="50208" name="Text Box 13"/>
            <p:cNvSpPr txBox="1">
              <a:spLocks noChangeArrowheads="1"/>
            </p:cNvSpPr>
            <p:nvPr/>
          </p:nvSpPr>
          <p:spPr bwMode="auto">
            <a:xfrm>
              <a:off x="3261" y="3880"/>
              <a:ext cx="29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vert="eaVert"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sz="1800">
                <a:solidFill>
                  <a:srgbClr val="FFFFFF"/>
                </a:solidFill>
                <a:latin typeface="Corbel" pitchFamily="-110" charset="0"/>
              </a:endParaRPr>
            </a:p>
          </p:txBody>
        </p:sp>
      </p:grpSp>
      <p:sp>
        <p:nvSpPr>
          <p:cNvPr id="50184" name="Text Box 17"/>
          <p:cNvSpPr txBox="1">
            <a:spLocks noChangeArrowheads="1"/>
          </p:cNvSpPr>
          <p:nvPr/>
        </p:nvSpPr>
        <p:spPr bwMode="auto">
          <a:xfrm>
            <a:off x="381000" y="1524000"/>
            <a:ext cx="1828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Corbel" pitchFamily="-110" charset="0"/>
              </a:rPr>
              <a:t>Comparator: Naproxen</a:t>
            </a:r>
          </a:p>
        </p:txBody>
      </p:sp>
      <p:grpSp>
        <p:nvGrpSpPr>
          <p:cNvPr id="50185" name="Group 20"/>
          <p:cNvGrpSpPr>
            <a:grpSpLocks/>
          </p:cNvGrpSpPr>
          <p:nvPr/>
        </p:nvGrpSpPr>
        <p:grpSpPr bwMode="auto">
          <a:xfrm>
            <a:off x="4191000" y="5500688"/>
            <a:ext cx="4114800" cy="366712"/>
            <a:chOff x="1872" y="3879"/>
            <a:chExt cx="2592" cy="231"/>
          </a:xfrm>
        </p:grpSpPr>
        <p:sp>
          <p:nvSpPr>
            <p:cNvPr id="50203" name="Text Box 21"/>
            <p:cNvSpPr txBox="1">
              <a:spLocks noChangeArrowheads="1"/>
            </p:cNvSpPr>
            <p:nvPr/>
          </p:nvSpPr>
          <p:spPr bwMode="auto">
            <a:xfrm>
              <a:off x="1872" y="3879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FFFF"/>
                  </a:solidFill>
                  <a:latin typeface="Corbel" pitchFamily="-110" charset="0"/>
                </a:rPr>
                <a:t>0</a:t>
              </a:r>
            </a:p>
          </p:txBody>
        </p:sp>
        <p:sp>
          <p:nvSpPr>
            <p:cNvPr id="50204" name="Text Box 22"/>
            <p:cNvSpPr txBox="1">
              <a:spLocks noChangeArrowheads="1"/>
            </p:cNvSpPr>
            <p:nvPr/>
          </p:nvSpPr>
          <p:spPr bwMode="auto">
            <a:xfrm>
              <a:off x="3744" y="3879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800">
                  <a:solidFill>
                    <a:srgbClr val="FFFFFF"/>
                  </a:solidFill>
                  <a:latin typeface="Corbel" pitchFamily="-110" charset="0"/>
                </a:rPr>
                <a:t>0.10</a:t>
              </a:r>
            </a:p>
          </p:txBody>
        </p:sp>
        <p:sp>
          <p:nvSpPr>
            <p:cNvPr id="50205" name="Text Box 23"/>
            <p:cNvSpPr txBox="1">
              <a:spLocks noChangeArrowheads="1"/>
            </p:cNvSpPr>
            <p:nvPr/>
          </p:nvSpPr>
          <p:spPr bwMode="auto">
            <a:xfrm>
              <a:off x="2832" y="3879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FFFFFF"/>
                  </a:solidFill>
                  <a:latin typeface="Corbel" pitchFamily="-110" charset="0"/>
                </a:rPr>
                <a:t>0.05</a:t>
              </a:r>
            </a:p>
          </p:txBody>
        </p:sp>
      </p:grpSp>
      <p:sp>
        <p:nvSpPr>
          <p:cNvPr id="50186" name="Text Box 26"/>
          <p:cNvSpPr txBox="1">
            <a:spLocks noChangeArrowheads="1"/>
          </p:cNvSpPr>
          <p:nvPr/>
        </p:nvSpPr>
        <p:spPr bwMode="auto">
          <a:xfrm>
            <a:off x="3048000" y="12954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Corbel" pitchFamily="-110" charset="0"/>
              </a:rPr>
              <a:t>$12k</a:t>
            </a:r>
          </a:p>
        </p:txBody>
      </p:sp>
      <p:sp>
        <p:nvSpPr>
          <p:cNvPr id="50187" name="Text Box 28"/>
          <p:cNvSpPr txBox="1">
            <a:spLocks noChangeArrowheads="1"/>
          </p:cNvSpPr>
          <p:nvPr/>
        </p:nvSpPr>
        <p:spPr bwMode="auto">
          <a:xfrm>
            <a:off x="3048000" y="3214688"/>
            <a:ext cx="1143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Corbel" pitchFamily="-110" charset="0"/>
              </a:rPr>
              <a:t>$6k</a:t>
            </a:r>
          </a:p>
        </p:txBody>
      </p:sp>
      <p:sp>
        <p:nvSpPr>
          <p:cNvPr id="50188" name="Text Box 29"/>
          <p:cNvSpPr txBox="1">
            <a:spLocks noChangeArrowheads="1"/>
          </p:cNvSpPr>
          <p:nvPr/>
        </p:nvSpPr>
        <p:spPr bwMode="auto">
          <a:xfrm>
            <a:off x="3048000" y="5195888"/>
            <a:ext cx="1143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Corbel" pitchFamily="-110" charset="0"/>
              </a:rPr>
              <a:t>$0</a:t>
            </a:r>
          </a:p>
        </p:txBody>
      </p:sp>
      <p:sp>
        <p:nvSpPr>
          <p:cNvPr id="50189" name="Text Box 34"/>
          <p:cNvSpPr txBox="1">
            <a:spLocks noChangeArrowheads="1"/>
          </p:cNvSpPr>
          <p:nvPr/>
        </p:nvSpPr>
        <p:spPr bwMode="auto">
          <a:xfrm>
            <a:off x="381000" y="6521450"/>
            <a:ext cx="838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ctr"/>
            <a:r>
              <a:rPr lang="en-US" sz="800">
                <a:solidFill>
                  <a:srgbClr val="FFFFFF"/>
                </a:solidFill>
                <a:latin typeface="Corbel" pitchFamily="-110" charset="0"/>
              </a:rPr>
              <a:t>Source: Spiegel et al., The Cost-Effectiveness of Cyclooxygenase-2 Selective Inhibitors in the Management of Chronic Arthritis, Ann Intern Med. 2003;138:795-806.</a:t>
            </a:r>
          </a:p>
          <a:p>
            <a:endParaRPr lang="en-US" sz="800">
              <a:solidFill>
                <a:srgbClr val="FFFFFF"/>
              </a:solidFill>
              <a:latin typeface="Corbel" pitchFamily="-110" charset="0"/>
            </a:endParaRPr>
          </a:p>
        </p:txBody>
      </p:sp>
      <p:grpSp>
        <p:nvGrpSpPr>
          <p:cNvPr id="50190" name="Group 38"/>
          <p:cNvGrpSpPr>
            <a:grpSpLocks/>
          </p:cNvGrpSpPr>
          <p:nvPr/>
        </p:nvGrpSpPr>
        <p:grpSpPr bwMode="auto">
          <a:xfrm>
            <a:off x="4267200" y="1752600"/>
            <a:ext cx="4724400" cy="3657600"/>
            <a:chOff x="2688" y="1104"/>
            <a:chExt cx="2976" cy="2304"/>
          </a:xfrm>
        </p:grpSpPr>
        <p:sp>
          <p:nvSpPr>
            <p:cNvPr id="50201" name="Line 35"/>
            <p:cNvSpPr>
              <a:spLocks noChangeShapeType="1"/>
            </p:cNvSpPr>
            <p:nvPr/>
          </p:nvSpPr>
          <p:spPr bwMode="auto">
            <a:xfrm flipV="1">
              <a:off x="2688" y="1296"/>
              <a:ext cx="2496" cy="211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0202" name="Text Box 36"/>
            <p:cNvSpPr txBox="1">
              <a:spLocks noChangeArrowheads="1"/>
            </p:cNvSpPr>
            <p:nvPr/>
          </p:nvSpPr>
          <p:spPr bwMode="auto">
            <a:xfrm>
              <a:off x="5184" y="1104"/>
              <a:ext cx="480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>
                  <a:solidFill>
                    <a:srgbClr val="FFFFFF"/>
                  </a:solidFill>
                  <a:latin typeface="Corbel" pitchFamily="-110" charset="0"/>
                </a:rPr>
                <a:t>$100k per QALY</a:t>
              </a:r>
            </a:p>
          </p:txBody>
        </p:sp>
      </p:grpSp>
      <p:sp>
        <p:nvSpPr>
          <p:cNvPr id="50191" name="Line 35"/>
          <p:cNvSpPr>
            <a:spLocks noChangeShapeType="1"/>
          </p:cNvSpPr>
          <p:nvPr/>
        </p:nvSpPr>
        <p:spPr bwMode="auto">
          <a:xfrm flipV="1">
            <a:off x="4267200" y="4953000"/>
            <a:ext cx="3962400" cy="457200"/>
          </a:xfrm>
          <a:prstGeom prst="line">
            <a:avLst/>
          </a:prstGeom>
          <a:noFill/>
          <a:ln w="19050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92" name="Text Box 36"/>
          <p:cNvSpPr txBox="1">
            <a:spLocks noChangeArrowheads="1"/>
          </p:cNvSpPr>
          <p:nvPr/>
        </p:nvSpPr>
        <p:spPr bwMode="auto">
          <a:xfrm>
            <a:off x="8305800" y="4595813"/>
            <a:ext cx="762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  <a:latin typeface="Corbel" pitchFamily="-110" charset="0"/>
              </a:rPr>
              <a:t>$10k per QALY</a:t>
            </a:r>
          </a:p>
        </p:txBody>
      </p:sp>
      <p:sp>
        <p:nvSpPr>
          <p:cNvPr id="50193" name="Line 35"/>
          <p:cNvSpPr>
            <a:spLocks noChangeShapeType="1"/>
          </p:cNvSpPr>
          <p:nvPr/>
        </p:nvSpPr>
        <p:spPr bwMode="auto">
          <a:xfrm flipV="1">
            <a:off x="4267200" y="3505200"/>
            <a:ext cx="3962400" cy="1905000"/>
          </a:xfrm>
          <a:prstGeom prst="line">
            <a:avLst/>
          </a:prstGeom>
          <a:noFill/>
          <a:ln w="19050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94" name="Text Box 36"/>
          <p:cNvSpPr txBox="1">
            <a:spLocks noChangeArrowheads="1"/>
          </p:cNvSpPr>
          <p:nvPr/>
        </p:nvSpPr>
        <p:spPr bwMode="auto">
          <a:xfrm>
            <a:off x="8305800" y="3124200"/>
            <a:ext cx="762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  <a:latin typeface="Corbel" pitchFamily="-110" charset="0"/>
              </a:rPr>
              <a:t>$50k per QALY</a:t>
            </a:r>
          </a:p>
        </p:txBody>
      </p:sp>
      <p:sp>
        <p:nvSpPr>
          <p:cNvPr id="50195" name="Oval 24"/>
          <p:cNvSpPr>
            <a:spLocks noChangeArrowheads="1"/>
          </p:cNvSpPr>
          <p:nvPr/>
        </p:nvSpPr>
        <p:spPr bwMode="auto">
          <a:xfrm>
            <a:off x="5867400" y="1752600"/>
            <a:ext cx="152400" cy="152400"/>
          </a:xfrm>
          <a:prstGeom prst="ellipse">
            <a:avLst/>
          </a:prstGeom>
          <a:solidFill>
            <a:srgbClr val="FFFFFF"/>
          </a:solidFill>
          <a:ln w="12700" cap="sq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Corbel" pitchFamily="-110" charset="0"/>
            </a:endParaRPr>
          </a:p>
        </p:txBody>
      </p:sp>
      <p:sp>
        <p:nvSpPr>
          <p:cNvPr id="50196" name="Text Box 29"/>
          <p:cNvSpPr txBox="1">
            <a:spLocks noChangeArrowheads="1"/>
          </p:cNvSpPr>
          <p:nvPr/>
        </p:nvSpPr>
        <p:spPr bwMode="auto">
          <a:xfrm>
            <a:off x="6096000" y="16764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Corbel" pitchFamily="-110" charset="0"/>
              </a:rPr>
              <a:t>Basecase</a:t>
            </a:r>
          </a:p>
        </p:txBody>
      </p:sp>
      <p:sp>
        <p:nvSpPr>
          <p:cNvPr id="50197" name="Text Box 15"/>
          <p:cNvSpPr txBox="1">
            <a:spLocks noChangeArrowheads="1"/>
          </p:cNvSpPr>
          <p:nvPr/>
        </p:nvSpPr>
        <p:spPr bwMode="auto">
          <a:xfrm>
            <a:off x="381000" y="2422525"/>
            <a:ext cx="2133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Corbel" pitchFamily="-110" charset="0"/>
              </a:rPr>
              <a:t>Assumption:    High-risk patients</a:t>
            </a:r>
          </a:p>
        </p:txBody>
      </p:sp>
      <p:sp>
        <p:nvSpPr>
          <p:cNvPr id="50198" name="Text Box 16"/>
          <p:cNvSpPr txBox="1">
            <a:spLocks noChangeArrowheads="1"/>
          </p:cNvSpPr>
          <p:nvPr/>
        </p:nvSpPr>
        <p:spPr bwMode="auto">
          <a:xfrm>
            <a:off x="381000" y="3565525"/>
            <a:ext cx="24384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Corbel" pitchFamily="-110" charset="0"/>
              </a:rPr>
              <a:t>Change in cost: $4,720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Corbel" pitchFamily="-110" charset="0"/>
              </a:rPr>
              <a:t>Change in benefit: 0.08 QALYs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Corbel" pitchFamily="-110" charset="0"/>
              </a:rPr>
              <a:t>Incremental CER:   $56,000/QALY</a:t>
            </a:r>
          </a:p>
        </p:txBody>
      </p:sp>
      <p:sp>
        <p:nvSpPr>
          <p:cNvPr id="50199" name="Oval 27"/>
          <p:cNvSpPr>
            <a:spLocks noChangeArrowheads="1"/>
          </p:cNvSpPr>
          <p:nvPr/>
        </p:nvSpPr>
        <p:spPr bwMode="auto">
          <a:xfrm>
            <a:off x="7391400" y="3657600"/>
            <a:ext cx="152400" cy="152400"/>
          </a:xfrm>
          <a:prstGeom prst="ellipse">
            <a:avLst/>
          </a:prstGeom>
          <a:solidFill>
            <a:srgbClr val="FFFFFF"/>
          </a:solidFill>
          <a:ln w="12700" cap="sq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Corbel" pitchFamily="-110" charset="0"/>
            </a:endParaRPr>
          </a:p>
        </p:txBody>
      </p:sp>
      <p:sp>
        <p:nvSpPr>
          <p:cNvPr id="50200" name="Text Box 34"/>
          <p:cNvSpPr txBox="1">
            <a:spLocks noChangeArrowheads="1"/>
          </p:cNvSpPr>
          <p:nvPr/>
        </p:nvSpPr>
        <p:spPr bwMode="auto">
          <a:xfrm>
            <a:off x="6934200" y="3276600"/>
            <a:ext cx="106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Corbel" pitchFamily="-110" charset="0"/>
              </a:rPr>
              <a:t>High risk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itchFamily="-110" charset="0"/>
              </a:rPr>
              <a:t>Overview</a:t>
            </a:r>
          </a:p>
          <a:p>
            <a:pPr>
              <a:buFontTx/>
              <a:buNone/>
            </a:pPr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Components of cost-effectiveness analysis</a:t>
            </a:r>
          </a:p>
          <a:p>
            <a:pPr>
              <a:buFontTx/>
              <a:buNone/>
            </a:pPr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Steps in cost-effectiveness analysis</a:t>
            </a:r>
          </a:p>
          <a:p>
            <a:pPr>
              <a:buFontTx/>
              <a:buNone/>
            </a:pPr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Implications of CEA</a:t>
            </a:r>
          </a:p>
          <a:p>
            <a:pPr>
              <a:buFontTx/>
              <a:buNone/>
            </a:pPr>
            <a:endParaRPr lang="en-US" smtClean="0"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Cost-effectiveness literature: pubmed artices</a:t>
            </a:r>
          </a:p>
        </p:txBody>
      </p:sp>
      <p:graphicFrame>
        <p:nvGraphicFramePr>
          <p:cNvPr id="56322" name="Chart 2"/>
          <p:cNvGraphicFramePr>
            <a:graphicFrameLocks/>
          </p:cNvGraphicFramePr>
          <p:nvPr/>
        </p:nvGraphicFramePr>
        <p:xfrm>
          <a:off x="1524000" y="20574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0" r:id="rId3" imgW="6096528" imgH="4060288" progId="Excel.Chart.8">
                  <p:embed/>
                </p:oleObj>
              </mc:Choice>
              <mc:Fallback>
                <p:oleObj r:id="rId3" imgW="6096528" imgH="4060288" progId="Excel.Chart.8">
                  <p:embed/>
                  <p:pic>
                    <p:nvPicPr>
                      <p:cNvPr id="0" name="Char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057400"/>
                        <a:ext cx="6096000" cy="40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Overview</a:t>
            </a:r>
          </a:p>
          <a:p>
            <a:pPr>
              <a:buFontTx/>
              <a:buNone/>
            </a:pPr>
            <a:r>
              <a:rPr 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itchFamily="-110" charset="0"/>
              </a:rPr>
              <a:t>Components of cost-effectiveness analysis</a:t>
            </a:r>
          </a:p>
          <a:p>
            <a:pPr>
              <a:buFontTx/>
              <a:buNone/>
            </a:pPr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Steps in cost-effectiveness analysis</a:t>
            </a:r>
          </a:p>
          <a:p>
            <a:pPr>
              <a:buFontTx/>
              <a:buNone/>
            </a:pPr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Implications of CEA</a:t>
            </a:r>
          </a:p>
          <a:p>
            <a:pPr>
              <a:buFontTx/>
              <a:buNone/>
            </a:pPr>
            <a:endParaRPr lang="en-US" smtClean="0"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609600" y="914400"/>
            <a:ext cx="8315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marL="24161750" indent="-24161750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 marL="573088" indent="-344488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lvl="2">
              <a:buFont typeface="Symbol" pitchFamily="-110" charset="2"/>
              <a:buNone/>
            </a:pPr>
            <a:r>
              <a: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Two major components of CEA:</a:t>
            </a:r>
            <a:endParaRPr lang="en-US" sz="4000">
              <a:solidFill>
                <a:srgbClr val="FFFFFF"/>
              </a:solidFill>
              <a:latin typeface="Consolas" pitchFamily="-110" charset="0"/>
            </a:endParaRP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990600" y="1981200"/>
            <a:ext cx="6248400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514350" indent="-514350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 marL="742950" indent="-514350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lvl="2">
              <a:buFont typeface="Times New Roman" pitchFamily="-110" charset="0"/>
              <a:buAutoNum type="arabicPeriod"/>
            </a:pPr>
            <a:endParaRPr lang="en-US" dirty="0">
              <a:solidFill>
                <a:srgbClr val="FFFFFF"/>
              </a:solidFill>
              <a:latin typeface="Corbel" pitchFamily="-110" charset="0"/>
            </a:endParaRPr>
          </a:p>
          <a:p>
            <a:pPr lvl="2">
              <a:buFont typeface="Times New Roman" pitchFamily="-110" charset="0"/>
              <a:buAutoNum type="arabicPeriod"/>
            </a:pPr>
            <a:r>
              <a:rPr lang="en-US" sz="2400" dirty="0">
                <a:solidFill>
                  <a:srgbClr val="FFFFFF"/>
                </a:solidFill>
                <a:latin typeface="Corbel" pitchFamily="-110" charset="0"/>
              </a:rPr>
              <a:t> 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Outcome 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measures – health, cost</a:t>
            </a: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  <a:p>
            <a:pPr lvl="2">
              <a:buFont typeface="Times New Roman" pitchFamily="-110" charset="0"/>
              <a:buAutoNum type="arabicPeriod"/>
            </a:pP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  <a:p>
            <a:pPr lvl="2">
              <a:buFont typeface="Times New Roman" pitchFamily="-110" charset="0"/>
              <a:buAutoNum type="arabicPeriod"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Input data</a:t>
            </a:r>
          </a:p>
          <a:p>
            <a:pPr>
              <a:spcBef>
                <a:spcPct val="50000"/>
              </a:spcBef>
              <a:buFont typeface="Times New Roman" pitchFamily="-110" charset="0"/>
              <a:buAutoNum type="arabicPeriod"/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295400"/>
            <a:ext cx="7010400" cy="1143000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1. Outcomes</a:t>
            </a:r>
            <a:endParaRPr lang="en-US" i="1" smtClean="0">
              <a:effectLst/>
              <a:latin typeface="Corbel" pitchFamily="-110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667000"/>
            <a:ext cx="7239000" cy="2209800"/>
          </a:xfrm>
        </p:spPr>
        <p:txBody>
          <a:bodyPr/>
          <a:lstStyle/>
          <a:p>
            <a:pPr lvl="1">
              <a:buFontTx/>
              <a:buNone/>
            </a:pP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Cost-effectiveness analysis in health care assesses the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incremental </a:t>
            </a:r>
            <a:r>
              <a:rPr lang="en-US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gain in health status</a:t>
            </a:r>
            <a:r>
              <a:rPr lang="en-US" i="1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achievable with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incremental </a:t>
            </a:r>
            <a:r>
              <a:rPr lang="en-US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increase in health care resources</a:t>
            </a:r>
            <a:endParaRPr lang="en-US" i="1" u="sng" dirty="0" smtClean="0">
              <a:solidFill>
                <a:srgbClr val="FFFF00"/>
              </a:solidFill>
              <a:effectLst/>
              <a:latin typeface="Corbel" pitchFamily="-110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Gain in Health Status</a:t>
            </a:r>
            <a:r>
              <a:rPr lang="en-US" i="1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 </a:t>
            </a:r>
            <a:endParaRPr lang="en-US" dirty="0" smtClean="0">
              <a:effectLst>
                <a:outerShdw blurRad="38100" dist="38100" dir="2700000" algn="tl">
                  <a:srgbClr val="808080"/>
                </a:outerShdw>
              </a:effectLst>
              <a:latin typeface="Consolas" pitchFamily="-110" charset="0"/>
            </a:endParaRP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533400" y="1371600"/>
            <a:ext cx="8382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24161750" indent="-24161750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 marL="51130200" indent="-50787300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 marL="457200" indent="-50787300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914400" indent="-507873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1371600" indent="-507873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828800" indent="-507873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2286000" indent="-507873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lvl="1"/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Measured in "health outcomes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” (as in decision analysis)</a:t>
            </a:r>
            <a:endParaRPr lang="en-US" sz="2400" dirty="0">
              <a:solidFill>
                <a:srgbClr val="FFFFFF"/>
              </a:solidFill>
              <a:latin typeface="Corbel" pitchFamily="-110" charset="0"/>
            </a:endParaRPr>
          </a:p>
          <a:p>
            <a:pPr lvl="1">
              <a:buFontTx/>
              <a:buChar char="•"/>
            </a:pPr>
            <a:endParaRPr lang="en-US" sz="2400" dirty="0">
              <a:solidFill>
                <a:srgbClr val="FFFFFF"/>
              </a:solidFill>
              <a:latin typeface="Corbel" pitchFamily="-110" charset="0"/>
            </a:endParaRPr>
          </a:p>
          <a:p>
            <a:pPr lvl="1">
              <a:buFontTx/>
              <a:buChar char="•"/>
            </a:pPr>
            <a:r>
              <a:rPr lang="en-US" sz="2400" dirty="0">
                <a:solidFill>
                  <a:srgbClr val="FFFFFF"/>
                </a:solidFill>
                <a:latin typeface="Corbel" pitchFamily="-110" charset="0"/>
              </a:rPr>
              <a:t> </a:t>
            </a:r>
            <a:r>
              <a:rPr 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Mortality</a:t>
            </a:r>
            <a:r>
              <a:rPr lang="en-US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/>
            </a:r>
            <a:br>
              <a:rPr lang="en-US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</a:b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  <a:p>
            <a:pPr lvl="1">
              <a:buFont typeface="Symbol" pitchFamily="-110" charset="2"/>
              <a:buChar char="·"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</a:t>
            </a:r>
            <a:r>
              <a:rPr 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Morbidity</a:t>
            </a:r>
            <a:r>
              <a:rPr lang="en-US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: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e.g., episodes of illness, infections, duration of 		disability (e.g., years of sight)</a:t>
            </a:r>
            <a:b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</a:b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  <a:p>
            <a:pPr lvl="1">
              <a:buFont typeface="Symbol" pitchFamily="-110" charset="2"/>
              <a:buChar char="·"/>
            </a:pPr>
            <a:r>
              <a:rPr lang="en-US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</a:t>
            </a:r>
            <a:r>
              <a:rPr 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Life years</a:t>
            </a:r>
            <a:r>
              <a:rPr lang="en-US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: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expected duration of life</a:t>
            </a:r>
            <a:b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</a:b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  <a:p>
            <a:pPr lvl="1">
              <a:buFont typeface="Symbol" pitchFamily="-110" charset="2"/>
              <a:buChar char="·"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</a:t>
            </a:r>
            <a:r>
              <a:rPr lang="en-US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Quality-adjusted life years (QALYs)</a:t>
            </a:r>
            <a:r>
              <a:rPr lang="en-US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: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health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/>
            </a:r>
            <a:b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</a:b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      life years x utility scores</a:t>
            </a:r>
            <a:b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</a:b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  <a:p>
            <a:pPr lvl="1">
              <a:buFont typeface="Symbol" pitchFamily="-110" charset="2"/>
              <a:buChar char="·"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</a:t>
            </a:r>
            <a:r>
              <a:rPr lang="en-US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Disability-adjusted life years (DALYs)</a:t>
            </a:r>
            <a:r>
              <a:rPr lang="en-US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: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burden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/>
            </a:r>
            <a:b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</a:b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        life years lost + life years * disability weight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1371600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</a:br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Increase in health care resources </a:t>
            </a:r>
            <a:b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</a:br>
            <a:endParaRPr lang="en-US" smtClean="0"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6934200" cy="2514600"/>
          </a:xfrm>
        </p:spPr>
        <p:txBody>
          <a:bodyPr/>
          <a:lstStyle/>
          <a:p>
            <a:pPr lvl="1">
              <a:buFont typeface="Symbol" pitchFamily="-110" charset="2"/>
              <a:buChar char="·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Difference in resources</a:t>
            </a: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between less and more expensive course of action.</a:t>
            </a:r>
          </a:p>
          <a:p>
            <a:pPr lvl="1">
              <a:buFont typeface="Symbol" pitchFamily="-110" charset="2"/>
              <a:buChar char="·"/>
            </a:pPr>
            <a:endParaRPr lang="en-US" dirty="0" smtClean="0">
              <a:effectLst/>
              <a:latin typeface="Corbel" pitchFamily="-110" charset="0"/>
            </a:endParaRPr>
          </a:p>
          <a:p>
            <a:pPr lvl="1">
              <a:buFont typeface="Symbol" pitchFamily="-110" charset="2"/>
              <a:buChar char="·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Unit = dollars (or any currency)</a:t>
            </a: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, to allow resources of all types to be summed and compared</a:t>
            </a:r>
            <a:endParaRPr lang="en-US" dirty="0" smtClean="0">
              <a:effectLst/>
              <a:latin typeface="Corbel" pitchFamily="-110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533400" y="425450"/>
            <a:ext cx="792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The Incremental CE Ratio (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ICER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):</a:t>
            </a:r>
            <a:endParaRPr lang="en-US" sz="3200" dirty="0">
              <a:solidFill>
                <a:srgbClr val="FFFFFF"/>
              </a:solidFill>
              <a:latin typeface="Consolas" pitchFamily="-110" charset="0"/>
            </a:endParaRP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685799" y="1371600"/>
            <a:ext cx="7924800" cy="1631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24161750" indent="-24161750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114300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lvl="1" algn="ctr"/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increment in costs between two courses of action</a:t>
            </a:r>
          </a:p>
          <a:p>
            <a:pPr lvl="1" algn="ctr"/>
            <a:endParaRPr lang="en-US" sz="1400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  <a:p>
            <a:pPr lvl="1" algn="ctr"/>
            <a:r>
              <a:rPr 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divided by</a:t>
            </a:r>
            <a:endParaRPr lang="en-US" sz="2400" i="1" u="sng" dirty="0">
              <a:solidFill>
                <a:srgbClr val="FFFF00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  <a:p>
            <a:pPr lvl="1" algn="ctr"/>
            <a:endParaRPr lang="en-US" sz="1400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  <a:p>
            <a:pPr lvl="1" algn="ctr"/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the increment in health outcomes</a:t>
            </a:r>
            <a:endParaRPr lang="en-US" sz="2400" dirty="0">
              <a:solidFill>
                <a:srgbClr val="FFFFFF"/>
              </a:solidFill>
              <a:latin typeface="Corbel" pitchFamily="-110" charset="0"/>
            </a:endParaRP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838200" y="3124200"/>
            <a:ext cx="7543800" cy="2621230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4" charset="0"/>
                <a:ea typeface="+mn-ea"/>
              </a:rPr>
              <a:t>E.g., cost of universal HIV prevention </a:t>
            </a:r>
            <a:r>
              <a:rPr lang="en-US" altLang="en-US" sz="24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4" charset="0"/>
                <a:ea typeface="+mn-ea"/>
              </a:rPr>
              <a:t>minus</a:t>
            </a:r>
            <a:r>
              <a:rPr lang="en-US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4" charset="0"/>
                <a:ea typeface="+mn-ea"/>
              </a:rPr>
              <a:t> cost of targeted HIV </a:t>
            </a:r>
            <a:r>
              <a:rPr lang="en-US" alt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4" charset="0"/>
                <a:ea typeface="+mn-ea"/>
              </a:rPr>
              <a:t>prevention</a:t>
            </a:r>
          </a:p>
          <a:p>
            <a:pPr algn="ctr">
              <a:spcBef>
                <a:spcPts val="500"/>
              </a:spcBef>
              <a:defRPr/>
            </a:pPr>
            <a:r>
              <a:rPr lang="en-US" alt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4" charset="0"/>
                <a:ea typeface="+mn-ea"/>
              </a:rPr>
              <a:t>divided by</a:t>
            </a:r>
            <a:endParaRPr lang="en-US" altLang="en-US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rbel" pitchFamily="34" charset="0"/>
              <a:ea typeface="+mn-ea"/>
            </a:endParaRPr>
          </a:p>
          <a:p>
            <a:pPr>
              <a:spcBef>
                <a:spcPts val="500"/>
              </a:spcBef>
              <a:defRPr/>
            </a:pPr>
            <a:r>
              <a:rPr lang="en-US" alt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4" charset="0"/>
                <a:ea typeface="+mn-ea"/>
              </a:rPr>
              <a:t>HIV </a:t>
            </a:r>
            <a:r>
              <a:rPr lang="en-US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4" charset="0"/>
                <a:ea typeface="+mn-ea"/>
              </a:rPr>
              <a:t>infections </a:t>
            </a:r>
            <a:r>
              <a:rPr lang="en-US" alt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4" charset="0"/>
                <a:ea typeface="+mn-ea"/>
              </a:rPr>
              <a:t>with targeted prevention </a:t>
            </a:r>
            <a:r>
              <a:rPr lang="en-US" altLang="en-US" sz="2400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4" charset="0"/>
                <a:ea typeface="+mn-ea"/>
              </a:rPr>
              <a:t>minus</a:t>
            </a:r>
            <a:r>
              <a:rPr lang="en-US" alt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4" charset="0"/>
                <a:ea typeface="+mn-ea"/>
              </a:rPr>
              <a:t> infections with universal prevention.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4" charset="0"/>
                <a:ea typeface="+mn-ea"/>
              </a:rPr>
              <a:t>Thus, dollars </a:t>
            </a:r>
            <a:r>
              <a:rPr lang="en-US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4" charset="0"/>
                <a:ea typeface="+mn-ea"/>
              </a:rPr>
              <a:t>per HIV infection prevented</a:t>
            </a:r>
            <a:r>
              <a:rPr lang="en-US" altLang="en-US" sz="2400" dirty="0" smtClean="0">
                <a:solidFill>
                  <a:srgbClr val="FFFFFF"/>
                </a:solidFill>
                <a:latin typeface="Corbel" pitchFamily="34" charset="0"/>
                <a:ea typeface="+mn-ea"/>
              </a:rPr>
              <a:t>.</a:t>
            </a:r>
            <a:endParaRPr lang="en-US" altLang="en-US" sz="2400" i="1" dirty="0" smtClean="0">
              <a:solidFill>
                <a:srgbClr val="FFFF00"/>
              </a:solidFill>
              <a:latin typeface="Corbel" pitchFamily="34" charset="0"/>
              <a:ea typeface="+mn-ea"/>
            </a:endParaRPr>
          </a:p>
        </p:txBody>
      </p:sp>
      <p:sp>
        <p:nvSpPr>
          <p:cNvPr id="66565" name="Rectangle 4"/>
          <p:cNvSpPr>
            <a:spLocks noChangeArrowheads="1"/>
          </p:cNvSpPr>
          <p:nvPr/>
        </p:nvSpPr>
        <p:spPr bwMode="auto">
          <a:xfrm>
            <a:off x="1771650" y="336550"/>
            <a:ext cx="2514600" cy="762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3400" y="58674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 i="1" dirty="0" smtClean="0">
                <a:solidFill>
                  <a:srgbClr val="FFFFFF"/>
                </a:solidFill>
                <a:latin typeface="Corbel" pitchFamily="34" charset="0"/>
              </a:rPr>
              <a:t>Cost </a:t>
            </a:r>
            <a:r>
              <a:rPr lang="en-US" altLang="en-US" sz="2400" i="1" dirty="0">
                <a:solidFill>
                  <a:srgbClr val="FFFFFF"/>
                </a:solidFill>
                <a:latin typeface="Corbel" pitchFamily="34" charset="0"/>
              </a:rPr>
              <a:t>of universal / HIV infections universal doesn’t make sense – cost per infection occurring. </a:t>
            </a:r>
            <a:r>
              <a:rPr lang="en-US" altLang="en-US" sz="2400" i="1" dirty="0">
                <a:solidFill>
                  <a:srgbClr val="FFFF00"/>
                </a:solidFill>
                <a:latin typeface="Corbel" pitchFamily="34" charset="0"/>
              </a:rPr>
              <a:t>CEA is always comparative</a:t>
            </a:r>
            <a:r>
              <a:rPr lang="en-US" altLang="en-US" sz="2400" i="1" dirty="0" smtClean="0">
                <a:solidFill>
                  <a:srgbClr val="FFFF00"/>
                </a:solidFill>
                <a:latin typeface="Corbel" pitchFamily="34" charset="0"/>
              </a:rPr>
              <a:t>.</a:t>
            </a:r>
            <a:endParaRPr lang="en-US" altLang="en-US" sz="2400" i="1" dirty="0">
              <a:solidFill>
                <a:srgbClr val="FFFF00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 animBg="1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Other CE outcomes</a:t>
            </a:r>
            <a:endParaRPr lang="en-US" dirty="0" smtClean="0">
              <a:effectLst/>
              <a:latin typeface="Consolas" pitchFamily="-110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itchFamily="-110" charset="0"/>
              </a:rPr>
              <a:t>Cost-utility analysis (CUA)</a:t>
            </a: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: dollars per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QALY</a:t>
            </a: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gained.  Often used interchangeably with “CEA”. </a:t>
            </a:r>
          </a:p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itchFamily="-110" charset="0"/>
              </a:rPr>
              <a:t>Cost per DALY averted</a:t>
            </a: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– adopted in global health. Approx. the negative version of cost per QALY gained.</a:t>
            </a:r>
            <a:b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</a:br>
            <a:endParaRPr lang="en-US" dirty="0" smtClean="0"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itchFamily="-110" charset="0"/>
              </a:rPr>
              <a:t>Cost-benefit analysis (CBA)</a:t>
            </a: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: Health outcomes translated into financial values (e.g., willingness to pay). Difference: dollars spent on the intervention </a:t>
            </a:r>
            <a:r>
              <a:rPr lang="en-US" i="1" u="sng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minus</a:t>
            </a: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dollars saved in benefits</a:t>
            </a:r>
            <a:r>
              <a:rPr lang="en-US" dirty="0" smtClean="0">
                <a:effectLst/>
                <a:latin typeface="Corbel" pitchFamily="-110" charset="0"/>
              </a:rPr>
              <a:t>. Ratio also often used, but less robust.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>
                <a:ea typeface="+mj-ea"/>
              </a:rPr>
              <a:t>2. Input data</a:t>
            </a:r>
            <a:r>
              <a:rPr lang="en-US" altLang="en-US" i="1" dirty="0" smtClean="0">
                <a:ea typeface="+mj-ea"/>
              </a:rPr>
              <a:t/>
            </a:r>
            <a:br>
              <a:rPr lang="en-US" altLang="en-US" i="1" dirty="0" smtClean="0">
                <a:ea typeface="+mj-ea"/>
              </a:rPr>
            </a:br>
            <a:endParaRPr lang="en-US" altLang="en-US" i="1" dirty="0" smtClean="0">
              <a:ea typeface="+mj-ea"/>
            </a:endParaRPr>
          </a:p>
        </p:txBody>
      </p:sp>
      <p:sp>
        <p:nvSpPr>
          <p:cNvPr id="849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Symbol" pitchFamily="18" charset="2"/>
              <a:buChar char="·"/>
              <a:defRPr/>
            </a:pPr>
            <a:r>
              <a:rPr lang="en-US" altLang="en-US" smtClean="0"/>
              <a:t>Broad set of input data on health outcomes and costs. </a:t>
            </a:r>
          </a:p>
          <a:p>
            <a:pPr lvl="1">
              <a:buFont typeface="Symbol" pitchFamily="18" charset="2"/>
              <a:buChar char="·"/>
              <a:defRPr/>
            </a:pPr>
            <a:endParaRPr lang="en-US" altLang="en-US" smtClean="0"/>
          </a:p>
          <a:p>
            <a:pPr lvl="1">
              <a:buFont typeface="Symbol" pitchFamily="18" charset="2"/>
              <a:buChar char="·"/>
              <a:defRPr/>
            </a:pPr>
            <a:r>
              <a:rPr lang="en-US" altLang="en-US" smtClean="0"/>
              <a:t>Data collected using various techniques.</a:t>
            </a:r>
          </a:p>
          <a:p>
            <a:pPr lvl="1">
              <a:buFont typeface="Symbol" pitchFamily="18" charset="2"/>
              <a:buChar char="·"/>
              <a:defRPr/>
            </a:pPr>
            <a:endParaRPr lang="en-US" altLang="en-US" smtClean="0"/>
          </a:p>
          <a:p>
            <a:pPr lvl="1">
              <a:buFont typeface="Symbol" pitchFamily="18" charset="2"/>
              <a:buChar char="·"/>
              <a:defRPr/>
            </a:pPr>
            <a:r>
              <a:rPr lang="en-US" altLang="en-US" smtClean="0"/>
              <a:t>How does it all fit together?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2076450" y="914400"/>
          <a:ext cx="4857750" cy="485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3" name="Bitmap Image" r:id="rId3" imgW="2857899" imgH="2857899" progId="Paint.Picture">
                  <p:embed/>
                </p:oleObj>
              </mc:Choice>
              <mc:Fallback>
                <p:oleObj name="Bitmap Image" r:id="rId3" imgW="2857899" imgH="2857899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450" y="914400"/>
                        <a:ext cx="4857750" cy="485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  <a:ea typeface="+mj-ea"/>
              </a:rPr>
              <a:t>Why do cost-effectiveness analysis?</a:t>
            </a:r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368675"/>
            <a:ext cx="4076700" cy="326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5029200" cy="317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650693"/>
              </p:ext>
            </p:extLst>
          </p:nvPr>
        </p:nvGraphicFramePr>
        <p:xfrm>
          <a:off x="152400" y="936625"/>
          <a:ext cx="8839200" cy="489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8" name="Picture" r:id="rId4" imgW="5791320" imgH="3209760" progId="Word.Picture.8">
                  <p:embed/>
                </p:oleObj>
              </mc:Choice>
              <mc:Fallback>
                <p:oleObj name="Picture" r:id="rId4" imgW="5791320" imgH="3209760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936625"/>
                        <a:ext cx="8839200" cy="48990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>
                        <a:solidFill>
                          <a:srgbClr val="FF0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Overview</a:t>
            </a:r>
          </a:p>
          <a:p>
            <a:pPr>
              <a:buFontTx/>
              <a:buNone/>
            </a:pPr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Components of cost-effectiveness analysis</a:t>
            </a:r>
          </a:p>
          <a:p>
            <a:pPr>
              <a:buFontTx/>
              <a:buNone/>
            </a:pPr>
            <a:r>
              <a:rPr 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itchFamily="-110" charset="0"/>
              </a:rPr>
              <a:t>Steps in cost-effectiveness analysis</a:t>
            </a:r>
          </a:p>
          <a:p>
            <a:pPr>
              <a:buFontTx/>
              <a:buNone/>
            </a:pPr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Implications of CEA</a:t>
            </a:r>
          </a:p>
          <a:p>
            <a:pPr>
              <a:buFontTx/>
              <a:buNone/>
            </a:pPr>
            <a:endParaRPr lang="en-US" smtClean="0"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772400" cy="1143000"/>
          </a:xfrm>
        </p:spPr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Steps in a cost-effectiveness analysis: overview </a:t>
            </a:r>
            <a:endParaRPr lang="en-US" sz="3600" dirty="0" smtClean="0">
              <a:effectLst/>
              <a:latin typeface="Corbel" pitchFamily="-110" charset="0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7924800" cy="4724400"/>
          </a:xfrm>
        </p:spPr>
        <p:txBody>
          <a:bodyPr/>
          <a:lstStyle/>
          <a:p>
            <a:pPr lvl="1">
              <a:buFontTx/>
              <a:buNone/>
              <a:defRPr/>
            </a:pPr>
            <a:r>
              <a:rPr lang="en-US" altLang="en-US" dirty="0" smtClean="0">
                <a:solidFill>
                  <a:srgbClr val="FFFF00"/>
                </a:solidFill>
              </a:rPr>
              <a:t>(1) Define analysis.</a:t>
            </a:r>
          </a:p>
          <a:p>
            <a:pPr lvl="1">
              <a:buFontTx/>
              <a:buNone/>
              <a:defRPr/>
            </a:pPr>
            <a:r>
              <a:rPr lang="en-US" altLang="en-US" dirty="0" smtClean="0"/>
              <a:t>	DA: Clinical or policy situation, alternative strategies. </a:t>
            </a:r>
          </a:p>
          <a:p>
            <a:pPr lvl="1">
              <a:buFontTx/>
              <a:buNone/>
              <a:defRPr/>
            </a:pPr>
            <a:r>
              <a:rPr lang="en-US" altLang="en-US" dirty="0" smtClean="0"/>
              <a:t>	CEA: Economic perspective, CE outcomes.</a:t>
            </a:r>
          </a:p>
          <a:p>
            <a:pPr lvl="1">
              <a:buFontTx/>
              <a:buNone/>
              <a:defRPr/>
            </a:pPr>
            <a:r>
              <a:rPr lang="en-US" altLang="en-US" dirty="0" smtClean="0">
                <a:solidFill>
                  <a:srgbClr val="FFFF00"/>
                </a:solidFill>
              </a:rPr>
              <a:t>(2) Specify technical approach.</a:t>
            </a:r>
          </a:p>
          <a:p>
            <a:pPr marL="741363" lvl="1" indent="0">
              <a:buNone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Structure (</a:t>
            </a:r>
            <a:r>
              <a:rPr lang="en-US" altLang="en-US" dirty="0" err="1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eg</a:t>
            </a:r>
            <a:r>
              <a:rPr lang="en-US" altLang="en-US" dirty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tree) and formulas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(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3) Determine input values. </a:t>
            </a:r>
          </a:p>
          <a:p>
            <a:pPr marL="741363" lvl="1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DA</a:t>
            </a:r>
            <a:r>
              <a:rPr lang="en-US" dirty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: health values (chance </a:t>
            </a: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nodes</a:t>
            </a:r>
            <a:r>
              <a:rPr lang="en-US" dirty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, utilities)</a:t>
            </a:r>
          </a:p>
          <a:p>
            <a:pPr marL="741363" lvl="1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CEA</a:t>
            </a:r>
            <a:r>
              <a:rPr lang="en-US" dirty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: costs </a:t>
            </a: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for </a:t>
            </a:r>
            <a:r>
              <a:rPr lang="en-US" dirty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programs and medical </a:t>
            </a: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care</a:t>
            </a:r>
            <a:r>
              <a:rPr lang="en-US" dirty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.</a:t>
            </a: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(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4) Conduct analyses. 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(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5)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Dissemination.</a:t>
            </a:r>
            <a:endParaRPr lang="en-US" dirty="0">
              <a:solidFill>
                <a:srgbClr val="FFFF00"/>
              </a:solidFill>
              <a:latin typeface="Corbel" pitchFamily="-110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CEA is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iterative</a:t>
            </a:r>
            <a:endParaRPr lang="en-US" dirty="0" smtClean="0">
              <a:solidFill>
                <a:srgbClr val="FFFF00"/>
              </a:solidFill>
              <a:effectLst/>
              <a:latin typeface="Consolas" pitchFamily="-110" charset="0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7772400" cy="4114800"/>
          </a:xfrm>
        </p:spPr>
        <p:txBody>
          <a:bodyPr/>
          <a:lstStyle/>
          <a:p>
            <a:pPr lvl="1">
              <a:spcBef>
                <a:spcPct val="50000"/>
              </a:spcBef>
              <a:buFont typeface="Symbol" pitchFamily="18" charset="2"/>
              <a:buChar char="·"/>
              <a:defRPr/>
            </a:pPr>
            <a:r>
              <a:rPr lang="en-US" altLang="en-US" smtClean="0"/>
              <a:t>Steps usually </a:t>
            </a:r>
            <a:r>
              <a:rPr lang="en-US" altLang="en-US" u="sng" smtClean="0"/>
              <a:t>in order, more or less</a:t>
            </a:r>
            <a:r>
              <a:rPr lang="en-US" altLang="en-US" smtClean="0"/>
              <a:t>. </a:t>
            </a:r>
          </a:p>
          <a:p>
            <a:pPr lvl="1">
              <a:spcBef>
                <a:spcPct val="50000"/>
              </a:spcBef>
              <a:buFont typeface="Symbol" pitchFamily="18" charset="2"/>
              <a:buChar char="·"/>
              <a:defRPr/>
            </a:pPr>
            <a:r>
              <a:rPr lang="en-US" altLang="en-US" smtClean="0"/>
              <a:t>Often desirable to </a:t>
            </a:r>
            <a:r>
              <a:rPr lang="en-US" altLang="en-US" u="sng" smtClean="0"/>
              <a:t>refine or redefine the analysis</a:t>
            </a:r>
            <a:r>
              <a:rPr lang="en-US" altLang="en-US" smtClean="0"/>
              <a:t> as it progresses</a:t>
            </a:r>
          </a:p>
          <a:p>
            <a:pPr lvl="1">
              <a:spcBef>
                <a:spcPct val="50000"/>
              </a:spcBef>
              <a:buFont typeface="Symbol" pitchFamily="18" charset="2"/>
              <a:buChar char="·"/>
              <a:defRPr/>
            </a:pPr>
            <a:r>
              <a:rPr lang="en-US" altLang="en-US" i="1" u="sng" smtClean="0"/>
              <a:t>Good news:</a:t>
            </a:r>
            <a:r>
              <a:rPr lang="en-US" altLang="en-US" smtClean="0"/>
              <a:t> Until published, can revise. Feedback and reflection makes better analysis.</a:t>
            </a:r>
          </a:p>
          <a:p>
            <a:pPr lvl="1">
              <a:spcBef>
                <a:spcPct val="50000"/>
              </a:spcBef>
              <a:buFont typeface="Symbol" pitchFamily="18" charset="2"/>
              <a:buChar char="·"/>
              <a:defRPr/>
            </a:pPr>
            <a:r>
              <a:rPr lang="en-US" altLang="en-US" i="1" u="sng" smtClean="0"/>
              <a:t>Bad news:</a:t>
            </a:r>
            <a:r>
              <a:rPr lang="en-US" altLang="en-US" smtClean="0"/>
              <a:t> Until published, can revise. </a:t>
            </a:r>
            <a:br>
              <a:rPr lang="en-US" altLang="en-US" smtClean="0"/>
            </a:br>
            <a:r>
              <a:rPr lang="en-US" altLang="en-US" smtClean="0"/>
              <a:t>When will this end?</a:t>
            </a:r>
          </a:p>
          <a:p>
            <a:pPr lvl="1">
              <a:spcBef>
                <a:spcPct val="50000"/>
              </a:spcBef>
              <a:buFont typeface="Symbol" pitchFamily="18" charset="2"/>
              <a:buChar char="·"/>
              <a:defRPr/>
            </a:pPr>
            <a:r>
              <a:rPr lang="en-US" altLang="en-US" smtClean="0"/>
              <a:t>Perfection vs. good enough: experience </a:t>
            </a:r>
            <a:r>
              <a:rPr lang="en-US" altLang="en-US" smtClean="0">
                <a:sym typeface="Wingdings" pitchFamily="-106" charset="2"/>
              </a:rPr>
              <a:t></a:t>
            </a:r>
            <a:r>
              <a:rPr lang="en-US" altLang="en-US" smtClean="0"/>
              <a:t> </a:t>
            </a:r>
            <a:r>
              <a:rPr lang="en-US" altLang="en-US" u="sng" smtClean="0"/>
              <a:t>balance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altLang="en-US" dirty="0" smtClean="0">
                <a:solidFill>
                  <a:srgbClr val="FFFF00"/>
                </a:solidFill>
                <a:ea typeface="+mj-ea"/>
              </a:rPr>
              <a:t>(1) Define the analysis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72400" cy="2895600"/>
          </a:xfrm>
        </p:spPr>
        <p:txBody>
          <a:bodyPr/>
          <a:lstStyle/>
          <a:p>
            <a:pPr lvl="1">
              <a:buFont typeface="Symbol" pitchFamily="-110" charset="2"/>
              <a:buChar char="·"/>
              <a:defRPr/>
            </a:pPr>
            <a:r>
              <a:rPr lang="en-US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Aneurysm: </a:t>
            </a:r>
            <a:r>
              <a:rPr lang="en-US" u="sng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clinical situation</a:t>
            </a:r>
            <a:r>
              <a:rPr lang="en-US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= woman, aged 50, with unruptured cerebral aneurysm found incidentally. </a:t>
            </a:r>
            <a:br>
              <a:rPr lang="en-US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</a:br>
            <a:r>
              <a:rPr lang="en-US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Options = no treatment or surgery (clipping).</a:t>
            </a:r>
          </a:p>
          <a:p>
            <a:pPr lvl="1">
              <a:buFont typeface="Symbol" pitchFamily="-110" charset="2"/>
              <a:buChar char="·"/>
              <a:defRPr/>
            </a:pPr>
            <a:r>
              <a:rPr lang="en-US" u="sng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Perspective</a:t>
            </a:r>
            <a:r>
              <a:rPr lang="en-US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= societal. i.e., economic effects on patients, providers, insurers, etc not separated. </a:t>
            </a:r>
            <a:br>
              <a:rPr lang="en-US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</a:br>
            <a:r>
              <a:rPr lang="en-US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Costs counted regardless of who pays.</a:t>
            </a:r>
          </a:p>
          <a:p>
            <a:pPr lvl="1">
              <a:buFont typeface="Symbol" pitchFamily="-110" charset="2"/>
              <a:buChar char="·"/>
              <a:defRPr/>
            </a:pPr>
            <a:r>
              <a:rPr lang="en-US" u="sng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Outcome measure</a:t>
            </a:r>
            <a:r>
              <a:rPr lang="en-US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is cost per QALY gained</a:t>
            </a:r>
            <a:r>
              <a:rPr lang="en-US">
                <a:effectLst/>
                <a:latin typeface="Corbel" pitchFamily="-110" charset="0"/>
              </a:rPr>
              <a:t>. 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838200" y="4525963"/>
            <a:ext cx="7924800" cy="157003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24161750" indent="-24161750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 marL="228600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lvl="2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“This CEA compares surgical clipping to no treatment </a:t>
            </a:r>
            <a:b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</a:b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for the management of an asymptomatic small cerebral </a:t>
            </a:r>
            <a:b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</a:b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aneurysm, for a 50 year old woman, estimating the societal</a:t>
            </a:r>
            <a:b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</a:b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cost per QALY gained.”</a:t>
            </a:r>
            <a:endParaRPr lang="en-US">
              <a:solidFill>
                <a:srgbClr val="FFFFFF"/>
              </a:solidFill>
              <a:latin typeface="Corbel" pitchFamily="-110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14400"/>
          </a:xfrm>
        </p:spPr>
        <p:txBody>
          <a:bodyPr/>
          <a:lstStyle/>
          <a:p>
            <a:pPr algn="l">
              <a:defRPr/>
            </a:pPr>
            <a:r>
              <a:rPr lang="en-US" altLang="en-US" sz="3600" dirty="0" smtClean="0">
                <a:solidFill>
                  <a:srgbClr val="FFFF00"/>
                </a:solidFill>
                <a:ea typeface="+mj-ea"/>
              </a:rPr>
              <a:t>(2) Specify technical approach</a:t>
            </a:r>
            <a:r>
              <a:rPr lang="en-US" altLang="en-US" sz="3600" dirty="0" smtClean="0">
                <a:effectLst/>
                <a:ea typeface="+mj-ea"/>
              </a:rPr>
              <a:t> </a:t>
            </a:r>
            <a:r>
              <a:rPr lang="en-US" altLang="en-US" sz="3600" dirty="0" smtClean="0">
                <a:ea typeface="+mj-ea"/>
              </a:rPr>
              <a:t/>
            </a:r>
            <a:br>
              <a:rPr lang="en-US" altLang="en-US" sz="3600" dirty="0" smtClean="0">
                <a:ea typeface="+mj-ea"/>
              </a:rPr>
            </a:br>
            <a:endParaRPr lang="en-US" altLang="en-US" sz="3600" dirty="0" smtClean="0"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Spreadsheet / decision tree analysis</a:t>
            </a:r>
          </a:p>
          <a:p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Markov model</a:t>
            </a:r>
          </a:p>
          <a:p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Simulation</a:t>
            </a:r>
          </a:p>
          <a:p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Dynamic models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en-US" sz="3600" dirty="0" smtClean="0">
                <a:ea typeface="+mj-ea"/>
              </a:rPr>
              <a:t>The technical approach</a:t>
            </a:r>
            <a:r>
              <a:rPr lang="en-US" altLang="en-US" sz="3600" dirty="0" smtClean="0">
                <a:effectLst/>
                <a:ea typeface="+mj-ea"/>
              </a:rPr>
              <a:t> </a:t>
            </a:r>
            <a:r>
              <a:rPr lang="en-US" altLang="en-US" sz="3600" dirty="0" smtClean="0">
                <a:ea typeface="+mj-ea"/>
              </a:rPr>
              <a:t/>
            </a:r>
            <a:br>
              <a:rPr lang="en-US" altLang="en-US" sz="3600" dirty="0" smtClean="0">
                <a:ea typeface="+mj-ea"/>
              </a:rPr>
            </a:br>
            <a:endParaRPr lang="en-US" altLang="en-US" sz="3600" dirty="0" smtClean="0">
              <a:ea typeface="+mj-ea"/>
            </a:endParaRPr>
          </a:p>
        </p:txBody>
      </p:sp>
      <p:graphicFrame>
        <p:nvGraphicFramePr>
          <p:cNvPr id="88066" name="Object 5"/>
          <p:cNvGraphicFramePr>
            <a:graphicFrameLocks noChangeAspect="1"/>
          </p:cNvGraphicFramePr>
          <p:nvPr/>
        </p:nvGraphicFramePr>
        <p:xfrm>
          <a:off x="762000" y="1447800"/>
          <a:ext cx="7772400" cy="415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5" name="Document" r:id="rId4" imgW="5498592" imgH="2938272" progId="Word.Document.8">
                  <p:embed/>
                </p:oleObj>
              </mc:Choice>
              <mc:Fallback>
                <p:oleObj name="Document" r:id="rId4" imgW="5498592" imgH="2938272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447800"/>
                        <a:ext cx="7772400" cy="41529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The cost per QALY gained is defined as:</a:t>
            </a:r>
            <a:endParaRPr lang="en-US" smtClean="0">
              <a:effectLst/>
              <a:latin typeface="Consolas" pitchFamily="-110" charset="0"/>
            </a:endParaRP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838200" y="2270125"/>
            <a:ext cx="80772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24161750" indent="-24161750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lvl="1" algn="ctr"/>
            <a:r>
              <a:rPr lang="en-US" sz="2400" u="sng" dirty="0">
                <a:solidFill>
                  <a:srgbClr val="FFFFFF"/>
                </a:solidFill>
                <a:latin typeface="Corbel" pitchFamily="-110" charset="0"/>
              </a:rPr>
              <a:t>	</a:t>
            </a:r>
            <a:r>
              <a:rPr lang="en-US" sz="2400" u="sng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Cost with surgery - cost with no surgery	</a:t>
            </a:r>
          </a:p>
          <a:p>
            <a:pPr lvl="1" algn="ctr"/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QALYs with surgery - QALYs with no surgery</a:t>
            </a:r>
            <a:endParaRPr lang="en-US" dirty="0">
              <a:solidFill>
                <a:srgbClr val="FFFFFF"/>
              </a:solidFill>
              <a:latin typeface="Times" pitchFamily="-110" charset="0"/>
            </a:endParaRP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1447800" y="3863975"/>
            <a:ext cx="63246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ctr"/>
            <a:r>
              <a:rPr lang="en-US" sz="2400" u="sng">
                <a:solidFill>
                  <a:srgbClr val="FFFFFF"/>
                </a:solidFill>
                <a:latin typeface="Corbel" pitchFamily="-110" charset="0"/>
              </a:rPr>
              <a:t>Δ </a:t>
            </a:r>
            <a:r>
              <a:rPr lang="en-US" sz="2400" u="sng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Cost</a:t>
            </a:r>
          </a:p>
          <a:p>
            <a:pPr algn="ctr"/>
            <a:r>
              <a:rPr lang="en-US" sz="2400">
                <a:solidFill>
                  <a:srgbClr val="FFFFFF"/>
                </a:solidFill>
                <a:latin typeface="Corbel" pitchFamily="-110" charset="0"/>
              </a:rPr>
              <a:t>Δ 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QALYs</a:t>
            </a: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4495800" y="3178175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" pitchFamily="-110" charset="0"/>
              </a:rPr>
              <a:t>I.e.,</a:t>
            </a:r>
            <a:endParaRPr lang="en-US" dirty="0">
              <a:solidFill>
                <a:srgbClr val="FFFFFF"/>
              </a:solidFill>
              <a:latin typeface="Times" pitchFamily="-110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63600"/>
            <a:ext cx="7772400" cy="762000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(3) Determine input values</a:t>
            </a:r>
            <a:endParaRPr lang="en-US" sz="3200" dirty="0" smtClean="0">
              <a:solidFill>
                <a:srgbClr val="FFFF00"/>
              </a:solidFill>
              <a:effectLst/>
              <a:latin typeface="Consolas" pitchFamily="-110" charset="0"/>
            </a:endParaRP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457200" y="1625600"/>
            <a:ext cx="3295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4" charset="0"/>
                <a:ea typeface="+mn-ea"/>
              </a:rPr>
              <a:t>Here are key cost inputs</a:t>
            </a:r>
            <a:r>
              <a:rPr lang="en-US" altLang="en-US" sz="2400" dirty="0">
                <a:solidFill>
                  <a:srgbClr val="FFFFFF"/>
                </a:solidFill>
                <a:latin typeface="Corbel" pitchFamily="34" charset="0"/>
                <a:ea typeface="+mn-ea"/>
              </a:rPr>
              <a:t>:</a:t>
            </a: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381000" y="2209800"/>
            <a:ext cx="8458200" cy="375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Cost input		Value (range)			Source</a:t>
            </a:r>
            <a:endParaRPr lang="en-US" sz="2000">
              <a:solidFill>
                <a:srgbClr val="FFFFFF"/>
              </a:solidFill>
              <a:latin typeface="Corbel" pitchFamily="-110" charset="0"/>
            </a:endParaRPr>
          </a:p>
          <a:p>
            <a:r>
              <a:rPr lang="en-US" sz="2000">
                <a:solidFill>
                  <a:srgbClr val="FFFFFF"/>
                </a:solidFill>
                <a:latin typeface="Corbel" pitchFamily="-110" charset="0"/>
              </a:rPr>
              <a:t>	</a:t>
            </a:r>
            <a:endParaRPr lang="en-US" sz="2000">
              <a:solidFill>
                <a:srgbClr val="FFFFFF"/>
              </a:solidFill>
              <a:latin typeface="Times" pitchFamily="-110" charset="0"/>
            </a:endParaRPr>
          </a:p>
          <a:p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Clipping			$25,150 (18,000-35,000)		Cohort study – 								cost accounting 								system	</a:t>
            </a:r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imes" pitchFamily="-110" charset="0"/>
            </a:endParaRPr>
          </a:p>
          <a:p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Moderate/severe </a:t>
            </a:r>
            <a:b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</a:br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disability		$20,000/yr (13,000-30,000)	Published 								estimate	</a:t>
            </a:r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imes" pitchFamily="-110" charset="0"/>
            </a:endParaRPr>
          </a:p>
          <a:p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SAH hospitalization	$47,000 ($33,000-$67,000)	Cohort study – 								cost accounting 								system	</a:t>
            </a:r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imes" pitchFamily="-110" charset="0"/>
            </a:endParaRPr>
          </a:p>
          <a:p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Discount rate		3% (0-5)				CEA guidelines</a:t>
            </a:r>
            <a:endParaRPr lang="en-US">
              <a:solidFill>
                <a:srgbClr val="FFFFFF"/>
              </a:solidFill>
              <a:latin typeface="Times" pitchFamily="-110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pPr algn="l"/>
            <a:r>
              <a:rPr lang="en-US" sz="3200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(3) Determine input values (cont’d)</a:t>
            </a:r>
            <a:endParaRPr lang="en-US" sz="3200" dirty="0" smtClean="0">
              <a:effectLst/>
              <a:latin typeface="Consolas" pitchFamily="-110" charset="0"/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286000"/>
            <a:ext cx="7772400" cy="3657600"/>
          </a:xfrm>
        </p:spPr>
        <p:txBody>
          <a:bodyPr/>
          <a:lstStyle/>
          <a:p>
            <a:pPr>
              <a:buFont typeface="Symbol" pitchFamily="18" charset="2"/>
              <a:buNone/>
              <a:defRPr/>
            </a:pPr>
            <a:r>
              <a:rPr lang="en-US" altLang="en-US" dirty="0" smtClean="0">
                <a:ea typeface="+mn-ea"/>
              </a:rPr>
              <a:t>Both effectiveness and cost must be discounted </a:t>
            </a:r>
          </a:p>
          <a:p>
            <a:pPr>
              <a:buFont typeface="Symbol" pitchFamily="18" charset="2"/>
              <a:buNone/>
              <a:defRPr/>
            </a:pPr>
            <a:r>
              <a:rPr lang="en-US" altLang="en-US" dirty="0" smtClean="0">
                <a:ea typeface="+mn-ea"/>
              </a:rPr>
              <a:t>e.g., $47,000 for SAH hospitalization, average 17 years into the future, NPV = $35,912</a:t>
            </a:r>
            <a:r>
              <a:rPr lang="en-US" altLang="en-US" dirty="0" smtClean="0">
                <a:effectLst/>
                <a:ea typeface="+mn-ea"/>
              </a:rPr>
              <a:t>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  <a:ea typeface="+mj-ea"/>
              </a:rPr>
              <a:t>Why do cost-effectiveness analysis?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Choice of Volkswagen Jetta vs. Porsche </a:t>
            </a:r>
            <a:r>
              <a:rPr lang="en-US" dirty="0" err="1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Panamera</a:t>
            </a:r>
            <a:endParaRPr lang="en-US" dirty="0" smtClean="0"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Points: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Why not get a </a:t>
            </a:r>
            <a:r>
              <a:rPr lang="en-US" dirty="0" err="1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Panamera</a:t>
            </a: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? It costs a lot.  Could probably get extra money – loans from parents, friends, banks – but that money would then be taken out of other priorities in our budget.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So the question is about the value of a new car -- compared with a different car, in turn compared with a bicycle or other means of transportation.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258" name="Object 2"/>
          <p:cNvGraphicFramePr>
            <a:graphicFrameLocks noChangeAspect="1"/>
          </p:cNvGraphicFramePr>
          <p:nvPr/>
        </p:nvGraphicFramePr>
        <p:xfrm>
          <a:off x="609600" y="1371600"/>
          <a:ext cx="7899400" cy="440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5" name="Document" r:id="rId4" imgW="5891784" imgH="3282696" progId="Word.Document.8">
                  <p:embed/>
                </p:oleObj>
              </mc:Choice>
              <mc:Fallback>
                <p:oleObj name="Document" r:id="rId4" imgW="5891784" imgH="3282696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371600"/>
                        <a:ext cx="7899400" cy="44005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/>
          <a:lstStyle/>
          <a:p>
            <a:pPr algn="l">
              <a:defRPr/>
            </a:pPr>
            <a:r>
              <a:rPr lang="en-US" altLang="en-US" sz="3200" dirty="0" smtClean="0">
                <a:solidFill>
                  <a:srgbClr val="FFFF00"/>
                </a:solidFill>
                <a:ea typeface="+mj-ea"/>
              </a:rPr>
              <a:t>(4) Conduct analyses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458200" cy="5029200"/>
          </a:xfrm>
        </p:spPr>
        <p:txBody>
          <a:bodyPr/>
          <a:lstStyle/>
          <a:p>
            <a:pPr marL="519113" indent="-519113">
              <a:buFont typeface="Symbol" pitchFamily="-110" charset="2"/>
              <a:buChar char="·"/>
            </a:pP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How are calculations done?</a:t>
            </a:r>
          </a:p>
          <a:p>
            <a:pPr marL="519113" indent="-519113"/>
            <a:r>
              <a:rPr lang="en-US" u="sng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By hand</a:t>
            </a: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- Instructive once, inefficient and error-prone.</a:t>
            </a:r>
          </a:p>
          <a:p>
            <a:pPr marL="519113" indent="-519113"/>
            <a:r>
              <a:rPr lang="en-US" u="sng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Spreadsheets</a:t>
            </a: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 - Flexible –any structure, input, calculation, outcome, or format E.g., infectious disease epidemic modeling, or interacting Markov models.</a:t>
            </a:r>
            <a:b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Must program some standard CEA tasks.</a:t>
            </a:r>
            <a:b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For Monte Carlo and other sensitivity analyses, Crystal Ball.</a:t>
            </a:r>
          </a:p>
          <a:p>
            <a:pPr marL="519113" indent="-519113"/>
            <a:r>
              <a:rPr lang="en-US" u="sng" dirty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Decision analysis </a:t>
            </a:r>
            <a:r>
              <a:rPr lang="en-US" u="sng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packages</a:t>
            </a: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- </a:t>
            </a:r>
            <a:r>
              <a:rPr lang="en-US" dirty="0" err="1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TreeAge</a:t>
            </a:r>
            <a:r>
              <a:rPr lang="en-US" dirty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etc</a:t>
            </a:r>
            <a:r>
              <a:rPr lang="en-US" dirty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Designed </a:t>
            </a:r>
            <a:r>
              <a:rPr lang="en-US" dirty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to do CEA tasks, </a:t>
            </a:r>
            <a:r>
              <a:rPr lang="en-US" dirty="0" err="1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eg</a:t>
            </a:r>
            <a:r>
              <a:rPr lang="en-US" dirty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trees, inputs, outputs, simple Markov, SA</a:t>
            </a: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. Learning curve?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13" b="6250"/>
          <a:stretch>
            <a:fillRect/>
          </a:stretch>
        </p:blipFill>
        <p:spPr bwMode="auto">
          <a:xfrm>
            <a:off x="685800" y="0"/>
            <a:ext cx="7772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696200" cy="1143000"/>
          </a:xfrm>
        </p:spPr>
        <p:txBody>
          <a:bodyPr/>
          <a:lstStyle/>
          <a:p>
            <a:pPr algn="l"/>
            <a:r>
              <a:rPr lang="en-US" sz="3200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“Base case” for aneurysm analysis</a:t>
            </a:r>
          </a:p>
        </p:txBody>
      </p:sp>
      <p:sp>
        <p:nvSpPr>
          <p:cNvPr id="104452" name="Text Box 2051"/>
          <p:cNvSpPr txBox="1">
            <a:spLocks noChangeArrowheads="1"/>
          </p:cNvSpPr>
          <p:nvPr/>
        </p:nvSpPr>
        <p:spPr bwMode="auto">
          <a:xfrm>
            <a:off x="1371600" y="2133600"/>
            <a:ext cx="655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Times" pitchFamily="-110" charset="0"/>
            </a:endParaRPr>
          </a:p>
        </p:txBody>
      </p:sp>
      <p:graphicFrame>
        <p:nvGraphicFramePr>
          <p:cNvPr id="104450" name="Object 2052"/>
          <p:cNvGraphicFramePr>
            <a:graphicFrameLocks noChangeAspect="1"/>
          </p:cNvGraphicFramePr>
          <p:nvPr/>
        </p:nvGraphicFramePr>
        <p:xfrm>
          <a:off x="457200" y="1447800"/>
          <a:ext cx="8382000" cy="442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9" name="Document" r:id="rId4" imgW="5931408" imgH="3130296" progId="Word.Document.8">
                  <p:embed/>
                </p:oleObj>
              </mc:Choice>
              <mc:Fallback>
                <p:oleObj name="Document" r:id="rId4" imgW="5931408" imgH="3130296" progId="Word.Document.8">
                  <p:embed/>
                  <p:pic>
                    <p:nvPicPr>
                      <p:cNvPr id="0" name="Object 20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8382000" cy="44243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  <a:ea typeface="+mn-ea"/>
              </a:rPr>
              <a:t>Base case graphically, referent case at origin</a:t>
            </a:r>
          </a:p>
        </p:txBody>
      </p:sp>
      <p:cxnSp>
        <p:nvCxnSpPr>
          <p:cNvPr id="106499" name="Straight Connector 3"/>
          <p:cNvCxnSpPr>
            <a:cxnSpLocks noChangeShapeType="1"/>
          </p:cNvCxnSpPr>
          <p:nvPr/>
        </p:nvCxnSpPr>
        <p:spPr bwMode="auto">
          <a:xfrm rot="5400000">
            <a:off x="1789907" y="4344194"/>
            <a:ext cx="4572000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6500" name="Straight Connector 4"/>
          <p:cNvCxnSpPr>
            <a:cxnSpLocks noChangeShapeType="1"/>
          </p:cNvCxnSpPr>
          <p:nvPr/>
        </p:nvCxnSpPr>
        <p:spPr bwMode="auto">
          <a:xfrm rot="10800000">
            <a:off x="1790700" y="4343400"/>
            <a:ext cx="4572000" cy="15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6501" name="TextBox 5"/>
          <p:cNvSpPr txBox="1">
            <a:spLocks noChangeArrowheads="1"/>
          </p:cNvSpPr>
          <p:nvPr/>
        </p:nvSpPr>
        <p:spPr bwMode="auto">
          <a:xfrm>
            <a:off x="3886200" y="1600200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rbel" pitchFamily="-110" charset="0"/>
              </a:rPr>
              <a:t>$</a:t>
            </a:r>
          </a:p>
        </p:txBody>
      </p:sp>
      <p:sp>
        <p:nvSpPr>
          <p:cNvPr id="106502" name="TextBox 6"/>
          <p:cNvSpPr txBox="1">
            <a:spLocks noChangeArrowheads="1"/>
          </p:cNvSpPr>
          <p:nvPr/>
        </p:nvSpPr>
        <p:spPr bwMode="auto">
          <a:xfrm>
            <a:off x="6400800" y="4038600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rbel" pitchFamily="-110" charset="0"/>
              </a:rPr>
              <a:t>QALYs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3962400" y="4191000"/>
            <a:ext cx="228600" cy="2286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-106" charset="0"/>
              <a:ea typeface="+mn-ea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819400" y="2971800"/>
            <a:ext cx="228600" cy="2286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-106" charset="0"/>
              <a:ea typeface="+mn-ea"/>
            </a:endParaRPr>
          </a:p>
        </p:txBody>
      </p:sp>
      <p:sp>
        <p:nvSpPr>
          <p:cNvPr id="106505" name="Rectangle 11"/>
          <p:cNvSpPr>
            <a:spLocks noChangeArrowheads="1"/>
          </p:cNvSpPr>
          <p:nvPr/>
        </p:nvSpPr>
        <p:spPr bwMode="auto">
          <a:xfrm>
            <a:off x="3581400" y="4419600"/>
            <a:ext cx="1371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400">
                <a:solidFill>
                  <a:srgbClr val="FFFFFF"/>
                </a:solidFill>
                <a:latin typeface="Corbel" pitchFamily="-110" charset="0"/>
              </a:rPr>
              <a:t>21.37</a:t>
            </a:r>
          </a:p>
        </p:txBody>
      </p:sp>
      <p:sp>
        <p:nvSpPr>
          <p:cNvPr id="106506" name="Rectangle 12"/>
          <p:cNvSpPr>
            <a:spLocks noChangeArrowheads="1"/>
          </p:cNvSpPr>
          <p:nvPr/>
        </p:nvSpPr>
        <p:spPr bwMode="auto">
          <a:xfrm>
            <a:off x="4267200" y="3886200"/>
            <a:ext cx="53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400">
                <a:solidFill>
                  <a:srgbClr val="FFFFFF"/>
                </a:solidFill>
                <a:latin typeface="Corbel" pitchFamily="-110" charset="0"/>
              </a:rPr>
              <a:t>$534</a:t>
            </a:r>
          </a:p>
        </p:txBody>
      </p:sp>
      <p:sp>
        <p:nvSpPr>
          <p:cNvPr id="106507" name="Rectangle 13"/>
          <p:cNvSpPr>
            <a:spLocks noChangeArrowheads="1"/>
          </p:cNvSpPr>
          <p:nvPr/>
        </p:nvSpPr>
        <p:spPr bwMode="auto">
          <a:xfrm>
            <a:off x="4114800" y="2971800"/>
            <a:ext cx="1371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400">
                <a:solidFill>
                  <a:srgbClr val="FFFFFF"/>
                </a:solidFill>
                <a:latin typeface="Corbel" pitchFamily="-110" charset="0"/>
              </a:rPr>
              <a:t>$39,666</a:t>
            </a:r>
          </a:p>
        </p:txBody>
      </p:sp>
      <p:cxnSp>
        <p:nvCxnSpPr>
          <p:cNvPr id="106508" name="Straight Connector 15"/>
          <p:cNvCxnSpPr>
            <a:cxnSpLocks noChangeShapeType="1"/>
          </p:cNvCxnSpPr>
          <p:nvPr/>
        </p:nvCxnSpPr>
        <p:spPr bwMode="auto">
          <a:xfrm>
            <a:off x="2941638" y="3124200"/>
            <a:ext cx="1096962" cy="1588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6509" name="Straight Connector 18"/>
          <p:cNvCxnSpPr>
            <a:cxnSpLocks noChangeShapeType="1"/>
          </p:cNvCxnSpPr>
          <p:nvPr/>
        </p:nvCxnSpPr>
        <p:spPr bwMode="auto">
          <a:xfrm rot="-5400000">
            <a:off x="2378075" y="3748088"/>
            <a:ext cx="1096963" cy="1587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6510" name="Rectangle 19"/>
          <p:cNvSpPr>
            <a:spLocks noChangeArrowheads="1"/>
          </p:cNvSpPr>
          <p:nvPr/>
        </p:nvSpPr>
        <p:spPr bwMode="auto">
          <a:xfrm>
            <a:off x="2667000" y="4343400"/>
            <a:ext cx="106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400">
                <a:solidFill>
                  <a:srgbClr val="FFFFFF"/>
                </a:solidFill>
                <a:latin typeface="Corbel" pitchFamily="-110" charset="0"/>
              </a:rPr>
              <a:t>19.74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en-US" sz="2800" dirty="0" smtClean="0">
                <a:ea typeface="+mj-ea"/>
              </a:rPr>
              <a:t>In manuscript, the results might be presented as follows</a:t>
            </a:r>
            <a:r>
              <a:rPr lang="en-US" altLang="en-US" sz="2800" dirty="0" smtClean="0">
                <a:effectLst/>
                <a:ea typeface="+mj-ea"/>
              </a:rPr>
              <a:t>. </a:t>
            </a:r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304800" y="2057400"/>
            <a:ext cx="8610600" cy="326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r>
              <a:rPr lang="en-US" sz="2400">
                <a:solidFill>
                  <a:srgbClr val="FFFFFF"/>
                </a:solidFill>
                <a:latin typeface="Corbel" pitchFamily="-110" charset="0"/>
              </a:rPr>
              <a:t>	</a:t>
            </a:r>
            <a:r>
              <a:rPr lang="en-US" sz="2000">
                <a:solidFill>
                  <a:srgbClr val="FFFFFF"/>
                </a:solidFill>
                <a:latin typeface="Corbel" pitchFamily="-110" charset="0"/>
              </a:rPr>
              <a:t>	    </a:t>
            </a:r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QALYs		     	Costs		</a:t>
            </a:r>
          </a:p>
          <a:p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Scenario	Total	Incremental	Total	 Incremental       $ / QALY	</a:t>
            </a:r>
          </a:p>
          <a:p>
            <a:pPr>
              <a:buFont typeface="Symbol" pitchFamily="-110" charset="2"/>
              <a:buNone/>
            </a:pPr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  <a:p>
            <a:pPr>
              <a:buFont typeface="Symbol" pitchFamily="-110" charset="2"/>
              <a:buNone/>
            </a:pPr>
            <a:r>
              <a:rPr lang="en-US" sz="2000" i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No symptoms, &lt;10 mm, no past SAH	</a:t>
            </a:r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				</a:t>
            </a:r>
          </a:p>
          <a:p>
            <a:pPr>
              <a:buFont typeface="Symbol" pitchFamily="-110" charset="2"/>
              <a:buChar char="·"/>
            </a:pPr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  <a:p>
            <a:pPr>
              <a:buFont typeface="Symbol" pitchFamily="-110" charset="2"/>
              <a:buChar char="·"/>
            </a:pPr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No treatment	21.37	--		$534	     --	           --	</a:t>
            </a:r>
          </a:p>
          <a:p>
            <a:pPr>
              <a:buFont typeface="Symbol" pitchFamily="-110" charset="2"/>
              <a:buChar char="·"/>
            </a:pPr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  <a:p>
            <a:pPr>
              <a:buFont typeface="Symbol" pitchFamily="-110" charset="2"/>
              <a:buChar char="·"/>
            </a:pPr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Clipping	19.74	-1.63		$39,666	$39,132      Dominated	</a:t>
            </a:r>
          </a:p>
          <a:p>
            <a:pPr>
              <a:spcBef>
                <a:spcPct val="50000"/>
              </a:spcBef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85800" y="3048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itchFamily="49" charset="0"/>
                <a:ea typeface="+mj-ea"/>
                <a:cs typeface="+mj-cs"/>
              </a:rPr>
              <a:t>ICERs and Dominance</a:t>
            </a:r>
            <a:endParaRPr lang="en-US" sz="40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olas" pitchFamily="49" charset="0"/>
              <a:ea typeface="+mj-ea"/>
              <a:cs typeface="+mj-cs"/>
            </a:endParaRPr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4572000" y="1447800"/>
            <a:ext cx="3962400" cy="3962400"/>
          </a:xfrm>
          <a:prstGeom prst="rect">
            <a:avLst/>
          </a:prstGeom>
          <a:solidFill>
            <a:srgbClr val="3366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Corbel" pitchFamily="-110" charset="0"/>
            </a:endParaRP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 rot="-5400000">
            <a:off x="2369344" y="3283744"/>
            <a:ext cx="3124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1588" indent="-1588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Corbel" pitchFamily="-110" charset="0"/>
              </a:rPr>
              <a:t>Costs</a:t>
            </a:r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3810000" y="5867400"/>
            <a:ext cx="510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Corbel" pitchFamily="-110" charset="0"/>
              </a:rPr>
              <a:t>Gain in health benefit (QALYs)</a:t>
            </a:r>
          </a:p>
        </p:txBody>
      </p:sp>
      <p:grpSp>
        <p:nvGrpSpPr>
          <p:cNvPr id="110598" name="Group 6"/>
          <p:cNvGrpSpPr>
            <a:grpSpLocks/>
          </p:cNvGrpSpPr>
          <p:nvPr/>
        </p:nvGrpSpPr>
        <p:grpSpPr bwMode="auto">
          <a:xfrm>
            <a:off x="4495800" y="5500688"/>
            <a:ext cx="4114800" cy="366712"/>
            <a:chOff x="1872" y="3879"/>
            <a:chExt cx="2592" cy="231"/>
          </a:xfrm>
        </p:grpSpPr>
        <p:sp>
          <p:nvSpPr>
            <p:cNvPr id="110626" name="Text Box 7"/>
            <p:cNvSpPr txBox="1">
              <a:spLocks noChangeArrowheads="1"/>
            </p:cNvSpPr>
            <p:nvPr/>
          </p:nvSpPr>
          <p:spPr bwMode="auto">
            <a:xfrm>
              <a:off x="1872" y="3879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1800">
                <a:solidFill>
                  <a:srgbClr val="FFFFFF"/>
                </a:solidFill>
                <a:latin typeface="Corbel" pitchFamily="-110" charset="0"/>
              </a:endParaRPr>
            </a:p>
          </p:txBody>
        </p:sp>
        <p:sp>
          <p:nvSpPr>
            <p:cNvPr id="110627" name="Text Box 8"/>
            <p:cNvSpPr txBox="1">
              <a:spLocks noChangeArrowheads="1"/>
            </p:cNvSpPr>
            <p:nvPr/>
          </p:nvSpPr>
          <p:spPr bwMode="auto">
            <a:xfrm>
              <a:off x="3744" y="3879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r">
                <a:spcBef>
                  <a:spcPct val="50000"/>
                </a:spcBef>
              </a:pPr>
              <a:endParaRPr lang="en-US" sz="1800">
                <a:solidFill>
                  <a:srgbClr val="FFFFFF"/>
                </a:solidFill>
                <a:latin typeface="Corbel" pitchFamily="-110" charset="0"/>
              </a:endParaRPr>
            </a:p>
          </p:txBody>
        </p:sp>
        <p:sp>
          <p:nvSpPr>
            <p:cNvPr id="110628" name="Text Box 9"/>
            <p:cNvSpPr txBox="1">
              <a:spLocks noChangeArrowheads="1"/>
            </p:cNvSpPr>
            <p:nvPr/>
          </p:nvSpPr>
          <p:spPr bwMode="auto">
            <a:xfrm>
              <a:off x="2832" y="3879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sz="1800">
                <a:solidFill>
                  <a:srgbClr val="FFFFFF"/>
                </a:solidFill>
                <a:latin typeface="Corbel" pitchFamily="-110" charset="0"/>
              </a:endParaRPr>
            </a:p>
          </p:txBody>
        </p:sp>
      </p:grpSp>
      <p:grpSp>
        <p:nvGrpSpPr>
          <p:cNvPr id="110599" name="Group 10"/>
          <p:cNvGrpSpPr>
            <a:grpSpLocks/>
          </p:cNvGrpSpPr>
          <p:nvPr/>
        </p:nvGrpSpPr>
        <p:grpSpPr bwMode="auto">
          <a:xfrm rot="-5400000">
            <a:off x="2582069" y="2904332"/>
            <a:ext cx="3435350" cy="366712"/>
            <a:chOff x="2301" y="3880"/>
            <a:chExt cx="2164" cy="231"/>
          </a:xfrm>
        </p:grpSpPr>
        <p:sp>
          <p:nvSpPr>
            <p:cNvPr id="110623" name="Text Box 11"/>
            <p:cNvSpPr txBox="1">
              <a:spLocks noChangeArrowheads="1"/>
            </p:cNvSpPr>
            <p:nvPr/>
          </p:nvSpPr>
          <p:spPr bwMode="auto">
            <a:xfrm>
              <a:off x="2301" y="3880"/>
              <a:ext cx="29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vert="eaVert"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1800">
                <a:solidFill>
                  <a:srgbClr val="FFFFFF"/>
                </a:solidFill>
                <a:latin typeface="Corbel" pitchFamily="-110" charset="0"/>
              </a:endParaRPr>
            </a:p>
          </p:txBody>
        </p:sp>
        <p:sp>
          <p:nvSpPr>
            <p:cNvPr id="110624" name="Text Box 12"/>
            <p:cNvSpPr txBox="1">
              <a:spLocks noChangeArrowheads="1"/>
            </p:cNvSpPr>
            <p:nvPr/>
          </p:nvSpPr>
          <p:spPr bwMode="auto">
            <a:xfrm>
              <a:off x="4174" y="3880"/>
              <a:ext cx="29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vert="eaVert"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r">
                <a:spcBef>
                  <a:spcPct val="50000"/>
                </a:spcBef>
              </a:pPr>
              <a:endParaRPr lang="en-US" sz="1800">
                <a:solidFill>
                  <a:srgbClr val="FFFFFF"/>
                </a:solidFill>
                <a:latin typeface="Corbel" pitchFamily="-110" charset="0"/>
              </a:endParaRPr>
            </a:p>
          </p:txBody>
        </p:sp>
        <p:sp>
          <p:nvSpPr>
            <p:cNvPr id="110625" name="Text Box 13"/>
            <p:cNvSpPr txBox="1">
              <a:spLocks noChangeArrowheads="1"/>
            </p:cNvSpPr>
            <p:nvPr/>
          </p:nvSpPr>
          <p:spPr bwMode="auto">
            <a:xfrm>
              <a:off x="3261" y="3880"/>
              <a:ext cx="29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vert="eaVert"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sz="1800">
                <a:solidFill>
                  <a:srgbClr val="FFFFFF"/>
                </a:solidFill>
                <a:latin typeface="Corbel" pitchFamily="-110" charset="0"/>
              </a:endParaRPr>
            </a:p>
          </p:txBody>
        </p:sp>
      </p:grpSp>
      <p:grpSp>
        <p:nvGrpSpPr>
          <p:cNvPr id="110600" name="Group 20"/>
          <p:cNvGrpSpPr>
            <a:grpSpLocks/>
          </p:cNvGrpSpPr>
          <p:nvPr/>
        </p:nvGrpSpPr>
        <p:grpSpPr bwMode="auto">
          <a:xfrm>
            <a:off x="4495800" y="5500688"/>
            <a:ext cx="4114800" cy="366712"/>
            <a:chOff x="1872" y="3879"/>
            <a:chExt cx="2592" cy="231"/>
          </a:xfrm>
        </p:grpSpPr>
        <p:sp>
          <p:nvSpPr>
            <p:cNvPr id="110620" name="Text Box 21"/>
            <p:cNvSpPr txBox="1">
              <a:spLocks noChangeArrowheads="1"/>
            </p:cNvSpPr>
            <p:nvPr/>
          </p:nvSpPr>
          <p:spPr bwMode="auto">
            <a:xfrm>
              <a:off x="1872" y="3879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FFFF"/>
                  </a:solidFill>
                  <a:latin typeface="Corbel" pitchFamily="-110" charset="0"/>
                </a:rPr>
                <a:t>0</a:t>
              </a:r>
            </a:p>
          </p:txBody>
        </p:sp>
        <p:sp>
          <p:nvSpPr>
            <p:cNvPr id="110621" name="Text Box 22"/>
            <p:cNvSpPr txBox="1">
              <a:spLocks noChangeArrowheads="1"/>
            </p:cNvSpPr>
            <p:nvPr/>
          </p:nvSpPr>
          <p:spPr bwMode="auto">
            <a:xfrm>
              <a:off x="3744" y="3879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800">
                  <a:solidFill>
                    <a:srgbClr val="FFFFFF"/>
                  </a:solidFill>
                  <a:latin typeface="Corbel" pitchFamily="-110" charset="0"/>
                </a:rPr>
                <a:t>10</a:t>
              </a:r>
            </a:p>
          </p:txBody>
        </p:sp>
        <p:sp>
          <p:nvSpPr>
            <p:cNvPr id="110622" name="Text Box 23"/>
            <p:cNvSpPr txBox="1">
              <a:spLocks noChangeArrowheads="1"/>
            </p:cNvSpPr>
            <p:nvPr/>
          </p:nvSpPr>
          <p:spPr bwMode="auto">
            <a:xfrm>
              <a:off x="2832" y="3879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FFFFFF"/>
                  </a:solidFill>
                  <a:latin typeface="Corbel" pitchFamily="-110" charset="0"/>
                </a:rPr>
                <a:t>5</a:t>
              </a:r>
            </a:p>
          </p:txBody>
        </p:sp>
      </p:grpSp>
      <p:sp>
        <p:nvSpPr>
          <p:cNvPr id="110601" name="Text Box 26"/>
          <p:cNvSpPr txBox="1">
            <a:spLocks noChangeArrowheads="1"/>
          </p:cNvSpPr>
          <p:nvPr/>
        </p:nvSpPr>
        <p:spPr bwMode="auto">
          <a:xfrm>
            <a:off x="3352800" y="12954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Corbel" pitchFamily="-110" charset="0"/>
              </a:rPr>
              <a:t>$10k</a:t>
            </a:r>
          </a:p>
        </p:txBody>
      </p:sp>
      <p:sp>
        <p:nvSpPr>
          <p:cNvPr id="110602" name="Text Box 28"/>
          <p:cNvSpPr txBox="1">
            <a:spLocks noChangeArrowheads="1"/>
          </p:cNvSpPr>
          <p:nvPr/>
        </p:nvSpPr>
        <p:spPr bwMode="auto">
          <a:xfrm>
            <a:off x="3352800" y="3214688"/>
            <a:ext cx="1143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Corbel" pitchFamily="-110" charset="0"/>
              </a:rPr>
              <a:t>$5k</a:t>
            </a:r>
          </a:p>
        </p:txBody>
      </p:sp>
      <p:sp>
        <p:nvSpPr>
          <p:cNvPr id="110603" name="Text Box 29"/>
          <p:cNvSpPr txBox="1">
            <a:spLocks noChangeArrowheads="1"/>
          </p:cNvSpPr>
          <p:nvPr/>
        </p:nvSpPr>
        <p:spPr bwMode="auto">
          <a:xfrm>
            <a:off x="3352800" y="5195888"/>
            <a:ext cx="1143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Corbel" pitchFamily="-110" charset="0"/>
              </a:rPr>
              <a:t>$0</a:t>
            </a:r>
          </a:p>
        </p:txBody>
      </p:sp>
      <p:sp>
        <p:nvSpPr>
          <p:cNvPr id="110604" name="Oval 24"/>
          <p:cNvSpPr>
            <a:spLocks noChangeArrowheads="1"/>
          </p:cNvSpPr>
          <p:nvPr/>
        </p:nvSpPr>
        <p:spPr bwMode="auto">
          <a:xfrm>
            <a:off x="4724400" y="4343400"/>
            <a:ext cx="152400" cy="152400"/>
          </a:xfrm>
          <a:prstGeom prst="ellipse">
            <a:avLst/>
          </a:prstGeom>
          <a:solidFill>
            <a:srgbClr val="FFFFFF"/>
          </a:solidFill>
          <a:ln w="12700" cap="sq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Corbel" pitchFamily="-110" charset="0"/>
            </a:endParaRPr>
          </a:p>
        </p:txBody>
      </p:sp>
      <p:sp>
        <p:nvSpPr>
          <p:cNvPr id="110605" name="Text Box 29"/>
          <p:cNvSpPr txBox="1">
            <a:spLocks noChangeArrowheads="1"/>
          </p:cNvSpPr>
          <p:nvPr/>
        </p:nvSpPr>
        <p:spPr bwMode="auto">
          <a:xfrm>
            <a:off x="4953000" y="426720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Corbel" pitchFamily="-110" charset="0"/>
              </a:rPr>
              <a:t>Comparator</a:t>
            </a:r>
          </a:p>
        </p:txBody>
      </p:sp>
      <p:sp>
        <p:nvSpPr>
          <p:cNvPr id="48" name="Oval 24"/>
          <p:cNvSpPr>
            <a:spLocks noChangeArrowheads="1"/>
          </p:cNvSpPr>
          <p:nvPr/>
        </p:nvSpPr>
        <p:spPr bwMode="auto">
          <a:xfrm>
            <a:off x="5105400" y="4735513"/>
            <a:ext cx="152400" cy="152400"/>
          </a:xfrm>
          <a:prstGeom prst="ellipse">
            <a:avLst/>
          </a:prstGeom>
          <a:solidFill>
            <a:srgbClr val="FFFFFF"/>
          </a:solidFill>
          <a:ln w="12700" cap="sq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Corbel" pitchFamily="-110" charset="0"/>
            </a:endParaRPr>
          </a:p>
        </p:txBody>
      </p:sp>
      <p:sp>
        <p:nvSpPr>
          <p:cNvPr id="49" name="Text Box 29"/>
          <p:cNvSpPr txBox="1">
            <a:spLocks noChangeArrowheads="1"/>
          </p:cNvSpPr>
          <p:nvPr/>
        </p:nvSpPr>
        <p:spPr bwMode="auto">
          <a:xfrm>
            <a:off x="5334000" y="4659313"/>
            <a:ext cx="1447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Corbel" pitchFamily="-110" charset="0"/>
              </a:rPr>
              <a:t>Strategy A</a:t>
            </a:r>
          </a:p>
        </p:txBody>
      </p:sp>
      <p:sp>
        <p:nvSpPr>
          <p:cNvPr id="50" name="Oval 24"/>
          <p:cNvSpPr>
            <a:spLocks noChangeArrowheads="1"/>
          </p:cNvSpPr>
          <p:nvPr/>
        </p:nvSpPr>
        <p:spPr bwMode="auto">
          <a:xfrm>
            <a:off x="6477000" y="4202113"/>
            <a:ext cx="152400" cy="152400"/>
          </a:xfrm>
          <a:prstGeom prst="ellipse">
            <a:avLst/>
          </a:prstGeom>
          <a:solidFill>
            <a:srgbClr val="FFFFFF"/>
          </a:solidFill>
          <a:ln w="12700" cap="sq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Corbel" pitchFamily="-110" charset="0"/>
            </a:endParaRPr>
          </a:p>
        </p:txBody>
      </p:sp>
      <p:sp>
        <p:nvSpPr>
          <p:cNvPr id="51" name="Text Box 29"/>
          <p:cNvSpPr txBox="1">
            <a:spLocks noChangeArrowheads="1"/>
          </p:cNvSpPr>
          <p:nvPr/>
        </p:nvSpPr>
        <p:spPr bwMode="auto">
          <a:xfrm>
            <a:off x="6705600" y="4125913"/>
            <a:ext cx="1447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Corbel" pitchFamily="-110" charset="0"/>
              </a:rPr>
              <a:t>Strategy B</a:t>
            </a:r>
          </a:p>
        </p:txBody>
      </p:sp>
      <p:sp>
        <p:nvSpPr>
          <p:cNvPr id="52" name="Oval 24"/>
          <p:cNvSpPr>
            <a:spLocks noChangeArrowheads="1"/>
          </p:cNvSpPr>
          <p:nvPr/>
        </p:nvSpPr>
        <p:spPr bwMode="auto">
          <a:xfrm>
            <a:off x="7086600" y="1905000"/>
            <a:ext cx="152400" cy="152400"/>
          </a:xfrm>
          <a:prstGeom prst="ellipse">
            <a:avLst/>
          </a:prstGeom>
          <a:solidFill>
            <a:srgbClr val="FFFFFF"/>
          </a:solidFill>
          <a:ln w="12700" cap="sq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Corbel" pitchFamily="-110" charset="0"/>
            </a:endParaRPr>
          </a:p>
        </p:txBody>
      </p:sp>
      <p:sp>
        <p:nvSpPr>
          <p:cNvPr id="53" name="Text Box 29"/>
          <p:cNvSpPr txBox="1">
            <a:spLocks noChangeArrowheads="1"/>
          </p:cNvSpPr>
          <p:nvPr/>
        </p:nvSpPr>
        <p:spPr bwMode="auto">
          <a:xfrm>
            <a:off x="7315200" y="182880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Corbel" pitchFamily="-110" charset="0"/>
              </a:rPr>
              <a:t>Strategy C</a:t>
            </a:r>
          </a:p>
        </p:txBody>
      </p:sp>
      <p:sp>
        <p:nvSpPr>
          <p:cNvPr id="54" name="Oval 24"/>
          <p:cNvSpPr>
            <a:spLocks noChangeArrowheads="1"/>
          </p:cNvSpPr>
          <p:nvPr/>
        </p:nvSpPr>
        <p:spPr bwMode="auto">
          <a:xfrm>
            <a:off x="6705600" y="2819400"/>
            <a:ext cx="152400" cy="152400"/>
          </a:xfrm>
          <a:prstGeom prst="ellipse">
            <a:avLst/>
          </a:prstGeom>
          <a:solidFill>
            <a:srgbClr val="FFFFFF"/>
          </a:solidFill>
          <a:ln w="12700" cap="sq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Corbel" pitchFamily="-110" charset="0"/>
            </a:endParaRPr>
          </a:p>
        </p:txBody>
      </p:sp>
      <p:sp>
        <p:nvSpPr>
          <p:cNvPr id="55" name="Text Box 29"/>
          <p:cNvSpPr txBox="1">
            <a:spLocks noChangeArrowheads="1"/>
          </p:cNvSpPr>
          <p:nvPr/>
        </p:nvSpPr>
        <p:spPr bwMode="auto">
          <a:xfrm>
            <a:off x="5638800" y="2525713"/>
            <a:ext cx="1447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Corbel" pitchFamily="-110" charset="0"/>
              </a:rPr>
              <a:t>Strategy D</a:t>
            </a:r>
          </a:p>
        </p:txBody>
      </p:sp>
      <p:sp>
        <p:nvSpPr>
          <p:cNvPr id="110614" name="Text Box 17"/>
          <p:cNvSpPr txBox="1">
            <a:spLocks noChangeArrowheads="1"/>
          </p:cNvSpPr>
          <p:nvPr/>
        </p:nvSpPr>
        <p:spPr bwMode="auto">
          <a:xfrm>
            <a:off x="381000" y="1524000"/>
            <a:ext cx="182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Corbel" pitchFamily="-110" charset="0"/>
              </a:rPr>
              <a:t>ICERs:</a:t>
            </a:r>
          </a:p>
        </p:txBody>
      </p:sp>
      <p:sp>
        <p:nvSpPr>
          <p:cNvPr id="57" name="Text Box 17"/>
          <p:cNvSpPr txBox="1">
            <a:spLocks noChangeArrowheads="1"/>
          </p:cNvSpPr>
          <p:nvPr/>
        </p:nvSpPr>
        <p:spPr bwMode="auto">
          <a:xfrm>
            <a:off x="381000" y="1885950"/>
            <a:ext cx="3352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FFFF"/>
                </a:solidFill>
                <a:latin typeface="Corbel" pitchFamily="-110" charset="0"/>
              </a:rPr>
              <a:t>Comparator </a:t>
            </a:r>
            <a:r>
              <a:rPr lang="en-US" sz="2000" dirty="0" err="1">
                <a:solidFill>
                  <a:srgbClr val="FFFFFF"/>
                </a:solidFill>
                <a:latin typeface="Corbel" pitchFamily="-110" charset="0"/>
              </a:rPr>
              <a:t>vs</a:t>
            </a:r>
            <a:r>
              <a:rPr lang="en-US" sz="2000" dirty="0">
                <a:solidFill>
                  <a:srgbClr val="FFFFFF"/>
                </a:solidFill>
                <a:latin typeface="Corbel" pitchFamily="-110" charset="0"/>
              </a:rPr>
              <a:t> A: </a:t>
            </a:r>
            <a:r>
              <a:rPr lang="en-US" sz="2000" u="sng" dirty="0">
                <a:solidFill>
                  <a:srgbClr val="FFFFFF"/>
                </a:solidFill>
                <a:latin typeface="Corbel" pitchFamily="-110" charset="0"/>
              </a:rPr>
              <a:t>Dominated</a:t>
            </a:r>
            <a:r>
              <a:rPr lang="en-US" sz="2000" dirty="0">
                <a:solidFill>
                  <a:srgbClr val="FFFFFF"/>
                </a:solidFill>
                <a:latin typeface="Corbel" pitchFamily="-110" charset="0"/>
              </a:rPr>
              <a:t> (strictly)</a:t>
            </a:r>
          </a:p>
        </p:txBody>
      </p:sp>
      <p:sp>
        <p:nvSpPr>
          <p:cNvPr id="58" name="Text Box 17"/>
          <p:cNvSpPr txBox="1">
            <a:spLocks noChangeArrowheads="1"/>
          </p:cNvSpPr>
          <p:nvPr/>
        </p:nvSpPr>
        <p:spPr bwMode="auto">
          <a:xfrm>
            <a:off x="381000" y="2644775"/>
            <a:ext cx="3352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Corbel" pitchFamily="-110" charset="0"/>
              </a:rPr>
              <a:t>B vs A: ($2,800-$1,000) / (5-2)</a:t>
            </a:r>
            <a:br>
              <a:rPr lang="en-US" sz="2000">
                <a:solidFill>
                  <a:srgbClr val="FFFFFF"/>
                </a:solidFill>
                <a:latin typeface="Corbel" pitchFamily="-110" charset="0"/>
              </a:rPr>
            </a:br>
            <a:r>
              <a:rPr lang="en-US" sz="2000">
                <a:solidFill>
                  <a:srgbClr val="FFFFFF"/>
                </a:solidFill>
                <a:latin typeface="Corbel" pitchFamily="-110" charset="0"/>
              </a:rPr>
              <a:t>=$600/QALY</a:t>
            </a:r>
          </a:p>
        </p:txBody>
      </p:sp>
      <p:sp>
        <p:nvSpPr>
          <p:cNvPr id="59" name="Text Box 17"/>
          <p:cNvSpPr txBox="1">
            <a:spLocks noChangeArrowheads="1"/>
          </p:cNvSpPr>
          <p:nvPr/>
        </p:nvSpPr>
        <p:spPr bwMode="auto">
          <a:xfrm>
            <a:off x="381000" y="3406775"/>
            <a:ext cx="3352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Corbel" pitchFamily="-110" charset="0"/>
              </a:rPr>
              <a:t>C vs B: ($9,000-$2,800) / (7-5)</a:t>
            </a:r>
            <a:br>
              <a:rPr lang="en-US" sz="2000">
                <a:solidFill>
                  <a:srgbClr val="FFFFFF"/>
                </a:solidFill>
                <a:latin typeface="Corbel" pitchFamily="-110" charset="0"/>
              </a:rPr>
            </a:br>
            <a:r>
              <a:rPr lang="en-US" sz="2000">
                <a:solidFill>
                  <a:srgbClr val="FFFFFF"/>
                </a:solidFill>
                <a:latin typeface="Corbel" pitchFamily="-110" charset="0"/>
              </a:rPr>
              <a:t>=$3,100/QALY</a:t>
            </a:r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381000" y="4267200"/>
            <a:ext cx="3505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FFFF"/>
                </a:solidFill>
                <a:latin typeface="Corbel" pitchFamily="-110" charset="0"/>
              </a:rPr>
              <a:t>D </a:t>
            </a:r>
            <a:r>
              <a:rPr lang="en-US" sz="2000" dirty="0" err="1">
                <a:solidFill>
                  <a:srgbClr val="FFFFFF"/>
                </a:solidFill>
                <a:latin typeface="Corbel" pitchFamily="-110" charset="0"/>
              </a:rPr>
              <a:t>vs</a:t>
            </a:r>
            <a:r>
              <a:rPr lang="en-US" sz="2000" dirty="0">
                <a:solidFill>
                  <a:srgbClr val="FFFFFF"/>
                </a:solidFill>
                <a:latin typeface="Corbel" pitchFamily="-110" charset="0"/>
              </a:rPr>
              <a:t> B: ($6,200-$2,800) / (5.5-5)</a:t>
            </a:r>
            <a:br>
              <a:rPr lang="en-US" sz="2000" dirty="0">
                <a:solidFill>
                  <a:srgbClr val="FFFFFF"/>
                </a:solidFill>
                <a:latin typeface="Corbel" pitchFamily="-110" charset="0"/>
              </a:rPr>
            </a:br>
            <a:r>
              <a:rPr lang="en-US" sz="2000" dirty="0">
                <a:solidFill>
                  <a:srgbClr val="FFFFFF"/>
                </a:solidFill>
                <a:latin typeface="Corbel" pitchFamily="-110" charset="0"/>
              </a:rPr>
              <a:t>=$4,800/QALY</a:t>
            </a:r>
            <a:br>
              <a:rPr lang="en-US" sz="2000" dirty="0">
                <a:solidFill>
                  <a:srgbClr val="FFFFFF"/>
                </a:solidFill>
                <a:latin typeface="Corbel" pitchFamily="-110" charset="0"/>
              </a:rPr>
            </a:br>
            <a:r>
              <a:rPr lang="en-US" sz="2000" u="sng" dirty="0" smtClean="0">
                <a:solidFill>
                  <a:srgbClr val="FFFFFF"/>
                </a:solidFill>
                <a:latin typeface="Corbel" pitchFamily="-110" charset="0"/>
              </a:rPr>
              <a:t>Extended </a:t>
            </a:r>
            <a:r>
              <a:rPr lang="en-US" sz="2000" u="sng" dirty="0">
                <a:solidFill>
                  <a:srgbClr val="FFFFFF"/>
                </a:solidFill>
                <a:latin typeface="Corbel" pitchFamily="-110" charset="0"/>
              </a:rPr>
              <a:t>dominance</a:t>
            </a:r>
            <a:r>
              <a:rPr lang="en-US" sz="2000" dirty="0">
                <a:solidFill>
                  <a:srgbClr val="FFFFFF"/>
                </a:solidFill>
                <a:latin typeface="Corbel" pitchFamily="-110" charset="0"/>
              </a:rPr>
              <a:t>, if a mix of B &amp; C is possible</a:t>
            </a:r>
          </a:p>
        </p:txBody>
      </p:sp>
      <p:cxnSp>
        <p:nvCxnSpPr>
          <p:cNvPr id="62" name="Straight Connector 61"/>
          <p:cNvCxnSpPr>
            <a:cxnSpLocks noChangeShapeType="1"/>
            <a:stCxn id="52" idx="4"/>
            <a:endCxn id="50" idx="7"/>
          </p:cNvCxnSpPr>
          <p:nvPr/>
        </p:nvCxnSpPr>
        <p:spPr bwMode="auto">
          <a:xfrm rot="5400000">
            <a:off x="5801519" y="2863056"/>
            <a:ext cx="2166938" cy="555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55" grpId="0"/>
      <p:bldP spid="57" grpId="0"/>
      <p:bldP spid="58" grpId="0"/>
      <p:bldP spid="59" grpId="0"/>
      <p:bldP spid="6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u="sng" dirty="0" smtClean="0">
                <a:ea typeface="+mj-ea"/>
              </a:rPr>
              <a:t>Incremental analysis:</a:t>
            </a:r>
            <a:r>
              <a:rPr lang="en-US" dirty="0" smtClean="0">
                <a:ea typeface="+mj-ea"/>
              </a:rPr>
              <a:t> Targeting</a:t>
            </a:r>
          </a:p>
        </p:txBody>
      </p:sp>
      <p:sp>
        <p:nvSpPr>
          <p:cNvPr id="103427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 b="1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HIV Prevention, group of 1000 individuals</a:t>
            </a:r>
          </a:p>
          <a:p>
            <a:pPr>
              <a:buFontTx/>
              <a:buNone/>
            </a:pPr>
            <a:r>
              <a:rPr lang="en-US" sz="2000" b="1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			QALYs		Program Costs		</a:t>
            </a:r>
            <a:br>
              <a:rPr lang="en-US" sz="2000" b="1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</a:br>
            <a:r>
              <a:rPr lang="en-US" sz="2000" b="1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Scenario	Total	Added	Total	Added	$ / QALY	</a:t>
            </a:r>
            <a:endParaRPr lang="en-US" sz="2000" b="1" smtClean="0">
              <a:effectLst/>
              <a:latin typeface="Corbel" pitchFamily="-110" charset="0"/>
            </a:endParaRPr>
          </a:p>
          <a:p>
            <a:pPr>
              <a:buFontTx/>
              <a:buNone/>
            </a:pPr>
            <a:r>
              <a:rPr lang="en-US" sz="200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No prevention	20,000	--	$0	--	     	--	</a:t>
            </a:r>
            <a:endParaRPr lang="en-US" sz="2000" smtClean="0">
              <a:effectLst/>
              <a:latin typeface="Corbel" pitchFamily="-110" charset="0"/>
            </a:endParaRPr>
          </a:p>
          <a:p>
            <a:pPr>
              <a:buFontTx/>
              <a:buNone/>
            </a:pPr>
            <a:r>
              <a:rPr lang="en-US" sz="200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Targeted (100)	20,025	25	$20,000	$20,000		$800	</a:t>
            </a:r>
            <a:endParaRPr lang="en-US" sz="2000" smtClean="0">
              <a:effectLst/>
              <a:latin typeface="Corbel" pitchFamily="-110" charset="0"/>
            </a:endParaRPr>
          </a:p>
          <a:p>
            <a:pPr>
              <a:buFontTx/>
              <a:buNone/>
            </a:pPr>
            <a:r>
              <a:rPr lang="en-US" sz="200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Universal	20,027	2	$200,000 $180,000	$90,000	</a:t>
            </a:r>
            <a:endParaRPr lang="en-US" sz="2000" smtClean="0">
              <a:effectLst/>
              <a:latin typeface="Corbel" pitchFamily="-110" charset="0"/>
            </a:endParaRPr>
          </a:p>
          <a:p>
            <a:pPr>
              <a:buFontTx/>
              <a:buNone/>
            </a:pPr>
            <a:endParaRPr lang="en-US" sz="2000" smtClean="0"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295400"/>
            <a:ext cx="8458200" cy="5322888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050"/>
          <p:cNvSpPr txBox="1">
            <a:spLocks noChangeArrowheads="1"/>
          </p:cNvSpPr>
          <p:nvPr/>
        </p:nvSpPr>
        <p:spPr>
          <a:xfrm>
            <a:off x="628650" y="152400"/>
            <a:ext cx="77724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itchFamily="49" charset="0"/>
                <a:ea typeface="ＭＳ Ｐゴシック" pitchFamily="-110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itchFamily="49" charset="0"/>
                <a:ea typeface="ＭＳ Ｐゴシック" pitchFamily="-11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itchFamily="49" charset="0"/>
                <a:ea typeface="ＭＳ Ｐゴシック" pitchFamily="-11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itchFamily="49" charset="0"/>
                <a:ea typeface="ＭＳ Ｐゴシック" pitchFamily="-11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itchFamily="49" charset="0"/>
                <a:ea typeface="ＭＳ Ｐゴシック" pitchFamily="-110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6" charset="0"/>
              </a:defRPr>
            </a:lvl9pPr>
          </a:lstStyle>
          <a:p>
            <a:pPr>
              <a:defRPr/>
            </a:pPr>
            <a:r>
              <a:rPr lang="en-US" sz="2800" kern="0" dirty="0" smtClean="0">
                <a:ea typeface="+mj-ea"/>
              </a:rPr>
              <a:t>Incremental analysis:</a:t>
            </a:r>
            <a:br>
              <a:rPr lang="en-US" sz="2800" kern="0" dirty="0" smtClean="0">
                <a:ea typeface="+mj-ea"/>
              </a:rPr>
            </a:br>
            <a:r>
              <a:rPr lang="en-US" sz="2800" kern="0" dirty="0" smtClean="0">
                <a:ea typeface="+mj-ea"/>
              </a:rPr>
              <a:t>Multiple medication options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153400" cy="4791075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050"/>
          <p:cNvSpPr txBox="1">
            <a:spLocks noChangeArrowheads="1"/>
          </p:cNvSpPr>
          <p:nvPr/>
        </p:nvSpPr>
        <p:spPr>
          <a:xfrm>
            <a:off x="647700" y="381000"/>
            <a:ext cx="77724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itchFamily="49" charset="0"/>
                <a:ea typeface="ＭＳ Ｐゴシック" pitchFamily="-110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itchFamily="49" charset="0"/>
                <a:ea typeface="ＭＳ Ｐゴシック" pitchFamily="-11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itchFamily="49" charset="0"/>
                <a:ea typeface="ＭＳ Ｐゴシック" pitchFamily="-11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itchFamily="49" charset="0"/>
                <a:ea typeface="ＭＳ Ｐゴシック" pitchFamily="-11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itchFamily="49" charset="0"/>
                <a:ea typeface="ＭＳ Ｐゴシック" pitchFamily="-110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6" charset="0"/>
              </a:defRPr>
            </a:lvl9pPr>
          </a:lstStyle>
          <a:p>
            <a:pPr>
              <a:defRPr/>
            </a:pPr>
            <a:r>
              <a:rPr lang="en-US" sz="2800" kern="0" dirty="0" smtClean="0">
                <a:ea typeface="+mj-ea"/>
              </a:rPr>
              <a:t>Incremental analysis:</a:t>
            </a:r>
            <a:br>
              <a:rPr lang="en-US" sz="2800" kern="0" dirty="0" smtClean="0">
                <a:ea typeface="+mj-ea"/>
              </a:rPr>
            </a:br>
            <a:r>
              <a:rPr lang="en-US" sz="2800" kern="0" dirty="0" smtClean="0">
                <a:ea typeface="+mj-ea"/>
              </a:rPr>
              <a:t>Medical vs. surgical management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Why do cost-effectiveness analysis?</a:t>
            </a:r>
            <a:endParaRPr lang="en-US" smtClean="0">
              <a:effectLst/>
              <a:latin typeface="Consolas" pitchFamily="-110" charset="0"/>
            </a:endParaRPr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4114800"/>
          </a:xfrm>
        </p:spPr>
        <p:txBody>
          <a:bodyPr/>
          <a:lstStyle/>
          <a:p>
            <a:pPr marL="463550" lvl="1" indent="-458788">
              <a:buFont typeface="Arial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Resource allocation is a reality:</a:t>
            </a:r>
          </a:p>
          <a:p>
            <a:pPr marL="463550" lvl="1" indent="-458788">
              <a:buFontTx/>
              <a:buNone/>
            </a:pP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		among social goods, within health care</a:t>
            </a:r>
          </a:p>
          <a:p>
            <a:pPr marL="463550" lvl="1" indent="-458788">
              <a:buFont typeface="Arial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$</a:t>
            </a: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for one intervention decreases </a:t>
            </a:r>
            <a:r>
              <a:rPr lang="en-US" sz="3200" dirty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$</a:t>
            </a:r>
            <a:r>
              <a:rPr lang="en-US" dirty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for another – via budgets</a:t>
            </a:r>
          </a:p>
          <a:p>
            <a:pPr marL="463550" lvl="1" indent="-458788">
              <a:buFont typeface="Arial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We don’t like to spend huge </a:t>
            </a:r>
            <a:r>
              <a:rPr lang="en-US" sz="3200" dirty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$</a:t>
            </a:r>
            <a:r>
              <a:rPr lang="en-US" dirty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on </a:t>
            </a: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health care that hardly works</a:t>
            </a:r>
          </a:p>
          <a:p>
            <a:pPr marL="463550" lvl="1" indent="-458788">
              <a:buFont typeface="Arial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Use health care </a:t>
            </a:r>
            <a:r>
              <a:rPr lang="en-US" sz="3200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$</a:t>
            </a: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to do most good: CEA is a measure of efficiency</a:t>
            </a:r>
          </a:p>
          <a:p>
            <a:pPr marL="463550" lvl="1" indent="-458788">
              <a:buFontTx/>
              <a:buNone/>
            </a:pP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	</a:t>
            </a:r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efficient allocation saves lives, improves health</a:t>
            </a:r>
            <a:endParaRPr lang="en-US" i="1" dirty="0" smtClean="0">
              <a:solidFill>
                <a:srgbClr val="FFFF00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458200" cy="407035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050"/>
          <p:cNvSpPr txBox="1">
            <a:spLocks noChangeArrowheads="1"/>
          </p:cNvSpPr>
          <p:nvPr/>
        </p:nvSpPr>
        <p:spPr>
          <a:xfrm>
            <a:off x="647700" y="381000"/>
            <a:ext cx="77724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itchFamily="49" charset="0"/>
                <a:ea typeface="ＭＳ Ｐゴシック" pitchFamily="-110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itchFamily="49" charset="0"/>
                <a:ea typeface="ＭＳ Ｐゴシック" pitchFamily="-11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itchFamily="49" charset="0"/>
                <a:ea typeface="ＭＳ Ｐゴシック" pitchFamily="-11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itchFamily="49" charset="0"/>
                <a:ea typeface="ＭＳ Ｐゴシック" pitchFamily="-11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itchFamily="49" charset="0"/>
                <a:ea typeface="ＭＳ Ｐゴシック" pitchFamily="-110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6" charset="0"/>
              </a:defRPr>
            </a:lvl9pPr>
          </a:lstStyle>
          <a:p>
            <a:pPr>
              <a:defRPr/>
            </a:pPr>
            <a:r>
              <a:rPr lang="en-US" sz="2800" kern="0" dirty="0" smtClean="0">
                <a:ea typeface="+mj-ea"/>
              </a:rPr>
              <a:t>Incremental analysis:</a:t>
            </a:r>
            <a:br>
              <a:rPr lang="en-US" sz="2800" kern="0" dirty="0" smtClean="0">
                <a:ea typeface="+mj-ea"/>
              </a:rPr>
            </a:br>
            <a:r>
              <a:rPr lang="en-US" sz="2800" kern="0" dirty="0" smtClean="0">
                <a:ea typeface="+mj-ea"/>
              </a:rPr>
              <a:t>Sequential vs Immediate costly drug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Sensitivity analysis: How high does rupture risk need to be to recommend clipping?</a:t>
            </a:r>
            <a:endParaRPr lang="en-US" sz="3200" smtClean="0">
              <a:effectLst/>
              <a:latin typeface="Consolas" pitchFamily="-110" charset="0"/>
            </a:endParaRPr>
          </a:p>
        </p:txBody>
      </p:sp>
      <p:sp>
        <p:nvSpPr>
          <p:cNvPr id="119812" name="Text Box 3"/>
          <p:cNvSpPr txBox="1">
            <a:spLocks noChangeArrowheads="1"/>
          </p:cNvSpPr>
          <p:nvPr/>
        </p:nvSpPr>
        <p:spPr bwMode="auto">
          <a:xfrm>
            <a:off x="304800" y="2057400"/>
            <a:ext cx="883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r>
              <a:rPr lang="en-US" sz="3200" b="1">
                <a:solidFill>
                  <a:srgbClr val="FFFFFF"/>
                </a:solidFill>
                <a:latin typeface="Consolas" pitchFamily="-110" charset="0"/>
              </a:rPr>
              <a:t>	</a:t>
            </a:r>
            <a:endParaRPr lang="en-US" sz="3200">
              <a:solidFill>
                <a:srgbClr val="FFFFFF"/>
              </a:solidFill>
              <a:latin typeface="Consolas" pitchFamily="-110" charset="0"/>
            </a:endParaRPr>
          </a:p>
        </p:txBody>
      </p:sp>
      <p:graphicFrame>
        <p:nvGraphicFramePr>
          <p:cNvPr id="119810" name="Object 5"/>
          <p:cNvGraphicFramePr>
            <a:graphicFrameLocks noChangeAspect="1"/>
          </p:cNvGraphicFramePr>
          <p:nvPr/>
        </p:nvGraphicFramePr>
        <p:xfrm>
          <a:off x="1219200" y="2068513"/>
          <a:ext cx="7315200" cy="440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9" name="Document" r:id="rId4" imgW="4853880" imgH="2932560" progId="Word.Document.8">
                  <p:embed/>
                </p:oleObj>
              </mc:Choice>
              <mc:Fallback>
                <p:oleObj name="Document" r:id="rId4" imgW="4853880" imgH="293256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068513"/>
                        <a:ext cx="7315200" cy="440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Overview</a:t>
            </a:r>
          </a:p>
          <a:p>
            <a:pPr>
              <a:buFontTx/>
              <a:buNone/>
            </a:pPr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Components of cost-effectiveness analysis</a:t>
            </a:r>
          </a:p>
          <a:p>
            <a:pPr>
              <a:buFontTx/>
              <a:buNone/>
            </a:pPr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Steps in cost-effectiveness analysis</a:t>
            </a:r>
          </a:p>
          <a:p>
            <a:pPr>
              <a:buFontTx/>
              <a:buNone/>
            </a:pPr>
            <a:r>
              <a:rPr 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itchFamily="-110" charset="0"/>
              </a:rPr>
              <a:t>Implications of CEA</a:t>
            </a:r>
          </a:p>
          <a:p>
            <a:pPr>
              <a:buFontTx/>
              <a:buNone/>
            </a:pPr>
            <a:endParaRPr lang="en-US" smtClean="0"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Cost-effective medicine vs evidence-based medicine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3733800"/>
          </a:xfrm>
        </p:spPr>
        <p:txBody>
          <a:bodyPr/>
          <a:lstStyle/>
          <a:p>
            <a:pPr marL="0" indent="0"/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   EBM only tells you whether something works, not whether we should pay for it.</a:t>
            </a:r>
          </a:p>
          <a:p>
            <a:pPr marL="400050" lvl="1" indent="0"/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LVAD example</a:t>
            </a:r>
          </a:p>
          <a:p>
            <a:pPr marL="400050" lvl="1" indent="0"/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Many other similar examples</a:t>
            </a:r>
          </a:p>
          <a:p>
            <a:pPr marL="400050" lvl="1" indent="0"/>
            <a:endParaRPr lang="en-US" smtClean="0"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  <a:p>
            <a:pPr marL="0" indent="0"/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   Evidence of effectiveness </a:t>
            </a:r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  <a:sym typeface="Symbol" pitchFamily="-110" charset="2"/>
              </a:rPr>
              <a:t> Evidence of value</a:t>
            </a:r>
            <a:endParaRPr lang="en-US" smtClean="0"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What does CEA say about value of life?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A cost-effectiveness threshold is one way to use CEA to determine which interventions represent good value.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In the US and OECD countries, that threshold is probably around $150,000 per QALY gained.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What is the threshold in other countries?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Related to per-capita GDP as a proxy for income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&lt; GDP/capita: very CE, &lt; 3 x GDP/cap: CE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Limitations of this approach … vs. league table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CEA can seem an odd input …</a:t>
            </a:r>
            <a:endParaRPr lang="en-US" smtClean="0">
              <a:effectLst/>
              <a:latin typeface="Consolas" pitchFamily="-110" charset="0"/>
            </a:endParaRPr>
          </a:p>
        </p:txBody>
      </p:sp>
      <p:graphicFrame>
        <p:nvGraphicFramePr>
          <p:cNvPr id="125954" name="Object 2"/>
          <p:cNvGraphicFramePr>
            <a:graphicFrameLocks noChangeAspect="1"/>
          </p:cNvGraphicFramePr>
          <p:nvPr/>
        </p:nvGraphicFramePr>
        <p:xfrm>
          <a:off x="2152650" y="1466850"/>
          <a:ext cx="4857750" cy="485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2" name="Bitmap Image" r:id="rId4" imgW="2857899" imgH="2857899" progId="Paint.Picture">
                  <p:embed/>
                </p:oleObj>
              </mc:Choice>
              <mc:Fallback>
                <p:oleObj name="Bitmap Image" r:id="rId4" imgW="2857899" imgH="2857899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650" y="1466850"/>
                        <a:ext cx="4857750" cy="485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CEA abuse …</a:t>
            </a:r>
            <a:endParaRPr lang="en-US" smtClean="0">
              <a:effectLst/>
              <a:latin typeface="Consolas" pitchFamily="-110" charset="0"/>
            </a:endParaRP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90600" y="2057400"/>
            <a:ext cx="7315200" cy="3505200"/>
          </a:xfrm>
        </p:spPr>
        <p:txBody>
          <a:bodyPr/>
          <a:lstStyle/>
          <a:p>
            <a:pPr marL="179388" lvl="1" indent="-65088">
              <a:buFont typeface="Symbol" pitchFamily="-110" charset="2"/>
              <a:buChar char="·"/>
              <a:defRPr/>
            </a:pPr>
            <a:r>
              <a:rPr lang="en-US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Defend policies deemed unacceptable for other reasons (depriving of rights, unfair, cruel, etc)</a:t>
            </a:r>
          </a:p>
          <a:p>
            <a:pPr marL="179388" lvl="1" indent="-65088">
              <a:buFontTx/>
              <a:buNone/>
              <a:defRPr/>
            </a:pPr>
            <a:endParaRPr lang="en-US"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  <a:p>
            <a:pPr marL="179388" lvl="1" indent="-65088">
              <a:buFont typeface="Symbol" pitchFamily="-110" charset="2"/>
              <a:buChar char="·"/>
              <a:defRPr/>
            </a:pPr>
            <a:r>
              <a:rPr lang="en-US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Methods correct but interpretation skewed</a:t>
            </a:r>
          </a:p>
          <a:p>
            <a:pPr marL="179388" lvl="1" indent="-65088">
              <a:buFont typeface="Symbol" pitchFamily="-110" charset="2"/>
              <a:buChar char="·"/>
              <a:defRPr/>
            </a:pPr>
            <a:endParaRPr lang="en-US"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  <a:p>
            <a:pPr marL="179388" lvl="1" indent="-65088">
              <a:buFont typeface="Symbol" pitchFamily="-110" charset="2"/>
              <a:buChar char="·"/>
              <a:defRPr/>
            </a:pPr>
            <a:r>
              <a:rPr lang="en-US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Methods incorrect or strategies not considered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What’s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CEA section (and special lecture on HIV CEA)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Markov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Data inputs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Sensitivity analyses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How can CEAs make a positive difference?</a:t>
            </a:r>
            <a:endParaRPr lang="en-US" smtClean="0">
              <a:effectLst/>
              <a:latin typeface="Consolas" pitchFamily="-110" charset="0"/>
            </a:endParaRPr>
          </a:p>
        </p:txBody>
      </p:sp>
      <p:sp>
        <p:nvSpPr>
          <p:cNvPr id="27660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3962400"/>
          </a:xfrm>
        </p:spPr>
        <p:txBody>
          <a:bodyPr/>
          <a:lstStyle/>
          <a:p>
            <a:pPr lvl="1">
              <a:buFont typeface="Symbol" pitchFamily="-110" charset="2"/>
              <a:buChar char="·"/>
            </a:pPr>
            <a:r>
              <a:rPr lang="en-US" alt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Huge concerns with rising health care costs in U.S.</a:t>
            </a:r>
          </a:p>
          <a:p>
            <a:pPr lvl="1">
              <a:buFont typeface="Symbol" pitchFamily="-110" charset="2"/>
              <a:buNone/>
            </a:pPr>
            <a:r>
              <a:rPr lang="en-US" alt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		~18% of GDP, &gt; $2.7 trillion, 45+ million uninsured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33400"/>
            <a:ext cx="518001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How can CEAs make a positive difference?</a:t>
            </a:r>
            <a:endParaRPr lang="en-US" smtClean="0">
              <a:effectLst/>
              <a:latin typeface="Consolas" pitchFamily="-110" charset="0"/>
            </a:endParaRPr>
          </a:p>
        </p:txBody>
      </p:sp>
      <p:sp>
        <p:nvSpPr>
          <p:cNvPr id="27660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114800"/>
          </a:xfrm>
        </p:spPr>
        <p:txBody>
          <a:bodyPr/>
          <a:lstStyle/>
          <a:p>
            <a:pPr lvl="1">
              <a:buFont typeface="Symbol" pitchFamily="-110" charset="2"/>
              <a:buChar char="·"/>
            </a:pPr>
            <a:r>
              <a:rPr lang="en-US" dirty="0" smtClean="0">
                <a:solidFill>
                  <a:srgbClr val="2626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itchFamily="-110" charset="0"/>
              </a:rPr>
              <a:t>Huge concerns with rising health care costs in U.S.</a:t>
            </a:r>
          </a:p>
          <a:p>
            <a:pPr lvl="1">
              <a:buFont typeface="Symbol" pitchFamily="-110" charset="2"/>
              <a:buNone/>
            </a:pPr>
            <a:r>
              <a:rPr lang="en-US" dirty="0" smtClean="0">
                <a:solidFill>
                  <a:srgbClr val="2626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itchFamily="-110" charset="0"/>
              </a:rPr>
              <a:t>		18% of GDP, &gt; $2 trillion, 49+ million uninsured</a:t>
            </a:r>
          </a:p>
          <a:p>
            <a:pPr lvl="1">
              <a:buFont typeface="Symbol" pitchFamily="-110" charset="2"/>
              <a:buNone/>
            </a:pPr>
            <a:endParaRPr lang="en-US" dirty="0" smtClean="0"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  <a:p>
            <a:pPr lvl="1">
              <a:buFont typeface="Symbol" pitchFamily="-110" charset="2"/>
              <a:buChar char="·"/>
            </a:pP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Renewed attention to global health – AIDS and more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10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Financing HIV and other care in developing countries</a:t>
            </a:r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1" y="4764225"/>
            <a:ext cx="2324100" cy="42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3200" y="5181600"/>
            <a:ext cx="61722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Lancet Commission on Investing in Health – Global Health 2035 (Jamison et al, Dec 2013). The “Grand Convergence” (infectious disease, maternal and child health) needs billions.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26978" name="Picture 2" descr="http://img.thebody.com/cria/2011/funding_grap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2215996"/>
            <a:ext cx="4819648" cy="231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1" y="1981200"/>
            <a:ext cx="4057649" cy="27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8">
      <a:dk1>
        <a:srgbClr val="808080"/>
      </a:dk1>
      <a:lt1>
        <a:srgbClr val="FFFF00"/>
      </a:lt1>
      <a:dk2>
        <a:srgbClr val="0000FF"/>
      </a:dk2>
      <a:lt2>
        <a:srgbClr val="FFFF00"/>
      </a:lt2>
      <a:accent1>
        <a:srgbClr val="00CC99"/>
      </a:accent1>
      <a:accent2>
        <a:srgbClr val="3333CC"/>
      </a:accent2>
      <a:accent3>
        <a:srgbClr val="AAAAFF"/>
      </a:accent3>
      <a:accent4>
        <a:srgbClr val="DADA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808080"/>
        </a:dk1>
        <a:lt1>
          <a:srgbClr val="FFFF00"/>
        </a:lt1>
        <a:dk2>
          <a:srgbClr val="0000FF"/>
        </a:dk2>
        <a:lt2>
          <a:srgbClr val="FFFF00"/>
        </a:lt2>
        <a:accent1>
          <a:srgbClr val="00CC99"/>
        </a:accent1>
        <a:accent2>
          <a:srgbClr val="3333CC"/>
        </a:accent2>
        <a:accent3>
          <a:srgbClr val="AAAAFF"/>
        </a:accent3>
        <a:accent4>
          <a:srgbClr val="DADA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nk Presentation 8">
    <a:dk1>
      <a:srgbClr val="808080"/>
    </a:dk1>
    <a:lt1>
      <a:srgbClr val="FFFF00"/>
    </a:lt1>
    <a:dk2>
      <a:srgbClr val="0000FF"/>
    </a:dk2>
    <a:lt2>
      <a:srgbClr val="FFFF00"/>
    </a:lt2>
    <a:accent1>
      <a:srgbClr val="00CC99"/>
    </a:accent1>
    <a:accent2>
      <a:srgbClr val="3333CC"/>
    </a:accent2>
    <a:accent3>
      <a:srgbClr val="AAAAFF"/>
    </a:accent3>
    <a:accent4>
      <a:srgbClr val="DADA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Blank Presentation 8">
    <a:dk1>
      <a:srgbClr val="808080"/>
    </a:dk1>
    <a:lt1>
      <a:srgbClr val="FFFF00"/>
    </a:lt1>
    <a:dk2>
      <a:srgbClr val="0000FF"/>
    </a:dk2>
    <a:lt2>
      <a:srgbClr val="FFFF00"/>
    </a:lt2>
    <a:accent1>
      <a:srgbClr val="00CC99"/>
    </a:accent1>
    <a:accent2>
      <a:srgbClr val="3333CC"/>
    </a:accent2>
    <a:accent3>
      <a:srgbClr val="AAAAFF"/>
    </a:accent3>
    <a:accent4>
      <a:srgbClr val="DADA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Blank Presentation 8">
    <a:dk1>
      <a:srgbClr val="808080"/>
    </a:dk1>
    <a:lt1>
      <a:srgbClr val="FFFF00"/>
    </a:lt1>
    <a:dk2>
      <a:srgbClr val="0000FF"/>
    </a:dk2>
    <a:lt2>
      <a:srgbClr val="FFFF00"/>
    </a:lt2>
    <a:accent1>
      <a:srgbClr val="00CC99"/>
    </a:accent1>
    <a:accent2>
      <a:srgbClr val="3333CC"/>
    </a:accent2>
    <a:accent3>
      <a:srgbClr val="AAAAFF"/>
    </a:accent3>
    <a:accent4>
      <a:srgbClr val="DADA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Blank Presentation 8">
    <a:dk1>
      <a:srgbClr val="808080"/>
    </a:dk1>
    <a:lt1>
      <a:srgbClr val="FFFF00"/>
    </a:lt1>
    <a:dk2>
      <a:srgbClr val="0000FF"/>
    </a:dk2>
    <a:lt2>
      <a:srgbClr val="FFFF00"/>
    </a:lt2>
    <a:accent1>
      <a:srgbClr val="00CC99"/>
    </a:accent1>
    <a:accent2>
      <a:srgbClr val="3333CC"/>
    </a:accent2>
    <a:accent3>
      <a:srgbClr val="AAAAFF"/>
    </a:accent3>
    <a:accent4>
      <a:srgbClr val="DADA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5527</TotalTime>
  <Words>1622</Words>
  <Application>Microsoft Macintosh PowerPoint</Application>
  <PresentationFormat>On-screen Show (4:3)</PresentationFormat>
  <Paragraphs>299</Paragraphs>
  <Slides>57</Slides>
  <Notes>39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Blank Presentation</vt:lpstr>
      <vt:lpstr>Excel.Chart.8</vt:lpstr>
      <vt:lpstr>Bitmap Image</vt:lpstr>
      <vt:lpstr>Picture</vt:lpstr>
      <vt:lpstr>Document</vt:lpstr>
      <vt:lpstr>Cost-effectiveness Analysis:  Overview &amp; Developing an analysis</vt:lpstr>
      <vt:lpstr>Outline</vt:lpstr>
      <vt:lpstr>Why do cost-effectiveness analysis?</vt:lpstr>
      <vt:lpstr>Why do cost-effectiveness analysis?</vt:lpstr>
      <vt:lpstr>Why do cost-effectiveness analysis?</vt:lpstr>
      <vt:lpstr>How can CEAs make a positive difference?</vt:lpstr>
      <vt:lpstr>PowerPoint Presentation</vt:lpstr>
      <vt:lpstr>How can CEAs make a positive difference?</vt:lpstr>
      <vt:lpstr>Financing HIV and other care in developing countries</vt:lpstr>
      <vt:lpstr>How can CEAs make a positive difference?</vt:lpstr>
      <vt:lpstr>The Basic Question</vt:lpstr>
      <vt:lpstr>PowerPoint Presentation</vt:lpstr>
      <vt:lpstr>Cost-effectiveness analysis in context</vt:lpstr>
      <vt:lpstr>Choices and CEA</vt:lpstr>
      <vt:lpstr>CE Question Formulation</vt:lpstr>
      <vt:lpstr>CEA Framework</vt:lpstr>
      <vt:lpstr>COX-2 Inhibitors vs NSAIDS</vt:lpstr>
      <vt:lpstr>COX-2 Inhibitors vs NSAIDS</vt:lpstr>
      <vt:lpstr>COX-2 Inhibitors vs NSAIDS</vt:lpstr>
      <vt:lpstr>Cost-effectiveness literature: pubmed artices</vt:lpstr>
      <vt:lpstr>Outline</vt:lpstr>
      <vt:lpstr>PowerPoint Presentation</vt:lpstr>
      <vt:lpstr>1. Outcomes</vt:lpstr>
      <vt:lpstr>Gain in Health Status </vt:lpstr>
      <vt:lpstr> Increase in health care resources  </vt:lpstr>
      <vt:lpstr>PowerPoint Presentation</vt:lpstr>
      <vt:lpstr>Other CE outcomes</vt:lpstr>
      <vt:lpstr>2. Input data </vt:lpstr>
      <vt:lpstr>PowerPoint Presentation</vt:lpstr>
      <vt:lpstr>PowerPoint Presentation</vt:lpstr>
      <vt:lpstr>Outline</vt:lpstr>
      <vt:lpstr>Steps in a cost-effectiveness analysis: overview </vt:lpstr>
      <vt:lpstr>CEA is iterative</vt:lpstr>
      <vt:lpstr>(1) Define the analysis</vt:lpstr>
      <vt:lpstr>(2) Specify technical approach  </vt:lpstr>
      <vt:lpstr>The technical approach  </vt:lpstr>
      <vt:lpstr>The cost per QALY gained is defined as:</vt:lpstr>
      <vt:lpstr>(3) Determine input values</vt:lpstr>
      <vt:lpstr>(3) Determine input values (cont’d)</vt:lpstr>
      <vt:lpstr>PowerPoint Presentation</vt:lpstr>
      <vt:lpstr>(4) Conduct analyses</vt:lpstr>
      <vt:lpstr>PowerPoint Presentation</vt:lpstr>
      <vt:lpstr>“Base case” for aneurysm analysis</vt:lpstr>
      <vt:lpstr>PowerPoint Presentation</vt:lpstr>
      <vt:lpstr>In manuscript, the results might be presented as follows. </vt:lpstr>
      <vt:lpstr>PowerPoint Presentation</vt:lpstr>
      <vt:lpstr>Incremental analysis: Targeting</vt:lpstr>
      <vt:lpstr>PowerPoint Presentation</vt:lpstr>
      <vt:lpstr>PowerPoint Presentation</vt:lpstr>
      <vt:lpstr>PowerPoint Presentation</vt:lpstr>
      <vt:lpstr>Sensitivity analysis: How high does rupture risk need to be to recommend clipping?</vt:lpstr>
      <vt:lpstr>Outline</vt:lpstr>
      <vt:lpstr>Cost-effective medicine vs evidence-based medicine</vt:lpstr>
      <vt:lpstr>What does CEA say about value of life?</vt:lpstr>
      <vt:lpstr>CEA can seem an odd input …</vt:lpstr>
      <vt:lpstr>CEA abuse …</vt:lpstr>
      <vt:lpstr>What’s next?</vt:lpstr>
    </vt:vector>
  </TitlesOfParts>
  <Company>IHPS, UCSF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CEA lecture (#3)</dc:title>
  <dc:creator>JG Kahn</dc:creator>
  <cp:lastModifiedBy>Betsy E. O'Donnell</cp:lastModifiedBy>
  <cp:revision>175</cp:revision>
  <cp:lastPrinted>2000-11-30T21:30:05Z</cp:lastPrinted>
  <dcterms:created xsi:type="dcterms:W3CDTF">2000-11-28T22:21:16Z</dcterms:created>
  <dcterms:modified xsi:type="dcterms:W3CDTF">2015-01-14T00:13:15Z</dcterms:modified>
</cp:coreProperties>
</file>