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7" r:id="rId3"/>
    <p:sldId id="257" r:id="rId4"/>
    <p:sldId id="265" r:id="rId5"/>
    <p:sldId id="361" r:id="rId6"/>
    <p:sldId id="363" r:id="rId7"/>
    <p:sldId id="266" r:id="rId8"/>
    <p:sldId id="348" r:id="rId9"/>
    <p:sldId id="313" r:id="rId10"/>
    <p:sldId id="369" r:id="rId11"/>
    <p:sldId id="382" r:id="rId12"/>
    <p:sldId id="346" r:id="rId13"/>
    <p:sldId id="364" r:id="rId14"/>
    <p:sldId id="373" r:id="rId15"/>
    <p:sldId id="33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8C67F6-D2A0-1349-8FB2-BE520257AACB}">
          <p14:sldIdLst>
            <p14:sldId id="256"/>
            <p14:sldId id="357"/>
            <p14:sldId id="257"/>
            <p14:sldId id="265"/>
            <p14:sldId id="361"/>
            <p14:sldId id="363"/>
            <p14:sldId id="266"/>
            <p14:sldId id="348"/>
            <p14:sldId id="313"/>
            <p14:sldId id="369"/>
            <p14:sldId id="382"/>
            <p14:sldId id="346"/>
            <p14:sldId id="364"/>
            <p14:sldId id="37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1" autoAdjust="0"/>
    <p:restoredTop sz="80310"/>
  </p:normalViewPr>
  <p:slideViewPr>
    <p:cSldViewPr snapToGrid="0" snapToObjects="1">
      <p:cViewPr varScale="1">
        <p:scale>
          <a:sx n="98" d="100"/>
          <a:sy n="98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6D10AB07-F193-E94F-9D24-842069860011}" type="presOf" srcId="{17851DCB-920D-124B-A8F6-2C9E5A2DBD91}" destId="{1230B3F1-D63E-5E48-B652-E8B068F32AE5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75914D25-A90C-6A45-A5E6-6CC6F7A506C2}" type="presOf" srcId="{63D78C57-F9FD-1E48-8DD8-B055A554B3DA}" destId="{5BA3B5D3-2617-8A43-B93A-307F9B2298AA}" srcOrd="0" destOrd="0" presId="urn:microsoft.com/office/officeart/2005/8/layout/hierarchy1"/>
    <dgm:cxn modelId="{91782928-1FDD-0F48-8252-F1BDAB12C420}" type="presOf" srcId="{7792C44E-3540-3D4E-96EF-0E2593B51438}" destId="{62A47CAE-BE9D-1147-BE5F-721F981DBB6D}" srcOrd="0" destOrd="0" presId="urn:microsoft.com/office/officeart/2005/8/layout/hierarchy1"/>
    <dgm:cxn modelId="{B0A7DC30-441E-5140-858E-E557F0FF5CD3}" type="presOf" srcId="{C5AA36D3-5ECD-4846-AB92-3385708B3C63}" destId="{DE331C8C-4ABF-124F-9757-C8F82F4C98F7}" srcOrd="0" destOrd="0" presId="urn:microsoft.com/office/officeart/2005/8/layout/hierarchy1"/>
    <dgm:cxn modelId="{04949149-7BBC-E44F-88E2-316A86F6C79C}" type="presOf" srcId="{47AD3EE7-6A27-1746-A0D4-526D1EDEAB18}" destId="{2D54A27B-5ADD-8248-A27E-E3C72183DD52}" srcOrd="0" destOrd="0" presId="urn:microsoft.com/office/officeart/2005/8/layout/hierarchy1"/>
    <dgm:cxn modelId="{C61ED356-2385-1E45-BA04-477F97B6E022}" type="presOf" srcId="{AA4FC516-6BDB-8942-B414-0EB21E0167E5}" destId="{DD9416C5-70DE-6E43-80D9-C82E078F5EFB}" srcOrd="0" destOrd="0" presId="urn:microsoft.com/office/officeart/2005/8/layout/hierarchy1"/>
    <dgm:cxn modelId="{6B3FD159-972A-DC4D-96A3-8D132887881B}" type="presOf" srcId="{15ABBBB6-DDEF-0E4D-B34D-713B175B3CD6}" destId="{294D1391-05F7-AF43-83BF-AAA011E784DA}" srcOrd="0" destOrd="0" presId="urn:microsoft.com/office/officeart/2005/8/layout/hierarchy1"/>
    <dgm:cxn modelId="{10BF5C65-D46B-9948-829D-30A021A9D3F0}" type="presOf" srcId="{9E19C0E4-EC2F-0E41-B169-CF8EE019932B}" destId="{9C764079-CD67-EB44-81AB-8BFE98DB8A89}" srcOrd="0" destOrd="0" presId="urn:microsoft.com/office/officeart/2005/8/layout/hierarchy1"/>
    <dgm:cxn modelId="{45F41A70-9F4A-4B4D-AAD6-99EFF978EF58}" type="presOf" srcId="{F8F25676-6245-4E43-BE65-168A0216D611}" destId="{4B020118-7230-B641-9821-7CA20C46FB1B}" srcOrd="0" destOrd="0" presId="urn:microsoft.com/office/officeart/2005/8/layout/hierarchy1"/>
    <dgm:cxn modelId="{2204DE79-DCA4-3647-B675-5D1C0C887511}" type="presOf" srcId="{4F2D8C22-2011-EC4F-B463-3C71BBBBF6A0}" destId="{C4E910C1-BF12-7245-838A-FE21100D274A}" srcOrd="0" destOrd="0" presId="urn:microsoft.com/office/officeart/2005/8/layout/hierarchy1"/>
    <dgm:cxn modelId="{6AC92C7E-30C7-C844-B861-8973967BBDCB}" type="presOf" srcId="{28366F0D-D2AF-D74E-8BE8-288C03287E07}" destId="{0E2761CF-084F-2141-8826-22A6586B1DF1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2B3391A2-3994-3947-B666-791B10C7F0C2}" type="presOf" srcId="{2A2EA2AC-2563-3445-8B5A-4BCA573AE0B2}" destId="{E870DFCC-5C74-E940-8FE2-D2B5CFF8FD32}" srcOrd="0" destOrd="0" presId="urn:microsoft.com/office/officeart/2005/8/layout/hierarchy1"/>
    <dgm:cxn modelId="{F72770C2-32F2-D345-9CAF-3DE3B2D8BC8E}" type="presOf" srcId="{4C021B72-B727-D040-93E2-6A9577277028}" destId="{5B3E855A-067A-A94D-8ECF-E0762410E186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E87C05F9-4343-A148-9F2E-ADC37826912F}" type="presOf" srcId="{8970E40B-FD06-4942-8A16-9316EE75AB86}" destId="{947E30E2-924B-0749-8444-722075DE4A6F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3DC5BF76-3CB3-C04F-BD36-4E2354F5BCB8}" type="presParOf" srcId="{5B3E855A-067A-A94D-8ECF-E0762410E186}" destId="{2A19FC5D-3B86-E441-BA4D-6611533F1127}" srcOrd="0" destOrd="0" presId="urn:microsoft.com/office/officeart/2005/8/layout/hierarchy1"/>
    <dgm:cxn modelId="{40725533-CB34-C94D-91BC-9EA21005FAAE}" type="presParOf" srcId="{2A19FC5D-3B86-E441-BA4D-6611533F1127}" destId="{951FA09B-C2CC-9E4E-8447-F774CA2FFA6A}" srcOrd="0" destOrd="0" presId="urn:microsoft.com/office/officeart/2005/8/layout/hierarchy1"/>
    <dgm:cxn modelId="{2C9E303D-BA85-7240-B671-36FD8B043AE9}" type="presParOf" srcId="{951FA09B-C2CC-9E4E-8447-F774CA2FFA6A}" destId="{09E2A66F-0B9C-B14D-95E8-CABFB5F4927C}" srcOrd="0" destOrd="0" presId="urn:microsoft.com/office/officeart/2005/8/layout/hierarchy1"/>
    <dgm:cxn modelId="{3A771FF4-97CC-0243-A861-27A92E7B6E86}" type="presParOf" srcId="{951FA09B-C2CC-9E4E-8447-F774CA2FFA6A}" destId="{4B020118-7230-B641-9821-7CA20C46FB1B}" srcOrd="1" destOrd="0" presId="urn:microsoft.com/office/officeart/2005/8/layout/hierarchy1"/>
    <dgm:cxn modelId="{60692723-9809-1844-B191-AD10731F8CAA}" type="presParOf" srcId="{2A19FC5D-3B86-E441-BA4D-6611533F1127}" destId="{A0118F71-FBAE-B34B-A296-27BFFFC2CC37}" srcOrd="1" destOrd="0" presId="urn:microsoft.com/office/officeart/2005/8/layout/hierarchy1"/>
    <dgm:cxn modelId="{106847B9-933E-564F-8011-C5A2A1482DEE}" type="presParOf" srcId="{A0118F71-FBAE-B34B-A296-27BFFFC2CC37}" destId="{2D54A27B-5ADD-8248-A27E-E3C72183DD52}" srcOrd="0" destOrd="0" presId="urn:microsoft.com/office/officeart/2005/8/layout/hierarchy1"/>
    <dgm:cxn modelId="{BEB3037A-4EB9-3C4E-A1CA-9214CE3BB635}" type="presParOf" srcId="{A0118F71-FBAE-B34B-A296-27BFFFC2CC37}" destId="{98F6457E-D588-5C43-B325-8CC034379310}" srcOrd="1" destOrd="0" presId="urn:microsoft.com/office/officeart/2005/8/layout/hierarchy1"/>
    <dgm:cxn modelId="{FC66D2F7-CEB6-7047-93A6-E2C7132C2AE3}" type="presParOf" srcId="{98F6457E-D588-5C43-B325-8CC034379310}" destId="{88EFBCBB-F2E2-0E42-9867-590E691B7DEB}" srcOrd="0" destOrd="0" presId="urn:microsoft.com/office/officeart/2005/8/layout/hierarchy1"/>
    <dgm:cxn modelId="{A9264F24-AC14-9946-87E9-5D9BD4B5B5E0}" type="presParOf" srcId="{88EFBCBB-F2E2-0E42-9867-590E691B7DEB}" destId="{3D53A4DC-0D22-A441-95B9-E1369A686A5D}" srcOrd="0" destOrd="0" presId="urn:microsoft.com/office/officeart/2005/8/layout/hierarchy1"/>
    <dgm:cxn modelId="{BD025DC5-F13E-584C-ACA9-1651DA6F13F4}" type="presParOf" srcId="{88EFBCBB-F2E2-0E42-9867-590E691B7DEB}" destId="{294D1391-05F7-AF43-83BF-AAA011E784DA}" srcOrd="1" destOrd="0" presId="urn:microsoft.com/office/officeart/2005/8/layout/hierarchy1"/>
    <dgm:cxn modelId="{BBD6E6C7-E622-B64F-AAB7-EB87D7E4E044}" type="presParOf" srcId="{98F6457E-D588-5C43-B325-8CC034379310}" destId="{6AA55791-CB05-A346-B20F-F7BD40F1ED4E}" srcOrd="1" destOrd="0" presId="urn:microsoft.com/office/officeart/2005/8/layout/hierarchy1"/>
    <dgm:cxn modelId="{2770FCAE-8140-4C43-A4C3-CB28F12670ED}" type="presParOf" srcId="{6AA55791-CB05-A346-B20F-F7BD40F1ED4E}" destId="{0E2761CF-084F-2141-8826-22A6586B1DF1}" srcOrd="0" destOrd="0" presId="urn:microsoft.com/office/officeart/2005/8/layout/hierarchy1"/>
    <dgm:cxn modelId="{14E32F0D-B566-9F43-A6FC-D71A48A897E4}" type="presParOf" srcId="{6AA55791-CB05-A346-B20F-F7BD40F1ED4E}" destId="{85770F87-CC58-7140-8E40-306309A38617}" srcOrd="1" destOrd="0" presId="urn:microsoft.com/office/officeart/2005/8/layout/hierarchy1"/>
    <dgm:cxn modelId="{E33681B9-DFA5-0645-AC43-7B02C643B07D}" type="presParOf" srcId="{85770F87-CC58-7140-8E40-306309A38617}" destId="{C7F8CF50-EBDE-5C4F-BDD3-929B896C3716}" srcOrd="0" destOrd="0" presId="urn:microsoft.com/office/officeart/2005/8/layout/hierarchy1"/>
    <dgm:cxn modelId="{05ED932D-08F9-5543-A012-7FAE7E43634D}" type="presParOf" srcId="{C7F8CF50-EBDE-5C4F-BDD3-929B896C3716}" destId="{8EECA2F0-3637-CA41-ACBD-7DC57F888C3C}" srcOrd="0" destOrd="0" presId="urn:microsoft.com/office/officeart/2005/8/layout/hierarchy1"/>
    <dgm:cxn modelId="{8D456D4F-A937-BF44-8755-163ECCCE02D2}" type="presParOf" srcId="{C7F8CF50-EBDE-5C4F-BDD3-929B896C3716}" destId="{DE331C8C-4ABF-124F-9757-C8F82F4C98F7}" srcOrd="1" destOrd="0" presId="urn:microsoft.com/office/officeart/2005/8/layout/hierarchy1"/>
    <dgm:cxn modelId="{48F0ABC6-ECD3-0F46-86FE-5DF5DFDB0306}" type="presParOf" srcId="{85770F87-CC58-7140-8E40-306309A38617}" destId="{36BF3877-9E82-E24C-83DC-1CBA32F3EB8C}" srcOrd="1" destOrd="0" presId="urn:microsoft.com/office/officeart/2005/8/layout/hierarchy1"/>
    <dgm:cxn modelId="{1867530A-2B7B-BA44-992B-7708AD175228}" type="presParOf" srcId="{6AA55791-CB05-A346-B20F-F7BD40F1ED4E}" destId="{947E30E2-924B-0749-8444-722075DE4A6F}" srcOrd="2" destOrd="0" presId="urn:microsoft.com/office/officeart/2005/8/layout/hierarchy1"/>
    <dgm:cxn modelId="{F7E537B8-2006-444A-A3B4-AE9C2FDB19F7}" type="presParOf" srcId="{6AA55791-CB05-A346-B20F-F7BD40F1ED4E}" destId="{AFF2174E-232C-B84F-B91C-264C41EE18BC}" srcOrd="3" destOrd="0" presId="urn:microsoft.com/office/officeart/2005/8/layout/hierarchy1"/>
    <dgm:cxn modelId="{E0AD8311-DCF7-694F-B648-19394BBF50B8}" type="presParOf" srcId="{AFF2174E-232C-B84F-B91C-264C41EE18BC}" destId="{486E4CB4-6C2E-1B48-8326-55E06C1D39CE}" srcOrd="0" destOrd="0" presId="urn:microsoft.com/office/officeart/2005/8/layout/hierarchy1"/>
    <dgm:cxn modelId="{3910FC7E-78D0-414F-8E11-77747279331F}" type="presParOf" srcId="{486E4CB4-6C2E-1B48-8326-55E06C1D39CE}" destId="{7C3CD6CA-7D24-3F47-B318-FE7EDCE0570B}" srcOrd="0" destOrd="0" presId="urn:microsoft.com/office/officeart/2005/8/layout/hierarchy1"/>
    <dgm:cxn modelId="{BB183C9E-8FFC-2845-B50F-CE03F50EB794}" type="presParOf" srcId="{486E4CB4-6C2E-1B48-8326-55E06C1D39CE}" destId="{DD9416C5-70DE-6E43-80D9-C82E078F5EFB}" srcOrd="1" destOrd="0" presId="urn:microsoft.com/office/officeart/2005/8/layout/hierarchy1"/>
    <dgm:cxn modelId="{64D83916-FBE0-7A4E-BDE7-B7A8FC08F408}" type="presParOf" srcId="{AFF2174E-232C-B84F-B91C-264C41EE18BC}" destId="{322F8926-ABCE-9B45-A7FB-95CB894BCAF8}" srcOrd="1" destOrd="0" presId="urn:microsoft.com/office/officeart/2005/8/layout/hierarchy1"/>
    <dgm:cxn modelId="{EF2864C2-CBFE-A849-9428-44B130A30906}" type="presParOf" srcId="{A0118F71-FBAE-B34B-A296-27BFFFC2CC37}" destId="{E870DFCC-5C74-E940-8FE2-D2B5CFF8FD32}" srcOrd="2" destOrd="0" presId="urn:microsoft.com/office/officeart/2005/8/layout/hierarchy1"/>
    <dgm:cxn modelId="{9755CC18-6B31-FF41-A5A4-1351366314BD}" type="presParOf" srcId="{A0118F71-FBAE-B34B-A296-27BFFFC2CC37}" destId="{14DF78B0-2BFF-8A4E-9199-612412AA9CAD}" srcOrd="3" destOrd="0" presId="urn:microsoft.com/office/officeart/2005/8/layout/hierarchy1"/>
    <dgm:cxn modelId="{CCA5CC13-6722-6240-AE57-F787A550B485}" type="presParOf" srcId="{14DF78B0-2BFF-8A4E-9199-612412AA9CAD}" destId="{659F55F1-ED99-5142-95D8-0FC7F84102FF}" srcOrd="0" destOrd="0" presId="urn:microsoft.com/office/officeart/2005/8/layout/hierarchy1"/>
    <dgm:cxn modelId="{88A4B5E3-803B-9949-926A-95335338A796}" type="presParOf" srcId="{659F55F1-ED99-5142-95D8-0FC7F84102FF}" destId="{A162C1CF-94CA-844C-9544-3DEDC88C5EE5}" srcOrd="0" destOrd="0" presId="urn:microsoft.com/office/officeart/2005/8/layout/hierarchy1"/>
    <dgm:cxn modelId="{A3543E8B-2758-EE4C-8ED9-53D6A9DF8C95}" type="presParOf" srcId="{659F55F1-ED99-5142-95D8-0FC7F84102FF}" destId="{1230B3F1-D63E-5E48-B652-E8B068F32AE5}" srcOrd="1" destOrd="0" presId="urn:microsoft.com/office/officeart/2005/8/layout/hierarchy1"/>
    <dgm:cxn modelId="{5EA7E342-C9A3-D744-B6D1-75CBBC6FDB18}" type="presParOf" srcId="{14DF78B0-2BFF-8A4E-9199-612412AA9CAD}" destId="{AE710114-766D-C14C-8018-FB74136A752B}" srcOrd="1" destOrd="0" presId="urn:microsoft.com/office/officeart/2005/8/layout/hierarchy1"/>
    <dgm:cxn modelId="{06377C87-2D87-9D45-9DA3-906C9E18C30C}" type="presParOf" srcId="{AE710114-766D-C14C-8018-FB74136A752B}" destId="{9C764079-CD67-EB44-81AB-8BFE98DB8A89}" srcOrd="0" destOrd="0" presId="urn:microsoft.com/office/officeart/2005/8/layout/hierarchy1"/>
    <dgm:cxn modelId="{DDAAF13D-5024-414F-BA56-E19B4CD44C62}" type="presParOf" srcId="{AE710114-766D-C14C-8018-FB74136A752B}" destId="{08405A34-0D49-D143-AF7E-65F2A20E3576}" srcOrd="1" destOrd="0" presId="urn:microsoft.com/office/officeart/2005/8/layout/hierarchy1"/>
    <dgm:cxn modelId="{E5716F2A-5330-D544-B920-0FCCD33C6131}" type="presParOf" srcId="{08405A34-0D49-D143-AF7E-65F2A20E3576}" destId="{88877E42-977F-CE48-BD32-1443F2D7CD1F}" srcOrd="0" destOrd="0" presId="urn:microsoft.com/office/officeart/2005/8/layout/hierarchy1"/>
    <dgm:cxn modelId="{21744D45-4837-3646-AC25-F4AA6CF765F2}" type="presParOf" srcId="{88877E42-977F-CE48-BD32-1443F2D7CD1F}" destId="{7F9DE28B-690C-EA46-A37B-40AB80DADD6D}" srcOrd="0" destOrd="0" presId="urn:microsoft.com/office/officeart/2005/8/layout/hierarchy1"/>
    <dgm:cxn modelId="{BEAB9A78-B18A-2045-8A07-91DF5BB4BE04}" type="presParOf" srcId="{88877E42-977F-CE48-BD32-1443F2D7CD1F}" destId="{C4E910C1-BF12-7245-838A-FE21100D274A}" srcOrd="1" destOrd="0" presId="urn:microsoft.com/office/officeart/2005/8/layout/hierarchy1"/>
    <dgm:cxn modelId="{844D2B8A-DE9E-D949-882E-C8D22A51F773}" type="presParOf" srcId="{08405A34-0D49-D143-AF7E-65F2A20E3576}" destId="{7399D448-3844-E14F-8C59-A9E2FA84C999}" srcOrd="1" destOrd="0" presId="urn:microsoft.com/office/officeart/2005/8/layout/hierarchy1"/>
    <dgm:cxn modelId="{10F8F44C-DABB-0643-B11C-C010D85692E7}" type="presParOf" srcId="{AE710114-766D-C14C-8018-FB74136A752B}" destId="{62A47CAE-BE9D-1147-BE5F-721F981DBB6D}" srcOrd="2" destOrd="0" presId="urn:microsoft.com/office/officeart/2005/8/layout/hierarchy1"/>
    <dgm:cxn modelId="{3B35051D-3F5A-BC4B-B317-2EB230A08078}" type="presParOf" srcId="{AE710114-766D-C14C-8018-FB74136A752B}" destId="{ECF8D7A3-CB0D-5543-8C7A-43B77D026AE2}" srcOrd="3" destOrd="0" presId="urn:microsoft.com/office/officeart/2005/8/layout/hierarchy1"/>
    <dgm:cxn modelId="{0634ED71-80C1-334F-824F-304E13C911D8}" type="presParOf" srcId="{ECF8D7A3-CB0D-5543-8C7A-43B77D026AE2}" destId="{1A763D16-9E77-154E-A77F-AA4997CA6910}" srcOrd="0" destOrd="0" presId="urn:microsoft.com/office/officeart/2005/8/layout/hierarchy1"/>
    <dgm:cxn modelId="{5670E661-E305-AB4A-BEFB-80FAEC96EB43}" type="presParOf" srcId="{1A763D16-9E77-154E-A77F-AA4997CA6910}" destId="{B5F9CF80-8B19-A246-9283-1380B3481A1E}" srcOrd="0" destOrd="0" presId="urn:microsoft.com/office/officeart/2005/8/layout/hierarchy1"/>
    <dgm:cxn modelId="{9F15A3E9-12A0-574C-8C8D-E44179C42934}" type="presParOf" srcId="{1A763D16-9E77-154E-A77F-AA4997CA6910}" destId="{5BA3B5D3-2617-8A43-B93A-307F9B2298AA}" srcOrd="1" destOrd="0" presId="urn:microsoft.com/office/officeart/2005/8/layout/hierarchy1"/>
    <dgm:cxn modelId="{D9C23F79-9D0A-CD4C-ADCD-4FFE92542F7C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6927-5269-624A-98AE-F52C231777BE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F400-B94B-2944-97CB-5C835EDE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9T22:17:5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2441 24575,'10'-5'0,"0"-5"0,1 4 0,-1-5 0,1 1 0,6-7 0,-5 5 0,4-5 0,-5 11 0,0-4 0,-1 9 0,1-9 0,0 9 0,-6-9 0,4 9 0,-8-9 0,8 9 0,-8-8 0,9 7 0,-4-7 0,4 3 0,1-5 0,-1 0 0,1 5 0,-5-3 0,3 8 0,-3-9 0,4 9 0,0-8 0,1 3 0,0-5 0,-1 0 0,1 0 0,0 0 0,-1 5 0,1-4 0,0 4 0,0 0 0,-1-3 0,0 8 0,-4-8 0,3 7 0,-4-7 0,6 8 0,-1-8 0,0 3 0,0 1 0,-5-5 0,5 9 0,-4-9 0,5 4 0,-1-5 0,1 5 0,0-3 0,0 8 0,-1-9 0,1 9 0,-1-4 0,-4 0 0,2 4 0,-7-8 0,8 7 0,-3-7 0,5 8 0,-5-9 0,3 9 0,-3-9 0,5 9 0,-5-9 0,3 9 0,-3-9 0,5 4 0,-1 0 0,0-3 0,0 8 0,1-3 0,-6-1 0,5 4 0,-5-4 0,6 5 0,-1 0 0,0-5 0,0 4 0,1-4 0,-1 5 0,1-4 0,-1 2 0,1-2 0,0 4 0,-1-5 0,1 4 0,0-4 0,0 5 0,-1-5 0,1 4 0,0-4 0,0 0 0,-1 4 0,1-4 0,0 5 0,0-5 0,-1 4 0,1-9 0,6 9 0,-5-4 0,4 5 0,1-5 0,-5 3 0,4-3 0,1 5 0,-5 0 0,5 0 0,-1 0 0,-4-5 0,11 4 0,-5-9 0,5 8 0,1-8 0,-6 8 0,4-3 0,-4 5 0,6-5 0,0 3 0,0-3 0,-6 5 0,4 0 0,-10 0 0,5 0 0,-7-5 0,1 4 0,0-4 0,0 5 0,-1 0 0,1-5 0,0 4 0,-1-4 0,1 0 0,0 4 0,0-4 0,-1 1 0,1-3 0,0 1 0,0-3 0,-1 3 0,1 0 0,0-4 0,0 4 0,-1-5 0,1 5 0,-5-4 0,4 4 0,-5 0 0,1-4 0,4 4 0,-4-5 0,5 1 0,-5-1 0,3 0 0,-3 0 0,5 0 0,0 0 0,-5 0 0,3 0 0,-3 5 0,0-3 0,3 3 0,-8-5 0,3 1 0,1 5 0,-4-4 0,8 3 0,-7-11 0,7 5 0,-3-5 0,0 0 0,4 5 0,-4-10 0,5 9 0,-5-3 0,4 5 0,-9 0 0,8 5 0,-8-4 0,4 5 0,-1-1 0,-3-4 0,4 5 0,0-1 0,-4-4 0,4 4 0,-1-4 0,-2-1 0,8-6 0,-4-1 0,6 0 0,-1-5 0,1 5 0,-6-6 0,4 6 0,-3-4 0,-1 9 0,4-3 0,-9 5 0,8 5 0,-7-3 0,7 3 0,-4-5 0,6 0 0,-5 0 0,3 1 0,-2-7 0,4 5 0,0-5 0,0 6 0,-1 0 0,2-6 0,-1 5 0,-5-5 0,4 6 0,-5 1 0,1-1 0,4 0 0,-4-6 0,5 5 0,0-5 0,1 1 0,-1 3 0,0-3 0,0-1 0,0 5 0,0-5 0,0 6 0,-5 0 0,3 0 0,-7 0 0,7 0 0,-3 0 0,0 1 0,4-7 0,-4 5 0,6-11 0,-1 5 0,1 0 0,-1-5 0,1 5 0,0-6 0,0 0 0,-1 6 0,1-4 0,-1 9 0,0-3 0,0-1 0,0 5 0,0-5 0,0 6 0,0 0 0,5 0 0,-4 0 0,11-1 0,-5 0 0,-1 1 0,6-1 0,-5 0 0,6 0 0,-1 0 0,-5 1 0,5 4 0,-6-3 0,7 3 0,0-5 0,0 6 0,-1-5 0,1 4 0,7 1 0,-6-5 0,6 4 0,-8 1 0,1-5 0,0 4 0,7 0 0,-6 2 0,6 0 0,-8 3 0,1-8 0,0 8 0,0-8 0,-1 8 0,1-8 0,0 8 0,0-3 0,-1 0 0,-5 3 0,4-3 0,-4 5 0,0 0 0,5 0 0,-11 0 0,10 0 0,-10 0 0,5 0 0,-1 0 0,-4 0 0,5 0 0,-6 0 0,-1 0 0,1 0 0,-5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6688F5-0553-2B44-965A-DF11DCCE5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57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63B8E7-512A-6A45-BEE2-4318E1AC4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2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Biostat</a:t>
            </a:r>
            <a:r>
              <a:rPr lang="en-US" b="1" dirty="0"/>
              <a:t> 202: Opportunities and Challenges of “Big Data”:</a:t>
            </a:r>
            <a:br>
              <a:rPr lang="en-US" b="1" dirty="0"/>
            </a:br>
            <a:r>
              <a:rPr lang="en-US" dirty="0">
                <a:solidFill>
                  <a:schemeClr val="accent5"/>
                </a:solidFill>
              </a:rPr>
              <a:t>Machine Learning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1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ntroduction &amp; Regression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207155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Aaron Wolfe Scheffler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Division of Biostatistics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Department of Epidemiology and Biostatistics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3C9A-24BF-5048-AE24-D84810C7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ADD6FED8-334C-C243-944B-8860475AA5BC}"/>
              </a:ext>
            </a:extLst>
          </p:cNvPr>
          <p:cNvGrpSpPr>
            <a:grpSpLocks/>
          </p:cNvGrpSpPr>
          <p:nvPr/>
        </p:nvGrpSpPr>
        <p:grpSpPr bwMode="auto">
          <a:xfrm>
            <a:off x="2246293" y="2080771"/>
            <a:ext cx="1160462" cy="1346200"/>
            <a:chOff x="325" y="1265"/>
            <a:chExt cx="731" cy="848"/>
          </a:xfrm>
        </p:grpSpPr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59A54FFA-2CAC-7F48-A230-A9BED9086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>
              <a:extLst>
                <a:ext uri="{FF2B5EF4-FFF2-40B4-BE49-F238E27FC236}">
                  <a16:creationId xmlns:a16="http://schemas.microsoft.com/office/drawing/2014/main" id="{C37E3746-593F-8A4B-8C83-46DBBB4C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5F3E7DA0-49BA-DA4E-8ADB-E33A353C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380C0CEE-5AA4-1B4D-9C73-B6B5BFA0C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3F166A02-8471-264F-9231-44D72BA4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 dirty="0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>
              <a:extLst>
                <a:ext uri="{FF2B5EF4-FFF2-40B4-BE49-F238E27FC236}">
                  <a16:creationId xmlns:a16="http://schemas.microsoft.com/office/drawing/2014/main" id="{A7AB7C5F-0329-D244-854E-A18E29732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7B658113-4AB3-DC40-9668-324596F6C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27" y="1804146"/>
            <a:ext cx="201984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00B050"/>
                </a:solidFill>
                <a:latin typeface="Arial" charset="0"/>
              </a:rPr>
              <a:t>Training set (2/3)</a:t>
            </a: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03FAA498-C117-1D44-8FFB-C52647D6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067" y="5095083"/>
            <a:ext cx="19257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Testing set (1/3)</a:t>
            </a:r>
          </a:p>
        </p:txBody>
      </p:sp>
      <p:grpSp>
        <p:nvGrpSpPr>
          <p:cNvPr id="74" name="Group 45">
            <a:extLst>
              <a:ext uri="{FF2B5EF4-FFF2-40B4-BE49-F238E27FC236}">
                <a16:creationId xmlns:a16="http://schemas.microsoft.com/office/drawing/2014/main" id="{E7A14BCB-5589-9C43-ADE9-964FEF0B24EE}"/>
              </a:ext>
            </a:extLst>
          </p:cNvPr>
          <p:cNvGrpSpPr>
            <a:grpSpLocks/>
          </p:cNvGrpSpPr>
          <p:nvPr/>
        </p:nvGrpSpPr>
        <p:grpSpPr bwMode="auto">
          <a:xfrm>
            <a:off x="2480858" y="4691720"/>
            <a:ext cx="533400" cy="266700"/>
            <a:chOff x="1812" y="2352"/>
            <a:chExt cx="336" cy="168"/>
          </a:xfrm>
        </p:grpSpPr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F7659B19-231C-B144-8467-37A98708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FC1A2E24-06B6-8144-8002-9968223EC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E8FF7D7A-D240-EF4D-A06E-C29900700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49">
              <a:extLst>
                <a:ext uri="{FF2B5EF4-FFF2-40B4-BE49-F238E27FC236}">
                  <a16:creationId xmlns:a16="http://schemas.microsoft.com/office/drawing/2014/main" id="{A45F4363-DB3A-2F43-BAAD-40C637E70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1EADF43D-E904-3347-A8D8-174C6987B897}"/>
              </a:ext>
            </a:extLst>
          </p:cNvPr>
          <p:cNvGrpSpPr>
            <a:grpSpLocks/>
          </p:cNvGrpSpPr>
          <p:nvPr/>
        </p:nvGrpSpPr>
        <p:grpSpPr bwMode="auto">
          <a:xfrm>
            <a:off x="4863779" y="2264521"/>
            <a:ext cx="533400" cy="444500"/>
            <a:chOff x="2540" y="1303"/>
            <a:chExt cx="336" cy="280"/>
          </a:xfrm>
        </p:grpSpPr>
        <p:sp>
          <p:nvSpPr>
            <p:cNvPr id="80" name="Rectangle 51">
              <a:extLst>
                <a:ext uri="{FF2B5EF4-FFF2-40B4-BE49-F238E27FC236}">
                  <a16:creationId xmlns:a16="http://schemas.microsoft.com/office/drawing/2014/main" id="{CE6BC8B5-F669-6D4B-8E45-2E28121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52">
              <a:extLst>
                <a:ext uri="{FF2B5EF4-FFF2-40B4-BE49-F238E27FC236}">
                  <a16:creationId xmlns:a16="http://schemas.microsoft.com/office/drawing/2014/main" id="{E5D1D79B-54DE-3742-ADD9-69CDD3AF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9628CC11-292D-824C-AC51-09396F72E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54">
              <a:extLst>
                <a:ext uri="{FF2B5EF4-FFF2-40B4-BE49-F238E27FC236}">
                  <a16:creationId xmlns:a16="http://schemas.microsoft.com/office/drawing/2014/main" id="{F376756F-591F-DB47-8BCB-B6E193D91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5">
              <a:extLst>
                <a:ext uri="{FF2B5EF4-FFF2-40B4-BE49-F238E27FC236}">
                  <a16:creationId xmlns:a16="http://schemas.microsoft.com/office/drawing/2014/main" id="{E0FD00F7-E564-7643-A67F-18D1B7A9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7D38F6C2-7636-6C4D-8B0F-A88D35B39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58">
            <a:extLst>
              <a:ext uri="{FF2B5EF4-FFF2-40B4-BE49-F238E27FC236}">
                <a16:creationId xmlns:a16="http://schemas.microsoft.com/office/drawing/2014/main" id="{BE07E8C8-E9B1-6541-BEF1-95839324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17" y="3287691"/>
            <a:ext cx="2685252" cy="4445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59">
            <a:extLst>
              <a:ext uri="{FF2B5EF4-FFF2-40B4-BE49-F238E27FC236}">
                <a16:creationId xmlns:a16="http://schemas.microsoft.com/office/drawing/2014/main" id="{CB0C012B-7117-C247-B32E-08524394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592" y="3280686"/>
            <a:ext cx="258587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en-US" sz="2000" dirty="0"/>
              <a:t>Build regression model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40083110-C574-3743-86E1-6FAE8DB9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4" y="4535869"/>
            <a:ext cx="1914957" cy="1262675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F9EFE3-659A-F64D-B425-9C3166F4CAA2}"/>
              </a:ext>
            </a:extLst>
          </p:cNvPr>
          <p:cNvCxnSpPr/>
          <p:nvPr/>
        </p:nvCxnSpPr>
        <p:spPr>
          <a:xfrm>
            <a:off x="3513932" y="2486771"/>
            <a:ext cx="117389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DBAAC23-F380-BE49-A9FC-AF138DD72FE6}"/>
              </a:ext>
            </a:extLst>
          </p:cNvPr>
          <p:cNvCxnSpPr>
            <a:cxnSpLocks/>
          </p:cNvCxnSpPr>
          <p:nvPr/>
        </p:nvCxnSpPr>
        <p:spPr>
          <a:xfrm>
            <a:off x="5149529" y="2791571"/>
            <a:ext cx="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1EF9FEE-16EB-3645-BE37-29FB4076B150}"/>
              </a:ext>
            </a:extLst>
          </p:cNvPr>
          <p:cNvCxnSpPr>
            <a:cxnSpLocks/>
          </p:cNvCxnSpPr>
          <p:nvPr/>
        </p:nvCxnSpPr>
        <p:spPr>
          <a:xfrm>
            <a:off x="5149529" y="3868140"/>
            <a:ext cx="0" cy="5534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7DC3E37-F7CE-5B46-A6C1-861A171C8D48}"/>
              </a:ext>
            </a:extLst>
          </p:cNvPr>
          <p:cNvCxnSpPr>
            <a:cxnSpLocks/>
          </p:cNvCxnSpPr>
          <p:nvPr/>
        </p:nvCxnSpPr>
        <p:spPr>
          <a:xfrm>
            <a:off x="2791108" y="3621594"/>
            <a:ext cx="0" cy="92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429258E-5A1D-3C44-82F1-A2173FFB2B93}"/>
              </a:ext>
            </a:extLst>
          </p:cNvPr>
          <p:cNvCxnSpPr>
            <a:cxnSpLocks/>
          </p:cNvCxnSpPr>
          <p:nvPr/>
        </p:nvCxnSpPr>
        <p:spPr>
          <a:xfrm>
            <a:off x="3245294" y="4862005"/>
            <a:ext cx="805298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EB2A6EF-7993-7842-A839-EE0951C12DB0}"/>
              </a:ext>
            </a:extLst>
          </p:cNvPr>
          <p:cNvCxnSpPr>
            <a:cxnSpLocks/>
          </p:cNvCxnSpPr>
          <p:nvPr/>
        </p:nvCxnSpPr>
        <p:spPr>
          <a:xfrm flipH="1">
            <a:off x="2705943" y="6126755"/>
            <a:ext cx="2443586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E14752F-8429-DC49-8214-0BBF1C8EDAA3}"/>
              </a:ext>
            </a:extLst>
          </p:cNvPr>
          <p:cNvCxnSpPr>
            <a:cxnSpLocks/>
          </p:cNvCxnSpPr>
          <p:nvPr/>
        </p:nvCxnSpPr>
        <p:spPr>
          <a:xfrm flipV="1">
            <a:off x="2732759" y="5461796"/>
            <a:ext cx="0" cy="66495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30">
            <a:extLst>
              <a:ext uri="{FF2B5EF4-FFF2-40B4-BE49-F238E27FC236}">
                <a16:creationId xmlns:a16="http://schemas.microsoft.com/office/drawing/2014/main" id="{63B19CF4-72E1-2C48-AA8C-FFFF12B4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602" y="6126755"/>
            <a:ext cx="133936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Evaluate predictions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0A68126A-958D-4941-801C-616E675E3625}"/>
              </a:ext>
            </a:extLst>
          </p:cNvPr>
          <p:cNvCxnSpPr>
            <a:cxnSpLocks/>
          </p:cNvCxnSpPr>
          <p:nvPr/>
        </p:nvCxnSpPr>
        <p:spPr>
          <a:xfrm>
            <a:off x="5149529" y="5830337"/>
            <a:ext cx="0" cy="296418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7164DE0-2FD7-A742-B9C6-B3E88FA9CBEF}"/>
              </a:ext>
            </a:extLst>
          </p:cNvPr>
          <p:cNvCxnSpPr>
            <a:cxnSpLocks/>
          </p:cNvCxnSpPr>
          <p:nvPr/>
        </p:nvCxnSpPr>
        <p:spPr>
          <a:xfrm flipH="1">
            <a:off x="5596128" y="2486771"/>
            <a:ext cx="1840993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5F1EDCD6-A1FA-7A4B-95BB-7A1D63ACAA9D}"/>
              </a:ext>
            </a:extLst>
          </p:cNvPr>
          <p:cNvCxnSpPr>
            <a:cxnSpLocks/>
          </p:cNvCxnSpPr>
          <p:nvPr/>
        </p:nvCxnSpPr>
        <p:spPr>
          <a:xfrm>
            <a:off x="7437120" y="2486771"/>
            <a:ext cx="0" cy="2791668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EDE71A-F8B0-E649-8A54-0490DADDF0F2}"/>
              </a:ext>
            </a:extLst>
          </p:cNvPr>
          <p:cNvCxnSpPr>
            <a:cxnSpLocks/>
          </p:cNvCxnSpPr>
          <p:nvPr/>
        </p:nvCxnSpPr>
        <p:spPr>
          <a:xfrm>
            <a:off x="6266688" y="5278439"/>
            <a:ext cx="1170432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30">
            <a:extLst>
              <a:ext uri="{FF2B5EF4-FFF2-40B4-BE49-F238E27FC236}">
                <a16:creationId xmlns:a16="http://schemas.microsoft.com/office/drawing/2014/main" id="{A76213DE-F2BE-2A46-BFD4-DDE3C58B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938" y="3439117"/>
            <a:ext cx="139522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Evaluate predictions</a:t>
            </a:r>
          </a:p>
        </p:txBody>
      </p:sp>
    </p:spTree>
    <p:extLst>
      <p:ext uri="{BB962C8B-B14F-4D97-AF65-F5344CB8AC3E}">
        <p14:creationId xmlns:p14="http://schemas.microsoft.com/office/powerpoint/2010/main" val="226663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434-DA0D-3345-B9F5-B3B25A91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8525"/>
            <a:ext cx="7772400" cy="1143000"/>
          </a:xfrm>
        </p:spPr>
        <p:txBody>
          <a:bodyPr/>
          <a:lstStyle/>
          <a:p>
            <a:r>
              <a:rPr lang="en-US" dirty="0"/>
              <a:t>Simulation of overfitting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C7598-454A-BA48-BFD5-E2EF309D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508760"/>
            <a:ext cx="6565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6345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Evaluation metrics for continuous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72" y="818572"/>
            <a:ext cx="6150113" cy="54139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Linear correlation^2 (r^2) – square of correlation coefficient between the observed target values and predicted target values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Mean absolute error (MAE) -- the average absolute deviation between observed target values and predicted target values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76A78A-6EEF-E04F-BE73-046AA916DE57}"/>
              </a:ext>
            </a:extLst>
          </p:cNvPr>
          <p:cNvGrpSpPr/>
          <p:nvPr/>
        </p:nvGrpSpPr>
        <p:grpSpPr>
          <a:xfrm>
            <a:off x="7019475" y="3789351"/>
            <a:ext cx="1485900" cy="1514475"/>
            <a:chOff x="4464050" y="2494128"/>
            <a:chExt cx="4679950" cy="2946976"/>
          </a:xfrm>
        </p:grpSpPr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238FAEC3-12BA-8848-B693-D33B8C514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250" y="2570328"/>
              <a:ext cx="0" cy="236220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71F9EB19-915B-444F-B78C-E88AAA217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250" y="4932528"/>
              <a:ext cx="373380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CF6A2983-CDD4-A24A-85B2-322D17597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450" y="3179928"/>
              <a:ext cx="3810000" cy="129540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59DD8504-982E-954B-8913-F726DDD3A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4050" y="2875128"/>
              <a:ext cx="152400" cy="152400"/>
              <a:chOff x="384" y="3264"/>
              <a:chExt cx="96" cy="96"/>
            </a:xfrm>
          </p:grpSpPr>
          <p:sp>
            <p:nvSpPr>
              <p:cNvPr id="39" name="Line 18">
                <a:extLst>
                  <a:ext uri="{FF2B5EF4-FFF2-40B4-BE49-F238E27FC236}">
                    <a16:creationId xmlns:a16="http://schemas.microsoft.com/office/drawing/2014/main" id="{82589359-B5E3-754F-B7D7-EAFF92739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744EF4F3-32F2-F547-B3EA-4A4158C0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CF50B3E9-1A6E-7141-BB58-78F37CBF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4450" y="3713328"/>
              <a:ext cx="152400" cy="152400"/>
              <a:chOff x="384" y="3264"/>
              <a:chExt cx="96" cy="96"/>
            </a:xfrm>
          </p:grpSpPr>
          <p:sp>
            <p:nvSpPr>
              <p:cNvPr id="37" name="Line 22">
                <a:extLst>
                  <a:ext uri="{FF2B5EF4-FFF2-40B4-BE49-F238E27FC236}">
                    <a16:creationId xmlns:a16="http://schemas.microsoft.com/office/drawing/2014/main" id="{54AC010F-7217-F54D-8041-BE9F37E74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">
                <a:extLst>
                  <a:ext uri="{FF2B5EF4-FFF2-40B4-BE49-F238E27FC236}">
                    <a16:creationId xmlns:a16="http://schemas.microsoft.com/office/drawing/2014/main" id="{65316D4A-556C-B44C-B13A-B571E7DA1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82388-8144-AE47-9F1E-B45466528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7250" y="3179928"/>
              <a:ext cx="152400" cy="152400"/>
              <a:chOff x="384" y="3264"/>
              <a:chExt cx="96" cy="96"/>
            </a:xfrm>
          </p:grpSpPr>
          <p:sp>
            <p:nvSpPr>
              <p:cNvPr id="35" name="Line 25">
                <a:extLst>
                  <a:ext uri="{FF2B5EF4-FFF2-40B4-BE49-F238E27FC236}">
                    <a16:creationId xmlns:a16="http://schemas.microsoft.com/office/drawing/2014/main" id="{040CBFFC-C59C-394B-A5CB-19F06CBF0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>
                <a:extLst>
                  <a:ext uri="{FF2B5EF4-FFF2-40B4-BE49-F238E27FC236}">
                    <a16:creationId xmlns:a16="http://schemas.microsoft.com/office/drawing/2014/main" id="{578A9F46-66B3-C843-9C9B-2B16218F6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:a16="http://schemas.microsoft.com/office/drawing/2014/main" id="{84A4ECE4-CFE3-6443-A426-BC0A62805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450" y="4094328"/>
              <a:ext cx="152400" cy="152400"/>
              <a:chOff x="384" y="3264"/>
              <a:chExt cx="96" cy="96"/>
            </a:xfrm>
          </p:grpSpPr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E851060A-74C0-E048-BEAD-3A2FC10E8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99EB5E9D-3EB9-9047-9691-96C16FD68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793FCA77-9E2C-BF41-B495-60BA64B90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4650" y="3865728"/>
              <a:ext cx="152400" cy="152400"/>
              <a:chOff x="384" y="3264"/>
              <a:chExt cx="96" cy="96"/>
            </a:xfrm>
          </p:grpSpPr>
          <p:sp>
            <p:nvSpPr>
              <p:cNvPr id="31" name="Line 31">
                <a:extLst>
                  <a:ext uri="{FF2B5EF4-FFF2-40B4-BE49-F238E27FC236}">
                    <a16:creationId xmlns:a16="http://schemas.microsoft.com/office/drawing/2014/main" id="{A6CE6F47-7AC4-E74F-99C9-03E31770C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312EB4F4-79AF-EE41-A5BC-2C066C9FE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BA110212-E86A-A245-BBBD-CDFC2A5DC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250" y="4322928"/>
              <a:ext cx="152400" cy="152400"/>
              <a:chOff x="384" y="3264"/>
              <a:chExt cx="96" cy="96"/>
            </a:xfrm>
          </p:grpSpPr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1B92FEA6-935C-6142-9533-120AC7214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26F6C473-7421-4C43-919E-D22B4F628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09E582C9-1D47-EB40-B091-F6CDE6F5A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7650" y="3332328"/>
              <a:ext cx="152400" cy="152400"/>
              <a:chOff x="384" y="3264"/>
              <a:chExt cx="96" cy="96"/>
            </a:xfrm>
          </p:grpSpPr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6D0A6E35-C483-0241-B92E-C3A864A5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AE8506C5-3188-AC4F-A5C3-A6F920C81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39">
              <a:extLst>
                <a:ext uri="{FF2B5EF4-FFF2-40B4-BE49-F238E27FC236}">
                  <a16:creationId xmlns:a16="http://schemas.microsoft.com/office/drawing/2014/main" id="{66199A8E-A7FD-DE48-A53B-D17407028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0650" y="3408528"/>
              <a:ext cx="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51">
              <a:extLst>
                <a:ext uri="{FF2B5EF4-FFF2-40B4-BE49-F238E27FC236}">
                  <a16:creationId xmlns:a16="http://schemas.microsoft.com/office/drawing/2014/main" id="{79200240-D41B-2C44-9F34-BCE6766990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1250" y="4780128"/>
            <a:ext cx="4127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18" name="Object 51">
                          <a:extLst>
                            <a:ext uri="{FF2B5EF4-FFF2-40B4-BE49-F238E27FC236}">
                              <a16:creationId xmlns:a16="http://schemas.microsoft.com/office/drawing/2014/main" id="{79200240-D41B-2C44-9F34-BCE6766990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1250" y="4780128"/>
                          <a:ext cx="4127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2">
              <a:extLst>
                <a:ext uri="{FF2B5EF4-FFF2-40B4-BE49-F238E27FC236}">
                  <a16:creationId xmlns:a16="http://schemas.microsoft.com/office/drawing/2014/main" id="{352EBF0B-02F1-1F4E-9CFF-1A992B1775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050" y="2494128"/>
            <a:ext cx="4508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4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19" name="Object 52">
                          <a:extLst>
                            <a:ext uri="{FF2B5EF4-FFF2-40B4-BE49-F238E27FC236}">
                              <a16:creationId xmlns:a16="http://schemas.microsoft.com/office/drawing/2014/main" id="{352EBF0B-02F1-1F4E-9CFF-1A992B177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050" y="2494128"/>
                          <a:ext cx="4508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39">
              <a:extLst>
                <a:ext uri="{FF2B5EF4-FFF2-40B4-BE49-F238E27FC236}">
                  <a16:creationId xmlns:a16="http://schemas.microsoft.com/office/drawing/2014/main" id="{1AEE399E-740A-584E-8ED0-ED5EA6F1C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0250" y="2955810"/>
              <a:ext cx="0" cy="22411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9">
              <a:extLst>
                <a:ext uri="{FF2B5EF4-FFF2-40B4-BE49-F238E27FC236}">
                  <a16:creationId xmlns:a16="http://schemas.microsoft.com/office/drawing/2014/main" id="{2BB70EAE-C65D-7944-8CBE-A10631731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78968" y="3302566"/>
              <a:ext cx="6556" cy="22411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9">
              <a:extLst>
                <a:ext uri="{FF2B5EF4-FFF2-40B4-BE49-F238E27FC236}">
                  <a16:creationId xmlns:a16="http://schemas.microsoft.com/office/drawing/2014/main" id="{F335E4E2-04D3-EF4F-B4ED-CC8CF471D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9371" y="3435422"/>
              <a:ext cx="0" cy="30162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C5184246-EE0E-6047-A72C-27847F5B2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7448" y="4363886"/>
              <a:ext cx="76201" cy="352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9">
              <a:extLst>
                <a:ext uri="{FF2B5EF4-FFF2-40B4-BE49-F238E27FC236}">
                  <a16:creationId xmlns:a16="http://schemas.microsoft.com/office/drawing/2014/main" id="{EE61D4B2-8752-D247-AA7F-6BC5856F5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21883" y="3973369"/>
              <a:ext cx="8966" cy="1615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9">
              <a:extLst>
                <a:ext uri="{FF2B5EF4-FFF2-40B4-BE49-F238E27FC236}">
                  <a16:creationId xmlns:a16="http://schemas.microsoft.com/office/drawing/2014/main" id="{23BFC717-BE3F-B744-B24C-E3203191B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5615" y="3938445"/>
              <a:ext cx="0" cy="22542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9FD38-1F43-7944-B9CF-4368449CBD63}"/>
                </a:ext>
              </a:extLst>
            </p:cNvPr>
            <p:cNvSpPr txBox="1"/>
            <p:nvPr/>
          </p:nvSpPr>
          <p:spPr>
            <a:xfrm flipH="1">
              <a:off x="4839019" y="4856329"/>
              <a:ext cx="4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7FE570-6092-A144-B24B-5F617FE1A510}"/>
              </a:ext>
            </a:extLst>
          </p:cNvPr>
          <p:cNvCxnSpPr>
            <a:cxnSpLocks/>
          </p:cNvCxnSpPr>
          <p:nvPr/>
        </p:nvCxnSpPr>
        <p:spPr>
          <a:xfrm flipV="1">
            <a:off x="7157433" y="1554174"/>
            <a:ext cx="7258" cy="122054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708D6E7-DA5D-F94F-997D-EC7D3451748C}"/>
              </a:ext>
            </a:extLst>
          </p:cNvPr>
          <p:cNvCxnSpPr>
            <a:cxnSpLocks/>
          </p:cNvCxnSpPr>
          <p:nvPr/>
        </p:nvCxnSpPr>
        <p:spPr>
          <a:xfrm>
            <a:off x="7140767" y="2774722"/>
            <a:ext cx="124331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35F36AE-AD35-BC45-99C4-784EBBD65FE8}"/>
              </a:ext>
            </a:extLst>
          </p:cNvPr>
          <p:cNvSpPr txBox="1"/>
          <p:nvPr/>
        </p:nvSpPr>
        <p:spPr>
          <a:xfrm>
            <a:off x="7161062" y="2787042"/>
            <a:ext cx="21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1106DE-88D1-7C48-B368-365341DE5FB8}"/>
              </a:ext>
            </a:extLst>
          </p:cNvPr>
          <p:cNvSpPr txBox="1"/>
          <p:nvPr/>
        </p:nvSpPr>
        <p:spPr>
          <a:xfrm rot="16200000">
            <a:off x="5909609" y="1511810"/>
            <a:ext cx="21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477D54D-AA11-5044-AB3F-5E09BB3836EC}"/>
              </a:ext>
            </a:extLst>
          </p:cNvPr>
          <p:cNvSpPr/>
          <p:nvPr/>
        </p:nvSpPr>
        <p:spPr>
          <a:xfrm>
            <a:off x="7352710" y="2409058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374072E-D796-984D-9B2E-D1BF305733D5}"/>
              </a:ext>
            </a:extLst>
          </p:cNvPr>
          <p:cNvSpPr/>
          <p:nvPr/>
        </p:nvSpPr>
        <p:spPr>
          <a:xfrm>
            <a:off x="7569020" y="2089341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1F1341-268C-FC42-8405-F8836A4B858B}"/>
              </a:ext>
            </a:extLst>
          </p:cNvPr>
          <p:cNvSpPr/>
          <p:nvPr/>
        </p:nvSpPr>
        <p:spPr>
          <a:xfrm>
            <a:off x="7842866" y="2050268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515623-6160-154F-BB98-F67036656C9D}"/>
              </a:ext>
            </a:extLst>
          </p:cNvPr>
          <p:cNvSpPr/>
          <p:nvPr/>
        </p:nvSpPr>
        <p:spPr>
          <a:xfrm>
            <a:off x="7905552" y="1766007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61A3F-E2D7-0C4C-B987-96357203D851}"/>
              </a:ext>
            </a:extLst>
          </p:cNvPr>
          <p:cNvSpPr txBox="1"/>
          <p:nvPr/>
        </p:nvSpPr>
        <p:spPr>
          <a:xfrm>
            <a:off x="0" y="1081770"/>
            <a:ext cx="8933793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 = 303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14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Target: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SysBp</a:t>
            </a:r>
            <a:r>
              <a:rPr lang="en-US" sz="2000" b="1" dirty="0"/>
              <a:t>: systolic blood pressure</a:t>
            </a:r>
          </a:p>
          <a:p>
            <a:pPr lvl="1"/>
            <a:r>
              <a:rPr lang="en-US" sz="2000" dirty="0"/>
              <a:t>Predictors: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Age: age (years)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Sex: gender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ChestPain</a:t>
            </a:r>
            <a:r>
              <a:rPr lang="en-US" sz="2000" dirty="0"/>
              <a:t>: chest pain 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Chol: cholesterol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Fbs</a:t>
            </a:r>
            <a:r>
              <a:rPr lang="en-US" sz="2000" dirty="0"/>
              <a:t>: fasting blood sugar &gt;120 mg/dL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restecg</a:t>
            </a:r>
            <a:r>
              <a:rPr lang="en-US" sz="2000" dirty="0"/>
              <a:t>: resting electrocardiographic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MaxHR</a:t>
            </a:r>
            <a:r>
              <a:rPr lang="en-US" sz="2000" dirty="0"/>
              <a:t>: maximum heart rate achieved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ExAng</a:t>
            </a:r>
            <a:r>
              <a:rPr lang="en-US" sz="2000" dirty="0"/>
              <a:t>: exercise induced angina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Oldpeak</a:t>
            </a:r>
            <a:r>
              <a:rPr lang="en-US" sz="2000" dirty="0"/>
              <a:t>: ST depression induced by exercise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Slope: slope of peak exercise ST segment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Ca: # of major vessels colored by </a:t>
            </a:r>
            <a:r>
              <a:rPr lang="en-US" sz="2000" dirty="0" err="1"/>
              <a:t>flouroscopy</a:t>
            </a:r>
            <a:r>
              <a:rPr lang="en-US" sz="20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Thal</a:t>
            </a:r>
            <a:r>
              <a:rPr lang="en-US" sz="2000" dirty="0"/>
              <a:t>: Thallium stress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AHD: diagnosis of heart disease (1 = yes, 0 =no)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223352-5BE2-9F46-847A-AF87A1AA09A2}"/>
              </a:ext>
            </a:extLst>
          </p:cNvPr>
          <p:cNvSpPr txBox="1">
            <a:spLocks/>
          </p:cNvSpPr>
          <p:nvPr/>
        </p:nvSpPr>
        <p:spPr>
          <a:xfrm>
            <a:off x="391962" y="-243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study – Heart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D7B2B-9677-6045-B6E8-0BFB970ADD0F}"/>
              </a:ext>
            </a:extLst>
          </p:cNvPr>
          <p:cNvSpPr txBox="1"/>
          <p:nvPr/>
        </p:nvSpPr>
        <p:spPr>
          <a:xfrm>
            <a:off x="210208" y="5776230"/>
            <a:ext cx="893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Goal: Predict systolic blood pressure using multiple linear regression.</a:t>
            </a:r>
          </a:p>
        </p:txBody>
      </p:sp>
    </p:spTree>
    <p:extLst>
      <p:ext uri="{BB962C8B-B14F-4D97-AF65-F5344CB8AC3E}">
        <p14:creationId xmlns:p14="http://schemas.microsoft.com/office/powerpoint/2010/main" val="219101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59"/>
            <a:ext cx="7886700" cy="1325563"/>
          </a:xfrm>
        </p:spPr>
        <p:txBody>
          <a:bodyPr/>
          <a:lstStyle/>
          <a:p>
            <a:r>
              <a:rPr lang="en-US" dirty="0"/>
              <a:t>Review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0404"/>
            <a:ext cx="7886700" cy="3182310"/>
          </a:xfrm>
        </p:spPr>
        <p:txBody>
          <a:bodyPr>
            <a:normAutofit/>
          </a:bodyPr>
          <a:lstStyle/>
          <a:p>
            <a:r>
              <a:rPr lang="en-US" dirty="0"/>
              <a:t>Machine learning/data mining “definition”</a:t>
            </a:r>
          </a:p>
          <a:p>
            <a:r>
              <a:rPr lang="en-US" dirty="0"/>
              <a:t>Structured vs unstructured data</a:t>
            </a:r>
          </a:p>
          <a:p>
            <a:r>
              <a:rPr lang="en-US" dirty="0"/>
              <a:t>Supervised vs unsupervised machine learning</a:t>
            </a:r>
          </a:p>
          <a:p>
            <a:r>
              <a:rPr lang="en-US" dirty="0"/>
              <a:t>Regression (supervised)</a:t>
            </a:r>
          </a:p>
          <a:p>
            <a:r>
              <a:rPr lang="en-US" dirty="0"/>
              <a:t>Validation (central to evaluating predictions)</a:t>
            </a:r>
          </a:p>
        </p:txBody>
      </p:sp>
    </p:spTree>
    <p:extLst>
      <p:ext uri="{BB962C8B-B14F-4D97-AF65-F5344CB8AC3E}">
        <p14:creationId xmlns:p14="http://schemas.microsoft.com/office/powerpoint/2010/main" val="292296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6257"/>
            <a:ext cx="7886700" cy="1325563"/>
          </a:xfrm>
        </p:spPr>
        <p:txBody>
          <a:bodyPr/>
          <a:lstStyle/>
          <a:p>
            <a:r>
              <a:rPr lang="en-US" dirty="0"/>
              <a:t>Thursday’s Lecture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76C66E-F7C0-154E-9033-C891364A6D69}"/>
              </a:ext>
            </a:extLst>
          </p:cNvPr>
          <p:cNvSpPr txBox="1">
            <a:spLocks/>
          </p:cNvSpPr>
          <p:nvPr/>
        </p:nvSpPr>
        <p:spPr>
          <a:xfrm>
            <a:off x="628650" y="15004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Introduction to classification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Evaluation metrics for binary/flag predictions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Validation and testing, continued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5103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AD85B-1BA6-C14D-B685-890DE583C6B1}"/>
              </a:ext>
            </a:extLst>
          </p:cNvPr>
          <p:cNvSpPr txBox="1"/>
          <p:nvPr/>
        </p:nvSpPr>
        <p:spPr>
          <a:xfrm>
            <a:off x="291636" y="2952717"/>
            <a:ext cx="220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A2943-42DD-2348-B82B-F67DB17C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" y="3766879"/>
            <a:ext cx="1908362" cy="132556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A0BB236-864A-744A-88AC-603108051424}"/>
              </a:ext>
            </a:extLst>
          </p:cNvPr>
          <p:cNvSpPr/>
          <p:nvPr/>
        </p:nvSpPr>
        <p:spPr>
          <a:xfrm>
            <a:off x="2322606" y="3984970"/>
            <a:ext cx="1824301" cy="792898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9844B-4EA1-2547-B625-F042F3E137EF}"/>
              </a:ext>
            </a:extLst>
          </p:cNvPr>
          <p:cNvSpPr txBox="1"/>
          <p:nvPr/>
        </p:nvSpPr>
        <p:spPr>
          <a:xfrm>
            <a:off x="2030654" y="2970654"/>
            <a:ext cx="23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Train/fit 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ED34-BE50-5F49-8CAB-F68261A08963}"/>
              </a:ext>
            </a:extLst>
          </p:cNvPr>
          <p:cNvSpPr txBox="1"/>
          <p:nvPr/>
        </p:nvSpPr>
        <p:spPr>
          <a:xfrm>
            <a:off x="6546262" y="4119809"/>
            <a:ext cx="3106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= INFORMATION?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6D842-FAEF-8742-AFEB-0F6BB8C1A4D7}"/>
              </a:ext>
            </a:extLst>
          </p:cNvPr>
          <p:cNvSpPr txBox="1"/>
          <p:nvPr/>
        </p:nvSpPr>
        <p:spPr>
          <a:xfrm>
            <a:off x="4617863" y="3719700"/>
            <a:ext cx="18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Dimension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B3C3-8B2A-9C48-9DE1-92ABE3949F51}"/>
              </a:ext>
            </a:extLst>
          </p:cNvPr>
          <p:cNvSpPr/>
          <p:nvPr/>
        </p:nvSpPr>
        <p:spPr>
          <a:xfrm>
            <a:off x="4543068" y="3585645"/>
            <a:ext cx="1928399" cy="1591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1CF0C-8F71-B645-978A-CF6E617ED6A7}"/>
              </a:ext>
            </a:extLst>
          </p:cNvPr>
          <p:cNvSpPr/>
          <p:nvPr/>
        </p:nvSpPr>
        <p:spPr>
          <a:xfrm>
            <a:off x="617248" y="5717372"/>
            <a:ext cx="819235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Pop quiz: Do machine learning/data mining techniques generate information?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7B3058-EFB1-7B4B-ABDC-15486D0D3B47}"/>
              </a:ext>
            </a:extLst>
          </p:cNvPr>
          <p:cNvSpPr/>
          <p:nvPr/>
        </p:nvSpPr>
        <p:spPr>
          <a:xfrm>
            <a:off x="4713424" y="2960175"/>
            <a:ext cx="220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Output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742AC2-644A-F643-B309-242132D3B45D}"/>
              </a:ext>
            </a:extLst>
          </p:cNvPr>
          <p:cNvSpPr/>
          <p:nvPr/>
        </p:nvSpPr>
        <p:spPr>
          <a:xfrm>
            <a:off x="6896681" y="2960175"/>
            <a:ext cx="220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Interpret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29CAD-28EF-0C44-9B6E-1380D606FE43}"/>
              </a:ext>
            </a:extLst>
          </p:cNvPr>
          <p:cNvSpPr txBox="1"/>
          <p:nvPr/>
        </p:nvSpPr>
        <p:spPr>
          <a:xfrm>
            <a:off x="2474714" y="4155486"/>
            <a:ext cx="220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Algorithm(s)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5347D-A4FB-7D47-84BA-C443E902A2FC}"/>
              </a:ext>
            </a:extLst>
          </p:cNvPr>
          <p:cNvSpPr txBox="1"/>
          <p:nvPr/>
        </p:nvSpPr>
        <p:spPr>
          <a:xfrm>
            <a:off x="291636" y="211015"/>
            <a:ext cx="8223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Goal</a:t>
            </a:r>
            <a:r>
              <a:rPr lang="en-US" sz="2800" dirty="0"/>
              <a:t>: Use machine learning algorithms for the purpose of </a:t>
            </a:r>
            <a:r>
              <a:rPr lang="en-US" sz="2800" i="1" dirty="0"/>
              <a:t>prediction </a:t>
            </a:r>
            <a:r>
              <a:rPr lang="en-US" sz="2800" dirty="0"/>
              <a:t>or </a:t>
            </a:r>
            <a:r>
              <a:rPr lang="en-US" sz="2800" i="1" dirty="0"/>
              <a:t>identifying patterns </a:t>
            </a:r>
            <a:r>
              <a:rPr lang="en-US" sz="2800" dirty="0"/>
              <a:t>in data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Case study</a:t>
            </a:r>
            <a:r>
              <a:rPr lang="en-US" sz="2800" dirty="0"/>
              <a:t>: dataset from a heart disease study, want to predict systolic blood pressure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24" name="Graphic 23" descr="Pencil">
            <a:extLst>
              <a:ext uri="{FF2B5EF4-FFF2-40B4-BE49-F238E27FC236}">
                <a16:creationId xmlns:a16="http://schemas.microsoft.com/office/drawing/2014/main" id="{5643BE55-B537-514D-8E34-D9943B425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738" y="5847539"/>
            <a:ext cx="393324" cy="3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186" y="144409"/>
            <a:ext cx="95223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Overview of machine learning (ML)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3" y="1165172"/>
            <a:ext cx="9026434" cy="56928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ML Lecture 1: Introduction to ML  and supervised learning [regression]</a:t>
            </a:r>
          </a:p>
          <a:p>
            <a:pPr lvl="1"/>
            <a:r>
              <a:rPr lang="en-US" dirty="0"/>
              <a:t>Machine learning/data mining “definition”</a:t>
            </a:r>
          </a:p>
          <a:p>
            <a:pPr lvl="1"/>
            <a:r>
              <a:rPr lang="en-US" dirty="0"/>
              <a:t>Structured vs unstructured data</a:t>
            </a:r>
          </a:p>
          <a:p>
            <a:pPr lvl="1"/>
            <a:r>
              <a:rPr lang="en-US" dirty="0"/>
              <a:t>Supervised vs unsupervised machine learning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ML Lecture 2: Supervised learning [classification]</a:t>
            </a:r>
          </a:p>
          <a:p>
            <a:pPr lvl="1"/>
            <a:r>
              <a:rPr lang="en-US" dirty="0"/>
              <a:t>Introduction to classification/evaluating classifiers</a:t>
            </a:r>
          </a:p>
          <a:p>
            <a:pPr lvl="1"/>
            <a:r>
              <a:rPr lang="en-US" dirty="0"/>
              <a:t>Validation continued</a:t>
            </a:r>
          </a:p>
          <a:p>
            <a:pPr lvl="1"/>
            <a:r>
              <a:rPr lang="en-US" dirty="0"/>
              <a:t>Logistic regression </a:t>
            </a:r>
          </a:p>
          <a:p>
            <a:r>
              <a:rPr lang="en-US" dirty="0"/>
              <a:t>ML Lecture 3: Supervised learning, continued [classification]</a:t>
            </a:r>
          </a:p>
          <a:p>
            <a:pPr lvl="1"/>
            <a:r>
              <a:rPr lang="en-US" dirty="0"/>
              <a:t>Classification, continued: K nearest neighbors, decision trees, support vector machines, neural networks</a:t>
            </a:r>
          </a:p>
          <a:p>
            <a:pPr lvl="1"/>
            <a:r>
              <a:rPr lang="en-US" dirty="0"/>
              <a:t>Cross validation</a:t>
            </a:r>
          </a:p>
          <a:p>
            <a:pPr lvl="1"/>
            <a:r>
              <a:rPr lang="en-US" dirty="0"/>
              <a:t>Combining models: boosting, bagging, deep learning</a:t>
            </a:r>
          </a:p>
          <a:p>
            <a:r>
              <a:rPr lang="en-US" dirty="0"/>
              <a:t>ML Lecture 4: Unsupervised learning [clustering/dimension reduction]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Data reduction and PCA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>
                <a:solidFill>
                  <a:srgbClr val="C00000"/>
                </a:solidFill>
              </a:rPr>
              <a:t>Orange throughout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59"/>
            <a:ext cx="7886700" cy="1325563"/>
          </a:xfrm>
        </p:spPr>
        <p:txBody>
          <a:bodyPr/>
          <a:lstStyle/>
          <a:p>
            <a:r>
              <a:rPr lang="en-US" dirty="0"/>
              <a:t>Overview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0404"/>
            <a:ext cx="7886700" cy="3182310"/>
          </a:xfrm>
        </p:spPr>
        <p:txBody>
          <a:bodyPr>
            <a:normAutofit/>
          </a:bodyPr>
          <a:lstStyle/>
          <a:p>
            <a:r>
              <a:rPr lang="en-US" dirty="0"/>
              <a:t>Machine learning/data mining “definition”</a:t>
            </a:r>
          </a:p>
          <a:p>
            <a:r>
              <a:rPr lang="en-US" dirty="0"/>
              <a:t>Structured vs unstructured data</a:t>
            </a:r>
          </a:p>
          <a:p>
            <a:r>
              <a:rPr lang="en-US" dirty="0"/>
              <a:t>Supervised vs unsupervised machine learning</a:t>
            </a:r>
          </a:p>
          <a:p>
            <a:r>
              <a:rPr lang="en-US" dirty="0"/>
              <a:t>Linear regression</a:t>
            </a:r>
          </a:p>
          <a:p>
            <a:r>
              <a:rPr lang="en-US" dirty="0"/>
              <a:t>Validation (central to evaluating </a:t>
            </a:r>
            <a:r>
              <a:rPr lang="en-US"/>
              <a:t>predictions)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43A5-4513-9A4A-B4A5-F6319203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325563"/>
          </a:xfrm>
        </p:spPr>
        <p:txBody>
          <a:bodyPr/>
          <a:lstStyle/>
          <a:p>
            <a:r>
              <a:rPr lang="en-US" dirty="0"/>
              <a:t>Pop quiz: name that data!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51921-7964-3B4C-82C9-1872FF750F49}"/>
              </a:ext>
            </a:extLst>
          </p:cNvPr>
          <p:cNvSpPr txBox="1">
            <a:spLocks/>
          </p:cNvSpPr>
          <p:nvPr/>
        </p:nvSpPr>
        <p:spPr>
          <a:xfrm>
            <a:off x="733152" y="1010427"/>
            <a:ext cx="7886700" cy="318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C7AD-A282-7D4C-B871-D333A143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5" y="1906053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Blood glucose levels</a:t>
            </a:r>
          </a:p>
          <a:p>
            <a:r>
              <a:rPr lang="en-US" sz="4000" dirty="0"/>
              <a:t>MRI/X-ray image</a:t>
            </a:r>
          </a:p>
          <a:p>
            <a:r>
              <a:rPr lang="en-US" sz="4000" dirty="0"/>
              <a:t>Census data</a:t>
            </a:r>
          </a:p>
          <a:p>
            <a:r>
              <a:rPr lang="en-US" sz="4000" dirty="0"/>
              <a:t>Physician notes</a:t>
            </a:r>
          </a:p>
          <a:p>
            <a:r>
              <a:rPr lang="en-US" sz="4000" dirty="0"/>
              <a:t>Electronic medical records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36EA4-354B-FC4E-BDF2-1A9B2F9BC49C}"/>
              </a:ext>
            </a:extLst>
          </p:cNvPr>
          <p:cNvSpPr txBox="1">
            <a:spLocks/>
          </p:cNvSpPr>
          <p:nvPr/>
        </p:nvSpPr>
        <p:spPr>
          <a:xfrm>
            <a:off x="651915" y="1895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BA7FF363-7EAA-8C48-8D95-CE6DD011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246" y="319009"/>
            <a:ext cx="691418" cy="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51921-7964-3B4C-82C9-1872FF750F49}"/>
              </a:ext>
            </a:extLst>
          </p:cNvPr>
          <p:cNvSpPr txBox="1">
            <a:spLocks/>
          </p:cNvSpPr>
          <p:nvPr/>
        </p:nvSpPr>
        <p:spPr>
          <a:xfrm>
            <a:off x="733152" y="1010427"/>
            <a:ext cx="7886700" cy="318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C7AD-A282-7D4C-B871-D333A143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5" y="1906053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Blood glucose levels (</a:t>
            </a:r>
            <a:r>
              <a:rPr lang="en-US" sz="4000" dirty="0">
                <a:solidFill>
                  <a:srgbClr val="FF0000"/>
                </a:solidFill>
              </a:rPr>
              <a:t>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MRI/X-ray image (</a:t>
            </a:r>
            <a:r>
              <a:rPr lang="en-US" sz="4000" dirty="0">
                <a:solidFill>
                  <a:srgbClr val="FF0000"/>
                </a:solidFill>
              </a:rPr>
              <a:t>unstructured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Census data (</a:t>
            </a:r>
            <a:r>
              <a:rPr lang="en-US" sz="4000" dirty="0">
                <a:solidFill>
                  <a:srgbClr val="FF0000"/>
                </a:solidFill>
              </a:rPr>
              <a:t>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Physician notes (</a:t>
            </a:r>
            <a:r>
              <a:rPr lang="en-US" sz="4000" dirty="0">
                <a:solidFill>
                  <a:srgbClr val="FF0000"/>
                </a:solidFill>
              </a:rPr>
              <a:t>unstructured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Electronic medical records (</a:t>
            </a:r>
            <a:r>
              <a:rPr lang="en-US" sz="4000" dirty="0">
                <a:solidFill>
                  <a:srgbClr val="FF0000"/>
                </a:solidFill>
              </a:rPr>
              <a:t>both!</a:t>
            </a:r>
            <a:r>
              <a:rPr lang="en-US" sz="4000" dirty="0"/>
              <a:t>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36EA4-354B-FC4E-BDF2-1A9B2F9BC49C}"/>
              </a:ext>
            </a:extLst>
          </p:cNvPr>
          <p:cNvSpPr txBox="1">
            <a:spLocks/>
          </p:cNvSpPr>
          <p:nvPr/>
        </p:nvSpPr>
        <p:spPr>
          <a:xfrm>
            <a:off x="651915" y="1895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30C85527-88CD-DD4A-A412-1EBD5EF82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246" y="319009"/>
            <a:ext cx="691418" cy="6914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42FE4D-0E52-0543-8F88-A9C58CC2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325563"/>
          </a:xfrm>
        </p:spPr>
        <p:txBody>
          <a:bodyPr/>
          <a:lstStyle/>
          <a:p>
            <a:r>
              <a:rPr lang="en-US" dirty="0"/>
              <a:t>Pop quiz: name that data!</a:t>
            </a:r>
          </a:p>
        </p:txBody>
      </p:sp>
    </p:spTree>
    <p:extLst>
      <p:ext uri="{BB962C8B-B14F-4D97-AF65-F5344CB8AC3E}">
        <p14:creationId xmlns:p14="http://schemas.microsoft.com/office/powerpoint/2010/main" val="404786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2875"/>
            <a:ext cx="7886700" cy="1325563"/>
          </a:xfrm>
        </p:spPr>
        <p:txBody>
          <a:bodyPr/>
          <a:lstStyle/>
          <a:p>
            <a:r>
              <a:rPr lang="en-US" dirty="0"/>
              <a:t>Supervised vs unsupervised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80517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89E5196-36BA-E147-B782-79740B8DB712}"/>
              </a:ext>
            </a:extLst>
          </p:cNvPr>
          <p:cNvSpPr/>
          <p:nvPr/>
        </p:nvSpPr>
        <p:spPr>
          <a:xfrm rot="8083902">
            <a:off x="811496" y="3065473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3" y="1620992"/>
            <a:ext cx="6509283" cy="4325009"/>
          </a:xfrm>
          <a:prstGeom prst="rect">
            <a:avLst/>
          </a:prstGeom>
        </p:spPr>
      </p:pic>
      <p:sp>
        <p:nvSpPr>
          <p:cNvPr id="181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Fitting 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323" y="6048999"/>
            <a:ext cx="81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Age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345223" y="3457218"/>
            <a:ext cx="1145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SysBP</a:t>
            </a:r>
            <a:endParaRPr lang="en-US" sz="3200" dirty="0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6696792" y="6223448"/>
            <a:ext cx="1225034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21826" y="6150074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26" y="6150074"/>
                <a:ext cx="363433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9836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1055966" y="1689317"/>
            <a:ext cx="0" cy="86167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010" y="1353979"/>
                <a:ext cx="3701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0" y="1353979"/>
                <a:ext cx="37016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3315960" y="4544704"/>
            <a:ext cx="3203323" cy="4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 flipV="1">
            <a:off x="6519283" y="2702257"/>
            <a:ext cx="0" cy="184244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6004" y="4544704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04" y="4544704"/>
                <a:ext cx="23583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0715" y="3377258"/>
                <a:ext cx="3310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715" y="3377258"/>
                <a:ext cx="33105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86483" y="3201857"/>
                <a:ext cx="110447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83" y="3201857"/>
                <a:ext cx="1104470" cy="935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27199" y="2550989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934" y="5037147"/>
                <a:ext cx="2951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4" y="5037147"/>
                <a:ext cx="29514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59921" y="5532156"/>
            <a:ext cx="60453" cy="61791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544704"/>
            <a:ext cx="1695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intercept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25748" y="5037147"/>
            <a:ext cx="1802143" cy="111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456" y="6150074"/>
            <a:ext cx="87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= 0</a:t>
            </a:r>
          </a:p>
        </p:txBody>
      </p:sp>
    </p:spTree>
    <p:extLst>
      <p:ext uri="{BB962C8B-B14F-4D97-AF65-F5344CB8AC3E}">
        <p14:creationId xmlns:p14="http://schemas.microsoft.com/office/powerpoint/2010/main" val="298230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762" y="-205769"/>
            <a:ext cx="7616469" cy="1325563"/>
          </a:xfrm>
        </p:spPr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474" y="986458"/>
            <a:ext cx="8871043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Want to find “true” predictive patterns in the data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Want to avoid overfitting spurious detail – do not confuse noise for signal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Solution – </a:t>
            </a:r>
            <a:r>
              <a:rPr lang="en-US" sz="2400" b="1" dirty="0"/>
              <a:t>independent validation </a:t>
            </a:r>
            <a:r>
              <a:rPr lang="en-US" sz="2400" dirty="0"/>
              <a:t>– reserve some data that has not been used in model fitting for the purpose of model evaluation and comparison.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48DB9-1DC1-DF48-9014-C42922F20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2" y="2056790"/>
            <a:ext cx="2191621" cy="1446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947F-8A72-5F40-B19D-6D20E1D939AF}"/>
                  </a:ext>
                </a:extLst>
              </p14:cNvPr>
              <p14:cNvContentPartPr/>
              <p14:nvPr/>
            </p14:nvContentPartPr>
            <p14:xfrm>
              <a:off x="2718697" y="2249730"/>
              <a:ext cx="1285560" cy="87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947F-8A72-5F40-B19D-6D20E1D939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9697" y="2241090"/>
                <a:ext cx="1303200" cy="89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F3C489A-3B91-654F-990A-42FEB825DA0C}"/>
              </a:ext>
            </a:extLst>
          </p:cNvPr>
          <p:cNvGrpSpPr/>
          <p:nvPr/>
        </p:nvGrpSpPr>
        <p:grpSpPr>
          <a:xfrm>
            <a:off x="5353592" y="2056790"/>
            <a:ext cx="1819922" cy="1446571"/>
            <a:chOff x="1355007" y="1584009"/>
            <a:chExt cx="6433986" cy="48777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925E8D-3EB9-AE4F-B693-5C05B87A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007" y="1584009"/>
              <a:ext cx="6433986" cy="487775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F59A02-4AD2-394E-BB46-0FE15AB339A1}"/>
                </a:ext>
              </a:extLst>
            </p:cNvPr>
            <p:cNvSpPr/>
            <p:nvPr/>
          </p:nvSpPr>
          <p:spPr>
            <a:xfrm rot="4500000">
              <a:off x="1051560" y="347472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447540-0EAF-704B-9101-CDC8EE98EB42}"/>
                </a:ext>
              </a:extLst>
            </p:cNvPr>
            <p:cNvSpPr/>
            <p:nvPr/>
          </p:nvSpPr>
          <p:spPr>
            <a:xfrm rot="2105254">
              <a:off x="2423160" y="519684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E461DA-7FD3-FF4F-816A-EFCE721B10E0}"/>
                </a:ext>
              </a:extLst>
            </p:cNvPr>
            <p:cNvSpPr/>
            <p:nvPr/>
          </p:nvSpPr>
          <p:spPr>
            <a:xfrm rot="18720000">
              <a:off x="5883568" y="486918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B0FC7B-BBF1-1A49-8BD0-332CA1D0868D}"/>
              </a:ext>
            </a:extLst>
          </p:cNvPr>
          <p:cNvSpPr txBox="1"/>
          <p:nvPr/>
        </p:nvSpPr>
        <p:spPr>
          <a:xfrm>
            <a:off x="2477966" y="1599262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trends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0A122-8CEC-964B-813E-9F5133D3C051}"/>
              </a:ext>
            </a:extLst>
          </p:cNvPr>
          <p:cNvSpPr txBox="1"/>
          <p:nvPr/>
        </p:nvSpPr>
        <p:spPr>
          <a:xfrm>
            <a:off x="5457082" y="1628666"/>
            <a:ext cx="17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predictors</a:t>
            </a:r>
          </a:p>
        </p:txBody>
      </p:sp>
    </p:spTree>
    <p:extLst>
      <p:ext uri="{BB962C8B-B14F-4D97-AF65-F5344CB8AC3E}">
        <p14:creationId xmlns:p14="http://schemas.microsoft.com/office/powerpoint/2010/main" val="127058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41914</TotalTime>
  <Words>664</Words>
  <Application>Microsoft Macintosh PowerPoint</Application>
  <PresentationFormat>On-screen Show (4:3)</PresentationFormat>
  <Paragraphs>142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Equation</vt:lpstr>
      <vt:lpstr>Biostat 202: Opportunities and Challenges of “Big Data”: Machine Learning 1: Introduction &amp; Regression</vt:lpstr>
      <vt:lpstr>PowerPoint Presentation</vt:lpstr>
      <vt:lpstr>Overview of machine learning (ML) lectures</vt:lpstr>
      <vt:lpstr>Overview of this lecture</vt:lpstr>
      <vt:lpstr>Pop quiz: name that data!</vt:lpstr>
      <vt:lpstr>Pop quiz: name that data!</vt:lpstr>
      <vt:lpstr>Supervised vs unsupervised</vt:lpstr>
      <vt:lpstr>Fitting linear regression</vt:lpstr>
      <vt:lpstr>Model selection</vt:lpstr>
      <vt:lpstr>Training/Test</vt:lpstr>
      <vt:lpstr>Simulation of overfitting</vt:lpstr>
      <vt:lpstr>Evaluation metrics for continuous predictions</vt:lpstr>
      <vt:lpstr>PowerPoint Presentation</vt:lpstr>
      <vt:lpstr>Review of this lecture</vt:lpstr>
      <vt:lpstr>Thursday’s Lecture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>Scheffler, Aaron</cp:lastModifiedBy>
  <cp:revision>363</cp:revision>
  <cp:lastPrinted>2019-08-12T02:23:23Z</cp:lastPrinted>
  <dcterms:created xsi:type="dcterms:W3CDTF">2016-07-20T10:16:15Z</dcterms:created>
  <dcterms:modified xsi:type="dcterms:W3CDTF">2020-08-10T18:26:26Z</dcterms:modified>
  <cp:category/>
</cp:coreProperties>
</file>